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3" r:id="rId2"/>
    <p:sldId id="296" r:id="rId3"/>
    <p:sldId id="297" r:id="rId4"/>
    <p:sldId id="445" r:id="rId5"/>
    <p:sldId id="430" r:id="rId6"/>
    <p:sldId id="446" r:id="rId7"/>
    <p:sldId id="447" r:id="rId8"/>
    <p:sldId id="448" r:id="rId9"/>
    <p:sldId id="449" r:id="rId10"/>
    <p:sldId id="451" r:id="rId11"/>
    <p:sldId id="439" r:id="rId12"/>
    <p:sldId id="452" r:id="rId13"/>
    <p:sldId id="454" r:id="rId14"/>
    <p:sldId id="455" r:id="rId15"/>
    <p:sldId id="453" r:id="rId16"/>
    <p:sldId id="456" r:id="rId17"/>
    <p:sldId id="457" r:id="rId18"/>
    <p:sldId id="458" r:id="rId19"/>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E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7" autoAdjust="0"/>
    <p:restoredTop sz="96331" autoAdjust="0"/>
  </p:normalViewPr>
  <p:slideViewPr>
    <p:cSldViewPr snapToGrid="0">
      <p:cViewPr varScale="1">
        <p:scale>
          <a:sx n="106" d="100"/>
          <a:sy n="106" d="100"/>
        </p:scale>
        <p:origin x="354"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47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B8C61-64BA-4696-8D65-27ED9EAD7C86}"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0671B-B891-4885-A3DC-5BE961D19FF2}" type="slidenum">
              <a:rPr lang="en-US" smtClean="0"/>
              <a:t>‹#›</a:t>
            </a:fld>
            <a:endParaRPr lang="en-US"/>
          </a:p>
        </p:txBody>
      </p:sp>
    </p:spTree>
    <p:extLst>
      <p:ext uri="{BB962C8B-B14F-4D97-AF65-F5344CB8AC3E}">
        <p14:creationId xmlns:p14="http://schemas.microsoft.com/office/powerpoint/2010/main" val="203109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welcome to a talk about KHAPE, an asymmetric PAKE protocol from key-hiding authenticated key exchange.  This is a joint work with Yanqi Gu and Hugo Krawczyk.</a:t>
            </a:r>
          </a:p>
          <a:p>
            <a:endParaRPr lang="en-US" dirty="0"/>
          </a:p>
        </p:txBody>
      </p:sp>
      <p:sp>
        <p:nvSpPr>
          <p:cNvPr id="4" name="Slide Number Placeholder 3"/>
          <p:cNvSpPr>
            <a:spLocks noGrp="1"/>
          </p:cNvSpPr>
          <p:nvPr>
            <p:ph type="sldNum" sz="quarter" idx="5"/>
          </p:nvPr>
        </p:nvSpPr>
        <p:spPr/>
        <p:txBody>
          <a:bodyPr/>
          <a:lstStyle/>
          <a:p>
            <a:fld id="{7AB0671B-B891-4885-A3DC-5BE961D19FF2}" type="slidenum">
              <a:rPr lang="en-US" smtClean="0"/>
              <a:t>1</a:t>
            </a:fld>
            <a:endParaRPr lang="en-US"/>
          </a:p>
        </p:txBody>
      </p:sp>
    </p:spTree>
    <p:extLst>
      <p:ext uri="{BB962C8B-B14F-4D97-AF65-F5344CB8AC3E}">
        <p14:creationId xmlns:p14="http://schemas.microsoft.com/office/powerpoint/2010/main" val="332950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Asymmetric PAKE can be strengthened to *strong* </a:t>
            </a:r>
            <a:r>
              <a:rPr lang="en-US" dirty="0" err="1"/>
              <a:t>aPAKE</a:t>
            </a:r>
            <a:r>
              <a:rPr lang="en-US" dirty="0"/>
              <a:t>, where the deterministic hash is replaced by a keyed or "salted" hash.  Since the server stores the salt value the same brute-force search is possible after server compromise, but now it cannot be precomputed.</a:t>
            </a:r>
          </a:p>
          <a:p>
            <a:endParaRPr lang="en-US" dirty="0"/>
          </a:p>
          <a:p>
            <a:r>
              <a:rPr lang="en-US" dirty="0"/>
              <a:t>The most efficient strong </a:t>
            </a:r>
            <a:r>
              <a:rPr lang="en-US" dirty="0" err="1"/>
              <a:t>aAPKE</a:t>
            </a:r>
            <a:r>
              <a:rPr lang="en-US" dirty="0"/>
              <a:t> construction is OPAQUE, which is a compiler from Oblivious PRF (OPRF) and Authenticated Key Agreement in the public-key setting (AKE).  The most efficient instantiations of both of these blocks cost the same as DH KE, so the overall </a:t>
            </a:r>
            <a:r>
              <a:rPr lang="en-US" dirty="0" err="1"/>
              <a:t>saPAKE</a:t>
            </a:r>
            <a:r>
              <a:rPr lang="en-US" dirty="0"/>
              <a:t> cost is 2 of KE.</a:t>
            </a:r>
          </a:p>
          <a:p>
            <a:endParaRPr lang="en-US" dirty="0"/>
          </a:p>
        </p:txBody>
      </p:sp>
      <p:sp>
        <p:nvSpPr>
          <p:cNvPr id="4" name="Slide Number Placeholder 3"/>
          <p:cNvSpPr>
            <a:spLocks noGrp="1"/>
          </p:cNvSpPr>
          <p:nvPr>
            <p:ph type="sldNum" sz="quarter" idx="5"/>
          </p:nvPr>
        </p:nvSpPr>
        <p:spPr/>
        <p:txBody>
          <a:bodyPr/>
          <a:lstStyle/>
          <a:p>
            <a:fld id="{678CB0D8-26F2-4F76-9B79-7C94A561058C}" type="slidenum">
              <a:rPr lang="en-US" smtClean="0"/>
              <a:t>10</a:t>
            </a:fld>
            <a:endParaRPr lang="en-US"/>
          </a:p>
        </p:txBody>
      </p:sp>
    </p:spTree>
    <p:extLst>
      <p:ext uri="{BB962C8B-B14F-4D97-AF65-F5344CB8AC3E}">
        <p14:creationId xmlns:p14="http://schemas.microsoft.com/office/powerpoint/2010/main" val="160778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CB0D8-26F2-4F76-9B79-7C94A561058C}" type="slidenum">
              <a:rPr lang="en-US" smtClean="0"/>
              <a:t>11</a:t>
            </a:fld>
            <a:endParaRPr lang="en-US"/>
          </a:p>
        </p:txBody>
      </p:sp>
    </p:spTree>
    <p:extLst>
      <p:ext uri="{BB962C8B-B14F-4D97-AF65-F5344CB8AC3E}">
        <p14:creationId xmlns:p14="http://schemas.microsoft.com/office/powerpoint/2010/main" val="199906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CB0D8-26F2-4F76-9B79-7C94A561058C}" type="slidenum">
              <a:rPr lang="en-US" smtClean="0"/>
              <a:t>12</a:t>
            </a:fld>
            <a:endParaRPr lang="en-US"/>
          </a:p>
        </p:txBody>
      </p:sp>
    </p:spTree>
    <p:extLst>
      <p:ext uri="{BB962C8B-B14F-4D97-AF65-F5344CB8AC3E}">
        <p14:creationId xmlns:p14="http://schemas.microsoft.com/office/powerpoint/2010/main" val="3697250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CB0D8-26F2-4F76-9B79-7C94A561058C}" type="slidenum">
              <a:rPr lang="en-US" smtClean="0"/>
              <a:t>13</a:t>
            </a:fld>
            <a:endParaRPr lang="en-US"/>
          </a:p>
        </p:txBody>
      </p:sp>
    </p:spTree>
    <p:extLst>
      <p:ext uri="{BB962C8B-B14F-4D97-AF65-F5344CB8AC3E}">
        <p14:creationId xmlns:p14="http://schemas.microsoft.com/office/powerpoint/2010/main" val="703773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CB0D8-26F2-4F76-9B79-7C94A561058C}" type="slidenum">
              <a:rPr lang="en-US" smtClean="0"/>
              <a:t>14</a:t>
            </a:fld>
            <a:endParaRPr lang="en-US"/>
          </a:p>
        </p:txBody>
      </p:sp>
    </p:spTree>
    <p:extLst>
      <p:ext uri="{BB962C8B-B14F-4D97-AF65-F5344CB8AC3E}">
        <p14:creationId xmlns:p14="http://schemas.microsoft.com/office/powerpoint/2010/main" val="3837310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CB0D8-26F2-4F76-9B79-7C94A561058C}" type="slidenum">
              <a:rPr lang="en-US" smtClean="0"/>
              <a:t>15</a:t>
            </a:fld>
            <a:endParaRPr lang="en-US"/>
          </a:p>
        </p:txBody>
      </p:sp>
    </p:spTree>
    <p:extLst>
      <p:ext uri="{BB962C8B-B14F-4D97-AF65-F5344CB8AC3E}">
        <p14:creationId xmlns:p14="http://schemas.microsoft.com/office/powerpoint/2010/main" val="1525168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Asymmetric PAKE can be strengthened to *strong* </a:t>
            </a:r>
            <a:r>
              <a:rPr lang="en-US" dirty="0" err="1"/>
              <a:t>aPAKE</a:t>
            </a:r>
            <a:r>
              <a:rPr lang="en-US" dirty="0"/>
              <a:t>, where the deterministic hash is replaced by a keyed or "salted" hash.  Since the server stores the salt value the same brute-force search is possible after server compromise, but now it cannot be precomputed.</a:t>
            </a:r>
          </a:p>
          <a:p>
            <a:endParaRPr lang="en-US" dirty="0"/>
          </a:p>
          <a:p>
            <a:r>
              <a:rPr lang="en-US" dirty="0"/>
              <a:t>The most efficient strong </a:t>
            </a:r>
            <a:r>
              <a:rPr lang="en-US" dirty="0" err="1"/>
              <a:t>aAPKE</a:t>
            </a:r>
            <a:r>
              <a:rPr lang="en-US" dirty="0"/>
              <a:t> construction is OPAQUE, which is a compiler from Oblivious PRF (OPRF) and Authenticated Key Agreement in the public-key setting (AKE).  The most efficient instantiations of both of these blocks cost the same as DH KE, so the overall </a:t>
            </a:r>
            <a:r>
              <a:rPr lang="en-US" dirty="0" err="1"/>
              <a:t>saPAKE</a:t>
            </a:r>
            <a:r>
              <a:rPr lang="en-US" dirty="0"/>
              <a:t> cost is 2 of KE.</a:t>
            </a:r>
          </a:p>
          <a:p>
            <a:endParaRPr lang="en-US" dirty="0"/>
          </a:p>
        </p:txBody>
      </p:sp>
      <p:sp>
        <p:nvSpPr>
          <p:cNvPr id="4" name="Slide Number Placeholder 3"/>
          <p:cNvSpPr>
            <a:spLocks noGrp="1"/>
          </p:cNvSpPr>
          <p:nvPr>
            <p:ph type="sldNum" sz="quarter" idx="5"/>
          </p:nvPr>
        </p:nvSpPr>
        <p:spPr/>
        <p:txBody>
          <a:bodyPr/>
          <a:lstStyle/>
          <a:p>
            <a:fld id="{678CB0D8-26F2-4F76-9B79-7C94A561058C}" type="slidenum">
              <a:rPr lang="en-US" smtClean="0"/>
              <a:t>16</a:t>
            </a:fld>
            <a:endParaRPr lang="en-US"/>
          </a:p>
        </p:txBody>
      </p:sp>
    </p:spTree>
    <p:extLst>
      <p:ext uri="{BB962C8B-B14F-4D97-AF65-F5344CB8AC3E}">
        <p14:creationId xmlns:p14="http://schemas.microsoft.com/office/powerpoint/2010/main" val="3725604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Asymmetric PAKE can be strengthened to *strong* </a:t>
            </a:r>
            <a:r>
              <a:rPr lang="en-US" dirty="0" err="1"/>
              <a:t>aPAKE</a:t>
            </a:r>
            <a:r>
              <a:rPr lang="en-US" dirty="0"/>
              <a:t>, where the deterministic hash is replaced by a keyed or "salted" hash.  Since the server stores the salt value the same brute-force search is possible after server compromise, but now it cannot be precomputed.</a:t>
            </a:r>
          </a:p>
          <a:p>
            <a:endParaRPr lang="en-US" dirty="0"/>
          </a:p>
          <a:p>
            <a:r>
              <a:rPr lang="en-US" dirty="0"/>
              <a:t>The most efficient strong </a:t>
            </a:r>
            <a:r>
              <a:rPr lang="en-US" dirty="0" err="1"/>
              <a:t>aAPKE</a:t>
            </a:r>
            <a:r>
              <a:rPr lang="en-US" dirty="0"/>
              <a:t> construction is OPAQUE, which is a compiler from Oblivious PRF (OPRF) and Authenticated Key Agreement in the public-key setting (AKE).  The most efficient instantiations of both of these blocks cost the same as DH KE, so the overall </a:t>
            </a:r>
            <a:r>
              <a:rPr lang="en-US" dirty="0" err="1"/>
              <a:t>saPAKE</a:t>
            </a:r>
            <a:r>
              <a:rPr lang="en-US" dirty="0"/>
              <a:t> cost is 2 of KE.</a:t>
            </a:r>
          </a:p>
          <a:p>
            <a:endParaRPr lang="en-US" dirty="0"/>
          </a:p>
        </p:txBody>
      </p:sp>
      <p:sp>
        <p:nvSpPr>
          <p:cNvPr id="4" name="Slide Number Placeholder 3"/>
          <p:cNvSpPr>
            <a:spLocks noGrp="1"/>
          </p:cNvSpPr>
          <p:nvPr>
            <p:ph type="sldNum" sz="quarter" idx="5"/>
          </p:nvPr>
        </p:nvSpPr>
        <p:spPr/>
        <p:txBody>
          <a:bodyPr/>
          <a:lstStyle/>
          <a:p>
            <a:fld id="{678CB0D8-26F2-4F76-9B79-7C94A561058C}" type="slidenum">
              <a:rPr lang="en-US" smtClean="0"/>
              <a:t>17</a:t>
            </a:fld>
            <a:endParaRPr lang="en-US"/>
          </a:p>
        </p:txBody>
      </p:sp>
    </p:spTree>
    <p:extLst>
      <p:ext uri="{BB962C8B-B14F-4D97-AF65-F5344CB8AC3E}">
        <p14:creationId xmlns:p14="http://schemas.microsoft.com/office/powerpoint/2010/main" val="443468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Asymmetric PAKE can be strengthened to *strong* </a:t>
            </a:r>
            <a:r>
              <a:rPr lang="en-US" dirty="0" err="1"/>
              <a:t>aPAKE</a:t>
            </a:r>
            <a:r>
              <a:rPr lang="en-US" dirty="0"/>
              <a:t>, where the deterministic hash is replaced by a keyed or "salted" hash.  Since the server stores the salt value the same brute-force search is possible after server compromise, but now it cannot be precomputed.</a:t>
            </a:r>
          </a:p>
          <a:p>
            <a:endParaRPr lang="en-US" dirty="0"/>
          </a:p>
          <a:p>
            <a:r>
              <a:rPr lang="en-US" dirty="0"/>
              <a:t>The most efficient strong </a:t>
            </a:r>
            <a:r>
              <a:rPr lang="en-US" dirty="0" err="1"/>
              <a:t>aAPKE</a:t>
            </a:r>
            <a:r>
              <a:rPr lang="en-US" dirty="0"/>
              <a:t> construction is OPAQUE, which is a compiler from Oblivious PRF (OPRF) and Authenticated Key Agreement in the public-key setting (AKE).  The most efficient instantiations of both of these blocks cost the same as DH KE, so the overall </a:t>
            </a:r>
            <a:r>
              <a:rPr lang="en-US" dirty="0" err="1"/>
              <a:t>saPAKE</a:t>
            </a:r>
            <a:r>
              <a:rPr lang="en-US" dirty="0"/>
              <a:t> cost is 2 of KE.</a:t>
            </a:r>
          </a:p>
          <a:p>
            <a:endParaRPr lang="en-US" dirty="0"/>
          </a:p>
        </p:txBody>
      </p:sp>
      <p:sp>
        <p:nvSpPr>
          <p:cNvPr id="4" name="Slide Number Placeholder 3"/>
          <p:cNvSpPr>
            <a:spLocks noGrp="1"/>
          </p:cNvSpPr>
          <p:nvPr>
            <p:ph type="sldNum" sz="quarter" idx="5"/>
          </p:nvPr>
        </p:nvSpPr>
        <p:spPr/>
        <p:txBody>
          <a:bodyPr/>
          <a:lstStyle/>
          <a:p>
            <a:fld id="{678CB0D8-26F2-4F76-9B79-7C94A561058C}" type="slidenum">
              <a:rPr lang="en-US" smtClean="0"/>
              <a:t>18</a:t>
            </a:fld>
            <a:endParaRPr lang="en-US"/>
          </a:p>
        </p:txBody>
      </p:sp>
    </p:spTree>
    <p:extLst>
      <p:ext uri="{BB962C8B-B14F-4D97-AF65-F5344CB8AC3E}">
        <p14:creationId xmlns:p14="http://schemas.microsoft.com/office/powerpoint/2010/main" val="296353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2</a:t>
            </a:fld>
            <a:endParaRPr lang="en-US"/>
          </a:p>
        </p:txBody>
      </p:sp>
    </p:spTree>
    <p:extLst>
      <p:ext uri="{BB962C8B-B14F-4D97-AF65-F5344CB8AC3E}">
        <p14:creationId xmlns:p14="http://schemas.microsoft.com/office/powerpoint/2010/main" val="156967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client-server setting it's useful to have an asymmetric version of PAKE, called </a:t>
            </a:r>
            <a:r>
              <a:rPr lang="en-US" dirty="0" err="1"/>
              <a:t>aPAKE</a:t>
            </a:r>
            <a:r>
              <a:rPr lang="en-US" dirty="0"/>
              <a:t>, where the Server stores a one-way hash of the client’s password.  If the hash is collision-resistant then this implies PAKE, but it is stronger because if the Server is compromised the adversary learns only the password hash.  This leaked value allows for brute-force search for a password, because the attacker can hash password guesses and compare them to the leaked hash value.  But if the client's password has sufficient entropy then this search will fail to find it.</a:t>
            </a:r>
          </a:p>
          <a:p>
            <a:endParaRPr lang="en-US" dirty="0"/>
          </a:p>
          <a:p>
            <a:r>
              <a:rPr lang="en-US" dirty="0"/>
              <a:t>Existing </a:t>
            </a:r>
            <a:r>
              <a:rPr lang="en-US" dirty="0" err="1"/>
              <a:t>aPAKE</a:t>
            </a:r>
            <a:r>
              <a:rPr lang="en-US" dirty="0"/>
              <a:t> constructions run a PAKE but add to it either an encryption or a signature under Random Oracle hash of the password as the client's private key.  Adding a signature is the more efficient option, and using </a:t>
            </a:r>
            <a:r>
              <a:rPr lang="en-US" dirty="0" err="1"/>
              <a:t>Schnorr</a:t>
            </a:r>
            <a:r>
              <a:rPr lang="en-US" dirty="0"/>
              <a:t> signatures it costs about half the KE, so the whole </a:t>
            </a:r>
            <a:r>
              <a:rPr lang="en-US" dirty="0" err="1"/>
              <a:t>aPAKE</a:t>
            </a:r>
            <a:r>
              <a:rPr lang="en-US" dirty="0"/>
              <a:t> cost is about 1.5 of KE.</a:t>
            </a:r>
          </a:p>
        </p:txBody>
      </p:sp>
      <p:sp>
        <p:nvSpPr>
          <p:cNvPr id="4" name="Slide Number Placeholder 3"/>
          <p:cNvSpPr>
            <a:spLocks noGrp="1"/>
          </p:cNvSpPr>
          <p:nvPr>
            <p:ph type="sldNum" sz="quarter" idx="5"/>
          </p:nvPr>
        </p:nvSpPr>
        <p:spPr/>
        <p:txBody>
          <a:bodyPr/>
          <a:lstStyle/>
          <a:p>
            <a:fld id="{678CB0D8-26F2-4F76-9B79-7C94A561058C}" type="slidenum">
              <a:rPr lang="en-US" smtClean="0"/>
              <a:t>3</a:t>
            </a:fld>
            <a:endParaRPr lang="en-US"/>
          </a:p>
        </p:txBody>
      </p:sp>
    </p:spTree>
    <p:extLst>
      <p:ext uri="{BB962C8B-B14F-4D97-AF65-F5344CB8AC3E}">
        <p14:creationId xmlns:p14="http://schemas.microsoft.com/office/powerpoint/2010/main" val="333279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Asymmetric PAKE can be strengthened to *strong* </a:t>
            </a:r>
            <a:r>
              <a:rPr lang="en-US" dirty="0" err="1"/>
              <a:t>aPAKE</a:t>
            </a:r>
            <a:r>
              <a:rPr lang="en-US" dirty="0"/>
              <a:t>, where the deterministic hash is replaced by a keyed or "salted" hash.  Since the server stores the salt value the same brute-force search is possible after server compromise, but now it cannot be precomputed.</a:t>
            </a:r>
          </a:p>
          <a:p>
            <a:endParaRPr lang="en-US" dirty="0"/>
          </a:p>
          <a:p>
            <a:r>
              <a:rPr lang="en-US" dirty="0"/>
              <a:t>The most efficient strong </a:t>
            </a:r>
            <a:r>
              <a:rPr lang="en-US" dirty="0" err="1"/>
              <a:t>aAPKE</a:t>
            </a:r>
            <a:r>
              <a:rPr lang="en-US" dirty="0"/>
              <a:t> construction is OPAQUE, which is a compiler from Oblivious PRF (OPRF) and Authenticated Key Agreement in the public-key setting (AKE).  The most efficient instantiations of both of these blocks cost the same as DH KE, so the overall </a:t>
            </a:r>
            <a:r>
              <a:rPr lang="en-US" dirty="0" err="1"/>
              <a:t>saPAKE</a:t>
            </a:r>
            <a:r>
              <a:rPr lang="en-US" dirty="0"/>
              <a:t> cost is 2 of KE.</a:t>
            </a:r>
          </a:p>
          <a:p>
            <a:endParaRPr lang="en-US" dirty="0"/>
          </a:p>
        </p:txBody>
      </p:sp>
      <p:sp>
        <p:nvSpPr>
          <p:cNvPr id="4" name="Slide Number Placeholder 3"/>
          <p:cNvSpPr>
            <a:spLocks noGrp="1"/>
          </p:cNvSpPr>
          <p:nvPr>
            <p:ph type="sldNum" sz="quarter" idx="5"/>
          </p:nvPr>
        </p:nvSpPr>
        <p:spPr/>
        <p:txBody>
          <a:bodyPr/>
          <a:lstStyle/>
          <a:p>
            <a:fld id="{678CB0D8-26F2-4F76-9B79-7C94A561058C}" type="slidenum">
              <a:rPr lang="en-US" smtClean="0"/>
              <a:t>4</a:t>
            </a:fld>
            <a:endParaRPr lang="en-US"/>
          </a:p>
        </p:txBody>
      </p:sp>
    </p:spTree>
    <p:extLst>
      <p:ext uri="{BB962C8B-B14F-4D97-AF65-F5344CB8AC3E}">
        <p14:creationId xmlns:p14="http://schemas.microsoft.com/office/powerpoint/2010/main" val="3262961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Asymmetric PAKE can be strengthened to *strong* </a:t>
            </a:r>
            <a:r>
              <a:rPr lang="en-US" dirty="0" err="1"/>
              <a:t>aPAKE</a:t>
            </a:r>
            <a:r>
              <a:rPr lang="en-US" dirty="0"/>
              <a:t>, where the deterministic hash is replaced by a keyed or "salted" hash.  Since the server stores the salt value the same brute-force search is possible after server compromise, but now it cannot be precomputed.</a:t>
            </a:r>
          </a:p>
          <a:p>
            <a:endParaRPr lang="en-US" dirty="0"/>
          </a:p>
          <a:p>
            <a:r>
              <a:rPr lang="en-US" dirty="0"/>
              <a:t>The most efficient strong </a:t>
            </a:r>
            <a:r>
              <a:rPr lang="en-US" dirty="0" err="1"/>
              <a:t>aAPKE</a:t>
            </a:r>
            <a:r>
              <a:rPr lang="en-US" dirty="0"/>
              <a:t> construction is OPAQUE, which is a compiler from Oblivious PRF (OPRF) and Authenticated Key Agreement in the public-key setting (AKE).  The most efficient instantiations of both of these blocks cost the same as DH KE, so the overall </a:t>
            </a:r>
            <a:r>
              <a:rPr lang="en-US" dirty="0" err="1"/>
              <a:t>saPAKE</a:t>
            </a:r>
            <a:r>
              <a:rPr lang="en-US" dirty="0"/>
              <a:t> cost is 2 of KE.</a:t>
            </a:r>
          </a:p>
          <a:p>
            <a:endParaRPr lang="en-US" dirty="0"/>
          </a:p>
        </p:txBody>
      </p:sp>
      <p:sp>
        <p:nvSpPr>
          <p:cNvPr id="4" name="Slide Number Placeholder 3"/>
          <p:cNvSpPr>
            <a:spLocks noGrp="1"/>
          </p:cNvSpPr>
          <p:nvPr>
            <p:ph type="sldNum" sz="quarter" idx="5"/>
          </p:nvPr>
        </p:nvSpPr>
        <p:spPr/>
        <p:txBody>
          <a:bodyPr/>
          <a:lstStyle/>
          <a:p>
            <a:fld id="{678CB0D8-26F2-4F76-9B79-7C94A561058C}" type="slidenum">
              <a:rPr lang="en-US" smtClean="0"/>
              <a:t>5</a:t>
            </a:fld>
            <a:endParaRPr lang="en-US"/>
          </a:p>
        </p:txBody>
      </p:sp>
    </p:spTree>
    <p:extLst>
      <p:ext uri="{BB962C8B-B14F-4D97-AF65-F5344CB8AC3E}">
        <p14:creationId xmlns:p14="http://schemas.microsoft.com/office/powerpoint/2010/main" val="81752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Asymmetric PAKE can be strengthened to *strong* </a:t>
            </a:r>
            <a:r>
              <a:rPr lang="en-US" dirty="0" err="1"/>
              <a:t>aPAKE</a:t>
            </a:r>
            <a:r>
              <a:rPr lang="en-US" dirty="0"/>
              <a:t>, where the deterministic hash is replaced by a keyed or "salted" hash.  Since the server stores the salt value the same brute-force search is possible after server compromise, but now it cannot be precomputed.</a:t>
            </a:r>
          </a:p>
          <a:p>
            <a:endParaRPr lang="en-US" dirty="0"/>
          </a:p>
          <a:p>
            <a:r>
              <a:rPr lang="en-US" dirty="0"/>
              <a:t>The most efficient strong </a:t>
            </a:r>
            <a:r>
              <a:rPr lang="en-US" dirty="0" err="1"/>
              <a:t>aAPKE</a:t>
            </a:r>
            <a:r>
              <a:rPr lang="en-US" dirty="0"/>
              <a:t> construction is OPAQUE, which is a compiler from Oblivious PRF (OPRF) and Authenticated Key Agreement in the public-key setting (AKE).  The most efficient instantiations of both of these blocks cost the same as DH KE, so the overall </a:t>
            </a:r>
            <a:r>
              <a:rPr lang="en-US" dirty="0" err="1"/>
              <a:t>saPAKE</a:t>
            </a:r>
            <a:r>
              <a:rPr lang="en-US" dirty="0"/>
              <a:t> cost is 2 of KE.</a:t>
            </a:r>
          </a:p>
          <a:p>
            <a:endParaRPr lang="en-US" dirty="0"/>
          </a:p>
        </p:txBody>
      </p:sp>
      <p:sp>
        <p:nvSpPr>
          <p:cNvPr id="4" name="Slide Number Placeholder 3"/>
          <p:cNvSpPr>
            <a:spLocks noGrp="1"/>
          </p:cNvSpPr>
          <p:nvPr>
            <p:ph type="sldNum" sz="quarter" idx="5"/>
          </p:nvPr>
        </p:nvSpPr>
        <p:spPr/>
        <p:txBody>
          <a:bodyPr/>
          <a:lstStyle/>
          <a:p>
            <a:fld id="{678CB0D8-26F2-4F76-9B79-7C94A561058C}" type="slidenum">
              <a:rPr lang="en-US" smtClean="0"/>
              <a:t>6</a:t>
            </a:fld>
            <a:endParaRPr lang="en-US"/>
          </a:p>
        </p:txBody>
      </p:sp>
    </p:spTree>
    <p:extLst>
      <p:ext uri="{BB962C8B-B14F-4D97-AF65-F5344CB8AC3E}">
        <p14:creationId xmlns:p14="http://schemas.microsoft.com/office/powerpoint/2010/main" val="761944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Asymmetric PAKE can be strengthened to *strong* </a:t>
            </a:r>
            <a:r>
              <a:rPr lang="en-US" dirty="0" err="1"/>
              <a:t>aPAKE</a:t>
            </a:r>
            <a:r>
              <a:rPr lang="en-US" dirty="0"/>
              <a:t>, where the deterministic hash is replaced by a keyed or "salted" hash.  Since the server stores the salt value the same brute-force search is possible after server compromise, but now it cannot be precomputed.</a:t>
            </a:r>
          </a:p>
          <a:p>
            <a:endParaRPr lang="en-US" dirty="0"/>
          </a:p>
          <a:p>
            <a:r>
              <a:rPr lang="en-US" dirty="0"/>
              <a:t>The most efficient strong </a:t>
            </a:r>
            <a:r>
              <a:rPr lang="en-US" dirty="0" err="1"/>
              <a:t>aAPKE</a:t>
            </a:r>
            <a:r>
              <a:rPr lang="en-US" dirty="0"/>
              <a:t> construction is OPAQUE, which is a compiler from Oblivious PRF (OPRF) and Authenticated Key Agreement in the public-key setting (AKE).  The most efficient instantiations of both of these blocks cost the same as DH KE, so the overall </a:t>
            </a:r>
            <a:r>
              <a:rPr lang="en-US" dirty="0" err="1"/>
              <a:t>saPAKE</a:t>
            </a:r>
            <a:r>
              <a:rPr lang="en-US" dirty="0"/>
              <a:t> cost is 2 of KE.</a:t>
            </a:r>
          </a:p>
          <a:p>
            <a:endParaRPr lang="en-US" dirty="0"/>
          </a:p>
        </p:txBody>
      </p:sp>
      <p:sp>
        <p:nvSpPr>
          <p:cNvPr id="4" name="Slide Number Placeholder 3"/>
          <p:cNvSpPr>
            <a:spLocks noGrp="1"/>
          </p:cNvSpPr>
          <p:nvPr>
            <p:ph type="sldNum" sz="quarter" idx="5"/>
          </p:nvPr>
        </p:nvSpPr>
        <p:spPr/>
        <p:txBody>
          <a:bodyPr/>
          <a:lstStyle/>
          <a:p>
            <a:fld id="{678CB0D8-26F2-4F76-9B79-7C94A561058C}" type="slidenum">
              <a:rPr lang="en-US" smtClean="0"/>
              <a:t>7</a:t>
            </a:fld>
            <a:endParaRPr lang="en-US"/>
          </a:p>
        </p:txBody>
      </p:sp>
    </p:spTree>
    <p:extLst>
      <p:ext uri="{BB962C8B-B14F-4D97-AF65-F5344CB8AC3E}">
        <p14:creationId xmlns:p14="http://schemas.microsoft.com/office/powerpoint/2010/main" val="377672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Asymmetric PAKE can be strengthened to *strong* </a:t>
            </a:r>
            <a:r>
              <a:rPr lang="en-US" dirty="0" err="1"/>
              <a:t>aPAKE</a:t>
            </a:r>
            <a:r>
              <a:rPr lang="en-US" dirty="0"/>
              <a:t>, where the deterministic hash is replaced by a keyed or "salted" hash.  Since the server stores the salt value the same brute-force search is possible after server compromise, but now it cannot be precomputed.</a:t>
            </a:r>
          </a:p>
          <a:p>
            <a:endParaRPr lang="en-US" dirty="0"/>
          </a:p>
          <a:p>
            <a:r>
              <a:rPr lang="en-US" dirty="0"/>
              <a:t>The most efficient strong </a:t>
            </a:r>
            <a:r>
              <a:rPr lang="en-US" dirty="0" err="1"/>
              <a:t>aAPKE</a:t>
            </a:r>
            <a:r>
              <a:rPr lang="en-US" dirty="0"/>
              <a:t> construction is OPAQUE, which is a compiler from Oblivious PRF (OPRF) and Authenticated Key Agreement in the public-key setting (AKE).  The most efficient instantiations of both of these blocks cost the same as DH KE, so the overall </a:t>
            </a:r>
            <a:r>
              <a:rPr lang="en-US" dirty="0" err="1"/>
              <a:t>saPAKE</a:t>
            </a:r>
            <a:r>
              <a:rPr lang="en-US" dirty="0"/>
              <a:t> cost is 2 of KE.</a:t>
            </a:r>
          </a:p>
          <a:p>
            <a:endParaRPr lang="en-US" dirty="0"/>
          </a:p>
        </p:txBody>
      </p:sp>
      <p:sp>
        <p:nvSpPr>
          <p:cNvPr id="4" name="Slide Number Placeholder 3"/>
          <p:cNvSpPr>
            <a:spLocks noGrp="1"/>
          </p:cNvSpPr>
          <p:nvPr>
            <p:ph type="sldNum" sz="quarter" idx="5"/>
          </p:nvPr>
        </p:nvSpPr>
        <p:spPr/>
        <p:txBody>
          <a:bodyPr/>
          <a:lstStyle/>
          <a:p>
            <a:fld id="{678CB0D8-26F2-4F76-9B79-7C94A561058C}" type="slidenum">
              <a:rPr lang="en-US" smtClean="0"/>
              <a:t>8</a:t>
            </a:fld>
            <a:endParaRPr lang="en-US"/>
          </a:p>
        </p:txBody>
      </p:sp>
    </p:spTree>
    <p:extLst>
      <p:ext uri="{BB962C8B-B14F-4D97-AF65-F5344CB8AC3E}">
        <p14:creationId xmlns:p14="http://schemas.microsoft.com/office/powerpoint/2010/main" val="3419771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Asymmetric PAKE can be strengthened to *strong* </a:t>
            </a:r>
            <a:r>
              <a:rPr lang="en-US" dirty="0" err="1"/>
              <a:t>aPAKE</a:t>
            </a:r>
            <a:r>
              <a:rPr lang="en-US" dirty="0"/>
              <a:t>, where the deterministic hash is replaced by a keyed or "salted" hash.  Since the server stores the salt value the same brute-force search is possible after server compromise, but now it cannot be precomputed.</a:t>
            </a:r>
          </a:p>
          <a:p>
            <a:endParaRPr lang="en-US" dirty="0"/>
          </a:p>
          <a:p>
            <a:r>
              <a:rPr lang="en-US" dirty="0"/>
              <a:t>The most efficient strong </a:t>
            </a:r>
            <a:r>
              <a:rPr lang="en-US" dirty="0" err="1"/>
              <a:t>aAPKE</a:t>
            </a:r>
            <a:r>
              <a:rPr lang="en-US" dirty="0"/>
              <a:t> construction is OPAQUE, which is a compiler from Oblivious PRF (OPRF) and Authenticated Key Agreement in the public-key setting (AKE).  The most efficient instantiations of both of these blocks cost the same as DH KE, so the overall </a:t>
            </a:r>
            <a:r>
              <a:rPr lang="en-US" dirty="0" err="1"/>
              <a:t>saPAKE</a:t>
            </a:r>
            <a:r>
              <a:rPr lang="en-US" dirty="0"/>
              <a:t> cost is 2 of KE.</a:t>
            </a:r>
          </a:p>
          <a:p>
            <a:endParaRPr lang="en-US" dirty="0"/>
          </a:p>
        </p:txBody>
      </p:sp>
      <p:sp>
        <p:nvSpPr>
          <p:cNvPr id="4" name="Slide Number Placeholder 3"/>
          <p:cNvSpPr>
            <a:spLocks noGrp="1"/>
          </p:cNvSpPr>
          <p:nvPr>
            <p:ph type="sldNum" sz="quarter" idx="5"/>
          </p:nvPr>
        </p:nvSpPr>
        <p:spPr/>
        <p:txBody>
          <a:bodyPr/>
          <a:lstStyle/>
          <a:p>
            <a:fld id="{678CB0D8-26F2-4F76-9B79-7C94A561058C}" type="slidenum">
              <a:rPr lang="en-US" smtClean="0"/>
              <a:t>9</a:t>
            </a:fld>
            <a:endParaRPr lang="en-US"/>
          </a:p>
        </p:txBody>
      </p:sp>
    </p:spTree>
    <p:extLst>
      <p:ext uri="{BB962C8B-B14F-4D97-AF65-F5344CB8AC3E}">
        <p14:creationId xmlns:p14="http://schemas.microsoft.com/office/powerpoint/2010/main" val="101274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E6CAD79F-E557-42C6-8AB8-862A3DB34115}" type="datetime1">
              <a:rPr lang="zh-CN" altLang="en-US" smtClean="0"/>
              <a:t>2024/12/10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42C6659-BB12-45FC-8F01-2F03E74C0776}" type="slidenum">
              <a:rPr lang="zh-CN" altLang="en-US"/>
              <a:pPr>
                <a:defRPr/>
              </a:pPr>
              <a:t>‹#›</a:t>
            </a:fld>
            <a:endParaRPr lang="zh-CN" altLang="en-US"/>
          </a:p>
        </p:txBody>
      </p:sp>
    </p:spTree>
    <p:extLst>
      <p:ext uri="{BB962C8B-B14F-4D97-AF65-F5344CB8AC3E}">
        <p14:creationId xmlns:p14="http://schemas.microsoft.com/office/powerpoint/2010/main" val="277188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16F4ABC-2D6B-44B6-BE96-A5BF19DC6C28}" type="datetime1">
              <a:rPr lang="zh-CN" altLang="en-US" smtClean="0"/>
              <a:t>2024/12/10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C9BC792-0E25-4213-929F-507225B92667}" type="slidenum">
              <a:rPr lang="zh-CN" altLang="en-US"/>
              <a:pPr>
                <a:defRPr/>
              </a:pPr>
              <a:t>‹#›</a:t>
            </a:fld>
            <a:endParaRPr lang="zh-CN" altLang="en-US"/>
          </a:p>
        </p:txBody>
      </p:sp>
    </p:spTree>
    <p:extLst>
      <p:ext uri="{BB962C8B-B14F-4D97-AF65-F5344CB8AC3E}">
        <p14:creationId xmlns:p14="http://schemas.microsoft.com/office/powerpoint/2010/main" val="355467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04425D2-A4FB-45A3-A01E-BBB52DC1CAEF}" type="datetime1">
              <a:rPr lang="zh-CN" altLang="en-US" smtClean="0"/>
              <a:t>2024/12/10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41D26D3-AA44-4398-8DA1-77865F353132}" type="slidenum">
              <a:rPr lang="zh-CN" altLang="en-US"/>
              <a:pPr>
                <a:defRPr/>
              </a:pPr>
              <a:t>‹#›</a:t>
            </a:fld>
            <a:endParaRPr lang="zh-CN" altLang="en-US"/>
          </a:p>
        </p:txBody>
      </p:sp>
    </p:spTree>
    <p:extLst>
      <p:ext uri="{BB962C8B-B14F-4D97-AF65-F5344CB8AC3E}">
        <p14:creationId xmlns:p14="http://schemas.microsoft.com/office/powerpoint/2010/main" val="314932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8890CCF-C07F-48C8-A16A-C077DF4BC7D7}" type="datetime1">
              <a:rPr lang="zh-CN" altLang="en-US" smtClean="0"/>
              <a:t>2024/12/10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1DF76A5-FE7E-4EA6-B948-67DE0B095F94}" type="slidenum">
              <a:rPr lang="zh-CN" altLang="en-US"/>
              <a:pPr>
                <a:defRPr/>
              </a:pPr>
              <a:t>‹#›</a:t>
            </a:fld>
            <a:endParaRPr lang="zh-CN" altLang="en-US"/>
          </a:p>
        </p:txBody>
      </p:sp>
    </p:spTree>
    <p:extLst>
      <p:ext uri="{BB962C8B-B14F-4D97-AF65-F5344CB8AC3E}">
        <p14:creationId xmlns:p14="http://schemas.microsoft.com/office/powerpoint/2010/main" val="6147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0EC1-CF3C-4AD9-97ED-AD8A7B05D3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EEAFA4-2F16-48D9-AC48-3B17124D9C46}"/>
              </a:ext>
            </a:extLst>
          </p:cNvPr>
          <p:cNvSpPr>
            <a:spLocks noGrp="1"/>
          </p:cNvSpPr>
          <p:nvPr>
            <p:ph type="dt" sz="half" idx="10"/>
          </p:nvPr>
        </p:nvSpPr>
        <p:spPr/>
        <p:txBody>
          <a:bodyPr/>
          <a:lstStyle/>
          <a:p>
            <a:pPr>
              <a:defRPr/>
            </a:pPr>
            <a:fld id="{2C9588E6-FBA3-4208-B53E-B466A35EB3E3}" type="datetime1">
              <a:rPr lang="zh-CN" altLang="en-US" smtClean="0"/>
              <a:t>2024/12/10</a:t>
            </a:fld>
            <a:endParaRPr lang="zh-CN" altLang="en-US"/>
          </a:p>
        </p:txBody>
      </p:sp>
      <p:sp>
        <p:nvSpPr>
          <p:cNvPr id="4" name="Footer Placeholder 3">
            <a:extLst>
              <a:ext uri="{FF2B5EF4-FFF2-40B4-BE49-F238E27FC236}">
                <a16:creationId xmlns:a16="http://schemas.microsoft.com/office/drawing/2014/main" id="{3BBB29D7-6583-4670-BBD3-8E44E83A634E}"/>
              </a:ext>
            </a:extLst>
          </p:cNvPr>
          <p:cNvSpPr>
            <a:spLocks noGrp="1"/>
          </p:cNvSpPr>
          <p:nvPr>
            <p:ph type="ftr" sz="quarter" idx="11"/>
          </p:nvPr>
        </p:nvSpPr>
        <p:spPr/>
        <p:txBody>
          <a:bodyPr/>
          <a:lstStyle/>
          <a:p>
            <a:pPr>
              <a:defRPr/>
            </a:pPr>
            <a:endParaRPr lang="zh-CN" altLang="en-US"/>
          </a:p>
        </p:txBody>
      </p:sp>
      <p:sp>
        <p:nvSpPr>
          <p:cNvPr id="5" name="Slide Number Placeholder 4">
            <a:extLst>
              <a:ext uri="{FF2B5EF4-FFF2-40B4-BE49-F238E27FC236}">
                <a16:creationId xmlns:a16="http://schemas.microsoft.com/office/drawing/2014/main" id="{B48C718C-B233-42CF-9D7B-59FABAF9B3D6}"/>
              </a:ext>
            </a:extLst>
          </p:cNvPr>
          <p:cNvSpPr>
            <a:spLocks noGrp="1"/>
          </p:cNvSpPr>
          <p:nvPr>
            <p:ph type="sldNum" sz="quarter" idx="12"/>
          </p:nvPr>
        </p:nvSpPr>
        <p:spPr/>
        <p:txBody>
          <a:bodyPr/>
          <a:lstStyle/>
          <a:p>
            <a:pPr>
              <a:defRPr/>
            </a:pPr>
            <a:fld id="{31EE26B5-87E1-4803-8565-0E916FE731E2}" type="slidenum">
              <a:rPr lang="zh-CN" altLang="en-US" smtClean="0"/>
              <a:pPr>
                <a:defRPr/>
              </a:pPr>
              <a:t>‹#›</a:t>
            </a:fld>
            <a:endParaRPr lang="zh-CN" altLang="en-US"/>
          </a:p>
        </p:txBody>
      </p:sp>
    </p:spTree>
    <p:extLst>
      <p:ext uri="{BB962C8B-B14F-4D97-AF65-F5344CB8AC3E}">
        <p14:creationId xmlns:p14="http://schemas.microsoft.com/office/powerpoint/2010/main" val="40855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A8BC73A-B6DE-43DF-94AD-4CB1944FE643}" type="datetime1">
              <a:rPr lang="zh-CN" altLang="en-US" smtClean="0"/>
              <a:t>2024/12/10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8010801-0F02-4A6B-A4E0-A6A05DF6C59F}" type="slidenum">
              <a:rPr lang="zh-CN" altLang="en-US"/>
              <a:pPr>
                <a:defRPr/>
              </a:pPr>
              <a:t>‹#›</a:t>
            </a:fld>
            <a:endParaRPr lang="zh-CN" altLang="en-US"/>
          </a:p>
        </p:txBody>
      </p:sp>
    </p:spTree>
    <p:extLst>
      <p:ext uri="{BB962C8B-B14F-4D97-AF65-F5344CB8AC3E}">
        <p14:creationId xmlns:p14="http://schemas.microsoft.com/office/powerpoint/2010/main" val="334692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087EF75-38B1-4B0B-81D0-67F37496D9AB}" type="datetime1">
              <a:rPr lang="zh-CN" altLang="en-US" smtClean="0"/>
              <a:t>2024/12/10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B4CAC1E-2E1F-4341-868A-184ED7C9EC3D}" type="slidenum">
              <a:rPr lang="zh-CN" altLang="en-US"/>
              <a:pPr>
                <a:defRPr/>
              </a:pPr>
              <a:t>‹#›</a:t>
            </a:fld>
            <a:endParaRPr lang="zh-CN" altLang="en-US"/>
          </a:p>
        </p:txBody>
      </p:sp>
    </p:spTree>
    <p:extLst>
      <p:ext uri="{BB962C8B-B14F-4D97-AF65-F5344CB8AC3E}">
        <p14:creationId xmlns:p14="http://schemas.microsoft.com/office/powerpoint/2010/main" val="67670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2CC5C7FE-CFF2-4C4E-8186-71222785ED5A}" type="datetime1">
              <a:rPr lang="zh-CN" altLang="en-US" smtClean="0"/>
              <a:t>2024/12/10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C6E5237-8F95-4EFC-A33C-D516886462B9}" type="slidenum">
              <a:rPr lang="zh-CN" altLang="en-US"/>
              <a:pPr>
                <a:defRPr/>
              </a:pPr>
              <a:t>‹#›</a:t>
            </a:fld>
            <a:endParaRPr lang="zh-CN" altLang="en-US"/>
          </a:p>
        </p:txBody>
      </p:sp>
    </p:spTree>
    <p:extLst>
      <p:ext uri="{BB962C8B-B14F-4D97-AF65-F5344CB8AC3E}">
        <p14:creationId xmlns:p14="http://schemas.microsoft.com/office/powerpoint/2010/main" val="326607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23B6AC95-3EA1-456F-A78C-04FFF6A57A5F}" type="datetime1">
              <a:rPr lang="zh-CN" altLang="en-US" smtClean="0"/>
              <a:t>2024/12/10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3A91FDB-A4EA-47D6-BB4B-D80BEA7528FB}" type="slidenum">
              <a:rPr lang="zh-CN" altLang="en-US"/>
              <a:pPr>
                <a:defRPr/>
              </a:pPr>
              <a:t>‹#›</a:t>
            </a:fld>
            <a:endParaRPr lang="zh-CN" altLang="en-US"/>
          </a:p>
        </p:txBody>
      </p:sp>
    </p:spTree>
    <p:extLst>
      <p:ext uri="{BB962C8B-B14F-4D97-AF65-F5344CB8AC3E}">
        <p14:creationId xmlns:p14="http://schemas.microsoft.com/office/powerpoint/2010/main" val="417412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5DB2E1E5-7AB4-4324-B5F2-C33EFD7435F3}" type="datetime1">
              <a:rPr lang="zh-CN" altLang="en-US" smtClean="0"/>
              <a:t>2024/12/10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60E0C5A-2D48-4C9D-8918-FB58618268B9}" type="slidenum">
              <a:rPr lang="zh-CN" altLang="en-US"/>
              <a:pPr>
                <a:defRPr/>
              </a:pPr>
              <a:t>‹#›</a:t>
            </a:fld>
            <a:endParaRPr lang="zh-CN" altLang="en-US"/>
          </a:p>
        </p:txBody>
      </p:sp>
    </p:spTree>
    <p:extLst>
      <p:ext uri="{BB962C8B-B14F-4D97-AF65-F5344CB8AC3E}">
        <p14:creationId xmlns:p14="http://schemas.microsoft.com/office/powerpoint/2010/main" val="403720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0975A9A-A9BF-4042-BFE2-537C708C67C1}" type="datetime1">
              <a:rPr lang="zh-CN" altLang="en-US" smtClean="0"/>
              <a:t>2024/12/10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74EBA29-EB09-4792-97E5-219C4BF78C20}" type="slidenum">
              <a:rPr lang="zh-CN" altLang="en-US"/>
              <a:pPr>
                <a:defRPr/>
              </a:pPr>
              <a:t>‹#›</a:t>
            </a:fld>
            <a:endParaRPr lang="zh-CN" altLang="en-US"/>
          </a:p>
        </p:txBody>
      </p:sp>
    </p:spTree>
    <p:extLst>
      <p:ext uri="{BB962C8B-B14F-4D97-AF65-F5344CB8AC3E}">
        <p14:creationId xmlns:p14="http://schemas.microsoft.com/office/powerpoint/2010/main" val="959507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7CE3861-46E7-4506-9981-96E4A3467816}" type="datetime1">
              <a:rPr lang="zh-CN" altLang="en-US" smtClean="0"/>
              <a:t>2024/12/10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5A2BFD6-679D-46B7-95EB-8C904234FCBC}" type="slidenum">
              <a:rPr lang="zh-CN" altLang="en-US"/>
              <a:pPr>
                <a:defRPr/>
              </a:pPr>
              <a:t>‹#›</a:t>
            </a:fld>
            <a:endParaRPr lang="zh-CN" altLang="en-US"/>
          </a:p>
        </p:txBody>
      </p:sp>
    </p:spTree>
    <p:extLst>
      <p:ext uri="{BB962C8B-B14F-4D97-AF65-F5344CB8AC3E}">
        <p14:creationId xmlns:p14="http://schemas.microsoft.com/office/powerpoint/2010/main" val="1311803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24BF4C5E-F40D-406A-92C7-12E7779AC601}" type="datetime1">
              <a:rPr lang="zh-CN" altLang="en-US" smtClean="0"/>
              <a:t>2024/12/10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348019" y="6351229"/>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31EE26B5-87E1-4803-8565-0E916FE731E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3.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0.png"/><Relationship Id="rId10"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8" Type="http://schemas.openxmlformats.org/officeDocument/2006/relationships/image" Target="../media/image89.png"/><Relationship Id="rId26" Type="http://schemas.openxmlformats.org/officeDocument/2006/relationships/image" Target="../media/image41.png"/><Relationship Id="rId3" Type="http://schemas.openxmlformats.org/officeDocument/2006/relationships/image" Target="../media/image510.png"/><Relationship Id="rId21" Type="http://schemas.openxmlformats.org/officeDocument/2006/relationships/image" Target="../media/image570.png"/><Relationship Id="rId7" Type="http://schemas.openxmlformats.org/officeDocument/2006/relationships/image" Target="../media/image81.png"/><Relationship Id="rId17" Type="http://schemas.openxmlformats.org/officeDocument/2006/relationships/image" Target="../media/image88.png"/><Relationship Id="rId25" Type="http://schemas.openxmlformats.org/officeDocument/2006/relationships/image" Target="../media/image40.png"/><Relationship Id="rId2" Type="http://schemas.openxmlformats.org/officeDocument/2006/relationships/notesSlide" Target="../notesSlides/notesSlide11.xml"/><Relationship Id="rId16" Type="http://schemas.openxmlformats.org/officeDocument/2006/relationships/image" Target="../media/image670.png"/><Relationship Id="rId29"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540.png"/><Relationship Id="rId11" Type="http://schemas.openxmlformats.org/officeDocument/2006/relationships/image" Target="../media/image39.png"/><Relationship Id="rId24" Type="http://schemas.openxmlformats.org/officeDocument/2006/relationships/image" Target="../media/image690.png"/><Relationship Id="rId32" Type="http://schemas.openxmlformats.org/officeDocument/2006/relationships/image" Target="../media/image47.png"/><Relationship Id="rId5" Type="http://schemas.openxmlformats.org/officeDocument/2006/relationships/image" Target="../media/image551.png"/><Relationship Id="rId15" Type="http://schemas.openxmlformats.org/officeDocument/2006/relationships/image" Target="../media/image530.png"/><Relationship Id="rId23" Type="http://schemas.openxmlformats.org/officeDocument/2006/relationships/image" Target="../media/image680.png"/><Relationship Id="rId28" Type="http://schemas.openxmlformats.org/officeDocument/2006/relationships/image" Target="../media/image43.png"/><Relationship Id="rId10" Type="http://schemas.openxmlformats.org/officeDocument/2006/relationships/image" Target="../media/image38.png"/><Relationship Id="rId31" Type="http://schemas.openxmlformats.org/officeDocument/2006/relationships/image" Target="../media/image46.png"/><Relationship Id="rId9" Type="http://schemas.openxmlformats.org/officeDocument/2006/relationships/image" Target="../media/image37.png"/><Relationship Id="rId14" Type="http://schemas.openxmlformats.org/officeDocument/2006/relationships/image" Target="../media/image650.png"/><Relationship Id="rId22" Type="http://schemas.openxmlformats.org/officeDocument/2006/relationships/image" Target="../media/image600.png"/><Relationship Id="rId27" Type="http://schemas.openxmlformats.org/officeDocument/2006/relationships/image" Target="../media/image42.png"/><Relationship Id="rId30" Type="http://schemas.openxmlformats.org/officeDocument/2006/relationships/image" Target="../media/image45.png"/></Relationships>
</file>

<file path=ppt/slides/_rels/slide12.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89.png"/><Relationship Id="rId26" Type="http://schemas.openxmlformats.org/officeDocument/2006/relationships/image" Target="../media/image41.png"/><Relationship Id="rId3" Type="http://schemas.openxmlformats.org/officeDocument/2006/relationships/image" Target="../media/image48.png"/><Relationship Id="rId21" Type="http://schemas.openxmlformats.org/officeDocument/2006/relationships/image" Target="../media/image570.png"/><Relationship Id="rId34" Type="http://schemas.openxmlformats.org/officeDocument/2006/relationships/image" Target="../media/image37.png"/><Relationship Id="rId7" Type="http://schemas.openxmlformats.org/officeDocument/2006/relationships/image" Target="../media/image510.png"/><Relationship Id="rId12" Type="http://schemas.openxmlformats.org/officeDocument/2006/relationships/image" Target="../media/image38.png"/><Relationship Id="rId17" Type="http://schemas.openxmlformats.org/officeDocument/2006/relationships/image" Target="../media/image88.png"/><Relationship Id="rId25" Type="http://schemas.openxmlformats.org/officeDocument/2006/relationships/image" Target="../media/image40.png"/><Relationship Id="rId33" Type="http://schemas.openxmlformats.org/officeDocument/2006/relationships/image" Target="../media/image53.png"/><Relationship Id="rId2" Type="http://schemas.openxmlformats.org/officeDocument/2006/relationships/notesSlide" Target="../notesSlides/notesSlide12.xml"/><Relationship Id="rId16" Type="http://schemas.openxmlformats.org/officeDocument/2006/relationships/image" Target="../media/image670.png"/><Relationship Id="rId29"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36.png"/><Relationship Id="rId24" Type="http://schemas.openxmlformats.org/officeDocument/2006/relationships/image" Target="../media/image690.png"/><Relationship Id="rId32" Type="http://schemas.openxmlformats.org/officeDocument/2006/relationships/image" Target="../media/image52.png"/><Relationship Id="rId5" Type="http://schemas.openxmlformats.org/officeDocument/2006/relationships/image" Target="../media/image50.png"/><Relationship Id="rId15" Type="http://schemas.openxmlformats.org/officeDocument/2006/relationships/image" Target="../media/image530.png"/><Relationship Id="rId23" Type="http://schemas.openxmlformats.org/officeDocument/2006/relationships/image" Target="../media/image680.png"/><Relationship Id="rId28" Type="http://schemas.openxmlformats.org/officeDocument/2006/relationships/image" Target="../media/image43.png"/><Relationship Id="rId10" Type="http://schemas.openxmlformats.org/officeDocument/2006/relationships/image" Target="../media/image81.png"/><Relationship Id="rId31" Type="http://schemas.openxmlformats.org/officeDocument/2006/relationships/image" Target="../media/image47.png"/><Relationship Id="rId4" Type="http://schemas.openxmlformats.org/officeDocument/2006/relationships/image" Target="../media/image49.png"/><Relationship Id="rId9" Type="http://schemas.openxmlformats.org/officeDocument/2006/relationships/image" Target="../media/image540.png"/><Relationship Id="rId14" Type="http://schemas.openxmlformats.org/officeDocument/2006/relationships/image" Target="../media/image650.png"/><Relationship Id="rId22" Type="http://schemas.openxmlformats.org/officeDocument/2006/relationships/image" Target="../media/image600.png"/><Relationship Id="rId27" Type="http://schemas.openxmlformats.org/officeDocument/2006/relationships/image" Target="../media/image42.png"/><Relationship Id="rId30" Type="http://schemas.openxmlformats.org/officeDocument/2006/relationships/image" Target="../media/image46.png"/><Relationship Id="rId35" Type="http://schemas.openxmlformats.org/officeDocument/2006/relationships/image" Target="../media/image45.png"/><Relationship Id="rId8" Type="http://schemas.openxmlformats.org/officeDocument/2006/relationships/image" Target="../media/image551.png"/></Relationships>
</file>

<file path=ppt/slides/_rels/slide13.xml.rels><?xml version="1.0" encoding="UTF-8" standalone="yes"?>
<Relationships xmlns="http://schemas.openxmlformats.org/package/2006/relationships"><Relationship Id="rId8" Type="http://schemas.openxmlformats.org/officeDocument/2006/relationships/image" Target="../media/image551.png"/><Relationship Id="rId13" Type="http://schemas.openxmlformats.org/officeDocument/2006/relationships/image" Target="../media/image39.png"/><Relationship Id="rId18" Type="http://schemas.openxmlformats.org/officeDocument/2006/relationships/image" Target="../media/image89.png"/><Relationship Id="rId26" Type="http://schemas.openxmlformats.org/officeDocument/2006/relationships/image" Target="../media/image41.png"/><Relationship Id="rId3" Type="http://schemas.openxmlformats.org/officeDocument/2006/relationships/image" Target="../media/image48.png"/><Relationship Id="rId21" Type="http://schemas.openxmlformats.org/officeDocument/2006/relationships/image" Target="../media/image570.png"/><Relationship Id="rId7" Type="http://schemas.openxmlformats.org/officeDocument/2006/relationships/image" Target="../media/image510.png"/><Relationship Id="rId12" Type="http://schemas.openxmlformats.org/officeDocument/2006/relationships/image" Target="../media/image38.png"/><Relationship Id="rId17" Type="http://schemas.openxmlformats.org/officeDocument/2006/relationships/image" Target="../media/image88.png"/><Relationship Id="rId25" Type="http://schemas.openxmlformats.org/officeDocument/2006/relationships/image" Target="../media/image40.png"/><Relationship Id="rId33" Type="http://schemas.openxmlformats.org/officeDocument/2006/relationships/image" Target="../media/image53.png"/><Relationship Id="rId2" Type="http://schemas.openxmlformats.org/officeDocument/2006/relationships/notesSlide" Target="../notesSlides/notesSlide13.xml"/><Relationship Id="rId16" Type="http://schemas.openxmlformats.org/officeDocument/2006/relationships/image" Target="../media/image670.png"/><Relationship Id="rId29"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36.png"/><Relationship Id="rId24" Type="http://schemas.openxmlformats.org/officeDocument/2006/relationships/image" Target="../media/image690.png"/><Relationship Id="rId32" Type="http://schemas.openxmlformats.org/officeDocument/2006/relationships/image" Target="../media/image52.png"/><Relationship Id="rId5" Type="http://schemas.openxmlformats.org/officeDocument/2006/relationships/image" Target="../media/image50.png"/><Relationship Id="rId15" Type="http://schemas.openxmlformats.org/officeDocument/2006/relationships/image" Target="../media/image530.png"/><Relationship Id="rId23" Type="http://schemas.openxmlformats.org/officeDocument/2006/relationships/image" Target="../media/image680.png"/><Relationship Id="rId28" Type="http://schemas.openxmlformats.org/officeDocument/2006/relationships/image" Target="../media/image43.png"/><Relationship Id="rId10" Type="http://schemas.openxmlformats.org/officeDocument/2006/relationships/image" Target="../media/image81.png"/><Relationship Id="rId31" Type="http://schemas.openxmlformats.org/officeDocument/2006/relationships/image" Target="../media/image47.png"/><Relationship Id="rId4" Type="http://schemas.openxmlformats.org/officeDocument/2006/relationships/image" Target="../media/image49.png"/><Relationship Id="rId9" Type="http://schemas.openxmlformats.org/officeDocument/2006/relationships/image" Target="../media/image540.png"/><Relationship Id="rId14" Type="http://schemas.openxmlformats.org/officeDocument/2006/relationships/image" Target="../media/image650.png"/><Relationship Id="rId22" Type="http://schemas.openxmlformats.org/officeDocument/2006/relationships/image" Target="../media/image600.png"/><Relationship Id="rId27" Type="http://schemas.openxmlformats.org/officeDocument/2006/relationships/image" Target="../media/image42.png"/><Relationship Id="rId30"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551.png"/><Relationship Id="rId13" Type="http://schemas.openxmlformats.org/officeDocument/2006/relationships/image" Target="../media/image39.png"/><Relationship Id="rId18" Type="http://schemas.openxmlformats.org/officeDocument/2006/relationships/image" Target="../media/image89.png"/><Relationship Id="rId26" Type="http://schemas.openxmlformats.org/officeDocument/2006/relationships/image" Target="../media/image41.png"/><Relationship Id="rId3" Type="http://schemas.openxmlformats.org/officeDocument/2006/relationships/image" Target="../media/image48.png"/><Relationship Id="rId21" Type="http://schemas.openxmlformats.org/officeDocument/2006/relationships/image" Target="../media/image570.png"/><Relationship Id="rId7" Type="http://schemas.openxmlformats.org/officeDocument/2006/relationships/image" Target="../media/image510.png"/><Relationship Id="rId12" Type="http://schemas.openxmlformats.org/officeDocument/2006/relationships/image" Target="../media/image38.png"/><Relationship Id="rId17" Type="http://schemas.openxmlformats.org/officeDocument/2006/relationships/image" Target="../media/image88.png"/><Relationship Id="rId25" Type="http://schemas.openxmlformats.org/officeDocument/2006/relationships/image" Target="../media/image40.png"/><Relationship Id="rId33" Type="http://schemas.openxmlformats.org/officeDocument/2006/relationships/image" Target="../media/image53.png"/><Relationship Id="rId2" Type="http://schemas.openxmlformats.org/officeDocument/2006/relationships/notesSlide" Target="../notesSlides/notesSlide14.xml"/><Relationship Id="rId16" Type="http://schemas.openxmlformats.org/officeDocument/2006/relationships/image" Target="../media/image670.png"/><Relationship Id="rId29"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36.png"/><Relationship Id="rId24" Type="http://schemas.openxmlformats.org/officeDocument/2006/relationships/image" Target="../media/image690.png"/><Relationship Id="rId32" Type="http://schemas.openxmlformats.org/officeDocument/2006/relationships/image" Target="../media/image52.png"/><Relationship Id="rId5" Type="http://schemas.openxmlformats.org/officeDocument/2006/relationships/image" Target="../media/image50.png"/><Relationship Id="rId15" Type="http://schemas.openxmlformats.org/officeDocument/2006/relationships/image" Target="../media/image530.png"/><Relationship Id="rId23" Type="http://schemas.openxmlformats.org/officeDocument/2006/relationships/image" Target="../media/image680.png"/><Relationship Id="rId28" Type="http://schemas.openxmlformats.org/officeDocument/2006/relationships/image" Target="../media/image43.png"/><Relationship Id="rId10" Type="http://schemas.openxmlformats.org/officeDocument/2006/relationships/image" Target="../media/image81.png"/><Relationship Id="rId31" Type="http://schemas.openxmlformats.org/officeDocument/2006/relationships/image" Target="../media/image47.png"/><Relationship Id="rId4" Type="http://schemas.openxmlformats.org/officeDocument/2006/relationships/image" Target="../media/image49.png"/><Relationship Id="rId9" Type="http://schemas.openxmlformats.org/officeDocument/2006/relationships/image" Target="../media/image540.png"/><Relationship Id="rId14" Type="http://schemas.openxmlformats.org/officeDocument/2006/relationships/image" Target="../media/image650.png"/><Relationship Id="rId22" Type="http://schemas.openxmlformats.org/officeDocument/2006/relationships/image" Target="../media/image600.png"/><Relationship Id="rId27" Type="http://schemas.openxmlformats.org/officeDocument/2006/relationships/image" Target="../media/image42.png"/><Relationship Id="rId30"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551.png"/><Relationship Id="rId13" Type="http://schemas.openxmlformats.org/officeDocument/2006/relationships/image" Target="../media/image39.png"/><Relationship Id="rId18" Type="http://schemas.openxmlformats.org/officeDocument/2006/relationships/image" Target="../media/image89.png"/><Relationship Id="rId26" Type="http://schemas.openxmlformats.org/officeDocument/2006/relationships/image" Target="../media/image41.png"/><Relationship Id="rId3" Type="http://schemas.openxmlformats.org/officeDocument/2006/relationships/image" Target="../media/image48.png"/><Relationship Id="rId21" Type="http://schemas.openxmlformats.org/officeDocument/2006/relationships/image" Target="../media/image570.png"/><Relationship Id="rId7" Type="http://schemas.openxmlformats.org/officeDocument/2006/relationships/image" Target="../media/image510.png"/><Relationship Id="rId12" Type="http://schemas.openxmlformats.org/officeDocument/2006/relationships/image" Target="../media/image38.png"/><Relationship Id="rId17" Type="http://schemas.openxmlformats.org/officeDocument/2006/relationships/image" Target="../media/image88.png"/><Relationship Id="rId25" Type="http://schemas.openxmlformats.org/officeDocument/2006/relationships/image" Target="../media/image40.png"/><Relationship Id="rId33" Type="http://schemas.openxmlformats.org/officeDocument/2006/relationships/image" Target="../media/image53.png"/><Relationship Id="rId2" Type="http://schemas.openxmlformats.org/officeDocument/2006/relationships/notesSlide" Target="../notesSlides/notesSlide15.xml"/><Relationship Id="rId16" Type="http://schemas.openxmlformats.org/officeDocument/2006/relationships/image" Target="../media/image670.png"/><Relationship Id="rId29"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36.png"/><Relationship Id="rId24" Type="http://schemas.openxmlformats.org/officeDocument/2006/relationships/image" Target="../media/image690.png"/><Relationship Id="rId32" Type="http://schemas.openxmlformats.org/officeDocument/2006/relationships/image" Target="../media/image52.png"/><Relationship Id="rId5" Type="http://schemas.openxmlformats.org/officeDocument/2006/relationships/image" Target="../media/image50.png"/><Relationship Id="rId15" Type="http://schemas.openxmlformats.org/officeDocument/2006/relationships/image" Target="../media/image530.png"/><Relationship Id="rId23" Type="http://schemas.openxmlformats.org/officeDocument/2006/relationships/image" Target="../media/image680.png"/><Relationship Id="rId28" Type="http://schemas.openxmlformats.org/officeDocument/2006/relationships/image" Target="../media/image43.png"/><Relationship Id="rId10" Type="http://schemas.openxmlformats.org/officeDocument/2006/relationships/image" Target="../media/image81.png"/><Relationship Id="rId31" Type="http://schemas.openxmlformats.org/officeDocument/2006/relationships/image" Target="../media/image47.png"/><Relationship Id="rId4" Type="http://schemas.openxmlformats.org/officeDocument/2006/relationships/image" Target="../media/image49.png"/><Relationship Id="rId9" Type="http://schemas.openxmlformats.org/officeDocument/2006/relationships/image" Target="../media/image540.png"/><Relationship Id="rId14" Type="http://schemas.openxmlformats.org/officeDocument/2006/relationships/image" Target="../media/image650.png"/><Relationship Id="rId22" Type="http://schemas.openxmlformats.org/officeDocument/2006/relationships/image" Target="../media/image600.png"/><Relationship Id="rId27" Type="http://schemas.openxmlformats.org/officeDocument/2006/relationships/image" Target="../media/image42.png"/><Relationship Id="rId30"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1.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41.png"/><Relationship Id="rId21" Type="http://schemas.openxmlformats.org/officeDocument/2006/relationships/image" Target="../media/image70.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17.xml"/><Relationship Id="rId16" Type="http://schemas.openxmlformats.org/officeDocument/2006/relationships/image" Target="../media/image66.png"/><Relationship Id="rId20"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61.png"/><Relationship Id="rId5" Type="http://schemas.openxmlformats.org/officeDocument/2006/relationships/image" Target="../media/image560.png"/><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5.png"/><Relationship Id="rId9" Type="http://schemas.openxmlformats.org/officeDocument/2006/relationships/image" Target="../media/image59.png"/><Relationship Id="rId14" Type="http://schemas.openxmlformats.org/officeDocument/2006/relationships/image" Target="../media/image6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11"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3" Type="http://schemas.openxmlformats.org/officeDocument/2006/relationships/image" Target="../media/image1.png"/><Relationship Id="rId3" Type="http://schemas.openxmlformats.org/officeDocument/2006/relationships/image" Target="../media/image11.png"/><Relationship Id="rId12"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0.png"/><Relationship Id="rId11" Type="http://schemas.openxmlformats.org/officeDocument/2006/relationships/image" Target="../media/image15.png"/><Relationship Id="rId5" Type="http://schemas.openxmlformats.org/officeDocument/2006/relationships/image" Target="../media/image13.png"/><Relationship Id="rId10" Type="http://schemas.openxmlformats.org/officeDocument/2006/relationships/image" Target="../media/image90.png"/><Relationship Id="rId4" Type="http://schemas.openxmlformats.org/officeDocument/2006/relationships/image" Target="../media/image12.png"/><Relationship Id="rId9" Type="http://schemas.openxmlformats.org/officeDocument/2006/relationships/image" Target="../media/image14.pn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13" Type="http://schemas.openxmlformats.org/officeDocument/2006/relationships/image" Target="../media/image1.png"/><Relationship Id="rId3"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18.png"/><Relationship Id="rId5" Type="http://schemas.openxmlformats.org/officeDocument/2006/relationships/image" Target="../media/image120.png"/><Relationship Id="rId10" Type="http://schemas.openxmlformats.org/officeDocument/2006/relationships/image" Target="../media/image90.png"/><Relationship Id="rId4" Type="http://schemas.openxmlformats.org/officeDocument/2006/relationships/image" Target="../media/image16.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3" Type="http://schemas.openxmlformats.org/officeDocument/2006/relationships/image" Target="../media/image1.png"/><Relationship Id="rId3"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18.png"/><Relationship Id="rId5" Type="http://schemas.openxmlformats.org/officeDocument/2006/relationships/image" Target="../media/image120.png"/><Relationship Id="rId10" Type="http://schemas.openxmlformats.org/officeDocument/2006/relationships/image" Target="../media/image90.png"/><Relationship Id="rId4" Type="http://schemas.openxmlformats.org/officeDocument/2006/relationships/image" Target="../media/image16.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13" Type="http://schemas.openxmlformats.org/officeDocument/2006/relationships/image" Target="../media/image20.pn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21.png"/><Relationship Id="rId5" Type="http://schemas.openxmlformats.org/officeDocument/2006/relationships/image" Target="../media/image33.png"/><Relationship Id="rId10"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8.png"/><Relationship Id="rId7" Type="http://schemas.openxmlformats.org/officeDocument/2006/relationships/image" Target="../media/image23.png"/><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11"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33.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20.png"/><Relationship Id="rId5" Type="http://schemas.openxmlformats.org/officeDocument/2006/relationships/image" Target="../media/image23.png"/><Relationship Id="rId10" Type="http://schemas.openxmlformats.org/officeDocument/2006/relationships/image" Target="../media/image31.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ctrTitle"/>
          </p:nvPr>
        </p:nvSpPr>
        <p:spPr>
          <a:xfrm>
            <a:off x="293914" y="341668"/>
            <a:ext cx="11658600" cy="2284717"/>
          </a:xfrm>
        </p:spPr>
        <p:txBody>
          <a:bodyPr/>
          <a:lstStyle/>
          <a:p>
            <a:pPr>
              <a:lnSpc>
                <a:spcPct val="100000"/>
              </a:lnSpc>
              <a:spcBef>
                <a:spcPts val="600"/>
              </a:spcBef>
            </a:pPr>
            <a:r>
              <a:rPr lang="en-US" sz="4400" b="0" i="0" u="none" strike="noStrike" baseline="0" dirty="0">
                <a:latin typeface="CMBX12"/>
              </a:rPr>
              <a:t>Augmented Threshold PAKE</a:t>
            </a:r>
            <a:br>
              <a:rPr lang="en-US" sz="4400" dirty="0">
                <a:latin typeface="CMBX12"/>
              </a:rPr>
            </a:br>
            <a:r>
              <a:rPr lang="en-US" sz="3200" dirty="0">
                <a:latin typeface="CMBX12"/>
              </a:rPr>
              <a:t>i.e. threshold PAKE with security on all servers compromise</a:t>
            </a:r>
            <a:endParaRPr lang="zh-CN" altLang="en-US" sz="11500" dirty="0">
              <a:latin typeface="Calibri" panose="020F0502020204030204" pitchFamily="34" charset="0"/>
              <a:cs typeface="Calibri" panose="020F0502020204030204" pitchFamily="34" charset="0"/>
            </a:endParaRPr>
          </a:p>
        </p:txBody>
      </p:sp>
      <p:sp>
        <p:nvSpPr>
          <p:cNvPr id="2051" name="副标题 2"/>
          <p:cNvSpPr>
            <a:spLocks noGrp="1"/>
          </p:cNvSpPr>
          <p:nvPr>
            <p:ph type="subTitle" idx="1"/>
          </p:nvPr>
        </p:nvSpPr>
        <p:spPr>
          <a:xfrm>
            <a:off x="742322" y="3909678"/>
            <a:ext cx="10761784" cy="493987"/>
          </a:xfrm>
        </p:spPr>
        <p:txBody>
          <a:bodyPr/>
          <a:lstStyle/>
          <a:p>
            <a:pPr eaLnBrk="1" hangingPunct="1"/>
            <a:r>
              <a:rPr lang="en-US" altLang="zh-CN" dirty="0">
                <a:cs typeface="Calibri" panose="020F0502020204030204" pitchFamily="34" charset="0"/>
              </a:rPr>
              <a:t>Yanqi Gu</a:t>
            </a:r>
            <a:r>
              <a:rPr lang="en-US" altLang="zh-CN" baseline="30000" dirty="0">
                <a:cs typeface="Calibri" panose="020F0502020204030204" pitchFamily="34" charset="0"/>
              </a:rPr>
              <a:t>(*)</a:t>
            </a:r>
            <a:r>
              <a:rPr lang="en-US" altLang="zh-CN" dirty="0">
                <a:cs typeface="Calibri" panose="020F0502020204030204" pitchFamily="34" charset="0"/>
              </a:rPr>
              <a:t>	</a:t>
            </a:r>
            <a:r>
              <a:rPr lang="en-US" altLang="zh-CN" u="sng" dirty="0" err="1">
                <a:cs typeface="Calibri" panose="020F0502020204030204" pitchFamily="34" charset="0"/>
              </a:rPr>
              <a:t>Stanis</a:t>
            </a:r>
            <a:r>
              <a:rPr lang="pl-PL" altLang="zh-CN" u="sng" dirty="0">
                <a:cs typeface="Calibri" panose="020F0502020204030204" pitchFamily="34" charset="0"/>
              </a:rPr>
              <a:t>ł</a:t>
            </a:r>
            <a:r>
              <a:rPr lang="en-US" altLang="zh-CN" u="sng" dirty="0">
                <a:cs typeface="Calibri" panose="020F0502020204030204" pitchFamily="34" charset="0"/>
              </a:rPr>
              <a:t>aw Jarecki</a:t>
            </a:r>
            <a:r>
              <a:rPr lang="en-US" altLang="zh-CN" baseline="30000" dirty="0">
                <a:cs typeface="Calibri" panose="020F0502020204030204" pitchFamily="34" charset="0"/>
              </a:rPr>
              <a:t>(*)</a:t>
            </a:r>
            <a:r>
              <a:rPr lang="en-US" altLang="zh-CN" dirty="0">
                <a:cs typeface="Calibri" panose="020F0502020204030204" pitchFamily="34" charset="0"/>
              </a:rPr>
              <a:t>      Pawel K</a:t>
            </a:r>
            <a:r>
              <a:rPr lang="pl-PL" altLang="zh-CN" dirty="0">
                <a:cs typeface="Calibri" panose="020F0502020204030204" pitchFamily="34" charset="0"/>
              </a:rPr>
              <a:t>ę</a:t>
            </a:r>
            <a:r>
              <a:rPr lang="en-US" altLang="zh-CN" dirty="0" err="1">
                <a:cs typeface="Calibri" panose="020F0502020204030204" pitchFamily="34" charset="0"/>
              </a:rPr>
              <a:t>dzior</a:t>
            </a:r>
            <a:r>
              <a:rPr lang="en-US" altLang="zh-CN" baseline="30000" dirty="0">
                <a:cs typeface="Calibri" panose="020F0502020204030204" pitchFamily="34" charset="0"/>
              </a:rPr>
              <a:t>(+)</a:t>
            </a:r>
            <a:r>
              <a:rPr lang="en-US" altLang="zh-CN" dirty="0">
                <a:cs typeface="Calibri" panose="020F0502020204030204" pitchFamily="34" charset="0"/>
              </a:rPr>
              <a:t>      Phillip Nazarian</a:t>
            </a:r>
            <a:r>
              <a:rPr lang="en-US" altLang="zh-CN" baseline="30000" dirty="0">
                <a:cs typeface="Calibri" panose="020F0502020204030204" pitchFamily="34" charset="0"/>
              </a:rPr>
              <a:t>(*)</a:t>
            </a:r>
            <a:r>
              <a:rPr lang="en-US" altLang="zh-CN" dirty="0">
                <a:cs typeface="Calibri" panose="020F0502020204030204" pitchFamily="34" charset="0"/>
              </a:rPr>
              <a:t>     </a:t>
            </a:r>
            <a:r>
              <a:rPr lang="en-US" altLang="zh-CN" dirty="0" err="1">
                <a:cs typeface="Calibri" panose="020F0502020204030204" pitchFamily="34" charset="0"/>
              </a:rPr>
              <a:t>Jiayu</a:t>
            </a:r>
            <a:r>
              <a:rPr lang="en-US" altLang="zh-CN" dirty="0">
                <a:cs typeface="Calibri" panose="020F0502020204030204" pitchFamily="34" charset="0"/>
              </a:rPr>
              <a:t> Xu</a:t>
            </a:r>
            <a:r>
              <a:rPr lang="en-US" altLang="zh-CN" baseline="30000" dirty="0">
                <a:cs typeface="Calibri" panose="020F0502020204030204" pitchFamily="34" charset="0"/>
              </a:rPr>
              <a:t>(o)</a:t>
            </a:r>
            <a:endParaRPr lang="en-US" altLang="zh-CN" dirty="0">
              <a:cs typeface="Calibri" panose="020F0502020204030204" pitchFamily="34" charset="0"/>
            </a:endParaRPr>
          </a:p>
        </p:txBody>
      </p:sp>
      <p:sp>
        <p:nvSpPr>
          <p:cNvPr id="2" name="Slide Number Placeholder 1">
            <a:extLst>
              <a:ext uri="{FF2B5EF4-FFF2-40B4-BE49-F238E27FC236}">
                <a16:creationId xmlns:a16="http://schemas.microsoft.com/office/drawing/2014/main" id="{5C03FD55-84B1-3345-BD17-2AD2106E5926}"/>
              </a:ext>
            </a:extLst>
          </p:cNvPr>
          <p:cNvSpPr>
            <a:spLocks noGrp="1"/>
          </p:cNvSpPr>
          <p:nvPr>
            <p:ph type="sldNum" sz="quarter" idx="12"/>
          </p:nvPr>
        </p:nvSpPr>
        <p:spPr/>
        <p:txBody>
          <a:bodyPr/>
          <a:lstStyle/>
          <a:p>
            <a:pPr>
              <a:defRPr/>
            </a:pPr>
            <a:fld id="{C42C6659-BB12-45FC-8F01-2F03E74C0776}" type="slidenum">
              <a:rPr lang="zh-CN" altLang="en-US" smtClean="0"/>
              <a:pPr>
                <a:defRPr/>
              </a:pPr>
              <a:t>1</a:t>
            </a:fld>
            <a:r>
              <a:rPr lang="en-US" altLang="zh-CN" dirty="0"/>
              <a:t>/18</a:t>
            </a:r>
            <a:endParaRPr lang="zh-CN" altLang="en-US" dirty="0"/>
          </a:p>
        </p:txBody>
      </p:sp>
      <p:sp>
        <p:nvSpPr>
          <p:cNvPr id="3" name="副标题 2">
            <a:extLst>
              <a:ext uri="{FF2B5EF4-FFF2-40B4-BE49-F238E27FC236}">
                <a16:creationId xmlns:a16="http://schemas.microsoft.com/office/drawing/2014/main" id="{C437F90C-EA1A-F607-B66E-825251937941}"/>
              </a:ext>
            </a:extLst>
          </p:cNvPr>
          <p:cNvSpPr txBox="1">
            <a:spLocks/>
          </p:cNvSpPr>
          <p:nvPr/>
        </p:nvSpPr>
        <p:spPr bwMode="auto">
          <a:xfrm>
            <a:off x="4661180" y="4691369"/>
            <a:ext cx="3938535" cy="99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1" hangingPunct="1">
              <a:spcBef>
                <a:spcPts val="0"/>
              </a:spcBef>
            </a:pPr>
            <a:r>
              <a:rPr lang="en-US" altLang="zh-CN" sz="2000" dirty="0">
                <a:cs typeface="Calibri" panose="020F0502020204030204" pitchFamily="34" charset="0"/>
              </a:rPr>
              <a:t>(*):  University of California Irvine</a:t>
            </a:r>
          </a:p>
          <a:p>
            <a:pPr algn="l" eaLnBrk="1" hangingPunct="1">
              <a:spcBef>
                <a:spcPts val="0"/>
              </a:spcBef>
            </a:pPr>
            <a:r>
              <a:rPr lang="en-US" altLang="zh-CN" sz="2000" dirty="0">
                <a:cs typeface="Calibri" panose="020F0502020204030204" pitchFamily="34" charset="0"/>
              </a:rPr>
              <a:t>(+):  University of Warsaw</a:t>
            </a:r>
          </a:p>
          <a:p>
            <a:pPr algn="l" eaLnBrk="1" hangingPunct="1">
              <a:spcBef>
                <a:spcPts val="0"/>
              </a:spcBef>
            </a:pPr>
            <a:r>
              <a:rPr lang="en-US" altLang="zh-CN" sz="2000" dirty="0">
                <a:cs typeface="Calibri" panose="020F0502020204030204" pitchFamily="34" charset="0"/>
              </a:rPr>
              <a:t>(o):  Oregon State University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E2AA5B09-A679-4FD1-A797-169BD59C8A9A}"/>
              </a:ext>
            </a:extLst>
          </p:cNvPr>
          <p:cNvSpPr txBox="1">
            <a:spLocks/>
          </p:cNvSpPr>
          <p:nvPr/>
        </p:nvSpPr>
        <p:spPr bwMode="auto">
          <a:xfrm>
            <a:off x="177842" y="117479"/>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solidFill>
                  <a:srgbClr val="00B050"/>
                </a:solidFill>
              </a:rPr>
              <a:t>augmented </a:t>
            </a:r>
            <a:r>
              <a:rPr lang="en-US" dirty="0"/>
              <a:t>threshold PAKE (at-PAKE)</a:t>
            </a:r>
            <a:endParaRPr lang="en-US" sz="7200" dirty="0">
              <a:solidFill>
                <a:srgbClr val="FF0000"/>
              </a:solidFill>
            </a:endParaRPr>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25B3C29-3526-4919-977F-95C0CA9F0B5D}"/>
                  </a:ext>
                </a:extLst>
              </p:cNvPr>
              <p:cNvSpPr/>
              <p:nvPr/>
            </p:nvSpPr>
            <p:spPr>
              <a:xfrm>
                <a:off x="7387951" y="1230363"/>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0" dirty="0" smtClean="0">
                          <a:solidFill>
                            <a:srgbClr val="FF0000"/>
                          </a:solidFill>
                          <a:latin typeface="Cambria Math" panose="02040503050406030204" pitchFamily="18" charset="0"/>
                        </a:rPr>
                        <m:t>[</m:t>
                      </m:r>
                      <m:r>
                        <a:rPr lang="en-US" sz="2400" b="0" i="1" dirty="0" smtClean="0">
                          <a:solidFill>
                            <a:srgbClr val="FF0000"/>
                          </a:solidFill>
                          <a:latin typeface="Cambria Math" panose="02040503050406030204" pitchFamily="18" charset="0"/>
                        </a:rPr>
                        <m:t>𝑟</m:t>
                      </m:r>
                      <m:r>
                        <a:rPr lang="en-US" sz="2400" b="0" i="0" dirty="0" smtClean="0">
                          <a:solidFill>
                            <a:srgbClr val="FF0000"/>
                          </a:solidFill>
                          <a:latin typeface="Cambria Math" panose="02040503050406030204" pitchFamily="18" charset="0"/>
                        </a:rPr>
                        <m:t>,</m:t>
                      </m:r>
                      <m:r>
                        <a:rPr lang="en-US" sz="2400" b="0" i="1" dirty="0" smtClean="0">
                          <a:solidFill>
                            <a:srgbClr val="FF0000"/>
                          </a:solidFill>
                          <a:latin typeface="Cambria Math" panose="02040503050406030204" pitchFamily="18" charset="0"/>
                        </a:rPr>
                        <m:t>h𝑝</m:t>
                      </m:r>
                      <m:r>
                        <a:rPr lang="en-US" sz="2400" i="1" dirty="0" smtClean="0">
                          <a:solidFill>
                            <a:srgbClr val="FF0000"/>
                          </a:solidFill>
                          <a:latin typeface="Cambria Math" panose="02040503050406030204" pitchFamily="18" charset="0"/>
                        </a:rPr>
                        <m:t>𝑤</m:t>
                      </m:r>
                      <m:r>
                        <a:rPr lang="en-US" sz="2400" b="0" i="1" dirty="0"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xmlns="">
          <p:sp>
            <p:nvSpPr>
              <p:cNvPr id="54" name="Rectangle 53">
                <a:extLst>
                  <a:ext uri="{FF2B5EF4-FFF2-40B4-BE49-F238E27FC236}">
                    <a16:creationId xmlns:a16="http://schemas.microsoft.com/office/drawing/2014/main" id="{325B3C29-3526-4919-977F-95C0CA9F0B5D}"/>
                  </a:ext>
                </a:extLst>
              </p:cNvPr>
              <p:cNvSpPr>
                <a:spLocks noRot="1" noChangeAspect="1" noMove="1" noResize="1" noEditPoints="1" noAdjustHandles="1" noChangeArrowheads="1" noChangeShapeType="1" noTextEdit="1"/>
              </p:cNvSpPr>
              <p:nvPr/>
            </p:nvSpPr>
            <p:spPr>
              <a:xfrm>
                <a:off x="7387951" y="1230363"/>
                <a:ext cx="1198230" cy="455733"/>
              </a:xfrm>
              <a:prstGeom prst="rect">
                <a:avLst/>
              </a:prstGeom>
              <a:blipFill>
                <a:blip r:embed="rId3"/>
                <a:stretch>
                  <a:fillRect l="-8673" r="-3571" b="-18667"/>
                </a:stretch>
              </a:blipFill>
              <a:ln>
                <a:noFill/>
              </a:ln>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57BA6CB0-0E41-4A82-AF91-E2EC05EEC000}"/>
              </a:ext>
            </a:extLst>
          </p:cNvPr>
          <p:cNvCxnSpPr>
            <a:cxnSpLocks/>
          </p:cNvCxnSpPr>
          <p:nvPr/>
        </p:nvCxnSpPr>
        <p:spPr>
          <a:xfrm flipH="1">
            <a:off x="7255517" y="1753582"/>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 name="Slide Number Placeholder 1">
            <a:extLst>
              <a:ext uri="{FF2B5EF4-FFF2-40B4-BE49-F238E27FC236}">
                <a16:creationId xmlns:a16="http://schemas.microsoft.com/office/drawing/2014/main" id="{547673C6-53AD-2A1A-9545-C845ED67B21E}"/>
              </a:ext>
            </a:extLst>
          </p:cNvPr>
          <p:cNvSpPr>
            <a:spLocks noGrp="1"/>
          </p:cNvSpPr>
          <p:nvPr>
            <p:ph type="sldNum" sz="quarter" idx="12"/>
          </p:nvPr>
        </p:nvSpPr>
        <p:spPr/>
        <p:txBody>
          <a:bodyPr/>
          <a:lstStyle/>
          <a:p>
            <a:pPr>
              <a:defRPr/>
            </a:pPr>
            <a:fld id="{68010801-0F02-4A6B-A4E0-A6A05DF6C59F}" type="slidenum">
              <a:rPr lang="zh-CN" altLang="en-US" smtClean="0"/>
              <a:pPr>
                <a:defRPr/>
              </a:pPr>
              <a:t>10</a:t>
            </a:fld>
            <a:r>
              <a:rPr lang="en-US" altLang="zh-CN" dirty="0"/>
              <a:t>/18</a:t>
            </a:r>
            <a:endParaRPr lang="zh-CN" altLang="en-US" dirty="0"/>
          </a:p>
        </p:txBody>
      </p:sp>
      <p:sp>
        <p:nvSpPr>
          <p:cNvPr id="3" name="Rectangle 2">
            <a:extLst>
              <a:ext uri="{FF2B5EF4-FFF2-40B4-BE49-F238E27FC236}">
                <a16:creationId xmlns:a16="http://schemas.microsoft.com/office/drawing/2014/main" id="{6E8221D0-A0F5-72E6-C697-347CE50AECBB}"/>
              </a:ext>
            </a:extLst>
          </p:cNvPr>
          <p:cNvSpPr/>
          <p:nvPr/>
        </p:nvSpPr>
        <p:spPr>
          <a:xfrm>
            <a:off x="10329613" y="2191791"/>
            <a:ext cx="1815888" cy="1045753"/>
          </a:xfrm>
          <a:prstGeom prst="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cs typeface="Calibri Light" panose="020F0302020204030204" pitchFamily="34" charset="0"/>
              </a:rPr>
              <a:t>≥ (t+1) corrupt</a:t>
            </a:r>
            <a:endParaRPr lang="en-US" sz="2000" dirty="0">
              <a:solidFill>
                <a:srgbClr val="FF0000"/>
              </a:solidFill>
            </a:endParaRPr>
          </a:p>
          <a:p>
            <a:pPr algn="ctr"/>
            <a:r>
              <a:rPr lang="en-US" altLang="zh-CN" sz="2000" dirty="0">
                <a:cs typeface="Calibri Light" panose="020F0302020204030204" pitchFamily="34" charset="0"/>
              </a:rPr>
              <a:t>→ only </a:t>
            </a:r>
            <a:r>
              <a:rPr lang="en-US" sz="2000" b="0" dirty="0">
                <a:solidFill>
                  <a:schemeClr val="tx1"/>
                </a:solidFill>
              </a:rPr>
              <a:t>offline password tests</a:t>
            </a:r>
            <a:endParaRPr lang="en-US" sz="2000" dirty="0">
              <a:solidFill>
                <a:srgbClr val="FF0000"/>
              </a:solidFill>
            </a:endParaRPr>
          </a:p>
        </p:txBody>
      </p:sp>
      <p:grpSp>
        <p:nvGrpSpPr>
          <p:cNvPr id="6" name="Group 5">
            <a:extLst>
              <a:ext uri="{FF2B5EF4-FFF2-40B4-BE49-F238E27FC236}">
                <a16:creationId xmlns:a16="http://schemas.microsoft.com/office/drawing/2014/main" id="{C2B3737D-0577-E614-8CF5-228C31B416BD}"/>
              </a:ext>
            </a:extLst>
          </p:cNvPr>
          <p:cNvGrpSpPr/>
          <p:nvPr/>
        </p:nvGrpSpPr>
        <p:grpSpPr>
          <a:xfrm>
            <a:off x="8764384" y="1324545"/>
            <a:ext cx="636283" cy="683335"/>
            <a:chOff x="9224942" y="2706465"/>
            <a:chExt cx="2474043" cy="2923745"/>
          </a:xfrm>
        </p:grpSpPr>
        <p:pic>
          <p:nvPicPr>
            <p:cNvPr id="7" name="Picture 6">
              <a:extLst>
                <a:ext uri="{FF2B5EF4-FFF2-40B4-BE49-F238E27FC236}">
                  <a16:creationId xmlns:a16="http://schemas.microsoft.com/office/drawing/2014/main" id="{7DE22221-1A0E-71C9-FD02-944500EBA8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8" name="Rectangle 7">
              <a:extLst>
                <a:ext uri="{FF2B5EF4-FFF2-40B4-BE49-F238E27FC236}">
                  <a16:creationId xmlns:a16="http://schemas.microsoft.com/office/drawing/2014/main" id="{7BEFFC1C-0D38-2B8E-C5F6-35F4199893DF}"/>
                </a:ext>
              </a:extLst>
            </p:cNvPr>
            <p:cNvSpPr/>
            <p:nvPr/>
          </p:nvSpPr>
          <p:spPr>
            <a:xfrm>
              <a:off x="9224942" y="5263629"/>
              <a:ext cx="2176271" cy="366581"/>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AS1</a:t>
              </a:r>
            </a:p>
          </p:txBody>
        </p:sp>
      </p:grpSp>
      <p:grpSp>
        <p:nvGrpSpPr>
          <p:cNvPr id="12" name="Group 11">
            <a:extLst>
              <a:ext uri="{FF2B5EF4-FFF2-40B4-BE49-F238E27FC236}">
                <a16:creationId xmlns:a16="http://schemas.microsoft.com/office/drawing/2014/main" id="{EC61CEBE-14BA-C959-1357-E7560E64940D}"/>
              </a:ext>
            </a:extLst>
          </p:cNvPr>
          <p:cNvGrpSpPr/>
          <p:nvPr/>
        </p:nvGrpSpPr>
        <p:grpSpPr>
          <a:xfrm>
            <a:off x="9324085" y="1500803"/>
            <a:ext cx="712865" cy="670671"/>
            <a:chOff x="8927170" y="2706465"/>
            <a:chExt cx="2771815" cy="2869560"/>
          </a:xfrm>
        </p:grpSpPr>
        <p:pic>
          <p:nvPicPr>
            <p:cNvPr id="13" name="Picture 12">
              <a:extLst>
                <a:ext uri="{FF2B5EF4-FFF2-40B4-BE49-F238E27FC236}">
                  <a16:creationId xmlns:a16="http://schemas.microsoft.com/office/drawing/2014/main" id="{277979B3-860E-8698-ED5C-BB1100CD50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14" name="Rectangle 13">
              <a:extLst>
                <a:ext uri="{FF2B5EF4-FFF2-40B4-BE49-F238E27FC236}">
                  <a16:creationId xmlns:a16="http://schemas.microsoft.com/office/drawing/2014/main" id="{900A5A96-984A-0B7E-01C5-7E5DD8A9E863}"/>
                </a:ext>
              </a:extLst>
            </p:cNvPr>
            <p:cNvSpPr/>
            <p:nvPr/>
          </p:nvSpPr>
          <p:spPr>
            <a:xfrm>
              <a:off x="8927170" y="5263633"/>
              <a:ext cx="2771815" cy="31239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AS2</a:t>
              </a:r>
            </a:p>
          </p:txBody>
        </p:sp>
      </p:grpSp>
      <p:grpSp>
        <p:nvGrpSpPr>
          <p:cNvPr id="16" name="Group 15">
            <a:extLst>
              <a:ext uri="{FF2B5EF4-FFF2-40B4-BE49-F238E27FC236}">
                <a16:creationId xmlns:a16="http://schemas.microsoft.com/office/drawing/2014/main" id="{740C1179-A4F9-465D-6A12-93FF0E861BC4}"/>
              </a:ext>
            </a:extLst>
          </p:cNvPr>
          <p:cNvGrpSpPr/>
          <p:nvPr/>
        </p:nvGrpSpPr>
        <p:grpSpPr>
          <a:xfrm>
            <a:off x="9577433" y="2218187"/>
            <a:ext cx="636283" cy="683335"/>
            <a:chOff x="9224942" y="2706465"/>
            <a:chExt cx="2474043" cy="2923745"/>
          </a:xfrm>
        </p:grpSpPr>
        <p:pic>
          <p:nvPicPr>
            <p:cNvPr id="17" name="Picture 16">
              <a:extLst>
                <a:ext uri="{FF2B5EF4-FFF2-40B4-BE49-F238E27FC236}">
                  <a16:creationId xmlns:a16="http://schemas.microsoft.com/office/drawing/2014/main" id="{F164B8CF-95F4-9167-8F4A-5E5AA0BD3E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18" name="Rectangle 17">
              <a:extLst>
                <a:ext uri="{FF2B5EF4-FFF2-40B4-BE49-F238E27FC236}">
                  <a16:creationId xmlns:a16="http://schemas.microsoft.com/office/drawing/2014/main" id="{A140AE15-DD2B-31EF-E86D-8882C36467FB}"/>
                </a:ext>
              </a:extLst>
            </p:cNvPr>
            <p:cNvSpPr/>
            <p:nvPr/>
          </p:nvSpPr>
          <p:spPr>
            <a:xfrm>
              <a:off x="9224942" y="5234590"/>
              <a:ext cx="2176271" cy="39562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AS3</a:t>
              </a:r>
            </a:p>
          </p:txBody>
        </p:sp>
      </p:grpSp>
      <p:grpSp>
        <p:nvGrpSpPr>
          <p:cNvPr id="20" name="Group 19">
            <a:extLst>
              <a:ext uri="{FF2B5EF4-FFF2-40B4-BE49-F238E27FC236}">
                <a16:creationId xmlns:a16="http://schemas.microsoft.com/office/drawing/2014/main" id="{9D8D51DD-8B54-678D-18CF-8A242AF9074C}"/>
              </a:ext>
            </a:extLst>
          </p:cNvPr>
          <p:cNvGrpSpPr/>
          <p:nvPr/>
        </p:nvGrpSpPr>
        <p:grpSpPr>
          <a:xfrm>
            <a:off x="8471721" y="2073642"/>
            <a:ext cx="636283" cy="683335"/>
            <a:chOff x="9224942" y="2706465"/>
            <a:chExt cx="2474043" cy="2923744"/>
          </a:xfrm>
        </p:grpSpPr>
        <p:pic>
          <p:nvPicPr>
            <p:cNvPr id="35" name="Picture 34">
              <a:extLst>
                <a:ext uri="{FF2B5EF4-FFF2-40B4-BE49-F238E27FC236}">
                  <a16:creationId xmlns:a16="http://schemas.microsoft.com/office/drawing/2014/main" id="{CFA49CA5-AA3D-0FF0-EF46-3F8B5C3B57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36" name="Rectangle 35">
              <a:extLst>
                <a:ext uri="{FF2B5EF4-FFF2-40B4-BE49-F238E27FC236}">
                  <a16:creationId xmlns:a16="http://schemas.microsoft.com/office/drawing/2014/main" id="{AD4E6F89-049C-F465-BC7E-70F50CAFA555}"/>
                </a:ext>
              </a:extLst>
            </p:cNvPr>
            <p:cNvSpPr/>
            <p:nvPr/>
          </p:nvSpPr>
          <p:spPr>
            <a:xfrm>
              <a:off x="9224942" y="4987904"/>
              <a:ext cx="2214921" cy="642305"/>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a:t>ASn</a:t>
              </a:r>
              <a:endParaRPr lang="en-US" dirty="0"/>
            </a:p>
          </p:txBody>
        </p:sp>
      </p:grpSp>
      <p:sp>
        <p:nvSpPr>
          <p:cNvPr id="47" name="Rectangle 46">
            <a:extLst>
              <a:ext uri="{FF2B5EF4-FFF2-40B4-BE49-F238E27FC236}">
                <a16:creationId xmlns:a16="http://schemas.microsoft.com/office/drawing/2014/main" id="{EEDC32E0-BC52-38F3-2006-45A77D6D71FE}"/>
              </a:ext>
            </a:extLst>
          </p:cNvPr>
          <p:cNvSpPr/>
          <p:nvPr/>
        </p:nvSpPr>
        <p:spPr>
          <a:xfrm>
            <a:off x="3348308" y="1533381"/>
            <a:ext cx="3835027" cy="1359493"/>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00B050"/>
                </a:solidFill>
              </a:rPr>
              <a:t>at-PAKE</a:t>
            </a:r>
          </a:p>
          <a:p>
            <a:pPr algn="ctr"/>
            <a:endParaRPr lang="en-US" sz="6000" dirty="0"/>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B90843F1-EBA2-6699-AAAE-455005F27187}"/>
                  </a:ext>
                </a:extLst>
              </p:cNvPr>
              <p:cNvSpPr/>
              <p:nvPr/>
            </p:nvSpPr>
            <p:spPr>
              <a:xfrm>
                <a:off x="1994201" y="1204860"/>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𝑝𝑤</m:t>
                      </m:r>
                    </m:oMath>
                  </m:oMathPara>
                </a14:m>
                <a:endParaRPr lang="en-US" sz="2400" dirty="0"/>
              </a:p>
            </p:txBody>
          </p:sp>
        </mc:Choice>
        <mc:Fallback xmlns="">
          <p:sp>
            <p:nvSpPr>
              <p:cNvPr id="49" name="Rectangle 48">
                <a:extLst>
                  <a:ext uri="{FF2B5EF4-FFF2-40B4-BE49-F238E27FC236}">
                    <a16:creationId xmlns:a16="http://schemas.microsoft.com/office/drawing/2014/main" id="{B90843F1-EBA2-6699-AAAE-455005F27187}"/>
                  </a:ext>
                </a:extLst>
              </p:cNvPr>
              <p:cNvSpPr>
                <a:spLocks noRot="1" noChangeAspect="1" noMove="1" noResize="1" noEditPoints="1" noAdjustHandles="1" noChangeArrowheads="1" noChangeShapeType="1" noTextEdit="1"/>
              </p:cNvSpPr>
              <p:nvPr/>
            </p:nvSpPr>
            <p:spPr>
              <a:xfrm>
                <a:off x="1994201" y="1204860"/>
                <a:ext cx="1198230" cy="455733"/>
              </a:xfrm>
              <a:prstGeom prst="rect">
                <a:avLst/>
              </a:prstGeom>
              <a:blipFill>
                <a:blip r:embed="rId6"/>
                <a:stretch>
                  <a:fillRect b="-1216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BFF0394D-459A-BF80-200A-031DB94EAB70}"/>
                  </a:ext>
                </a:extLst>
              </p:cNvPr>
              <p:cNvSpPr/>
              <p:nvPr/>
            </p:nvSpPr>
            <p:spPr>
              <a:xfrm>
                <a:off x="2182692" y="2181811"/>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oMath>
                  </m:oMathPara>
                </a14:m>
                <a:endParaRPr lang="en-US" sz="2400" dirty="0"/>
              </a:p>
            </p:txBody>
          </p:sp>
        </mc:Choice>
        <mc:Fallback xmlns="">
          <p:sp>
            <p:nvSpPr>
              <p:cNvPr id="50" name="Rectangle 49">
                <a:extLst>
                  <a:ext uri="{FF2B5EF4-FFF2-40B4-BE49-F238E27FC236}">
                    <a16:creationId xmlns:a16="http://schemas.microsoft.com/office/drawing/2014/main" id="{BFF0394D-459A-BF80-200A-031DB94EAB70}"/>
                  </a:ext>
                </a:extLst>
              </p:cNvPr>
              <p:cNvSpPr>
                <a:spLocks noRot="1" noChangeAspect="1" noMove="1" noResize="1" noEditPoints="1" noAdjustHandles="1" noChangeArrowheads="1" noChangeShapeType="1" noTextEdit="1"/>
              </p:cNvSpPr>
              <p:nvPr/>
            </p:nvSpPr>
            <p:spPr>
              <a:xfrm>
                <a:off x="2182692" y="2181811"/>
                <a:ext cx="780017" cy="365125"/>
              </a:xfrm>
              <a:prstGeom prst="rect">
                <a:avLst/>
              </a:prstGeom>
              <a:blipFill>
                <a:blip r:embed="rId7"/>
                <a:stretch>
                  <a:fillRect b="-8333"/>
                </a:stretch>
              </a:blipFill>
              <a:ln>
                <a:noFill/>
              </a:ln>
            </p:spPr>
            <p:txBody>
              <a:bodyPr/>
              <a:lstStyle/>
              <a:p>
                <a:r>
                  <a:rPr lang="en-US">
                    <a:noFill/>
                  </a:rPr>
                  <a:t> </a:t>
                </a:r>
              </a:p>
            </p:txBody>
          </p:sp>
        </mc:Fallback>
      </mc:AlternateContent>
      <p:cxnSp>
        <p:nvCxnSpPr>
          <p:cNvPr id="56" name="Straight Arrow Connector 55">
            <a:extLst>
              <a:ext uri="{FF2B5EF4-FFF2-40B4-BE49-F238E27FC236}">
                <a16:creationId xmlns:a16="http://schemas.microsoft.com/office/drawing/2014/main" id="{C688E6F9-ADCB-3C1B-FC76-58E4CFDCCEE1}"/>
              </a:ext>
            </a:extLst>
          </p:cNvPr>
          <p:cNvCxnSpPr>
            <a:cxnSpLocks/>
          </p:cNvCxnSpPr>
          <p:nvPr/>
        </p:nvCxnSpPr>
        <p:spPr>
          <a:xfrm>
            <a:off x="1900218" y="1753582"/>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7" name="Straight Arrow Connector 56">
            <a:extLst>
              <a:ext uri="{FF2B5EF4-FFF2-40B4-BE49-F238E27FC236}">
                <a16:creationId xmlns:a16="http://schemas.microsoft.com/office/drawing/2014/main" id="{0FEC8C44-CFC8-FBA0-33D0-829E80D417AC}"/>
              </a:ext>
            </a:extLst>
          </p:cNvPr>
          <p:cNvCxnSpPr>
            <a:cxnSpLocks/>
          </p:cNvCxnSpPr>
          <p:nvPr/>
        </p:nvCxnSpPr>
        <p:spPr>
          <a:xfrm flipH="1">
            <a:off x="1884574" y="2644762"/>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nvGrpSpPr>
          <p:cNvPr id="58" name="Group 57">
            <a:extLst>
              <a:ext uri="{FF2B5EF4-FFF2-40B4-BE49-F238E27FC236}">
                <a16:creationId xmlns:a16="http://schemas.microsoft.com/office/drawing/2014/main" id="{8DBC2CE0-3549-7887-C091-CE1D536E4E77}"/>
              </a:ext>
            </a:extLst>
          </p:cNvPr>
          <p:cNvGrpSpPr/>
          <p:nvPr/>
        </p:nvGrpSpPr>
        <p:grpSpPr>
          <a:xfrm>
            <a:off x="192109" y="1432726"/>
            <a:ext cx="1486871" cy="1278751"/>
            <a:chOff x="156595" y="2724355"/>
            <a:chExt cx="2298321" cy="2298321"/>
          </a:xfrm>
        </p:grpSpPr>
        <p:pic>
          <p:nvPicPr>
            <p:cNvPr id="59" name="Picture 58">
              <a:extLst>
                <a:ext uri="{FF2B5EF4-FFF2-40B4-BE49-F238E27FC236}">
                  <a16:creationId xmlns:a16="http://schemas.microsoft.com/office/drawing/2014/main" id="{99AD4CAC-10B5-DE2A-FDF5-664E5730E8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595" y="2724355"/>
              <a:ext cx="2298321" cy="2298321"/>
            </a:xfrm>
            <a:prstGeom prst="rect">
              <a:avLst/>
            </a:prstGeom>
          </p:spPr>
        </p:pic>
        <p:sp>
          <p:nvSpPr>
            <p:cNvPr id="60" name="Rectangle 59">
              <a:extLst>
                <a:ext uri="{FF2B5EF4-FFF2-40B4-BE49-F238E27FC236}">
                  <a16:creationId xmlns:a16="http://schemas.microsoft.com/office/drawing/2014/main" id="{98C14DC2-548F-6613-A612-F04763E174F4}"/>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User</a:t>
              </a:r>
            </a:p>
          </p:txBody>
        </p:sp>
      </p:gr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5D6323D3-FE95-A119-D907-C5EED2570BFF}"/>
                  </a:ext>
                </a:extLst>
              </p:cNvPr>
              <p:cNvSpPr/>
              <p:nvPr/>
            </p:nvSpPr>
            <p:spPr>
              <a:xfrm>
                <a:off x="7633755" y="2613855"/>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r>
                        <a:rPr lang="en-US" sz="2400" b="0" i="1" dirty="0" smtClean="0">
                          <a:latin typeface="Cambria Math" panose="02040503050406030204" pitchFamily="18" charset="0"/>
                        </a:rPr>
                        <m:t>′</m:t>
                      </m:r>
                    </m:oMath>
                  </m:oMathPara>
                </a14:m>
                <a:endParaRPr lang="en-US" sz="2400" dirty="0"/>
              </a:p>
            </p:txBody>
          </p:sp>
        </mc:Choice>
        <mc:Fallback xmlns="">
          <p:sp>
            <p:nvSpPr>
              <p:cNvPr id="61" name="Rectangle 60">
                <a:extLst>
                  <a:ext uri="{FF2B5EF4-FFF2-40B4-BE49-F238E27FC236}">
                    <a16:creationId xmlns:a16="http://schemas.microsoft.com/office/drawing/2014/main" id="{5D6323D3-FE95-A119-D907-C5EED2570BFF}"/>
                  </a:ext>
                </a:extLst>
              </p:cNvPr>
              <p:cNvSpPr>
                <a:spLocks noRot="1" noChangeAspect="1" noMove="1" noResize="1" noEditPoints="1" noAdjustHandles="1" noChangeArrowheads="1" noChangeShapeType="1" noTextEdit="1"/>
              </p:cNvSpPr>
              <p:nvPr/>
            </p:nvSpPr>
            <p:spPr>
              <a:xfrm>
                <a:off x="7633755" y="2613855"/>
                <a:ext cx="780017" cy="365125"/>
              </a:xfrm>
              <a:prstGeom prst="rect">
                <a:avLst/>
              </a:prstGeom>
              <a:blipFill>
                <a:blip r:embed="rId9"/>
                <a:stretch>
                  <a:fillRect t="-1667" b="-10000"/>
                </a:stretch>
              </a:blipFill>
              <a:ln>
                <a:noFill/>
              </a:ln>
            </p:spPr>
            <p:txBody>
              <a:bodyPr/>
              <a:lstStyle/>
              <a:p>
                <a:r>
                  <a:rPr lang="en-US">
                    <a:noFill/>
                  </a:rPr>
                  <a:t> </a:t>
                </a:r>
              </a:p>
            </p:txBody>
          </p:sp>
        </mc:Fallback>
      </mc:AlternateContent>
      <p:cxnSp>
        <p:nvCxnSpPr>
          <p:cNvPr id="68" name="Straight Arrow Connector 67">
            <a:extLst>
              <a:ext uri="{FF2B5EF4-FFF2-40B4-BE49-F238E27FC236}">
                <a16:creationId xmlns:a16="http://schemas.microsoft.com/office/drawing/2014/main" id="{242B0D47-DB6C-FC42-2744-2E4539889CEF}"/>
              </a:ext>
            </a:extLst>
          </p:cNvPr>
          <p:cNvCxnSpPr>
            <a:cxnSpLocks/>
          </p:cNvCxnSpPr>
          <p:nvPr/>
        </p:nvCxnSpPr>
        <p:spPr>
          <a:xfrm>
            <a:off x="7339212" y="2753674"/>
            <a:ext cx="1417329" cy="594747"/>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9" name="内容占位符 2">
            <a:extLst>
              <a:ext uri="{FF2B5EF4-FFF2-40B4-BE49-F238E27FC236}">
                <a16:creationId xmlns:a16="http://schemas.microsoft.com/office/drawing/2014/main" id="{8215AB7B-EC42-188B-43BD-A4EBA678F6C1}"/>
              </a:ext>
            </a:extLst>
          </p:cNvPr>
          <p:cNvSpPr txBox="1">
            <a:spLocks/>
          </p:cNvSpPr>
          <p:nvPr/>
        </p:nvSpPr>
        <p:spPr bwMode="auto">
          <a:xfrm>
            <a:off x="243103" y="3517385"/>
            <a:ext cx="11896414" cy="33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zh-CN" i="1" u="sng" dirty="0">
                <a:cs typeface="Calibri Light" panose="020F0302020204030204" pitchFamily="34" charset="0"/>
              </a:rPr>
              <a:t>Further benefits:</a:t>
            </a:r>
          </a:p>
          <a:p>
            <a:pPr>
              <a:spcBef>
                <a:spcPts val="600"/>
              </a:spcBef>
            </a:pPr>
            <a:r>
              <a:rPr lang="en-US" altLang="zh-CN" sz="2400" dirty="0">
                <a:cs typeface="Calibri Light" panose="020F0302020204030204" pitchFamily="34" charset="0"/>
              </a:rPr>
              <a:t>one round interaction </a:t>
            </a:r>
            <a:r>
              <a:rPr lang="en-US" altLang="zh-CN" sz="2400" dirty="0" err="1">
                <a:cs typeface="Calibri Light" panose="020F0302020204030204" pitchFamily="34" charset="0"/>
              </a:rPr>
              <a:t>User↔ASi’s</a:t>
            </a:r>
            <a:r>
              <a:rPr lang="en-US" altLang="zh-CN" sz="2400" dirty="0">
                <a:cs typeface="Calibri Light" panose="020F0302020204030204" pitchFamily="34" charset="0"/>
              </a:rPr>
              <a:t>, followed by </a:t>
            </a:r>
            <a:r>
              <a:rPr lang="en-US" altLang="zh-CN" sz="2400" dirty="0" err="1">
                <a:cs typeface="Calibri Light" panose="020F0302020204030204" pitchFamily="34" charset="0"/>
              </a:rPr>
              <a:t>saPAKE</a:t>
            </a:r>
            <a:r>
              <a:rPr lang="en-US" altLang="zh-CN" sz="2400" dirty="0">
                <a:cs typeface="Calibri Light" panose="020F0302020204030204" pitchFamily="34" charset="0"/>
              </a:rPr>
              <a:t>/AKE protocol </a:t>
            </a:r>
            <a:r>
              <a:rPr lang="en-US" altLang="zh-CN" sz="2400" dirty="0" err="1">
                <a:cs typeface="Calibri Light" panose="020F0302020204030204" pitchFamily="34" charset="0"/>
              </a:rPr>
              <a:t>User↔TS</a:t>
            </a:r>
            <a:endParaRPr lang="en-US" altLang="zh-CN" sz="2400" dirty="0">
              <a:cs typeface="Calibri Light" panose="020F0302020204030204" pitchFamily="34" charset="0"/>
            </a:endParaRPr>
          </a:p>
          <a:p>
            <a:pPr lvl="1">
              <a:spcBef>
                <a:spcPts val="600"/>
              </a:spcBef>
            </a:pPr>
            <a:r>
              <a:rPr lang="en-US" altLang="zh-CN" sz="2000" dirty="0" err="1">
                <a:cs typeface="Calibri Light" panose="020F0302020204030204" pitchFamily="34" charset="0"/>
              </a:rPr>
              <a:t>ASi’s</a:t>
            </a:r>
            <a:r>
              <a:rPr lang="en-US" altLang="zh-CN" sz="2000" dirty="0">
                <a:cs typeface="Calibri Light" panose="020F0302020204030204" pitchFamily="34" charset="0"/>
              </a:rPr>
              <a:t> don’t communicate: they can be different services or devices…</a:t>
            </a:r>
            <a:endParaRPr lang="en-US" altLang="zh-CN" sz="2000" dirty="0">
              <a:solidFill>
                <a:prstClr val="black"/>
              </a:solidFill>
              <a:latin typeface="Calibri" panose="020F0502020204030204" pitchFamily="34" charset="0"/>
              <a:cs typeface="Calibri Light" panose="020F0302020204030204" pitchFamily="34" charset="0"/>
            </a:endParaRPr>
          </a:p>
          <a:p>
            <a:pPr>
              <a:lnSpc>
                <a:spcPct val="100000"/>
              </a:lnSpc>
              <a:spcBef>
                <a:spcPts val="600"/>
              </a:spcBef>
            </a:pPr>
            <a:r>
              <a:rPr lang="en-US" altLang="zh-CN" sz="2400" dirty="0">
                <a:cs typeface="Calibri Light" panose="020F0302020204030204" pitchFamily="34" charset="0"/>
              </a:rPr>
              <a:t>black-box constructions, can interface to any </a:t>
            </a:r>
            <a:r>
              <a:rPr lang="en-US" altLang="zh-CN" sz="2400" dirty="0" err="1">
                <a:cs typeface="Calibri Light" panose="020F0302020204030204" pitchFamily="34" charset="0"/>
              </a:rPr>
              <a:t>saPAKE</a:t>
            </a:r>
            <a:r>
              <a:rPr lang="en-US" altLang="zh-CN" sz="2400" dirty="0">
                <a:cs typeface="Calibri Light" panose="020F0302020204030204" pitchFamily="34" charset="0"/>
              </a:rPr>
              <a:t> or AKE for </a:t>
            </a:r>
            <a:r>
              <a:rPr lang="en-US" altLang="zh-CN" sz="2400" dirty="0" err="1">
                <a:cs typeface="Calibri Light" panose="020F0302020204030204" pitchFamily="34" charset="0"/>
              </a:rPr>
              <a:t>User↔TS</a:t>
            </a:r>
            <a:r>
              <a:rPr lang="en-US" altLang="zh-CN" sz="2400" dirty="0">
                <a:cs typeface="Calibri Light" panose="020F0302020204030204" pitchFamily="34" charset="0"/>
              </a:rPr>
              <a:t> subprotocol</a:t>
            </a:r>
          </a:p>
          <a:p>
            <a:pPr lvl="1">
              <a:spcBef>
                <a:spcPts val="600"/>
              </a:spcBef>
            </a:pPr>
            <a:r>
              <a:rPr lang="en-US" altLang="zh-CN" sz="2000" dirty="0">
                <a:cs typeface="Calibri Light" panose="020F0302020204030204" pitchFamily="34" charset="0"/>
              </a:rPr>
              <a:t>no change on TS, interfaces with OPAQUE (</a:t>
            </a:r>
            <a:r>
              <a:rPr lang="en-US" altLang="zh-CN" sz="2000" dirty="0" err="1">
                <a:cs typeface="Calibri Light" panose="020F0302020204030204" pitchFamily="34" charset="0"/>
              </a:rPr>
              <a:t>saPAKE</a:t>
            </a:r>
            <a:r>
              <a:rPr lang="en-US" altLang="zh-CN" sz="2000" dirty="0">
                <a:cs typeface="Calibri Light" panose="020F0302020204030204" pitchFamily="34" charset="0"/>
              </a:rPr>
              <a:t>), TLS (AKE), even “password-over-TLS”</a:t>
            </a:r>
          </a:p>
          <a:p>
            <a:pPr>
              <a:spcBef>
                <a:spcPts val="600"/>
              </a:spcBef>
            </a:pPr>
            <a:r>
              <a:rPr lang="en-US" altLang="zh-CN" sz="2400" dirty="0">
                <a:cs typeface="Calibri Light" panose="020F0302020204030204" pitchFamily="34" charset="0"/>
              </a:rPr>
              <a:t>admits proactive security</a:t>
            </a:r>
          </a:p>
          <a:p>
            <a:pPr>
              <a:spcBef>
                <a:spcPts val="600"/>
              </a:spcBef>
            </a:pPr>
            <a:r>
              <a:rPr lang="en-US" altLang="zh-CN" sz="2400" dirty="0">
                <a:cs typeface="Calibri Light" panose="020F0302020204030204" pitchFamily="34" charset="0"/>
              </a:rPr>
              <a:t>admits multiple TS’s</a:t>
            </a:r>
          </a:p>
          <a:p>
            <a:pPr>
              <a:spcBef>
                <a:spcPts val="600"/>
              </a:spcBef>
            </a:pPr>
            <a:r>
              <a:rPr lang="en-US" altLang="zh-CN" sz="2400" dirty="0">
                <a:solidFill>
                  <a:prstClr val="black"/>
                </a:solidFill>
                <a:latin typeface="Calibri" panose="020F0502020204030204" pitchFamily="34" charset="0"/>
                <a:cs typeface="Calibri Light" panose="020F0302020204030204" pitchFamily="34" charset="0"/>
              </a:rPr>
              <a:t>Auxiliary Servers (</a:t>
            </a:r>
            <a:r>
              <a:rPr lang="en-US" altLang="zh-CN" sz="2400" dirty="0" err="1">
                <a:solidFill>
                  <a:prstClr val="black"/>
                </a:solidFill>
                <a:latin typeface="Calibri" panose="020F0502020204030204" pitchFamily="34" charset="0"/>
                <a:cs typeface="Calibri Light" panose="020F0302020204030204" pitchFamily="34" charset="0"/>
              </a:rPr>
              <a:t>ASi’s</a:t>
            </a:r>
            <a:r>
              <a:rPr lang="en-US" altLang="zh-CN" sz="2400" dirty="0">
                <a:solidFill>
                  <a:prstClr val="black"/>
                </a:solidFill>
                <a:latin typeface="Calibri" panose="020F0502020204030204" pitchFamily="34" charset="0"/>
                <a:cs typeface="Calibri Light" panose="020F0302020204030204" pitchFamily="34" charset="0"/>
              </a:rPr>
              <a:t>) can service arbitrary number of user accounts with O(1) state</a:t>
            </a:r>
            <a:endParaRPr lang="en-US" altLang="zh-CN" sz="2400" dirty="0">
              <a:cs typeface="Calibri Light" panose="020F0302020204030204" pitchFamily="34" charset="0"/>
            </a:endParaRPr>
          </a:p>
          <a:p>
            <a:pPr marL="0" indent="0">
              <a:spcBef>
                <a:spcPts val="600"/>
              </a:spcBef>
              <a:buNone/>
            </a:pPr>
            <a:endParaRPr lang="en-US" altLang="zh-CN" sz="2400" dirty="0">
              <a:cs typeface="Calibri Light" panose="020F0302020204030204" pitchFamily="34" charset="0"/>
            </a:endParaRPr>
          </a:p>
        </p:txBody>
      </p:sp>
      <p:sp>
        <p:nvSpPr>
          <p:cNvPr id="10" name="Rectangle 9">
            <a:extLst>
              <a:ext uri="{FF2B5EF4-FFF2-40B4-BE49-F238E27FC236}">
                <a16:creationId xmlns:a16="http://schemas.microsoft.com/office/drawing/2014/main" id="{A549F8FF-6971-87FA-9BE0-46269EF4C18C}"/>
              </a:ext>
            </a:extLst>
          </p:cNvPr>
          <p:cNvSpPr/>
          <p:nvPr/>
        </p:nvSpPr>
        <p:spPr>
          <a:xfrm>
            <a:off x="9081604" y="2690378"/>
            <a:ext cx="429187" cy="7301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b="1" dirty="0"/>
              <a:t>…</a:t>
            </a:r>
          </a:p>
        </p:txBody>
      </p:sp>
      <mc:AlternateContent xmlns:mc="http://schemas.openxmlformats.org/markup-compatibility/2006" xmlns:a14="http://schemas.microsoft.com/office/drawing/2010/main">
        <mc:Choice Requires="a14">
          <p:sp>
            <p:nvSpPr>
              <p:cNvPr id="15" name="内容占位符 2">
                <a:extLst>
                  <a:ext uri="{FF2B5EF4-FFF2-40B4-BE49-F238E27FC236}">
                    <a16:creationId xmlns:a16="http://schemas.microsoft.com/office/drawing/2014/main" id="{A62DEB34-1FCD-D8C7-2684-38877E540939}"/>
                  </a:ext>
                </a:extLst>
              </p:cNvPr>
              <p:cNvSpPr>
                <a:spLocks noGrp="1"/>
              </p:cNvSpPr>
              <p:nvPr>
                <p:ph idx="1"/>
              </p:nvPr>
            </p:nvSpPr>
            <p:spPr>
              <a:xfrm>
                <a:off x="291401" y="879225"/>
                <a:ext cx="11799818" cy="490335"/>
              </a:xfrm>
            </p:spPr>
            <p:txBody>
              <a:bodyPr>
                <a:noAutofit/>
              </a:bodyPr>
              <a:lstStyle/>
              <a:p>
                <a:pPr marL="0" indent="0">
                  <a:buNone/>
                </a:pPr>
                <a:r>
                  <a:rPr lang="en-US" altLang="zh-CN" sz="2400" dirty="0">
                    <a:cs typeface="Calibri Light" panose="020F0302020204030204" pitchFamily="34" charset="0"/>
                  </a:rPr>
                  <a:t>Initialization:  on User’s input pw, servers output sharing </a:t>
                </a:r>
                <a14:m>
                  <m:oMath xmlns:m="http://schemas.openxmlformats.org/officeDocument/2006/math">
                    <m:r>
                      <a:rPr lang="en-US" altLang="zh-CN" sz="2400">
                        <a:solidFill>
                          <a:srgbClr val="FF0000"/>
                        </a:solidFill>
                        <a:latin typeface="Cambria Math" panose="02040503050406030204" pitchFamily="18" charset="0"/>
                        <a:cs typeface="Calibri"/>
                      </a:rPr>
                      <m:t>[</m:t>
                    </m:r>
                    <m:r>
                      <a:rPr lang="en-US" altLang="zh-CN" sz="2400" b="0" i="1" smtClean="0">
                        <a:solidFill>
                          <a:srgbClr val="FF0000"/>
                        </a:solidFill>
                        <a:latin typeface="Cambria Math" panose="02040503050406030204" pitchFamily="18" charset="0"/>
                        <a:cs typeface="Calibri"/>
                      </a:rPr>
                      <m:t>𝑟</m:t>
                    </m:r>
                    <m:r>
                      <a:rPr lang="en-US" altLang="zh-CN" sz="2400" b="0" i="0" smtClean="0">
                        <a:solidFill>
                          <a:srgbClr val="FF0000"/>
                        </a:solidFill>
                        <a:latin typeface="Cambria Math" panose="02040503050406030204" pitchFamily="18" charset="0"/>
                        <a:cs typeface="Calibri"/>
                      </a:rPr>
                      <m:t>,</m:t>
                    </m:r>
                    <m:r>
                      <a:rPr lang="en-US" sz="2400" b="0" i="1" smtClean="0">
                        <a:solidFill>
                          <a:srgbClr val="FF0000"/>
                        </a:solidFill>
                        <a:latin typeface="Cambria Math" panose="02040503050406030204" pitchFamily="18" charset="0"/>
                        <a:cs typeface="Calibri"/>
                      </a:rPr>
                      <m:t>h𝑝𝑤</m:t>
                    </m:r>
                    <m:r>
                      <a:rPr lang="en-US" sz="2400" b="0" i="1" smtClean="0">
                        <a:solidFill>
                          <a:prstClr val="black"/>
                        </a:solidFill>
                        <a:latin typeface="Cambria Math" panose="02040503050406030204" pitchFamily="18" charset="0"/>
                        <a:cs typeface="Calibri"/>
                      </a:rPr>
                      <m:t>=</m:t>
                    </m:r>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𝐻</m:t>
                        </m:r>
                      </m:e>
                      <m:sub>
                        <m:r>
                          <a:rPr lang="en-US" sz="2400" b="0" i="1" dirty="0" smtClean="0">
                            <a:latin typeface="Cambria Math" panose="02040503050406030204" pitchFamily="18" charset="0"/>
                          </a:rPr>
                          <m:t>𝑟</m:t>
                        </m:r>
                      </m:sub>
                    </m:sSub>
                    <m:d>
                      <m:dPr>
                        <m:ctrlPr>
                          <a:rPr lang="en-US" sz="2400" i="1" dirty="0">
                            <a:latin typeface="Cambria Math" panose="02040503050406030204" pitchFamily="18" charset="0"/>
                          </a:rPr>
                        </m:ctrlPr>
                      </m:dPr>
                      <m:e>
                        <m:r>
                          <a:rPr lang="en-US" sz="2400" i="1" dirty="0">
                            <a:latin typeface="Cambria Math" panose="02040503050406030204" pitchFamily="18" charset="0"/>
                          </a:rPr>
                          <m:t>𝑝𝑤</m:t>
                        </m:r>
                      </m:e>
                    </m:d>
                    <m:r>
                      <a:rPr lang="en-US" sz="2400" b="0" i="1" dirty="0" smtClean="0">
                        <a:solidFill>
                          <a:srgbClr val="FF0000"/>
                        </a:solidFill>
                        <a:latin typeface="Cambria Math" panose="02040503050406030204" pitchFamily="18" charset="0"/>
                      </a:rPr>
                      <m:t>]</m:t>
                    </m:r>
                  </m:oMath>
                </a14:m>
                <a:endParaRPr lang="en-US" altLang="zh-CN" sz="2400" dirty="0">
                  <a:cs typeface="Calibri Light" panose="020F0302020204030204" pitchFamily="34" charset="0"/>
                </a:endParaRPr>
              </a:p>
            </p:txBody>
          </p:sp>
        </mc:Choice>
        <mc:Fallback xmlns="">
          <p:sp>
            <p:nvSpPr>
              <p:cNvPr id="15" name="内容占位符 2">
                <a:extLst>
                  <a:ext uri="{FF2B5EF4-FFF2-40B4-BE49-F238E27FC236}">
                    <a16:creationId xmlns:a16="http://schemas.microsoft.com/office/drawing/2014/main" id="{A62DEB34-1FCD-D8C7-2684-38877E540939}"/>
                  </a:ext>
                </a:extLst>
              </p:cNvPr>
              <p:cNvSpPr>
                <a:spLocks noGrp="1" noRot="1" noChangeAspect="1" noMove="1" noResize="1" noEditPoints="1" noAdjustHandles="1" noChangeArrowheads="1" noChangeShapeType="1" noTextEdit="1"/>
              </p:cNvSpPr>
              <p:nvPr>
                <p:ph idx="1"/>
              </p:nvPr>
            </p:nvSpPr>
            <p:spPr>
              <a:xfrm>
                <a:off x="291401" y="879225"/>
                <a:ext cx="11799818" cy="490335"/>
              </a:xfrm>
              <a:blipFill>
                <a:blip r:embed="rId10"/>
                <a:stretch>
                  <a:fillRect l="-827" t="-17284" b="-13580"/>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AE2F711E-94EA-66D8-2307-76B08EA05668}"/>
              </a:ext>
            </a:extLst>
          </p:cNvPr>
          <p:cNvSpPr/>
          <p:nvPr/>
        </p:nvSpPr>
        <p:spPr>
          <a:xfrm>
            <a:off x="10329613" y="1330302"/>
            <a:ext cx="1815888" cy="743557"/>
          </a:xfrm>
          <a:prstGeom prst="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0" dirty="0">
                <a:solidFill>
                  <a:schemeClr val="tx1"/>
                </a:solidFill>
              </a:rPr>
              <a:t>&lt; t corrupt</a:t>
            </a:r>
            <a:endParaRPr lang="en-US" sz="2000" dirty="0">
              <a:solidFill>
                <a:srgbClr val="FF0000"/>
              </a:solidFill>
            </a:endParaRPr>
          </a:p>
          <a:p>
            <a:pPr algn="ctr"/>
            <a:r>
              <a:rPr lang="en-US" altLang="zh-CN" sz="2000" dirty="0">
                <a:cs typeface="Calibri Light" panose="020F0302020204030204" pitchFamily="34" charset="0"/>
              </a:rPr>
              <a:t>→  </a:t>
            </a:r>
            <a:r>
              <a:rPr lang="en-US" sz="2000" b="0" dirty="0">
                <a:solidFill>
                  <a:schemeClr val="tx1"/>
                </a:solidFill>
              </a:rPr>
              <a:t>no info</a:t>
            </a:r>
            <a:endParaRPr lang="en-US" sz="2000" dirty="0">
              <a:solidFill>
                <a:srgbClr val="FF0000"/>
              </a:solidFill>
            </a:endParaRPr>
          </a:p>
        </p:txBody>
      </p:sp>
      <p:pic>
        <p:nvPicPr>
          <p:cNvPr id="5" name="Picture 4">
            <a:extLst>
              <a:ext uri="{FF2B5EF4-FFF2-40B4-BE49-F238E27FC236}">
                <a16:creationId xmlns:a16="http://schemas.microsoft.com/office/drawing/2014/main" id="{74747DA3-41F8-B91C-5C33-E282F00CAE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508" y="3059306"/>
            <a:ext cx="636283" cy="578231"/>
          </a:xfrm>
          <a:prstGeom prst="rect">
            <a:avLst/>
          </a:prstGeom>
          <a:ln w="28575">
            <a:solidFill>
              <a:srgbClr val="7030A0"/>
            </a:solidFill>
          </a:ln>
        </p:spPr>
      </p:pic>
      <p:sp>
        <p:nvSpPr>
          <p:cNvPr id="11" name="Rectangle 10">
            <a:extLst>
              <a:ext uri="{FF2B5EF4-FFF2-40B4-BE49-F238E27FC236}">
                <a16:creationId xmlns:a16="http://schemas.microsoft.com/office/drawing/2014/main" id="{B580DE7C-9C70-586C-13E3-4FE869E1281C}"/>
              </a:ext>
            </a:extLst>
          </p:cNvPr>
          <p:cNvSpPr/>
          <p:nvPr/>
        </p:nvSpPr>
        <p:spPr>
          <a:xfrm>
            <a:off x="8941150" y="3674644"/>
            <a:ext cx="569641" cy="19895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TS</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EDAA6A9-3AC7-367A-F8EC-0568024E04E6}"/>
                  </a:ext>
                </a:extLst>
              </p:cNvPr>
              <p:cNvSpPr/>
              <p:nvPr/>
            </p:nvSpPr>
            <p:spPr>
              <a:xfrm>
                <a:off x="3289957" y="2132180"/>
                <a:ext cx="3951727" cy="62149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b="0" i="0" dirty="0" smtClean="0">
                        <a:latin typeface="Cambria Math" panose="02040503050406030204" pitchFamily="18" charset="0"/>
                      </a:rPr>
                      <m:t> </m:t>
                    </m:r>
                  </m:oMath>
                </a14:m>
                <a:r>
                  <a:rPr lang="en-US" sz="2400" dirty="0"/>
                  <a:t>if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b="0" i="1" dirty="0" smtClean="0">
                            <a:latin typeface="Cambria Math" panose="02040503050406030204" pitchFamily="18" charset="0"/>
                          </a:rPr>
                          <m:t>𝑟</m:t>
                        </m:r>
                      </m:sub>
                    </m:sSub>
                    <m:d>
                      <m:dPr>
                        <m:ctrlPr>
                          <a:rPr lang="en-US" sz="2400" b="0" i="1" dirty="0" smtClean="0">
                            <a:latin typeface="Cambria Math" panose="02040503050406030204" pitchFamily="18" charset="0"/>
                          </a:rPr>
                        </m:ctrlPr>
                      </m:dPr>
                      <m:e>
                        <m:r>
                          <a:rPr lang="en-US" sz="2400" i="1" dirty="0" smtClean="0">
                            <a:latin typeface="Cambria Math" panose="02040503050406030204" pitchFamily="18" charset="0"/>
                          </a:rPr>
                          <m:t>𝑝</m:t>
                        </m:r>
                        <m:r>
                          <a:rPr lang="en-US" sz="2400" b="0" i="1" dirty="0" smtClean="0">
                            <a:latin typeface="Cambria Math" panose="02040503050406030204" pitchFamily="18" charset="0"/>
                          </a:rPr>
                          <m:t>𝑤</m:t>
                        </m:r>
                      </m:e>
                    </m:d>
                    <m:r>
                      <a:rPr lang="en-US" sz="2400" b="0" i="1" dirty="0" smtClean="0">
                        <a:latin typeface="Cambria Math" panose="02040503050406030204" pitchFamily="18" charset="0"/>
                      </a:rPr>
                      <m:t>=</m:t>
                    </m:r>
                    <m:r>
                      <a:rPr lang="en-US" sz="2400" i="1" dirty="0">
                        <a:solidFill>
                          <a:schemeClr val="tx1"/>
                        </a:solidFill>
                        <a:latin typeface="Cambria Math" panose="02040503050406030204" pitchFamily="18" charset="0"/>
                      </a:rPr>
                      <m:t>h𝑝𝑤</m:t>
                    </m:r>
                  </m:oMath>
                </a14:m>
                <a:endParaRPr lang="en-US" sz="2400" dirty="0">
                  <a:solidFill>
                    <a:schemeClr val="tx1"/>
                  </a:solidFill>
                </a:endParaRPr>
              </a:p>
              <a:p>
                <a:pPr algn="ctr"/>
                <a:r>
                  <a:rPr lang="en-US" sz="2400" dirty="0"/>
                  <a:t>(otherwise k and k’ are </a:t>
                </a:r>
                <a:r>
                  <a:rPr lang="en-US" sz="2400" dirty="0" err="1"/>
                  <a:t>indep</a:t>
                </a:r>
                <a:r>
                  <a:rPr lang="en-US" sz="2400" dirty="0"/>
                  <a:t>.)</a:t>
                </a:r>
              </a:p>
            </p:txBody>
          </p:sp>
        </mc:Choice>
        <mc:Fallback>
          <p:sp>
            <p:nvSpPr>
              <p:cNvPr id="4" name="Rectangle 3">
                <a:extLst>
                  <a:ext uri="{FF2B5EF4-FFF2-40B4-BE49-F238E27FC236}">
                    <a16:creationId xmlns:a16="http://schemas.microsoft.com/office/drawing/2014/main" id="{3EDAA6A9-3AC7-367A-F8EC-0568024E04E6}"/>
                  </a:ext>
                </a:extLst>
              </p:cNvPr>
              <p:cNvSpPr>
                <a:spLocks noRot="1" noChangeAspect="1" noMove="1" noResize="1" noEditPoints="1" noAdjustHandles="1" noChangeArrowheads="1" noChangeShapeType="1" noTextEdit="1"/>
              </p:cNvSpPr>
              <p:nvPr/>
            </p:nvSpPr>
            <p:spPr>
              <a:xfrm>
                <a:off x="3289957" y="2132180"/>
                <a:ext cx="3951727" cy="621494"/>
              </a:xfrm>
              <a:prstGeom prst="rect">
                <a:avLst/>
              </a:prstGeom>
              <a:blipFill>
                <a:blip r:embed="rId11"/>
                <a:stretch>
                  <a:fillRect l="-2469" t="-24510" r="-2160" b="-3823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1167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A690C5E-02CC-47D6-9CB4-9CF490C65ABC}"/>
              </a:ext>
            </a:extLst>
          </p:cNvPr>
          <p:cNvGrpSpPr/>
          <p:nvPr/>
        </p:nvGrpSpPr>
        <p:grpSpPr>
          <a:xfrm>
            <a:off x="1268894" y="3117567"/>
            <a:ext cx="695434" cy="490335"/>
            <a:chOff x="3324526" y="3945092"/>
            <a:chExt cx="1668796" cy="490335"/>
          </a:xfrm>
        </p:grpSpPr>
        <mc:AlternateContent xmlns:mc="http://schemas.openxmlformats.org/markup-compatibility/2006" xmlns:a14="http://schemas.microsoft.com/office/drawing/2010/main">
          <mc:Choice Requires="a14">
            <p:sp>
              <p:nvSpPr>
                <p:cNvPr id="49" name="内容占位符 2">
                  <a:extLst>
                    <a:ext uri="{FF2B5EF4-FFF2-40B4-BE49-F238E27FC236}">
                      <a16:creationId xmlns:a16="http://schemas.microsoft.com/office/drawing/2014/main" id="{17FA20D3-DFD4-41BC-A8FB-31642814CA7D}"/>
                    </a:ext>
                  </a:extLst>
                </p:cNvPr>
                <p:cNvSpPr txBox="1">
                  <a:spLocks/>
                </p:cNvSpPr>
                <p:nvPr/>
              </p:nvSpPr>
              <p:spPr bwMode="auto">
                <a:xfrm>
                  <a:off x="3324526" y="3945092"/>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𝑝𝑤</m:t>
                        </m:r>
                      </m:oMath>
                    </m:oMathPara>
                  </a14:m>
                  <a:endParaRPr lang="en-US" altLang="zh-CN" sz="2000" dirty="0">
                    <a:cs typeface="Calibri Light" panose="020F0302020204030204" pitchFamily="34" charset="0"/>
                  </a:endParaRPr>
                </a:p>
              </p:txBody>
            </p:sp>
          </mc:Choice>
          <mc:Fallback xmlns="">
            <p:sp>
              <p:nvSpPr>
                <p:cNvPr id="49" name="内容占位符 2">
                  <a:extLst>
                    <a:ext uri="{FF2B5EF4-FFF2-40B4-BE49-F238E27FC236}">
                      <a16:creationId xmlns:a16="http://schemas.microsoft.com/office/drawing/2014/main" id="{17FA20D3-DFD4-41BC-A8FB-31642814CA7D}"/>
                    </a:ext>
                  </a:extLst>
                </p:cNvPr>
                <p:cNvSpPr txBox="1">
                  <a:spLocks noRot="1" noChangeAspect="1" noMove="1" noResize="1" noEditPoints="1" noAdjustHandles="1" noChangeArrowheads="1" noChangeShapeType="1" noTextEdit="1"/>
                </p:cNvSpPr>
                <p:nvPr/>
              </p:nvSpPr>
              <p:spPr bwMode="auto">
                <a:xfrm>
                  <a:off x="3324526" y="3945092"/>
                  <a:ext cx="1668796" cy="49033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A4D6A5AD-65B9-43D5-8A15-F867DE9D8FF8}"/>
                </a:ext>
              </a:extLst>
            </p:cNvPr>
            <p:cNvCxnSpPr>
              <a:cxnSpLocks/>
            </p:cNvCxnSpPr>
            <p:nvPr/>
          </p:nvCxnSpPr>
          <p:spPr>
            <a:xfrm>
              <a:off x="3489742" y="4303233"/>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sp>
        <p:nvSpPr>
          <p:cNvPr id="24" name="内容占位符 2">
            <a:extLst>
              <a:ext uri="{FF2B5EF4-FFF2-40B4-BE49-F238E27FC236}">
                <a16:creationId xmlns:a16="http://schemas.microsoft.com/office/drawing/2014/main" id="{C9FFFD3A-5C1D-433A-B049-D96F9E965902}"/>
              </a:ext>
            </a:extLst>
          </p:cNvPr>
          <p:cNvSpPr>
            <a:spLocks noGrp="1"/>
          </p:cNvSpPr>
          <p:nvPr>
            <p:ph idx="1"/>
          </p:nvPr>
        </p:nvSpPr>
        <p:spPr>
          <a:xfrm>
            <a:off x="472642" y="827707"/>
            <a:ext cx="2040615" cy="406771"/>
          </a:xfrm>
          <a:ln>
            <a:noFill/>
          </a:ln>
        </p:spPr>
        <p:txBody>
          <a:bodyPr>
            <a:noAutofit/>
          </a:bodyPr>
          <a:lstStyle/>
          <a:p>
            <a:pPr marL="0" indent="0">
              <a:buNone/>
            </a:pPr>
            <a:r>
              <a:rPr lang="en-US" altLang="zh-CN" sz="2400" i="1" dirty="0">
                <a:solidFill>
                  <a:srgbClr val="0070C0"/>
                </a:solidFill>
                <a:cs typeface="Calibri Light" panose="020F0302020204030204" pitchFamily="34" charset="0"/>
              </a:rPr>
              <a:t>OPAQUE</a:t>
            </a:r>
            <a:r>
              <a:rPr lang="en-US" altLang="zh-CN" sz="2400" dirty="0">
                <a:solidFill>
                  <a:srgbClr val="0070C0"/>
                </a:solidFill>
                <a:cs typeface="Calibri Light" panose="020F0302020204030204" pitchFamily="34" charset="0"/>
              </a:rPr>
              <a:t> </a:t>
            </a:r>
            <a:r>
              <a:rPr lang="en-US" altLang="zh-CN" sz="1800" dirty="0">
                <a:solidFill>
                  <a:srgbClr val="0070C0"/>
                </a:solidFill>
                <a:cs typeface="Calibri Light" panose="020F0302020204030204" pitchFamily="34" charset="0"/>
              </a:rPr>
              <a:t>[JKX18]</a:t>
            </a:r>
            <a:endParaRPr lang="en-US" sz="2400" dirty="0">
              <a:solidFill>
                <a:srgbClr val="0070C0"/>
              </a:solidFill>
              <a:ea typeface="Cambria Math" panose="02040503050406030204" pitchFamily="18" charset="0"/>
            </a:endParaRPr>
          </a:p>
        </p:txBody>
      </p:sp>
      <p:grpSp>
        <p:nvGrpSpPr>
          <p:cNvPr id="3" name="Group 2">
            <a:extLst>
              <a:ext uri="{FF2B5EF4-FFF2-40B4-BE49-F238E27FC236}">
                <a16:creationId xmlns:a16="http://schemas.microsoft.com/office/drawing/2014/main" id="{1B6F8408-DA59-4513-980A-930FFE61E9CD}"/>
              </a:ext>
            </a:extLst>
          </p:cNvPr>
          <p:cNvGrpSpPr/>
          <p:nvPr/>
        </p:nvGrpSpPr>
        <p:grpSpPr>
          <a:xfrm>
            <a:off x="3385039" y="3388506"/>
            <a:ext cx="504485" cy="438791"/>
            <a:chOff x="6940635" y="3928120"/>
            <a:chExt cx="1789309" cy="490335"/>
          </a:xfrm>
        </p:grpSpPr>
        <mc:AlternateContent xmlns:mc="http://schemas.openxmlformats.org/markup-compatibility/2006" xmlns:a14="http://schemas.microsoft.com/office/drawing/2010/main">
          <mc:Choice Requires="a14">
            <p:sp>
              <p:nvSpPr>
                <p:cNvPr id="31" name="内容占位符 2">
                  <a:extLst>
                    <a:ext uri="{FF2B5EF4-FFF2-40B4-BE49-F238E27FC236}">
                      <a16:creationId xmlns:a16="http://schemas.microsoft.com/office/drawing/2014/main" id="{44B13164-32D0-4F54-9087-A256D5F56893}"/>
                    </a:ext>
                  </a:extLst>
                </p:cNvPr>
                <p:cNvSpPr txBox="1">
                  <a:spLocks/>
                </p:cNvSpPr>
                <p:nvPr/>
              </p:nvSpPr>
              <p:spPr bwMode="auto">
                <a:xfrm>
                  <a:off x="7061148" y="3928120"/>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𝐾</m:t>
                        </m:r>
                      </m:oMath>
                    </m:oMathPara>
                  </a14:m>
                  <a:endParaRPr lang="en-US" altLang="zh-CN" sz="2000" dirty="0">
                    <a:cs typeface="Calibri Light" panose="020F0302020204030204" pitchFamily="34" charset="0"/>
                  </a:endParaRPr>
                </a:p>
              </p:txBody>
            </p:sp>
          </mc:Choice>
          <mc:Fallback xmlns="">
            <p:sp>
              <p:nvSpPr>
                <p:cNvPr id="31" name="内容占位符 2">
                  <a:extLst>
                    <a:ext uri="{FF2B5EF4-FFF2-40B4-BE49-F238E27FC236}">
                      <a16:creationId xmlns:a16="http://schemas.microsoft.com/office/drawing/2014/main" id="{44B13164-32D0-4F54-9087-A256D5F56893}"/>
                    </a:ext>
                  </a:extLst>
                </p:cNvPr>
                <p:cNvSpPr txBox="1">
                  <a:spLocks noRot="1" noChangeAspect="1" noMove="1" noResize="1" noEditPoints="1" noAdjustHandles="1" noChangeArrowheads="1" noChangeShapeType="1" noTextEdit="1"/>
                </p:cNvSpPr>
                <p:nvPr/>
              </p:nvSpPr>
              <p:spPr bwMode="auto">
                <a:xfrm>
                  <a:off x="7061148" y="3928120"/>
                  <a:ext cx="1668796" cy="490335"/>
                </a:xfrm>
                <a:prstGeom prst="rect">
                  <a:avLst/>
                </a:prstGeom>
                <a:blipFill>
                  <a:blip r:embed="rId5"/>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F546AB52-754E-4E78-830F-C41F62EE8C49}"/>
                </a:ext>
              </a:extLst>
            </p:cNvPr>
            <p:cNvCxnSpPr>
              <a:cxnSpLocks/>
            </p:cNvCxnSpPr>
            <p:nvPr/>
          </p:nvCxnSpPr>
          <p:spPr>
            <a:xfrm>
              <a:off x="6940635" y="4282653"/>
              <a:ext cx="1591774"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39" name="Group 38">
            <a:extLst>
              <a:ext uri="{FF2B5EF4-FFF2-40B4-BE49-F238E27FC236}">
                <a16:creationId xmlns:a16="http://schemas.microsoft.com/office/drawing/2014/main" id="{B82CFAAA-A39A-49FB-9CCA-0DAB9C5E1EEC}"/>
              </a:ext>
            </a:extLst>
          </p:cNvPr>
          <p:cNvGrpSpPr/>
          <p:nvPr/>
        </p:nvGrpSpPr>
        <p:grpSpPr>
          <a:xfrm>
            <a:off x="1135381" y="3556443"/>
            <a:ext cx="1008677" cy="490335"/>
            <a:chOff x="4618722" y="4583009"/>
            <a:chExt cx="838122" cy="490335"/>
          </a:xfrm>
        </p:grpSpPr>
        <mc:AlternateContent xmlns:mc="http://schemas.openxmlformats.org/markup-compatibility/2006" xmlns:a14="http://schemas.microsoft.com/office/drawing/2010/main">
          <mc:Choice Requires="a14">
            <p:sp>
              <p:nvSpPr>
                <p:cNvPr id="46" name="内容占位符 2">
                  <a:extLst>
                    <a:ext uri="{FF2B5EF4-FFF2-40B4-BE49-F238E27FC236}">
                      <a16:creationId xmlns:a16="http://schemas.microsoft.com/office/drawing/2014/main" id="{2B7D63FC-C4AF-497A-9758-CE84E8B3806B}"/>
                    </a:ext>
                  </a:extLst>
                </p:cNvPr>
                <p:cNvSpPr txBox="1">
                  <a:spLocks/>
                </p:cNvSpPr>
                <p:nvPr/>
              </p:nvSpPr>
              <p:spPr bwMode="auto">
                <a:xfrm>
                  <a:off x="4618722" y="4583009"/>
                  <a:ext cx="838122"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𝑟𝑤</m:t>
                        </m:r>
                      </m:oMath>
                    </m:oMathPara>
                  </a14:m>
                  <a:endParaRPr lang="en-US" altLang="zh-CN" sz="2000" dirty="0">
                    <a:cs typeface="Calibri Light" panose="020F0302020204030204" pitchFamily="34" charset="0"/>
                  </a:endParaRPr>
                </a:p>
              </p:txBody>
            </p:sp>
          </mc:Choice>
          <mc:Fallback xmlns="">
            <p:sp>
              <p:nvSpPr>
                <p:cNvPr id="46" name="内容占位符 2">
                  <a:extLst>
                    <a:ext uri="{FF2B5EF4-FFF2-40B4-BE49-F238E27FC236}">
                      <a16:creationId xmlns:a16="http://schemas.microsoft.com/office/drawing/2014/main" id="{2B7D63FC-C4AF-497A-9758-CE84E8B3806B}"/>
                    </a:ext>
                  </a:extLst>
                </p:cNvPr>
                <p:cNvSpPr txBox="1">
                  <a:spLocks noRot="1" noChangeAspect="1" noMove="1" noResize="1" noEditPoints="1" noAdjustHandles="1" noChangeArrowheads="1" noChangeShapeType="1" noTextEdit="1"/>
                </p:cNvSpPr>
                <p:nvPr/>
              </p:nvSpPr>
              <p:spPr bwMode="auto">
                <a:xfrm>
                  <a:off x="4618722" y="4583009"/>
                  <a:ext cx="838122" cy="490335"/>
                </a:xfrm>
                <a:prstGeom prst="rect">
                  <a:avLst/>
                </a:prstGeom>
                <a:blipFill>
                  <a:blip r:embed="rId6"/>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857BCB38-8FFB-410F-83D0-78AEAB2F8733}"/>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54" name="Rectangle 53">
            <a:extLst>
              <a:ext uri="{FF2B5EF4-FFF2-40B4-BE49-F238E27FC236}">
                <a16:creationId xmlns:a16="http://schemas.microsoft.com/office/drawing/2014/main" id="{B7682457-A127-41D0-85CB-5D0B624CC7C7}"/>
              </a:ext>
            </a:extLst>
          </p:cNvPr>
          <p:cNvSpPr/>
          <p:nvPr/>
        </p:nvSpPr>
        <p:spPr>
          <a:xfrm>
            <a:off x="1967065" y="3426722"/>
            <a:ext cx="1270745" cy="438790"/>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OPRF</a:t>
            </a:r>
          </a:p>
        </p:txBody>
      </p:sp>
      <p:sp>
        <p:nvSpPr>
          <p:cNvPr id="40" name="内容占位符 2">
            <a:extLst>
              <a:ext uri="{FF2B5EF4-FFF2-40B4-BE49-F238E27FC236}">
                <a16:creationId xmlns:a16="http://schemas.microsoft.com/office/drawing/2014/main" id="{1A8F28D5-58BF-4D53-87CF-44E71B7694F9}"/>
              </a:ext>
            </a:extLst>
          </p:cNvPr>
          <p:cNvSpPr txBox="1">
            <a:spLocks/>
          </p:cNvSpPr>
          <p:nvPr/>
        </p:nvSpPr>
        <p:spPr bwMode="auto">
          <a:xfrm>
            <a:off x="7044671" y="835498"/>
            <a:ext cx="2948964" cy="406771"/>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B050"/>
                </a:solidFill>
                <a:cs typeface="Calibri Light" panose="020F0302020204030204" pitchFamily="34" charset="0"/>
              </a:rPr>
              <a:t>“</a:t>
            </a:r>
            <a:r>
              <a:rPr lang="en-US" altLang="zh-CN" sz="2400" i="1" dirty="0" err="1">
                <a:solidFill>
                  <a:srgbClr val="00B050"/>
                </a:solidFill>
                <a:cs typeface="Calibri Light" panose="020F0302020204030204" pitchFamily="34" charset="0"/>
              </a:rPr>
              <a:t>WtS</a:t>
            </a:r>
            <a:r>
              <a:rPr lang="en-US" altLang="zh-CN" sz="2400" i="1" dirty="0">
                <a:solidFill>
                  <a:srgbClr val="00B050"/>
                </a:solidFill>
                <a:cs typeface="Calibri Light" panose="020F0302020204030204" pitchFamily="34" charset="0"/>
              </a:rPr>
              <a:t>” compiler</a:t>
            </a:r>
            <a:r>
              <a:rPr lang="en-US" altLang="zh-CN" sz="2400" dirty="0">
                <a:solidFill>
                  <a:srgbClr val="00B050"/>
                </a:solidFill>
                <a:cs typeface="Calibri Light" panose="020F0302020204030204" pitchFamily="34" charset="0"/>
              </a:rPr>
              <a:t> </a:t>
            </a:r>
            <a:r>
              <a:rPr lang="en-US" altLang="zh-CN" sz="1800" dirty="0">
                <a:solidFill>
                  <a:srgbClr val="00B050"/>
                </a:solidFill>
                <a:cs typeface="Calibri Light" panose="020F0302020204030204" pitchFamily="34" charset="0"/>
              </a:rPr>
              <a:t>[JKX18]</a:t>
            </a:r>
            <a:endParaRPr lang="en-US" sz="2400" dirty="0">
              <a:solidFill>
                <a:srgbClr val="00B050"/>
              </a:solidFill>
              <a:ea typeface="Cambria Math" panose="02040503050406030204" pitchFamily="18" charset="0"/>
            </a:endParaRPr>
          </a:p>
        </p:txBody>
      </p:sp>
      <p:grpSp>
        <p:nvGrpSpPr>
          <p:cNvPr id="79" name="Group 78">
            <a:extLst>
              <a:ext uri="{FF2B5EF4-FFF2-40B4-BE49-F238E27FC236}">
                <a16:creationId xmlns:a16="http://schemas.microsoft.com/office/drawing/2014/main" id="{79442C91-7FAB-46AB-BB3D-3BDAB020FC39}"/>
              </a:ext>
            </a:extLst>
          </p:cNvPr>
          <p:cNvGrpSpPr/>
          <p:nvPr/>
        </p:nvGrpSpPr>
        <p:grpSpPr>
          <a:xfrm>
            <a:off x="2688892" y="3936424"/>
            <a:ext cx="1100821" cy="490336"/>
            <a:chOff x="8036464" y="3995760"/>
            <a:chExt cx="1668796" cy="490335"/>
          </a:xfrm>
        </p:grpSpPr>
        <mc:AlternateContent xmlns:mc="http://schemas.openxmlformats.org/markup-compatibility/2006" xmlns:a14="http://schemas.microsoft.com/office/drawing/2010/main">
          <mc:Choice Requires="a14">
            <p:sp>
              <p:nvSpPr>
                <p:cNvPr id="80" name="内容占位符 2">
                  <a:extLst>
                    <a:ext uri="{FF2B5EF4-FFF2-40B4-BE49-F238E27FC236}">
                      <a16:creationId xmlns:a16="http://schemas.microsoft.com/office/drawing/2014/main" id="{7F686D23-E8E1-4D60-AC73-B1D8126E87FD}"/>
                    </a:ext>
                  </a:extLst>
                </p:cNvPr>
                <p:cNvSpPr txBox="1">
                  <a:spLocks/>
                </p:cNvSpPr>
                <p:nvPr/>
              </p:nvSpPr>
              <p:spPr bwMode="auto">
                <a:xfrm>
                  <a:off x="8036464" y="3995760"/>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𝑒𝑛𝑣</m:t>
                        </m:r>
                      </m:oMath>
                    </m:oMathPara>
                  </a14:m>
                  <a:endParaRPr lang="en-US" altLang="zh-CN" sz="2000" dirty="0">
                    <a:cs typeface="Calibri Light" panose="020F0302020204030204" pitchFamily="34" charset="0"/>
                  </a:endParaRPr>
                </a:p>
              </p:txBody>
            </p:sp>
          </mc:Choice>
          <mc:Fallback xmlns="">
            <p:sp>
              <p:nvSpPr>
                <p:cNvPr id="80" name="内容占位符 2">
                  <a:extLst>
                    <a:ext uri="{FF2B5EF4-FFF2-40B4-BE49-F238E27FC236}">
                      <a16:creationId xmlns:a16="http://schemas.microsoft.com/office/drawing/2014/main" id="{7F686D23-E8E1-4D60-AC73-B1D8126E87FD}"/>
                    </a:ext>
                  </a:extLst>
                </p:cNvPr>
                <p:cNvSpPr txBox="1">
                  <a:spLocks noRot="1" noChangeAspect="1" noMove="1" noResize="1" noEditPoints="1" noAdjustHandles="1" noChangeArrowheads="1" noChangeShapeType="1" noTextEdit="1"/>
                </p:cNvSpPr>
                <p:nvPr/>
              </p:nvSpPr>
              <p:spPr bwMode="auto">
                <a:xfrm>
                  <a:off x="8036464" y="3995760"/>
                  <a:ext cx="1668796" cy="490335"/>
                </a:xfrm>
                <a:prstGeom prst="rect">
                  <a:avLst/>
                </a:prstGeom>
                <a:blipFill>
                  <a:blip r:embed="rId7"/>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81" name="Straight Arrow Connector 80">
              <a:extLst>
                <a:ext uri="{FF2B5EF4-FFF2-40B4-BE49-F238E27FC236}">
                  <a16:creationId xmlns:a16="http://schemas.microsoft.com/office/drawing/2014/main" id="{062F25DF-1734-4D25-92C4-99D78DAC4CD3}"/>
                </a:ext>
              </a:extLst>
            </p:cNvPr>
            <p:cNvCxnSpPr>
              <a:cxnSpLocks/>
            </p:cNvCxnSpPr>
            <p:nvPr/>
          </p:nvCxnSpPr>
          <p:spPr>
            <a:xfrm>
              <a:off x="8140850" y="4360991"/>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A4EE4A16-F812-42E7-9E77-6F5A0ABD193B}"/>
                  </a:ext>
                </a:extLst>
              </p:cNvPr>
              <p:cNvSpPr txBox="1"/>
              <p:nvPr/>
            </p:nvSpPr>
            <p:spPr>
              <a:xfrm>
                <a:off x="45758" y="4111548"/>
                <a:ext cx="2572371"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0"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0"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0"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𝐴𝐷𝑒𝑐</m:t>
                          </m:r>
                        </m:e>
                        <m:sub>
                          <m:r>
                            <a:rPr lang="en-US" sz="2000" b="0" i="1" dirty="0" smtClean="0">
                              <a:latin typeface="Cambria Math" panose="02040503050406030204" pitchFamily="18" charset="0"/>
                              <a:ea typeface="Cambria Math" panose="02040503050406030204" pitchFamily="18" charset="0"/>
                            </a:rPr>
                            <m:t>𝑟𝑤</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82" name="TextBox 81">
                <a:extLst>
                  <a:ext uri="{FF2B5EF4-FFF2-40B4-BE49-F238E27FC236}">
                    <a16:creationId xmlns:a16="http://schemas.microsoft.com/office/drawing/2014/main" id="{A4EE4A16-F812-42E7-9E77-6F5A0ABD193B}"/>
                  </a:ext>
                </a:extLst>
              </p:cNvPr>
              <p:cNvSpPr txBox="1">
                <a:spLocks noRot="1" noChangeAspect="1" noMove="1" noResize="1" noEditPoints="1" noAdjustHandles="1" noChangeArrowheads="1" noChangeShapeType="1" noTextEdit="1"/>
              </p:cNvSpPr>
              <p:nvPr/>
            </p:nvSpPr>
            <p:spPr>
              <a:xfrm>
                <a:off x="45758" y="4111548"/>
                <a:ext cx="2572371" cy="400110"/>
              </a:xfrm>
              <a:prstGeom prst="rect">
                <a:avLst/>
              </a:prstGeom>
              <a:blipFill>
                <a:blip r:embed="rId8"/>
                <a:stretch>
                  <a:fillRect l="-1188" r="-1900" b="-15152"/>
                </a:stretch>
              </a:blipFill>
            </p:spPr>
            <p:txBody>
              <a:bodyPr/>
              <a:lstStyle/>
              <a:p>
                <a:r>
                  <a:rPr lang="en-US">
                    <a:noFill/>
                  </a:rPr>
                  <a:t> </a:t>
                </a:r>
              </a:p>
            </p:txBody>
          </p:sp>
        </mc:Fallback>
      </mc:AlternateContent>
      <p:sp>
        <p:nvSpPr>
          <p:cNvPr id="90" name="Rectangle 89">
            <a:extLst>
              <a:ext uri="{FF2B5EF4-FFF2-40B4-BE49-F238E27FC236}">
                <a16:creationId xmlns:a16="http://schemas.microsoft.com/office/drawing/2014/main" id="{85076DB7-2331-4685-BD25-BD69CF846D44}"/>
              </a:ext>
            </a:extLst>
          </p:cNvPr>
          <p:cNvSpPr/>
          <p:nvPr/>
        </p:nvSpPr>
        <p:spPr>
          <a:xfrm>
            <a:off x="4037468" y="3347653"/>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Server</a:t>
            </a:r>
          </a:p>
        </p:txBody>
      </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FEFBF4EB-7E2C-4A66-9BFD-1704FE686553}"/>
                  </a:ext>
                </a:extLst>
              </p:cNvPr>
              <p:cNvSpPr txBox="1"/>
              <p:nvPr/>
            </p:nvSpPr>
            <p:spPr>
              <a:xfrm>
                <a:off x="2513256" y="2676970"/>
                <a:ext cx="255035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h𝑝𝑤</m:t>
                      </m:r>
                      <m:r>
                        <a:rPr lang="en-US" sz="2000" i="1" dirty="0">
                          <a:latin typeface="Cambria Math" panose="02040503050406030204" pitchFamily="18" charset="0"/>
                          <a:ea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𝐾</m:t>
                      </m:r>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92" name="TextBox 91">
                <a:extLst>
                  <a:ext uri="{FF2B5EF4-FFF2-40B4-BE49-F238E27FC236}">
                    <a16:creationId xmlns:a16="http://schemas.microsoft.com/office/drawing/2014/main" id="{FEFBF4EB-7E2C-4A66-9BFD-1704FE686553}"/>
                  </a:ext>
                </a:extLst>
              </p:cNvPr>
              <p:cNvSpPr txBox="1">
                <a:spLocks noRot="1" noChangeAspect="1" noMove="1" noResize="1" noEditPoints="1" noAdjustHandles="1" noChangeArrowheads="1" noChangeShapeType="1" noTextEdit="1"/>
              </p:cNvSpPr>
              <p:nvPr/>
            </p:nvSpPr>
            <p:spPr>
              <a:xfrm>
                <a:off x="2513256" y="2676970"/>
                <a:ext cx="2550353" cy="400110"/>
              </a:xfrm>
              <a:prstGeom prst="rect">
                <a:avLst/>
              </a:prstGeom>
              <a:blipFill>
                <a:blip r:embed="rId9"/>
                <a:stretch>
                  <a:fillRect b="-15152"/>
                </a:stretch>
              </a:blipFill>
            </p:spPr>
            <p:txBody>
              <a:bodyPr/>
              <a:lstStyle/>
              <a:p>
                <a:r>
                  <a:rPr lang="en-US">
                    <a:noFill/>
                  </a:rPr>
                  <a:t> </a:t>
                </a:r>
              </a:p>
            </p:txBody>
          </p:sp>
        </mc:Fallback>
      </mc:AlternateContent>
      <p:sp>
        <p:nvSpPr>
          <p:cNvPr id="122" name="TextBox 121">
            <a:extLst>
              <a:ext uri="{FF2B5EF4-FFF2-40B4-BE49-F238E27FC236}">
                <a16:creationId xmlns:a16="http://schemas.microsoft.com/office/drawing/2014/main" id="{9B874F40-99A8-4B05-81AD-E1C6267E4EB0}"/>
              </a:ext>
            </a:extLst>
          </p:cNvPr>
          <p:cNvSpPr txBox="1"/>
          <p:nvPr/>
        </p:nvSpPr>
        <p:spPr>
          <a:xfrm>
            <a:off x="2513257" y="832733"/>
            <a:ext cx="2948965" cy="400110"/>
          </a:xfrm>
          <a:prstGeom prst="rect">
            <a:avLst/>
          </a:prstGeom>
          <a:noFill/>
        </p:spPr>
        <p:txBody>
          <a:bodyPr wrap="square">
            <a:spAutoFit/>
          </a:bodyPr>
          <a:lstStyle/>
          <a:p>
            <a:r>
              <a:rPr lang="en-US" altLang="zh-CN" sz="2000" i="1" dirty="0">
                <a:solidFill>
                  <a:srgbClr val="0070C0"/>
                </a:solidFill>
              </a:rPr>
              <a:t>= OPRF + </a:t>
            </a:r>
            <a:r>
              <a:rPr lang="en-US" altLang="zh-CN" sz="2000" i="1" dirty="0" err="1">
                <a:solidFill>
                  <a:srgbClr val="0070C0"/>
                </a:solidFill>
              </a:rPr>
              <a:t>AuthEnc</a:t>
            </a:r>
            <a:r>
              <a:rPr lang="en-US" altLang="zh-CN" sz="2000" i="1" dirty="0">
                <a:solidFill>
                  <a:srgbClr val="0070C0"/>
                </a:solidFill>
              </a:rPr>
              <a:t> + AKE</a:t>
            </a:r>
            <a:endParaRPr lang="en-US" sz="2000" i="1" dirty="0">
              <a:solidFill>
                <a:srgbClr val="0070C0"/>
              </a:solidFill>
            </a:endParaRPr>
          </a:p>
        </p:txBody>
      </p:sp>
      <p:sp>
        <p:nvSpPr>
          <p:cNvPr id="123" name="TextBox 122">
            <a:extLst>
              <a:ext uri="{FF2B5EF4-FFF2-40B4-BE49-F238E27FC236}">
                <a16:creationId xmlns:a16="http://schemas.microsoft.com/office/drawing/2014/main" id="{B7EDDE1B-96FA-48CB-8D07-1FF5459C3022}"/>
              </a:ext>
            </a:extLst>
          </p:cNvPr>
          <p:cNvSpPr txBox="1"/>
          <p:nvPr/>
        </p:nvSpPr>
        <p:spPr>
          <a:xfrm>
            <a:off x="9184589" y="852567"/>
            <a:ext cx="2479582" cy="400110"/>
          </a:xfrm>
          <a:prstGeom prst="rect">
            <a:avLst/>
          </a:prstGeom>
          <a:noFill/>
        </p:spPr>
        <p:txBody>
          <a:bodyPr wrap="square">
            <a:spAutoFit/>
          </a:bodyPr>
          <a:lstStyle/>
          <a:p>
            <a:pPr algn="r"/>
            <a:r>
              <a:rPr lang="en-US" altLang="zh-CN" sz="2000" i="1" dirty="0">
                <a:solidFill>
                  <a:srgbClr val="00B050"/>
                </a:solidFill>
              </a:rPr>
              <a:t>= OPRF + </a:t>
            </a:r>
            <a:r>
              <a:rPr lang="en-US" altLang="zh-CN" sz="2000" i="1" dirty="0" err="1">
                <a:solidFill>
                  <a:srgbClr val="00B050"/>
                </a:solidFill>
              </a:rPr>
              <a:t>aPAKE</a:t>
            </a:r>
            <a:endParaRPr lang="en-US" sz="2000" i="1" dirty="0">
              <a:solidFill>
                <a:srgbClr val="00B050"/>
              </a:solidFill>
            </a:endParaRPr>
          </a:p>
        </p:txBody>
      </p:sp>
      <p:sp>
        <p:nvSpPr>
          <p:cNvPr id="156" name="Rectangle 155">
            <a:extLst>
              <a:ext uri="{FF2B5EF4-FFF2-40B4-BE49-F238E27FC236}">
                <a16:creationId xmlns:a16="http://schemas.microsoft.com/office/drawing/2014/main" id="{A23E98BD-9ED8-4D9A-BFCB-46F2FC1F5906}"/>
              </a:ext>
            </a:extLst>
          </p:cNvPr>
          <p:cNvSpPr/>
          <p:nvPr/>
        </p:nvSpPr>
        <p:spPr>
          <a:xfrm>
            <a:off x="276366" y="3347652"/>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User</a:t>
            </a:r>
          </a:p>
        </p:txBody>
      </p:sp>
      <p:sp>
        <p:nvSpPr>
          <p:cNvPr id="157" name="TextBox 156">
            <a:extLst>
              <a:ext uri="{FF2B5EF4-FFF2-40B4-BE49-F238E27FC236}">
                <a16:creationId xmlns:a16="http://schemas.microsoft.com/office/drawing/2014/main" id="{584A62D3-2BE2-428F-B41B-FE7E4E6F86E7}"/>
              </a:ext>
            </a:extLst>
          </p:cNvPr>
          <p:cNvSpPr txBox="1"/>
          <p:nvPr/>
        </p:nvSpPr>
        <p:spPr>
          <a:xfrm>
            <a:off x="194601" y="5671259"/>
            <a:ext cx="4675395" cy="923330"/>
          </a:xfrm>
          <a:prstGeom prst="rect">
            <a:avLst/>
          </a:prstGeom>
          <a:noFill/>
        </p:spPr>
        <p:txBody>
          <a:bodyPr wrap="square">
            <a:spAutoFit/>
          </a:bodyPr>
          <a:lstStyle/>
          <a:p>
            <a:r>
              <a:rPr lang="en-US" altLang="zh-CN" i="1" dirty="0">
                <a:solidFill>
                  <a:prstClr val="black"/>
                </a:solidFill>
              </a:rPr>
              <a:t>KCI  </a:t>
            </a:r>
            <a:r>
              <a:rPr lang="en-US" altLang="zh-CN" sz="900" i="1" dirty="0">
                <a:solidFill>
                  <a:prstClr val="black"/>
                </a:solidFill>
              </a:rPr>
              <a:t> </a:t>
            </a:r>
            <a:r>
              <a:rPr lang="en-US" altLang="zh-CN" i="1" dirty="0">
                <a:solidFill>
                  <a:prstClr val="black"/>
                </a:solidFill>
              </a:rPr>
              <a:t>=   key compromise impersonation [security]</a:t>
            </a:r>
          </a:p>
          <a:p>
            <a:r>
              <a:rPr lang="en-US" altLang="zh-CN" i="1" dirty="0">
                <a:solidFill>
                  <a:prstClr val="black"/>
                </a:solidFill>
                <a:sym typeface="Symbol" panose="05050102010706020507" pitchFamily="18" charset="2"/>
              </a:rPr>
              <a:t>        =</a:t>
            </a:r>
            <a:r>
              <a:rPr lang="en-US" altLang="zh-CN" i="1" dirty="0">
                <a:solidFill>
                  <a:prstClr val="black"/>
                </a:solidFill>
              </a:rPr>
              <a:t>   perfect forward secrecy</a:t>
            </a:r>
          </a:p>
          <a:p>
            <a:r>
              <a:rPr lang="en-US" altLang="zh-CN" i="1" dirty="0">
                <a:solidFill>
                  <a:prstClr val="black"/>
                </a:solidFill>
              </a:rPr>
              <a:t>      (= includes key confirmation messages)</a:t>
            </a:r>
            <a:endParaRPr lang="en-US" i="1" dirty="0"/>
          </a:p>
        </p:txBody>
      </p:sp>
      <p:sp>
        <p:nvSpPr>
          <p:cNvPr id="171" name="Rectangle 170">
            <a:extLst>
              <a:ext uri="{FF2B5EF4-FFF2-40B4-BE49-F238E27FC236}">
                <a16:creationId xmlns:a16="http://schemas.microsoft.com/office/drawing/2014/main" id="{B87ADBF0-D52E-4F9B-B4F1-700244B6BFF3}"/>
              </a:ext>
            </a:extLst>
          </p:cNvPr>
          <p:cNvSpPr/>
          <p:nvPr/>
        </p:nvSpPr>
        <p:spPr>
          <a:xfrm>
            <a:off x="6975256" y="3378955"/>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User</a:t>
            </a:r>
          </a:p>
        </p:txBody>
      </p:sp>
      <p:sp>
        <p:nvSpPr>
          <p:cNvPr id="172" name="Rectangle 171">
            <a:extLst>
              <a:ext uri="{FF2B5EF4-FFF2-40B4-BE49-F238E27FC236}">
                <a16:creationId xmlns:a16="http://schemas.microsoft.com/office/drawing/2014/main" id="{658A0695-AD53-437E-8601-7B7B90D863E7}"/>
              </a:ext>
            </a:extLst>
          </p:cNvPr>
          <p:cNvSpPr/>
          <p:nvPr/>
        </p:nvSpPr>
        <p:spPr>
          <a:xfrm>
            <a:off x="10712794" y="3378955"/>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Server</a:t>
            </a:r>
          </a:p>
        </p:txBody>
      </p:sp>
      <p:grpSp>
        <p:nvGrpSpPr>
          <p:cNvPr id="174" name="Group 173">
            <a:extLst>
              <a:ext uri="{FF2B5EF4-FFF2-40B4-BE49-F238E27FC236}">
                <a16:creationId xmlns:a16="http://schemas.microsoft.com/office/drawing/2014/main" id="{A4FF725B-7B3F-475F-80D7-BC6EF81AB069}"/>
              </a:ext>
            </a:extLst>
          </p:cNvPr>
          <p:cNvGrpSpPr/>
          <p:nvPr/>
        </p:nvGrpSpPr>
        <p:grpSpPr>
          <a:xfrm>
            <a:off x="7815273" y="4221161"/>
            <a:ext cx="687272" cy="490335"/>
            <a:chOff x="2404187" y="3912966"/>
            <a:chExt cx="2185040" cy="490335"/>
          </a:xfrm>
        </p:grpSpPr>
        <mc:AlternateContent xmlns:mc="http://schemas.openxmlformats.org/markup-compatibility/2006" xmlns:a14="http://schemas.microsoft.com/office/drawing/2010/main">
          <mc:Choice Requires="a14">
            <p:sp>
              <p:nvSpPr>
                <p:cNvPr id="175" name="内容占位符 2">
                  <a:extLst>
                    <a:ext uri="{FF2B5EF4-FFF2-40B4-BE49-F238E27FC236}">
                      <a16:creationId xmlns:a16="http://schemas.microsoft.com/office/drawing/2014/main" id="{C4C4479E-CB6D-4C77-A1BC-0344E7662418}"/>
                    </a:ext>
                  </a:extLst>
                </p:cNvPr>
                <p:cNvSpPr txBox="1">
                  <a:spLocks/>
                </p:cNvSpPr>
                <p:nvPr/>
              </p:nvSpPr>
              <p:spPr bwMode="auto">
                <a:xfrm>
                  <a:off x="2404187" y="3912966"/>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𝑟𝑤</m:t>
                        </m:r>
                      </m:oMath>
                    </m:oMathPara>
                  </a14:m>
                  <a:endParaRPr lang="en-US" altLang="zh-CN" sz="2000" dirty="0">
                    <a:cs typeface="Calibri Light" panose="020F0302020204030204" pitchFamily="34" charset="0"/>
                  </a:endParaRPr>
                </a:p>
              </p:txBody>
            </p:sp>
          </mc:Choice>
          <mc:Fallback xmlns="">
            <p:sp>
              <p:nvSpPr>
                <p:cNvPr id="175" name="内容占位符 2">
                  <a:extLst>
                    <a:ext uri="{FF2B5EF4-FFF2-40B4-BE49-F238E27FC236}">
                      <a16:creationId xmlns:a16="http://schemas.microsoft.com/office/drawing/2014/main" id="{C4C4479E-CB6D-4C77-A1BC-0344E7662418}"/>
                    </a:ext>
                  </a:extLst>
                </p:cNvPr>
                <p:cNvSpPr txBox="1">
                  <a:spLocks noRot="1" noChangeAspect="1" noMove="1" noResize="1" noEditPoints="1" noAdjustHandles="1" noChangeArrowheads="1" noChangeShapeType="1" noTextEdit="1"/>
                </p:cNvSpPr>
                <p:nvPr/>
              </p:nvSpPr>
              <p:spPr bwMode="auto">
                <a:xfrm>
                  <a:off x="2404187" y="3912966"/>
                  <a:ext cx="1668796" cy="49033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176" name="Straight Arrow Connector 175">
              <a:extLst>
                <a:ext uri="{FF2B5EF4-FFF2-40B4-BE49-F238E27FC236}">
                  <a16:creationId xmlns:a16="http://schemas.microsoft.com/office/drawing/2014/main" id="{1AE8D3F0-9C1A-450E-AC12-04E52A07E77F}"/>
                </a:ext>
              </a:extLst>
            </p:cNvPr>
            <p:cNvCxnSpPr>
              <a:cxnSpLocks/>
            </p:cNvCxnSpPr>
            <p:nvPr/>
          </p:nvCxnSpPr>
          <p:spPr>
            <a:xfrm>
              <a:off x="2659087" y="4285470"/>
              <a:ext cx="193014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177" name="Group 176">
            <a:extLst>
              <a:ext uri="{FF2B5EF4-FFF2-40B4-BE49-F238E27FC236}">
                <a16:creationId xmlns:a16="http://schemas.microsoft.com/office/drawing/2014/main" id="{AB25804F-0ED2-4AEF-AE3A-9938D919A56A}"/>
              </a:ext>
            </a:extLst>
          </p:cNvPr>
          <p:cNvGrpSpPr/>
          <p:nvPr/>
        </p:nvGrpSpPr>
        <p:grpSpPr>
          <a:xfrm>
            <a:off x="10377053" y="4241874"/>
            <a:ext cx="878170" cy="539369"/>
            <a:chOff x="6863613" y="3915796"/>
            <a:chExt cx="1668796" cy="539369"/>
          </a:xfrm>
        </p:grpSpPr>
        <mc:AlternateContent xmlns:mc="http://schemas.openxmlformats.org/markup-compatibility/2006" xmlns:a14="http://schemas.microsoft.com/office/drawing/2010/main">
          <mc:Choice Requires="a14">
            <p:sp>
              <p:nvSpPr>
                <p:cNvPr id="178" name="内容占位符 2">
                  <a:extLst>
                    <a:ext uri="{FF2B5EF4-FFF2-40B4-BE49-F238E27FC236}">
                      <a16:creationId xmlns:a16="http://schemas.microsoft.com/office/drawing/2014/main" id="{873F68A3-F64A-4235-916F-0D95B351096F}"/>
                    </a:ext>
                  </a:extLst>
                </p:cNvPr>
                <p:cNvSpPr txBox="1">
                  <a:spLocks/>
                </p:cNvSpPr>
                <p:nvPr/>
              </p:nvSpPr>
              <p:spPr bwMode="auto">
                <a:xfrm>
                  <a:off x="6863613" y="3915796"/>
                  <a:ext cx="1668796" cy="539369"/>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h</m:t>
                        </m:r>
                        <m:r>
                          <a:rPr lang="en-US" sz="2000" b="0" i="1" dirty="0" smtClean="0">
                            <a:latin typeface="Cambria Math" panose="02040503050406030204" pitchFamily="18" charset="0"/>
                            <a:ea typeface="Cambria Math" panose="02040503050406030204" pitchFamily="18" charset="0"/>
                          </a:rPr>
                          <m:t>𝑟𝑤</m:t>
                        </m:r>
                      </m:oMath>
                    </m:oMathPara>
                  </a14:m>
                  <a:endParaRPr lang="en-US" altLang="zh-CN" sz="2000" dirty="0">
                    <a:cs typeface="Calibri Light" panose="020F0302020204030204" pitchFamily="34" charset="0"/>
                  </a:endParaRPr>
                </a:p>
              </p:txBody>
            </p:sp>
          </mc:Choice>
          <mc:Fallback xmlns="">
            <p:sp>
              <p:nvSpPr>
                <p:cNvPr id="178" name="内容占位符 2">
                  <a:extLst>
                    <a:ext uri="{FF2B5EF4-FFF2-40B4-BE49-F238E27FC236}">
                      <a16:creationId xmlns:a16="http://schemas.microsoft.com/office/drawing/2014/main" id="{873F68A3-F64A-4235-916F-0D95B351096F}"/>
                    </a:ext>
                  </a:extLst>
                </p:cNvPr>
                <p:cNvSpPr txBox="1">
                  <a:spLocks noRot="1" noChangeAspect="1" noMove="1" noResize="1" noEditPoints="1" noAdjustHandles="1" noChangeArrowheads="1" noChangeShapeType="1" noTextEdit="1"/>
                </p:cNvSpPr>
                <p:nvPr/>
              </p:nvSpPr>
              <p:spPr bwMode="auto">
                <a:xfrm>
                  <a:off x="6863613" y="3915796"/>
                  <a:ext cx="1668796" cy="539369"/>
                </a:xfrm>
                <a:prstGeom prst="rect">
                  <a:avLst/>
                </a:prstGeom>
                <a:blipFill>
                  <a:blip r:embed="rId11"/>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79" name="Straight Arrow Connector 178">
              <a:extLst>
                <a:ext uri="{FF2B5EF4-FFF2-40B4-BE49-F238E27FC236}">
                  <a16:creationId xmlns:a16="http://schemas.microsoft.com/office/drawing/2014/main" id="{54EE3231-8A4F-4451-A32A-C03F9075BC64}"/>
                </a:ext>
              </a:extLst>
            </p:cNvPr>
            <p:cNvCxnSpPr>
              <a:cxnSpLocks/>
            </p:cNvCxnSpPr>
            <p:nvPr/>
          </p:nvCxnSpPr>
          <p:spPr>
            <a:xfrm>
              <a:off x="6940637" y="4282653"/>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181" name="Group 180">
            <a:extLst>
              <a:ext uri="{FF2B5EF4-FFF2-40B4-BE49-F238E27FC236}">
                <a16:creationId xmlns:a16="http://schemas.microsoft.com/office/drawing/2014/main" id="{11A1A399-44F3-4925-80EE-7CAE7FB4B95B}"/>
              </a:ext>
            </a:extLst>
          </p:cNvPr>
          <p:cNvGrpSpPr/>
          <p:nvPr/>
        </p:nvGrpSpPr>
        <p:grpSpPr>
          <a:xfrm>
            <a:off x="7933148" y="3153789"/>
            <a:ext cx="695434" cy="490335"/>
            <a:chOff x="3324526" y="3945092"/>
            <a:chExt cx="1668796" cy="490335"/>
          </a:xfrm>
        </p:grpSpPr>
        <mc:AlternateContent xmlns:mc="http://schemas.openxmlformats.org/markup-compatibility/2006" xmlns:a14="http://schemas.microsoft.com/office/drawing/2010/main">
          <mc:Choice Requires="a14">
            <p:sp>
              <p:nvSpPr>
                <p:cNvPr id="182" name="内容占位符 2">
                  <a:extLst>
                    <a:ext uri="{FF2B5EF4-FFF2-40B4-BE49-F238E27FC236}">
                      <a16:creationId xmlns:a16="http://schemas.microsoft.com/office/drawing/2014/main" id="{F2D03613-EF1A-4790-85F3-52B0A7B3C6BA}"/>
                    </a:ext>
                  </a:extLst>
                </p:cNvPr>
                <p:cNvSpPr txBox="1">
                  <a:spLocks/>
                </p:cNvSpPr>
                <p:nvPr/>
              </p:nvSpPr>
              <p:spPr bwMode="auto">
                <a:xfrm>
                  <a:off x="3324526" y="3945092"/>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𝑝𝑤</m:t>
                        </m:r>
                      </m:oMath>
                    </m:oMathPara>
                  </a14:m>
                  <a:endParaRPr lang="en-US" altLang="zh-CN" sz="2000" dirty="0">
                    <a:cs typeface="Calibri Light" panose="020F0302020204030204" pitchFamily="34" charset="0"/>
                  </a:endParaRPr>
                </a:p>
              </p:txBody>
            </p:sp>
          </mc:Choice>
          <mc:Fallback xmlns="">
            <p:sp>
              <p:nvSpPr>
                <p:cNvPr id="182" name="内容占位符 2">
                  <a:extLst>
                    <a:ext uri="{FF2B5EF4-FFF2-40B4-BE49-F238E27FC236}">
                      <a16:creationId xmlns:a16="http://schemas.microsoft.com/office/drawing/2014/main" id="{F2D03613-EF1A-4790-85F3-52B0A7B3C6BA}"/>
                    </a:ext>
                  </a:extLst>
                </p:cNvPr>
                <p:cNvSpPr txBox="1">
                  <a:spLocks noRot="1" noChangeAspect="1" noMove="1" noResize="1" noEditPoints="1" noAdjustHandles="1" noChangeArrowheads="1" noChangeShapeType="1" noTextEdit="1"/>
                </p:cNvSpPr>
                <p:nvPr/>
              </p:nvSpPr>
              <p:spPr bwMode="auto">
                <a:xfrm>
                  <a:off x="3324526" y="3945092"/>
                  <a:ext cx="1668796" cy="490335"/>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183" name="Straight Arrow Connector 182">
              <a:extLst>
                <a:ext uri="{FF2B5EF4-FFF2-40B4-BE49-F238E27FC236}">
                  <a16:creationId xmlns:a16="http://schemas.microsoft.com/office/drawing/2014/main" id="{2979DDCE-9664-4B8D-BFD0-402D86F98457}"/>
                </a:ext>
              </a:extLst>
            </p:cNvPr>
            <p:cNvCxnSpPr>
              <a:cxnSpLocks/>
            </p:cNvCxnSpPr>
            <p:nvPr/>
          </p:nvCxnSpPr>
          <p:spPr>
            <a:xfrm>
              <a:off x="3489742" y="4303233"/>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184" name="Group 183">
            <a:extLst>
              <a:ext uri="{FF2B5EF4-FFF2-40B4-BE49-F238E27FC236}">
                <a16:creationId xmlns:a16="http://schemas.microsoft.com/office/drawing/2014/main" id="{FE999F56-DFE0-413A-BC21-656852A00C56}"/>
              </a:ext>
            </a:extLst>
          </p:cNvPr>
          <p:cNvGrpSpPr/>
          <p:nvPr/>
        </p:nvGrpSpPr>
        <p:grpSpPr>
          <a:xfrm>
            <a:off x="10049293" y="3424728"/>
            <a:ext cx="504485" cy="438791"/>
            <a:chOff x="6940635" y="3928120"/>
            <a:chExt cx="1789309" cy="490335"/>
          </a:xfrm>
        </p:grpSpPr>
        <mc:AlternateContent xmlns:mc="http://schemas.openxmlformats.org/markup-compatibility/2006" xmlns:a14="http://schemas.microsoft.com/office/drawing/2010/main">
          <mc:Choice Requires="a14">
            <p:sp>
              <p:nvSpPr>
                <p:cNvPr id="185" name="内容占位符 2">
                  <a:extLst>
                    <a:ext uri="{FF2B5EF4-FFF2-40B4-BE49-F238E27FC236}">
                      <a16:creationId xmlns:a16="http://schemas.microsoft.com/office/drawing/2014/main" id="{7D168FE3-0B51-43DA-B15C-32C7313720E4}"/>
                    </a:ext>
                  </a:extLst>
                </p:cNvPr>
                <p:cNvSpPr txBox="1">
                  <a:spLocks/>
                </p:cNvSpPr>
                <p:nvPr/>
              </p:nvSpPr>
              <p:spPr bwMode="auto">
                <a:xfrm>
                  <a:off x="7061148" y="3928120"/>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𝐾</m:t>
                        </m:r>
                      </m:oMath>
                    </m:oMathPara>
                  </a14:m>
                  <a:endParaRPr lang="en-US" altLang="zh-CN" sz="2000" dirty="0">
                    <a:cs typeface="Calibri Light" panose="020F0302020204030204" pitchFamily="34" charset="0"/>
                  </a:endParaRPr>
                </a:p>
              </p:txBody>
            </p:sp>
          </mc:Choice>
          <mc:Fallback xmlns="">
            <p:sp>
              <p:nvSpPr>
                <p:cNvPr id="185" name="内容占位符 2">
                  <a:extLst>
                    <a:ext uri="{FF2B5EF4-FFF2-40B4-BE49-F238E27FC236}">
                      <a16:creationId xmlns:a16="http://schemas.microsoft.com/office/drawing/2014/main" id="{7D168FE3-0B51-43DA-B15C-32C7313720E4}"/>
                    </a:ext>
                  </a:extLst>
                </p:cNvPr>
                <p:cNvSpPr txBox="1">
                  <a:spLocks noRot="1" noChangeAspect="1" noMove="1" noResize="1" noEditPoints="1" noAdjustHandles="1" noChangeArrowheads="1" noChangeShapeType="1" noTextEdit="1"/>
                </p:cNvSpPr>
                <p:nvPr/>
              </p:nvSpPr>
              <p:spPr bwMode="auto">
                <a:xfrm>
                  <a:off x="7061148" y="3928120"/>
                  <a:ext cx="1668796" cy="490335"/>
                </a:xfrm>
                <a:prstGeom prst="rect">
                  <a:avLst/>
                </a:prstGeom>
                <a:blipFill>
                  <a:blip r:embed="rId15"/>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86" name="Straight Arrow Connector 185">
              <a:extLst>
                <a:ext uri="{FF2B5EF4-FFF2-40B4-BE49-F238E27FC236}">
                  <a16:creationId xmlns:a16="http://schemas.microsoft.com/office/drawing/2014/main" id="{8F89AAAA-7101-4FF9-877D-3A5150E3673D}"/>
                </a:ext>
              </a:extLst>
            </p:cNvPr>
            <p:cNvCxnSpPr>
              <a:cxnSpLocks/>
            </p:cNvCxnSpPr>
            <p:nvPr/>
          </p:nvCxnSpPr>
          <p:spPr>
            <a:xfrm>
              <a:off x="6940635" y="4282653"/>
              <a:ext cx="1591774"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187" name="Rectangle 186">
            <a:extLst>
              <a:ext uri="{FF2B5EF4-FFF2-40B4-BE49-F238E27FC236}">
                <a16:creationId xmlns:a16="http://schemas.microsoft.com/office/drawing/2014/main" id="{10744D1D-D49E-4411-B317-D189340F4FCA}"/>
              </a:ext>
            </a:extLst>
          </p:cNvPr>
          <p:cNvSpPr/>
          <p:nvPr/>
        </p:nvSpPr>
        <p:spPr>
          <a:xfrm>
            <a:off x="8631319" y="3462944"/>
            <a:ext cx="1270745" cy="438790"/>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OPRF</a:t>
            </a:r>
          </a:p>
        </p:txBody>
      </p:sp>
      <p:grpSp>
        <p:nvGrpSpPr>
          <p:cNvPr id="188" name="Group 187">
            <a:extLst>
              <a:ext uri="{FF2B5EF4-FFF2-40B4-BE49-F238E27FC236}">
                <a16:creationId xmlns:a16="http://schemas.microsoft.com/office/drawing/2014/main" id="{1AC839A0-A9E3-44AE-99BC-8AFE4CE378DF}"/>
              </a:ext>
            </a:extLst>
          </p:cNvPr>
          <p:cNvGrpSpPr/>
          <p:nvPr/>
        </p:nvGrpSpPr>
        <p:grpSpPr>
          <a:xfrm>
            <a:off x="7799635" y="3592665"/>
            <a:ext cx="1008677" cy="490335"/>
            <a:chOff x="4618722" y="4583009"/>
            <a:chExt cx="838122" cy="490335"/>
          </a:xfrm>
        </p:grpSpPr>
        <mc:AlternateContent xmlns:mc="http://schemas.openxmlformats.org/markup-compatibility/2006" xmlns:a14="http://schemas.microsoft.com/office/drawing/2010/main">
          <mc:Choice Requires="a14">
            <p:sp>
              <p:nvSpPr>
                <p:cNvPr id="189" name="内容占位符 2">
                  <a:extLst>
                    <a:ext uri="{FF2B5EF4-FFF2-40B4-BE49-F238E27FC236}">
                      <a16:creationId xmlns:a16="http://schemas.microsoft.com/office/drawing/2014/main" id="{C6DCE45E-7852-41CF-9238-FC10682BBC51}"/>
                    </a:ext>
                  </a:extLst>
                </p:cNvPr>
                <p:cNvSpPr txBox="1">
                  <a:spLocks/>
                </p:cNvSpPr>
                <p:nvPr/>
              </p:nvSpPr>
              <p:spPr bwMode="auto">
                <a:xfrm>
                  <a:off x="4618722" y="4583009"/>
                  <a:ext cx="838122"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𝑟𝑤</m:t>
                        </m:r>
                      </m:oMath>
                    </m:oMathPara>
                  </a14:m>
                  <a:endParaRPr lang="en-US" altLang="zh-CN" sz="2000" dirty="0">
                    <a:cs typeface="Calibri Light" panose="020F0302020204030204" pitchFamily="34" charset="0"/>
                  </a:endParaRPr>
                </a:p>
              </p:txBody>
            </p:sp>
          </mc:Choice>
          <mc:Fallback xmlns="">
            <p:sp>
              <p:nvSpPr>
                <p:cNvPr id="189" name="内容占位符 2">
                  <a:extLst>
                    <a:ext uri="{FF2B5EF4-FFF2-40B4-BE49-F238E27FC236}">
                      <a16:creationId xmlns:a16="http://schemas.microsoft.com/office/drawing/2014/main" id="{C6DCE45E-7852-41CF-9238-FC10682BBC51}"/>
                    </a:ext>
                  </a:extLst>
                </p:cNvPr>
                <p:cNvSpPr txBox="1">
                  <a:spLocks noRot="1" noChangeAspect="1" noMove="1" noResize="1" noEditPoints="1" noAdjustHandles="1" noChangeArrowheads="1" noChangeShapeType="1" noTextEdit="1"/>
                </p:cNvSpPr>
                <p:nvPr/>
              </p:nvSpPr>
              <p:spPr bwMode="auto">
                <a:xfrm>
                  <a:off x="4618722" y="4583009"/>
                  <a:ext cx="838122" cy="490335"/>
                </a:xfrm>
                <a:prstGeom prst="rect">
                  <a:avLst/>
                </a:prstGeom>
                <a:blipFill>
                  <a:blip r:embed="rId16"/>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90" name="Straight Arrow Connector 189">
              <a:extLst>
                <a:ext uri="{FF2B5EF4-FFF2-40B4-BE49-F238E27FC236}">
                  <a16:creationId xmlns:a16="http://schemas.microsoft.com/office/drawing/2014/main" id="{C0A8886D-0DD3-43B5-BE74-E8E581B47FD1}"/>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201" name="Group 200">
            <a:extLst>
              <a:ext uri="{FF2B5EF4-FFF2-40B4-BE49-F238E27FC236}">
                <a16:creationId xmlns:a16="http://schemas.microsoft.com/office/drawing/2014/main" id="{4B82906A-B329-4B73-B6C7-44FEFBEDAB7C}"/>
              </a:ext>
            </a:extLst>
          </p:cNvPr>
          <p:cNvGrpSpPr/>
          <p:nvPr/>
        </p:nvGrpSpPr>
        <p:grpSpPr>
          <a:xfrm>
            <a:off x="1170555" y="4555798"/>
            <a:ext cx="705690" cy="490335"/>
            <a:chOff x="2654259" y="3912966"/>
            <a:chExt cx="1934968" cy="490335"/>
          </a:xfrm>
        </p:grpSpPr>
        <mc:AlternateContent xmlns:mc="http://schemas.openxmlformats.org/markup-compatibility/2006" xmlns:a14="http://schemas.microsoft.com/office/drawing/2010/main">
          <mc:Choice Requires="a14">
            <p:sp>
              <p:nvSpPr>
                <p:cNvPr id="202" name="内容占位符 2">
                  <a:extLst>
                    <a:ext uri="{FF2B5EF4-FFF2-40B4-BE49-F238E27FC236}">
                      <a16:creationId xmlns:a16="http://schemas.microsoft.com/office/drawing/2014/main" id="{01509C07-F57C-4F2E-978A-FABE549EBB9F}"/>
                    </a:ext>
                  </a:extLst>
                </p:cNvPr>
                <p:cNvSpPr txBox="1">
                  <a:spLocks/>
                </p:cNvSpPr>
                <p:nvPr/>
              </p:nvSpPr>
              <p:spPr bwMode="auto">
                <a:xfrm>
                  <a:off x="2654259" y="3912966"/>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202" name="内容占位符 2">
                  <a:extLst>
                    <a:ext uri="{FF2B5EF4-FFF2-40B4-BE49-F238E27FC236}">
                      <a16:creationId xmlns:a16="http://schemas.microsoft.com/office/drawing/2014/main" id="{01509C07-F57C-4F2E-978A-FABE549EBB9F}"/>
                    </a:ext>
                  </a:extLst>
                </p:cNvPr>
                <p:cNvSpPr txBox="1">
                  <a:spLocks noRot="1" noChangeAspect="1" noMove="1" noResize="1" noEditPoints="1" noAdjustHandles="1" noChangeArrowheads="1" noChangeShapeType="1" noTextEdit="1"/>
                </p:cNvSpPr>
                <p:nvPr/>
              </p:nvSpPr>
              <p:spPr bwMode="auto">
                <a:xfrm>
                  <a:off x="2654259" y="3912966"/>
                  <a:ext cx="1668796" cy="490335"/>
                </a:xfrm>
                <a:prstGeom prst="rect">
                  <a:avLst/>
                </a:prstGeom>
                <a:blipFill>
                  <a:blip r:embed="rId17"/>
                  <a:stretch>
                    <a:fillRect l="-5000" r="-31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203" name="Straight Arrow Connector 202">
              <a:extLst>
                <a:ext uri="{FF2B5EF4-FFF2-40B4-BE49-F238E27FC236}">
                  <a16:creationId xmlns:a16="http://schemas.microsoft.com/office/drawing/2014/main" id="{BE5F1F26-8EC7-457C-86A7-CA29C5726862}"/>
                </a:ext>
              </a:extLst>
            </p:cNvPr>
            <p:cNvCxnSpPr>
              <a:cxnSpLocks/>
            </p:cNvCxnSpPr>
            <p:nvPr/>
          </p:nvCxnSpPr>
          <p:spPr>
            <a:xfrm>
              <a:off x="2920431" y="4285470"/>
              <a:ext cx="166879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204" name="Group 203">
            <a:extLst>
              <a:ext uri="{FF2B5EF4-FFF2-40B4-BE49-F238E27FC236}">
                <a16:creationId xmlns:a16="http://schemas.microsoft.com/office/drawing/2014/main" id="{CED4333D-8DBD-4133-A809-581099DC463D}"/>
              </a:ext>
            </a:extLst>
          </p:cNvPr>
          <p:cNvGrpSpPr/>
          <p:nvPr/>
        </p:nvGrpSpPr>
        <p:grpSpPr>
          <a:xfrm>
            <a:off x="3315881" y="4575770"/>
            <a:ext cx="878170" cy="539369"/>
            <a:chOff x="6863613" y="3915796"/>
            <a:chExt cx="1668796" cy="539369"/>
          </a:xfrm>
        </p:grpSpPr>
        <mc:AlternateContent xmlns:mc="http://schemas.openxmlformats.org/markup-compatibility/2006" xmlns:a14="http://schemas.microsoft.com/office/drawing/2010/main">
          <mc:Choice Requires="a14">
            <p:sp>
              <p:nvSpPr>
                <p:cNvPr id="205" name="内容占位符 2">
                  <a:extLst>
                    <a:ext uri="{FF2B5EF4-FFF2-40B4-BE49-F238E27FC236}">
                      <a16:creationId xmlns:a16="http://schemas.microsoft.com/office/drawing/2014/main" id="{C7FCB888-6C7A-497D-99FA-7CFE0033291E}"/>
                    </a:ext>
                  </a:extLst>
                </p:cNvPr>
                <p:cNvSpPr txBox="1">
                  <a:spLocks/>
                </p:cNvSpPr>
                <p:nvPr/>
              </p:nvSpPr>
              <p:spPr bwMode="auto">
                <a:xfrm>
                  <a:off x="6863613" y="3915796"/>
                  <a:ext cx="1668796" cy="539369"/>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205" name="内容占位符 2">
                  <a:extLst>
                    <a:ext uri="{FF2B5EF4-FFF2-40B4-BE49-F238E27FC236}">
                      <a16:creationId xmlns:a16="http://schemas.microsoft.com/office/drawing/2014/main" id="{C7FCB888-6C7A-497D-99FA-7CFE0033291E}"/>
                    </a:ext>
                  </a:extLst>
                </p:cNvPr>
                <p:cNvSpPr txBox="1">
                  <a:spLocks noRot="1" noChangeAspect="1" noMove="1" noResize="1" noEditPoints="1" noAdjustHandles="1" noChangeArrowheads="1" noChangeShapeType="1" noTextEdit="1"/>
                </p:cNvSpPr>
                <p:nvPr/>
              </p:nvSpPr>
              <p:spPr bwMode="auto">
                <a:xfrm>
                  <a:off x="6863613" y="3915796"/>
                  <a:ext cx="1668796" cy="539369"/>
                </a:xfrm>
                <a:prstGeom prst="rect">
                  <a:avLst/>
                </a:prstGeom>
                <a:blipFill>
                  <a:blip r:embed="rId18"/>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206" name="Straight Arrow Connector 205">
              <a:extLst>
                <a:ext uri="{FF2B5EF4-FFF2-40B4-BE49-F238E27FC236}">
                  <a16:creationId xmlns:a16="http://schemas.microsoft.com/office/drawing/2014/main" id="{64E37EAA-348E-4C22-A07F-C04E7253D8A2}"/>
                </a:ext>
              </a:extLst>
            </p:cNvPr>
            <p:cNvCxnSpPr>
              <a:cxnSpLocks/>
            </p:cNvCxnSpPr>
            <p:nvPr/>
          </p:nvCxnSpPr>
          <p:spPr>
            <a:xfrm>
              <a:off x="6940637" y="4282653"/>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207" name="Group 206">
            <a:extLst>
              <a:ext uri="{FF2B5EF4-FFF2-40B4-BE49-F238E27FC236}">
                <a16:creationId xmlns:a16="http://schemas.microsoft.com/office/drawing/2014/main" id="{F4EA7D15-2F09-4693-8B69-D1979A1E8C7A}"/>
              </a:ext>
            </a:extLst>
          </p:cNvPr>
          <p:cNvGrpSpPr/>
          <p:nvPr/>
        </p:nvGrpSpPr>
        <p:grpSpPr>
          <a:xfrm>
            <a:off x="1428258" y="4954640"/>
            <a:ext cx="538481" cy="502683"/>
            <a:chOff x="4721862" y="4569949"/>
            <a:chExt cx="565249" cy="490335"/>
          </a:xfrm>
        </p:grpSpPr>
        <mc:AlternateContent xmlns:mc="http://schemas.openxmlformats.org/markup-compatibility/2006" xmlns:a14="http://schemas.microsoft.com/office/drawing/2010/main">
          <mc:Choice Requires="a14">
            <p:sp>
              <p:nvSpPr>
                <p:cNvPr id="208" name="内容占位符 2">
                  <a:extLst>
                    <a:ext uri="{FF2B5EF4-FFF2-40B4-BE49-F238E27FC236}">
                      <a16:creationId xmlns:a16="http://schemas.microsoft.com/office/drawing/2014/main" id="{697ECBEB-C2B6-40F8-ABC8-A79223170267}"/>
                    </a:ext>
                  </a:extLst>
                </p:cNvPr>
                <p:cNvSpPr txBox="1">
                  <a:spLocks/>
                </p:cNvSpPr>
                <p:nvPr/>
              </p:nvSpPr>
              <p:spPr bwMode="auto">
                <a:xfrm>
                  <a:off x="4721862" y="4569949"/>
                  <a:ext cx="565249"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oMath>
                    </m:oMathPara>
                  </a14:m>
                  <a:endParaRPr lang="en-US" altLang="zh-CN" sz="2000" dirty="0">
                    <a:cs typeface="Calibri Light" panose="020F0302020204030204" pitchFamily="34" charset="0"/>
                  </a:endParaRPr>
                </a:p>
              </p:txBody>
            </p:sp>
          </mc:Choice>
          <mc:Fallback xmlns="">
            <p:sp>
              <p:nvSpPr>
                <p:cNvPr id="208" name="内容占位符 2">
                  <a:extLst>
                    <a:ext uri="{FF2B5EF4-FFF2-40B4-BE49-F238E27FC236}">
                      <a16:creationId xmlns:a16="http://schemas.microsoft.com/office/drawing/2014/main" id="{697ECBEB-C2B6-40F8-ABC8-A79223170267}"/>
                    </a:ext>
                  </a:extLst>
                </p:cNvPr>
                <p:cNvSpPr txBox="1">
                  <a:spLocks noRot="1" noChangeAspect="1" noMove="1" noResize="1" noEditPoints="1" noAdjustHandles="1" noChangeArrowheads="1" noChangeShapeType="1" noTextEdit="1"/>
                </p:cNvSpPr>
                <p:nvPr/>
              </p:nvSpPr>
              <p:spPr bwMode="auto">
                <a:xfrm>
                  <a:off x="4721862" y="4569949"/>
                  <a:ext cx="565249" cy="490335"/>
                </a:xfrm>
                <a:prstGeom prst="rect">
                  <a:avLst/>
                </a:prstGeom>
                <a:blipFill>
                  <a:blip r:embed="rId21"/>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209" name="Straight Arrow Connector 208">
              <a:extLst>
                <a:ext uri="{FF2B5EF4-FFF2-40B4-BE49-F238E27FC236}">
                  <a16:creationId xmlns:a16="http://schemas.microsoft.com/office/drawing/2014/main" id="{2926C67E-074C-480E-A2F2-4A1523A1AB0A}"/>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210" name="Rectangle 209">
            <a:extLst>
              <a:ext uri="{FF2B5EF4-FFF2-40B4-BE49-F238E27FC236}">
                <a16:creationId xmlns:a16="http://schemas.microsoft.com/office/drawing/2014/main" id="{35249E79-5B33-4CC8-885D-F7894225F971}"/>
              </a:ext>
            </a:extLst>
          </p:cNvPr>
          <p:cNvSpPr/>
          <p:nvPr/>
        </p:nvSpPr>
        <p:spPr>
          <a:xfrm>
            <a:off x="1927618" y="4883410"/>
            <a:ext cx="1398387" cy="461683"/>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AKE </a:t>
            </a:r>
            <a:r>
              <a:rPr lang="en-US" dirty="0">
                <a:solidFill>
                  <a:srgbClr val="FF0000"/>
                </a:solidFill>
              </a:rPr>
              <a:t>(/w KCI)</a:t>
            </a:r>
            <a:endParaRPr lang="en-US" sz="2000" dirty="0">
              <a:solidFill>
                <a:srgbClr val="FF0000"/>
              </a:solidFill>
            </a:endParaRPr>
          </a:p>
        </p:txBody>
      </p:sp>
      <p:grpSp>
        <p:nvGrpSpPr>
          <p:cNvPr id="211" name="Group 210">
            <a:extLst>
              <a:ext uri="{FF2B5EF4-FFF2-40B4-BE49-F238E27FC236}">
                <a16:creationId xmlns:a16="http://schemas.microsoft.com/office/drawing/2014/main" id="{143F8010-B3D7-4939-B125-2D9F69B51226}"/>
              </a:ext>
            </a:extLst>
          </p:cNvPr>
          <p:cNvGrpSpPr/>
          <p:nvPr/>
        </p:nvGrpSpPr>
        <p:grpSpPr>
          <a:xfrm>
            <a:off x="3321830" y="5002222"/>
            <a:ext cx="538481" cy="313190"/>
            <a:chOff x="3433013" y="6182952"/>
            <a:chExt cx="748451" cy="313190"/>
          </a:xfrm>
        </p:grpSpPr>
        <p:cxnSp>
          <p:nvCxnSpPr>
            <p:cNvPr id="212" name="Straight Arrow Connector 211">
              <a:extLst>
                <a:ext uri="{FF2B5EF4-FFF2-40B4-BE49-F238E27FC236}">
                  <a16:creationId xmlns:a16="http://schemas.microsoft.com/office/drawing/2014/main" id="{DBC6877D-5117-4240-AB57-C8FF0C9C66E6}"/>
                </a:ext>
              </a:extLst>
            </p:cNvPr>
            <p:cNvCxnSpPr>
              <a:cxnSpLocks/>
            </p:cNvCxnSpPr>
            <p:nvPr/>
          </p:nvCxnSpPr>
          <p:spPr>
            <a:xfrm flipV="1">
              <a:off x="3504947" y="6496141"/>
              <a:ext cx="630103" cy="1"/>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3" name="内容占位符 2">
                  <a:extLst>
                    <a:ext uri="{FF2B5EF4-FFF2-40B4-BE49-F238E27FC236}">
                      <a16:creationId xmlns:a16="http://schemas.microsoft.com/office/drawing/2014/main" id="{83566EF2-6E00-4CD0-A003-BFB2681F3AA3}"/>
                    </a:ext>
                  </a:extLst>
                </p:cNvPr>
                <p:cNvSpPr txBox="1">
                  <a:spLocks/>
                </p:cNvSpPr>
                <p:nvPr/>
              </p:nvSpPr>
              <p:spPr bwMode="auto">
                <a:xfrm>
                  <a:off x="3433013" y="6182952"/>
                  <a:ext cx="748451" cy="294153"/>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r>
                          <a:rPr lang="en-US" altLang="zh-CN" sz="2000" b="0" i="1" smtClean="0">
                            <a:latin typeface="Cambria Math" panose="02040503050406030204" pitchFamily="18" charset="0"/>
                            <a:cs typeface="Calibri Light" panose="020F0302020204030204" pitchFamily="34" charset="0"/>
                          </a:rPr>
                          <m:t>′</m:t>
                        </m:r>
                      </m:oMath>
                    </m:oMathPara>
                  </a14:m>
                  <a:endParaRPr lang="en-US" altLang="zh-CN" sz="2000" dirty="0">
                    <a:cs typeface="Calibri Light" panose="020F0302020204030204" pitchFamily="34" charset="0"/>
                  </a:endParaRPr>
                </a:p>
              </p:txBody>
            </p:sp>
          </mc:Choice>
          <mc:Fallback xmlns="">
            <p:sp>
              <p:nvSpPr>
                <p:cNvPr id="213" name="内容占位符 2">
                  <a:extLst>
                    <a:ext uri="{FF2B5EF4-FFF2-40B4-BE49-F238E27FC236}">
                      <a16:creationId xmlns:a16="http://schemas.microsoft.com/office/drawing/2014/main" id="{83566EF2-6E00-4CD0-A003-BFB2681F3AA3}"/>
                    </a:ext>
                  </a:extLst>
                </p:cNvPr>
                <p:cNvSpPr txBox="1">
                  <a:spLocks noRot="1" noChangeAspect="1" noMove="1" noResize="1" noEditPoints="1" noAdjustHandles="1" noChangeArrowheads="1" noChangeShapeType="1" noTextEdit="1"/>
                </p:cNvSpPr>
                <p:nvPr/>
              </p:nvSpPr>
              <p:spPr bwMode="auto">
                <a:xfrm>
                  <a:off x="3433013" y="6182952"/>
                  <a:ext cx="748451" cy="294153"/>
                </a:xfrm>
                <a:prstGeom prst="rect">
                  <a:avLst/>
                </a:prstGeom>
                <a:blipFill>
                  <a:blip r:embed="rId22"/>
                  <a:stretch>
                    <a:fillRect b="-20833"/>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p:sp>
        <p:nvSpPr>
          <p:cNvPr id="214" name="Rectangle 213">
            <a:extLst>
              <a:ext uri="{FF2B5EF4-FFF2-40B4-BE49-F238E27FC236}">
                <a16:creationId xmlns:a16="http://schemas.microsoft.com/office/drawing/2014/main" id="{1525D508-761C-4FC9-80E5-59D231F91A1F}"/>
              </a:ext>
            </a:extLst>
          </p:cNvPr>
          <p:cNvSpPr/>
          <p:nvPr/>
        </p:nvSpPr>
        <p:spPr>
          <a:xfrm>
            <a:off x="8545539" y="4521858"/>
            <a:ext cx="1801096" cy="460662"/>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aPAKE (/w PFS)</a:t>
            </a:r>
          </a:p>
        </p:txBody>
      </p:sp>
      <p:grpSp>
        <p:nvGrpSpPr>
          <p:cNvPr id="215" name="Group 214">
            <a:extLst>
              <a:ext uri="{FF2B5EF4-FFF2-40B4-BE49-F238E27FC236}">
                <a16:creationId xmlns:a16="http://schemas.microsoft.com/office/drawing/2014/main" id="{647ADFA7-00CB-4AC8-BBBB-6BCBFA9E45D8}"/>
              </a:ext>
            </a:extLst>
          </p:cNvPr>
          <p:cNvGrpSpPr/>
          <p:nvPr/>
        </p:nvGrpSpPr>
        <p:grpSpPr>
          <a:xfrm>
            <a:off x="8044940" y="4603785"/>
            <a:ext cx="538481" cy="502683"/>
            <a:chOff x="4721862" y="4569949"/>
            <a:chExt cx="565249" cy="490335"/>
          </a:xfrm>
        </p:grpSpPr>
        <mc:AlternateContent xmlns:mc="http://schemas.openxmlformats.org/markup-compatibility/2006" xmlns:a14="http://schemas.microsoft.com/office/drawing/2010/main">
          <mc:Choice Requires="a14">
            <p:sp>
              <p:nvSpPr>
                <p:cNvPr id="216" name="内容占位符 2">
                  <a:extLst>
                    <a:ext uri="{FF2B5EF4-FFF2-40B4-BE49-F238E27FC236}">
                      <a16:creationId xmlns:a16="http://schemas.microsoft.com/office/drawing/2014/main" id="{8050B2C0-8987-4CE9-912E-8981F467407D}"/>
                    </a:ext>
                  </a:extLst>
                </p:cNvPr>
                <p:cNvSpPr txBox="1">
                  <a:spLocks/>
                </p:cNvSpPr>
                <p:nvPr/>
              </p:nvSpPr>
              <p:spPr bwMode="auto">
                <a:xfrm>
                  <a:off x="4721862" y="4569949"/>
                  <a:ext cx="565249"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oMath>
                    </m:oMathPara>
                  </a14:m>
                  <a:endParaRPr lang="en-US" altLang="zh-CN" sz="2000" dirty="0">
                    <a:cs typeface="Calibri Light" panose="020F0302020204030204" pitchFamily="34" charset="0"/>
                  </a:endParaRPr>
                </a:p>
              </p:txBody>
            </p:sp>
          </mc:Choice>
          <mc:Fallback xmlns="">
            <p:sp>
              <p:nvSpPr>
                <p:cNvPr id="216" name="内容占位符 2">
                  <a:extLst>
                    <a:ext uri="{FF2B5EF4-FFF2-40B4-BE49-F238E27FC236}">
                      <a16:creationId xmlns:a16="http://schemas.microsoft.com/office/drawing/2014/main" id="{8050B2C0-8987-4CE9-912E-8981F467407D}"/>
                    </a:ext>
                  </a:extLst>
                </p:cNvPr>
                <p:cNvSpPr txBox="1">
                  <a:spLocks noRot="1" noChangeAspect="1" noMove="1" noResize="1" noEditPoints="1" noAdjustHandles="1" noChangeArrowheads="1" noChangeShapeType="1" noTextEdit="1"/>
                </p:cNvSpPr>
                <p:nvPr/>
              </p:nvSpPr>
              <p:spPr bwMode="auto">
                <a:xfrm>
                  <a:off x="4721862" y="4569949"/>
                  <a:ext cx="565249" cy="490335"/>
                </a:xfrm>
                <a:prstGeom prst="rect">
                  <a:avLst/>
                </a:prstGeom>
                <a:blipFill>
                  <a:blip r:embed="rId23"/>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217" name="Straight Arrow Connector 216">
              <a:extLst>
                <a:ext uri="{FF2B5EF4-FFF2-40B4-BE49-F238E27FC236}">
                  <a16:creationId xmlns:a16="http://schemas.microsoft.com/office/drawing/2014/main" id="{C6B3BB8F-92D3-429A-B06B-BE8FFA80E526}"/>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218" name="Group 217">
            <a:extLst>
              <a:ext uri="{FF2B5EF4-FFF2-40B4-BE49-F238E27FC236}">
                <a16:creationId xmlns:a16="http://schemas.microsoft.com/office/drawing/2014/main" id="{B48F17C7-2B7D-4CAE-8DCE-8A2B0998A9BF}"/>
              </a:ext>
            </a:extLst>
          </p:cNvPr>
          <p:cNvGrpSpPr/>
          <p:nvPr/>
        </p:nvGrpSpPr>
        <p:grpSpPr>
          <a:xfrm>
            <a:off x="10385773" y="4651367"/>
            <a:ext cx="538481" cy="313190"/>
            <a:chOff x="3433013" y="6182952"/>
            <a:chExt cx="748451" cy="313190"/>
          </a:xfrm>
        </p:grpSpPr>
        <p:cxnSp>
          <p:nvCxnSpPr>
            <p:cNvPr id="219" name="Straight Arrow Connector 218">
              <a:extLst>
                <a:ext uri="{FF2B5EF4-FFF2-40B4-BE49-F238E27FC236}">
                  <a16:creationId xmlns:a16="http://schemas.microsoft.com/office/drawing/2014/main" id="{D0189CAB-777F-4F09-8413-142ECCAF46AD}"/>
                </a:ext>
              </a:extLst>
            </p:cNvPr>
            <p:cNvCxnSpPr>
              <a:cxnSpLocks/>
            </p:cNvCxnSpPr>
            <p:nvPr/>
          </p:nvCxnSpPr>
          <p:spPr>
            <a:xfrm flipV="1">
              <a:off x="3504947" y="6496141"/>
              <a:ext cx="630103" cy="1"/>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20" name="内容占位符 2">
                  <a:extLst>
                    <a:ext uri="{FF2B5EF4-FFF2-40B4-BE49-F238E27FC236}">
                      <a16:creationId xmlns:a16="http://schemas.microsoft.com/office/drawing/2014/main" id="{763AA373-EBE8-46EA-93AC-536A6C8E9DCB}"/>
                    </a:ext>
                  </a:extLst>
                </p:cNvPr>
                <p:cNvSpPr txBox="1">
                  <a:spLocks/>
                </p:cNvSpPr>
                <p:nvPr/>
              </p:nvSpPr>
              <p:spPr bwMode="auto">
                <a:xfrm>
                  <a:off x="3433013" y="6182952"/>
                  <a:ext cx="748451" cy="294153"/>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r>
                          <a:rPr lang="en-US" altLang="zh-CN" sz="2000" b="0" i="1" smtClean="0">
                            <a:latin typeface="Cambria Math" panose="02040503050406030204" pitchFamily="18" charset="0"/>
                            <a:cs typeface="Calibri Light" panose="020F0302020204030204" pitchFamily="34" charset="0"/>
                          </a:rPr>
                          <m:t>′</m:t>
                        </m:r>
                      </m:oMath>
                    </m:oMathPara>
                  </a14:m>
                  <a:endParaRPr lang="en-US" altLang="zh-CN" sz="2000" dirty="0">
                    <a:cs typeface="Calibri Light" panose="020F0302020204030204" pitchFamily="34" charset="0"/>
                  </a:endParaRPr>
                </a:p>
              </p:txBody>
            </p:sp>
          </mc:Choice>
          <mc:Fallback xmlns="">
            <p:sp>
              <p:nvSpPr>
                <p:cNvPr id="220" name="内容占位符 2">
                  <a:extLst>
                    <a:ext uri="{FF2B5EF4-FFF2-40B4-BE49-F238E27FC236}">
                      <a16:creationId xmlns:a16="http://schemas.microsoft.com/office/drawing/2014/main" id="{763AA373-EBE8-46EA-93AC-536A6C8E9DCB}"/>
                    </a:ext>
                  </a:extLst>
                </p:cNvPr>
                <p:cNvSpPr txBox="1">
                  <a:spLocks noRot="1" noChangeAspect="1" noMove="1" noResize="1" noEditPoints="1" noAdjustHandles="1" noChangeArrowheads="1" noChangeShapeType="1" noTextEdit="1"/>
                </p:cNvSpPr>
                <p:nvPr/>
              </p:nvSpPr>
              <p:spPr bwMode="auto">
                <a:xfrm>
                  <a:off x="3433013" y="6182952"/>
                  <a:ext cx="748451" cy="294153"/>
                </a:xfrm>
                <a:prstGeom prst="rect">
                  <a:avLst/>
                </a:prstGeom>
                <a:blipFill>
                  <a:blip r:embed="rId24"/>
                  <a:stretch>
                    <a:fillRect b="-20833"/>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p:sp>
        <p:nvSpPr>
          <p:cNvPr id="89" name="Title 1">
            <a:extLst>
              <a:ext uri="{FF2B5EF4-FFF2-40B4-BE49-F238E27FC236}">
                <a16:creationId xmlns:a16="http://schemas.microsoft.com/office/drawing/2014/main" id="{24BC17DC-A091-450F-B65F-4ABB9EE39A25}"/>
              </a:ext>
            </a:extLst>
          </p:cNvPr>
          <p:cNvSpPr txBox="1">
            <a:spLocks/>
          </p:cNvSpPr>
          <p:nvPr/>
        </p:nvSpPr>
        <p:spPr bwMode="auto">
          <a:xfrm>
            <a:off x="788492" y="144590"/>
            <a:ext cx="11084620" cy="69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dirty="0"/>
              <a:t>OPAQUE vs. “</a:t>
            </a:r>
            <a:r>
              <a:rPr lang="en-US" sz="4000" dirty="0" err="1"/>
              <a:t>WtS</a:t>
            </a:r>
            <a:r>
              <a:rPr lang="en-US" sz="4000" dirty="0"/>
              <a:t>” </a:t>
            </a:r>
            <a:r>
              <a:rPr lang="en-US" sz="4000" dirty="0" err="1"/>
              <a:t>aPAKE</a:t>
            </a:r>
            <a:r>
              <a:rPr lang="en-US" sz="4000" dirty="0"/>
              <a:t>-to-</a:t>
            </a:r>
            <a:r>
              <a:rPr lang="en-US" sz="4000" dirty="0" err="1"/>
              <a:t>saPAKE</a:t>
            </a:r>
            <a:r>
              <a:rPr lang="en-US" sz="4000" dirty="0"/>
              <a:t> compiler </a:t>
            </a:r>
            <a:r>
              <a:rPr lang="en-US" sz="3600" dirty="0"/>
              <a:t>[JKX18]</a:t>
            </a:r>
            <a:r>
              <a:rPr lang="en-US" sz="4000" i="1" dirty="0"/>
              <a:t> </a:t>
            </a:r>
            <a:endParaRPr lang="en-US" sz="3200" dirty="0"/>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21E80A05-F867-33C7-DDF6-52E151FB6207}"/>
                  </a:ext>
                </a:extLst>
              </p:cNvPr>
              <p:cNvSpPr txBox="1"/>
              <p:nvPr/>
            </p:nvSpPr>
            <p:spPr>
              <a:xfrm>
                <a:off x="2594113" y="2288948"/>
                <a:ext cx="2376430" cy="41351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𝐴𝐸𝑛𝑐</m:t>
                          </m:r>
                        </m:e>
                        <m:sub>
                          <m:r>
                            <a:rPr lang="en-US" sz="2000" b="0" i="1" dirty="0" smtClean="0">
                              <a:latin typeface="Cambria Math" panose="02040503050406030204" pitchFamily="18" charset="0"/>
                              <a:ea typeface="Cambria Math" panose="02040503050406030204" pitchFamily="18" charset="0"/>
                            </a:rPr>
                            <m:t>𝑟𝑤</m:t>
                          </m:r>
                        </m:sub>
                      </m:sSub>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0"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99" name="TextBox 98">
                <a:extLst>
                  <a:ext uri="{FF2B5EF4-FFF2-40B4-BE49-F238E27FC236}">
                    <a16:creationId xmlns:a16="http://schemas.microsoft.com/office/drawing/2014/main" id="{21E80A05-F867-33C7-DDF6-52E151FB6207}"/>
                  </a:ext>
                </a:extLst>
              </p:cNvPr>
              <p:cNvSpPr txBox="1">
                <a:spLocks noRot="1" noChangeAspect="1" noMove="1" noResize="1" noEditPoints="1" noAdjustHandles="1" noChangeArrowheads="1" noChangeShapeType="1" noTextEdit="1"/>
              </p:cNvSpPr>
              <p:nvPr/>
            </p:nvSpPr>
            <p:spPr>
              <a:xfrm>
                <a:off x="2594113" y="2288948"/>
                <a:ext cx="2376430" cy="413511"/>
              </a:xfrm>
              <a:prstGeom prst="rect">
                <a:avLst/>
              </a:prstGeom>
              <a:blipFill>
                <a:blip r:embed="rId25"/>
                <a:stretch>
                  <a:fillRect r="-1799"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1D100C0B-5598-98AE-89FE-D3FDAAF9A4A5}"/>
                  </a:ext>
                </a:extLst>
              </p:cNvPr>
              <p:cNvSpPr txBox="1"/>
              <p:nvPr/>
            </p:nvSpPr>
            <p:spPr>
              <a:xfrm>
                <a:off x="2688892" y="1579562"/>
                <a:ext cx="2350067"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𝑟𝑤</m:t>
                          </m:r>
                          <m:r>
                            <a:rPr lang="en-US" sz="2000" b="0" i="1" dirty="0" smtClean="0">
                              <a:latin typeface="Cambria Math" panose="02040503050406030204" pitchFamily="18" charset="0"/>
                              <a:ea typeface="Cambria Math" panose="02040503050406030204" pitchFamily="18" charset="0"/>
                            </a:rPr>
                            <m:t>←</m:t>
                          </m:r>
                          <m:d>
                            <m:dPr>
                              <m:ctrlPr>
                                <a:rPr lang="en-US" sz="2000" b="0" i="1" dirty="0" smtClean="0">
                                  <a:solidFill>
                                    <a:srgbClr val="FF0000"/>
                                  </a:solidFill>
                                  <a:latin typeface="Cambria Math" panose="02040503050406030204" pitchFamily="18" charset="0"/>
                                  <a:ea typeface="Cambria Math" panose="02040503050406030204" pitchFamily="18" charset="0"/>
                                </a:rPr>
                              </m:ctrlPr>
                            </m:dPr>
                            <m:e>
                              <m:r>
                                <a:rPr lang="en-US" sz="2000" b="0" i="1" dirty="0" smtClean="0">
                                  <a:solidFill>
                                    <a:srgbClr val="FF0000"/>
                                  </a:solidFill>
                                  <a:latin typeface="Cambria Math" panose="02040503050406030204" pitchFamily="18" charset="0"/>
                                  <a:ea typeface="Cambria Math" panose="02040503050406030204" pitchFamily="18" charset="0"/>
                                </a:rPr>
                                <m:t>𝑂</m:t>
                              </m:r>
                            </m:e>
                          </m:d>
                          <m:r>
                            <a:rPr lang="en-US" sz="2000" b="0" i="1" dirty="0" smtClean="0">
                              <a:solidFill>
                                <a:srgbClr val="FF0000"/>
                              </a:solidFill>
                              <a:latin typeface="Cambria Math" panose="02040503050406030204" pitchFamily="18" charset="0"/>
                              <a:ea typeface="Cambria Math" panose="02040503050406030204" pitchFamily="18" charset="0"/>
                            </a:rPr>
                            <m:t>𝑃𝑅𝐹</m:t>
                          </m:r>
                        </m:e>
                        <m:sub>
                          <m:r>
                            <a:rPr lang="en-US" sz="2000" b="0" i="1" dirty="0" smtClean="0">
                              <a:latin typeface="Cambria Math" panose="02040503050406030204" pitchFamily="18" charset="0"/>
                              <a:ea typeface="Cambria Math" panose="02040503050406030204" pitchFamily="18" charset="0"/>
                            </a:rPr>
                            <m:t>𝐾</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𝑝𝑤</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100" name="TextBox 99">
                <a:extLst>
                  <a:ext uri="{FF2B5EF4-FFF2-40B4-BE49-F238E27FC236}">
                    <a16:creationId xmlns:a16="http://schemas.microsoft.com/office/drawing/2014/main" id="{1D100C0B-5598-98AE-89FE-D3FDAAF9A4A5}"/>
                  </a:ext>
                </a:extLst>
              </p:cNvPr>
              <p:cNvSpPr txBox="1">
                <a:spLocks noRot="1" noChangeAspect="1" noMove="1" noResize="1" noEditPoints="1" noAdjustHandles="1" noChangeArrowheads="1" noChangeShapeType="1" noTextEdit="1"/>
              </p:cNvSpPr>
              <p:nvPr/>
            </p:nvSpPr>
            <p:spPr>
              <a:xfrm>
                <a:off x="2688892" y="1579562"/>
                <a:ext cx="2350067" cy="405624"/>
              </a:xfrm>
              <a:prstGeom prst="rect">
                <a:avLst/>
              </a:prstGeom>
              <a:blipFill>
                <a:blip r:embed="rId26"/>
                <a:stretch>
                  <a:fillRect r="-2591" b="-13433"/>
                </a:stretch>
              </a:blipFill>
            </p:spPr>
            <p:txBody>
              <a:bodyPr/>
              <a:lstStyle/>
              <a:p>
                <a:r>
                  <a:rPr lang="en-US">
                    <a:noFill/>
                  </a:rPr>
                  <a:t> </a:t>
                </a:r>
              </a:p>
            </p:txBody>
          </p:sp>
        </mc:Fallback>
      </mc:AlternateContent>
      <p:cxnSp>
        <p:nvCxnSpPr>
          <p:cNvPr id="103" name="Straight Arrow Connector 102">
            <a:extLst>
              <a:ext uri="{FF2B5EF4-FFF2-40B4-BE49-F238E27FC236}">
                <a16:creationId xmlns:a16="http://schemas.microsoft.com/office/drawing/2014/main" id="{D035F3D2-87AF-C9BF-2920-A478E02D0723}"/>
              </a:ext>
            </a:extLst>
          </p:cNvPr>
          <p:cNvCxnSpPr>
            <a:cxnSpLocks/>
          </p:cNvCxnSpPr>
          <p:nvPr/>
        </p:nvCxnSpPr>
        <p:spPr>
          <a:xfrm flipH="1" flipV="1">
            <a:off x="3105911" y="3050543"/>
            <a:ext cx="1275009" cy="220755"/>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A17F5B5B-90E9-129A-658A-663347AB0E76}"/>
                  </a:ext>
                </a:extLst>
              </p:cNvPr>
              <p:cNvSpPr txBox="1"/>
              <p:nvPr/>
            </p:nvSpPr>
            <p:spPr>
              <a:xfrm>
                <a:off x="9035461" y="1530282"/>
                <a:ext cx="2392158"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𝑟𝑤</m:t>
                          </m:r>
                          <m:r>
                            <a:rPr lang="en-US" sz="2000" b="0" i="1" dirty="0" smtClean="0">
                              <a:latin typeface="Cambria Math" panose="02040503050406030204" pitchFamily="18" charset="0"/>
                              <a:ea typeface="Cambria Math" panose="02040503050406030204" pitchFamily="18" charset="0"/>
                            </a:rPr>
                            <m:t>←</m:t>
                          </m:r>
                          <m:d>
                            <m:dPr>
                              <m:ctrlPr>
                                <a:rPr lang="en-US" sz="2000" b="0" i="1" dirty="0" smtClean="0">
                                  <a:solidFill>
                                    <a:srgbClr val="FF0000"/>
                                  </a:solidFill>
                                  <a:latin typeface="Cambria Math" panose="02040503050406030204" pitchFamily="18" charset="0"/>
                                  <a:ea typeface="Cambria Math" panose="02040503050406030204" pitchFamily="18" charset="0"/>
                                </a:rPr>
                              </m:ctrlPr>
                            </m:dPr>
                            <m:e>
                              <m:r>
                                <a:rPr lang="en-US" sz="2000" b="0" i="1" dirty="0" smtClean="0">
                                  <a:solidFill>
                                    <a:srgbClr val="FF0000"/>
                                  </a:solidFill>
                                  <a:latin typeface="Cambria Math" panose="02040503050406030204" pitchFamily="18" charset="0"/>
                                  <a:ea typeface="Cambria Math" panose="02040503050406030204" pitchFamily="18" charset="0"/>
                                </a:rPr>
                                <m:t>𝑂</m:t>
                              </m:r>
                            </m:e>
                          </m:d>
                          <m:r>
                            <a:rPr lang="en-US" sz="2000" b="0" i="1" dirty="0" smtClean="0">
                              <a:solidFill>
                                <a:srgbClr val="FF0000"/>
                              </a:solidFill>
                              <a:latin typeface="Cambria Math" panose="02040503050406030204" pitchFamily="18" charset="0"/>
                              <a:ea typeface="Cambria Math" panose="02040503050406030204" pitchFamily="18" charset="0"/>
                            </a:rPr>
                            <m:t>𝑃𝑅𝐹</m:t>
                          </m:r>
                        </m:e>
                        <m:sub>
                          <m:r>
                            <a:rPr lang="en-US" sz="2000" b="0" i="1" dirty="0" smtClean="0">
                              <a:latin typeface="Cambria Math" panose="02040503050406030204" pitchFamily="18" charset="0"/>
                              <a:ea typeface="Cambria Math" panose="02040503050406030204" pitchFamily="18" charset="0"/>
                            </a:rPr>
                            <m:t>𝐾</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𝑝𝑤</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105" name="TextBox 104">
                <a:extLst>
                  <a:ext uri="{FF2B5EF4-FFF2-40B4-BE49-F238E27FC236}">
                    <a16:creationId xmlns:a16="http://schemas.microsoft.com/office/drawing/2014/main" id="{A17F5B5B-90E9-129A-658A-663347AB0E76}"/>
                  </a:ext>
                </a:extLst>
              </p:cNvPr>
              <p:cNvSpPr txBox="1">
                <a:spLocks noRot="1" noChangeAspect="1" noMove="1" noResize="1" noEditPoints="1" noAdjustHandles="1" noChangeArrowheads="1" noChangeShapeType="1" noTextEdit="1"/>
              </p:cNvSpPr>
              <p:nvPr/>
            </p:nvSpPr>
            <p:spPr>
              <a:xfrm>
                <a:off x="9035461" y="1530282"/>
                <a:ext cx="2392158" cy="405624"/>
              </a:xfrm>
              <a:prstGeom prst="rect">
                <a:avLst/>
              </a:prstGeom>
              <a:blipFill>
                <a:blip r:embed="rId27"/>
                <a:stretch>
                  <a:fillRect r="-763" b="-13433"/>
                </a:stretch>
              </a:blipFill>
            </p:spPr>
            <p:txBody>
              <a:bodyPr/>
              <a:lstStyle/>
              <a:p>
                <a:r>
                  <a:rPr lang="en-US">
                    <a:noFill/>
                  </a:rPr>
                  <a:t> </a:t>
                </a:r>
              </a:p>
            </p:txBody>
          </p:sp>
        </mc:Fallback>
      </mc:AlternateContent>
      <p:cxnSp>
        <p:nvCxnSpPr>
          <p:cNvPr id="107" name="Straight Arrow Connector 106">
            <a:extLst>
              <a:ext uri="{FF2B5EF4-FFF2-40B4-BE49-F238E27FC236}">
                <a16:creationId xmlns:a16="http://schemas.microsoft.com/office/drawing/2014/main" id="{EE4A46C7-3FA1-6B4E-7134-5D507492167C}"/>
              </a:ext>
            </a:extLst>
          </p:cNvPr>
          <p:cNvCxnSpPr>
            <a:cxnSpLocks/>
          </p:cNvCxnSpPr>
          <p:nvPr/>
        </p:nvCxnSpPr>
        <p:spPr>
          <a:xfrm flipH="1" flipV="1">
            <a:off x="9770165" y="2941372"/>
            <a:ext cx="1489073" cy="341946"/>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108" name="Rectangle 107">
            <a:extLst>
              <a:ext uri="{FF2B5EF4-FFF2-40B4-BE49-F238E27FC236}">
                <a16:creationId xmlns:a16="http://schemas.microsoft.com/office/drawing/2014/main" id="{3071E8D6-212E-69AB-CB30-67EAD76D08ED}"/>
              </a:ext>
            </a:extLst>
          </p:cNvPr>
          <p:cNvSpPr/>
          <p:nvPr/>
        </p:nvSpPr>
        <p:spPr>
          <a:xfrm>
            <a:off x="1824617" y="1991214"/>
            <a:ext cx="3238428" cy="70250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10" name="Rectangle 109">
            <a:extLst>
              <a:ext uri="{FF2B5EF4-FFF2-40B4-BE49-F238E27FC236}">
                <a16:creationId xmlns:a16="http://schemas.microsoft.com/office/drawing/2014/main" id="{BF8D75A0-CD03-8512-34BA-E87D4DDBEC6A}"/>
              </a:ext>
            </a:extLst>
          </p:cNvPr>
          <p:cNvSpPr/>
          <p:nvPr/>
        </p:nvSpPr>
        <p:spPr>
          <a:xfrm>
            <a:off x="118574" y="4013412"/>
            <a:ext cx="4258154" cy="149648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highlight>
                <a:srgbClr val="0000FF"/>
              </a:highlight>
            </a:endParaRPr>
          </a:p>
        </p:txBody>
      </p:sp>
      <p:sp>
        <p:nvSpPr>
          <p:cNvPr id="117" name="TextBox 116">
            <a:extLst>
              <a:ext uri="{FF2B5EF4-FFF2-40B4-BE49-F238E27FC236}">
                <a16:creationId xmlns:a16="http://schemas.microsoft.com/office/drawing/2014/main" id="{61F9A9AC-3842-5153-9470-AED2D40DB43B}"/>
              </a:ext>
            </a:extLst>
          </p:cNvPr>
          <p:cNvSpPr txBox="1"/>
          <p:nvPr/>
        </p:nvSpPr>
        <p:spPr>
          <a:xfrm>
            <a:off x="6433399" y="5609059"/>
            <a:ext cx="4964332" cy="858697"/>
          </a:xfrm>
          <a:prstGeom prst="rect">
            <a:avLst/>
          </a:prstGeom>
          <a:solidFill>
            <a:schemeClr val="accent4">
              <a:lumMod val="20000"/>
              <a:lumOff val="80000"/>
            </a:schemeClr>
          </a:solidFill>
          <a:ln w="19050">
            <a:solidFill>
              <a:schemeClr val="tx1"/>
            </a:solidFill>
          </a:ln>
        </p:spPr>
        <p:txBody>
          <a:bodyPr wrap="square" tIns="27432" bIns="0" rtlCol="0">
            <a:spAutoFit/>
          </a:bodyPr>
          <a:lstStyle/>
          <a:p>
            <a:r>
              <a:rPr lang="en-US" dirty="0">
                <a:sym typeface="Symbol" panose="05050102010706020507" pitchFamily="18" charset="2"/>
              </a:rPr>
              <a:t>OPAQUE	    vs.     “</a:t>
            </a:r>
            <a:r>
              <a:rPr lang="en-US" dirty="0" err="1">
                <a:sym typeface="Symbol" panose="05050102010706020507" pitchFamily="18" charset="2"/>
              </a:rPr>
              <a:t>WtS</a:t>
            </a:r>
            <a:r>
              <a:rPr lang="en-US" dirty="0">
                <a:sym typeface="Symbol" panose="05050102010706020507" pitchFamily="18" charset="2"/>
              </a:rPr>
              <a:t>” </a:t>
            </a:r>
          </a:p>
          <a:p>
            <a:r>
              <a:rPr lang="en-US" dirty="0">
                <a:solidFill>
                  <a:srgbClr val="0070C0"/>
                </a:solidFill>
              </a:rPr>
              <a:t>OPAQUE can use weaker primitive (AKE vs. aPAKE)</a:t>
            </a:r>
          </a:p>
          <a:p>
            <a:r>
              <a:rPr lang="en-US" dirty="0" err="1">
                <a:solidFill>
                  <a:srgbClr val="00B050"/>
                </a:solidFill>
              </a:rPr>
              <a:t>WtS</a:t>
            </a:r>
            <a:r>
              <a:rPr lang="en-US" dirty="0">
                <a:solidFill>
                  <a:srgbClr val="00B050"/>
                </a:solidFill>
              </a:rPr>
              <a:t> allows Server to learn first if pw’=pw</a:t>
            </a:r>
          </a:p>
        </p:txBody>
      </p:sp>
      <p:sp>
        <p:nvSpPr>
          <p:cNvPr id="2" name="Slide Number Placeholder 1">
            <a:extLst>
              <a:ext uri="{FF2B5EF4-FFF2-40B4-BE49-F238E27FC236}">
                <a16:creationId xmlns:a16="http://schemas.microsoft.com/office/drawing/2014/main" id="{91AEF432-A326-6E0D-AC5D-AD78C6C5DD37}"/>
              </a:ext>
            </a:extLst>
          </p:cNvPr>
          <p:cNvSpPr>
            <a:spLocks noGrp="1"/>
          </p:cNvSpPr>
          <p:nvPr>
            <p:ph type="sldNum" sz="quarter" idx="12"/>
          </p:nvPr>
        </p:nvSpPr>
        <p:spPr>
          <a:xfrm>
            <a:off x="9348019" y="6559948"/>
            <a:ext cx="2743200" cy="365125"/>
          </a:xfrm>
        </p:spPr>
        <p:txBody>
          <a:bodyPr/>
          <a:lstStyle/>
          <a:p>
            <a:pPr>
              <a:defRPr/>
            </a:pPr>
            <a:fld id="{68010801-0F02-4A6B-A4E0-A6A05DF6C59F}" type="slidenum">
              <a:rPr lang="zh-CN" altLang="en-US" smtClean="0"/>
              <a:pPr>
                <a:defRPr/>
              </a:pPr>
              <a:t>11</a:t>
            </a:fld>
            <a:endParaRPr lang="zh-CN" alt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4DEE67E-083F-724C-822D-C47189AE5E89}"/>
                  </a:ext>
                </a:extLst>
              </p:cNvPr>
              <p:cNvSpPr txBox="1"/>
              <p:nvPr/>
            </p:nvSpPr>
            <p:spPr>
              <a:xfrm>
                <a:off x="2144058" y="1991214"/>
                <a:ext cx="282648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𝑎</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e>
                      </m:d>
                      <m:r>
                        <a:rPr lang="en-US" sz="2000" b="0" i="1" dirty="0" smtClean="0">
                          <a:latin typeface="Cambria Math" panose="02040503050406030204" pitchFamily="18" charset="0"/>
                          <a:ea typeface="Cambria Math" panose="02040503050406030204" pitchFamily="18" charset="0"/>
                        </a:rPr>
                        <m:t>,</m:t>
                      </m:r>
                      <m:d>
                        <m:dPr>
                          <m:ctrlPr>
                            <a:rPr lang="en-US" sz="2000" i="1" dirty="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𝑏</m:t>
                          </m:r>
                          <m:r>
                            <a:rPr lang="en-US" sz="2000" i="1" dirty="0">
                              <a:latin typeface="Cambria Math" panose="02040503050406030204" pitchFamily="18" charset="0"/>
                              <a:ea typeface="Cambria Math" panose="02040503050406030204" pitchFamily="18" charset="0"/>
                            </a:rPr>
                            <m:t>, </m:t>
                          </m:r>
                          <m:r>
                            <m:rPr>
                              <m:sty m:val="p"/>
                            </m:rPr>
                            <a:rPr lang="en-US" sz="2000" b="0" i="0" dirty="0" smtClean="0">
                              <a:latin typeface="Cambria Math" panose="02040503050406030204" pitchFamily="18" charset="0"/>
                              <a:ea typeface="Cambria Math" panose="02040503050406030204" pitchFamily="18" charset="0"/>
                            </a:rPr>
                            <m:t>B</m:t>
                          </m:r>
                        </m:e>
                      </m:d>
                      <m:r>
                        <a:rPr lang="en-US" sz="2000" i="1" dirty="0">
                          <a:latin typeface="Cambria Math" panose="02040503050406030204" pitchFamily="18" charset="0"/>
                          <a:ea typeface="Cambria Math" panose="02040503050406030204" pitchFamily="18" charset="0"/>
                        </a:rPr>
                        <m:t>←</m:t>
                      </m:r>
                      <m:r>
                        <a:rPr lang="en-US" sz="2000" i="1" dirty="0">
                          <a:solidFill>
                            <a:srgbClr val="FF0000"/>
                          </a:solidFill>
                          <a:latin typeface="Cambria Math" panose="02040503050406030204" pitchFamily="18" charset="0"/>
                          <a:ea typeface="Cambria Math" panose="02040503050406030204" pitchFamily="18" charset="0"/>
                        </a:rPr>
                        <m:t>𝐴𝐾𝐸</m:t>
                      </m:r>
                      <m:r>
                        <a:rPr lang="en-US" sz="2000" i="1" dirty="0">
                          <a:solidFill>
                            <a:srgbClr val="FF0000"/>
                          </a:solidFill>
                          <a:latin typeface="Cambria Math" panose="02040503050406030204" pitchFamily="18" charset="0"/>
                          <a:ea typeface="Cambria Math" panose="02040503050406030204" pitchFamily="18" charset="0"/>
                        </a:rPr>
                        <m:t>.</m:t>
                      </m:r>
                      <m:r>
                        <a:rPr lang="en-US" sz="2000" i="1" dirty="0">
                          <a:solidFill>
                            <a:srgbClr val="FF0000"/>
                          </a:solidFill>
                          <a:latin typeface="Cambria Math" panose="02040503050406030204" pitchFamily="18" charset="0"/>
                          <a:ea typeface="Cambria Math" panose="02040503050406030204" pitchFamily="18" charset="0"/>
                        </a:rPr>
                        <m:t>𝐾𝐺</m:t>
                      </m:r>
                    </m:oMath>
                  </m:oMathPara>
                </a14:m>
                <a:endParaRPr lang="en-US" sz="2000" b="0" dirty="0">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14DEE67E-083F-724C-822D-C47189AE5E89}"/>
                  </a:ext>
                </a:extLst>
              </p:cNvPr>
              <p:cNvSpPr txBox="1">
                <a:spLocks noRot="1" noChangeAspect="1" noMove="1" noResize="1" noEditPoints="1" noAdjustHandles="1" noChangeArrowheads="1" noChangeShapeType="1" noTextEdit="1"/>
              </p:cNvSpPr>
              <p:nvPr/>
            </p:nvSpPr>
            <p:spPr>
              <a:xfrm>
                <a:off x="2144058" y="1991214"/>
                <a:ext cx="2826485" cy="400110"/>
              </a:xfrm>
              <a:prstGeom prst="rect">
                <a:avLst/>
              </a:prstGeom>
              <a:blipFill>
                <a:blip r:embed="rId28"/>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F7392BFB-47A6-F7BE-CE26-63ACF2C6C6A7}"/>
              </a:ext>
            </a:extLst>
          </p:cNvPr>
          <p:cNvSpPr/>
          <p:nvPr/>
        </p:nvSpPr>
        <p:spPr>
          <a:xfrm>
            <a:off x="3840432" y="2739408"/>
            <a:ext cx="1009685" cy="31113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7" name="TextBox 6">
            <a:extLst>
              <a:ext uri="{FF2B5EF4-FFF2-40B4-BE49-F238E27FC236}">
                <a16:creationId xmlns:a16="http://schemas.microsoft.com/office/drawing/2014/main" id="{B3C9C37C-4AEA-0EA4-ABA8-8B334F2171C0}"/>
              </a:ext>
            </a:extLst>
          </p:cNvPr>
          <p:cNvSpPr txBox="1"/>
          <p:nvPr/>
        </p:nvSpPr>
        <p:spPr>
          <a:xfrm>
            <a:off x="2702868" y="1152922"/>
            <a:ext cx="4449743" cy="369332"/>
          </a:xfrm>
          <a:prstGeom prst="rect">
            <a:avLst/>
          </a:prstGeom>
          <a:noFill/>
        </p:spPr>
        <p:txBody>
          <a:bodyPr wrap="square">
            <a:spAutoFit/>
          </a:bodyPr>
          <a:lstStyle/>
          <a:p>
            <a:r>
              <a:rPr lang="en-US" altLang="zh-CN" i="1" dirty="0">
                <a:solidFill>
                  <a:prstClr val="black"/>
                </a:solidFill>
              </a:rPr>
              <a:t>OPRF = PRF with oblivious evaluation protocol</a:t>
            </a:r>
            <a:endParaRPr lang="en-US" i="1"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A55888A-06C5-ACD2-BFEC-D46CBC6E7123}"/>
                  </a:ext>
                </a:extLst>
              </p:cNvPr>
              <p:cNvSpPr txBox="1"/>
              <p:nvPr/>
            </p:nvSpPr>
            <p:spPr>
              <a:xfrm>
                <a:off x="8513255" y="1907278"/>
                <a:ext cx="2914364"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h𝑟𝑤</m:t>
                      </m:r>
                      <m:r>
                        <a:rPr lang="en-US" sz="2000" i="1" dirty="0" smtClean="0">
                          <a:latin typeface="Cambria Math" panose="02040503050406030204" pitchFamily="18" charset="0"/>
                          <a:ea typeface="Cambria Math" panose="02040503050406030204" pitchFamily="18" charset="0"/>
                        </a:rPr>
                        <m:t>←</m:t>
                      </m:r>
                      <m:r>
                        <a:rPr lang="en-US" sz="2000" i="1" dirty="0" smtClean="0">
                          <a:solidFill>
                            <a:srgbClr val="FF0000"/>
                          </a:solidFill>
                          <a:latin typeface="Cambria Math" panose="02040503050406030204" pitchFamily="18" charset="0"/>
                          <a:ea typeface="Cambria Math" panose="02040503050406030204" pitchFamily="18" charset="0"/>
                        </a:rPr>
                        <m:t>𝑎𝑃𝐴𝐾𝐸</m:t>
                      </m:r>
                      <m:r>
                        <a:rPr lang="en-US" sz="2000" i="1" dirty="0" smtClean="0">
                          <a:solidFill>
                            <a:srgbClr val="FF0000"/>
                          </a:solidFill>
                          <a:latin typeface="Cambria Math" panose="02040503050406030204" pitchFamily="18" charset="0"/>
                          <a:ea typeface="Cambria Math" panose="02040503050406030204" pitchFamily="18" charset="0"/>
                        </a:rPr>
                        <m:t>.</m:t>
                      </m:r>
                      <m:r>
                        <a:rPr lang="en-US" sz="2000" i="1" dirty="0" smtClean="0">
                          <a:solidFill>
                            <a:srgbClr val="FF0000"/>
                          </a:solidFill>
                          <a:latin typeface="Cambria Math" panose="02040503050406030204" pitchFamily="18" charset="0"/>
                          <a:ea typeface="Cambria Math" panose="02040503050406030204" pitchFamily="18" charset="0"/>
                        </a:rPr>
                        <m:t>𝐼𝑛𝑖𝑡</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𝑟𝑤</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DA55888A-06C5-ACD2-BFEC-D46CBC6E7123}"/>
                  </a:ext>
                </a:extLst>
              </p:cNvPr>
              <p:cNvSpPr txBox="1">
                <a:spLocks noRot="1" noChangeAspect="1" noMove="1" noResize="1" noEditPoints="1" noAdjustHandles="1" noChangeArrowheads="1" noChangeShapeType="1" noTextEdit="1"/>
              </p:cNvSpPr>
              <p:nvPr/>
            </p:nvSpPr>
            <p:spPr>
              <a:xfrm>
                <a:off x="8513255" y="1907278"/>
                <a:ext cx="2914364" cy="400110"/>
              </a:xfrm>
              <a:prstGeom prst="rect">
                <a:avLst/>
              </a:prstGeom>
              <a:blipFill>
                <a:blip r:embed="rId29"/>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4E68F51-CF22-78F6-2B98-4E66102B0575}"/>
                  </a:ext>
                </a:extLst>
              </p:cNvPr>
              <p:cNvSpPr txBox="1"/>
              <p:nvPr/>
            </p:nvSpPr>
            <p:spPr>
              <a:xfrm>
                <a:off x="9348019" y="2541262"/>
                <a:ext cx="204971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h𝑝𝑤</m:t>
                      </m:r>
                      <m:r>
                        <a:rPr lang="en-US" sz="2000" i="1" dirty="0">
                          <a:latin typeface="Cambria Math" panose="02040503050406030204" pitchFamily="18" charset="0"/>
                          <a:ea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𝐾</m:t>
                      </m:r>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h𝑟𝑤</m:t>
                      </m:r>
                      <m:r>
                        <a:rPr lang="en-US" sz="200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74E68F51-CF22-78F6-2B98-4E66102B0575}"/>
                  </a:ext>
                </a:extLst>
              </p:cNvPr>
              <p:cNvSpPr txBox="1">
                <a:spLocks noRot="1" noChangeAspect="1" noMove="1" noResize="1" noEditPoints="1" noAdjustHandles="1" noChangeArrowheads="1" noChangeShapeType="1" noTextEdit="1"/>
              </p:cNvSpPr>
              <p:nvPr/>
            </p:nvSpPr>
            <p:spPr>
              <a:xfrm>
                <a:off x="9348019" y="2541262"/>
                <a:ext cx="2049712" cy="400110"/>
              </a:xfrm>
              <a:prstGeom prst="rect">
                <a:avLst/>
              </a:prstGeom>
              <a:blipFill>
                <a:blip r:embed="rId30"/>
                <a:stretch>
                  <a:fillRect b="-13636"/>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A2E1C325-9F79-6632-E510-C9CBEC0288B8}"/>
              </a:ext>
            </a:extLst>
          </p:cNvPr>
          <p:cNvSpPr/>
          <p:nvPr/>
        </p:nvSpPr>
        <p:spPr>
          <a:xfrm>
            <a:off x="10654748" y="2600915"/>
            <a:ext cx="536713" cy="314245"/>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3" name="Rectangle 12">
            <a:extLst>
              <a:ext uri="{FF2B5EF4-FFF2-40B4-BE49-F238E27FC236}">
                <a16:creationId xmlns:a16="http://schemas.microsoft.com/office/drawing/2014/main" id="{87FEEEFA-5706-E533-144D-0CE776F64191}"/>
              </a:ext>
            </a:extLst>
          </p:cNvPr>
          <p:cNvSpPr/>
          <p:nvPr/>
        </p:nvSpPr>
        <p:spPr>
          <a:xfrm>
            <a:off x="7772987" y="4235462"/>
            <a:ext cx="3482236" cy="98652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5" name="Rectangle 14">
            <a:extLst>
              <a:ext uri="{FF2B5EF4-FFF2-40B4-BE49-F238E27FC236}">
                <a16:creationId xmlns:a16="http://schemas.microsoft.com/office/drawing/2014/main" id="{02AF7289-7869-8C8B-51B6-D33618BC98B8}"/>
              </a:ext>
            </a:extLst>
          </p:cNvPr>
          <p:cNvSpPr/>
          <p:nvPr/>
        </p:nvSpPr>
        <p:spPr>
          <a:xfrm>
            <a:off x="8540499" y="1949166"/>
            <a:ext cx="2714724" cy="352631"/>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26C321D-0FE3-45BB-5D59-AED7E259626A}"/>
                  </a:ext>
                </a:extLst>
              </p:cNvPr>
              <p:cNvSpPr txBox="1"/>
              <p:nvPr/>
            </p:nvSpPr>
            <p:spPr>
              <a:xfrm>
                <a:off x="1727482" y="1572422"/>
                <a:ext cx="961410"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a:latin typeface="Cambria Math" panose="02040503050406030204" pitchFamily="18" charset="0"/>
                          <a:ea typeface="Cambria Math" panose="02040503050406030204" pitchFamily="18" charset="0"/>
                        </a:rPr>
                        <m:t>𝐾</m:t>
                      </m:r>
                      <m:r>
                        <a:rPr lang="en-US" sz="2000" i="1" dirty="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18" name="TextBox 17">
                <a:extLst>
                  <a:ext uri="{FF2B5EF4-FFF2-40B4-BE49-F238E27FC236}">
                    <a16:creationId xmlns:a16="http://schemas.microsoft.com/office/drawing/2014/main" id="{826C321D-0FE3-45BB-5D59-AED7E259626A}"/>
                  </a:ext>
                </a:extLst>
              </p:cNvPr>
              <p:cNvSpPr txBox="1">
                <a:spLocks noRot="1" noChangeAspect="1" noMove="1" noResize="1" noEditPoints="1" noAdjustHandles="1" noChangeArrowheads="1" noChangeShapeType="1" noTextEdit="1"/>
              </p:cNvSpPr>
              <p:nvPr/>
            </p:nvSpPr>
            <p:spPr>
              <a:xfrm>
                <a:off x="1727482" y="1572422"/>
                <a:ext cx="961410" cy="405624"/>
              </a:xfrm>
              <a:prstGeom prst="rect">
                <a:avLst/>
              </a:prstGeom>
              <a:blipFill>
                <a:blip r:embed="rId31"/>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133BFB5-9134-5224-B4E3-7F3B82FBBDA2}"/>
                  </a:ext>
                </a:extLst>
              </p:cNvPr>
              <p:cNvSpPr txBox="1"/>
              <p:nvPr/>
            </p:nvSpPr>
            <p:spPr>
              <a:xfrm>
                <a:off x="8090231" y="1526167"/>
                <a:ext cx="961410"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a:latin typeface="Cambria Math" panose="02040503050406030204" pitchFamily="18" charset="0"/>
                          <a:ea typeface="Cambria Math" panose="02040503050406030204" pitchFamily="18" charset="0"/>
                        </a:rPr>
                        <m:t>𝐾</m:t>
                      </m:r>
                      <m:r>
                        <a:rPr lang="en-US" sz="2000" i="1" dirty="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19" name="TextBox 18">
                <a:extLst>
                  <a:ext uri="{FF2B5EF4-FFF2-40B4-BE49-F238E27FC236}">
                    <a16:creationId xmlns:a16="http://schemas.microsoft.com/office/drawing/2014/main" id="{3133BFB5-9134-5224-B4E3-7F3B82FBBDA2}"/>
                  </a:ext>
                </a:extLst>
              </p:cNvPr>
              <p:cNvSpPr txBox="1">
                <a:spLocks noRot="1" noChangeAspect="1" noMove="1" noResize="1" noEditPoints="1" noAdjustHandles="1" noChangeArrowheads="1" noChangeShapeType="1" noTextEdit="1"/>
              </p:cNvSpPr>
              <p:nvPr/>
            </p:nvSpPr>
            <p:spPr>
              <a:xfrm>
                <a:off x="8090231" y="1526167"/>
                <a:ext cx="961410" cy="405624"/>
              </a:xfrm>
              <a:prstGeom prst="rect">
                <a:avLst/>
              </a:prstGeom>
              <a:blipFill>
                <a:blip r:embed="rId32"/>
                <a:stretch>
                  <a:fillRect b="-1493"/>
                </a:stretch>
              </a:blipFill>
            </p:spPr>
            <p:txBody>
              <a:bodyPr/>
              <a:lstStyle/>
              <a:p>
                <a:r>
                  <a:rPr lang="en-US">
                    <a:noFill/>
                  </a:rPr>
                  <a:t> </a:t>
                </a:r>
              </a:p>
            </p:txBody>
          </p:sp>
        </mc:Fallback>
      </mc:AlternateContent>
    </p:spTree>
    <p:extLst>
      <p:ext uri="{BB962C8B-B14F-4D97-AF65-F5344CB8AC3E}">
        <p14:creationId xmlns:p14="http://schemas.microsoft.com/office/powerpoint/2010/main" val="4135546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365BF0B0-FE88-AEB6-BE41-BC11C0D68C6D}"/>
                  </a:ext>
                </a:extLst>
              </p:cNvPr>
              <p:cNvSpPr txBox="1"/>
              <p:nvPr/>
            </p:nvSpPr>
            <p:spPr>
              <a:xfrm>
                <a:off x="8004338" y="1525163"/>
                <a:ext cx="584265" cy="400110"/>
              </a:xfrm>
              <a:prstGeom prst="rect">
                <a:avLst/>
              </a:prstGeom>
              <a:noFill/>
            </p:spPr>
            <p:txBody>
              <a:bodyPr wrap="square">
                <a:spAutoFit/>
              </a:bodyPr>
              <a:lstStyle/>
              <a:p>
                <a:r>
                  <a:rPr lang="en-US" sz="2000" dirty="0">
                    <a:ea typeface="Cambria Math" panose="02040503050406030204" pitchFamily="18" charset="0"/>
                  </a:rPr>
                  <a:t>[</a:t>
                </a:r>
                <a14:m>
                  <m:oMath xmlns:m="http://schemas.openxmlformats.org/officeDocument/2006/math">
                    <m:r>
                      <a:rPr lang="en-US" sz="2000" i="1" dirty="0" smtClean="0">
                        <a:solidFill>
                          <a:schemeClr val="bg1"/>
                        </a:solidFill>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oMath>
                </a14:m>
                <a:endParaRPr lang="en-US" sz="2000" b="0" dirty="0">
                  <a:ea typeface="Cambria Math" panose="02040503050406030204" pitchFamily="18" charset="0"/>
                </a:endParaRPr>
              </a:p>
            </p:txBody>
          </p:sp>
        </mc:Choice>
        <mc:Fallback xmlns="">
          <p:sp>
            <p:nvSpPr>
              <p:cNvPr id="135" name="TextBox 134">
                <a:extLst>
                  <a:ext uri="{FF2B5EF4-FFF2-40B4-BE49-F238E27FC236}">
                    <a16:creationId xmlns:a16="http://schemas.microsoft.com/office/drawing/2014/main" id="{365BF0B0-FE88-AEB6-BE41-BC11C0D68C6D}"/>
                  </a:ext>
                </a:extLst>
              </p:cNvPr>
              <p:cNvSpPr txBox="1">
                <a:spLocks noRot="1" noChangeAspect="1" noMove="1" noResize="1" noEditPoints="1" noAdjustHandles="1" noChangeArrowheads="1" noChangeShapeType="1" noTextEdit="1"/>
              </p:cNvSpPr>
              <p:nvPr/>
            </p:nvSpPr>
            <p:spPr>
              <a:xfrm>
                <a:off x="8004338" y="1525163"/>
                <a:ext cx="584265" cy="400110"/>
              </a:xfrm>
              <a:prstGeom prst="rect">
                <a:avLst/>
              </a:prstGeom>
              <a:blipFill>
                <a:blip r:embed="rId3"/>
                <a:stretch>
                  <a:fillRect l="-10417"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1BBF359D-872B-88C0-E332-7A13F105B535}"/>
                  </a:ext>
                </a:extLst>
              </p:cNvPr>
              <p:cNvSpPr txBox="1"/>
              <p:nvPr/>
            </p:nvSpPr>
            <p:spPr>
              <a:xfrm>
                <a:off x="1639719" y="1572867"/>
                <a:ext cx="584265" cy="400110"/>
              </a:xfrm>
              <a:prstGeom prst="rect">
                <a:avLst/>
              </a:prstGeom>
              <a:noFill/>
            </p:spPr>
            <p:txBody>
              <a:bodyPr wrap="square">
                <a:spAutoFit/>
              </a:bodyPr>
              <a:lstStyle/>
              <a:p>
                <a:r>
                  <a:rPr lang="en-US" sz="2000" dirty="0">
                    <a:ea typeface="Cambria Math" panose="02040503050406030204" pitchFamily="18" charset="0"/>
                  </a:rPr>
                  <a:t>[</a:t>
                </a:r>
                <a14:m>
                  <m:oMath xmlns:m="http://schemas.openxmlformats.org/officeDocument/2006/math">
                    <m:r>
                      <a:rPr lang="en-US" sz="2000" i="1" dirty="0" smtClean="0">
                        <a:solidFill>
                          <a:schemeClr val="bg1"/>
                        </a:solidFill>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oMath>
                </a14:m>
                <a:endParaRPr lang="en-US" sz="2000" b="0" dirty="0">
                  <a:ea typeface="Cambria Math" panose="02040503050406030204" pitchFamily="18" charset="0"/>
                </a:endParaRPr>
              </a:p>
            </p:txBody>
          </p:sp>
        </mc:Choice>
        <mc:Fallback xmlns="">
          <p:sp>
            <p:nvSpPr>
              <p:cNvPr id="134" name="TextBox 133">
                <a:extLst>
                  <a:ext uri="{FF2B5EF4-FFF2-40B4-BE49-F238E27FC236}">
                    <a16:creationId xmlns:a16="http://schemas.microsoft.com/office/drawing/2014/main" id="{1BBF359D-872B-88C0-E332-7A13F105B535}"/>
                  </a:ext>
                </a:extLst>
              </p:cNvPr>
              <p:cNvSpPr txBox="1">
                <a:spLocks noRot="1" noChangeAspect="1" noMove="1" noResize="1" noEditPoints="1" noAdjustHandles="1" noChangeArrowheads="1" noChangeShapeType="1" noTextEdit="1"/>
              </p:cNvSpPr>
              <p:nvPr/>
            </p:nvSpPr>
            <p:spPr>
              <a:xfrm>
                <a:off x="1639719" y="1572867"/>
                <a:ext cx="584265" cy="400110"/>
              </a:xfrm>
              <a:prstGeom prst="rect">
                <a:avLst/>
              </a:prstGeom>
              <a:blipFill>
                <a:blip r:embed="rId4"/>
                <a:stretch>
                  <a:fillRect l="-11458"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内容占位符 2">
                <a:extLst>
                  <a:ext uri="{FF2B5EF4-FFF2-40B4-BE49-F238E27FC236}">
                    <a16:creationId xmlns:a16="http://schemas.microsoft.com/office/drawing/2014/main" id="{6CE70861-C539-0F0D-D7C1-36006D58E3A2}"/>
                  </a:ext>
                </a:extLst>
              </p:cNvPr>
              <p:cNvSpPr txBox="1">
                <a:spLocks/>
              </p:cNvSpPr>
              <p:nvPr/>
            </p:nvSpPr>
            <p:spPr bwMode="auto">
              <a:xfrm>
                <a:off x="10049293" y="3388506"/>
                <a:ext cx="470507" cy="438791"/>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a:rPr lang="en-US" sz="2000" b="0" i="1" dirty="0" smtClean="0">
                          <a:solidFill>
                            <a:schemeClr val="bg1"/>
                          </a:solidFill>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127" name="内容占位符 2">
                <a:extLst>
                  <a:ext uri="{FF2B5EF4-FFF2-40B4-BE49-F238E27FC236}">
                    <a16:creationId xmlns:a16="http://schemas.microsoft.com/office/drawing/2014/main" id="{6CE70861-C539-0F0D-D7C1-36006D58E3A2}"/>
                  </a:ext>
                </a:extLst>
              </p:cNvPr>
              <p:cNvSpPr txBox="1">
                <a:spLocks noRot="1" noChangeAspect="1" noMove="1" noResize="1" noEditPoints="1" noAdjustHandles="1" noChangeArrowheads="1" noChangeShapeType="1" noTextEdit="1"/>
              </p:cNvSpPr>
              <p:nvPr/>
            </p:nvSpPr>
            <p:spPr bwMode="auto">
              <a:xfrm>
                <a:off x="10049293" y="3388506"/>
                <a:ext cx="470507" cy="438791"/>
              </a:xfrm>
              <a:prstGeom prst="rect">
                <a:avLst/>
              </a:prstGeom>
              <a:blipFill>
                <a:blip r:embed="rId5"/>
                <a:stretch>
                  <a:fillRect l="-6494" r="-23377"/>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内容占位符 2">
                <a:extLst>
                  <a:ext uri="{FF2B5EF4-FFF2-40B4-BE49-F238E27FC236}">
                    <a16:creationId xmlns:a16="http://schemas.microsoft.com/office/drawing/2014/main" id="{89A90D73-3A21-1C5C-5408-84D1376E12EE}"/>
                  </a:ext>
                </a:extLst>
              </p:cNvPr>
              <p:cNvSpPr txBox="1">
                <a:spLocks/>
              </p:cNvSpPr>
              <p:nvPr/>
            </p:nvSpPr>
            <p:spPr bwMode="auto">
              <a:xfrm>
                <a:off x="3385039" y="3365324"/>
                <a:ext cx="470507" cy="438791"/>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a:rPr lang="en-US" sz="2000" b="0" i="1" dirty="0" smtClean="0">
                          <a:solidFill>
                            <a:schemeClr val="bg1"/>
                          </a:solidFill>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126" name="内容占位符 2">
                <a:extLst>
                  <a:ext uri="{FF2B5EF4-FFF2-40B4-BE49-F238E27FC236}">
                    <a16:creationId xmlns:a16="http://schemas.microsoft.com/office/drawing/2014/main" id="{89A90D73-3A21-1C5C-5408-84D1376E12EE}"/>
                  </a:ext>
                </a:extLst>
              </p:cNvPr>
              <p:cNvSpPr txBox="1">
                <a:spLocks noRot="1" noChangeAspect="1" noMove="1" noResize="1" noEditPoints="1" noAdjustHandles="1" noChangeArrowheads="1" noChangeShapeType="1" noTextEdit="1"/>
              </p:cNvSpPr>
              <p:nvPr/>
            </p:nvSpPr>
            <p:spPr bwMode="auto">
              <a:xfrm>
                <a:off x="3385039" y="3365324"/>
                <a:ext cx="470507" cy="438791"/>
              </a:xfrm>
              <a:prstGeom prst="rect">
                <a:avLst/>
              </a:prstGeom>
              <a:blipFill>
                <a:blip r:embed="rId6"/>
                <a:stretch>
                  <a:fillRect l="-6494" r="-23377"/>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24" name="内容占位符 2">
            <a:extLst>
              <a:ext uri="{FF2B5EF4-FFF2-40B4-BE49-F238E27FC236}">
                <a16:creationId xmlns:a16="http://schemas.microsoft.com/office/drawing/2014/main" id="{C9FFFD3A-5C1D-433A-B049-D96F9E965902}"/>
              </a:ext>
            </a:extLst>
          </p:cNvPr>
          <p:cNvSpPr>
            <a:spLocks noGrp="1"/>
          </p:cNvSpPr>
          <p:nvPr>
            <p:ph idx="1"/>
          </p:nvPr>
        </p:nvSpPr>
        <p:spPr>
          <a:xfrm>
            <a:off x="472642" y="827707"/>
            <a:ext cx="2040615" cy="406771"/>
          </a:xfrm>
          <a:ln>
            <a:noFill/>
          </a:ln>
        </p:spPr>
        <p:txBody>
          <a:bodyPr>
            <a:noAutofit/>
          </a:bodyPr>
          <a:lstStyle/>
          <a:p>
            <a:pPr marL="0" indent="0">
              <a:buNone/>
            </a:pPr>
            <a:r>
              <a:rPr lang="en-US" altLang="zh-CN" sz="2400" i="1" dirty="0">
                <a:solidFill>
                  <a:srgbClr val="0070C0"/>
                </a:solidFill>
                <a:cs typeface="Calibri Light" panose="020F0302020204030204" pitchFamily="34" charset="0"/>
              </a:rPr>
              <a:t>OPAQUE</a:t>
            </a:r>
            <a:r>
              <a:rPr lang="en-US" altLang="zh-CN" sz="2400" dirty="0">
                <a:solidFill>
                  <a:srgbClr val="0070C0"/>
                </a:solidFill>
                <a:cs typeface="Calibri Light" panose="020F0302020204030204" pitchFamily="34" charset="0"/>
              </a:rPr>
              <a:t> </a:t>
            </a:r>
            <a:r>
              <a:rPr lang="en-US" altLang="zh-CN" sz="1800" dirty="0">
                <a:solidFill>
                  <a:srgbClr val="0070C0"/>
                </a:solidFill>
                <a:cs typeface="Calibri Light" panose="020F0302020204030204" pitchFamily="34" charset="0"/>
              </a:rPr>
              <a:t>[JKX18]</a:t>
            </a:r>
            <a:endParaRPr lang="en-US" sz="2400" dirty="0">
              <a:solidFill>
                <a:srgbClr val="0070C0"/>
              </a:solidFill>
              <a:ea typeface="Cambria Math" panose="02040503050406030204" pitchFamily="18" charset="0"/>
            </a:endParaRPr>
          </a:p>
        </p:txBody>
      </p:sp>
      <p:sp>
        <p:nvSpPr>
          <p:cNvPr id="40" name="内容占位符 2">
            <a:extLst>
              <a:ext uri="{FF2B5EF4-FFF2-40B4-BE49-F238E27FC236}">
                <a16:creationId xmlns:a16="http://schemas.microsoft.com/office/drawing/2014/main" id="{1A8F28D5-58BF-4D53-87CF-44E71B7694F9}"/>
              </a:ext>
            </a:extLst>
          </p:cNvPr>
          <p:cNvSpPr txBox="1">
            <a:spLocks/>
          </p:cNvSpPr>
          <p:nvPr/>
        </p:nvSpPr>
        <p:spPr bwMode="auto">
          <a:xfrm>
            <a:off x="7044671" y="835498"/>
            <a:ext cx="2948964" cy="406771"/>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B050"/>
                </a:solidFill>
                <a:cs typeface="Calibri Light" panose="020F0302020204030204" pitchFamily="34" charset="0"/>
              </a:rPr>
              <a:t>“</a:t>
            </a:r>
            <a:r>
              <a:rPr lang="en-US" altLang="zh-CN" sz="2400" i="1" dirty="0" err="1">
                <a:solidFill>
                  <a:srgbClr val="00B050"/>
                </a:solidFill>
                <a:cs typeface="Calibri Light" panose="020F0302020204030204" pitchFamily="34" charset="0"/>
              </a:rPr>
              <a:t>WtS</a:t>
            </a:r>
            <a:r>
              <a:rPr lang="en-US" altLang="zh-CN" sz="2400" i="1" dirty="0">
                <a:solidFill>
                  <a:srgbClr val="00B050"/>
                </a:solidFill>
                <a:cs typeface="Calibri Light" panose="020F0302020204030204" pitchFamily="34" charset="0"/>
              </a:rPr>
              <a:t>” compiler</a:t>
            </a:r>
            <a:r>
              <a:rPr lang="en-US" altLang="zh-CN" sz="2400" dirty="0">
                <a:solidFill>
                  <a:srgbClr val="00B050"/>
                </a:solidFill>
                <a:cs typeface="Calibri Light" panose="020F0302020204030204" pitchFamily="34" charset="0"/>
              </a:rPr>
              <a:t> </a:t>
            </a:r>
            <a:r>
              <a:rPr lang="en-US" altLang="zh-CN" sz="1800" dirty="0">
                <a:solidFill>
                  <a:srgbClr val="00B050"/>
                </a:solidFill>
                <a:cs typeface="Calibri Light" panose="020F0302020204030204" pitchFamily="34" charset="0"/>
              </a:rPr>
              <a:t>[JKX18]</a:t>
            </a:r>
            <a:endParaRPr lang="en-US" sz="2400" dirty="0">
              <a:solidFill>
                <a:srgbClr val="00B050"/>
              </a:solidFill>
              <a:ea typeface="Cambria Math" panose="02040503050406030204" pitchFamily="18" charset="0"/>
            </a:endParaRPr>
          </a:p>
        </p:txBody>
      </p:sp>
      <p:sp>
        <p:nvSpPr>
          <p:cNvPr id="89" name="Title 1">
            <a:extLst>
              <a:ext uri="{FF2B5EF4-FFF2-40B4-BE49-F238E27FC236}">
                <a16:creationId xmlns:a16="http://schemas.microsoft.com/office/drawing/2014/main" id="{24BC17DC-A091-450F-B65F-4ABB9EE39A25}"/>
              </a:ext>
            </a:extLst>
          </p:cNvPr>
          <p:cNvSpPr txBox="1">
            <a:spLocks/>
          </p:cNvSpPr>
          <p:nvPr/>
        </p:nvSpPr>
        <p:spPr bwMode="auto">
          <a:xfrm>
            <a:off x="276366" y="144590"/>
            <a:ext cx="11596746" cy="69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dirty="0"/>
              <a:t>Augmented t-PAKE (at-PAKE): replace OPRF with </a:t>
            </a:r>
            <a:r>
              <a:rPr lang="en-US" sz="4000" b="1" dirty="0"/>
              <a:t>t-OPRF</a:t>
            </a:r>
            <a:endParaRPr lang="en-US" sz="3200" b="1" dirty="0"/>
          </a:p>
        </p:txBody>
      </p:sp>
      <p:grpSp>
        <p:nvGrpSpPr>
          <p:cNvPr id="12" name="Group 11">
            <a:extLst>
              <a:ext uri="{FF2B5EF4-FFF2-40B4-BE49-F238E27FC236}">
                <a16:creationId xmlns:a16="http://schemas.microsoft.com/office/drawing/2014/main" id="{FCCE92A6-797C-4CEF-CD39-8D41696B4971}"/>
              </a:ext>
            </a:extLst>
          </p:cNvPr>
          <p:cNvGrpSpPr/>
          <p:nvPr/>
        </p:nvGrpSpPr>
        <p:grpSpPr>
          <a:xfrm>
            <a:off x="1268894" y="3117567"/>
            <a:ext cx="695434" cy="490335"/>
            <a:chOff x="3324526" y="3945092"/>
            <a:chExt cx="1668796" cy="490335"/>
          </a:xfrm>
        </p:grpSpPr>
        <mc:AlternateContent xmlns:mc="http://schemas.openxmlformats.org/markup-compatibility/2006" xmlns:a14="http://schemas.microsoft.com/office/drawing/2010/main">
          <mc:Choice Requires="a14">
            <p:sp>
              <p:nvSpPr>
                <p:cNvPr id="14" name="内容占位符 2">
                  <a:extLst>
                    <a:ext uri="{FF2B5EF4-FFF2-40B4-BE49-F238E27FC236}">
                      <a16:creationId xmlns:a16="http://schemas.microsoft.com/office/drawing/2014/main" id="{C2DD473B-F55B-CEFA-ABE4-62079DE05633}"/>
                    </a:ext>
                  </a:extLst>
                </p:cNvPr>
                <p:cNvSpPr txBox="1">
                  <a:spLocks/>
                </p:cNvSpPr>
                <p:nvPr/>
              </p:nvSpPr>
              <p:spPr bwMode="auto">
                <a:xfrm>
                  <a:off x="3324526" y="3945092"/>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𝑝𝑤</m:t>
                        </m:r>
                      </m:oMath>
                    </m:oMathPara>
                  </a14:m>
                  <a:endParaRPr lang="en-US" altLang="zh-CN" sz="2000" dirty="0">
                    <a:cs typeface="Calibri Light" panose="020F0302020204030204" pitchFamily="34" charset="0"/>
                  </a:endParaRPr>
                </a:p>
              </p:txBody>
            </p:sp>
          </mc:Choice>
          <mc:Fallback xmlns="">
            <p:sp>
              <p:nvSpPr>
                <p:cNvPr id="49" name="内容占位符 2">
                  <a:extLst>
                    <a:ext uri="{FF2B5EF4-FFF2-40B4-BE49-F238E27FC236}">
                      <a16:creationId xmlns:a16="http://schemas.microsoft.com/office/drawing/2014/main" id="{17FA20D3-DFD4-41BC-A8FB-31642814CA7D}"/>
                    </a:ext>
                  </a:extLst>
                </p:cNvPr>
                <p:cNvSpPr txBox="1">
                  <a:spLocks noRot="1" noChangeAspect="1" noMove="1" noResize="1" noEditPoints="1" noAdjustHandles="1" noChangeArrowheads="1" noChangeShapeType="1" noTextEdit="1"/>
                </p:cNvSpPr>
                <p:nvPr/>
              </p:nvSpPr>
              <p:spPr bwMode="auto">
                <a:xfrm>
                  <a:off x="3324526" y="3945092"/>
                  <a:ext cx="1668796" cy="49033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155C1A64-4C3D-2FC2-26DF-536F55E15343}"/>
                </a:ext>
              </a:extLst>
            </p:cNvPr>
            <p:cNvCxnSpPr>
              <a:cxnSpLocks/>
            </p:cNvCxnSpPr>
            <p:nvPr/>
          </p:nvCxnSpPr>
          <p:spPr>
            <a:xfrm>
              <a:off x="3489742" y="4303233"/>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16" name="Group 15">
            <a:extLst>
              <a:ext uri="{FF2B5EF4-FFF2-40B4-BE49-F238E27FC236}">
                <a16:creationId xmlns:a16="http://schemas.microsoft.com/office/drawing/2014/main" id="{3D18D5CE-7F64-3A3E-F801-14E9C0DB2725}"/>
              </a:ext>
            </a:extLst>
          </p:cNvPr>
          <p:cNvGrpSpPr/>
          <p:nvPr/>
        </p:nvGrpSpPr>
        <p:grpSpPr>
          <a:xfrm>
            <a:off x="3385039" y="3388506"/>
            <a:ext cx="504485" cy="438791"/>
            <a:chOff x="6940635" y="3928120"/>
            <a:chExt cx="1789309" cy="490335"/>
          </a:xfrm>
        </p:grpSpPr>
        <mc:AlternateContent xmlns:mc="http://schemas.openxmlformats.org/markup-compatibility/2006" xmlns:a14="http://schemas.microsoft.com/office/drawing/2010/main">
          <mc:Choice Requires="a14">
            <p:sp>
              <p:nvSpPr>
                <p:cNvPr id="17" name="内容占位符 2">
                  <a:extLst>
                    <a:ext uri="{FF2B5EF4-FFF2-40B4-BE49-F238E27FC236}">
                      <a16:creationId xmlns:a16="http://schemas.microsoft.com/office/drawing/2014/main" id="{F13E2C06-1AA2-BF1A-B69A-7F834A8D4038}"/>
                    </a:ext>
                  </a:extLst>
                </p:cNvPr>
                <p:cNvSpPr txBox="1">
                  <a:spLocks/>
                </p:cNvSpPr>
                <p:nvPr/>
              </p:nvSpPr>
              <p:spPr bwMode="auto">
                <a:xfrm>
                  <a:off x="7061148" y="3928120"/>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𝐾</m:t>
                        </m:r>
                      </m:oMath>
                    </m:oMathPara>
                  </a14:m>
                  <a:endParaRPr lang="en-US" altLang="zh-CN" sz="2000" dirty="0">
                    <a:cs typeface="Calibri Light" panose="020F0302020204030204" pitchFamily="34" charset="0"/>
                  </a:endParaRPr>
                </a:p>
              </p:txBody>
            </p:sp>
          </mc:Choice>
          <mc:Fallback xmlns="">
            <p:sp>
              <p:nvSpPr>
                <p:cNvPr id="31" name="内容占位符 2">
                  <a:extLst>
                    <a:ext uri="{FF2B5EF4-FFF2-40B4-BE49-F238E27FC236}">
                      <a16:creationId xmlns:a16="http://schemas.microsoft.com/office/drawing/2014/main" id="{44B13164-32D0-4F54-9087-A256D5F56893}"/>
                    </a:ext>
                  </a:extLst>
                </p:cNvPr>
                <p:cNvSpPr txBox="1">
                  <a:spLocks noRot="1" noChangeAspect="1" noMove="1" noResize="1" noEditPoints="1" noAdjustHandles="1" noChangeArrowheads="1" noChangeShapeType="1" noTextEdit="1"/>
                </p:cNvSpPr>
                <p:nvPr/>
              </p:nvSpPr>
              <p:spPr bwMode="auto">
                <a:xfrm>
                  <a:off x="7061148" y="3928120"/>
                  <a:ext cx="1668796" cy="490335"/>
                </a:xfrm>
                <a:prstGeom prst="rect">
                  <a:avLst/>
                </a:prstGeom>
                <a:blipFill>
                  <a:blip r:embed="rId8"/>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25420635-F935-262E-1D40-5DB61203ABAA}"/>
                </a:ext>
              </a:extLst>
            </p:cNvPr>
            <p:cNvCxnSpPr>
              <a:cxnSpLocks/>
            </p:cNvCxnSpPr>
            <p:nvPr/>
          </p:nvCxnSpPr>
          <p:spPr>
            <a:xfrm>
              <a:off x="6940635" y="4282653"/>
              <a:ext cx="1591774"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19" name="Group 18">
            <a:extLst>
              <a:ext uri="{FF2B5EF4-FFF2-40B4-BE49-F238E27FC236}">
                <a16:creationId xmlns:a16="http://schemas.microsoft.com/office/drawing/2014/main" id="{B4509D79-A1F6-93C0-0312-1C33E3CC41CE}"/>
              </a:ext>
            </a:extLst>
          </p:cNvPr>
          <p:cNvGrpSpPr/>
          <p:nvPr/>
        </p:nvGrpSpPr>
        <p:grpSpPr>
          <a:xfrm>
            <a:off x="1135381" y="3556443"/>
            <a:ext cx="1008677" cy="490335"/>
            <a:chOff x="4618722" y="4583009"/>
            <a:chExt cx="838122" cy="490335"/>
          </a:xfrm>
        </p:grpSpPr>
        <mc:AlternateContent xmlns:mc="http://schemas.openxmlformats.org/markup-compatibility/2006" xmlns:a14="http://schemas.microsoft.com/office/drawing/2010/main">
          <mc:Choice Requires="a14">
            <p:sp>
              <p:nvSpPr>
                <p:cNvPr id="20" name="内容占位符 2">
                  <a:extLst>
                    <a:ext uri="{FF2B5EF4-FFF2-40B4-BE49-F238E27FC236}">
                      <a16:creationId xmlns:a16="http://schemas.microsoft.com/office/drawing/2014/main" id="{911B0752-06E9-11F1-2DDF-7F06464288AF}"/>
                    </a:ext>
                  </a:extLst>
                </p:cNvPr>
                <p:cNvSpPr txBox="1">
                  <a:spLocks/>
                </p:cNvSpPr>
                <p:nvPr/>
              </p:nvSpPr>
              <p:spPr bwMode="auto">
                <a:xfrm>
                  <a:off x="4618722" y="4583009"/>
                  <a:ext cx="838122"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𝑟𝑤</m:t>
                        </m:r>
                      </m:oMath>
                    </m:oMathPara>
                  </a14:m>
                  <a:endParaRPr lang="en-US" altLang="zh-CN" sz="2000" dirty="0">
                    <a:cs typeface="Calibri Light" panose="020F0302020204030204" pitchFamily="34" charset="0"/>
                  </a:endParaRPr>
                </a:p>
              </p:txBody>
            </p:sp>
          </mc:Choice>
          <mc:Fallback xmlns="">
            <p:sp>
              <p:nvSpPr>
                <p:cNvPr id="46" name="内容占位符 2">
                  <a:extLst>
                    <a:ext uri="{FF2B5EF4-FFF2-40B4-BE49-F238E27FC236}">
                      <a16:creationId xmlns:a16="http://schemas.microsoft.com/office/drawing/2014/main" id="{2B7D63FC-C4AF-497A-9758-CE84E8B3806B}"/>
                    </a:ext>
                  </a:extLst>
                </p:cNvPr>
                <p:cNvSpPr txBox="1">
                  <a:spLocks noRot="1" noChangeAspect="1" noMove="1" noResize="1" noEditPoints="1" noAdjustHandles="1" noChangeArrowheads="1" noChangeShapeType="1" noTextEdit="1"/>
                </p:cNvSpPr>
                <p:nvPr/>
              </p:nvSpPr>
              <p:spPr bwMode="auto">
                <a:xfrm>
                  <a:off x="4618722" y="4583009"/>
                  <a:ext cx="838122" cy="490335"/>
                </a:xfrm>
                <a:prstGeom prst="rect">
                  <a:avLst/>
                </a:prstGeom>
                <a:blipFill>
                  <a:blip r:embed="rId9"/>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A1320921-4019-AB48-30FD-41DC8024C16A}"/>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22" name="Rectangle 21">
            <a:extLst>
              <a:ext uri="{FF2B5EF4-FFF2-40B4-BE49-F238E27FC236}">
                <a16:creationId xmlns:a16="http://schemas.microsoft.com/office/drawing/2014/main" id="{388BAB95-AE1B-3C0B-00F7-AD92BFA21094}"/>
              </a:ext>
            </a:extLst>
          </p:cNvPr>
          <p:cNvSpPr/>
          <p:nvPr/>
        </p:nvSpPr>
        <p:spPr>
          <a:xfrm>
            <a:off x="1967065" y="3426722"/>
            <a:ext cx="1270745" cy="438790"/>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OPRF</a:t>
            </a:r>
          </a:p>
        </p:txBody>
      </p:sp>
      <p:grpSp>
        <p:nvGrpSpPr>
          <p:cNvPr id="23" name="Group 22">
            <a:extLst>
              <a:ext uri="{FF2B5EF4-FFF2-40B4-BE49-F238E27FC236}">
                <a16:creationId xmlns:a16="http://schemas.microsoft.com/office/drawing/2014/main" id="{14FA7C51-7767-BD8F-BA95-4AA95082067A}"/>
              </a:ext>
            </a:extLst>
          </p:cNvPr>
          <p:cNvGrpSpPr/>
          <p:nvPr/>
        </p:nvGrpSpPr>
        <p:grpSpPr>
          <a:xfrm>
            <a:off x="2688892" y="3936424"/>
            <a:ext cx="1100821" cy="490336"/>
            <a:chOff x="8036464" y="3995760"/>
            <a:chExt cx="1668796" cy="490335"/>
          </a:xfrm>
        </p:grpSpPr>
        <mc:AlternateContent xmlns:mc="http://schemas.openxmlformats.org/markup-compatibility/2006" xmlns:a14="http://schemas.microsoft.com/office/drawing/2010/main">
          <mc:Choice Requires="a14">
            <p:sp>
              <p:nvSpPr>
                <p:cNvPr id="25" name="内容占位符 2">
                  <a:extLst>
                    <a:ext uri="{FF2B5EF4-FFF2-40B4-BE49-F238E27FC236}">
                      <a16:creationId xmlns:a16="http://schemas.microsoft.com/office/drawing/2014/main" id="{3CE790AF-65BF-B60A-1614-A9FC39B3E5DF}"/>
                    </a:ext>
                  </a:extLst>
                </p:cNvPr>
                <p:cNvSpPr txBox="1">
                  <a:spLocks/>
                </p:cNvSpPr>
                <p:nvPr/>
              </p:nvSpPr>
              <p:spPr bwMode="auto">
                <a:xfrm>
                  <a:off x="8036464" y="3995760"/>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𝑒𝑛𝑣</m:t>
                        </m:r>
                      </m:oMath>
                    </m:oMathPara>
                  </a14:m>
                  <a:endParaRPr lang="en-US" altLang="zh-CN" sz="2000" dirty="0">
                    <a:cs typeface="Calibri Light" panose="020F0302020204030204" pitchFamily="34" charset="0"/>
                  </a:endParaRPr>
                </a:p>
              </p:txBody>
            </p:sp>
          </mc:Choice>
          <mc:Fallback xmlns="">
            <p:sp>
              <p:nvSpPr>
                <p:cNvPr id="80" name="内容占位符 2">
                  <a:extLst>
                    <a:ext uri="{FF2B5EF4-FFF2-40B4-BE49-F238E27FC236}">
                      <a16:creationId xmlns:a16="http://schemas.microsoft.com/office/drawing/2014/main" id="{7F686D23-E8E1-4D60-AC73-B1D8126E87FD}"/>
                    </a:ext>
                  </a:extLst>
                </p:cNvPr>
                <p:cNvSpPr txBox="1">
                  <a:spLocks noRot="1" noChangeAspect="1" noMove="1" noResize="1" noEditPoints="1" noAdjustHandles="1" noChangeArrowheads="1" noChangeShapeType="1" noTextEdit="1"/>
                </p:cNvSpPr>
                <p:nvPr/>
              </p:nvSpPr>
              <p:spPr bwMode="auto">
                <a:xfrm>
                  <a:off x="8036464" y="3995760"/>
                  <a:ext cx="1668796" cy="490335"/>
                </a:xfrm>
                <a:prstGeom prst="rect">
                  <a:avLst/>
                </a:prstGeom>
                <a:blipFill>
                  <a:blip r:embed="rId10"/>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6845C542-6350-C944-D7C8-F5A7FDEBB16D}"/>
                </a:ext>
              </a:extLst>
            </p:cNvPr>
            <p:cNvCxnSpPr>
              <a:cxnSpLocks/>
            </p:cNvCxnSpPr>
            <p:nvPr/>
          </p:nvCxnSpPr>
          <p:spPr>
            <a:xfrm>
              <a:off x="8140850" y="4360991"/>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B568D05-498C-31FD-67B8-7273741735BA}"/>
                  </a:ext>
                </a:extLst>
              </p:cNvPr>
              <p:cNvSpPr txBox="1"/>
              <p:nvPr/>
            </p:nvSpPr>
            <p:spPr>
              <a:xfrm>
                <a:off x="45758" y="4111548"/>
                <a:ext cx="2572371"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0"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0"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0"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𝐴𝐷𝑒𝑐</m:t>
                          </m:r>
                        </m:e>
                        <m:sub>
                          <m:r>
                            <a:rPr lang="en-US" sz="2000" b="0" i="1" dirty="0" smtClean="0">
                              <a:latin typeface="Cambria Math" panose="02040503050406030204" pitchFamily="18" charset="0"/>
                              <a:ea typeface="Cambria Math" panose="02040503050406030204" pitchFamily="18" charset="0"/>
                            </a:rPr>
                            <m:t>𝑟𝑤</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27" name="TextBox 26">
                <a:extLst>
                  <a:ext uri="{FF2B5EF4-FFF2-40B4-BE49-F238E27FC236}">
                    <a16:creationId xmlns:a16="http://schemas.microsoft.com/office/drawing/2014/main" id="{0B568D05-498C-31FD-67B8-7273741735BA}"/>
                  </a:ext>
                </a:extLst>
              </p:cNvPr>
              <p:cNvSpPr txBox="1">
                <a:spLocks noRot="1" noChangeAspect="1" noMove="1" noResize="1" noEditPoints="1" noAdjustHandles="1" noChangeArrowheads="1" noChangeShapeType="1" noTextEdit="1"/>
              </p:cNvSpPr>
              <p:nvPr/>
            </p:nvSpPr>
            <p:spPr>
              <a:xfrm>
                <a:off x="45758" y="4111548"/>
                <a:ext cx="2572371" cy="400110"/>
              </a:xfrm>
              <a:prstGeom prst="rect">
                <a:avLst/>
              </a:prstGeom>
              <a:blipFill>
                <a:blip r:embed="rId11"/>
                <a:stretch>
                  <a:fillRect l="-1188" r="-1900" b="-15152"/>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2A20DC34-6AB9-A409-F366-6649576A9E85}"/>
              </a:ext>
            </a:extLst>
          </p:cNvPr>
          <p:cNvSpPr/>
          <p:nvPr/>
        </p:nvSpPr>
        <p:spPr>
          <a:xfrm>
            <a:off x="4037468" y="3347653"/>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Server</a:t>
            </a:r>
          </a:p>
        </p:txBody>
      </p:sp>
      <p:sp>
        <p:nvSpPr>
          <p:cNvPr id="32" name="Rectangle 31">
            <a:extLst>
              <a:ext uri="{FF2B5EF4-FFF2-40B4-BE49-F238E27FC236}">
                <a16:creationId xmlns:a16="http://schemas.microsoft.com/office/drawing/2014/main" id="{2B3F27FD-D385-E344-11CD-74694D928BE6}"/>
              </a:ext>
            </a:extLst>
          </p:cNvPr>
          <p:cNvSpPr/>
          <p:nvPr/>
        </p:nvSpPr>
        <p:spPr>
          <a:xfrm>
            <a:off x="276366" y="3347652"/>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User</a:t>
            </a:r>
          </a:p>
        </p:txBody>
      </p:sp>
      <p:sp>
        <p:nvSpPr>
          <p:cNvPr id="34" name="Rectangle 33">
            <a:extLst>
              <a:ext uri="{FF2B5EF4-FFF2-40B4-BE49-F238E27FC236}">
                <a16:creationId xmlns:a16="http://schemas.microsoft.com/office/drawing/2014/main" id="{C9731DC0-A09F-1D66-406E-F8D9C8D3760A}"/>
              </a:ext>
            </a:extLst>
          </p:cNvPr>
          <p:cNvSpPr/>
          <p:nvPr/>
        </p:nvSpPr>
        <p:spPr>
          <a:xfrm>
            <a:off x="6975256" y="3378955"/>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User</a:t>
            </a:r>
          </a:p>
        </p:txBody>
      </p:sp>
      <p:sp>
        <p:nvSpPr>
          <p:cNvPr id="35" name="Rectangle 34">
            <a:extLst>
              <a:ext uri="{FF2B5EF4-FFF2-40B4-BE49-F238E27FC236}">
                <a16:creationId xmlns:a16="http://schemas.microsoft.com/office/drawing/2014/main" id="{61A2FBB2-9A7B-30F4-BF00-ECC4F7835447}"/>
              </a:ext>
            </a:extLst>
          </p:cNvPr>
          <p:cNvSpPr/>
          <p:nvPr/>
        </p:nvSpPr>
        <p:spPr>
          <a:xfrm>
            <a:off x="10712794" y="3378955"/>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Server</a:t>
            </a:r>
          </a:p>
        </p:txBody>
      </p:sp>
      <p:grpSp>
        <p:nvGrpSpPr>
          <p:cNvPr id="36" name="Group 35">
            <a:extLst>
              <a:ext uri="{FF2B5EF4-FFF2-40B4-BE49-F238E27FC236}">
                <a16:creationId xmlns:a16="http://schemas.microsoft.com/office/drawing/2014/main" id="{95E51594-0253-4378-3689-29760F51362B}"/>
              </a:ext>
            </a:extLst>
          </p:cNvPr>
          <p:cNvGrpSpPr/>
          <p:nvPr/>
        </p:nvGrpSpPr>
        <p:grpSpPr>
          <a:xfrm>
            <a:off x="7815273" y="4221161"/>
            <a:ext cx="687272" cy="490335"/>
            <a:chOff x="2404187" y="3912966"/>
            <a:chExt cx="2185040" cy="490335"/>
          </a:xfrm>
        </p:grpSpPr>
        <mc:AlternateContent xmlns:mc="http://schemas.openxmlformats.org/markup-compatibility/2006" xmlns:a14="http://schemas.microsoft.com/office/drawing/2010/main">
          <mc:Choice Requires="a14">
            <p:sp>
              <p:nvSpPr>
                <p:cNvPr id="37" name="内容占位符 2">
                  <a:extLst>
                    <a:ext uri="{FF2B5EF4-FFF2-40B4-BE49-F238E27FC236}">
                      <a16:creationId xmlns:a16="http://schemas.microsoft.com/office/drawing/2014/main" id="{2516B3C5-2E40-464D-A3C6-FBFD31DF17F1}"/>
                    </a:ext>
                  </a:extLst>
                </p:cNvPr>
                <p:cNvSpPr txBox="1">
                  <a:spLocks/>
                </p:cNvSpPr>
                <p:nvPr/>
              </p:nvSpPr>
              <p:spPr bwMode="auto">
                <a:xfrm>
                  <a:off x="2404187" y="3912966"/>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𝑟𝑤</m:t>
                        </m:r>
                      </m:oMath>
                    </m:oMathPara>
                  </a14:m>
                  <a:endParaRPr lang="en-US" altLang="zh-CN" sz="2000" dirty="0">
                    <a:cs typeface="Calibri Light" panose="020F0302020204030204" pitchFamily="34" charset="0"/>
                  </a:endParaRPr>
                </a:p>
              </p:txBody>
            </p:sp>
          </mc:Choice>
          <mc:Fallback xmlns="">
            <p:sp>
              <p:nvSpPr>
                <p:cNvPr id="37" name="内容占位符 2">
                  <a:extLst>
                    <a:ext uri="{FF2B5EF4-FFF2-40B4-BE49-F238E27FC236}">
                      <a16:creationId xmlns:a16="http://schemas.microsoft.com/office/drawing/2014/main" id="{2516B3C5-2E40-464D-A3C6-FBFD31DF17F1}"/>
                    </a:ext>
                  </a:extLst>
                </p:cNvPr>
                <p:cNvSpPr txBox="1">
                  <a:spLocks noRot="1" noChangeAspect="1" noMove="1" noResize="1" noEditPoints="1" noAdjustHandles="1" noChangeArrowheads="1" noChangeShapeType="1" noTextEdit="1"/>
                </p:cNvSpPr>
                <p:nvPr/>
              </p:nvSpPr>
              <p:spPr bwMode="auto">
                <a:xfrm>
                  <a:off x="2404187" y="3912966"/>
                  <a:ext cx="1668796" cy="490335"/>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F799778E-8F3F-CB1E-61AB-9F89BB9E5382}"/>
                </a:ext>
              </a:extLst>
            </p:cNvPr>
            <p:cNvCxnSpPr>
              <a:cxnSpLocks/>
            </p:cNvCxnSpPr>
            <p:nvPr/>
          </p:nvCxnSpPr>
          <p:spPr>
            <a:xfrm>
              <a:off x="2659087" y="4285470"/>
              <a:ext cx="193014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41" name="Group 40">
            <a:extLst>
              <a:ext uri="{FF2B5EF4-FFF2-40B4-BE49-F238E27FC236}">
                <a16:creationId xmlns:a16="http://schemas.microsoft.com/office/drawing/2014/main" id="{E65F9043-3F41-FEA2-40EC-78A0C052DAAA}"/>
              </a:ext>
            </a:extLst>
          </p:cNvPr>
          <p:cNvGrpSpPr/>
          <p:nvPr/>
        </p:nvGrpSpPr>
        <p:grpSpPr>
          <a:xfrm>
            <a:off x="10377053" y="4241874"/>
            <a:ext cx="878170" cy="539369"/>
            <a:chOff x="6863613" y="3915796"/>
            <a:chExt cx="1668796" cy="539369"/>
          </a:xfrm>
        </p:grpSpPr>
        <mc:AlternateContent xmlns:mc="http://schemas.openxmlformats.org/markup-compatibility/2006" xmlns:a14="http://schemas.microsoft.com/office/drawing/2010/main">
          <mc:Choice Requires="a14">
            <p:sp>
              <p:nvSpPr>
                <p:cNvPr id="42" name="内容占位符 2">
                  <a:extLst>
                    <a:ext uri="{FF2B5EF4-FFF2-40B4-BE49-F238E27FC236}">
                      <a16:creationId xmlns:a16="http://schemas.microsoft.com/office/drawing/2014/main" id="{8AF28AE2-5039-B4AE-0F40-9F4A06683FF8}"/>
                    </a:ext>
                  </a:extLst>
                </p:cNvPr>
                <p:cNvSpPr txBox="1">
                  <a:spLocks/>
                </p:cNvSpPr>
                <p:nvPr/>
              </p:nvSpPr>
              <p:spPr bwMode="auto">
                <a:xfrm>
                  <a:off x="6863613" y="3915796"/>
                  <a:ext cx="1668796" cy="539369"/>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h</m:t>
                        </m:r>
                        <m:r>
                          <a:rPr lang="en-US" sz="2000" b="0" i="1" dirty="0" smtClean="0">
                            <a:latin typeface="Cambria Math" panose="02040503050406030204" pitchFamily="18" charset="0"/>
                            <a:ea typeface="Cambria Math" panose="02040503050406030204" pitchFamily="18" charset="0"/>
                          </a:rPr>
                          <m:t>𝑟𝑤</m:t>
                        </m:r>
                      </m:oMath>
                    </m:oMathPara>
                  </a14:m>
                  <a:endParaRPr lang="en-US" altLang="zh-CN" sz="2000" dirty="0">
                    <a:cs typeface="Calibri Light" panose="020F0302020204030204" pitchFamily="34" charset="0"/>
                  </a:endParaRPr>
                </a:p>
              </p:txBody>
            </p:sp>
          </mc:Choice>
          <mc:Fallback xmlns="">
            <p:sp>
              <p:nvSpPr>
                <p:cNvPr id="42" name="内容占位符 2">
                  <a:extLst>
                    <a:ext uri="{FF2B5EF4-FFF2-40B4-BE49-F238E27FC236}">
                      <a16:creationId xmlns:a16="http://schemas.microsoft.com/office/drawing/2014/main" id="{8AF28AE2-5039-B4AE-0F40-9F4A06683FF8}"/>
                    </a:ext>
                  </a:extLst>
                </p:cNvPr>
                <p:cNvSpPr txBox="1">
                  <a:spLocks noRot="1" noChangeAspect="1" noMove="1" noResize="1" noEditPoints="1" noAdjustHandles="1" noChangeArrowheads="1" noChangeShapeType="1" noTextEdit="1"/>
                </p:cNvSpPr>
                <p:nvPr/>
              </p:nvSpPr>
              <p:spPr bwMode="auto">
                <a:xfrm>
                  <a:off x="6863613" y="3915796"/>
                  <a:ext cx="1668796" cy="539369"/>
                </a:xfrm>
                <a:prstGeom prst="rect">
                  <a:avLst/>
                </a:prstGeom>
                <a:blipFill>
                  <a:blip r:embed="rId13"/>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55CCF48F-6249-1D08-C9F1-FADDD49EDB4A}"/>
                </a:ext>
              </a:extLst>
            </p:cNvPr>
            <p:cNvCxnSpPr>
              <a:cxnSpLocks/>
            </p:cNvCxnSpPr>
            <p:nvPr/>
          </p:nvCxnSpPr>
          <p:spPr>
            <a:xfrm>
              <a:off x="6940637" y="4282653"/>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44" name="Group 43">
            <a:extLst>
              <a:ext uri="{FF2B5EF4-FFF2-40B4-BE49-F238E27FC236}">
                <a16:creationId xmlns:a16="http://schemas.microsoft.com/office/drawing/2014/main" id="{B9A3015A-75A4-FEC3-7285-8B4AE278996F}"/>
              </a:ext>
            </a:extLst>
          </p:cNvPr>
          <p:cNvGrpSpPr/>
          <p:nvPr/>
        </p:nvGrpSpPr>
        <p:grpSpPr>
          <a:xfrm>
            <a:off x="7933148" y="3153789"/>
            <a:ext cx="695434" cy="490335"/>
            <a:chOff x="3324526" y="3945092"/>
            <a:chExt cx="1668796" cy="490335"/>
          </a:xfrm>
        </p:grpSpPr>
        <mc:AlternateContent xmlns:mc="http://schemas.openxmlformats.org/markup-compatibility/2006" xmlns:a14="http://schemas.microsoft.com/office/drawing/2010/main">
          <mc:Choice Requires="a14">
            <p:sp>
              <p:nvSpPr>
                <p:cNvPr id="45" name="内容占位符 2">
                  <a:extLst>
                    <a:ext uri="{FF2B5EF4-FFF2-40B4-BE49-F238E27FC236}">
                      <a16:creationId xmlns:a16="http://schemas.microsoft.com/office/drawing/2014/main" id="{366103F7-055D-6AE0-9B0F-857522A65AFD}"/>
                    </a:ext>
                  </a:extLst>
                </p:cNvPr>
                <p:cNvSpPr txBox="1">
                  <a:spLocks/>
                </p:cNvSpPr>
                <p:nvPr/>
              </p:nvSpPr>
              <p:spPr bwMode="auto">
                <a:xfrm>
                  <a:off x="3324526" y="3945092"/>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𝑝𝑤</m:t>
                        </m:r>
                      </m:oMath>
                    </m:oMathPara>
                  </a14:m>
                  <a:endParaRPr lang="en-US" altLang="zh-CN" sz="2000" dirty="0">
                    <a:cs typeface="Calibri Light" panose="020F0302020204030204" pitchFamily="34" charset="0"/>
                  </a:endParaRPr>
                </a:p>
              </p:txBody>
            </p:sp>
          </mc:Choice>
          <mc:Fallback xmlns="">
            <p:sp>
              <p:nvSpPr>
                <p:cNvPr id="182" name="内容占位符 2">
                  <a:extLst>
                    <a:ext uri="{FF2B5EF4-FFF2-40B4-BE49-F238E27FC236}">
                      <a16:creationId xmlns:a16="http://schemas.microsoft.com/office/drawing/2014/main" id="{F2D03613-EF1A-4790-85F3-52B0A7B3C6BA}"/>
                    </a:ext>
                  </a:extLst>
                </p:cNvPr>
                <p:cNvSpPr txBox="1">
                  <a:spLocks noRot="1" noChangeAspect="1" noMove="1" noResize="1" noEditPoints="1" noAdjustHandles="1" noChangeArrowheads="1" noChangeShapeType="1" noTextEdit="1"/>
                </p:cNvSpPr>
                <p:nvPr/>
              </p:nvSpPr>
              <p:spPr bwMode="auto">
                <a:xfrm>
                  <a:off x="3324526" y="3945092"/>
                  <a:ext cx="1668796" cy="490335"/>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F24571AD-2F4F-B7C8-770F-D00557597827}"/>
                </a:ext>
              </a:extLst>
            </p:cNvPr>
            <p:cNvCxnSpPr>
              <a:cxnSpLocks/>
            </p:cNvCxnSpPr>
            <p:nvPr/>
          </p:nvCxnSpPr>
          <p:spPr>
            <a:xfrm>
              <a:off x="3489742" y="4303233"/>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51" name="Group 50">
            <a:extLst>
              <a:ext uri="{FF2B5EF4-FFF2-40B4-BE49-F238E27FC236}">
                <a16:creationId xmlns:a16="http://schemas.microsoft.com/office/drawing/2014/main" id="{DC40C809-1107-C50E-1453-B19E153EB36F}"/>
              </a:ext>
            </a:extLst>
          </p:cNvPr>
          <p:cNvGrpSpPr/>
          <p:nvPr/>
        </p:nvGrpSpPr>
        <p:grpSpPr>
          <a:xfrm>
            <a:off x="10049293" y="3424728"/>
            <a:ext cx="504485" cy="438791"/>
            <a:chOff x="6940635" y="3928120"/>
            <a:chExt cx="1789309" cy="490335"/>
          </a:xfrm>
        </p:grpSpPr>
        <mc:AlternateContent xmlns:mc="http://schemas.openxmlformats.org/markup-compatibility/2006" xmlns:a14="http://schemas.microsoft.com/office/drawing/2010/main">
          <mc:Choice Requires="a14">
            <p:sp>
              <p:nvSpPr>
                <p:cNvPr id="52" name="内容占位符 2">
                  <a:extLst>
                    <a:ext uri="{FF2B5EF4-FFF2-40B4-BE49-F238E27FC236}">
                      <a16:creationId xmlns:a16="http://schemas.microsoft.com/office/drawing/2014/main" id="{5650F11E-E31A-208C-D0F1-F4493C768111}"/>
                    </a:ext>
                  </a:extLst>
                </p:cNvPr>
                <p:cNvSpPr txBox="1">
                  <a:spLocks/>
                </p:cNvSpPr>
                <p:nvPr/>
              </p:nvSpPr>
              <p:spPr bwMode="auto">
                <a:xfrm>
                  <a:off x="7061148" y="3928120"/>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𝐾</m:t>
                        </m:r>
                      </m:oMath>
                    </m:oMathPara>
                  </a14:m>
                  <a:endParaRPr lang="en-US" altLang="zh-CN" sz="2000" dirty="0">
                    <a:cs typeface="Calibri Light" panose="020F0302020204030204" pitchFamily="34" charset="0"/>
                  </a:endParaRPr>
                </a:p>
              </p:txBody>
            </p:sp>
          </mc:Choice>
          <mc:Fallback xmlns="">
            <p:sp>
              <p:nvSpPr>
                <p:cNvPr id="185" name="内容占位符 2">
                  <a:extLst>
                    <a:ext uri="{FF2B5EF4-FFF2-40B4-BE49-F238E27FC236}">
                      <a16:creationId xmlns:a16="http://schemas.microsoft.com/office/drawing/2014/main" id="{7D168FE3-0B51-43DA-B15C-32C7313720E4}"/>
                    </a:ext>
                  </a:extLst>
                </p:cNvPr>
                <p:cNvSpPr txBox="1">
                  <a:spLocks noRot="1" noChangeAspect="1" noMove="1" noResize="1" noEditPoints="1" noAdjustHandles="1" noChangeArrowheads="1" noChangeShapeType="1" noTextEdit="1"/>
                </p:cNvSpPr>
                <p:nvPr/>
              </p:nvSpPr>
              <p:spPr bwMode="auto">
                <a:xfrm>
                  <a:off x="7061148" y="3928120"/>
                  <a:ext cx="1668796" cy="490335"/>
                </a:xfrm>
                <a:prstGeom prst="rect">
                  <a:avLst/>
                </a:prstGeom>
                <a:blipFill>
                  <a:blip r:embed="rId15"/>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53" name="Straight Arrow Connector 52">
              <a:extLst>
                <a:ext uri="{FF2B5EF4-FFF2-40B4-BE49-F238E27FC236}">
                  <a16:creationId xmlns:a16="http://schemas.microsoft.com/office/drawing/2014/main" id="{9AEEAFDB-F1A9-3093-0819-1F9E608B1435}"/>
                </a:ext>
              </a:extLst>
            </p:cNvPr>
            <p:cNvCxnSpPr>
              <a:cxnSpLocks/>
            </p:cNvCxnSpPr>
            <p:nvPr/>
          </p:nvCxnSpPr>
          <p:spPr>
            <a:xfrm>
              <a:off x="6940635" y="4282653"/>
              <a:ext cx="1591774"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55" name="Rectangle 54">
            <a:extLst>
              <a:ext uri="{FF2B5EF4-FFF2-40B4-BE49-F238E27FC236}">
                <a16:creationId xmlns:a16="http://schemas.microsoft.com/office/drawing/2014/main" id="{25FB74EF-961B-A0F5-10BE-6F6CF89C04AF}"/>
              </a:ext>
            </a:extLst>
          </p:cNvPr>
          <p:cNvSpPr/>
          <p:nvPr/>
        </p:nvSpPr>
        <p:spPr>
          <a:xfrm>
            <a:off x="8631319" y="3462944"/>
            <a:ext cx="1270745" cy="438790"/>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OPRF</a:t>
            </a:r>
          </a:p>
        </p:txBody>
      </p:sp>
      <p:grpSp>
        <p:nvGrpSpPr>
          <p:cNvPr id="56" name="Group 55">
            <a:extLst>
              <a:ext uri="{FF2B5EF4-FFF2-40B4-BE49-F238E27FC236}">
                <a16:creationId xmlns:a16="http://schemas.microsoft.com/office/drawing/2014/main" id="{E984A633-5B89-4E7D-79AF-AE0767545E81}"/>
              </a:ext>
            </a:extLst>
          </p:cNvPr>
          <p:cNvGrpSpPr/>
          <p:nvPr/>
        </p:nvGrpSpPr>
        <p:grpSpPr>
          <a:xfrm>
            <a:off x="7799635" y="3592665"/>
            <a:ext cx="1008677" cy="490335"/>
            <a:chOff x="4618722" y="4583009"/>
            <a:chExt cx="838122" cy="490335"/>
          </a:xfrm>
        </p:grpSpPr>
        <mc:AlternateContent xmlns:mc="http://schemas.openxmlformats.org/markup-compatibility/2006" xmlns:a14="http://schemas.microsoft.com/office/drawing/2010/main">
          <mc:Choice Requires="a14">
            <p:sp>
              <p:nvSpPr>
                <p:cNvPr id="57" name="内容占位符 2">
                  <a:extLst>
                    <a:ext uri="{FF2B5EF4-FFF2-40B4-BE49-F238E27FC236}">
                      <a16:creationId xmlns:a16="http://schemas.microsoft.com/office/drawing/2014/main" id="{11BC7874-E23C-304D-A98D-C37E9D0591DB}"/>
                    </a:ext>
                  </a:extLst>
                </p:cNvPr>
                <p:cNvSpPr txBox="1">
                  <a:spLocks/>
                </p:cNvSpPr>
                <p:nvPr/>
              </p:nvSpPr>
              <p:spPr bwMode="auto">
                <a:xfrm>
                  <a:off x="4618722" y="4583009"/>
                  <a:ext cx="838122"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𝑟𝑤</m:t>
                        </m:r>
                      </m:oMath>
                    </m:oMathPara>
                  </a14:m>
                  <a:endParaRPr lang="en-US" altLang="zh-CN" sz="2000" dirty="0">
                    <a:cs typeface="Calibri Light" panose="020F0302020204030204" pitchFamily="34" charset="0"/>
                  </a:endParaRPr>
                </a:p>
              </p:txBody>
            </p:sp>
          </mc:Choice>
          <mc:Fallback xmlns="">
            <p:sp>
              <p:nvSpPr>
                <p:cNvPr id="189" name="内容占位符 2">
                  <a:extLst>
                    <a:ext uri="{FF2B5EF4-FFF2-40B4-BE49-F238E27FC236}">
                      <a16:creationId xmlns:a16="http://schemas.microsoft.com/office/drawing/2014/main" id="{C6DCE45E-7852-41CF-9238-FC10682BBC51}"/>
                    </a:ext>
                  </a:extLst>
                </p:cNvPr>
                <p:cNvSpPr txBox="1">
                  <a:spLocks noRot="1" noChangeAspect="1" noMove="1" noResize="1" noEditPoints="1" noAdjustHandles="1" noChangeArrowheads="1" noChangeShapeType="1" noTextEdit="1"/>
                </p:cNvSpPr>
                <p:nvPr/>
              </p:nvSpPr>
              <p:spPr bwMode="auto">
                <a:xfrm>
                  <a:off x="4618722" y="4583009"/>
                  <a:ext cx="838122" cy="490335"/>
                </a:xfrm>
                <a:prstGeom prst="rect">
                  <a:avLst/>
                </a:prstGeom>
                <a:blipFill>
                  <a:blip r:embed="rId16"/>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D3634DE4-79D4-512D-6E7B-E2F8A669FB60}"/>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59" name="Group 58">
            <a:extLst>
              <a:ext uri="{FF2B5EF4-FFF2-40B4-BE49-F238E27FC236}">
                <a16:creationId xmlns:a16="http://schemas.microsoft.com/office/drawing/2014/main" id="{B8CE71FC-D4F1-DF17-FDFF-79DA79910694}"/>
              </a:ext>
            </a:extLst>
          </p:cNvPr>
          <p:cNvGrpSpPr/>
          <p:nvPr/>
        </p:nvGrpSpPr>
        <p:grpSpPr>
          <a:xfrm>
            <a:off x="1170555" y="4555798"/>
            <a:ext cx="705690" cy="490335"/>
            <a:chOff x="2654259" y="3912966"/>
            <a:chExt cx="1934968" cy="490335"/>
          </a:xfrm>
        </p:grpSpPr>
        <mc:AlternateContent xmlns:mc="http://schemas.openxmlformats.org/markup-compatibility/2006" xmlns:a14="http://schemas.microsoft.com/office/drawing/2010/main">
          <mc:Choice Requires="a14">
            <p:sp>
              <p:nvSpPr>
                <p:cNvPr id="60" name="内容占位符 2">
                  <a:extLst>
                    <a:ext uri="{FF2B5EF4-FFF2-40B4-BE49-F238E27FC236}">
                      <a16:creationId xmlns:a16="http://schemas.microsoft.com/office/drawing/2014/main" id="{0A97230E-7A75-7D54-7C43-E6E4D75C048F}"/>
                    </a:ext>
                  </a:extLst>
                </p:cNvPr>
                <p:cNvSpPr txBox="1">
                  <a:spLocks/>
                </p:cNvSpPr>
                <p:nvPr/>
              </p:nvSpPr>
              <p:spPr bwMode="auto">
                <a:xfrm>
                  <a:off x="2654259" y="3912966"/>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202" name="内容占位符 2">
                  <a:extLst>
                    <a:ext uri="{FF2B5EF4-FFF2-40B4-BE49-F238E27FC236}">
                      <a16:creationId xmlns:a16="http://schemas.microsoft.com/office/drawing/2014/main" id="{01509C07-F57C-4F2E-978A-FABE549EBB9F}"/>
                    </a:ext>
                  </a:extLst>
                </p:cNvPr>
                <p:cNvSpPr txBox="1">
                  <a:spLocks noRot="1" noChangeAspect="1" noMove="1" noResize="1" noEditPoints="1" noAdjustHandles="1" noChangeArrowheads="1" noChangeShapeType="1" noTextEdit="1"/>
                </p:cNvSpPr>
                <p:nvPr/>
              </p:nvSpPr>
              <p:spPr bwMode="auto">
                <a:xfrm>
                  <a:off x="2654259" y="3912966"/>
                  <a:ext cx="1668796" cy="490335"/>
                </a:xfrm>
                <a:prstGeom prst="rect">
                  <a:avLst/>
                </a:prstGeom>
                <a:blipFill>
                  <a:blip r:embed="rId17"/>
                  <a:stretch>
                    <a:fillRect l="-5000" r="-31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61" name="Straight Arrow Connector 60">
              <a:extLst>
                <a:ext uri="{FF2B5EF4-FFF2-40B4-BE49-F238E27FC236}">
                  <a16:creationId xmlns:a16="http://schemas.microsoft.com/office/drawing/2014/main" id="{8D0B5BD9-C3AE-88CF-A3EE-F9B6AF0FFFF8}"/>
                </a:ext>
              </a:extLst>
            </p:cNvPr>
            <p:cNvCxnSpPr>
              <a:cxnSpLocks/>
            </p:cNvCxnSpPr>
            <p:nvPr/>
          </p:nvCxnSpPr>
          <p:spPr>
            <a:xfrm>
              <a:off x="2920431" y="4285470"/>
              <a:ext cx="166879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62" name="Group 61">
            <a:extLst>
              <a:ext uri="{FF2B5EF4-FFF2-40B4-BE49-F238E27FC236}">
                <a16:creationId xmlns:a16="http://schemas.microsoft.com/office/drawing/2014/main" id="{2753CA14-D452-7EBD-D6E9-11FD66CEEE20}"/>
              </a:ext>
            </a:extLst>
          </p:cNvPr>
          <p:cNvGrpSpPr/>
          <p:nvPr/>
        </p:nvGrpSpPr>
        <p:grpSpPr>
          <a:xfrm>
            <a:off x="3315881" y="4575770"/>
            <a:ext cx="878170" cy="539369"/>
            <a:chOff x="6863613" y="3915796"/>
            <a:chExt cx="1668796" cy="539369"/>
          </a:xfrm>
        </p:grpSpPr>
        <mc:AlternateContent xmlns:mc="http://schemas.openxmlformats.org/markup-compatibility/2006" xmlns:a14="http://schemas.microsoft.com/office/drawing/2010/main">
          <mc:Choice Requires="a14">
            <p:sp>
              <p:nvSpPr>
                <p:cNvPr id="63" name="内容占位符 2">
                  <a:extLst>
                    <a:ext uri="{FF2B5EF4-FFF2-40B4-BE49-F238E27FC236}">
                      <a16:creationId xmlns:a16="http://schemas.microsoft.com/office/drawing/2014/main" id="{9CBC90EB-F477-226C-BFD7-C2DB9D0A9389}"/>
                    </a:ext>
                  </a:extLst>
                </p:cNvPr>
                <p:cNvSpPr txBox="1">
                  <a:spLocks/>
                </p:cNvSpPr>
                <p:nvPr/>
              </p:nvSpPr>
              <p:spPr bwMode="auto">
                <a:xfrm>
                  <a:off x="6863613" y="3915796"/>
                  <a:ext cx="1668796" cy="539369"/>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205" name="内容占位符 2">
                  <a:extLst>
                    <a:ext uri="{FF2B5EF4-FFF2-40B4-BE49-F238E27FC236}">
                      <a16:creationId xmlns:a16="http://schemas.microsoft.com/office/drawing/2014/main" id="{C7FCB888-6C7A-497D-99FA-7CFE0033291E}"/>
                    </a:ext>
                  </a:extLst>
                </p:cNvPr>
                <p:cNvSpPr txBox="1">
                  <a:spLocks noRot="1" noChangeAspect="1" noMove="1" noResize="1" noEditPoints="1" noAdjustHandles="1" noChangeArrowheads="1" noChangeShapeType="1" noTextEdit="1"/>
                </p:cNvSpPr>
                <p:nvPr/>
              </p:nvSpPr>
              <p:spPr bwMode="auto">
                <a:xfrm>
                  <a:off x="6863613" y="3915796"/>
                  <a:ext cx="1668796" cy="539369"/>
                </a:xfrm>
                <a:prstGeom prst="rect">
                  <a:avLst/>
                </a:prstGeom>
                <a:blipFill>
                  <a:blip r:embed="rId18"/>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93AD11AB-8166-E8E9-7F01-8B306F1C162B}"/>
                </a:ext>
              </a:extLst>
            </p:cNvPr>
            <p:cNvCxnSpPr>
              <a:cxnSpLocks/>
            </p:cNvCxnSpPr>
            <p:nvPr/>
          </p:nvCxnSpPr>
          <p:spPr>
            <a:xfrm>
              <a:off x="6940637" y="4282653"/>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65" name="Group 64">
            <a:extLst>
              <a:ext uri="{FF2B5EF4-FFF2-40B4-BE49-F238E27FC236}">
                <a16:creationId xmlns:a16="http://schemas.microsoft.com/office/drawing/2014/main" id="{56792801-EF86-DBCF-D20C-5BAD7B2B4172}"/>
              </a:ext>
            </a:extLst>
          </p:cNvPr>
          <p:cNvGrpSpPr/>
          <p:nvPr/>
        </p:nvGrpSpPr>
        <p:grpSpPr>
          <a:xfrm>
            <a:off x="1428258" y="4954640"/>
            <a:ext cx="538481" cy="502683"/>
            <a:chOff x="4721862" y="4569949"/>
            <a:chExt cx="565249" cy="490335"/>
          </a:xfrm>
        </p:grpSpPr>
        <mc:AlternateContent xmlns:mc="http://schemas.openxmlformats.org/markup-compatibility/2006" xmlns:a14="http://schemas.microsoft.com/office/drawing/2010/main">
          <mc:Choice Requires="a14">
            <p:sp>
              <p:nvSpPr>
                <p:cNvPr id="66" name="内容占位符 2">
                  <a:extLst>
                    <a:ext uri="{FF2B5EF4-FFF2-40B4-BE49-F238E27FC236}">
                      <a16:creationId xmlns:a16="http://schemas.microsoft.com/office/drawing/2014/main" id="{DA10489A-FB2A-E65F-E764-BE32420834B9}"/>
                    </a:ext>
                  </a:extLst>
                </p:cNvPr>
                <p:cNvSpPr txBox="1">
                  <a:spLocks/>
                </p:cNvSpPr>
                <p:nvPr/>
              </p:nvSpPr>
              <p:spPr bwMode="auto">
                <a:xfrm>
                  <a:off x="4721862" y="4569949"/>
                  <a:ext cx="565249"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oMath>
                    </m:oMathPara>
                  </a14:m>
                  <a:endParaRPr lang="en-US" altLang="zh-CN" sz="2000" dirty="0">
                    <a:cs typeface="Calibri Light" panose="020F0302020204030204" pitchFamily="34" charset="0"/>
                  </a:endParaRPr>
                </a:p>
              </p:txBody>
            </p:sp>
          </mc:Choice>
          <mc:Fallback xmlns="">
            <p:sp>
              <p:nvSpPr>
                <p:cNvPr id="208" name="内容占位符 2">
                  <a:extLst>
                    <a:ext uri="{FF2B5EF4-FFF2-40B4-BE49-F238E27FC236}">
                      <a16:creationId xmlns:a16="http://schemas.microsoft.com/office/drawing/2014/main" id="{697ECBEB-C2B6-40F8-ABC8-A79223170267}"/>
                    </a:ext>
                  </a:extLst>
                </p:cNvPr>
                <p:cNvSpPr txBox="1">
                  <a:spLocks noRot="1" noChangeAspect="1" noMove="1" noResize="1" noEditPoints="1" noAdjustHandles="1" noChangeArrowheads="1" noChangeShapeType="1" noTextEdit="1"/>
                </p:cNvSpPr>
                <p:nvPr/>
              </p:nvSpPr>
              <p:spPr bwMode="auto">
                <a:xfrm>
                  <a:off x="4721862" y="4569949"/>
                  <a:ext cx="565249" cy="490335"/>
                </a:xfrm>
                <a:prstGeom prst="rect">
                  <a:avLst/>
                </a:prstGeom>
                <a:blipFill>
                  <a:blip r:embed="rId21"/>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67069FA7-6A94-FC3E-F059-57AADADCE0B2}"/>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68" name="Rectangle 67">
            <a:extLst>
              <a:ext uri="{FF2B5EF4-FFF2-40B4-BE49-F238E27FC236}">
                <a16:creationId xmlns:a16="http://schemas.microsoft.com/office/drawing/2014/main" id="{11CF056D-8557-5795-3F98-315AC7E2FE69}"/>
              </a:ext>
            </a:extLst>
          </p:cNvPr>
          <p:cNvSpPr/>
          <p:nvPr/>
        </p:nvSpPr>
        <p:spPr>
          <a:xfrm>
            <a:off x="1927618" y="4883410"/>
            <a:ext cx="1398387" cy="461683"/>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AKE </a:t>
            </a:r>
            <a:r>
              <a:rPr lang="en-US" dirty="0">
                <a:solidFill>
                  <a:srgbClr val="FF0000"/>
                </a:solidFill>
              </a:rPr>
              <a:t>(/w KCI)</a:t>
            </a:r>
            <a:endParaRPr lang="en-US" sz="2000" dirty="0">
              <a:solidFill>
                <a:srgbClr val="FF0000"/>
              </a:solidFill>
            </a:endParaRPr>
          </a:p>
        </p:txBody>
      </p:sp>
      <p:grpSp>
        <p:nvGrpSpPr>
          <p:cNvPr id="69" name="Group 68">
            <a:extLst>
              <a:ext uri="{FF2B5EF4-FFF2-40B4-BE49-F238E27FC236}">
                <a16:creationId xmlns:a16="http://schemas.microsoft.com/office/drawing/2014/main" id="{2AD89CFE-E57B-EBBF-8CC1-F58A31324A92}"/>
              </a:ext>
            </a:extLst>
          </p:cNvPr>
          <p:cNvGrpSpPr/>
          <p:nvPr/>
        </p:nvGrpSpPr>
        <p:grpSpPr>
          <a:xfrm>
            <a:off x="3321830" y="5002222"/>
            <a:ext cx="538481" cy="313190"/>
            <a:chOff x="3433013" y="6182952"/>
            <a:chExt cx="748451" cy="313190"/>
          </a:xfrm>
        </p:grpSpPr>
        <p:cxnSp>
          <p:nvCxnSpPr>
            <p:cNvPr id="70" name="Straight Arrow Connector 69">
              <a:extLst>
                <a:ext uri="{FF2B5EF4-FFF2-40B4-BE49-F238E27FC236}">
                  <a16:creationId xmlns:a16="http://schemas.microsoft.com/office/drawing/2014/main" id="{0E15BB94-6921-06DB-1537-EA4EB7D9CF91}"/>
                </a:ext>
              </a:extLst>
            </p:cNvPr>
            <p:cNvCxnSpPr>
              <a:cxnSpLocks/>
            </p:cNvCxnSpPr>
            <p:nvPr/>
          </p:nvCxnSpPr>
          <p:spPr>
            <a:xfrm flipV="1">
              <a:off x="3504947" y="6496141"/>
              <a:ext cx="630103" cy="1"/>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1" name="内容占位符 2">
                  <a:extLst>
                    <a:ext uri="{FF2B5EF4-FFF2-40B4-BE49-F238E27FC236}">
                      <a16:creationId xmlns:a16="http://schemas.microsoft.com/office/drawing/2014/main" id="{6C74A84F-017C-EF7B-7DF6-684ED735C1DC}"/>
                    </a:ext>
                  </a:extLst>
                </p:cNvPr>
                <p:cNvSpPr txBox="1">
                  <a:spLocks/>
                </p:cNvSpPr>
                <p:nvPr/>
              </p:nvSpPr>
              <p:spPr bwMode="auto">
                <a:xfrm>
                  <a:off x="3433013" y="6182952"/>
                  <a:ext cx="748451" cy="294153"/>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r>
                          <a:rPr lang="en-US" altLang="zh-CN" sz="2000" b="0" i="1" smtClean="0">
                            <a:latin typeface="Cambria Math" panose="02040503050406030204" pitchFamily="18" charset="0"/>
                            <a:cs typeface="Calibri Light" panose="020F0302020204030204" pitchFamily="34" charset="0"/>
                          </a:rPr>
                          <m:t>′</m:t>
                        </m:r>
                      </m:oMath>
                    </m:oMathPara>
                  </a14:m>
                  <a:endParaRPr lang="en-US" altLang="zh-CN" sz="2000" dirty="0">
                    <a:cs typeface="Calibri Light" panose="020F0302020204030204" pitchFamily="34" charset="0"/>
                  </a:endParaRPr>
                </a:p>
              </p:txBody>
            </p:sp>
          </mc:Choice>
          <mc:Fallback xmlns="">
            <p:sp>
              <p:nvSpPr>
                <p:cNvPr id="213" name="内容占位符 2">
                  <a:extLst>
                    <a:ext uri="{FF2B5EF4-FFF2-40B4-BE49-F238E27FC236}">
                      <a16:creationId xmlns:a16="http://schemas.microsoft.com/office/drawing/2014/main" id="{83566EF2-6E00-4CD0-A003-BFB2681F3AA3}"/>
                    </a:ext>
                  </a:extLst>
                </p:cNvPr>
                <p:cNvSpPr txBox="1">
                  <a:spLocks noRot="1" noChangeAspect="1" noMove="1" noResize="1" noEditPoints="1" noAdjustHandles="1" noChangeArrowheads="1" noChangeShapeType="1" noTextEdit="1"/>
                </p:cNvSpPr>
                <p:nvPr/>
              </p:nvSpPr>
              <p:spPr bwMode="auto">
                <a:xfrm>
                  <a:off x="3433013" y="6182952"/>
                  <a:ext cx="748451" cy="294153"/>
                </a:xfrm>
                <a:prstGeom prst="rect">
                  <a:avLst/>
                </a:prstGeom>
                <a:blipFill>
                  <a:blip r:embed="rId22"/>
                  <a:stretch>
                    <a:fillRect b="-20833"/>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p:sp>
        <p:nvSpPr>
          <p:cNvPr id="72" name="Rectangle 71">
            <a:extLst>
              <a:ext uri="{FF2B5EF4-FFF2-40B4-BE49-F238E27FC236}">
                <a16:creationId xmlns:a16="http://schemas.microsoft.com/office/drawing/2014/main" id="{EF8F310B-6C24-19E4-1B36-D8E1D16309E5}"/>
              </a:ext>
            </a:extLst>
          </p:cNvPr>
          <p:cNvSpPr/>
          <p:nvPr/>
        </p:nvSpPr>
        <p:spPr>
          <a:xfrm>
            <a:off x="8545539" y="4521858"/>
            <a:ext cx="1801096" cy="460662"/>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aPAKE (/w PFS)</a:t>
            </a:r>
          </a:p>
        </p:txBody>
      </p:sp>
      <p:grpSp>
        <p:nvGrpSpPr>
          <p:cNvPr id="73" name="Group 72">
            <a:extLst>
              <a:ext uri="{FF2B5EF4-FFF2-40B4-BE49-F238E27FC236}">
                <a16:creationId xmlns:a16="http://schemas.microsoft.com/office/drawing/2014/main" id="{45851EF6-FC7D-C078-63F1-9C5316E6DCD3}"/>
              </a:ext>
            </a:extLst>
          </p:cNvPr>
          <p:cNvGrpSpPr/>
          <p:nvPr/>
        </p:nvGrpSpPr>
        <p:grpSpPr>
          <a:xfrm>
            <a:off x="8044940" y="4603785"/>
            <a:ext cx="538481" cy="502683"/>
            <a:chOff x="4721862" y="4569949"/>
            <a:chExt cx="565249" cy="490335"/>
          </a:xfrm>
        </p:grpSpPr>
        <mc:AlternateContent xmlns:mc="http://schemas.openxmlformats.org/markup-compatibility/2006" xmlns:a14="http://schemas.microsoft.com/office/drawing/2010/main">
          <mc:Choice Requires="a14">
            <p:sp>
              <p:nvSpPr>
                <p:cNvPr id="74" name="内容占位符 2">
                  <a:extLst>
                    <a:ext uri="{FF2B5EF4-FFF2-40B4-BE49-F238E27FC236}">
                      <a16:creationId xmlns:a16="http://schemas.microsoft.com/office/drawing/2014/main" id="{49C36102-F34A-4CCC-2944-82FB63A26079}"/>
                    </a:ext>
                  </a:extLst>
                </p:cNvPr>
                <p:cNvSpPr txBox="1">
                  <a:spLocks/>
                </p:cNvSpPr>
                <p:nvPr/>
              </p:nvSpPr>
              <p:spPr bwMode="auto">
                <a:xfrm>
                  <a:off x="4721862" y="4569949"/>
                  <a:ext cx="565249"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oMath>
                    </m:oMathPara>
                  </a14:m>
                  <a:endParaRPr lang="en-US" altLang="zh-CN" sz="2000" dirty="0">
                    <a:cs typeface="Calibri Light" panose="020F0302020204030204" pitchFamily="34" charset="0"/>
                  </a:endParaRPr>
                </a:p>
              </p:txBody>
            </p:sp>
          </mc:Choice>
          <mc:Fallback xmlns="">
            <p:sp>
              <p:nvSpPr>
                <p:cNvPr id="216" name="内容占位符 2">
                  <a:extLst>
                    <a:ext uri="{FF2B5EF4-FFF2-40B4-BE49-F238E27FC236}">
                      <a16:creationId xmlns:a16="http://schemas.microsoft.com/office/drawing/2014/main" id="{8050B2C0-8987-4CE9-912E-8981F467407D}"/>
                    </a:ext>
                  </a:extLst>
                </p:cNvPr>
                <p:cNvSpPr txBox="1">
                  <a:spLocks noRot="1" noChangeAspect="1" noMove="1" noResize="1" noEditPoints="1" noAdjustHandles="1" noChangeArrowheads="1" noChangeShapeType="1" noTextEdit="1"/>
                </p:cNvSpPr>
                <p:nvPr/>
              </p:nvSpPr>
              <p:spPr bwMode="auto">
                <a:xfrm>
                  <a:off x="4721862" y="4569949"/>
                  <a:ext cx="565249" cy="490335"/>
                </a:xfrm>
                <a:prstGeom prst="rect">
                  <a:avLst/>
                </a:prstGeom>
                <a:blipFill>
                  <a:blip r:embed="rId23"/>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75" name="Straight Arrow Connector 74">
              <a:extLst>
                <a:ext uri="{FF2B5EF4-FFF2-40B4-BE49-F238E27FC236}">
                  <a16:creationId xmlns:a16="http://schemas.microsoft.com/office/drawing/2014/main" id="{A2DAF3CE-8D3D-EDD5-E6D0-FE25E8034A15}"/>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76" name="Group 75">
            <a:extLst>
              <a:ext uri="{FF2B5EF4-FFF2-40B4-BE49-F238E27FC236}">
                <a16:creationId xmlns:a16="http://schemas.microsoft.com/office/drawing/2014/main" id="{6D34A030-AF0D-CC98-D82C-9422AF275F05}"/>
              </a:ext>
            </a:extLst>
          </p:cNvPr>
          <p:cNvGrpSpPr/>
          <p:nvPr/>
        </p:nvGrpSpPr>
        <p:grpSpPr>
          <a:xfrm>
            <a:off x="10385773" y="4651367"/>
            <a:ext cx="538481" cy="313190"/>
            <a:chOff x="3433013" y="6182952"/>
            <a:chExt cx="748451" cy="313190"/>
          </a:xfrm>
        </p:grpSpPr>
        <p:cxnSp>
          <p:nvCxnSpPr>
            <p:cNvPr id="77" name="Straight Arrow Connector 76">
              <a:extLst>
                <a:ext uri="{FF2B5EF4-FFF2-40B4-BE49-F238E27FC236}">
                  <a16:creationId xmlns:a16="http://schemas.microsoft.com/office/drawing/2014/main" id="{DBCFC8D8-3D90-708D-23C7-0ABDFAEA7870}"/>
                </a:ext>
              </a:extLst>
            </p:cNvPr>
            <p:cNvCxnSpPr>
              <a:cxnSpLocks/>
            </p:cNvCxnSpPr>
            <p:nvPr/>
          </p:nvCxnSpPr>
          <p:spPr>
            <a:xfrm flipV="1">
              <a:off x="3504947" y="6496141"/>
              <a:ext cx="630103" cy="1"/>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8" name="内容占位符 2">
                  <a:extLst>
                    <a:ext uri="{FF2B5EF4-FFF2-40B4-BE49-F238E27FC236}">
                      <a16:creationId xmlns:a16="http://schemas.microsoft.com/office/drawing/2014/main" id="{BD44F7AB-DF04-5FCC-A0AE-2E679A53E0F5}"/>
                    </a:ext>
                  </a:extLst>
                </p:cNvPr>
                <p:cNvSpPr txBox="1">
                  <a:spLocks/>
                </p:cNvSpPr>
                <p:nvPr/>
              </p:nvSpPr>
              <p:spPr bwMode="auto">
                <a:xfrm>
                  <a:off x="3433013" y="6182952"/>
                  <a:ext cx="748451" cy="294153"/>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r>
                          <a:rPr lang="en-US" altLang="zh-CN" sz="2000" b="0" i="1" smtClean="0">
                            <a:latin typeface="Cambria Math" panose="02040503050406030204" pitchFamily="18" charset="0"/>
                            <a:cs typeface="Calibri Light" panose="020F0302020204030204" pitchFamily="34" charset="0"/>
                          </a:rPr>
                          <m:t>′</m:t>
                        </m:r>
                      </m:oMath>
                    </m:oMathPara>
                  </a14:m>
                  <a:endParaRPr lang="en-US" altLang="zh-CN" sz="2000" dirty="0">
                    <a:cs typeface="Calibri Light" panose="020F0302020204030204" pitchFamily="34" charset="0"/>
                  </a:endParaRPr>
                </a:p>
              </p:txBody>
            </p:sp>
          </mc:Choice>
          <mc:Fallback xmlns="">
            <p:sp>
              <p:nvSpPr>
                <p:cNvPr id="220" name="内容占位符 2">
                  <a:extLst>
                    <a:ext uri="{FF2B5EF4-FFF2-40B4-BE49-F238E27FC236}">
                      <a16:creationId xmlns:a16="http://schemas.microsoft.com/office/drawing/2014/main" id="{763AA373-EBE8-46EA-93AC-536A6C8E9DCB}"/>
                    </a:ext>
                  </a:extLst>
                </p:cNvPr>
                <p:cNvSpPr txBox="1">
                  <a:spLocks noRot="1" noChangeAspect="1" noMove="1" noResize="1" noEditPoints="1" noAdjustHandles="1" noChangeArrowheads="1" noChangeShapeType="1" noTextEdit="1"/>
                </p:cNvSpPr>
                <p:nvPr/>
              </p:nvSpPr>
              <p:spPr bwMode="auto">
                <a:xfrm>
                  <a:off x="3433013" y="6182952"/>
                  <a:ext cx="748451" cy="294153"/>
                </a:xfrm>
                <a:prstGeom prst="rect">
                  <a:avLst/>
                </a:prstGeom>
                <a:blipFill>
                  <a:blip r:embed="rId24"/>
                  <a:stretch>
                    <a:fillRect b="-20833"/>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09458051-FF7E-D5B9-F2ED-3BA6AAC00221}"/>
                  </a:ext>
                </a:extLst>
              </p:cNvPr>
              <p:cNvSpPr txBox="1"/>
              <p:nvPr/>
            </p:nvSpPr>
            <p:spPr>
              <a:xfrm>
                <a:off x="2594113" y="2288948"/>
                <a:ext cx="2376430" cy="41351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𝐴𝐸𝑛𝑐</m:t>
                          </m:r>
                        </m:e>
                        <m:sub>
                          <m:r>
                            <a:rPr lang="en-US" sz="2000" b="0" i="1" dirty="0" smtClean="0">
                              <a:latin typeface="Cambria Math" panose="02040503050406030204" pitchFamily="18" charset="0"/>
                              <a:ea typeface="Cambria Math" panose="02040503050406030204" pitchFamily="18" charset="0"/>
                            </a:rPr>
                            <m:t>𝑟𝑤</m:t>
                          </m:r>
                        </m:sub>
                      </m:sSub>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0"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83" name="TextBox 82">
                <a:extLst>
                  <a:ext uri="{FF2B5EF4-FFF2-40B4-BE49-F238E27FC236}">
                    <a16:creationId xmlns:a16="http://schemas.microsoft.com/office/drawing/2014/main" id="{09458051-FF7E-D5B9-F2ED-3BA6AAC00221}"/>
                  </a:ext>
                </a:extLst>
              </p:cNvPr>
              <p:cNvSpPr txBox="1">
                <a:spLocks noRot="1" noChangeAspect="1" noMove="1" noResize="1" noEditPoints="1" noAdjustHandles="1" noChangeArrowheads="1" noChangeShapeType="1" noTextEdit="1"/>
              </p:cNvSpPr>
              <p:nvPr/>
            </p:nvSpPr>
            <p:spPr>
              <a:xfrm>
                <a:off x="2594113" y="2288948"/>
                <a:ext cx="2376430" cy="413511"/>
              </a:xfrm>
              <a:prstGeom prst="rect">
                <a:avLst/>
              </a:prstGeom>
              <a:blipFill>
                <a:blip r:embed="rId25"/>
                <a:stretch>
                  <a:fillRect r="-1799"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6EBDDC8F-FFEE-D922-CDE2-F18EE36ECB69}"/>
                  </a:ext>
                </a:extLst>
              </p:cNvPr>
              <p:cNvSpPr txBox="1"/>
              <p:nvPr/>
            </p:nvSpPr>
            <p:spPr>
              <a:xfrm>
                <a:off x="2688892" y="1579562"/>
                <a:ext cx="2374153"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𝑟𝑤</m:t>
                          </m:r>
                          <m:r>
                            <a:rPr lang="en-US" sz="2000" b="0" i="1" dirty="0" smtClean="0">
                              <a:latin typeface="Cambria Math" panose="02040503050406030204" pitchFamily="18" charset="0"/>
                              <a:ea typeface="Cambria Math" panose="02040503050406030204" pitchFamily="18" charset="0"/>
                            </a:rPr>
                            <m:t>←</m:t>
                          </m:r>
                          <m:d>
                            <m:dPr>
                              <m:ctrlPr>
                                <a:rPr lang="en-US" sz="2000" b="0" i="1" dirty="0" smtClean="0">
                                  <a:solidFill>
                                    <a:srgbClr val="FF0000"/>
                                  </a:solidFill>
                                  <a:latin typeface="Cambria Math" panose="02040503050406030204" pitchFamily="18" charset="0"/>
                                  <a:ea typeface="Cambria Math" panose="02040503050406030204" pitchFamily="18" charset="0"/>
                                </a:rPr>
                              </m:ctrlPr>
                            </m:dPr>
                            <m:e>
                              <m:r>
                                <a:rPr lang="en-US" sz="2000" b="0" i="1" dirty="0" smtClean="0">
                                  <a:solidFill>
                                    <a:srgbClr val="FF0000"/>
                                  </a:solidFill>
                                  <a:latin typeface="Cambria Math" panose="02040503050406030204" pitchFamily="18" charset="0"/>
                                  <a:ea typeface="Cambria Math" panose="02040503050406030204" pitchFamily="18" charset="0"/>
                                </a:rPr>
                                <m:t>𝑂</m:t>
                              </m:r>
                            </m:e>
                          </m:d>
                          <m:r>
                            <a:rPr lang="en-US" sz="2000" b="0" i="1" dirty="0" smtClean="0">
                              <a:solidFill>
                                <a:srgbClr val="FF0000"/>
                              </a:solidFill>
                              <a:latin typeface="Cambria Math" panose="02040503050406030204" pitchFamily="18" charset="0"/>
                              <a:ea typeface="Cambria Math" panose="02040503050406030204" pitchFamily="18" charset="0"/>
                            </a:rPr>
                            <m:t>𝑃𝑅𝐹</m:t>
                          </m:r>
                        </m:e>
                        <m:sub>
                          <m:r>
                            <a:rPr lang="en-US" sz="2000" b="0" i="1" dirty="0" smtClean="0">
                              <a:latin typeface="Cambria Math" panose="02040503050406030204" pitchFamily="18" charset="0"/>
                              <a:ea typeface="Cambria Math" panose="02040503050406030204" pitchFamily="18" charset="0"/>
                            </a:rPr>
                            <m:t>𝐾</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𝑝𝑤</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84" name="TextBox 83">
                <a:extLst>
                  <a:ext uri="{FF2B5EF4-FFF2-40B4-BE49-F238E27FC236}">
                    <a16:creationId xmlns:a16="http://schemas.microsoft.com/office/drawing/2014/main" id="{6EBDDC8F-FFEE-D922-CDE2-F18EE36ECB69}"/>
                  </a:ext>
                </a:extLst>
              </p:cNvPr>
              <p:cNvSpPr txBox="1">
                <a:spLocks noRot="1" noChangeAspect="1" noMove="1" noResize="1" noEditPoints="1" noAdjustHandles="1" noChangeArrowheads="1" noChangeShapeType="1" noTextEdit="1"/>
              </p:cNvSpPr>
              <p:nvPr/>
            </p:nvSpPr>
            <p:spPr>
              <a:xfrm>
                <a:off x="2688892" y="1579562"/>
                <a:ext cx="2374153" cy="405624"/>
              </a:xfrm>
              <a:prstGeom prst="rect">
                <a:avLst/>
              </a:prstGeom>
              <a:blipFill>
                <a:blip r:embed="rId26"/>
                <a:stretch>
                  <a:fillRect r="-1538" b="-13433"/>
                </a:stretch>
              </a:blipFill>
            </p:spPr>
            <p:txBody>
              <a:bodyPr/>
              <a:lstStyle/>
              <a:p>
                <a:r>
                  <a:rPr lang="en-US">
                    <a:noFill/>
                  </a:rPr>
                  <a:t> </a:t>
                </a:r>
              </a:p>
            </p:txBody>
          </p:sp>
        </mc:Fallback>
      </mc:AlternateContent>
      <p:cxnSp>
        <p:nvCxnSpPr>
          <p:cNvPr id="85" name="Straight Arrow Connector 84">
            <a:extLst>
              <a:ext uri="{FF2B5EF4-FFF2-40B4-BE49-F238E27FC236}">
                <a16:creationId xmlns:a16="http://schemas.microsoft.com/office/drawing/2014/main" id="{61C4A433-2FB6-4F35-6A35-2BF4667AC567}"/>
              </a:ext>
            </a:extLst>
          </p:cNvPr>
          <p:cNvCxnSpPr>
            <a:cxnSpLocks/>
          </p:cNvCxnSpPr>
          <p:nvPr/>
        </p:nvCxnSpPr>
        <p:spPr>
          <a:xfrm flipH="1" flipV="1">
            <a:off x="3105911" y="3050543"/>
            <a:ext cx="1275009" cy="220755"/>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481F32B8-C0A8-F992-1F81-C02EA710036D}"/>
                  </a:ext>
                </a:extLst>
              </p:cNvPr>
              <p:cNvSpPr txBox="1"/>
              <p:nvPr/>
            </p:nvSpPr>
            <p:spPr>
              <a:xfrm>
                <a:off x="9035461" y="1530282"/>
                <a:ext cx="2392158"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𝑟𝑤</m:t>
                          </m:r>
                          <m:r>
                            <a:rPr lang="en-US" sz="2000" b="0" i="1" dirty="0" smtClean="0">
                              <a:latin typeface="Cambria Math" panose="02040503050406030204" pitchFamily="18" charset="0"/>
                              <a:ea typeface="Cambria Math" panose="02040503050406030204" pitchFamily="18" charset="0"/>
                            </a:rPr>
                            <m:t>←</m:t>
                          </m:r>
                          <m:d>
                            <m:dPr>
                              <m:ctrlPr>
                                <a:rPr lang="en-US" sz="2000" b="0" i="1" dirty="0" smtClean="0">
                                  <a:solidFill>
                                    <a:srgbClr val="FF0000"/>
                                  </a:solidFill>
                                  <a:latin typeface="Cambria Math" panose="02040503050406030204" pitchFamily="18" charset="0"/>
                                  <a:ea typeface="Cambria Math" panose="02040503050406030204" pitchFamily="18" charset="0"/>
                                </a:rPr>
                              </m:ctrlPr>
                            </m:dPr>
                            <m:e>
                              <m:r>
                                <a:rPr lang="en-US" sz="2000" b="0" i="1" dirty="0" smtClean="0">
                                  <a:solidFill>
                                    <a:srgbClr val="FF0000"/>
                                  </a:solidFill>
                                  <a:latin typeface="Cambria Math" panose="02040503050406030204" pitchFamily="18" charset="0"/>
                                  <a:ea typeface="Cambria Math" panose="02040503050406030204" pitchFamily="18" charset="0"/>
                                </a:rPr>
                                <m:t>𝑂</m:t>
                              </m:r>
                            </m:e>
                          </m:d>
                          <m:r>
                            <a:rPr lang="en-US" sz="2000" b="0" i="1" dirty="0" smtClean="0">
                              <a:solidFill>
                                <a:srgbClr val="FF0000"/>
                              </a:solidFill>
                              <a:latin typeface="Cambria Math" panose="02040503050406030204" pitchFamily="18" charset="0"/>
                              <a:ea typeface="Cambria Math" panose="02040503050406030204" pitchFamily="18" charset="0"/>
                            </a:rPr>
                            <m:t>𝑃𝑅𝐹</m:t>
                          </m:r>
                        </m:e>
                        <m:sub>
                          <m:r>
                            <a:rPr lang="en-US" sz="2000" b="0" i="1" dirty="0" smtClean="0">
                              <a:latin typeface="Cambria Math" panose="02040503050406030204" pitchFamily="18" charset="0"/>
                              <a:ea typeface="Cambria Math" panose="02040503050406030204" pitchFamily="18" charset="0"/>
                            </a:rPr>
                            <m:t>𝐾</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𝑝𝑤</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86" name="TextBox 85">
                <a:extLst>
                  <a:ext uri="{FF2B5EF4-FFF2-40B4-BE49-F238E27FC236}">
                    <a16:creationId xmlns:a16="http://schemas.microsoft.com/office/drawing/2014/main" id="{481F32B8-C0A8-F992-1F81-C02EA710036D}"/>
                  </a:ext>
                </a:extLst>
              </p:cNvPr>
              <p:cNvSpPr txBox="1">
                <a:spLocks noRot="1" noChangeAspect="1" noMove="1" noResize="1" noEditPoints="1" noAdjustHandles="1" noChangeArrowheads="1" noChangeShapeType="1" noTextEdit="1"/>
              </p:cNvSpPr>
              <p:nvPr/>
            </p:nvSpPr>
            <p:spPr>
              <a:xfrm>
                <a:off x="9035461" y="1530282"/>
                <a:ext cx="2392158" cy="405624"/>
              </a:xfrm>
              <a:prstGeom prst="rect">
                <a:avLst/>
              </a:prstGeom>
              <a:blipFill>
                <a:blip r:embed="rId27"/>
                <a:stretch>
                  <a:fillRect r="-763" b="-13433"/>
                </a:stretch>
              </a:blipFill>
            </p:spPr>
            <p:txBody>
              <a:bodyPr/>
              <a:lstStyle/>
              <a:p>
                <a:r>
                  <a:rPr lang="en-US">
                    <a:noFill/>
                  </a:rPr>
                  <a:t> </a:t>
                </a:r>
              </a:p>
            </p:txBody>
          </p:sp>
        </mc:Fallback>
      </mc:AlternateContent>
      <p:cxnSp>
        <p:nvCxnSpPr>
          <p:cNvPr id="87" name="Straight Arrow Connector 86">
            <a:extLst>
              <a:ext uri="{FF2B5EF4-FFF2-40B4-BE49-F238E27FC236}">
                <a16:creationId xmlns:a16="http://schemas.microsoft.com/office/drawing/2014/main" id="{3E9E1DC2-D933-F66D-2808-90BFC5A83B54}"/>
              </a:ext>
            </a:extLst>
          </p:cNvPr>
          <p:cNvCxnSpPr>
            <a:cxnSpLocks/>
          </p:cNvCxnSpPr>
          <p:nvPr/>
        </p:nvCxnSpPr>
        <p:spPr>
          <a:xfrm flipH="1" flipV="1">
            <a:off x="9770165" y="2941372"/>
            <a:ext cx="1489073" cy="341946"/>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88" name="Rectangle 87">
            <a:extLst>
              <a:ext uri="{FF2B5EF4-FFF2-40B4-BE49-F238E27FC236}">
                <a16:creationId xmlns:a16="http://schemas.microsoft.com/office/drawing/2014/main" id="{0E197A86-8477-5A2B-8453-B9FB4D4341B1}"/>
              </a:ext>
            </a:extLst>
          </p:cNvPr>
          <p:cNvSpPr/>
          <p:nvPr/>
        </p:nvSpPr>
        <p:spPr>
          <a:xfrm>
            <a:off x="1824617" y="1991214"/>
            <a:ext cx="3238428" cy="70250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1" name="Rectangle 90">
            <a:extLst>
              <a:ext uri="{FF2B5EF4-FFF2-40B4-BE49-F238E27FC236}">
                <a16:creationId xmlns:a16="http://schemas.microsoft.com/office/drawing/2014/main" id="{E7DC26AD-7A1D-8D68-B9B3-183DF1DAFD67}"/>
              </a:ext>
            </a:extLst>
          </p:cNvPr>
          <p:cNvSpPr/>
          <p:nvPr/>
        </p:nvSpPr>
        <p:spPr>
          <a:xfrm>
            <a:off x="118574" y="4013412"/>
            <a:ext cx="4258154" cy="149648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highlight>
                <a:srgbClr val="0000FF"/>
              </a:highlight>
            </a:endParaRPr>
          </a:p>
        </p:txBody>
      </p:sp>
      <p:sp>
        <p:nvSpPr>
          <p:cNvPr id="93" name="TextBox 92">
            <a:extLst>
              <a:ext uri="{FF2B5EF4-FFF2-40B4-BE49-F238E27FC236}">
                <a16:creationId xmlns:a16="http://schemas.microsoft.com/office/drawing/2014/main" id="{4FB51ABC-9D3F-A6EC-E6FF-38D810B20CF8}"/>
              </a:ext>
            </a:extLst>
          </p:cNvPr>
          <p:cNvSpPr txBox="1"/>
          <p:nvPr/>
        </p:nvSpPr>
        <p:spPr>
          <a:xfrm>
            <a:off x="6433399" y="5609059"/>
            <a:ext cx="4964332" cy="858697"/>
          </a:xfrm>
          <a:prstGeom prst="rect">
            <a:avLst/>
          </a:prstGeom>
          <a:solidFill>
            <a:schemeClr val="accent4">
              <a:lumMod val="20000"/>
              <a:lumOff val="80000"/>
            </a:schemeClr>
          </a:solidFill>
          <a:ln w="19050">
            <a:solidFill>
              <a:schemeClr val="tx1"/>
            </a:solidFill>
          </a:ln>
        </p:spPr>
        <p:txBody>
          <a:bodyPr wrap="square" tIns="27432" bIns="0" rtlCol="0">
            <a:spAutoFit/>
          </a:bodyPr>
          <a:lstStyle/>
          <a:p>
            <a:r>
              <a:rPr lang="en-US" dirty="0">
                <a:sym typeface="Symbol" panose="05050102010706020507" pitchFamily="18" charset="2"/>
              </a:rPr>
              <a:t>OPAQUE	    vs.     “</a:t>
            </a:r>
            <a:r>
              <a:rPr lang="en-US" dirty="0" err="1">
                <a:sym typeface="Symbol" panose="05050102010706020507" pitchFamily="18" charset="2"/>
              </a:rPr>
              <a:t>WtS</a:t>
            </a:r>
            <a:r>
              <a:rPr lang="en-US" dirty="0">
                <a:sym typeface="Symbol" panose="05050102010706020507" pitchFamily="18" charset="2"/>
              </a:rPr>
              <a:t>” </a:t>
            </a:r>
          </a:p>
          <a:p>
            <a:r>
              <a:rPr lang="en-US" dirty="0">
                <a:solidFill>
                  <a:srgbClr val="0070C0"/>
                </a:solidFill>
              </a:rPr>
              <a:t>OPAQUE can use weaker primitive (AKE vs. aPAKE)</a:t>
            </a:r>
          </a:p>
          <a:p>
            <a:r>
              <a:rPr lang="en-US" dirty="0" err="1">
                <a:solidFill>
                  <a:srgbClr val="00B050"/>
                </a:solidFill>
              </a:rPr>
              <a:t>WtS</a:t>
            </a:r>
            <a:r>
              <a:rPr lang="en-US" dirty="0">
                <a:solidFill>
                  <a:srgbClr val="00B050"/>
                </a:solidFill>
              </a:rPr>
              <a:t> can allow Server to learn first if pw’=pw</a:t>
            </a:r>
          </a:p>
        </p:txBody>
      </p:sp>
      <p:sp>
        <p:nvSpPr>
          <p:cNvPr id="94" name="Slide Number Placeholder 1">
            <a:extLst>
              <a:ext uri="{FF2B5EF4-FFF2-40B4-BE49-F238E27FC236}">
                <a16:creationId xmlns:a16="http://schemas.microsoft.com/office/drawing/2014/main" id="{73E7FAA2-B4BB-BBE7-08C0-F1D8B52F7233}"/>
              </a:ext>
            </a:extLst>
          </p:cNvPr>
          <p:cNvSpPr>
            <a:spLocks noGrp="1"/>
          </p:cNvSpPr>
          <p:nvPr>
            <p:ph type="sldNum" sz="quarter" idx="12"/>
          </p:nvPr>
        </p:nvSpPr>
        <p:spPr>
          <a:xfrm>
            <a:off x="9348019" y="6559948"/>
            <a:ext cx="2743200" cy="365125"/>
          </a:xfrm>
        </p:spPr>
        <p:txBody>
          <a:bodyPr/>
          <a:lstStyle/>
          <a:p>
            <a:pPr>
              <a:defRPr/>
            </a:pPr>
            <a:fld id="{68010801-0F02-4A6B-A4E0-A6A05DF6C59F}" type="slidenum">
              <a:rPr lang="zh-CN" altLang="en-US" smtClean="0"/>
              <a:pPr>
                <a:defRPr/>
              </a:pPr>
              <a:t>12</a:t>
            </a:fld>
            <a:endParaRPr lang="zh-CN" altLang="en-US"/>
          </a:p>
        </p:txBody>
      </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6E4CF0F8-5515-6B0D-CD55-EEDD75AFBA39}"/>
                  </a:ext>
                </a:extLst>
              </p:cNvPr>
              <p:cNvSpPr txBox="1"/>
              <p:nvPr/>
            </p:nvSpPr>
            <p:spPr>
              <a:xfrm>
                <a:off x="2144058" y="1991214"/>
                <a:ext cx="282648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𝑎</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e>
                      </m:d>
                      <m:r>
                        <a:rPr lang="en-US" sz="2000" b="0" i="1" dirty="0" smtClean="0">
                          <a:latin typeface="Cambria Math" panose="02040503050406030204" pitchFamily="18" charset="0"/>
                          <a:ea typeface="Cambria Math" panose="02040503050406030204" pitchFamily="18" charset="0"/>
                        </a:rPr>
                        <m:t>,</m:t>
                      </m:r>
                      <m:d>
                        <m:dPr>
                          <m:ctrlPr>
                            <a:rPr lang="en-US" sz="2000" i="1" dirty="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𝑏</m:t>
                          </m:r>
                          <m:r>
                            <a:rPr lang="en-US" sz="2000" i="1" dirty="0">
                              <a:latin typeface="Cambria Math" panose="02040503050406030204" pitchFamily="18" charset="0"/>
                              <a:ea typeface="Cambria Math" panose="02040503050406030204" pitchFamily="18" charset="0"/>
                            </a:rPr>
                            <m:t>, </m:t>
                          </m:r>
                          <m:r>
                            <m:rPr>
                              <m:sty m:val="p"/>
                            </m:rPr>
                            <a:rPr lang="en-US" sz="2000" b="0" i="0" dirty="0" smtClean="0">
                              <a:latin typeface="Cambria Math" panose="02040503050406030204" pitchFamily="18" charset="0"/>
                              <a:ea typeface="Cambria Math" panose="02040503050406030204" pitchFamily="18" charset="0"/>
                            </a:rPr>
                            <m:t>B</m:t>
                          </m:r>
                        </m:e>
                      </m:d>
                      <m:r>
                        <a:rPr lang="en-US" sz="2000" i="1" dirty="0">
                          <a:latin typeface="Cambria Math" panose="02040503050406030204" pitchFamily="18" charset="0"/>
                          <a:ea typeface="Cambria Math" panose="02040503050406030204" pitchFamily="18" charset="0"/>
                        </a:rPr>
                        <m:t>←</m:t>
                      </m:r>
                      <m:r>
                        <a:rPr lang="en-US" sz="2000" i="1" dirty="0">
                          <a:solidFill>
                            <a:srgbClr val="FF0000"/>
                          </a:solidFill>
                          <a:latin typeface="Cambria Math" panose="02040503050406030204" pitchFamily="18" charset="0"/>
                          <a:ea typeface="Cambria Math" panose="02040503050406030204" pitchFamily="18" charset="0"/>
                        </a:rPr>
                        <m:t>𝐴𝐾𝐸</m:t>
                      </m:r>
                      <m:r>
                        <a:rPr lang="en-US" sz="2000" i="1" dirty="0">
                          <a:solidFill>
                            <a:srgbClr val="FF0000"/>
                          </a:solidFill>
                          <a:latin typeface="Cambria Math" panose="02040503050406030204" pitchFamily="18" charset="0"/>
                          <a:ea typeface="Cambria Math" panose="02040503050406030204" pitchFamily="18" charset="0"/>
                        </a:rPr>
                        <m:t>.</m:t>
                      </m:r>
                      <m:r>
                        <a:rPr lang="en-US" sz="2000" i="1" dirty="0">
                          <a:solidFill>
                            <a:srgbClr val="FF0000"/>
                          </a:solidFill>
                          <a:latin typeface="Cambria Math" panose="02040503050406030204" pitchFamily="18" charset="0"/>
                          <a:ea typeface="Cambria Math" panose="02040503050406030204" pitchFamily="18" charset="0"/>
                        </a:rPr>
                        <m:t>𝐾𝐺</m:t>
                      </m:r>
                    </m:oMath>
                  </m:oMathPara>
                </a14:m>
                <a:endParaRPr lang="en-US" sz="2000" b="0" dirty="0">
                  <a:ea typeface="Cambria Math" panose="02040503050406030204" pitchFamily="18" charset="0"/>
                </a:endParaRPr>
              </a:p>
            </p:txBody>
          </p:sp>
        </mc:Choice>
        <mc:Fallback xmlns="">
          <p:sp>
            <p:nvSpPr>
              <p:cNvPr id="95" name="TextBox 94">
                <a:extLst>
                  <a:ext uri="{FF2B5EF4-FFF2-40B4-BE49-F238E27FC236}">
                    <a16:creationId xmlns:a16="http://schemas.microsoft.com/office/drawing/2014/main" id="{6E4CF0F8-5515-6B0D-CD55-EEDD75AFBA39}"/>
                  </a:ext>
                </a:extLst>
              </p:cNvPr>
              <p:cNvSpPr txBox="1">
                <a:spLocks noRot="1" noChangeAspect="1" noMove="1" noResize="1" noEditPoints="1" noAdjustHandles="1" noChangeArrowheads="1" noChangeShapeType="1" noTextEdit="1"/>
              </p:cNvSpPr>
              <p:nvPr/>
            </p:nvSpPr>
            <p:spPr>
              <a:xfrm>
                <a:off x="2144058" y="1991214"/>
                <a:ext cx="2826485" cy="400110"/>
              </a:xfrm>
              <a:prstGeom prst="rect">
                <a:avLst/>
              </a:prstGeom>
              <a:blipFill>
                <a:blip r:embed="rId28"/>
                <a:stretch>
                  <a:fillRect/>
                </a:stretch>
              </a:blipFill>
            </p:spPr>
            <p:txBody>
              <a:bodyPr/>
              <a:lstStyle/>
              <a:p>
                <a:r>
                  <a:rPr lang="en-US">
                    <a:noFill/>
                  </a:rPr>
                  <a:t> </a:t>
                </a:r>
              </a:p>
            </p:txBody>
          </p:sp>
        </mc:Fallback>
      </mc:AlternateContent>
      <p:sp>
        <p:nvSpPr>
          <p:cNvPr id="96" name="Rectangle 95">
            <a:extLst>
              <a:ext uri="{FF2B5EF4-FFF2-40B4-BE49-F238E27FC236}">
                <a16:creationId xmlns:a16="http://schemas.microsoft.com/office/drawing/2014/main" id="{465CB31E-D25D-C313-3CBE-FEDF8B8C1552}"/>
              </a:ext>
            </a:extLst>
          </p:cNvPr>
          <p:cNvSpPr/>
          <p:nvPr/>
        </p:nvSpPr>
        <p:spPr>
          <a:xfrm>
            <a:off x="3840432" y="2739408"/>
            <a:ext cx="1009685" cy="31113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1511B480-DD32-E202-EF20-95C12145C538}"/>
                  </a:ext>
                </a:extLst>
              </p:cNvPr>
              <p:cNvSpPr txBox="1"/>
              <p:nvPr/>
            </p:nvSpPr>
            <p:spPr>
              <a:xfrm>
                <a:off x="8513255" y="1907278"/>
                <a:ext cx="2914364"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h𝑟𝑤</m:t>
                      </m:r>
                      <m:r>
                        <a:rPr lang="en-US" sz="2000" i="1" dirty="0" smtClean="0">
                          <a:latin typeface="Cambria Math" panose="02040503050406030204" pitchFamily="18" charset="0"/>
                          <a:ea typeface="Cambria Math" panose="02040503050406030204" pitchFamily="18" charset="0"/>
                        </a:rPr>
                        <m:t>←</m:t>
                      </m:r>
                      <m:r>
                        <a:rPr lang="en-US" sz="2000" i="1" dirty="0" smtClean="0">
                          <a:solidFill>
                            <a:srgbClr val="FF0000"/>
                          </a:solidFill>
                          <a:latin typeface="Cambria Math" panose="02040503050406030204" pitchFamily="18" charset="0"/>
                          <a:ea typeface="Cambria Math" panose="02040503050406030204" pitchFamily="18" charset="0"/>
                        </a:rPr>
                        <m:t>𝑎𝑃𝐴𝐾𝐸</m:t>
                      </m:r>
                      <m:r>
                        <a:rPr lang="en-US" sz="2000" i="1" dirty="0" smtClean="0">
                          <a:solidFill>
                            <a:srgbClr val="FF0000"/>
                          </a:solidFill>
                          <a:latin typeface="Cambria Math" panose="02040503050406030204" pitchFamily="18" charset="0"/>
                          <a:ea typeface="Cambria Math" panose="02040503050406030204" pitchFamily="18" charset="0"/>
                        </a:rPr>
                        <m:t>.</m:t>
                      </m:r>
                      <m:r>
                        <a:rPr lang="en-US" sz="2000" i="1" dirty="0" smtClean="0">
                          <a:solidFill>
                            <a:srgbClr val="FF0000"/>
                          </a:solidFill>
                          <a:latin typeface="Cambria Math" panose="02040503050406030204" pitchFamily="18" charset="0"/>
                          <a:ea typeface="Cambria Math" panose="02040503050406030204" pitchFamily="18" charset="0"/>
                        </a:rPr>
                        <m:t>𝐼𝑛𝑖𝑡</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𝑟𝑤</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98" name="TextBox 97">
                <a:extLst>
                  <a:ext uri="{FF2B5EF4-FFF2-40B4-BE49-F238E27FC236}">
                    <a16:creationId xmlns:a16="http://schemas.microsoft.com/office/drawing/2014/main" id="{1511B480-DD32-E202-EF20-95C12145C538}"/>
                  </a:ext>
                </a:extLst>
              </p:cNvPr>
              <p:cNvSpPr txBox="1">
                <a:spLocks noRot="1" noChangeAspect="1" noMove="1" noResize="1" noEditPoints="1" noAdjustHandles="1" noChangeArrowheads="1" noChangeShapeType="1" noTextEdit="1"/>
              </p:cNvSpPr>
              <p:nvPr/>
            </p:nvSpPr>
            <p:spPr>
              <a:xfrm>
                <a:off x="8513255" y="1907278"/>
                <a:ext cx="2914364" cy="400110"/>
              </a:xfrm>
              <a:prstGeom prst="rect">
                <a:avLst/>
              </a:prstGeom>
              <a:blipFill>
                <a:blip r:embed="rId29"/>
                <a:stretch>
                  <a:fillRect b="-13636"/>
                </a:stretch>
              </a:blipFill>
            </p:spPr>
            <p:txBody>
              <a:bodyPr/>
              <a:lstStyle/>
              <a:p>
                <a:r>
                  <a:rPr lang="en-US">
                    <a:noFill/>
                  </a:rPr>
                  <a:t> </a:t>
                </a:r>
              </a:p>
            </p:txBody>
          </p:sp>
        </mc:Fallback>
      </mc:AlternateContent>
      <p:sp>
        <p:nvSpPr>
          <p:cNvPr id="102" name="Rectangle 101">
            <a:extLst>
              <a:ext uri="{FF2B5EF4-FFF2-40B4-BE49-F238E27FC236}">
                <a16:creationId xmlns:a16="http://schemas.microsoft.com/office/drawing/2014/main" id="{2D676CA6-B0B9-08B0-2EF5-41332F0DBC5E}"/>
              </a:ext>
            </a:extLst>
          </p:cNvPr>
          <p:cNvSpPr/>
          <p:nvPr/>
        </p:nvSpPr>
        <p:spPr>
          <a:xfrm>
            <a:off x="10654748" y="2600915"/>
            <a:ext cx="536713" cy="314245"/>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4" name="Rectangle 103">
            <a:extLst>
              <a:ext uri="{FF2B5EF4-FFF2-40B4-BE49-F238E27FC236}">
                <a16:creationId xmlns:a16="http://schemas.microsoft.com/office/drawing/2014/main" id="{13A23F59-A71C-689E-760B-92EAD4255FF8}"/>
              </a:ext>
            </a:extLst>
          </p:cNvPr>
          <p:cNvSpPr/>
          <p:nvPr/>
        </p:nvSpPr>
        <p:spPr>
          <a:xfrm>
            <a:off x="7772987" y="4235462"/>
            <a:ext cx="3482236" cy="98652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6" name="Rectangle 105">
            <a:extLst>
              <a:ext uri="{FF2B5EF4-FFF2-40B4-BE49-F238E27FC236}">
                <a16:creationId xmlns:a16="http://schemas.microsoft.com/office/drawing/2014/main" id="{BDDA413E-2238-5360-CDFD-C6D10EE000B2}"/>
              </a:ext>
            </a:extLst>
          </p:cNvPr>
          <p:cNvSpPr/>
          <p:nvPr/>
        </p:nvSpPr>
        <p:spPr>
          <a:xfrm>
            <a:off x="8540499" y="1949166"/>
            <a:ext cx="2714724" cy="352631"/>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9" name="内容占位符 2">
            <a:extLst>
              <a:ext uri="{FF2B5EF4-FFF2-40B4-BE49-F238E27FC236}">
                <a16:creationId xmlns:a16="http://schemas.microsoft.com/office/drawing/2014/main" id="{41BA90E2-46BA-AC60-B2F8-8B89B186347D}"/>
              </a:ext>
            </a:extLst>
          </p:cNvPr>
          <p:cNvSpPr txBox="1">
            <a:spLocks/>
          </p:cNvSpPr>
          <p:nvPr/>
        </p:nvSpPr>
        <p:spPr bwMode="auto">
          <a:xfrm>
            <a:off x="2495342" y="818330"/>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70C0"/>
                </a:solidFill>
                <a:cs typeface="Calibri Light" panose="020F0302020204030204" pitchFamily="34" charset="0"/>
              </a:rPr>
              <a:t>t-</a:t>
            </a:r>
            <a:endParaRPr lang="en-US" sz="2400" dirty="0">
              <a:solidFill>
                <a:srgbClr val="0070C0"/>
              </a:solidFill>
              <a:ea typeface="Cambria Math" panose="02040503050406030204" pitchFamily="18" charset="0"/>
            </a:endParaRPr>
          </a:p>
        </p:txBody>
      </p:sp>
      <p:sp>
        <p:nvSpPr>
          <p:cNvPr id="111" name="内容占位符 2">
            <a:extLst>
              <a:ext uri="{FF2B5EF4-FFF2-40B4-BE49-F238E27FC236}">
                <a16:creationId xmlns:a16="http://schemas.microsoft.com/office/drawing/2014/main" id="{25408088-4017-5D8C-B652-70586BDC46AB}"/>
              </a:ext>
            </a:extLst>
          </p:cNvPr>
          <p:cNvSpPr txBox="1">
            <a:spLocks/>
          </p:cNvSpPr>
          <p:nvPr/>
        </p:nvSpPr>
        <p:spPr bwMode="auto">
          <a:xfrm>
            <a:off x="263700" y="810198"/>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70C0"/>
                </a:solidFill>
                <a:cs typeface="Calibri Light" panose="020F0302020204030204" pitchFamily="34" charset="0"/>
              </a:rPr>
              <a:t>t-</a:t>
            </a:r>
            <a:endParaRPr lang="en-US" sz="2400" dirty="0">
              <a:solidFill>
                <a:srgbClr val="0070C0"/>
              </a:solidFill>
              <a:ea typeface="Cambria Math" panose="02040503050406030204" pitchFamily="18" charset="0"/>
            </a:endParaRPr>
          </a:p>
        </p:txBody>
      </p:sp>
      <p:sp>
        <p:nvSpPr>
          <p:cNvPr id="112" name="TextBox 111">
            <a:extLst>
              <a:ext uri="{FF2B5EF4-FFF2-40B4-BE49-F238E27FC236}">
                <a16:creationId xmlns:a16="http://schemas.microsoft.com/office/drawing/2014/main" id="{9B874F40-99A8-4B05-81AD-E1C6267E4EB0}"/>
              </a:ext>
            </a:extLst>
          </p:cNvPr>
          <p:cNvSpPr txBox="1"/>
          <p:nvPr/>
        </p:nvSpPr>
        <p:spPr>
          <a:xfrm>
            <a:off x="2339569" y="824570"/>
            <a:ext cx="3238428" cy="400110"/>
          </a:xfrm>
          <a:prstGeom prst="rect">
            <a:avLst/>
          </a:prstGeom>
          <a:noFill/>
        </p:spPr>
        <p:txBody>
          <a:bodyPr wrap="square">
            <a:spAutoFit/>
          </a:bodyPr>
          <a:lstStyle/>
          <a:p>
            <a:r>
              <a:rPr lang="en-US" altLang="zh-CN" sz="2000" i="1" dirty="0">
                <a:solidFill>
                  <a:srgbClr val="0070C0"/>
                </a:solidFill>
              </a:rPr>
              <a:t>=    OPRF + </a:t>
            </a:r>
            <a:r>
              <a:rPr lang="en-US" altLang="zh-CN" sz="2000" i="1" dirty="0" err="1">
                <a:solidFill>
                  <a:srgbClr val="0070C0"/>
                </a:solidFill>
              </a:rPr>
              <a:t>AuthEnc</a:t>
            </a:r>
            <a:r>
              <a:rPr lang="en-US" altLang="zh-CN" sz="2000" i="1" dirty="0">
                <a:solidFill>
                  <a:srgbClr val="0070C0"/>
                </a:solidFill>
              </a:rPr>
              <a:t> + AKE</a:t>
            </a:r>
            <a:endParaRPr lang="en-US" sz="2000" i="1" dirty="0">
              <a:solidFill>
                <a:srgbClr val="0070C0"/>
              </a:solidFill>
            </a:endParaRPr>
          </a:p>
        </p:txBody>
      </p:sp>
      <p:sp>
        <p:nvSpPr>
          <p:cNvPr id="113" name="内容占位符 2">
            <a:extLst>
              <a:ext uri="{FF2B5EF4-FFF2-40B4-BE49-F238E27FC236}">
                <a16:creationId xmlns:a16="http://schemas.microsoft.com/office/drawing/2014/main" id="{4F22597F-3F71-C072-C850-392F4F950861}"/>
              </a:ext>
            </a:extLst>
          </p:cNvPr>
          <p:cNvSpPr txBox="1">
            <a:spLocks/>
          </p:cNvSpPr>
          <p:nvPr/>
        </p:nvSpPr>
        <p:spPr bwMode="auto">
          <a:xfrm>
            <a:off x="6876631" y="824682"/>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B050"/>
                </a:solidFill>
                <a:cs typeface="Calibri Light" panose="020F0302020204030204" pitchFamily="34" charset="0"/>
              </a:rPr>
              <a:t>t-</a:t>
            </a:r>
            <a:endParaRPr lang="en-US" sz="2400" dirty="0">
              <a:solidFill>
                <a:srgbClr val="00B050"/>
              </a:solidFill>
              <a:ea typeface="Cambria Math" panose="02040503050406030204" pitchFamily="18" charset="0"/>
            </a:endParaRPr>
          </a:p>
        </p:txBody>
      </p:sp>
      <p:sp>
        <p:nvSpPr>
          <p:cNvPr id="114" name="Rectangle 113">
            <a:extLst>
              <a:ext uri="{FF2B5EF4-FFF2-40B4-BE49-F238E27FC236}">
                <a16:creationId xmlns:a16="http://schemas.microsoft.com/office/drawing/2014/main" id="{680E6CA3-7F87-7DE5-425D-389B4E32048D}"/>
              </a:ext>
            </a:extLst>
          </p:cNvPr>
          <p:cNvSpPr/>
          <p:nvPr/>
        </p:nvSpPr>
        <p:spPr>
          <a:xfrm>
            <a:off x="1679789" y="852634"/>
            <a:ext cx="688375" cy="3448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D5EFA262-F756-835C-1740-D70F57320BF5}"/>
              </a:ext>
            </a:extLst>
          </p:cNvPr>
          <p:cNvSpPr/>
          <p:nvPr/>
        </p:nvSpPr>
        <p:spPr>
          <a:xfrm>
            <a:off x="9127083" y="885538"/>
            <a:ext cx="688375" cy="3448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B7EDDE1B-96FA-48CB-8D07-1FF5459C3022}"/>
              </a:ext>
            </a:extLst>
          </p:cNvPr>
          <p:cNvSpPr txBox="1"/>
          <p:nvPr/>
        </p:nvSpPr>
        <p:spPr>
          <a:xfrm>
            <a:off x="9187179" y="852536"/>
            <a:ext cx="2479582" cy="400110"/>
          </a:xfrm>
          <a:prstGeom prst="rect">
            <a:avLst/>
          </a:prstGeom>
          <a:noFill/>
        </p:spPr>
        <p:txBody>
          <a:bodyPr wrap="square">
            <a:spAutoFit/>
          </a:bodyPr>
          <a:lstStyle/>
          <a:p>
            <a:pPr algn="r"/>
            <a:r>
              <a:rPr lang="en-US" altLang="zh-CN" sz="2000" i="1" dirty="0">
                <a:solidFill>
                  <a:srgbClr val="00B050"/>
                </a:solidFill>
              </a:rPr>
              <a:t>= </a:t>
            </a:r>
            <a:r>
              <a:rPr lang="en-US" altLang="zh-CN" sz="2000" i="1" dirty="0">
                <a:solidFill>
                  <a:schemeClr val="bg1"/>
                </a:solidFill>
              </a:rPr>
              <a:t>t-</a:t>
            </a:r>
            <a:r>
              <a:rPr lang="en-US" altLang="zh-CN" sz="2000" i="1" dirty="0">
                <a:solidFill>
                  <a:srgbClr val="00B050"/>
                </a:solidFill>
              </a:rPr>
              <a:t>OPRF + aPAKE</a:t>
            </a:r>
            <a:endParaRPr lang="en-US" sz="2000" i="1" dirty="0">
              <a:solidFill>
                <a:srgbClr val="00B050"/>
              </a:solidFill>
            </a:endParaRPr>
          </a:p>
        </p:txBody>
      </p:sp>
      <p:sp>
        <p:nvSpPr>
          <p:cNvPr id="118" name="内容占位符 2">
            <a:extLst>
              <a:ext uri="{FF2B5EF4-FFF2-40B4-BE49-F238E27FC236}">
                <a16:creationId xmlns:a16="http://schemas.microsoft.com/office/drawing/2014/main" id="{4D28703A-92FE-E5C3-E199-27DDA0972262}"/>
              </a:ext>
            </a:extLst>
          </p:cNvPr>
          <p:cNvSpPr txBox="1">
            <a:spLocks/>
          </p:cNvSpPr>
          <p:nvPr/>
        </p:nvSpPr>
        <p:spPr bwMode="auto">
          <a:xfrm>
            <a:off x="9852431" y="824682"/>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B050"/>
                </a:solidFill>
                <a:cs typeface="Calibri Light" panose="020F0302020204030204" pitchFamily="34" charset="0"/>
              </a:rPr>
              <a:t>t-</a:t>
            </a:r>
            <a:endParaRPr lang="en-US" sz="2400" dirty="0">
              <a:solidFill>
                <a:srgbClr val="00B050"/>
              </a:solidFill>
              <a:ea typeface="Cambria Math" panose="02040503050406030204" pitchFamily="18" charset="0"/>
            </a:endParaRPr>
          </a:p>
        </p:txBody>
      </p:sp>
      <p:sp>
        <p:nvSpPr>
          <p:cNvPr id="119" name="内容占位符 2">
            <a:extLst>
              <a:ext uri="{FF2B5EF4-FFF2-40B4-BE49-F238E27FC236}">
                <a16:creationId xmlns:a16="http://schemas.microsoft.com/office/drawing/2014/main" id="{0F4933A7-519C-B03E-7CFF-8BF85B091788}"/>
              </a:ext>
            </a:extLst>
          </p:cNvPr>
          <p:cNvSpPr txBox="1">
            <a:spLocks/>
          </p:cNvSpPr>
          <p:nvPr/>
        </p:nvSpPr>
        <p:spPr bwMode="auto">
          <a:xfrm>
            <a:off x="2017347" y="3444213"/>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FF0000"/>
                </a:solidFill>
                <a:cs typeface="Calibri Light" panose="020F0302020204030204" pitchFamily="34" charset="0"/>
              </a:rPr>
              <a:t>t-</a:t>
            </a:r>
            <a:endParaRPr lang="en-US" sz="2400" dirty="0">
              <a:solidFill>
                <a:srgbClr val="FF0000"/>
              </a:solidFill>
              <a:ea typeface="Cambria Math" panose="02040503050406030204" pitchFamily="18" charset="0"/>
            </a:endParaRPr>
          </a:p>
        </p:txBody>
      </p:sp>
      <p:sp>
        <p:nvSpPr>
          <p:cNvPr id="120" name="内容占位符 2">
            <a:extLst>
              <a:ext uri="{FF2B5EF4-FFF2-40B4-BE49-F238E27FC236}">
                <a16:creationId xmlns:a16="http://schemas.microsoft.com/office/drawing/2014/main" id="{05E52FB3-DC78-FC4B-A79B-78C0D2A003BE}"/>
              </a:ext>
            </a:extLst>
          </p:cNvPr>
          <p:cNvSpPr txBox="1">
            <a:spLocks/>
          </p:cNvSpPr>
          <p:nvPr/>
        </p:nvSpPr>
        <p:spPr bwMode="auto">
          <a:xfrm>
            <a:off x="8671557" y="3468989"/>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FF0000"/>
                </a:solidFill>
                <a:cs typeface="Calibri Light" panose="020F0302020204030204" pitchFamily="34" charset="0"/>
              </a:rPr>
              <a:t>t-</a:t>
            </a:r>
            <a:endParaRPr lang="en-US" sz="2400" dirty="0">
              <a:solidFill>
                <a:srgbClr val="FF0000"/>
              </a:solidFill>
              <a:ea typeface="Cambria Math" panose="02040503050406030204" pitchFamily="18" charset="0"/>
            </a:endParaRPr>
          </a:p>
        </p:txBody>
      </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9D86FFF4-9057-359B-D349-F77DFBAE26C2}"/>
                  </a:ext>
                </a:extLst>
              </p:cNvPr>
              <p:cNvSpPr txBox="1"/>
              <p:nvPr/>
            </p:nvSpPr>
            <p:spPr>
              <a:xfrm>
                <a:off x="1727482" y="1572422"/>
                <a:ext cx="961410"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a:latin typeface="Cambria Math" panose="02040503050406030204" pitchFamily="18" charset="0"/>
                          <a:ea typeface="Cambria Math" panose="02040503050406030204" pitchFamily="18" charset="0"/>
                        </a:rPr>
                        <m:t>𝐾</m:t>
                      </m:r>
                      <m:r>
                        <a:rPr lang="en-US" sz="2000" i="1" dirty="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128" name="TextBox 127">
                <a:extLst>
                  <a:ext uri="{FF2B5EF4-FFF2-40B4-BE49-F238E27FC236}">
                    <a16:creationId xmlns:a16="http://schemas.microsoft.com/office/drawing/2014/main" id="{9D86FFF4-9057-359B-D349-F77DFBAE26C2}"/>
                  </a:ext>
                </a:extLst>
              </p:cNvPr>
              <p:cNvSpPr txBox="1">
                <a:spLocks noRot="1" noChangeAspect="1" noMove="1" noResize="1" noEditPoints="1" noAdjustHandles="1" noChangeArrowheads="1" noChangeShapeType="1" noTextEdit="1"/>
              </p:cNvSpPr>
              <p:nvPr/>
            </p:nvSpPr>
            <p:spPr>
              <a:xfrm>
                <a:off x="1727482" y="1572422"/>
                <a:ext cx="961410" cy="405624"/>
              </a:xfrm>
              <a:prstGeom prst="rect">
                <a:avLst/>
              </a:prstGeom>
              <a:blipFill>
                <a:blip r:embed="rId30"/>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6145D187-BB1B-85BD-56EE-017668C1D788}"/>
                  </a:ext>
                </a:extLst>
              </p:cNvPr>
              <p:cNvSpPr txBox="1"/>
              <p:nvPr/>
            </p:nvSpPr>
            <p:spPr>
              <a:xfrm>
                <a:off x="8090231" y="1526167"/>
                <a:ext cx="961410"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a:latin typeface="Cambria Math" panose="02040503050406030204" pitchFamily="18" charset="0"/>
                          <a:ea typeface="Cambria Math" panose="02040503050406030204" pitchFamily="18" charset="0"/>
                        </a:rPr>
                        <m:t>𝐾</m:t>
                      </m:r>
                      <m:r>
                        <a:rPr lang="en-US" sz="2000" i="1" dirty="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129" name="TextBox 128">
                <a:extLst>
                  <a:ext uri="{FF2B5EF4-FFF2-40B4-BE49-F238E27FC236}">
                    <a16:creationId xmlns:a16="http://schemas.microsoft.com/office/drawing/2014/main" id="{6145D187-BB1B-85BD-56EE-017668C1D788}"/>
                  </a:ext>
                </a:extLst>
              </p:cNvPr>
              <p:cNvSpPr txBox="1">
                <a:spLocks noRot="1" noChangeAspect="1" noMove="1" noResize="1" noEditPoints="1" noAdjustHandles="1" noChangeArrowheads="1" noChangeShapeType="1" noTextEdit="1"/>
              </p:cNvSpPr>
              <p:nvPr/>
            </p:nvSpPr>
            <p:spPr>
              <a:xfrm>
                <a:off x="8090231" y="1526167"/>
                <a:ext cx="961410" cy="405624"/>
              </a:xfrm>
              <a:prstGeom prst="rect">
                <a:avLst/>
              </a:prstGeom>
              <a:blipFill>
                <a:blip r:embed="rId31"/>
                <a:stretch>
                  <a:fillRect b="-1493"/>
                </a:stretch>
              </a:blipFill>
            </p:spPr>
            <p:txBody>
              <a:bodyPr/>
              <a:lstStyle/>
              <a:p>
                <a:r>
                  <a:rPr lang="en-US">
                    <a:noFill/>
                  </a:rPr>
                  <a:t> </a:t>
                </a:r>
              </a:p>
            </p:txBody>
          </p:sp>
        </mc:Fallback>
      </mc:AlternateContent>
      <p:sp>
        <p:nvSpPr>
          <p:cNvPr id="137" name="Rectangle 136">
            <a:extLst>
              <a:ext uri="{FF2B5EF4-FFF2-40B4-BE49-F238E27FC236}">
                <a16:creationId xmlns:a16="http://schemas.microsoft.com/office/drawing/2014/main" id="{378B6030-CFF8-BDB8-88ED-28AADA91F5B0}"/>
              </a:ext>
            </a:extLst>
          </p:cNvPr>
          <p:cNvSpPr/>
          <p:nvPr/>
        </p:nvSpPr>
        <p:spPr>
          <a:xfrm>
            <a:off x="4045183" y="3355578"/>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err="1">
                <a:solidFill>
                  <a:schemeClr val="tx1"/>
                </a:solidFill>
              </a:rPr>
              <a:t>ASi’s</a:t>
            </a:r>
            <a:endParaRPr lang="en-US" sz="2200" dirty="0">
              <a:solidFill>
                <a:schemeClr val="tx1"/>
              </a:solidFill>
            </a:endParaRPr>
          </a:p>
        </p:txBody>
      </p:sp>
      <p:sp>
        <p:nvSpPr>
          <p:cNvPr id="138" name="Rectangle 137">
            <a:extLst>
              <a:ext uri="{FF2B5EF4-FFF2-40B4-BE49-F238E27FC236}">
                <a16:creationId xmlns:a16="http://schemas.microsoft.com/office/drawing/2014/main" id="{D557D1C9-ED2E-FCC6-5C49-96EB0C6E54A4}"/>
              </a:ext>
            </a:extLst>
          </p:cNvPr>
          <p:cNvSpPr/>
          <p:nvPr/>
        </p:nvSpPr>
        <p:spPr>
          <a:xfrm>
            <a:off x="10724774" y="3388473"/>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err="1">
                <a:solidFill>
                  <a:schemeClr val="tx1"/>
                </a:solidFill>
              </a:rPr>
              <a:t>ASi’s</a:t>
            </a:r>
            <a:endParaRPr lang="en-US" sz="2200" dirty="0">
              <a:solidFill>
                <a:schemeClr val="tx1"/>
              </a:solidFill>
            </a:endParaRPr>
          </a:p>
        </p:txBody>
      </p:sp>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00D08B81-876F-1E75-0663-4810B51099D7}"/>
                  </a:ext>
                </a:extLst>
              </p:cNvPr>
              <p:cNvSpPr txBox="1"/>
              <p:nvPr/>
            </p:nvSpPr>
            <p:spPr>
              <a:xfrm>
                <a:off x="3198053" y="2676970"/>
                <a:ext cx="182579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oMath>
                  </m:oMathPara>
                </a14:m>
                <a:endParaRPr lang="en-US" sz="2000" b="0" dirty="0">
                  <a:ea typeface="Cambria Math" panose="02040503050406030204" pitchFamily="18" charset="0"/>
                </a:endParaRPr>
              </a:p>
            </p:txBody>
          </p:sp>
        </mc:Choice>
        <mc:Fallback xmlns="">
          <p:sp>
            <p:nvSpPr>
              <p:cNvPr id="139" name="TextBox 138">
                <a:extLst>
                  <a:ext uri="{FF2B5EF4-FFF2-40B4-BE49-F238E27FC236}">
                    <a16:creationId xmlns:a16="http://schemas.microsoft.com/office/drawing/2014/main" id="{00D08B81-876F-1E75-0663-4810B51099D7}"/>
                  </a:ext>
                </a:extLst>
              </p:cNvPr>
              <p:cNvSpPr txBox="1">
                <a:spLocks noRot="1" noChangeAspect="1" noMove="1" noResize="1" noEditPoints="1" noAdjustHandles="1" noChangeArrowheads="1" noChangeShapeType="1" noTextEdit="1"/>
              </p:cNvSpPr>
              <p:nvPr/>
            </p:nvSpPr>
            <p:spPr>
              <a:xfrm>
                <a:off x="3198053" y="2676970"/>
                <a:ext cx="1825799" cy="400110"/>
              </a:xfrm>
              <a:prstGeom prst="rect">
                <a:avLst/>
              </a:prstGeom>
              <a:blipFill>
                <a:blip r:embed="rId32"/>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05BB79CA-F376-3A78-C6D6-9581133EAFE8}"/>
                  </a:ext>
                </a:extLst>
              </p:cNvPr>
              <p:cNvSpPr txBox="1"/>
              <p:nvPr/>
            </p:nvSpPr>
            <p:spPr>
              <a:xfrm>
                <a:off x="9679322" y="2524699"/>
                <a:ext cx="204971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h𝑟𝑤</m:t>
                      </m:r>
                    </m:oMath>
                  </m:oMathPara>
                </a14:m>
                <a:endParaRPr lang="en-US" sz="2000" b="0" dirty="0">
                  <a:ea typeface="Cambria Math" panose="02040503050406030204" pitchFamily="18" charset="0"/>
                </a:endParaRPr>
              </a:p>
            </p:txBody>
          </p:sp>
        </mc:Choice>
        <mc:Fallback xmlns="">
          <p:sp>
            <p:nvSpPr>
              <p:cNvPr id="140" name="TextBox 139">
                <a:extLst>
                  <a:ext uri="{FF2B5EF4-FFF2-40B4-BE49-F238E27FC236}">
                    <a16:creationId xmlns:a16="http://schemas.microsoft.com/office/drawing/2014/main" id="{05BB79CA-F376-3A78-C6D6-9581133EAFE8}"/>
                  </a:ext>
                </a:extLst>
              </p:cNvPr>
              <p:cNvSpPr txBox="1">
                <a:spLocks noRot="1" noChangeAspect="1" noMove="1" noResize="1" noEditPoints="1" noAdjustHandles="1" noChangeArrowheads="1" noChangeShapeType="1" noTextEdit="1"/>
              </p:cNvSpPr>
              <p:nvPr/>
            </p:nvSpPr>
            <p:spPr>
              <a:xfrm>
                <a:off x="9679322" y="2524699"/>
                <a:ext cx="2049712" cy="400110"/>
              </a:xfrm>
              <a:prstGeom prst="rect">
                <a:avLst/>
              </a:prstGeom>
              <a:blipFill>
                <a:blip r:embed="rId33"/>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C8C106C5-D610-CF70-3CB7-627E3F9B1781}"/>
                  </a:ext>
                </a:extLst>
              </p:cNvPr>
              <p:cNvSpPr txBox="1"/>
              <p:nvPr/>
            </p:nvSpPr>
            <p:spPr>
              <a:xfrm>
                <a:off x="2513256" y="2676970"/>
                <a:ext cx="255035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h𝑝𝑤</m:t>
                      </m:r>
                      <m:r>
                        <a:rPr lang="en-US" sz="2000" i="1" dirty="0">
                          <a:latin typeface="Cambria Math" panose="02040503050406030204" pitchFamily="18" charset="0"/>
                          <a:ea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𝐾</m:t>
                      </m:r>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141" name="TextBox 140">
                <a:extLst>
                  <a:ext uri="{FF2B5EF4-FFF2-40B4-BE49-F238E27FC236}">
                    <a16:creationId xmlns:a16="http://schemas.microsoft.com/office/drawing/2014/main" id="{C8C106C5-D610-CF70-3CB7-627E3F9B1781}"/>
                  </a:ext>
                </a:extLst>
              </p:cNvPr>
              <p:cNvSpPr txBox="1">
                <a:spLocks noRot="1" noChangeAspect="1" noMove="1" noResize="1" noEditPoints="1" noAdjustHandles="1" noChangeArrowheads="1" noChangeShapeType="1" noTextEdit="1"/>
              </p:cNvSpPr>
              <p:nvPr/>
            </p:nvSpPr>
            <p:spPr>
              <a:xfrm>
                <a:off x="2513256" y="2676970"/>
                <a:ext cx="2550353" cy="400110"/>
              </a:xfrm>
              <a:prstGeom prst="rect">
                <a:avLst/>
              </a:prstGeom>
              <a:blipFill>
                <a:blip r:embed="rId34"/>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4414B8E7-7EC1-32F2-8C9C-0BEFD0D63507}"/>
                  </a:ext>
                </a:extLst>
              </p:cNvPr>
              <p:cNvSpPr txBox="1"/>
              <p:nvPr/>
            </p:nvSpPr>
            <p:spPr>
              <a:xfrm>
                <a:off x="9348019" y="2541262"/>
                <a:ext cx="204971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h𝑝𝑤</m:t>
                      </m:r>
                      <m:r>
                        <a:rPr lang="en-US" sz="2000" i="1" dirty="0">
                          <a:latin typeface="Cambria Math" panose="02040503050406030204" pitchFamily="18" charset="0"/>
                          <a:ea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𝐾</m:t>
                      </m:r>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h𝑟𝑤</m:t>
                      </m:r>
                      <m:r>
                        <a:rPr lang="en-US" sz="200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142" name="TextBox 141">
                <a:extLst>
                  <a:ext uri="{FF2B5EF4-FFF2-40B4-BE49-F238E27FC236}">
                    <a16:creationId xmlns:a16="http://schemas.microsoft.com/office/drawing/2014/main" id="{4414B8E7-7EC1-32F2-8C9C-0BEFD0D63507}"/>
                  </a:ext>
                </a:extLst>
              </p:cNvPr>
              <p:cNvSpPr txBox="1">
                <a:spLocks noRot="1" noChangeAspect="1" noMove="1" noResize="1" noEditPoints="1" noAdjustHandles="1" noChangeArrowheads="1" noChangeShapeType="1" noTextEdit="1"/>
              </p:cNvSpPr>
              <p:nvPr/>
            </p:nvSpPr>
            <p:spPr>
              <a:xfrm>
                <a:off x="9348019" y="2541262"/>
                <a:ext cx="2049712" cy="400110"/>
              </a:xfrm>
              <a:prstGeom prst="rect">
                <a:avLst/>
              </a:prstGeom>
              <a:blipFill>
                <a:blip r:embed="rId35"/>
                <a:stretch>
                  <a:fillRect b="-13636"/>
                </a:stretch>
              </a:blipFill>
            </p:spPr>
            <p:txBody>
              <a:bodyPr/>
              <a:lstStyle/>
              <a:p>
                <a:r>
                  <a:rPr lang="en-US">
                    <a:noFill/>
                  </a:rPr>
                  <a:t> </a:t>
                </a:r>
              </a:p>
            </p:txBody>
          </p:sp>
        </mc:Fallback>
      </mc:AlternateContent>
      <p:cxnSp>
        <p:nvCxnSpPr>
          <p:cNvPr id="143" name="Straight Arrow Connector 142">
            <a:extLst>
              <a:ext uri="{FF2B5EF4-FFF2-40B4-BE49-F238E27FC236}">
                <a16:creationId xmlns:a16="http://schemas.microsoft.com/office/drawing/2014/main" id="{0C8C0B3A-E4D0-18C6-8295-FA1E1B9DE5A9}"/>
              </a:ext>
            </a:extLst>
          </p:cNvPr>
          <p:cNvCxnSpPr>
            <a:cxnSpLocks/>
          </p:cNvCxnSpPr>
          <p:nvPr/>
        </p:nvCxnSpPr>
        <p:spPr>
          <a:xfrm flipH="1" flipV="1">
            <a:off x="3654270" y="3047589"/>
            <a:ext cx="713664" cy="225559"/>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146" name="Straight Arrow Connector 145">
            <a:extLst>
              <a:ext uri="{FF2B5EF4-FFF2-40B4-BE49-F238E27FC236}">
                <a16:creationId xmlns:a16="http://schemas.microsoft.com/office/drawing/2014/main" id="{91A5ED60-AC66-6B55-7149-C299C5DA08FD}"/>
              </a:ext>
            </a:extLst>
          </p:cNvPr>
          <p:cNvCxnSpPr>
            <a:cxnSpLocks/>
          </p:cNvCxnSpPr>
          <p:nvPr/>
        </p:nvCxnSpPr>
        <p:spPr>
          <a:xfrm flipH="1" flipV="1">
            <a:off x="10514701" y="2941741"/>
            <a:ext cx="710818" cy="340276"/>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148" name="Rectangle 147">
            <a:extLst>
              <a:ext uri="{FF2B5EF4-FFF2-40B4-BE49-F238E27FC236}">
                <a16:creationId xmlns:a16="http://schemas.microsoft.com/office/drawing/2014/main" id="{6D7B6A16-6A86-AB84-9184-D3FEEB7264B0}"/>
              </a:ext>
            </a:extLst>
          </p:cNvPr>
          <p:cNvSpPr/>
          <p:nvPr/>
        </p:nvSpPr>
        <p:spPr>
          <a:xfrm>
            <a:off x="4545030" y="4533922"/>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TS</a:t>
            </a:r>
          </a:p>
        </p:txBody>
      </p:sp>
      <p:cxnSp>
        <p:nvCxnSpPr>
          <p:cNvPr id="149" name="Straight Arrow Connector 148">
            <a:extLst>
              <a:ext uri="{FF2B5EF4-FFF2-40B4-BE49-F238E27FC236}">
                <a16:creationId xmlns:a16="http://schemas.microsoft.com/office/drawing/2014/main" id="{662016EC-A180-17A3-5568-FB81D66CEFE8}"/>
              </a:ext>
            </a:extLst>
          </p:cNvPr>
          <p:cNvCxnSpPr>
            <a:cxnSpLocks/>
          </p:cNvCxnSpPr>
          <p:nvPr/>
        </p:nvCxnSpPr>
        <p:spPr>
          <a:xfrm flipH="1" flipV="1">
            <a:off x="4824151" y="3090481"/>
            <a:ext cx="214808" cy="1375847"/>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152" name="Rectangle 151">
            <a:extLst>
              <a:ext uri="{FF2B5EF4-FFF2-40B4-BE49-F238E27FC236}">
                <a16:creationId xmlns:a16="http://schemas.microsoft.com/office/drawing/2014/main" id="{8E2A3DB7-8EF0-A325-70DC-28EC9722DB3E}"/>
              </a:ext>
            </a:extLst>
          </p:cNvPr>
          <p:cNvSpPr/>
          <p:nvPr/>
        </p:nvSpPr>
        <p:spPr>
          <a:xfrm>
            <a:off x="11287179" y="4540747"/>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TS</a:t>
            </a:r>
          </a:p>
        </p:txBody>
      </p:sp>
      <p:cxnSp>
        <p:nvCxnSpPr>
          <p:cNvPr id="153" name="Straight Arrow Connector 152">
            <a:extLst>
              <a:ext uri="{FF2B5EF4-FFF2-40B4-BE49-F238E27FC236}">
                <a16:creationId xmlns:a16="http://schemas.microsoft.com/office/drawing/2014/main" id="{F48F49E0-3B66-B158-6BDB-9B546BBA7949}"/>
              </a:ext>
            </a:extLst>
          </p:cNvPr>
          <p:cNvCxnSpPr>
            <a:cxnSpLocks/>
          </p:cNvCxnSpPr>
          <p:nvPr/>
        </p:nvCxnSpPr>
        <p:spPr>
          <a:xfrm flipH="1" flipV="1">
            <a:off x="11242620" y="2964278"/>
            <a:ext cx="743656" cy="150205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B3C9C37C-4AEA-0EA4-ABA8-8B334F2171C0}"/>
              </a:ext>
            </a:extLst>
          </p:cNvPr>
          <p:cNvSpPr txBox="1"/>
          <p:nvPr/>
        </p:nvSpPr>
        <p:spPr>
          <a:xfrm>
            <a:off x="2702881" y="1169710"/>
            <a:ext cx="9170232" cy="335756"/>
          </a:xfrm>
          <a:prstGeom prst="rect">
            <a:avLst/>
          </a:prstGeom>
          <a:noFill/>
          <a:ln>
            <a:solidFill>
              <a:schemeClr val="tx1"/>
            </a:solidFill>
          </a:ln>
        </p:spPr>
        <p:txBody>
          <a:bodyPr wrap="square">
            <a:spAutoFit/>
          </a:bodyPr>
          <a:lstStyle/>
          <a:p>
            <a:r>
              <a:rPr lang="en-US" altLang="zh-CN" b="1" i="1" dirty="0">
                <a:solidFill>
                  <a:prstClr val="black"/>
                </a:solidFill>
              </a:rPr>
              <a:t>t-OPRF </a:t>
            </a:r>
            <a:r>
              <a:rPr lang="en-US" altLang="zh-CN" i="1" dirty="0">
                <a:solidFill>
                  <a:prstClr val="black"/>
                </a:solidFill>
              </a:rPr>
              <a:t>= PRF with oblivious threshold evaluation protocol (Servers hold sharing [K] of PRF key K)</a:t>
            </a:r>
          </a:p>
        </p:txBody>
      </p:sp>
      <p:sp>
        <p:nvSpPr>
          <p:cNvPr id="158" name="TextBox 157">
            <a:extLst>
              <a:ext uri="{FF2B5EF4-FFF2-40B4-BE49-F238E27FC236}">
                <a16:creationId xmlns:a16="http://schemas.microsoft.com/office/drawing/2014/main" id="{23F3D6F3-DD29-3BC5-BD0B-B844813B081E}"/>
              </a:ext>
            </a:extLst>
          </p:cNvPr>
          <p:cNvSpPr txBox="1"/>
          <p:nvPr/>
        </p:nvSpPr>
        <p:spPr>
          <a:xfrm>
            <a:off x="5388985" y="5307055"/>
            <a:ext cx="6303064" cy="1412694"/>
          </a:xfrm>
          <a:prstGeom prst="rect">
            <a:avLst/>
          </a:prstGeom>
          <a:solidFill>
            <a:schemeClr val="accent4">
              <a:lumMod val="20000"/>
              <a:lumOff val="80000"/>
            </a:schemeClr>
          </a:solidFill>
          <a:ln w="19050">
            <a:solidFill>
              <a:schemeClr val="tx1"/>
            </a:solidFill>
          </a:ln>
        </p:spPr>
        <p:txBody>
          <a:bodyPr wrap="square" tIns="27432" bIns="0" rtlCol="0">
            <a:spAutoFit/>
          </a:bodyPr>
          <a:lstStyle/>
          <a:p>
            <a:r>
              <a:rPr lang="en-US" dirty="0">
                <a:sym typeface="Symbol" panose="05050102010706020507" pitchFamily="18" charset="2"/>
              </a:rPr>
              <a:t>Further options:</a:t>
            </a:r>
          </a:p>
          <a:p>
            <a:pPr marL="285750" indent="-285750">
              <a:buFont typeface="Arial" panose="020B0604020202020204" pitchFamily="34" charset="0"/>
              <a:buChar char="•"/>
            </a:pPr>
            <a:r>
              <a:rPr lang="en-US" dirty="0" err="1">
                <a:sym typeface="Symbol" panose="05050102010706020507" pitchFamily="18" charset="2"/>
              </a:rPr>
              <a:t>tOPRF</a:t>
            </a:r>
            <a:r>
              <a:rPr lang="en-US" dirty="0">
                <a:sym typeface="Symbol" panose="05050102010706020507" pitchFamily="18" charset="2"/>
              </a:rPr>
              <a:t>  →  augmented Password-Protected SS  [DJKKNX’23]</a:t>
            </a:r>
          </a:p>
          <a:p>
            <a:pPr marL="742950" lvl="1" indent="-285750">
              <a:buFont typeface="Arial" panose="020B0604020202020204" pitchFamily="34" charset="0"/>
              <a:buChar char="•"/>
            </a:pPr>
            <a:r>
              <a:rPr lang="en-US" dirty="0">
                <a:sym typeface="Symbol" panose="05050102010706020507" pitchFamily="18" charset="2"/>
              </a:rPr>
              <a:t>weaker assumptions, but not proactive</a:t>
            </a:r>
          </a:p>
          <a:p>
            <a:pPr marL="285750" indent="-285750">
              <a:buFont typeface="Arial" panose="020B0604020202020204" pitchFamily="34" charset="0"/>
              <a:buChar char="•"/>
            </a:pPr>
            <a:r>
              <a:rPr lang="en-US" dirty="0" err="1">
                <a:sym typeface="Symbol" panose="05050102010706020507" pitchFamily="18" charset="2"/>
              </a:rPr>
              <a:t>tOPRF</a:t>
            </a:r>
            <a:r>
              <a:rPr lang="en-US" dirty="0">
                <a:sym typeface="Symbol" panose="05050102010706020507" pitchFamily="18" charset="2"/>
              </a:rPr>
              <a:t>  →  threshold </a:t>
            </a:r>
            <a:r>
              <a:rPr lang="en-US" i="1" dirty="0">
                <a:sym typeface="Symbol" panose="05050102010706020507" pitchFamily="18" charset="2"/>
              </a:rPr>
              <a:t>Partially Oblivious </a:t>
            </a:r>
            <a:r>
              <a:rPr lang="en-US" dirty="0">
                <a:sym typeface="Symbol" panose="05050102010706020507" pitchFamily="18" charset="2"/>
              </a:rPr>
              <a:t>PRF</a:t>
            </a:r>
          </a:p>
          <a:p>
            <a:pPr marL="742950" lvl="1" indent="-285750">
              <a:buFont typeface="Arial" panose="020B0604020202020204" pitchFamily="34" charset="0"/>
              <a:buChar char="•"/>
            </a:pPr>
            <a:r>
              <a:rPr lang="en-US" dirty="0" err="1">
                <a:sym typeface="Symbol" panose="05050102010706020507" pitchFamily="18" charset="2"/>
              </a:rPr>
              <a:t>ASi’s</a:t>
            </a:r>
            <a:r>
              <a:rPr lang="en-US" dirty="0">
                <a:sym typeface="Symbol" panose="05050102010706020507" pitchFamily="18" charset="2"/>
              </a:rPr>
              <a:t> can use single [K] sharing for all (</a:t>
            </a:r>
            <a:r>
              <a:rPr lang="en-US" dirty="0" err="1">
                <a:sym typeface="Symbol" panose="05050102010706020507" pitchFamily="18" charset="2"/>
              </a:rPr>
              <a:t>User,TS</a:t>
            </a:r>
            <a:r>
              <a:rPr lang="en-US" dirty="0">
                <a:sym typeface="Symbol" panose="05050102010706020507" pitchFamily="18" charset="2"/>
              </a:rPr>
              <a:t>) pairs</a:t>
            </a:r>
          </a:p>
        </p:txBody>
      </p:sp>
      <p:grpSp>
        <p:nvGrpSpPr>
          <p:cNvPr id="164" name="Group 163">
            <a:extLst>
              <a:ext uri="{FF2B5EF4-FFF2-40B4-BE49-F238E27FC236}">
                <a16:creationId xmlns:a16="http://schemas.microsoft.com/office/drawing/2014/main" id="{44286833-768D-2FF0-7BB0-FFCA2E6E2347}"/>
              </a:ext>
            </a:extLst>
          </p:cNvPr>
          <p:cNvGrpSpPr/>
          <p:nvPr/>
        </p:nvGrpSpPr>
        <p:grpSpPr>
          <a:xfrm>
            <a:off x="5456938" y="2485936"/>
            <a:ext cx="3149756" cy="1980392"/>
            <a:chOff x="5376054" y="3715303"/>
            <a:chExt cx="3149756" cy="1980392"/>
          </a:xfrm>
        </p:grpSpPr>
        <p:sp>
          <p:nvSpPr>
            <p:cNvPr id="159" name="Rectangle 158">
              <a:extLst>
                <a:ext uri="{FF2B5EF4-FFF2-40B4-BE49-F238E27FC236}">
                  <a16:creationId xmlns:a16="http://schemas.microsoft.com/office/drawing/2014/main" id="{F031E215-6693-9A9C-D00C-26B1568F7719}"/>
                </a:ext>
              </a:extLst>
            </p:cNvPr>
            <p:cNvSpPr/>
            <p:nvPr/>
          </p:nvSpPr>
          <p:spPr>
            <a:xfrm>
              <a:off x="5376054" y="3715303"/>
              <a:ext cx="2191562" cy="517006"/>
            </a:xfrm>
            <a:prstGeom prst="rect">
              <a:avLst/>
            </a:prstGeom>
            <a:no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err="1">
                  <a:solidFill>
                    <a:srgbClr val="FF0000"/>
                  </a:solidFill>
                </a:rPr>
                <a:t>saPAKE</a:t>
              </a:r>
              <a:r>
                <a:rPr lang="en-US" sz="2000" dirty="0">
                  <a:solidFill>
                    <a:srgbClr val="FF0000"/>
                  </a:solidFill>
                </a:rPr>
                <a:t> [=OPAQUE]</a:t>
              </a:r>
            </a:p>
          </p:txBody>
        </p:sp>
        <p:cxnSp>
          <p:nvCxnSpPr>
            <p:cNvPr id="160" name="Straight Arrow Connector 159">
              <a:extLst>
                <a:ext uri="{FF2B5EF4-FFF2-40B4-BE49-F238E27FC236}">
                  <a16:creationId xmlns:a16="http://schemas.microsoft.com/office/drawing/2014/main" id="{B9730071-9AC9-91AC-B40E-55AD5EC2B068}"/>
                </a:ext>
              </a:extLst>
            </p:cNvPr>
            <p:cNvCxnSpPr>
              <a:cxnSpLocks/>
            </p:cNvCxnSpPr>
            <p:nvPr/>
          </p:nvCxnSpPr>
          <p:spPr>
            <a:xfrm flipH="1" flipV="1">
              <a:off x="7437950" y="4306447"/>
              <a:ext cx="1087860" cy="1389248"/>
            </a:xfrm>
            <a:prstGeom prst="straightConnector1">
              <a:avLst/>
            </a:prstGeom>
            <a:ln w="38100">
              <a:solidFill>
                <a:srgbClr val="FF0000"/>
              </a:solidFill>
              <a:prstDash val="dash"/>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166" name="Group 165">
            <a:extLst>
              <a:ext uri="{FF2B5EF4-FFF2-40B4-BE49-F238E27FC236}">
                <a16:creationId xmlns:a16="http://schemas.microsoft.com/office/drawing/2014/main" id="{DD3182DD-EAD4-0D87-2306-EE6A67672090}"/>
              </a:ext>
            </a:extLst>
          </p:cNvPr>
          <p:cNvGrpSpPr/>
          <p:nvPr/>
        </p:nvGrpSpPr>
        <p:grpSpPr>
          <a:xfrm>
            <a:off x="5369306" y="3748401"/>
            <a:ext cx="3201630" cy="763157"/>
            <a:chOff x="5376054" y="3715303"/>
            <a:chExt cx="3201630" cy="763157"/>
          </a:xfrm>
        </p:grpSpPr>
        <p:sp>
          <p:nvSpPr>
            <p:cNvPr id="167" name="Rectangle 166">
              <a:extLst>
                <a:ext uri="{FF2B5EF4-FFF2-40B4-BE49-F238E27FC236}">
                  <a16:creationId xmlns:a16="http://schemas.microsoft.com/office/drawing/2014/main" id="{F5AC5759-E0AE-5A17-5C04-053A3CD90874}"/>
                </a:ext>
              </a:extLst>
            </p:cNvPr>
            <p:cNvSpPr/>
            <p:nvPr/>
          </p:nvSpPr>
          <p:spPr>
            <a:xfrm>
              <a:off x="5376054" y="3715303"/>
              <a:ext cx="2191562" cy="517006"/>
            </a:xfrm>
            <a:prstGeom prst="rect">
              <a:avLst/>
            </a:prstGeom>
            <a:no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t>
              </a:r>
              <a:r>
                <a:rPr lang="en-US" sz="2000" dirty="0" err="1">
                  <a:solidFill>
                    <a:srgbClr val="FF0000"/>
                  </a:solidFill>
                </a:rPr>
                <a:t>pwd</a:t>
              </a:r>
              <a:r>
                <a:rPr lang="en-US" sz="2000" dirty="0">
                  <a:solidFill>
                    <a:srgbClr val="FF0000"/>
                  </a:solidFill>
                </a:rPr>
                <a:t> over TLS”</a:t>
              </a:r>
            </a:p>
          </p:txBody>
        </p:sp>
        <p:cxnSp>
          <p:nvCxnSpPr>
            <p:cNvPr id="168" name="Straight Arrow Connector 167">
              <a:extLst>
                <a:ext uri="{FF2B5EF4-FFF2-40B4-BE49-F238E27FC236}">
                  <a16:creationId xmlns:a16="http://schemas.microsoft.com/office/drawing/2014/main" id="{F0C45481-FCE1-1C2E-21A8-2371797B2952}"/>
                </a:ext>
              </a:extLst>
            </p:cNvPr>
            <p:cNvCxnSpPr>
              <a:cxnSpLocks/>
              <a:endCxn id="167" idx="3"/>
            </p:cNvCxnSpPr>
            <p:nvPr/>
          </p:nvCxnSpPr>
          <p:spPr>
            <a:xfrm flipH="1" flipV="1">
              <a:off x="7567616" y="3973806"/>
              <a:ext cx="1010068" cy="504654"/>
            </a:xfrm>
            <a:prstGeom prst="straightConnector1">
              <a:avLst/>
            </a:prstGeom>
            <a:ln w="38100">
              <a:solidFill>
                <a:srgbClr val="FF0000"/>
              </a:solidFill>
              <a:prstDash val="dash"/>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192" name="Group 191">
            <a:extLst>
              <a:ext uri="{FF2B5EF4-FFF2-40B4-BE49-F238E27FC236}">
                <a16:creationId xmlns:a16="http://schemas.microsoft.com/office/drawing/2014/main" id="{7C9972CB-8A15-2E00-08C3-5674DF31E23E}"/>
              </a:ext>
            </a:extLst>
          </p:cNvPr>
          <p:cNvGrpSpPr/>
          <p:nvPr/>
        </p:nvGrpSpPr>
        <p:grpSpPr>
          <a:xfrm>
            <a:off x="5460989" y="1744828"/>
            <a:ext cx="3491295" cy="1614640"/>
            <a:chOff x="5376055" y="3715303"/>
            <a:chExt cx="3149755" cy="1980392"/>
          </a:xfrm>
        </p:grpSpPr>
        <p:sp>
          <p:nvSpPr>
            <p:cNvPr id="193" name="Rectangle 192">
              <a:extLst>
                <a:ext uri="{FF2B5EF4-FFF2-40B4-BE49-F238E27FC236}">
                  <a16:creationId xmlns:a16="http://schemas.microsoft.com/office/drawing/2014/main" id="{EA857DBC-0790-4B7A-DB3B-0BDF4C953646}"/>
                </a:ext>
              </a:extLst>
            </p:cNvPr>
            <p:cNvSpPr/>
            <p:nvPr/>
          </p:nvSpPr>
          <p:spPr>
            <a:xfrm>
              <a:off x="5376055" y="3715303"/>
              <a:ext cx="1973516" cy="517006"/>
            </a:xfrm>
            <a:prstGeom prst="rect">
              <a:avLst/>
            </a:prstGeom>
            <a:no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augmented PPSS</a:t>
              </a:r>
            </a:p>
          </p:txBody>
        </p:sp>
        <p:cxnSp>
          <p:nvCxnSpPr>
            <p:cNvPr id="194" name="Straight Arrow Connector 193">
              <a:extLst>
                <a:ext uri="{FF2B5EF4-FFF2-40B4-BE49-F238E27FC236}">
                  <a16:creationId xmlns:a16="http://schemas.microsoft.com/office/drawing/2014/main" id="{1C0001E0-08F1-FF59-5817-590506C65862}"/>
                </a:ext>
              </a:extLst>
            </p:cNvPr>
            <p:cNvCxnSpPr>
              <a:cxnSpLocks/>
            </p:cNvCxnSpPr>
            <p:nvPr/>
          </p:nvCxnSpPr>
          <p:spPr>
            <a:xfrm flipH="1" flipV="1">
              <a:off x="7395104" y="4232309"/>
              <a:ext cx="1130706" cy="1463386"/>
            </a:xfrm>
            <a:prstGeom prst="straightConnector1">
              <a:avLst/>
            </a:prstGeom>
            <a:ln w="38100">
              <a:solidFill>
                <a:srgbClr val="FF0000"/>
              </a:solidFill>
              <a:prstDash val="dash"/>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195" name="TextBox 194">
            <a:extLst>
              <a:ext uri="{FF2B5EF4-FFF2-40B4-BE49-F238E27FC236}">
                <a16:creationId xmlns:a16="http://schemas.microsoft.com/office/drawing/2014/main" id="{F8116A92-294D-EC53-41D4-8011E434BEF4}"/>
              </a:ext>
            </a:extLst>
          </p:cNvPr>
          <p:cNvSpPr txBox="1"/>
          <p:nvPr/>
        </p:nvSpPr>
        <p:spPr>
          <a:xfrm>
            <a:off x="194601" y="5591747"/>
            <a:ext cx="4675395" cy="1200329"/>
          </a:xfrm>
          <a:prstGeom prst="rect">
            <a:avLst/>
          </a:prstGeom>
          <a:noFill/>
        </p:spPr>
        <p:txBody>
          <a:bodyPr wrap="square">
            <a:spAutoFit/>
          </a:bodyPr>
          <a:lstStyle/>
          <a:p>
            <a:r>
              <a:rPr lang="en-US" altLang="zh-CN" i="1" dirty="0">
                <a:solidFill>
                  <a:prstClr val="black"/>
                </a:solidFill>
              </a:rPr>
              <a:t>Disclaimer:  Versions of this protocol appeared before [FK’00,JKK’14,JKSS’16,JKKX’17,…], but:</a:t>
            </a:r>
          </a:p>
          <a:p>
            <a:pPr marL="285750" indent="-285750">
              <a:buFont typeface="Arial" panose="020B0604020202020204" pitchFamily="34" charset="0"/>
              <a:buChar char="•"/>
            </a:pPr>
            <a:r>
              <a:rPr lang="en-US" i="1" dirty="0">
                <a:solidFill>
                  <a:prstClr val="black"/>
                </a:solidFill>
              </a:rPr>
              <a:t>prior analysis showed t-PAKE, not at-PAKE</a:t>
            </a:r>
          </a:p>
          <a:p>
            <a:pPr marL="285750" indent="-285750">
              <a:buFont typeface="Arial" panose="020B0604020202020204" pitchFamily="34" charset="0"/>
              <a:buChar char="•"/>
            </a:pPr>
            <a:r>
              <a:rPr lang="en-US" i="1" dirty="0">
                <a:solidFill>
                  <a:prstClr val="black"/>
                </a:solidFill>
              </a:rPr>
              <a:t>it was game-based, not UC   </a:t>
            </a:r>
            <a:endParaRPr lang="en-US" i="1" dirty="0"/>
          </a:p>
        </p:txBody>
      </p:sp>
    </p:spTree>
    <p:extLst>
      <p:ext uri="{BB962C8B-B14F-4D97-AF65-F5344CB8AC3E}">
        <p14:creationId xmlns:p14="http://schemas.microsoft.com/office/powerpoint/2010/main" val="272181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1"/>
                                        </p:tgtEl>
                                      </p:cBhvr>
                                    </p:animEffect>
                                    <p:set>
                                      <p:cBhvr>
                                        <p:cTn id="25" dur="1" fill="hold">
                                          <p:stCondLst>
                                            <p:cond delay="499"/>
                                          </p:stCondLst>
                                        </p:cTn>
                                        <p:tgtEl>
                                          <p:spTgt spid="141"/>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85"/>
                                        </p:tgtEl>
                                      </p:cBhvr>
                                    </p:animEffect>
                                    <p:set>
                                      <p:cBhvr>
                                        <p:cTn id="28" dur="1" fill="hold">
                                          <p:stCondLst>
                                            <p:cond delay="499"/>
                                          </p:stCondLst>
                                        </p:cTn>
                                        <p:tgtEl>
                                          <p:spTgt spid="8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
                                        </p:tgtEl>
                                        <p:attrNameLst>
                                          <p:attrName>style.visibility</p:attrName>
                                        </p:attrNameLst>
                                      </p:cBhvr>
                                      <p:to>
                                        <p:strVal val="visible"/>
                                      </p:to>
                                    </p:set>
                                  </p:childTnLst>
                                </p:cTn>
                              </p:par>
                              <p:par>
                                <p:cTn id="35" presetID="10" presetClass="exit" presetSubtype="0" fill="hold" grpId="0" nodeType="withEffect">
                                  <p:stCondLst>
                                    <p:cond delay="0"/>
                                  </p:stCondLst>
                                  <p:childTnLst>
                                    <p:animEffect transition="out" filter="fad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1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4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4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1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1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2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3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2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42"/>
                                        </p:tgtEl>
                                      </p:cBhvr>
                                    </p:animEffect>
                                    <p:set>
                                      <p:cBhvr>
                                        <p:cTn id="62" dur="1" fill="hold">
                                          <p:stCondLst>
                                            <p:cond delay="499"/>
                                          </p:stCondLst>
                                        </p:cTn>
                                        <p:tgtEl>
                                          <p:spTgt spid="142"/>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87"/>
                                        </p:tgtEl>
                                      </p:cBhvr>
                                    </p:animEffect>
                                    <p:set>
                                      <p:cBhvr>
                                        <p:cTn id="65" dur="1" fill="hold">
                                          <p:stCondLst>
                                            <p:cond delay="499"/>
                                          </p:stCondLst>
                                        </p:cTn>
                                        <p:tgtEl>
                                          <p:spTgt spid="87"/>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140"/>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46"/>
                                        </p:tgtEl>
                                        <p:attrNameLst>
                                          <p:attrName>style.visibility</p:attrName>
                                        </p:attrNameLst>
                                      </p:cBhvr>
                                      <p:to>
                                        <p:strVal val="visible"/>
                                      </p:to>
                                    </p:set>
                                  </p:childTnLst>
                                </p:cTn>
                              </p:par>
                              <p:par>
                                <p:cTn id="70" presetID="10" presetClass="exit" presetSubtype="0" fill="hold" grpId="0" nodeType="withEffect">
                                  <p:stCondLst>
                                    <p:cond delay="0"/>
                                  </p:stCondLst>
                                  <p:childTnLst>
                                    <p:animEffect transition="out" filter="fade">
                                      <p:cBhvr>
                                        <p:cTn id="71" dur="500"/>
                                        <p:tgtEl>
                                          <p:spTgt spid="35"/>
                                        </p:tgtEl>
                                      </p:cBhvr>
                                    </p:animEffect>
                                    <p:set>
                                      <p:cBhvr>
                                        <p:cTn id="72" dur="1" fill="hold">
                                          <p:stCondLst>
                                            <p:cond delay="499"/>
                                          </p:stCondLst>
                                        </p:cTn>
                                        <p:tgtEl>
                                          <p:spTgt spid="35"/>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13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6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6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93"/>
                                        </p:tgtEl>
                                      </p:cBhvr>
                                    </p:animEffect>
                                    <p:set>
                                      <p:cBhvr>
                                        <p:cTn id="91" dur="1" fill="hold">
                                          <p:stCondLst>
                                            <p:cond delay="499"/>
                                          </p:stCondLst>
                                        </p:cTn>
                                        <p:tgtEl>
                                          <p:spTgt spid="93"/>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158"/>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4" grpId="0"/>
      <p:bldP spid="127" grpId="0"/>
      <p:bldP spid="126" grpId="0"/>
      <p:bldP spid="28" grpId="0" animBg="1"/>
      <p:bldP spid="35" grpId="0" animBg="1"/>
      <p:bldP spid="93" grpId="0" animBg="1"/>
      <p:bldP spid="109" grpId="0"/>
      <p:bldP spid="111" grpId="0"/>
      <p:bldP spid="113" grpId="0"/>
      <p:bldP spid="118" grpId="0"/>
      <p:bldP spid="119" grpId="0"/>
      <p:bldP spid="120" grpId="0"/>
      <p:bldP spid="137" grpId="0" animBg="1"/>
      <p:bldP spid="138" grpId="0" animBg="1"/>
      <p:bldP spid="139" grpId="0"/>
      <p:bldP spid="140" grpId="0"/>
      <p:bldP spid="141" grpId="0"/>
      <p:bldP spid="142" grpId="0"/>
      <p:bldP spid="148" grpId="0" animBg="1"/>
      <p:bldP spid="152" grpId="0" animBg="1"/>
      <p:bldP spid="158" grpId="0" animBg="1"/>
      <p:bldP spid="1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365BF0B0-FE88-AEB6-BE41-BC11C0D68C6D}"/>
                  </a:ext>
                </a:extLst>
              </p:cNvPr>
              <p:cNvSpPr txBox="1"/>
              <p:nvPr/>
            </p:nvSpPr>
            <p:spPr>
              <a:xfrm>
                <a:off x="8004338" y="1525163"/>
                <a:ext cx="584265" cy="400110"/>
              </a:xfrm>
              <a:prstGeom prst="rect">
                <a:avLst/>
              </a:prstGeom>
              <a:noFill/>
            </p:spPr>
            <p:txBody>
              <a:bodyPr wrap="square">
                <a:spAutoFit/>
              </a:bodyPr>
              <a:lstStyle/>
              <a:p>
                <a:r>
                  <a:rPr lang="en-US" sz="2000" dirty="0">
                    <a:ea typeface="Cambria Math" panose="02040503050406030204" pitchFamily="18" charset="0"/>
                  </a:rPr>
                  <a:t>[</a:t>
                </a:r>
                <a14:m>
                  <m:oMath xmlns:m="http://schemas.openxmlformats.org/officeDocument/2006/math">
                    <m:r>
                      <a:rPr lang="en-US" sz="2000" i="1" dirty="0" smtClean="0">
                        <a:solidFill>
                          <a:schemeClr val="bg1"/>
                        </a:solidFill>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oMath>
                </a14:m>
                <a:endParaRPr lang="en-US" sz="2000" b="0" dirty="0">
                  <a:ea typeface="Cambria Math" panose="02040503050406030204" pitchFamily="18" charset="0"/>
                </a:endParaRPr>
              </a:p>
            </p:txBody>
          </p:sp>
        </mc:Choice>
        <mc:Fallback xmlns="">
          <p:sp>
            <p:nvSpPr>
              <p:cNvPr id="135" name="TextBox 134">
                <a:extLst>
                  <a:ext uri="{FF2B5EF4-FFF2-40B4-BE49-F238E27FC236}">
                    <a16:creationId xmlns:a16="http://schemas.microsoft.com/office/drawing/2014/main" id="{365BF0B0-FE88-AEB6-BE41-BC11C0D68C6D}"/>
                  </a:ext>
                </a:extLst>
              </p:cNvPr>
              <p:cNvSpPr txBox="1">
                <a:spLocks noRot="1" noChangeAspect="1" noMove="1" noResize="1" noEditPoints="1" noAdjustHandles="1" noChangeArrowheads="1" noChangeShapeType="1" noTextEdit="1"/>
              </p:cNvSpPr>
              <p:nvPr/>
            </p:nvSpPr>
            <p:spPr>
              <a:xfrm>
                <a:off x="8004338" y="1525163"/>
                <a:ext cx="584265" cy="400110"/>
              </a:xfrm>
              <a:prstGeom prst="rect">
                <a:avLst/>
              </a:prstGeom>
              <a:blipFill>
                <a:blip r:embed="rId3"/>
                <a:stretch>
                  <a:fillRect l="-10417"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1BBF359D-872B-88C0-E332-7A13F105B535}"/>
                  </a:ext>
                </a:extLst>
              </p:cNvPr>
              <p:cNvSpPr txBox="1"/>
              <p:nvPr/>
            </p:nvSpPr>
            <p:spPr>
              <a:xfrm>
                <a:off x="1639719" y="1572867"/>
                <a:ext cx="584265" cy="400110"/>
              </a:xfrm>
              <a:prstGeom prst="rect">
                <a:avLst/>
              </a:prstGeom>
              <a:noFill/>
            </p:spPr>
            <p:txBody>
              <a:bodyPr wrap="square">
                <a:spAutoFit/>
              </a:bodyPr>
              <a:lstStyle/>
              <a:p>
                <a:r>
                  <a:rPr lang="en-US" sz="2000" dirty="0">
                    <a:ea typeface="Cambria Math" panose="02040503050406030204" pitchFamily="18" charset="0"/>
                  </a:rPr>
                  <a:t>[</a:t>
                </a:r>
                <a14:m>
                  <m:oMath xmlns:m="http://schemas.openxmlformats.org/officeDocument/2006/math">
                    <m:r>
                      <a:rPr lang="en-US" sz="2000" i="1" dirty="0" smtClean="0">
                        <a:solidFill>
                          <a:schemeClr val="bg1"/>
                        </a:solidFill>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oMath>
                </a14:m>
                <a:endParaRPr lang="en-US" sz="2000" b="0" dirty="0">
                  <a:ea typeface="Cambria Math" panose="02040503050406030204" pitchFamily="18" charset="0"/>
                </a:endParaRPr>
              </a:p>
            </p:txBody>
          </p:sp>
        </mc:Choice>
        <mc:Fallback xmlns="">
          <p:sp>
            <p:nvSpPr>
              <p:cNvPr id="134" name="TextBox 133">
                <a:extLst>
                  <a:ext uri="{FF2B5EF4-FFF2-40B4-BE49-F238E27FC236}">
                    <a16:creationId xmlns:a16="http://schemas.microsoft.com/office/drawing/2014/main" id="{1BBF359D-872B-88C0-E332-7A13F105B535}"/>
                  </a:ext>
                </a:extLst>
              </p:cNvPr>
              <p:cNvSpPr txBox="1">
                <a:spLocks noRot="1" noChangeAspect="1" noMove="1" noResize="1" noEditPoints="1" noAdjustHandles="1" noChangeArrowheads="1" noChangeShapeType="1" noTextEdit="1"/>
              </p:cNvSpPr>
              <p:nvPr/>
            </p:nvSpPr>
            <p:spPr>
              <a:xfrm>
                <a:off x="1639719" y="1572867"/>
                <a:ext cx="584265" cy="400110"/>
              </a:xfrm>
              <a:prstGeom prst="rect">
                <a:avLst/>
              </a:prstGeom>
              <a:blipFill>
                <a:blip r:embed="rId4"/>
                <a:stretch>
                  <a:fillRect l="-11458"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内容占位符 2">
                <a:extLst>
                  <a:ext uri="{FF2B5EF4-FFF2-40B4-BE49-F238E27FC236}">
                    <a16:creationId xmlns:a16="http://schemas.microsoft.com/office/drawing/2014/main" id="{6CE70861-C539-0F0D-D7C1-36006D58E3A2}"/>
                  </a:ext>
                </a:extLst>
              </p:cNvPr>
              <p:cNvSpPr txBox="1">
                <a:spLocks/>
              </p:cNvSpPr>
              <p:nvPr/>
            </p:nvSpPr>
            <p:spPr bwMode="auto">
              <a:xfrm>
                <a:off x="10049293" y="3388506"/>
                <a:ext cx="470507" cy="438791"/>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a:rPr lang="en-US" sz="2000" b="0" i="1" dirty="0" smtClean="0">
                          <a:solidFill>
                            <a:schemeClr val="bg1"/>
                          </a:solidFill>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127" name="内容占位符 2">
                <a:extLst>
                  <a:ext uri="{FF2B5EF4-FFF2-40B4-BE49-F238E27FC236}">
                    <a16:creationId xmlns:a16="http://schemas.microsoft.com/office/drawing/2014/main" id="{6CE70861-C539-0F0D-D7C1-36006D58E3A2}"/>
                  </a:ext>
                </a:extLst>
              </p:cNvPr>
              <p:cNvSpPr txBox="1">
                <a:spLocks noRot="1" noChangeAspect="1" noMove="1" noResize="1" noEditPoints="1" noAdjustHandles="1" noChangeArrowheads="1" noChangeShapeType="1" noTextEdit="1"/>
              </p:cNvSpPr>
              <p:nvPr/>
            </p:nvSpPr>
            <p:spPr bwMode="auto">
              <a:xfrm>
                <a:off x="10049293" y="3388506"/>
                <a:ext cx="470507" cy="438791"/>
              </a:xfrm>
              <a:prstGeom prst="rect">
                <a:avLst/>
              </a:prstGeom>
              <a:blipFill>
                <a:blip r:embed="rId5"/>
                <a:stretch>
                  <a:fillRect l="-6494" r="-23377"/>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内容占位符 2">
                <a:extLst>
                  <a:ext uri="{FF2B5EF4-FFF2-40B4-BE49-F238E27FC236}">
                    <a16:creationId xmlns:a16="http://schemas.microsoft.com/office/drawing/2014/main" id="{89A90D73-3A21-1C5C-5408-84D1376E12EE}"/>
                  </a:ext>
                </a:extLst>
              </p:cNvPr>
              <p:cNvSpPr txBox="1">
                <a:spLocks/>
              </p:cNvSpPr>
              <p:nvPr/>
            </p:nvSpPr>
            <p:spPr bwMode="auto">
              <a:xfrm>
                <a:off x="3385039" y="3365324"/>
                <a:ext cx="470507" cy="438791"/>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a:rPr lang="en-US" sz="2000" b="0" i="1" dirty="0" smtClean="0">
                          <a:solidFill>
                            <a:schemeClr val="bg1"/>
                          </a:solidFill>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126" name="内容占位符 2">
                <a:extLst>
                  <a:ext uri="{FF2B5EF4-FFF2-40B4-BE49-F238E27FC236}">
                    <a16:creationId xmlns:a16="http://schemas.microsoft.com/office/drawing/2014/main" id="{89A90D73-3A21-1C5C-5408-84D1376E12EE}"/>
                  </a:ext>
                </a:extLst>
              </p:cNvPr>
              <p:cNvSpPr txBox="1">
                <a:spLocks noRot="1" noChangeAspect="1" noMove="1" noResize="1" noEditPoints="1" noAdjustHandles="1" noChangeArrowheads="1" noChangeShapeType="1" noTextEdit="1"/>
              </p:cNvSpPr>
              <p:nvPr/>
            </p:nvSpPr>
            <p:spPr bwMode="auto">
              <a:xfrm>
                <a:off x="3385039" y="3365324"/>
                <a:ext cx="470507" cy="438791"/>
              </a:xfrm>
              <a:prstGeom prst="rect">
                <a:avLst/>
              </a:prstGeom>
              <a:blipFill>
                <a:blip r:embed="rId6"/>
                <a:stretch>
                  <a:fillRect l="-6494" r="-23377"/>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24" name="内容占位符 2">
            <a:extLst>
              <a:ext uri="{FF2B5EF4-FFF2-40B4-BE49-F238E27FC236}">
                <a16:creationId xmlns:a16="http://schemas.microsoft.com/office/drawing/2014/main" id="{C9FFFD3A-5C1D-433A-B049-D96F9E965902}"/>
              </a:ext>
            </a:extLst>
          </p:cNvPr>
          <p:cNvSpPr>
            <a:spLocks noGrp="1"/>
          </p:cNvSpPr>
          <p:nvPr>
            <p:ph idx="1"/>
          </p:nvPr>
        </p:nvSpPr>
        <p:spPr>
          <a:xfrm>
            <a:off x="472642" y="827707"/>
            <a:ext cx="2040615" cy="406771"/>
          </a:xfrm>
          <a:ln>
            <a:noFill/>
          </a:ln>
        </p:spPr>
        <p:txBody>
          <a:bodyPr>
            <a:noAutofit/>
          </a:bodyPr>
          <a:lstStyle/>
          <a:p>
            <a:pPr marL="0" indent="0">
              <a:buNone/>
            </a:pPr>
            <a:r>
              <a:rPr lang="en-US" altLang="zh-CN" sz="2400" i="1" dirty="0">
                <a:solidFill>
                  <a:srgbClr val="0070C0"/>
                </a:solidFill>
                <a:cs typeface="Calibri Light" panose="020F0302020204030204" pitchFamily="34" charset="0"/>
              </a:rPr>
              <a:t>OPAQUE</a:t>
            </a:r>
            <a:r>
              <a:rPr lang="en-US" altLang="zh-CN" sz="2400" dirty="0">
                <a:solidFill>
                  <a:srgbClr val="0070C0"/>
                </a:solidFill>
                <a:cs typeface="Calibri Light" panose="020F0302020204030204" pitchFamily="34" charset="0"/>
              </a:rPr>
              <a:t> </a:t>
            </a:r>
            <a:r>
              <a:rPr lang="en-US" altLang="zh-CN" sz="1800" dirty="0">
                <a:solidFill>
                  <a:srgbClr val="0070C0"/>
                </a:solidFill>
                <a:cs typeface="Calibri Light" panose="020F0302020204030204" pitchFamily="34" charset="0"/>
              </a:rPr>
              <a:t>[JKX18]</a:t>
            </a:r>
            <a:endParaRPr lang="en-US" sz="2400" dirty="0">
              <a:solidFill>
                <a:srgbClr val="0070C0"/>
              </a:solidFill>
              <a:ea typeface="Cambria Math" panose="02040503050406030204" pitchFamily="18" charset="0"/>
            </a:endParaRPr>
          </a:p>
        </p:txBody>
      </p:sp>
      <p:sp>
        <p:nvSpPr>
          <p:cNvPr id="40" name="内容占位符 2">
            <a:extLst>
              <a:ext uri="{FF2B5EF4-FFF2-40B4-BE49-F238E27FC236}">
                <a16:creationId xmlns:a16="http://schemas.microsoft.com/office/drawing/2014/main" id="{1A8F28D5-58BF-4D53-87CF-44E71B7694F9}"/>
              </a:ext>
            </a:extLst>
          </p:cNvPr>
          <p:cNvSpPr txBox="1">
            <a:spLocks/>
          </p:cNvSpPr>
          <p:nvPr/>
        </p:nvSpPr>
        <p:spPr bwMode="auto">
          <a:xfrm>
            <a:off x="7044671" y="835498"/>
            <a:ext cx="2948964" cy="406771"/>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B050"/>
                </a:solidFill>
                <a:cs typeface="Calibri Light" panose="020F0302020204030204" pitchFamily="34" charset="0"/>
              </a:rPr>
              <a:t>“</a:t>
            </a:r>
            <a:r>
              <a:rPr lang="en-US" altLang="zh-CN" sz="2400" i="1" dirty="0" err="1">
                <a:solidFill>
                  <a:srgbClr val="00B050"/>
                </a:solidFill>
                <a:cs typeface="Calibri Light" panose="020F0302020204030204" pitchFamily="34" charset="0"/>
              </a:rPr>
              <a:t>WtS</a:t>
            </a:r>
            <a:r>
              <a:rPr lang="en-US" altLang="zh-CN" sz="2400" i="1" dirty="0">
                <a:solidFill>
                  <a:srgbClr val="00B050"/>
                </a:solidFill>
                <a:cs typeface="Calibri Light" panose="020F0302020204030204" pitchFamily="34" charset="0"/>
              </a:rPr>
              <a:t>” compiler</a:t>
            </a:r>
            <a:r>
              <a:rPr lang="en-US" altLang="zh-CN" sz="2400" dirty="0">
                <a:solidFill>
                  <a:srgbClr val="00B050"/>
                </a:solidFill>
                <a:cs typeface="Calibri Light" panose="020F0302020204030204" pitchFamily="34" charset="0"/>
              </a:rPr>
              <a:t> </a:t>
            </a:r>
            <a:r>
              <a:rPr lang="en-US" altLang="zh-CN" sz="1800" dirty="0">
                <a:solidFill>
                  <a:srgbClr val="00B050"/>
                </a:solidFill>
                <a:cs typeface="Calibri Light" panose="020F0302020204030204" pitchFamily="34" charset="0"/>
              </a:rPr>
              <a:t>[JKX18]</a:t>
            </a:r>
            <a:endParaRPr lang="en-US" sz="2400" dirty="0">
              <a:solidFill>
                <a:srgbClr val="00B050"/>
              </a:solidFill>
              <a:ea typeface="Cambria Math" panose="02040503050406030204" pitchFamily="18" charset="0"/>
            </a:endParaRPr>
          </a:p>
        </p:txBody>
      </p:sp>
      <p:sp>
        <p:nvSpPr>
          <p:cNvPr id="89" name="Title 1">
            <a:extLst>
              <a:ext uri="{FF2B5EF4-FFF2-40B4-BE49-F238E27FC236}">
                <a16:creationId xmlns:a16="http://schemas.microsoft.com/office/drawing/2014/main" id="{24BC17DC-A091-450F-B65F-4ABB9EE39A25}"/>
              </a:ext>
            </a:extLst>
          </p:cNvPr>
          <p:cNvSpPr txBox="1">
            <a:spLocks/>
          </p:cNvSpPr>
          <p:nvPr/>
        </p:nvSpPr>
        <p:spPr bwMode="auto">
          <a:xfrm>
            <a:off x="276366" y="144590"/>
            <a:ext cx="11596746" cy="69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dirty="0"/>
              <a:t>Augmented t-PAKE (at-PAKE): replace OPRF with </a:t>
            </a:r>
            <a:r>
              <a:rPr lang="en-US" sz="4000" b="1" dirty="0"/>
              <a:t>t-OPRF</a:t>
            </a:r>
            <a:endParaRPr lang="en-US" sz="3200" b="1" dirty="0"/>
          </a:p>
        </p:txBody>
      </p:sp>
      <p:grpSp>
        <p:nvGrpSpPr>
          <p:cNvPr id="12" name="Group 11">
            <a:extLst>
              <a:ext uri="{FF2B5EF4-FFF2-40B4-BE49-F238E27FC236}">
                <a16:creationId xmlns:a16="http://schemas.microsoft.com/office/drawing/2014/main" id="{FCCE92A6-797C-4CEF-CD39-8D41696B4971}"/>
              </a:ext>
            </a:extLst>
          </p:cNvPr>
          <p:cNvGrpSpPr/>
          <p:nvPr/>
        </p:nvGrpSpPr>
        <p:grpSpPr>
          <a:xfrm>
            <a:off x="1268894" y="3117567"/>
            <a:ext cx="695434" cy="490335"/>
            <a:chOff x="3324526" y="3945092"/>
            <a:chExt cx="1668796" cy="490335"/>
          </a:xfrm>
        </p:grpSpPr>
        <mc:AlternateContent xmlns:mc="http://schemas.openxmlformats.org/markup-compatibility/2006" xmlns:a14="http://schemas.microsoft.com/office/drawing/2010/main">
          <mc:Choice Requires="a14">
            <p:sp>
              <p:nvSpPr>
                <p:cNvPr id="14" name="内容占位符 2">
                  <a:extLst>
                    <a:ext uri="{FF2B5EF4-FFF2-40B4-BE49-F238E27FC236}">
                      <a16:creationId xmlns:a16="http://schemas.microsoft.com/office/drawing/2014/main" id="{C2DD473B-F55B-CEFA-ABE4-62079DE05633}"/>
                    </a:ext>
                  </a:extLst>
                </p:cNvPr>
                <p:cNvSpPr txBox="1">
                  <a:spLocks/>
                </p:cNvSpPr>
                <p:nvPr/>
              </p:nvSpPr>
              <p:spPr bwMode="auto">
                <a:xfrm>
                  <a:off x="3324526" y="3945092"/>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𝑝𝑤</m:t>
                        </m:r>
                      </m:oMath>
                    </m:oMathPara>
                  </a14:m>
                  <a:endParaRPr lang="en-US" altLang="zh-CN" sz="2000" dirty="0">
                    <a:cs typeface="Calibri Light" panose="020F0302020204030204" pitchFamily="34" charset="0"/>
                  </a:endParaRPr>
                </a:p>
              </p:txBody>
            </p:sp>
          </mc:Choice>
          <mc:Fallback xmlns="">
            <p:sp>
              <p:nvSpPr>
                <p:cNvPr id="49" name="内容占位符 2">
                  <a:extLst>
                    <a:ext uri="{FF2B5EF4-FFF2-40B4-BE49-F238E27FC236}">
                      <a16:creationId xmlns:a16="http://schemas.microsoft.com/office/drawing/2014/main" id="{17FA20D3-DFD4-41BC-A8FB-31642814CA7D}"/>
                    </a:ext>
                  </a:extLst>
                </p:cNvPr>
                <p:cNvSpPr txBox="1">
                  <a:spLocks noRot="1" noChangeAspect="1" noMove="1" noResize="1" noEditPoints="1" noAdjustHandles="1" noChangeArrowheads="1" noChangeShapeType="1" noTextEdit="1"/>
                </p:cNvSpPr>
                <p:nvPr/>
              </p:nvSpPr>
              <p:spPr bwMode="auto">
                <a:xfrm>
                  <a:off x="3324526" y="3945092"/>
                  <a:ext cx="1668796" cy="49033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155C1A64-4C3D-2FC2-26DF-536F55E15343}"/>
                </a:ext>
              </a:extLst>
            </p:cNvPr>
            <p:cNvCxnSpPr>
              <a:cxnSpLocks/>
            </p:cNvCxnSpPr>
            <p:nvPr/>
          </p:nvCxnSpPr>
          <p:spPr>
            <a:xfrm>
              <a:off x="3489742" y="4303233"/>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16" name="Group 15">
            <a:extLst>
              <a:ext uri="{FF2B5EF4-FFF2-40B4-BE49-F238E27FC236}">
                <a16:creationId xmlns:a16="http://schemas.microsoft.com/office/drawing/2014/main" id="{3D18D5CE-7F64-3A3E-F801-14E9C0DB2725}"/>
              </a:ext>
            </a:extLst>
          </p:cNvPr>
          <p:cNvGrpSpPr/>
          <p:nvPr/>
        </p:nvGrpSpPr>
        <p:grpSpPr>
          <a:xfrm>
            <a:off x="3385039" y="3388506"/>
            <a:ext cx="504485" cy="438791"/>
            <a:chOff x="6940635" y="3928120"/>
            <a:chExt cx="1789309" cy="490335"/>
          </a:xfrm>
        </p:grpSpPr>
        <mc:AlternateContent xmlns:mc="http://schemas.openxmlformats.org/markup-compatibility/2006" xmlns:a14="http://schemas.microsoft.com/office/drawing/2010/main">
          <mc:Choice Requires="a14">
            <p:sp>
              <p:nvSpPr>
                <p:cNvPr id="17" name="内容占位符 2">
                  <a:extLst>
                    <a:ext uri="{FF2B5EF4-FFF2-40B4-BE49-F238E27FC236}">
                      <a16:creationId xmlns:a16="http://schemas.microsoft.com/office/drawing/2014/main" id="{F13E2C06-1AA2-BF1A-B69A-7F834A8D4038}"/>
                    </a:ext>
                  </a:extLst>
                </p:cNvPr>
                <p:cNvSpPr txBox="1">
                  <a:spLocks/>
                </p:cNvSpPr>
                <p:nvPr/>
              </p:nvSpPr>
              <p:spPr bwMode="auto">
                <a:xfrm>
                  <a:off x="7061148" y="3928120"/>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𝐾</m:t>
                        </m:r>
                      </m:oMath>
                    </m:oMathPara>
                  </a14:m>
                  <a:endParaRPr lang="en-US" altLang="zh-CN" sz="2000" dirty="0">
                    <a:cs typeface="Calibri Light" panose="020F0302020204030204" pitchFamily="34" charset="0"/>
                  </a:endParaRPr>
                </a:p>
              </p:txBody>
            </p:sp>
          </mc:Choice>
          <mc:Fallback xmlns="">
            <p:sp>
              <p:nvSpPr>
                <p:cNvPr id="31" name="内容占位符 2">
                  <a:extLst>
                    <a:ext uri="{FF2B5EF4-FFF2-40B4-BE49-F238E27FC236}">
                      <a16:creationId xmlns:a16="http://schemas.microsoft.com/office/drawing/2014/main" id="{44B13164-32D0-4F54-9087-A256D5F56893}"/>
                    </a:ext>
                  </a:extLst>
                </p:cNvPr>
                <p:cNvSpPr txBox="1">
                  <a:spLocks noRot="1" noChangeAspect="1" noMove="1" noResize="1" noEditPoints="1" noAdjustHandles="1" noChangeArrowheads="1" noChangeShapeType="1" noTextEdit="1"/>
                </p:cNvSpPr>
                <p:nvPr/>
              </p:nvSpPr>
              <p:spPr bwMode="auto">
                <a:xfrm>
                  <a:off x="7061148" y="3928120"/>
                  <a:ext cx="1668796" cy="490335"/>
                </a:xfrm>
                <a:prstGeom prst="rect">
                  <a:avLst/>
                </a:prstGeom>
                <a:blipFill>
                  <a:blip r:embed="rId8"/>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25420635-F935-262E-1D40-5DB61203ABAA}"/>
                </a:ext>
              </a:extLst>
            </p:cNvPr>
            <p:cNvCxnSpPr>
              <a:cxnSpLocks/>
            </p:cNvCxnSpPr>
            <p:nvPr/>
          </p:nvCxnSpPr>
          <p:spPr>
            <a:xfrm>
              <a:off x="6940635" y="4282653"/>
              <a:ext cx="1591774"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19" name="Group 18">
            <a:extLst>
              <a:ext uri="{FF2B5EF4-FFF2-40B4-BE49-F238E27FC236}">
                <a16:creationId xmlns:a16="http://schemas.microsoft.com/office/drawing/2014/main" id="{B4509D79-A1F6-93C0-0312-1C33E3CC41CE}"/>
              </a:ext>
            </a:extLst>
          </p:cNvPr>
          <p:cNvGrpSpPr/>
          <p:nvPr/>
        </p:nvGrpSpPr>
        <p:grpSpPr>
          <a:xfrm>
            <a:off x="1135381" y="3556443"/>
            <a:ext cx="1008677" cy="490335"/>
            <a:chOff x="4618722" y="4583009"/>
            <a:chExt cx="838122" cy="490335"/>
          </a:xfrm>
        </p:grpSpPr>
        <mc:AlternateContent xmlns:mc="http://schemas.openxmlformats.org/markup-compatibility/2006" xmlns:a14="http://schemas.microsoft.com/office/drawing/2010/main">
          <mc:Choice Requires="a14">
            <p:sp>
              <p:nvSpPr>
                <p:cNvPr id="20" name="内容占位符 2">
                  <a:extLst>
                    <a:ext uri="{FF2B5EF4-FFF2-40B4-BE49-F238E27FC236}">
                      <a16:creationId xmlns:a16="http://schemas.microsoft.com/office/drawing/2014/main" id="{911B0752-06E9-11F1-2DDF-7F06464288AF}"/>
                    </a:ext>
                  </a:extLst>
                </p:cNvPr>
                <p:cNvSpPr txBox="1">
                  <a:spLocks/>
                </p:cNvSpPr>
                <p:nvPr/>
              </p:nvSpPr>
              <p:spPr bwMode="auto">
                <a:xfrm>
                  <a:off x="4618722" y="4583009"/>
                  <a:ext cx="838122"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𝑟𝑤</m:t>
                        </m:r>
                      </m:oMath>
                    </m:oMathPara>
                  </a14:m>
                  <a:endParaRPr lang="en-US" altLang="zh-CN" sz="2000" dirty="0">
                    <a:cs typeface="Calibri Light" panose="020F0302020204030204" pitchFamily="34" charset="0"/>
                  </a:endParaRPr>
                </a:p>
              </p:txBody>
            </p:sp>
          </mc:Choice>
          <mc:Fallback xmlns="">
            <p:sp>
              <p:nvSpPr>
                <p:cNvPr id="46" name="内容占位符 2">
                  <a:extLst>
                    <a:ext uri="{FF2B5EF4-FFF2-40B4-BE49-F238E27FC236}">
                      <a16:creationId xmlns:a16="http://schemas.microsoft.com/office/drawing/2014/main" id="{2B7D63FC-C4AF-497A-9758-CE84E8B3806B}"/>
                    </a:ext>
                  </a:extLst>
                </p:cNvPr>
                <p:cNvSpPr txBox="1">
                  <a:spLocks noRot="1" noChangeAspect="1" noMove="1" noResize="1" noEditPoints="1" noAdjustHandles="1" noChangeArrowheads="1" noChangeShapeType="1" noTextEdit="1"/>
                </p:cNvSpPr>
                <p:nvPr/>
              </p:nvSpPr>
              <p:spPr bwMode="auto">
                <a:xfrm>
                  <a:off x="4618722" y="4583009"/>
                  <a:ext cx="838122" cy="490335"/>
                </a:xfrm>
                <a:prstGeom prst="rect">
                  <a:avLst/>
                </a:prstGeom>
                <a:blipFill>
                  <a:blip r:embed="rId9"/>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A1320921-4019-AB48-30FD-41DC8024C16A}"/>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22" name="Rectangle 21">
            <a:extLst>
              <a:ext uri="{FF2B5EF4-FFF2-40B4-BE49-F238E27FC236}">
                <a16:creationId xmlns:a16="http://schemas.microsoft.com/office/drawing/2014/main" id="{388BAB95-AE1B-3C0B-00F7-AD92BFA21094}"/>
              </a:ext>
            </a:extLst>
          </p:cNvPr>
          <p:cNvSpPr/>
          <p:nvPr/>
        </p:nvSpPr>
        <p:spPr>
          <a:xfrm>
            <a:off x="1967065" y="3426722"/>
            <a:ext cx="1270745" cy="438790"/>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OPRF</a:t>
            </a:r>
          </a:p>
        </p:txBody>
      </p:sp>
      <p:grpSp>
        <p:nvGrpSpPr>
          <p:cNvPr id="23" name="Group 22">
            <a:extLst>
              <a:ext uri="{FF2B5EF4-FFF2-40B4-BE49-F238E27FC236}">
                <a16:creationId xmlns:a16="http://schemas.microsoft.com/office/drawing/2014/main" id="{14FA7C51-7767-BD8F-BA95-4AA95082067A}"/>
              </a:ext>
            </a:extLst>
          </p:cNvPr>
          <p:cNvGrpSpPr/>
          <p:nvPr/>
        </p:nvGrpSpPr>
        <p:grpSpPr>
          <a:xfrm>
            <a:off x="2688892" y="3936424"/>
            <a:ext cx="1100821" cy="490336"/>
            <a:chOff x="8036464" y="3995760"/>
            <a:chExt cx="1668796" cy="490335"/>
          </a:xfrm>
        </p:grpSpPr>
        <mc:AlternateContent xmlns:mc="http://schemas.openxmlformats.org/markup-compatibility/2006" xmlns:a14="http://schemas.microsoft.com/office/drawing/2010/main">
          <mc:Choice Requires="a14">
            <p:sp>
              <p:nvSpPr>
                <p:cNvPr id="25" name="内容占位符 2">
                  <a:extLst>
                    <a:ext uri="{FF2B5EF4-FFF2-40B4-BE49-F238E27FC236}">
                      <a16:creationId xmlns:a16="http://schemas.microsoft.com/office/drawing/2014/main" id="{3CE790AF-65BF-B60A-1614-A9FC39B3E5DF}"/>
                    </a:ext>
                  </a:extLst>
                </p:cNvPr>
                <p:cNvSpPr txBox="1">
                  <a:spLocks/>
                </p:cNvSpPr>
                <p:nvPr/>
              </p:nvSpPr>
              <p:spPr bwMode="auto">
                <a:xfrm>
                  <a:off x="8036464" y="3995760"/>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𝑒𝑛𝑣</m:t>
                        </m:r>
                      </m:oMath>
                    </m:oMathPara>
                  </a14:m>
                  <a:endParaRPr lang="en-US" altLang="zh-CN" sz="2000" dirty="0">
                    <a:cs typeface="Calibri Light" panose="020F0302020204030204" pitchFamily="34" charset="0"/>
                  </a:endParaRPr>
                </a:p>
              </p:txBody>
            </p:sp>
          </mc:Choice>
          <mc:Fallback xmlns="">
            <p:sp>
              <p:nvSpPr>
                <p:cNvPr id="80" name="内容占位符 2">
                  <a:extLst>
                    <a:ext uri="{FF2B5EF4-FFF2-40B4-BE49-F238E27FC236}">
                      <a16:creationId xmlns:a16="http://schemas.microsoft.com/office/drawing/2014/main" id="{7F686D23-E8E1-4D60-AC73-B1D8126E87FD}"/>
                    </a:ext>
                  </a:extLst>
                </p:cNvPr>
                <p:cNvSpPr txBox="1">
                  <a:spLocks noRot="1" noChangeAspect="1" noMove="1" noResize="1" noEditPoints="1" noAdjustHandles="1" noChangeArrowheads="1" noChangeShapeType="1" noTextEdit="1"/>
                </p:cNvSpPr>
                <p:nvPr/>
              </p:nvSpPr>
              <p:spPr bwMode="auto">
                <a:xfrm>
                  <a:off x="8036464" y="3995760"/>
                  <a:ext cx="1668796" cy="490335"/>
                </a:xfrm>
                <a:prstGeom prst="rect">
                  <a:avLst/>
                </a:prstGeom>
                <a:blipFill>
                  <a:blip r:embed="rId10"/>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6845C542-6350-C944-D7C8-F5A7FDEBB16D}"/>
                </a:ext>
              </a:extLst>
            </p:cNvPr>
            <p:cNvCxnSpPr>
              <a:cxnSpLocks/>
            </p:cNvCxnSpPr>
            <p:nvPr/>
          </p:nvCxnSpPr>
          <p:spPr>
            <a:xfrm>
              <a:off x="8140850" y="4360991"/>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B568D05-498C-31FD-67B8-7273741735BA}"/>
                  </a:ext>
                </a:extLst>
              </p:cNvPr>
              <p:cNvSpPr txBox="1"/>
              <p:nvPr/>
            </p:nvSpPr>
            <p:spPr>
              <a:xfrm>
                <a:off x="45758" y="4111548"/>
                <a:ext cx="2572371"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0"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0"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0"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𝐴𝐷𝑒𝑐</m:t>
                          </m:r>
                        </m:e>
                        <m:sub>
                          <m:r>
                            <a:rPr lang="en-US" sz="2000" b="0" i="1" dirty="0" smtClean="0">
                              <a:latin typeface="Cambria Math" panose="02040503050406030204" pitchFamily="18" charset="0"/>
                              <a:ea typeface="Cambria Math" panose="02040503050406030204" pitchFamily="18" charset="0"/>
                            </a:rPr>
                            <m:t>𝑟𝑤</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27" name="TextBox 26">
                <a:extLst>
                  <a:ext uri="{FF2B5EF4-FFF2-40B4-BE49-F238E27FC236}">
                    <a16:creationId xmlns:a16="http://schemas.microsoft.com/office/drawing/2014/main" id="{0B568D05-498C-31FD-67B8-7273741735BA}"/>
                  </a:ext>
                </a:extLst>
              </p:cNvPr>
              <p:cNvSpPr txBox="1">
                <a:spLocks noRot="1" noChangeAspect="1" noMove="1" noResize="1" noEditPoints="1" noAdjustHandles="1" noChangeArrowheads="1" noChangeShapeType="1" noTextEdit="1"/>
              </p:cNvSpPr>
              <p:nvPr/>
            </p:nvSpPr>
            <p:spPr>
              <a:xfrm>
                <a:off x="45758" y="4111548"/>
                <a:ext cx="2572371" cy="400110"/>
              </a:xfrm>
              <a:prstGeom prst="rect">
                <a:avLst/>
              </a:prstGeom>
              <a:blipFill>
                <a:blip r:embed="rId11"/>
                <a:stretch>
                  <a:fillRect l="-1188" r="-1900" b="-15152"/>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2A20DC34-6AB9-A409-F366-6649576A9E85}"/>
              </a:ext>
            </a:extLst>
          </p:cNvPr>
          <p:cNvSpPr/>
          <p:nvPr/>
        </p:nvSpPr>
        <p:spPr>
          <a:xfrm>
            <a:off x="4037468" y="3347653"/>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Server</a:t>
            </a:r>
          </a:p>
        </p:txBody>
      </p:sp>
      <p:sp>
        <p:nvSpPr>
          <p:cNvPr id="32" name="Rectangle 31">
            <a:extLst>
              <a:ext uri="{FF2B5EF4-FFF2-40B4-BE49-F238E27FC236}">
                <a16:creationId xmlns:a16="http://schemas.microsoft.com/office/drawing/2014/main" id="{2B3F27FD-D385-E344-11CD-74694D928BE6}"/>
              </a:ext>
            </a:extLst>
          </p:cNvPr>
          <p:cNvSpPr/>
          <p:nvPr/>
        </p:nvSpPr>
        <p:spPr>
          <a:xfrm>
            <a:off x="276366" y="3347652"/>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User</a:t>
            </a:r>
          </a:p>
        </p:txBody>
      </p:sp>
      <p:sp>
        <p:nvSpPr>
          <p:cNvPr id="34" name="Rectangle 33">
            <a:extLst>
              <a:ext uri="{FF2B5EF4-FFF2-40B4-BE49-F238E27FC236}">
                <a16:creationId xmlns:a16="http://schemas.microsoft.com/office/drawing/2014/main" id="{C9731DC0-A09F-1D66-406E-F8D9C8D3760A}"/>
              </a:ext>
            </a:extLst>
          </p:cNvPr>
          <p:cNvSpPr/>
          <p:nvPr/>
        </p:nvSpPr>
        <p:spPr>
          <a:xfrm>
            <a:off x="6975256" y="3378955"/>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User</a:t>
            </a:r>
          </a:p>
        </p:txBody>
      </p:sp>
      <p:sp>
        <p:nvSpPr>
          <p:cNvPr id="35" name="Rectangle 34">
            <a:extLst>
              <a:ext uri="{FF2B5EF4-FFF2-40B4-BE49-F238E27FC236}">
                <a16:creationId xmlns:a16="http://schemas.microsoft.com/office/drawing/2014/main" id="{61A2FBB2-9A7B-30F4-BF00-ECC4F7835447}"/>
              </a:ext>
            </a:extLst>
          </p:cNvPr>
          <p:cNvSpPr/>
          <p:nvPr/>
        </p:nvSpPr>
        <p:spPr>
          <a:xfrm>
            <a:off x="10712794" y="3378955"/>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Server</a:t>
            </a:r>
          </a:p>
        </p:txBody>
      </p:sp>
      <p:grpSp>
        <p:nvGrpSpPr>
          <p:cNvPr id="36" name="Group 35">
            <a:extLst>
              <a:ext uri="{FF2B5EF4-FFF2-40B4-BE49-F238E27FC236}">
                <a16:creationId xmlns:a16="http://schemas.microsoft.com/office/drawing/2014/main" id="{95E51594-0253-4378-3689-29760F51362B}"/>
              </a:ext>
            </a:extLst>
          </p:cNvPr>
          <p:cNvGrpSpPr/>
          <p:nvPr/>
        </p:nvGrpSpPr>
        <p:grpSpPr>
          <a:xfrm>
            <a:off x="7815273" y="4221161"/>
            <a:ext cx="687272" cy="490335"/>
            <a:chOff x="2404187" y="3912966"/>
            <a:chExt cx="2185040" cy="490335"/>
          </a:xfrm>
        </p:grpSpPr>
        <mc:AlternateContent xmlns:mc="http://schemas.openxmlformats.org/markup-compatibility/2006" xmlns:a14="http://schemas.microsoft.com/office/drawing/2010/main">
          <mc:Choice Requires="a14">
            <p:sp>
              <p:nvSpPr>
                <p:cNvPr id="37" name="内容占位符 2">
                  <a:extLst>
                    <a:ext uri="{FF2B5EF4-FFF2-40B4-BE49-F238E27FC236}">
                      <a16:creationId xmlns:a16="http://schemas.microsoft.com/office/drawing/2014/main" id="{2516B3C5-2E40-464D-A3C6-FBFD31DF17F1}"/>
                    </a:ext>
                  </a:extLst>
                </p:cNvPr>
                <p:cNvSpPr txBox="1">
                  <a:spLocks/>
                </p:cNvSpPr>
                <p:nvPr/>
              </p:nvSpPr>
              <p:spPr bwMode="auto">
                <a:xfrm>
                  <a:off x="2404187" y="3912966"/>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𝑟𝑤</m:t>
                        </m:r>
                      </m:oMath>
                    </m:oMathPara>
                  </a14:m>
                  <a:endParaRPr lang="en-US" altLang="zh-CN" sz="2000" dirty="0">
                    <a:cs typeface="Calibri Light" panose="020F0302020204030204" pitchFamily="34" charset="0"/>
                  </a:endParaRPr>
                </a:p>
              </p:txBody>
            </p:sp>
          </mc:Choice>
          <mc:Fallback xmlns="">
            <p:sp>
              <p:nvSpPr>
                <p:cNvPr id="37" name="内容占位符 2">
                  <a:extLst>
                    <a:ext uri="{FF2B5EF4-FFF2-40B4-BE49-F238E27FC236}">
                      <a16:creationId xmlns:a16="http://schemas.microsoft.com/office/drawing/2014/main" id="{2516B3C5-2E40-464D-A3C6-FBFD31DF17F1}"/>
                    </a:ext>
                  </a:extLst>
                </p:cNvPr>
                <p:cNvSpPr txBox="1">
                  <a:spLocks noRot="1" noChangeAspect="1" noMove="1" noResize="1" noEditPoints="1" noAdjustHandles="1" noChangeArrowheads="1" noChangeShapeType="1" noTextEdit="1"/>
                </p:cNvSpPr>
                <p:nvPr/>
              </p:nvSpPr>
              <p:spPr bwMode="auto">
                <a:xfrm>
                  <a:off x="2404187" y="3912966"/>
                  <a:ext cx="1668796" cy="490335"/>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F799778E-8F3F-CB1E-61AB-9F89BB9E5382}"/>
                </a:ext>
              </a:extLst>
            </p:cNvPr>
            <p:cNvCxnSpPr>
              <a:cxnSpLocks/>
            </p:cNvCxnSpPr>
            <p:nvPr/>
          </p:nvCxnSpPr>
          <p:spPr>
            <a:xfrm>
              <a:off x="2659087" y="4285470"/>
              <a:ext cx="193014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41" name="Group 40">
            <a:extLst>
              <a:ext uri="{FF2B5EF4-FFF2-40B4-BE49-F238E27FC236}">
                <a16:creationId xmlns:a16="http://schemas.microsoft.com/office/drawing/2014/main" id="{E65F9043-3F41-FEA2-40EC-78A0C052DAAA}"/>
              </a:ext>
            </a:extLst>
          </p:cNvPr>
          <p:cNvGrpSpPr/>
          <p:nvPr/>
        </p:nvGrpSpPr>
        <p:grpSpPr>
          <a:xfrm>
            <a:off x="10377053" y="4241874"/>
            <a:ext cx="878170" cy="539369"/>
            <a:chOff x="6863613" y="3915796"/>
            <a:chExt cx="1668796" cy="539369"/>
          </a:xfrm>
        </p:grpSpPr>
        <mc:AlternateContent xmlns:mc="http://schemas.openxmlformats.org/markup-compatibility/2006" xmlns:a14="http://schemas.microsoft.com/office/drawing/2010/main">
          <mc:Choice Requires="a14">
            <p:sp>
              <p:nvSpPr>
                <p:cNvPr id="42" name="内容占位符 2">
                  <a:extLst>
                    <a:ext uri="{FF2B5EF4-FFF2-40B4-BE49-F238E27FC236}">
                      <a16:creationId xmlns:a16="http://schemas.microsoft.com/office/drawing/2014/main" id="{8AF28AE2-5039-B4AE-0F40-9F4A06683FF8}"/>
                    </a:ext>
                  </a:extLst>
                </p:cNvPr>
                <p:cNvSpPr txBox="1">
                  <a:spLocks/>
                </p:cNvSpPr>
                <p:nvPr/>
              </p:nvSpPr>
              <p:spPr bwMode="auto">
                <a:xfrm>
                  <a:off x="6863613" y="3915796"/>
                  <a:ext cx="1668796" cy="539369"/>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h</m:t>
                        </m:r>
                        <m:r>
                          <a:rPr lang="en-US" sz="2000" b="0" i="1" dirty="0" smtClean="0">
                            <a:latin typeface="Cambria Math" panose="02040503050406030204" pitchFamily="18" charset="0"/>
                            <a:ea typeface="Cambria Math" panose="02040503050406030204" pitchFamily="18" charset="0"/>
                          </a:rPr>
                          <m:t>𝑟𝑤</m:t>
                        </m:r>
                      </m:oMath>
                    </m:oMathPara>
                  </a14:m>
                  <a:endParaRPr lang="en-US" altLang="zh-CN" sz="2000" dirty="0">
                    <a:cs typeface="Calibri Light" panose="020F0302020204030204" pitchFamily="34" charset="0"/>
                  </a:endParaRPr>
                </a:p>
              </p:txBody>
            </p:sp>
          </mc:Choice>
          <mc:Fallback xmlns="">
            <p:sp>
              <p:nvSpPr>
                <p:cNvPr id="42" name="内容占位符 2">
                  <a:extLst>
                    <a:ext uri="{FF2B5EF4-FFF2-40B4-BE49-F238E27FC236}">
                      <a16:creationId xmlns:a16="http://schemas.microsoft.com/office/drawing/2014/main" id="{8AF28AE2-5039-B4AE-0F40-9F4A06683FF8}"/>
                    </a:ext>
                  </a:extLst>
                </p:cNvPr>
                <p:cNvSpPr txBox="1">
                  <a:spLocks noRot="1" noChangeAspect="1" noMove="1" noResize="1" noEditPoints="1" noAdjustHandles="1" noChangeArrowheads="1" noChangeShapeType="1" noTextEdit="1"/>
                </p:cNvSpPr>
                <p:nvPr/>
              </p:nvSpPr>
              <p:spPr bwMode="auto">
                <a:xfrm>
                  <a:off x="6863613" y="3915796"/>
                  <a:ext cx="1668796" cy="539369"/>
                </a:xfrm>
                <a:prstGeom prst="rect">
                  <a:avLst/>
                </a:prstGeom>
                <a:blipFill>
                  <a:blip r:embed="rId13"/>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55CCF48F-6249-1D08-C9F1-FADDD49EDB4A}"/>
                </a:ext>
              </a:extLst>
            </p:cNvPr>
            <p:cNvCxnSpPr>
              <a:cxnSpLocks/>
            </p:cNvCxnSpPr>
            <p:nvPr/>
          </p:nvCxnSpPr>
          <p:spPr>
            <a:xfrm>
              <a:off x="6940637" y="4282653"/>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44" name="Group 43">
            <a:extLst>
              <a:ext uri="{FF2B5EF4-FFF2-40B4-BE49-F238E27FC236}">
                <a16:creationId xmlns:a16="http://schemas.microsoft.com/office/drawing/2014/main" id="{B9A3015A-75A4-FEC3-7285-8B4AE278996F}"/>
              </a:ext>
            </a:extLst>
          </p:cNvPr>
          <p:cNvGrpSpPr/>
          <p:nvPr/>
        </p:nvGrpSpPr>
        <p:grpSpPr>
          <a:xfrm>
            <a:off x="7933148" y="3153789"/>
            <a:ext cx="695434" cy="490335"/>
            <a:chOff x="3324526" y="3945092"/>
            <a:chExt cx="1668796" cy="490335"/>
          </a:xfrm>
        </p:grpSpPr>
        <mc:AlternateContent xmlns:mc="http://schemas.openxmlformats.org/markup-compatibility/2006" xmlns:a14="http://schemas.microsoft.com/office/drawing/2010/main">
          <mc:Choice Requires="a14">
            <p:sp>
              <p:nvSpPr>
                <p:cNvPr id="45" name="内容占位符 2">
                  <a:extLst>
                    <a:ext uri="{FF2B5EF4-FFF2-40B4-BE49-F238E27FC236}">
                      <a16:creationId xmlns:a16="http://schemas.microsoft.com/office/drawing/2014/main" id="{366103F7-055D-6AE0-9B0F-857522A65AFD}"/>
                    </a:ext>
                  </a:extLst>
                </p:cNvPr>
                <p:cNvSpPr txBox="1">
                  <a:spLocks/>
                </p:cNvSpPr>
                <p:nvPr/>
              </p:nvSpPr>
              <p:spPr bwMode="auto">
                <a:xfrm>
                  <a:off x="3324526" y="3945092"/>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𝑝𝑤</m:t>
                        </m:r>
                      </m:oMath>
                    </m:oMathPara>
                  </a14:m>
                  <a:endParaRPr lang="en-US" altLang="zh-CN" sz="2000" dirty="0">
                    <a:cs typeface="Calibri Light" panose="020F0302020204030204" pitchFamily="34" charset="0"/>
                  </a:endParaRPr>
                </a:p>
              </p:txBody>
            </p:sp>
          </mc:Choice>
          <mc:Fallback xmlns="">
            <p:sp>
              <p:nvSpPr>
                <p:cNvPr id="182" name="内容占位符 2">
                  <a:extLst>
                    <a:ext uri="{FF2B5EF4-FFF2-40B4-BE49-F238E27FC236}">
                      <a16:creationId xmlns:a16="http://schemas.microsoft.com/office/drawing/2014/main" id="{F2D03613-EF1A-4790-85F3-52B0A7B3C6BA}"/>
                    </a:ext>
                  </a:extLst>
                </p:cNvPr>
                <p:cNvSpPr txBox="1">
                  <a:spLocks noRot="1" noChangeAspect="1" noMove="1" noResize="1" noEditPoints="1" noAdjustHandles="1" noChangeArrowheads="1" noChangeShapeType="1" noTextEdit="1"/>
                </p:cNvSpPr>
                <p:nvPr/>
              </p:nvSpPr>
              <p:spPr bwMode="auto">
                <a:xfrm>
                  <a:off x="3324526" y="3945092"/>
                  <a:ext cx="1668796" cy="490335"/>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F24571AD-2F4F-B7C8-770F-D00557597827}"/>
                </a:ext>
              </a:extLst>
            </p:cNvPr>
            <p:cNvCxnSpPr>
              <a:cxnSpLocks/>
            </p:cNvCxnSpPr>
            <p:nvPr/>
          </p:nvCxnSpPr>
          <p:spPr>
            <a:xfrm>
              <a:off x="3489742" y="4303233"/>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51" name="Group 50">
            <a:extLst>
              <a:ext uri="{FF2B5EF4-FFF2-40B4-BE49-F238E27FC236}">
                <a16:creationId xmlns:a16="http://schemas.microsoft.com/office/drawing/2014/main" id="{DC40C809-1107-C50E-1453-B19E153EB36F}"/>
              </a:ext>
            </a:extLst>
          </p:cNvPr>
          <p:cNvGrpSpPr/>
          <p:nvPr/>
        </p:nvGrpSpPr>
        <p:grpSpPr>
          <a:xfrm>
            <a:off x="10049293" y="3424728"/>
            <a:ext cx="504485" cy="438791"/>
            <a:chOff x="6940635" y="3928120"/>
            <a:chExt cx="1789309" cy="490335"/>
          </a:xfrm>
        </p:grpSpPr>
        <mc:AlternateContent xmlns:mc="http://schemas.openxmlformats.org/markup-compatibility/2006" xmlns:a14="http://schemas.microsoft.com/office/drawing/2010/main">
          <mc:Choice Requires="a14">
            <p:sp>
              <p:nvSpPr>
                <p:cNvPr id="52" name="内容占位符 2">
                  <a:extLst>
                    <a:ext uri="{FF2B5EF4-FFF2-40B4-BE49-F238E27FC236}">
                      <a16:creationId xmlns:a16="http://schemas.microsoft.com/office/drawing/2014/main" id="{5650F11E-E31A-208C-D0F1-F4493C768111}"/>
                    </a:ext>
                  </a:extLst>
                </p:cNvPr>
                <p:cNvSpPr txBox="1">
                  <a:spLocks/>
                </p:cNvSpPr>
                <p:nvPr/>
              </p:nvSpPr>
              <p:spPr bwMode="auto">
                <a:xfrm>
                  <a:off x="7061148" y="3928120"/>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𝐾</m:t>
                        </m:r>
                      </m:oMath>
                    </m:oMathPara>
                  </a14:m>
                  <a:endParaRPr lang="en-US" altLang="zh-CN" sz="2000" dirty="0">
                    <a:cs typeface="Calibri Light" panose="020F0302020204030204" pitchFamily="34" charset="0"/>
                  </a:endParaRPr>
                </a:p>
              </p:txBody>
            </p:sp>
          </mc:Choice>
          <mc:Fallback xmlns="">
            <p:sp>
              <p:nvSpPr>
                <p:cNvPr id="185" name="内容占位符 2">
                  <a:extLst>
                    <a:ext uri="{FF2B5EF4-FFF2-40B4-BE49-F238E27FC236}">
                      <a16:creationId xmlns:a16="http://schemas.microsoft.com/office/drawing/2014/main" id="{7D168FE3-0B51-43DA-B15C-32C7313720E4}"/>
                    </a:ext>
                  </a:extLst>
                </p:cNvPr>
                <p:cNvSpPr txBox="1">
                  <a:spLocks noRot="1" noChangeAspect="1" noMove="1" noResize="1" noEditPoints="1" noAdjustHandles="1" noChangeArrowheads="1" noChangeShapeType="1" noTextEdit="1"/>
                </p:cNvSpPr>
                <p:nvPr/>
              </p:nvSpPr>
              <p:spPr bwMode="auto">
                <a:xfrm>
                  <a:off x="7061148" y="3928120"/>
                  <a:ext cx="1668796" cy="490335"/>
                </a:xfrm>
                <a:prstGeom prst="rect">
                  <a:avLst/>
                </a:prstGeom>
                <a:blipFill>
                  <a:blip r:embed="rId15"/>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53" name="Straight Arrow Connector 52">
              <a:extLst>
                <a:ext uri="{FF2B5EF4-FFF2-40B4-BE49-F238E27FC236}">
                  <a16:creationId xmlns:a16="http://schemas.microsoft.com/office/drawing/2014/main" id="{9AEEAFDB-F1A9-3093-0819-1F9E608B1435}"/>
                </a:ext>
              </a:extLst>
            </p:cNvPr>
            <p:cNvCxnSpPr>
              <a:cxnSpLocks/>
            </p:cNvCxnSpPr>
            <p:nvPr/>
          </p:nvCxnSpPr>
          <p:spPr>
            <a:xfrm>
              <a:off x="6940635" y="4282653"/>
              <a:ext cx="1591774"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55" name="Rectangle 54">
            <a:extLst>
              <a:ext uri="{FF2B5EF4-FFF2-40B4-BE49-F238E27FC236}">
                <a16:creationId xmlns:a16="http://schemas.microsoft.com/office/drawing/2014/main" id="{25FB74EF-961B-A0F5-10BE-6F6CF89C04AF}"/>
              </a:ext>
            </a:extLst>
          </p:cNvPr>
          <p:cNvSpPr/>
          <p:nvPr/>
        </p:nvSpPr>
        <p:spPr>
          <a:xfrm>
            <a:off x="8631319" y="3462944"/>
            <a:ext cx="1270745" cy="438790"/>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    (P)OPRF</a:t>
            </a:r>
          </a:p>
        </p:txBody>
      </p:sp>
      <p:grpSp>
        <p:nvGrpSpPr>
          <p:cNvPr id="56" name="Group 55">
            <a:extLst>
              <a:ext uri="{FF2B5EF4-FFF2-40B4-BE49-F238E27FC236}">
                <a16:creationId xmlns:a16="http://schemas.microsoft.com/office/drawing/2014/main" id="{E984A633-5B89-4E7D-79AF-AE0767545E81}"/>
              </a:ext>
            </a:extLst>
          </p:cNvPr>
          <p:cNvGrpSpPr/>
          <p:nvPr/>
        </p:nvGrpSpPr>
        <p:grpSpPr>
          <a:xfrm>
            <a:off x="7799635" y="3592665"/>
            <a:ext cx="1008677" cy="490335"/>
            <a:chOff x="4618722" y="4583009"/>
            <a:chExt cx="838122" cy="490335"/>
          </a:xfrm>
        </p:grpSpPr>
        <mc:AlternateContent xmlns:mc="http://schemas.openxmlformats.org/markup-compatibility/2006" xmlns:a14="http://schemas.microsoft.com/office/drawing/2010/main">
          <mc:Choice Requires="a14">
            <p:sp>
              <p:nvSpPr>
                <p:cNvPr id="57" name="内容占位符 2">
                  <a:extLst>
                    <a:ext uri="{FF2B5EF4-FFF2-40B4-BE49-F238E27FC236}">
                      <a16:creationId xmlns:a16="http://schemas.microsoft.com/office/drawing/2014/main" id="{11BC7874-E23C-304D-A98D-C37E9D0591DB}"/>
                    </a:ext>
                  </a:extLst>
                </p:cNvPr>
                <p:cNvSpPr txBox="1">
                  <a:spLocks/>
                </p:cNvSpPr>
                <p:nvPr/>
              </p:nvSpPr>
              <p:spPr bwMode="auto">
                <a:xfrm>
                  <a:off x="4618722" y="4583009"/>
                  <a:ext cx="838122"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𝑟𝑤</m:t>
                        </m:r>
                      </m:oMath>
                    </m:oMathPara>
                  </a14:m>
                  <a:endParaRPr lang="en-US" altLang="zh-CN" sz="2000" dirty="0">
                    <a:cs typeface="Calibri Light" panose="020F0302020204030204" pitchFamily="34" charset="0"/>
                  </a:endParaRPr>
                </a:p>
              </p:txBody>
            </p:sp>
          </mc:Choice>
          <mc:Fallback xmlns="">
            <p:sp>
              <p:nvSpPr>
                <p:cNvPr id="189" name="内容占位符 2">
                  <a:extLst>
                    <a:ext uri="{FF2B5EF4-FFF2-40B4-BE49-F238E27FC236}">
                      <a16:creationId xmlns:a16="http://schemas.microsoft.com/office/drawing/2014/main" id="{C6DCE45E-7852-41CF-9238-FC10682BBC51}"/>
                    </a:ext>
                  </a:extLst>
                </p:cNvPr>
                <p:cNvSpPr txBox="1">
                  <a:spLocks noRot="1" noChangeAspect="1" noMove="1" noResize="1" noEditPoints="1" noAdjustHandles="1" noChangeArrowheads="1" noChangeShapeType="1" noTextEdit="1"/>
                </p:cNvSpPr>
                <p:nvPr/>
              </p:nvSpPr>
              <p:spPr bwMode="auto">
                <a:xfrm>
                  <a:off x="4618722" y="4583009"/>
                  <a:ext cx="838122" cy="490335"/>
                </a:xfrm>
                <a:prstGeom prst="rect">
                  <a:avLst/>
                </a:prstGeom>
                <a:blipFill>
                  <a:blip r:embed="rId16"/>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D3634DE4-79D4-512D-6E7B-E2F8A669FB60}"/>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59" name="Group 58">
            <a:extLst>
              <a:ext uri="{FF2B5EF4-FFF2-40B4-BE49-F238E27FC236}">
                <a16:creationId xmlns:a16="http://schemas.microsoft.com/office/drawing/2014/main" id="{B8CE71FC-D4F1-DF17-FDFF-79DA79910694}"/>
              </a:ext>
            </a:extLst>
          </p:cNvPr>
          <p:cNvGrpSpPr/>
          <p:nvPr/>
        </p:nvGrpSpPr>
        <p:grpSpPr>
          <a:xfrm>
            <a:off x="1170555" y="4555798"/>
            <a:ext cx="705690" cy="490335"/>
            <a:chOff x="2654259" y="3912966"/>
            <a:chExt cx="1934968" cy="490335"/>
          </a:xfrm>
        </p:grpSpPr>
        <mc:AlternateContent xmlns:mc="http://schemas.openxmlformats.org/markup-compatibility/2006" xmlns:a14="http://schemas.microsoft.com/office/drawing/2010/main">
          <mc:Choice Requires="a14">
            <p:sp>
              <p:nvSpPr>
                <p:cNvPr id="60" name="内容占位符 2">
                  <a:extLst>
                    <a:ext uri="{FF2B5EF4-FFF2-40B4-BE49-F238E27FC236}">
                      <a16:creationId xmlns:a16="http://schemas.microsoft.com/office/drawing/2014/main" id="{0A97230E-7A75-7D54-7C43-E6E4D75C048F}"/>
                    </a:ext>
                  </a:extLst>
                </p:cNvPr>
                <p:cNvSpPr txBox="1">
                  <a:spLocks/>
                </p:cNvSpPr>
                <p:nvPr/>
              </p:nvSpPr>
              <p:spPr bwMode="auto">
                <a:xfrm>
                  <a:off x="2654259" y="3912966"/>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202" name="内容占位符 2">
                  <a:extLst>
                    <a:ext uri="{FF2B5EF4-FFF2-40B4-BE49-F238E27FC236}">
                      <a16:creationId xmlns:a16="http://schemas.microsoft.com/office/drawing/2014/main" id="{01509C07-F57C-4F2E-978A-FABE549EBB9F}"/>
                    </a:ext>
                  </a:extLst>
                </p:cNvPr>
                <p:cNvSpPr txBox="1">
                  <a:spLocks noRot="1" noChangeAspect="1" noMove="1" noResize="1" noEditPoints="1" noAdjustHandles="1" noChangeArrowheads="1" noChangeShapeType="1" noTextEdit="1"/>
                </p:cNvSpPr>
                <p:nvPr/>
              </p:nvSpPr>
              <p:spPr bwMode="auto">
                <a:xfrm>
                  <a:off x="2654259" y="3912966"/>
                  <a:ext cx="1668796" cy="490335"/>
                </a:xfrm>
                <a:prstGeom prst="rect">
                  <a:avLst/>
                </a:prstGeom>
                <a:blipFill>
                  <a:blip r:embed="rId17"/>
                  <a:stretch>
                    <a:fillRect l="-5000" r="-31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61" name="Straight Arrow Connector 60">
              <a:extLst>
                <a:ext uri="{FF2B5EF4-FFF2-40B4-BE49-F238E27FC236}">
                  <a16:creationId xmlns:a16="http://schemas.microsoft.com/office/drawing/2014/main" id="{8D0B5BD9-C3AE-88CF-A3EE-F9B6AF0FFFF8}"/>
                </a:ext>
              </a:extLst>
            </p:cNvPr>
            <p:cNvCxnSpPr>
              <a:cxnSpLocks/>
            </p:cNvCxnSpPr>
            <p:nvPr/>
          </p:nvCxnSpPr>
          <p:spPr>
            <a:xfrm>
              <a:off x="2920431" y="4285470"/>
              <a:ext cx="166879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62" name="Group 61">
            <a:extLst>
              <a:ext uri="{FF2B5EF4-FFF2-40B4-BE49-F238E27FC236}">
                <a16:creationId xmlns:a16="http://schemas.microsoft.com/office/drawing/2014/main" id="{2753CA14-D452-7EBD-D6E9-11FD66CEEE20}"/>
              </a:ext>
            </a:extLst>
          </p:cNvPr>
          <p:cNvGrpSpPr/>
          <p:nvPr/>
        </p:nvGrpSpPr>
        <p:grpSpPr>
          <a:xfrm>
            <a:off x="3315881" y="4575770"/>
            <a:ext cx="878170" cy="539369"/>
            <a:chOff x="6863613" y="3915796"/>
            <a:chExt cx="1668796" cy="539369"/>
          </a:xfrm>
        </p:grpSpPr>
        <mc:AlternateContent xmlns:mc="http://schemas.openxmlformats.org/markup-compatibility/2006" xmlns:a14="http://schemas.microsoft.com/office/drawing/2010/main">
          <mc:Choice Requires="a14">
            <p:sp>
              <p:nvSpPr>
                <p:cNvPr id="63" name="内容占位符 2">
                  <a:extLst>
                    <a:ext uri="{FF2B5EF4-FFF2-40B4-BE49-F238E27FC236}">
                      <a16:creationId xmlns:a16="http://schemas.microsoft.com/office/drawing/2014/main" id="{9CBC90EB-F477-226C-BFD7-C2DB9D0A9389}"/>
                    </a:ext>
                  </a:extLst>
                </p:cNvPr>
                <p:cNvSpPr txBox="1">
                  <a:spLocks/>
                </p:cNvSpPr>
                <p:nvPr/>
              </p:nvSpPr>
              <p:spPr bwMode="auto">
                <a:xfrm>
                  <a:off x="6863613" y="3915796"/>
                  <a:ext cx="1668796" cy="539369"/>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205" name="内容占位符 2">
                  <a:extLst>
                    <a:ext uri="{FF2B5EF4-FFF2-40B4-BE49-F238E27FC236}">
                      <a16:creationId xmlns:a16="http://schemas.microsoft.com/office/drawing/2014/main" id="{C7FCB888-6C7A-497D-99FA-7CFE0033291E}"/>
                    </a:ext>
                  </a:extLst>
                </p:cNvPr>
                <p:cNvSpPr txBox="1">
                  <a:spLocks noRot="1" noChangeAspect="1" noMove="1" noResize="1" noEditPoints="1" noAdjustHandles="1" noChangeArrowheads="1" noChangeShapeType="1" noTextEdit="1"/>
                </p:cNvSpPr>
                <p:nvPr/>
              </p:nvSpPr>
              <p:spPr bwMode="auto">
                <a:xfrm>
                  <a:off x="6863613" y="3915796"/>
                  <a:ext cx="1668796" cy="539369"/>
                </a:xfrm>
                <a:prstGeom prst="rect">
                  <a:avLst/>
                </a:prstGeom>
                <a:blipFill>
                  <a:blip r:embed="rId18"/>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93AD11AB-8166-E8E9-7F01-8B306F1C162B}"/>
                </a:ext>
              </a:extLst>
            </p:cNvPr>
            <p:cNvCxnSpPr>
              <a:cxnSpLocks/>
            </p:cNvCxnSpPr>
            <p:nvPr/>
          </p:nvCxnSpPr>
          <p:spPr>
            <a:xfrm>
              <a:off x="6940637" y="4282653"/>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65" name="Group 64">
            <a:extLst>
              <a:ext uri="{FF2B5EF4-FFF2-40B4-BE49-F238E27FC236}">
                <a16:creationId xmlns:a16="http://schemas.microsoft.com/office/drawing/2014/main" id="{56792801-EF86-DBCF-D20C-5BAD7B2B4172}"/>
              </a:ext>
            </a:extLst>
          </p:cNvPr>
          <p:cNvGrpSpPr/>
          <p:nvPr/>
        </p:nvGrpSpPr>
        <p:grpSpPr>
          <a:xfrm>
            <a:off x="1428258" y="4954640"/>
            <a:ext cx="538481" cy="502683"/>
            <a:chOff x="4721862" y="4569949"/>
            <a:chExt cx="565249" cy="490335"/>
          </a:xfrm>
        </p:grpSpPr>
        <mc:AlternateContent xmlns:mc="http://schemas.openxmlformats.org/markup-compatibility/2006" xmlns:a14="http://schemas.microsoft.com/office/drawing/2010/main">
          <mc:Choice Requires="a14">
            <p:sp>
              <p:nvSpPr>
                <p:cNvPr id="66" name="内容占位符 2">
                  <a:extLst>
                    <a:ext uri="{FF2B5EF4-FFF2-40B4-BE49-F238E27FC236}">
                      <a16:creationId xmlns:a16="http://schemas.microsoft.com/office/drawing/2014/main" id="{DA10489A-FB2A-E65F-E764-BE32420834B9}"/>
                    </a:ext>
                  </a:extLst>
                </p:cNvPr>
                <p:cNvSpPr txBox="1">
                  <a:spLocks/>
                </p:cNvSpPr>
                <p:nvPr/>
              </p:nvSpPr>
              <p:spPr bwMode="auto">
                <a:xfrm>
                  <a:off x="4721862" y="4569949"/>
                  <a:ext cx="565249"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oMath>
                    </m:oMathPara>
                  </a14:m>
                  <a:endParaRPr lang="en-US" altLang="zh-CN" sz="2000" dirty="0">
                    <a:cs typeface="Calibri Light" panose="020F0302020204030204" pitchFamily="34" charset="0"/>
                  </a:endParaRPr>
                </a:p>
              </p:txBody>
            </p:sp>
          </mc:Choice>
          <mc:Fallback xmlns="">
            <p:sp>
              <p:nvSpPr>
                <p:cNvPr id="208" name="内容占位符 2">
                  <a:extLst>
                    <a:ext uri="{FF2B5EF4-FFF2-40B4-BE49-F238E27FC236}">
                      <a16:creationId xmlns:a16="http://schemas.microsoft.com/office/drawing/2014/main" id="{697ECBEB-C2B6-40F8-ABC8-A79223170267}"/>
                    </a:ext>
                  </a:extLst>
                </p:cNvPr>
                <p:cNvSpPr txBox="1">
                  <a:spLocks noRot="1" noChangeAspect="1" noMove="1" noResize="1" noEditPoints="1" noAdjustHandles="1" noChangeArrowheads="1" noChangeShapeType="1" noTextEdit="1"/>
                </p:cNvSpPr>
                <p:nvPr/>
              </p:nvSpPr>
              <p:spPr bwMode="auto">
                <a:xfrm>
                  <a:off x="4721862" y="4569949"/>
                  <a:ext cx="565249" cy="490335"/>
                </a:xfrm>
                <a:prstGeom prst="rect">
                  <a:avLst/>
                </a:prstGeom>
                <a:blipFill>
                  <a:blip r:embed="rId21"/>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67069FA7-6A94-FC3E-F059-57AADADCE0B2}"/>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68" name="Rectangle 67">
            <a:extLst>
              <a:ext uri="{FF2B5EF4-FFF2-40B4-BE49-F238E27FC236}">
                <a16:creationId xmlns:a16="http://schemas.microsoft.com/office/drawing/2014/main" id="{11CF056D-8557-5795-3F98-315AC7E2FE69}"/>
              </a:ext>
            </a:extLst>
          </p:cNvPr>
          <p:cNvSpPr/>
          <p:nvPr/>
        </p:nvSpPr>
        <p:spPr>
          <a:xfrm>
            <a:off x="1927618" y="4883410"/>
            <a:ext cx="1398387" cy="461683"/>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AKE </a:t>
            </a:r>
            <a:r>
              <a:rPr lang="en-US" dirty="0">
                <a:solidFill>
                  <a:srgbClr val="FF0000"/>
                </a:solidFill>
              </a:rPr>
              <a:t>(/w KCI)</a:t>
            </a:r>
            <a:endParaRPr lang="en-US" sz="2000" dirty="0">
              <a:solidFill>
                <a:srgbClr val="FF0000"/>
              </a:solidFill>
            </a:endParaRPr>
          </a:p>
        </p:txBody>
      </p:sp>
      <p:grpSp>
        <p:nvGrpSpPr>
          <p:cNvPr id="69" name="Group 68">
            <a:extLst>
              <a:ext uri="{FF2B5EF4-FFF2-40B4-BE49-F238E27FC236}">
                <a16:creationId xmlns:a16="http://schemas.microsoft.com/office/drawing/2014/main" id="{2AD89CFE-E57B-EBBF-8CC1-F58A31324A92}"/>
              </a:ext>
            </a:extLst>
          </p:cNvPr>
          <p:cNvGrpSpPr/>
          <p:nvPr/>
        </p:nvGrpSpPr>
        <p:grpSpPr>
          <a:xfrm>
            <a:off x="3321830" y="5002222"/>
            <a:ext cx="538481" cy="313190"/>
            <a:chOff x="3433013" y="6182952"/>
            <a:chExt cx="748451" cy="313190"/>
          </a:xfrm>
        </p:grpSpPr>
        <p:cxnSp>
          <p:nvCxnSpPr>
            <p:cNvPr id="70" name="Straight Arrow Connector 69">
              <a:extLst>
                <a:ext uri="{FF2B5EF4-FFF2-40B4-BE49-F238E27FC236}">
                  <a16:creationId xmlns:a16="http://schemas.microsoft.com/office/drawing/2014/main" id="{0E15BB94-6921-06DB-1537-EA4EB7D9CF91}"/>
                </a:ext>
              </a:extLst>
            </p:cNvPr>
            <p:cNvCxnSpPr>
              <a:cxnSpLocks/>
            </p:cNvCxnSpPr>
            <p:nvPr/>
          </p:nvCxnSpPr>
          <p:spPr>
            <a:xfrm flipV="1">
              <a:off x="3504947" y="6496141"/>
              <a:ext cx="630103" cy="1"/>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1" name="内容占位符 2">
                  <a:extLst>
                    <a:ext uri="{FF2B5EF4-FFF2-40B4-BE49-F238E27FC236}">
                      <a16:creationId xmlns:a16="http://schemas.microsoft.com/office/drawing/2014/main" id="{6C74A84F-017C-EF7B-7DF6-684ED735C1DC}"/>
                    </a:ext>
                  </a:extLst>
                </p:cNvPr>
                <p:cNvSpPr txBox="1">
                  <a:spLocks/>
                </p:cNvSpPr>
                <p:nvPr/>
              </p:nvSpPr>
              <p:spPr bwMode="auto">
                <a:xfrm>
                  <a:off x="3433013" y="6182952"/>
                  <a:ext cx="748451" cy="294153"/>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r>
                          <a:rPr lang="en-US" altLang="zh-CN" sz="2000" b="0" i="1" smtClean="0">
                            <a:latin typeface="Cambria Math" panose="02040503050406030204" pitchFamily="18" charset="0"/>
                            <a:cs typeface="Calibri Light" panose="020F0302020204030204" pitchFamily="34" charset="0"/>
                          </a:rPr>
                          <m:t>′</m:t>
                        </m:r>
                      </m:oMath>
                    </m:oMathPara>
                  </a14:m>
                  <a:endParaRPr lang="en-US" altLang="zh-CN" sz="2000" dirty="0">
                    <a:cs typeface="Calibri Light" panose="020F0302020204030204" pitchFamily="34" charset="0"/>
                  </a:endParaRPr>
                </a:p>
              </p:txBody>
            </p:sp>
          </mc:Choice>
          <mc:Fallback xmlns="">
            <p:sp>
              <p:nvSpPr>
                <p:cNvPr id="213" name="内容占位符 2">
                  <a:extLst>
                    <a:ext uri="{FF2B5EF4-FFF2-40B4-BE49-F238E27FC236}">
                      <a16:creationId xmlns:a16="http://schemas.microsoft.com/office/drawing/2014/main" id="{83566EF2-6E00-4CD0-A003-BFB2681F3AA3}"/>
                    </a:ext>
                  </a:extLst>
                </p:cNvPr>
                <p:cNvSpPr txBox="1">
                  <a:spLocks noRot="1" noChangeAspect="1" noMove="1" noResize="1" noEditPoints="1" noAdjustHandles="1" noChangeArrowheads="1" noChangeShapeType="1" noTextEdit="1"/>
                </p:cNvSpPr>
                <p:nvPr/>
              </p:nvSpPr>
              <p:spPr bwMode="auto">
                <a:xfrm>
                  <a:off x="3433013" y="6182952"/>
                  <a:ext cx="748451" cy="294153"/>
                </a:xfrm>
                <a:prstGeom prst="rect">
                  <a:avLst/>
                </a:prstGeom>
                <a:blipFill>
                  <a:blip r:embed="rId22"/>
                  <a:stretch>
                    <a:fillRect b="-20833"/>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p:sp>
        <p:nvSpPr>
          <p:cNvPr id="72" name="Rectangle 71">
            <a:extLst>
              <a:ext uri="{FF2B5EF4-FFF2-40B4-BE49-F238E27FC236}">
                <a16:creationId xmlns:a16="http://schemas.microsoft.com/office/drawing/2014/main" id="{EF8F310B-6C24-19E4-1B36-D8E1D16309E5}"/>
              </a:ext>
            </a:extLst>
          </p:cNvPr>
          <p:cNvSpPr/>
          <p:nvPr/>
        </p:nvSpPr>
        <p:spPr>
          <a:xfrm>
            <a:off x="8545539" y="4521858"/>
            <a:ext cx="1801096" cy="460662"/>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aPAKE (/w PFS)</a:t>
            </a:r>
          </a:p>
        </p:txBody>
      </p:sp>
      <p:grpSp>
        <p:nvGrpSpPr>
          <p:cNvPr id="73" name="Group 72">
            <a:extLst>
              <a:ext uri="{FF2B5EF4-FFF2-40B4-BE49-F238E27FC236}">
                <a16:creationId xmlns:a16="http://schemas.microsoft.com/office/drawing/2014/main" id="{45851EF6-FC7D-C078-63F1-9C5316E6DCD3}"/>
              </a:ext>
            </a:extLst>
          </p:cNvPr>
          <p:cNvGrpSpPr/>
          <p:nvPr/>
        </p:nvGrpSpPr>
        <p:grpSpPr>
          <a:xfrm>
            <a:off x="8044940" y="4603785"/>
            <a:ext cx="538481" cy="502683"/>
            <a:chOff x="4721862" y="4569949"/>
            <a:chExt cx="565249" cy="490335"/>
          </a:xfrm>
        </p:grpSpPr>
        <mc:AlternateContent xmlns:mc="http://schemas.openxmlformats.org/markup-compatibility/2006" xmlns:a14="http://schemas.microsoft.com/office/drawing/2010/main">
          <mc:Choice Requires="a14">
            <p:sp>
              <p:nvSpPr>
                <p:cNvPr id="74" name="内容占位符 2">
                  <a:extLst>
                    <a:ext uri="{FF2B5EF4-FFF2-40B4-BE49-F238E27FC236}">
                      <a16:creationId xmlns:a16="http://schemas.microsoft.com/office/drawing/2014/main" id="{49C36102-F34A-4CCC-2944-82FB63A26079}"/>
                    </a:ext>
                  </a:extLst>
                </p:cNvPr>
                <p:cNvSpPr txBox="1">
                  <a:spLocks/>
                </p:cNvSpPr>
                <p:nvPr/>
              </p:nvSpPr>
              <p:spPr bwMode="auto">
                <a:xfrm>
                  <a:off x="4721862" y="4569949"/>
                  <a:ext cx="565249"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oMath>
                    </m:oMathPara>
                  </a14:m>
                  <a:endParaRPr lang="en-US" altLang="zh-CN" sz="2000" dirty="0">
                    <a:cs typeface="Calibri Light" panose="020F0302020204030204" pitchFamily="34" charset="0"/>
                  </a:endParaRPr>
                </a:p>
              </p:txBody>
            </p:sp>
          </mc:Choice>
          <mc:Fallback xmlns="">
            <p:sp>
              <p:nvSpPr>
                <p:cNvPr id="216" name="内容占位符 2">
                  <a:extLst>
                    <a:ext uri="{FF2B5EF4-FFF2-40B4-BE49-F238E27FC236}">
                      <a16:creationId xmlns:a16="http://schemas.microsoft.com/office/drawing/2014/main" id="{8050B2C0-8987-4CE9-912E-8981F467407D}"/>
                    </a:ext>
                  </a:extLst>
                </p:cNvPr>
                <p:cNvSpPr txBox="1">
                  <a:spLocks noRot="1" noChangeAspect="1" noMove="1" noResize="1" noEditPoints="1" noAdjustHandles="1" noChangeArrowheads="1" noChangeShapeType="1" noTextEdit="1"/>
                </p:cNvSpPr>
                <p:nvPr/>
              </p:nvSpPr>
              <p:spPr bwMode="auto">
                <a:xfrm>
                  <a:off x="4721862" y="4569949"/>
                  <a:ext cx="565249" cy="490335"/>
                </a:xfrm>
                <a:prstGeom prst="rect">
                  <a:avLst/>
                </a:prstGeom>
                <a:blipFill>
                  <a:blip r:embed="rId23"/>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75" name="Straight Arrow Connector 74">
              <a:extLst>
                <a:ext uri="{FF2B5EF4-FFF2-40B4-BE49-F238E27FC236}">
                  <a16:creationId xmlns:a16="http://schemas.microsoft.com/office/drawing/2014/main" id="{A2DAF3CE-8D3D-EDD5-E6D0-FE25E8034A15}"/>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76" name="Group 75">
            <a:extLst>
              <a:ext uri="{FF2B5EF4-FFF2-40B4-BE49-F238E27FC236}">
                <a16:creationId xmlns:a16="http://schemas.microsoft.com/office/drawing/2014/main" id="{6D34A030-AF0D-CC98-D82C-9422AF275F05}"/>
              </a:ext>
            </a:extLst>
          </p:cNvPr>
          <p:cNvGrpSpPr/>
          <p:nvPr/>
        </p:nvGrpSpPr>
        <p:grpSpPr>
          <a:xfrm>
            <a:off x="10385773" y="4651367"/>
            <a:ext cx="538481" cy="313190"/>
            <a:chOff x="3433013" y="6182952"/>
            <a:chExt cx="748451" cy="313190"/>
          </a:xfrm>
        </p:grpSpPr>
        <p:cxnSp>
          <p:nvCxnSpPr>
            <p:cNvPr id="77" name="Straight Arrow Connector 76">
              <a:extLst>
                <a:ext uri="{FF2B5EF4-FFF2-40B4-BE49-F238E27FC236}">
                  <a16:creationId xmlns:a16="http://schemas.microsoft.com/office/drawing/2014/main" id="{DBCFC8D8-3D90-708D-23C7-0ABDFAEA7870}"/>
                </a:ext>
              </a:extLst>
            </p:cNvPr>
            <p:cNvCxnSpPr>
              <a:cxnSpLocks/>
            </p:cNvCxnSpPr>
            <p:nvPr/>
          </p:nvCxnSpPr>
          <p:spPr>
            <a:xfrm flipV="1">
              <a:off x="3504947" y="6496141"/>
              <a:ext cx="630103" cy="1"/>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8" name="内容占位符 2">
                  <a:extLst>
                    <a:ext uri="{FF2B5EF4-FFF2-40B4-BE49-F238E27FC236}">
                      <a16:creationId xmlns:a16="http://schemas.microsoft.com/office/drawing/2014/main" id="{BD44F7AB-DF04-5FCC-A0AE-2E679A53E0F5}"/>
                    </a:ext>
                  </a:extLst>
                </p:cNvPr>
                <p:cNvSpPr txBox="1">
                  <a:spLocks/>
                </p:cNvSpPr>
                <p:nvPr/>
              </p:nvSpPr>
              <p:spPr bwMode="auto">
                <a:xfrm>
                  <a:off x="3433013" y="6182952"/>
                  <a:ext cx="748451" cy="294153"/>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r>
                          <a:rPr lang="en-US" altLang="zh-CN" sz="2000" b="0" i="1" smtClean="0">
                            <a:latin typeface="Cambria Math" panose="02040503050406030204" pitchFamily="18" charset="0"/>
                            <a:cs typeface="Calibri Light" panose="020F0302020204030204" pitchFamily="34" charset="0"/>
                          </a:rPr>
                          <m:t>′</m:t>
                        </m:r>
                      </m:oMath>
                    </m:oMathPara>
                  </a14:m>
                  <a:endParaRPr lang="en-US" altLang="zh-CN" sz="2000" dirty="0">
                    <a:cs typeface="Calibri Light" panose="020F0302020204030204" pitchFamily="34" charset="0"/>
                  </a:endParaRPr>
                </a:p>
              </p:txBody>
            </p:sp>
          </mc:Choice>
          <mc:Fallback xmlns="">
            <p:sp>
              <p:nvSpPr>
                <p:cNvPr id="220" name="内容占位符 2">
                  <a:extLst>
                    <a:ext uri="{FF2B5EF4-FFF2-40B4-BE49-F238E27FC236}">
                      <a16:creationId xmlns:a16="http://schemas.microsoft.com/office/drawing/2014/main" id="{763AA373-EBE8-46EA-93AC-536A6C8E9DCB}"/>
                    </a:ext>
                  </a:extLst>
                </p:cNvPr>
                <p:cNvSpPr txBox="1">
                  <a:spLocks noRot="1" noChangeAspect="1" noMove="1" noResize="1" noEditPoints="1" noAdjustHandles="1" noChangeArrowheads="1" noChangeShapeType="1" noTextEdit="1"/>
                </p:cNvSpPr>
                <p:nvPr/>
              </p:nvSpPr>
              <p:spPr bwMode="auto">
                <a:xfrm>
                  <a:off x="3433013" y="6182952"/>
                  <a:ext cx="748451" cy="294153"/>
                </a:xfrm>
                <a:prstGeom prst="rect">
                  <a:avLst/>
                </a:prstGeom>
                <a:blipFill>
                  <a:blip r:embed="rId24"/>
                  <a:stretch>
                    <a:fillRect b="-20833"/>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09458051-FF7E-D5B9-F2ED-3BA6AAC00221}"/>
                  </a:ext>
                </a:extLst>
              </p:cNvPr>
              <p:cNvSpPr txBox="1"/>
              <p:nvPr/>
            </p:nvSpPr>
            <p:spPr>
              <a:xfrm>
                <a:off x="2594113" y="2288948"/>
                <a:ext cx="2376430" cy="41351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𝐴𝐸𝑛𝑐</m:t>
                          </m:r>
                        </m:e>
                        <m:sub>
                          <m:r>
                            <a:rPr lang="en-US" sz="2000" b="0" i="1" dirty="0" smtClean="0">
                              <a:latin typeface="Cambria Math" panose="02040503050406030204" pitchFamily="18" charset="0"/>
                              <a:ea typeface="Cambria Math" panose="02040503050406030204" pitchFamily="18" charset="0"/>
                            </a:rPr>
                            <m:t>𝑟𝑤</m:t>
                          </m:r>
                        </m:sub>
                      </m:sSub>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0"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83" name="TextBox 82">
                <a:extLst>
                  <a:ext uri="{FF2B5EF4-FFF2-40B4-BE49-F238E27FC236}">
                    <a16:creationId xmlns:a16="http://schemas.microsoft.com/office/drawing/2014/main" id="{09458051-FF7E-D5B9-F2ED-3BA6AAC00221}"/>
                  </a:ext>
                </a:extLst>
              </p:cNvPr>
              <p:cNvSpPr txBox="1">
                <a:spLocks noRot="1" noChangeAspect="1" noMove="1" noResize="1" noEditPoints="1" noAdjustHandles="1" noChangeArrowheads="1" noChangeShapeType="1" noTextEdit="1"/>
              </p:cNvSpPr>
              <p:nvPr/>
            </p:nvSpPr>
            <p:spPr>
              <a:xfrm>
                <a:off x="2594113" y="2288948"/>
                <a:ext cx="2376430" cy="413511"/>
              </a:xfrm>
              <a:prstGeom prst="rect">
                <a:avLst/>
              </a:prstGeom>
              <a:blipFill>
                <a:blip r:embed="rId25"/>
                <a:stretch>
                  <a:fillRect r="-1799"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6EBDDC8F-FFEE-D922-CDE2-F18EE36ECB69}"/>
                  </a:ext>
                </a:extLst>
              </p:cNvPr>
              <p:cNvSpPr txBox="1"/>
              <p:nvPr/>
            </p:nvSpPr>
            <p:spPr>
              <a:xfrm>
                <a:off x="2688892" y="1579562"/>
                <a:ext cx="2374153"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𝑟𝑤</m:t>
                          </m:r>
                          <m:r>
                            <a:rPr lang="en-US" sz="2000" b="0" i="1" dirty="0" smtClean="0">
                              <a:latin typeface="Cambria Math" panose="02040503050406030204" pitchFamily="18" charset="0"/>
                              <a:ea typeface="Cambria Math" panose="02040503050406030204" pitchFamily="18" charset="0"/>
                            </a:rPr>
                            <m:t>←</m:t>
                          </m:r>
                          <m:d>
                            <m:dPr>
                              <m:ctrlPr>
                                <a:rPr lang="en-US" sz="2000" b="0" i="1" dirty="0" smtClean="0">
                                  <a:solidFill>
                                    <a:srgbClr val="FF0000"/>
                                  </a:solidFill>
                                  <a:latin typeface="Cambria Math" panose="02040503050406030204" pitchFamily="18" charset="0"/>
                                  <a:ea typeface="Cambria Math" panose="02040503050406030204" pitchFamily="18" charset="0"/>
                                </a:rPr>
                              </m:ctrlPr>
                            </m:dPr>
                            <m:e>
                              <m:r>
                                <a:rPr lang="en-US" sz="2000" b="0" i="1" dirty="0" smtClean="0">
                                  <a:solidFill>
                                    <a:srgbClr val="FF0000"/>
                                  </a:solidFill>
                                  <a:latin typeface="Cambria Math" panose="02040503050406030204" pitchFamily="18" charset="0"/>
                                  <a:ea typeface="Cambria Math" panose="02040503050406030204" pitchFamily="18" charset="0"/>
                                </a:rPr>
                                <m:t>𝑂</m:t>
                              </m:r>
                            </m:e>
                          </m:d>
                          <m:r>
                            <a:rPr lang="en-US" sz="2000" b="0" i="1" dirty="0" smtClean="0">
                              <a:solidFill>
                                <a:srgbClr val="FF0000"/>
                              </a:solidFill>
                              <a:latin typeface="Cambria Math" panose="02040503050406030204" pitchFamily="18" charset="0"/>
                              <a:ea typeface="Cambria Math" panose="02040503050406030204" pitchFamily="18" charset="0"/>
                            </a:rPr>
                            <m:t>𝑃𝑅𝐹</m:t>
                          </m:r>
                        </m:e>
                        <m:sub>
                          <m:r>
                            <a:rPr lang="en-US" sz="2000" b="0" i="1" dirty="0" smtClean="0">
                              <a:latin typeface="Cambria Math" panose="02040503050406030204" pitchFamily="18" charset="0"/>
                              <a:ea typeface="Cambria Math" panose="02040503050406030204" pitchFamily="18" charset="0"/>
                            </a:rPr>
                            <m:t>𝐾</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𝑝𝑤</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84" name="TextBox 83">
                <a:extLst>
                  <a:ext uri="{FF2B5EF4-FFF2-40B4-BE49-F238E27FC236}">
                    <a16:creationId xmlns:a16="http://schemas.microsoft.com/office/drawing/2014/main" id="{6EBDDC8F-FFEE-D922-CDE2-F18EE36ECB69}"/>
                  </a:ext>
                </a:extLst>
              </p:cNvPr>
              <p:cNvSpPr txBox="1">
                <a:spLocks noRot="1" noChangeAspect="1" noMove="1" noResize="1" noEditPoints="1" noAdjustHandles="1" noChangeArrowheads="1" noChangeShapeType="1" noTextEdit="1"/>
              </p:cNvSpPr>
              <p:nvPr/>
            </p:nvSpPr>
            <p:spPr>
              <a:xfrm>
                <a:off x="2688892" y="1579562"/>
                <a:ext cx="2374153" cy="405624"/>
              </a:xfrm>
              <a:prstGeom prst="rect">
                <a:avLst/>
              </a:prstGeom>
              <a:blipFill>
                <a:blip r:embed="rId26"/>
                <a:stretch>
                  <a:fillRect r="-1538" b="-13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481F32B8-C0A8-F992-1F81-C02EA710036D}"/>
                  </a:ext>
                </a:extLst>
              </p:cNvPr>
              <p:cNvSpPr txBox="1"/>
              <p:nvPr/>
            </p:nvSpPr>
            <p:spPr>
              <a:xfrm>
                <a:off x="9035461" y="1530282"/>
                <a:ext cx="2392158"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𝑟𝑤</m:t>
                          </m:r>
                          <m:r>
                            <a:rPr lang="en-US" sz="2000" b="0" i="1" dirty="0" smtClean="0">
                              <a:latin typeface="Cambria Math" panose="02040503050406030204" pitchFamily="18" charset="0"/>
                              <a:ea typeface="Cambria Math" panose="02040503050406030204" pitchFamily="18" charset="0"/>
                            </a:rPr>
                            <m:t>←</m:t>
                          </m:r>
                          <m:d>
                            <m:dPr>
                              <m:ctrlPr>
                                <a:rPr lang="en-US" sz="2000" b="0" i="1" dirty="0" smtClean="0">
                                  <a:solidFill>
                                    <a:srgbClr val="FF0000"/>
                                  </a:solidFill>
                                  <a:latin typeface="Cambria Math" panose="02040503050406030204" pitchFamily="18" charset="0"/>
                                  <a:ea typeface="Cambria Math" panose="02040503050406030204" pitchFamily="18" charset="0"/>
                                </a:rPr>
                              </m:ctrlPr>
                            </m:dPr>
                            <m:e>
                              <m:r>
                                <a:rPr lang="en-US" sz="2000" b="0" i="1" dirty="0" smtClean="0">
                                  <a:solidFill>
                                    <a:srgbClr val="FF0000"/>
                                  </a:solidFill>
                                  <a:latin typeface="Cambria Math" panose="02040503050406030204" pitchFamily="18" charset="0"/>
                                  <a:ea typeface="Cambria Math" panose="02040503050406030204" pitchFamily="18" charset="0"/>
                                </a:rPr>
                                <m:t>𝑂</m:t>
                              </m:r>
                            </m:e>
                          </m:d>
                          <m:r>
                            <a:rPr lang="en-US" sz="2000" b="0" i="1" dirty="0" smtClean="0">
                              <a:solidFill>
                                <a:srgbClr val="FF0000"/>
                              </a:solidFill>
                              <a:latin typeface="Cambria Math" panose="02040503050406030204" pitchFamily="18" charset="0"/>
                              <a:ea typeface="Cambria Math" panose="02040503050406030204" pitchFamily="18" charset="0"/>
                            </a:rPr>
                            <m:t>𝑃𝑅𝐹</m:t>
                          </m:r>
                        </m:e>
                        <m:sub>
                          <m:r>
                            <a:rPr lang="en-US" sz="2000" b="0" i="1" dirty="0" smtClean="0">
                              <a:latin typeface="Cambria Math" panose="02040503050406030204" pitchFamily="18" charset="0"/>
                              <a:ea typeface="Cambria Math" panose="02040503050406030204" pitchFamily="18" charset="0"/>
                            </a:rPr>
                            <m:t>𝐾</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𝑝𝑤</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86" name="TextBox 85">
                <a:extLst>
                  <a:ext uri="{FF2B5EF4-FFF2-40B4-BE49-F238E27FC236}">
                    <a16:creationId xmlns:a16="http://schemas.microsoft.com/office/drawing/2014/main" id="{481F32B8-C0A8-F992-1F81-C02EA710036D}"/>
                  </a:ext>
                </a:extLst>
              </p:cNvPr>
              <p:cNvSpPr txBox="1">
                <a:spLocks noRot="1" noChangeAspect="1" noMove="1" noResize="1" noEditPoints="1" noAdjustHandles="1" noChangeArrowheads="1" noChangeShapeType="1" noTextEdit="1"/>
              </p:cNvSpPr>
              <p:nvPr/>
            </p:nvSpPr>
            <p:spPr>
              <a:xfrm>
                <a:off x="9035461" y="1530282"/>
                <a:ext cx="2392158" cy="405624"/>
              </a:xfrm>
              <a:prstGeom prst="rect">
                <a:avLst/>
              </a:prstGeom>
              <a:blipFill>
                <a:blip r:embed="rId27"/>
                <a:stretch>
                  <a:fillRect r="-763" b="-13433"/>
                </a:stretch>
              </a:blipFill>
            </p:spPr>
            <p:txBody>
              <a:bodyPr/>
              <a:lstStyle/>
              <a:p>
                <a:r>
                  <a:rPr lang="en-US">
                    <a:noFill/>
                  </a:rPr>
                  <a:t> </a:t>
                </a:r>
              </a:p>
            </p:txBody>
          </p:sp>
        </mc:Fallback>
      </mc:AlternateContent>
      <p:sp>
        <p:nvSpPr>
          <p:cNvPr id="88" name="Rectangle 87">
            <a:extLst>
              <a:ext uri="{FF2B5EF4-FFF2-40B4-BE49-F238E27FC236}">
                <a16:creationId xmlns:a16="http://schemas.microsoft.com/office/drawing/2014/main" id="{0E197A86-8477-5A2B-8453-B9FB4D4341B1}"/>
              </a:ext>
            </a:extLst>
          </p:cNvPr>
          <p:cNvSpPr/>
          <p:nvPr/>
        </p:nvSpPr>
        <p:spPr>
          <a:xfrm>
            <a:off x="1824617" y="1991214"/>
            <a:ext cx="3238428" cy="70250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1" name="Rectangle 90">
            <a:extLst>
              <a:ext uri="{FF2B5EF4-FFF2-40B4-BE49-F238E27FC236}">
                <a16:creationId xmlns:a16="http://schemas.microsoft.com/office/drawing/2014/main" id="{E7DC26AD-7A1D-8D68-B9B3-183DF1DAFD67}"/>
              </a:ext>
            </a:extLst>
          </p:cNvPr>
          <p:cNvSpPr/>
          <p:nvPr/>
        </p:nvSpPr>
        <p:spPr>
          <a:xfrm>
            <a:off x="118574" y="4013412"/>
            <a:ext cx="4258154" cy="149648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highlight>
                <a:srgbClr val="0000FF"/>
              </a:highlight>
            </a:endParaRPr>
          </a:p>
        </p:txBody>
      </p:sp>
      <p:sp>
        <p:nvSpPr>
          <p:cNvPr id="94" name="Slide Number Placeholder 1">
            <a:extLst>
              <a:ext uri="{FF2B5EF4-FFF2-40B4-BE49-F238E27FC236}">
                <a16:creationId xmlns:a16="http://schemas.microsoft.com/office/drawing/2014/main" id="{73E7FAA2-B4BB-BBE7-08C0-F1D8B52F7233}"/>
              </a:ext>
            </a:extLst>
          </p:cNvPr>
          <p:cNvSpPr>
            <a:spLocks noGrp="1"/>
          </p:cNvSpPr>
          <p:nvPr>
            <p:ph type="sldNum" sz="quarter" idx="12"/>
          </p:nvPr>
        </p:nvSpPr>
        <p:spPr>
          <a:xfrm>
            <a:off x="9348019" y="6559948"/>
            <a:ext cx="2743200" cy="365125"/>
          </a:xfrm>
        </p:spPr>
        <p:txBody>
          <a:bodyPr/>
          <a:lstStyle/>
          <a:p>
            <a:pPr>
              <a:defRPr/>
            </a:pPr>
            <a:fld id="{68010801-0F02-4A6B-A4E0-A6A05DF6C59F}" type="slidenum">
              <a:rPr lang="zh-CN" altLang="en-US" smtClean="0"/>
              <a:pPr>
                <a:defRPr/>
              </a:pPr>
              <a:t>13</a:t>
            </a:fld>
            <a:endParaRPr lang="zh-CN" altLang="en-US"/>
          </a:p>
        </p:txBody>
      </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6E4CF0F8-5515-6B0D-CD55-EEDD75AFBA39}"/>
                  </a:ext>
                </a:extLst>
              </p:cNvPr>
              <p:cNvSpPr txBox="1"/>
              <p:nvPr/>
            </p:nvSpPr>
            <p:spPr>
              <a:xfrm>
                <a:off x="2144058" y="1991214"/>
                <a:ext cx="282648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𝑎</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e>
                      </m:d>
                      <m:r>
                        <a:rPr lang="en-US" sz="2000" b="0" i="1" dirty="0" smtClean="0">
                          <a:latin typeface="Cambria Math" panose="02040503050406030204" pitchFamily="18" charset="0"/>
                          <a:ea typeface="Cambria Math" panose="02040503050406030204" pitchFamily="18" charset="0"/>
                        </a:rPr>
                        <m:t>,</m:t>
                      </m:r>
                      <m:d>
                        <m:dPr>
                          <m:ctrlPr>
                            <a:rPr lang="en-US" sz="2000" i="1" dirty="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𝑏</m:t>
                          </m:r>
                          <m:r>
                            <a:rPr lang="en-US" sz="2000" i="1" dirty="0">
                              <a:latin typeface="Cambria Math" panose="02040503050406030204" pitchFamily="18" charset="0"/>
                              <a:ea typeface="Cambria Math" panose="02040503050406030204" pitchFamily="18" charset="0"/>
                            </a:rPr>
                            <m:t>, </m:t>
                          </m:r>
                          <m:r>
                            <m:rPr>
                              <m:sty m:val="p"/>
                            </m:rPr>
                            <a:rPr lang="en-US" sz="2000" b="0" i="0" dirty="0" smtClean="0">
                              <a:latin typeface="Cambria Math" panose="02040503050406030204" pitchFamily="18" charset="0"/>
                              <a:ea typeface="Cambria Math" panose="02040503050406030204" pitchFamily="18" charset="0"/>
                            </a:rPr>
                            <m:t>B</m:t>
                          </m:r>
                        </m:e>
                      </m:d>
                      <m:r>
                        <a:rPr lang="en-US" sz="2000" i="1" dirty="0">
                          <a:latin typeface="Cambria Math" panose="02040503050406030204" pitchFamily="18" charset="0"/>
                          <a:ea typeface="Cambria Math" panose="02040503050406030204" pitchFamily="18" charset="0"/>
                        </a:rPr>
                        <m:t>←</m:t>
                      </m:r>
                      <m:r>
                        <a:rPr lang="en-US" sz="2000" i="1" dirty="0">
                          <a:solidFill>
                            <a:srgbClr val="FF0000"/>
                          </a:solidFill>
                          <a:latin typeface="Cambria Math" panose="02040503050406030204" pitchFamily="18" charset="0"/>
                          <a:ea typeface="Cambria Math" panose="02040503050406030204" pitchFamily="18" charset="0"/>
                        </a:rPr>
                        <m:t>𝐴𝐾𝐸</m:t>
                      </m:r>
                      <m:r>
                        <a:rPr lang="en-US" sz="2000" i="1" dirty="0">
                          <a:solidFill>
                            <a:srgbClr val="FF0000"/>
                          </a:solidFill>
                          <a:latin typeface="Cambria Math" panose="02040503050406030204" pitchFamily="18" charset="0"/>
                          <a:ea typeface="Cambria Math" panose="02040503050406030204" pitchFamily="18" charset="0"/>
                        </a:rPr>
                        <m:t>.</m:t>
                      </m:r>
                      <m:r>
                        <a:rPr lang="en-US" sz="2000" i="1" dirty="0">
                          <a:solidFill>
                            <a:srgbClr val="FF0000"/>
                          </a:solidFill>
                          <a:latin typeface="Cambria Math" panose="02040503050406030204" pitchFamily="18" charset="0"/>
                          <a:ea typeface="Cambria Math" panose="02040503050406030204" pitchFamily="18" charset="0"/>
                        </a:rPr>
                        <m:t>𝐾𝐺</m:t>
                      </m:r>
                    </m:oMath>
                  </m:oMathPara>
                </a14:m>
                <a:endParaRPr lang="en-US" sz="2000" b="0" dirty="0">
                  <a:ea typeface="Cambria Math" panose="02040503050406030204" pitchFamily="18" charset="0"/>
                </a:endParaRPr>
              </a:p>
            </p:txBody>
          </p:sp>
        </mc:Choice>
        <mc:Fallback xmlns="">
          <p:sp>
            <p:nvSpPr>
              <p:cNvPr id="95" name="TextBox 94">
                <a:extLst>
                  <a:ext uri="{FF2B5EF4-FFF2-40B4-BE49-F238E27FC236}">
                    <a16:creationId xmlns:a16="http://schemas.microsoft.com/office/drawing/2014/main" id="{6E4CF0F8-5515-6B0D-CD55-EEDD75AFBA39}"/>
                  </a:ext>
                </a:extLst>
              </p:cNvPr>
              <p:cNvSpPr txBox="1">
                <a:spLocks noRot="1" noChangeAspect="1" noMove="1" noResize="1" noEditPoints="1" noAdjustHandles="1" noChangeArrowheads="1" noChangeShapeType="1" noTextEdit="1"/>
              </p:cNvSpPr>
              <p:nvPr/>
            </p:nvSpPr>
            <p:spPr>
              <a:xfrm>
                <a:off x="2144058" y="1991214"/>
                <a:ext cx="2826485" cy="400110"/>
              </a:xfrm>
              <a:prstGeom prst="rect">
                <a:avLst/>
              </a:prstGeom>
              <a:blipFill>
                <a:blip r:embed="rId28"/>
                <a:stretch>
                  <a:fillRect/>
                </a:stretch>
              </a:blipFill>
            </p:spPr>
            <p:txBody>
              <a:bodyPr/>
              <a:lstStyle/>
              <a:p>
                <a:r>
                  <a:rPr lang="en-US">
                    <a:noFill/>
                  </a:rPr>
                  <a:t> </a:t>
                </a:r>
              </a:p>
            </p:txBody>
          </p:sp>
        </mc:Fallback>
      </mc:AlternateContent>
      <p:sp>
        <p:nvSpPr>
          <p:cNvPr id="96" name="Rectangle 95">
            <a:extLst>
              <a:ext uri="{FF2B5EF4-FFF2-40B4-BE49-F238E27FC236}">
                <a16:creationId xmlns:a16="http://schemas.microsoft.com/office/drawing/2014/main" id="{465CB31E-D25D-C313-3CBE-FEDF8B8C1552}"/>
              </a:ext>
            </a:extLst>
          </p:cNvPr>
          <p:cNvSpPr/>
          <p:nvPr/>
        </p:nvSpPr>
        <p:spPr>
          <a:xfrm>
            <a:off x="3840432" y="2739408"/>
            <a:ext cx="1009685" cy="31113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1511B480-DD32-E202-EF20-95C12145C538}"/>
                  </a:ext>
                </a:extLst>
              </p:cNvPr>
              <p:cNvSpPr txBox="1"/>
              <p:nvPr/>
            </p:nvSpPr>
            <p:spPr>
              <a:xfrm>
                <a:off x="8513255" y="1907278"/>
                <a:ext cx="2914364"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h𝑟𝑤</m:t>
                      </m:r>
                      <m:r>
                        <a:rPr lang="en-US" sz="2000" i="1" dirty="0" smtClean="0">
                          <a:latin typeface="Cambria Math" panose="02040503050406030204" pitchFamily="18" charset="0"/>
                          <a:ea typeface="Cambria Math" panose="02040503050406030204" pitchFamily="18" charset="0"/>
                        </a:rPr>
                        <m:t>←</m:t>
                      </m:r>
                      <m:r>
                        <a:rPr lang="en-US" sz="2000" i="1" dirty="0" smtClean="0">
                          <a:solidFill>
                            <a:srgbClr val="FF0000"/>
                          </a:solidFill>
                          <a:latin typeface="Cambria Math" panose="02040503050406030204" pitchFamily="18" charset="0"/>
                          <a:ea typeface="Cambria Math" panose="02040503050406030204" pitchFamily="18" charset="0"/>
                        </a:rPr>
                        <m:t>𝑎𝑃𝐴𝐾𝐸</m:t>
                      </m:r>
                      <m:r>
                        <a:rPr lang="en-US" sz="2000" i="1" dirty="0" smtClean="0">
                          <a:solidFill>
                            <a:srgbClr val="FF0000"/>
                          </a:solidFill>
                          <a:latin typeface="Cambria Math" panose="02040503050406030204" pitchFamily="18" charset="0"/>
                          <a:ea typeface="Cambria Math" panose="02040503050406030204" pitchFamily="18" charset="0"/>
                        </a:rPr>
                        <m:t>.</m:t>
                      </m:r>
                      <m:r>
                        <a:rPr lang="en-US" sz="2000" i="1" dirty="0" smtClean="0">
                          <a:solidFill>
                            <a:srgbClr val="FF0000"/>
                          </a:solidFill>
                          <a:latin typeface="Cambria Math" panose="02040503050406030204" pitchFamily="18" charset="0"/>
                          <a:ea typeface="Cambria Math" panose="02040503050406030204" pitchFamily="18" charset="0"/>
                        </a:rPr>
                        <m:t>𝐼𝑛𝑖𝑡</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𝑟𝑤</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98" name="TextBox 97">
                <a:extLst>
                  <a:ext uri="{FF2B5EF4-FFF2-40B4-BE49-F238E27FC236}">
                    <a16:creationId xmlns:a16="http://schemas.microsoft.com/office/drawing/2014/main" id="{1511B480-DD32-E202-EF20-95C12145C538}"/>
                  </a:ext>
                </a:extLst>
              </p:cNvPr>
              <p:cNvSpPr txBox="1">
                <a:spLocks noRot="1" noChangeAspect="1" noMove="1" noResize="1" noEditPoints="1" noAdjustHandles="1" noChangeArrowheads="1" noChangeShapeType="1" noTextEdit="1"/>
              </p:cNvSpPr>
              <p:nvPr/>
            </p:nvSpPr>
            <p:spPr>
              <a:xfrm>
                <a:off x="8513255" y="1907278"/>
                <a:ext cx="2914364" cy="400110"/>
              </a:xfrm>
              <a:prstGeom prst="rect">
                <a:avLst/>
              </a:prstGeom>
              <a:blipFill>
                <a:blip r:embed="rId29"/>
                <a:stretch>
                  <a:fillRect b="-13636"/>
                </a:stretch>
              </a:blipFill>
            </p:spPr>
            <p:txBody>
              <a:bodyPr/>
              <a:lstStyle/>
              <a:p>
                <a:r>
                  <a:rPr lang="en-US">
                    <a:noFill/>
                  </a:rPr>
                  <a:t> </a:t>
                </a:r>
              </a:p>
            </p:txBody>
          </p:sp>
        </mc:Fallback>
      </mc:AlternateContent>
      <p:sp>
        <p:nvSpPr>
          <p:cNvPr id="102" name="Rectangle 101">
            <a:extLst>
              <a:ext uri="{FF2B5EF4-FFF2-40B4-BE49-F238E27FC236}">
                <a16:creationId xmlns:a16="http://schemas.microsoft.com/office/drawing/2014/main" id="{2D676CA6-B0B9-08B0-2EF5-41332F0DBC5E}"/>
              </a:ext>
            </a:extLst>
          </p:cNvPr>
          <p:cNvSpPr/>
          <p:nvPr/>
        </p:nvSpPr>
        <p:spPr>
          <a:xfrm>
            <a:off x="10654748" y="2600915"/>
            <a:ext cx="536713" cy="314245"/>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4" name="Rectangle 103">
            <a:extLst>
              <a:ext uri="{FF2B5EF4-FFF2-40B4-BE49-F238E27FC236}">
                <a16:creationId xmlns:a16="http://schemas.microsoft.com/office/drawing/2014/main" id="{13A23F59-A71C-689E-760B-92EAD4255FF8}"/>
              </a:ext>
            </a:extLst>
          </p:cNvPr>
          <p:cNvSpPr/>
          <p:nvPr/>
        </p:nvSpPr>
        <p:spPr>
          <a:xfrm>
            <a:off x="7772987" y="4235462"/>
            <a:ext cx="3482236" cy="98652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6" name="Rectangle 105">
            <a:extLst>
              <a:ext uri="{FF2B5EF4-FFF2-40B4-BE49-F238E27FC236}">
                <a16:creationId xmlns:a16="http://schemas.microsoft.com/office/drawing/2014/main" id="{BDDA413E-2238-5360-CDFD-C6D10EE000B2}"/>
              </a:ext>
            </a:extLst>
          </p:cNvPr>
          <p:cNvSpPr/>
          <p:nvPr/>
        </p:nvSpPr>
        <p:spPr>
          <a:xfrm>
            <a:off x="8540499" y="1949166"/>
            <a:ext cx="2714724" cy="352631"/>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9" name="内容占位符 2">
            <a:extLst>
              <a:ext uri="{FF2B5EF4-FFF2-40B4-BE49-F238E27FC236}">
                <a16:creationId xmlns:a16="http://schemas.microsoft.com/office/drawing/2014/main" id="{41BA90E2-46BA-AC60-B2F8-8B89B186347D}"/>
              </a:ext>
            </a:extLst>
          </p:cNvPr>
          <p:cNvSpPr txBox="1">
            <a:spLocks/>
          </p:cNvSpPr>
          <p:nvPr/>
        </p:nvSpPr>
        <p:spPr bwMode="auto">
          <a:xfrm>
            <a:off x="2495342" y="818330"/>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70C0"/>
                </a:solidFill>
                <a:cs typeface="Calibri Light" panose="020F0302020204030204" pitchFamily="34" charset="0"/>
              </a:rPr>
              <a:t>t-</a:t>
            </a:r>
            <a:endParaRPr lang="en-US" sz="2400" dirty="0">
              <a:solidFill>
                <a:srgbClr val="0070C0"/>
              </a:solidFill>
              <a:ea typeface="Cambria Math" panose="02040503050406030204" pitchFamily="18" charset="0"/>
            </a:endParaRPr>
          </a:p>
        </p:txBody>
      </p:sp>
      <p:sp>
        <p:nvSpPr>
          <p:cNvPr id="111" name="内容占位符 2">
            <a:extLst>
              <a:ext uri="{FF2B5EF4-FFF2-40B4-BE49-F238E27FC236}">
                <a16:creationId xmlns:a16="http://schemas.microsoft.com/office/drawing/2014/main" id="{25408088-4017-5D8C-B652-70586BDC46AB}"/>
              </a:ext>
            </a:extLst>
          </p:cNvPr>
          <p:cNvSpPr txBox="1">
            <a:spLocks/>
          </p:cNvSpPr>
          <p:nvPr/>
        </p:nvSpPr>
        <p:spPr bwMode="auto">
          <a:xfrm>
            <a:off x="263700" y="810198"/>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70C0"/>
                </a:solidFill>
                <a:cs typeface="Calibri Light" panose="020F0302020204030204" pitchFamily="34" charset="0"/>
              </a:rPr>
              <a:t>t-</a:t>
            </a:r>
            <a:endParaRPr lang="en-US" sz="2400" dirty="0">
              <a:solidFill>
                <a:srgbClr val="0070C0"/>
              </a:solidFill>
              <a:ea typeface="Cambria Math" panose="02040503050406030204" pitchFamily="18" charset="0"/>
            </a:endParaRPr>
          </a:p>
        </p:txBody>
      </p:sp>
      <p:sp>
        <p:nvSpPr>
          <p:cNvPr id="112" name="TextBox 111">
            <a:extLst>
              <a:ext uri="{FF2B5EF4-FFF2-40B4-BE49-F238E27FC236}">
                <a16:creationId xmlns:a16="http://schemas.microsoft.com/office/drawing/2014/main" id="{9B874F40-99A8-4B05-81AD-E1C6267E4EB0}"/>
              </a:ext>
            </a:extLst>
          </p:cNvPr>
          <p:cNvSpPr txBox="1"/>
          <p:nvPr/>
        </p:nvSpPr>
        <p:spPr>
          <a:xfrm>
            <a:off x="2339569" y="824570"/>
            <a:ext cx="3238428" cy="400110"/>
          </a:xfrm>
          <a:prstGeom prst="rect">
            <a:avLst/>
          </a:prstGeom>
          <a:noFill/>
        </p:spPr>
        <p:txBody>
          <a:bodyPr wrap="square">
            <a:spAutoFit/>
          </a:bodyPr>
          <a:lstStyle/>
          <a:p>
            <a:r>
              <a:rPr lang="en-US" altLang="zh-CN" sz="2000" i="1" dirty="0">
                <a:solidFill>
                  <a:srgbClr val="0070C0"/>
                </a:solidFill>
              </a:rPr>
              <a:t>=    OPRF + </a:t>
            </a:r>
            <a:r>
              <a:rPr lang="en-US" altLang="zh-CN" sz="2000" i="1" dirty="0" err="1">
                <a:solidFill>
                  <a:srgbClr val="0070C0"/>
                </a:solidFill>
              </a:rPr>
              <a:t>AuthEnc</a:t>
            </a:r>
            <a:r>
              <a:rPr lang="en-US" altLang="zh-CN" sz="2000" i="1" dirty="0">
                <a:solidFill>
                  <a:srgbClr val="0070C0"/>
                </a:solidFill>
              </a:rPr>
              <a:t> + AKE</a:t>
            </a:r>
            <a:endParaRPr lang="en-US" sz="2000" i="1" dirty="0">
              <a:solidFill>
                <a:srgbClr val="0070C0"/>
              </a:solidFill>
            </a:endParaRPr>
          </a:p>
        </p:txBody>
      </p:sp>
      <p:sp>
        <p:nvSpPr>
          <p:cNvPr id="113" name="内容占位符 2">
            <a:extLst>
              <a:ext uri="{FF2B5EF4-FFF2-40B4-BE49-F238E27FC236}">
                <a16:creationId xmlns:a16="http://schemas.microsoft.com/office/drawing/2014/main" id="{4F22597F-3F71-C072-C850-392F4F950861}"/>
              </a:ext>
            </a:extLst>
          </p:cNvPr>
          <p:cNvSpPr txBox="1">
            <a:spLocks/>
          </p:cNvSpPr>
          <p:nvPr/>
        </p:nvSpPr>
        <p:spPr bwMode="auto">
          <a:xfrm>
            <a:off x="6876631" y="824682"/>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B050"/>
                </a:solidFill>
                <a:cs typeface="Calibri Light" panose="020F0302020204030204" pitchFamily="34" charset="0"/>
              </a:rPr>
              <a:t>t-</a:t>
            </a:r>
            <a:endParaRPr lang="en-US" sz="2400" dirty="0">
              <a:solidFill>
                <a:srgbClr val="00B050"/>
              </a:solidFill>
              <a:ea typeface="Cambria Math" panose="02040503050406030204" pitchFamily="18" charset="0"/>
            </a:endParaRPr>
          </a:p>
        </p:txBody>
      </p:sp>
      <p:sp>
        <p:nvSpPr>
          <p:cNvPr id="114" name="Rectangle 113">
            <a:extLst>
              <a:ext uri="{FF2B5EF4-FFF2-40B4-BE49-F238E27FC236}">
                <a16:creationId xmlns:a16="http://schemas.microsoft.com/office/drawing/2014/main" id="{680E6CA3-7F87-7DE5-425D-389B4E32048D}"/>
              </a:ext>
            </a:extLst>
          </p:cNvPr>
          <p:cNvSpPr/>
          <p:nvPr/>
        </p:nvSpPr>
        <p:spPr>
          <a:xfrm>
            <a:off x="1679789" y="852634"/>
            <a:ext cx="688375" cy="3448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D5EFA262-F756-835C-1740-D70F57320BF5}"/>
              </a:ext>
            </a:extLst>
          </p:cNvPr>
          <p:cNvSpPr/>
          <p:nvPr/>
        </p:nvSpPr>
        <p:spPr>
          <a:xfrm>
            <a:off x="9127083" y="885538"/>
            <a:ext cx="688375" cy="3448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B7EDDE1B-96FA-48CB-8D07-1FF5459C3022}"/>
              </a:ext>
            </a:extLst>
          </p:cNvPr>
          <p:cNvSpPr txBox="1"/>
          <p:nvPr/>
        </p:nvSpPr>
        <p:spPr>
          <a:xfrm>
            <a:off x="9187179" y="852536"/>
            <a:ext cx="2479582" cy="400110"/>
          </a:xfrm>
          <a:prstGeom prst="rect">
            <a:avLst/>
          </a:prstGeom>
          <a:noFill/>
        </p:spPr>
        <p:txBody>
          <a:bodyPr wrap="square">
            <a:spAutoFit/>
          </a:bodyPr>
          <a:lstStyle/>
          <a:p>
            <a:pPr algn="r"/>
            <a:r>
              <a:rPr lang="en-US" altLang="zh-CN" sz="2000" i="1" dirty="0">
                <a:solidFill>
                  <a:srgbClr val="00B050"/>
                </a:solidFill>
              </a:rPr>
              <a:t>= </a:t>
            </a:r>
            <a:r>
              <a:rPr lang="en-US" altLang="zh-CN" sz="2000" i="1" dirty="0">
                <a:solidFill>
                  <a:schemeClr val="bg1"/>
                </a:solidFill>
              </a:rPr>
              <a:t>t-</a:t>
            </a:r>
            <a:r>
              <a:rPr lang="en-US" altLang="zh-CN" sz="2000" i="1" dirty="0">
                <a:solidFill>
                  <a:srgbClr val="00B050"/>
                </a:solidFill>
              </a:rPr>
              <a:t>OPRF + aPAKE</a:t>
            </a:r>
            <a:endParaRPr lang="en-US" sz="2000" i="1" dirty="0">
              <a:solidFill>
                <a:srgbClr val="00B050"/>
              </a:solidFill>
            </a:endParaRPr>
          </a:p>
        </p:txBody>
      </p:sp>
      <p:sp>
        <p:nvSpPr>
          <p:cNvPr id="118" name="内容占位符 2">
            <a:extLst>
              <a:ext uri="{FF2B5EF4-FFF2-40B4-BE49-F238E27FC236}">
                <a16:creationId xmlns:a16="http://schemas.microsoft.com/office/drawing/2014/main" id="{4D28703A-92FE-E5C3-E199-27DDA0972262}"/>
              </a:ext>
            </a:extLst>
          </p:cNvPr>
          <p:cNvSpPr txBox="1">
            <a:spLocks/>
          </p:cNvSpPr>
          <p:nvPr/>
        </p:nvSpPr>
        <p:spPr bwMode="auto">
          <a:xfrm>
            <a:off x="9852431" y="824682"/>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B050"/>
                </a:solidFill>
                <a:cs typeface="Calibri Light" panose="020F0302020204030204" pitchFamily="34" charset="0"/>
              </a:rPr>
              <a:t>t-</a:t>
            </a:r>
            <a:endParaRPr lang="en-US" sz="2400" dirty="0">
              <a:solidFill>
                <a:srgbClr val="00B050"/>
              </a:solidFill>
              <a:ea typeface="Cambria Math" panose="02040503050406030204" pitchFamily="18" charset="0"/>
            </a:endParaRPr>
          </a:p>
        </p:txBody>
      </p:sp>
      <p:sp>
        <p:nvSpPr>
          <p:cNvPr id="119" name="内容占位符 2">
            <a:extLst>
              <a:ext uri="{FF2B5EF4-FFF2-40B4-BE49-F238E27FC236}">
                <a16:creationId xmlns:a16="http://schemas.microsoft.com/office/drawing/2014/main" id="{0F4933A7-519C-B03E-7CFF-8BF85B091788}"/>
              </a:ext>
            </a:extLst>
          </p:cNvPr>
          <p:cNvSpPr txBox="1">
            <a:spLocks/>
          </p:cNvSpPr>
          <p:nvPr/>
        </p:nvSpPr>
        <p:spPr bwMode="auto">
          <a:xfrm>
            <a:off x="2017347" y="3444213"/>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FF0000"/>
                </a:solidFill>
                <a:cs typeface="Calibri Light" panose="020F0302020204030204" pitchFamily="34" charset="0"/>
              </a:rPr>
              <a:t>t-</a:t>
            </a:r>
            <a:endParaRPr lang="en-US" sz="2400" dirty="0">
              <a:solidFill>
                <a:srgbClr val="FF0000"/>
              </a:solidFill>
              <a:ea typeface="Cambria Math" panose="02040503050406030204" pitchFamily="18" charset="0"/>
            </a:endParaRPr>
          </a:p>
        </p:txBody>
      </p:sp>
      <p:sp>
        <p:nvSpPr>
          <p:cNvPr id="120" name="内容占位符 2">
            <a:extLst>
              <a:ext uri="{FF2B5EF4-FFF2-40B4-BE49-F238E27FC236}">
                <a16:creationId xmlns:a16="http://schemas.microsoft.com/office/drawing/2014/main" id="{05E52FB3-DC78-FC4B-A79B-78C0D2A003BE}"/>
              </a:ext>
            </a:extLst>
          </p:cNvPr>
          <p:cNvSpPr txBox="1">
            <a:spLocks/>
          </p:cNvSpPr>
          <p:nvPr/>
        </p:nvSpPr>
        <p:spPr bwMode="auto">
          <a:xfrm>
            <a:off x="8671557" y="3468989"/>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FF0000"/>
                </a:solidFill>
                <a:cs typeface="Calibri Light" panose="020F0302020204030204" pitchFamily="34" charset="0"/>
              </a:rPr>
              <a:t>t-</a:t>
            </a:r>
            <a:endParaRPr lang="en-US" sz="2400" dirty="0">
              <a:solidFill>
                <a:srgbClr val="FF0000"/>
              </a:solidFill>
              <a:ea typeface="Cambria Math" panose="02040503050406030204" pitchFamily="18" charset="0"/>
            </a:endParaRPr>
          </a:p>
        </p:txBody>
      </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9D86FFF4-9057-359B-D349-F77DFBAE26C2}"/>
                  </a:ext>
                </a:extLst>
              </p:cNvPr>
              <p:cNvSpPr txBox="1"/>
              <p:nvPr/>
            </p:nvSpPr>
            <p:spPr>
              <a:xfrm>
                <a:off x="1727482" y="1572422"/>
                <a:ext cx="961410"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a:latin typeface="Cambria Math" panose="02040503050406030204" pitchFamily="18" charset="0"/>
                          <a:ea typeface="Cambria Math" panose="02040503050406030204" pitchFamily="18" charset="0"/>
                        </a:rPr>
                        <m:t>𝐾</m:t>
                      </m:r>
                      <m:r>
                        <a:rPr lang="en-US" sz="2000" i="1" dirty="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128" name="TextBox 127">
                <a:extLst>
                  <a:ext uri="{FF2B5EF4-FFF2-40B4-BE49-F238E27FC236}">
                    <a16:creationId xmlns:a16="http://schemas.microsoft.com/office/drawing/2014/main" id="{9D86FFF4-9057-359B-D349-F77DFBAE26C2}"/>
                  </a:ext>
                </a:extLst>
              </p:cNvPr>
              <p:cNvSpPr txBox="1">
                <a:spLocks noRot="1" noChangeAspect="1" noMove="1" noResize="1" noEditPoints="1" noAdjustHandles="1" noChangeArrowheads="1" noChangeShapeType="1" noTextEdit="1"/>
              </p:cNvSpPr>
              <p:nvPr/>
            </p:nvSpPr>
            <p:spPr>
              <a:xfrm>
                <a:off x="1727482" y="1572422"/>
                <a:ext cx="961410" cy="405624"/>
              </a:xfrm>
              <a:prstGeom prst="rect">
                <a:avLst/>
              </a:prstGeom>
              <a:blipFill>
                <a:blip r:embed="rId30"/>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6145D187-BB1B-85BD-56EE-017668C1D788}"/>
                  </a:ext>
                </a:extLst>
              </p:cNvPr>
              <p:cNvSpPr txBox="1"/>
              <p:nvPr/>
            </p:nvSpPr>
            <p:spPr>
              <a:xfrm>
                <a:off x="8090231" y="1526167"/>
                <a:ext cx="961410"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a:latin typeface="Cambria Math" panose="02040503050406030204" pitchFamily="18" charset="0"/>
                          <a:ea typeface="Cambria Math" panose="02040503050406030204" pitchFamily="18" charset="0"/>
                        </a:rPr>
                        <m:t>𝐾</m:t>
                      </m:r>
                      <m:r>
                        <a:rPr lang="en-US" sz="2000" i="1" dirty="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129" name="TextBox 128">
                <a:extLst>
                  <a:ext uri="{FF2B5EF4-FFF2-40B4-BE49-F238E27FC236}">
                    <a16:creationId xmlns:a16="http://schemas.microsoft.com/office/drawing/2014/main" id="{6145D187-BB1B-85BD-56EE-017668C1D788}"/>
                  </a:ext>
                </a:extLst>
              </p:cNvPr>
              <p:cNvSpPr txBox="1">
                <a:spLocks noRot="1" noChangeAspect="1" noMove="1" noResize="1" noEditPoints="1" noAdjustHandles="1" noChangeArrowheads="1" noChangeShapeType="1" noTextEdit="1"/>
              </p:cNvSpPr>
              <p:nvPr/>
            </p:nvSpPr>
            <p:spPr>
              <a:xfrm>
                <a:off x="8090231" y="1526167"/>
                <a:ext cx="961410" cy="405624"/>
              </a:xfrm>
              <a:prstGeom prst="rect">
                <a:avLst/>
              </a:prstGeom>
              <a:blipFill>
                <a:blip r:embed="rId31"/>
                <a:stretch>
                  <a:fillRect b="-1493"/>
                </a:stretch>
              </a:blipFill>
            </p:spPr>
            <p:txBody>
              <a:bodyPr/>
              <a:lstStyle/>
              <a:p>
                <a:r>
                  <a:rPr lang="en-US">
                    <a:noFill/>
                  </a:rPr>
                  <a:t> </a:t>
                </a:r>
              </a:p>
            </p:txBody>
          </p:sp>
        </mc:Fallback>
      </mc:AlternateContent>
      <p:sp>
        <p:nvSpPr>
          <p:cNvPr id="137" name="Rectangle 136">
            <a:extLst>
              <a:ext uri="{FF2B5EF4-FFF2-40B4-BE49-F238E27FC236}">
                <a16:creationId xmlns:a16="http://schemas.microsoft.com/office/drawing/2014/main" id="{378B6030-CFF8-BDB8-88ED-28AADA91F5B0}"/>
              </a:ext>
            </a:extLst>
          </p:cNvPr>
          <p:cNvSpPr/>
          <p:nvPr/>
        </p:nvSpPr>
        <p:spPr>
          <a:xfrm>
            <a:off x="4045183" y="3355578"/>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err="1">
                <a:solidFill>
                  <a:schemeClr val="tx1"/>
                </a:solidFill>
              </a:rPr>
              <a:t>ASi’s</a:t>
            </a:r>
            <a:endParaRPr lang="en-US" sz="2200" dirty="0">
              <a:solidFill>
                <a:schemeClr val="tx1"/>
              </a:solidFill>
            </a:endParaRPr>
          </a:p>
        </p:txBody>
      </p:sp>
      <p:sp>
        <p:nvSpPr>
          <p:cNvPr id="138" name="Rectangle 137">
            <a:extLst>
              <a:ext uri="{FF2B5EF4-FFF2-40B4-BE49-F238E27FC236}">
                <a16:creationId xmlns:a16="http://schemas.microsoft.com/office/drawing/2014/main" id="{D557D1C9-ED2E-FCC6-5C49-96EB0C6E54A4}"/>
              </a:ext>
            </a:extLst>
          </p:cNvPr>
          <p:cNvSpPr/>
          <p:nvPr/>
        </p:nvSpPr>
        <p:spPr>
          <a:xfrm>
            <a:off x="10724774" y="3388473"/>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err="1">
                <a:solidFill>
                  <a:schemeClr val="tx1"/>
                </a:solidFill>
              </a:rPr>
              <a:t>ASi’s</a:t>
            </a:r>
            <a:endParaRPr lang="en-US" sz="2200" dirty="0">
              <a:solidFill>
                <a:schemeClr val="tx1"/>
              </a:solidFill>
            </a:endParaRPr>
          </a:p>
        </p:txBody>
      </p:sp>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00D08B81-876F-1E75-0663-4810B51099D7}"/>
                  </a:ext>
                </a:extLst>
              </p:cNvPr>
              <p:cNvSpPr txBox="1"/>
              <p:nvPr/>
            </p:nvSpPr>
            <p:spPr>
              <a:xfrm>
                <a:off x="3198053" y="2676970"/>
                <a:ext cx="182579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oMath>
                  </m:oMathPara>
                </a14:m>
                <a:endParaRPr lang="en-US" sz="2000" b="0" dirty="0">
                  <a:ea typeface="Cambria Math" panose="02040503050406030204" pitchFamily="18" charset="0"/>
                </a:endParaRPr>
              </a:p>
            </p:txBody>
          </p:sp>
        </mc:Choice>
        <mc:Fallback xmlns="">
          <p:sp>
            <p:nvSpPr>
              <p:cNvPr id="139" name="TextBox 138">
                <a:extLst>
                  <a:ext uri="{FF2B5EF4-FFF2-40B4-BE49-F238E27FC236}">
                    <a16:creationId xmlns:a16="http://schemas.microsoft.com/office/drawing/2014/main" id="{00D08B81-876F-1E75-0663-4810B51099D7}"/>
                  </a:ext>
                </a:extLst>
              </p:cNvPr>
              <p:cNvSpPr txBox="1">
                <a:spLocks noRot="1" noChangeAspect="1" noMove="1" noResize="1" noEditPoints="1" noAdjustHandles="1" noChangeArrowheads="1" noChangeShapeType="1" noTextEdit="1"/>
              </p:cNvSpPr>
              <p:nvPr/>
            </p:nvSpPr>
            <p:spPr>
              <a:xfrm>
                <a:off x="3198053" y="2676970"/>
                <a:ext cx="1825799" cy="400110"/>
              </a:xfrm>
              <a:prstGeom prst="rect">
                <a:avLst/>
              </a:prstGeom>
              <a:blipFill>
                <a:blip r:embed="rId32"/>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05BB79CA-F376-3A78-C6D6-9581133EAFE8}"/>
                  </a:ext>
                </a:extLst>
              </p:cNvPr>
              <p:cNvSpPr txBox="1"/>
              <p:nvPr/>
            </p:nvSpPr>
            <p:spPr>
              <a:xfrm>
                <a:off x="9679322" y="2524699"/>
                <a:ext cx="204971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h𝑟𝑤</m:t>
                      </m:r>
                    </m:oMath>
                  </m:oMathPara>
                </a14:m>
                <a:endParaRPr lang="en-US" sz="2000" b="0" dirty="0">
                  <a:ea typeface="Cambria Math" panose="02040503050406030204" pitchFamily="18" charset="0"/>
                </a:endParaRPr>
              </a:p>
            </p:txBody>
          </p:sp>
        </mc:Choice>
        <mc:Fallback xmlns="">
          <p:sp>
            <p:nvSpPr>
              <p:cNvPr id="140" name="TextBox 139">
                <a:extLst>
                  <a:ext uri="{FF2B5EF4-FFF2-40B4-BE49-F238E27FC236}">
                    <a16:creationId xmlns:a16="http://schemas.microsoft.com/office/drawing/2014/main" id="{05BB79CA-F376-3A78-C6D6-9581133EAFE8}"/>
                  </a:ext>
                </a:extLst>
              </p:cNvPr>
              <p:cNvSpPr txBox="1">
                <a:spLocks noRot="1" noChangeAspect="1" noMove="1" noResize="1" noEditPoints="1" noAdjustHandles="1" noChangeArrowheads="1" noChangeShapeType="1" noTextEdit="1"/>
              </p:cNvSpPr>
              <p:nvPr/>
            </p:nvSpPr>
            <p:spPr>
              <a:xfrm>
                <a:off x="9679322" y="2524699"/>
                <a:ext cx="2049712" cy="400110"/>
              </a:xfrm>
              <a:prstGeom prst="rect">
                <a:avLst/>
              </a:prstGeom>
              <a:blipFill>
                <a:blip r:embed="rId33"/>
                <a:stretch>
                  <a:fillRect b="-15152"/>
                </a:stretch>
              </a:blipFill>
            </p:spPr>
            <p:txBody>
              <a:bodyPr/>
              <a:lstStyle/>
              <a:p>
                <a:r>
                  <a:rPr lang="en-US">
                    <a:noFill/>
                  </a:rPr>
                  <a:t> </a:t>
                </a:r>
              </a:p>
            </p:txBody>
          </p:sp>
        </mc:Fallback>
      </mc:AlternateContent>
      <p:cxnSp>
        <p:nvCxnSpPr>
          <p:cNvPr id="143" name="Straight Arrow Connector 142">
            <a:extLst>
              <a:ext uri="{FF2B5EF4-FFF2-40B4-BE49-F238E27FC236}">
                <a16:creationId xmlns:a16="http://schemas.microsoft.com/office/drawing/2014/main" id="{0C8C0B3A-E4D0-18C6-8295-FA1E1B9DE5A9}"/>
              </a:ext>
            </a:extLst>
          </p:cNvPr>
          <p:cNvCxnSpPr>
            <a:cxnSpLocks/>
          </p:cNvCxnSpPr>
          <p:nvPr/>
        </p:nvCxnSpPr>
        <p:spPr>
          <a:xfrm flipH="1" flipV="1">
            <a:off x="3654270" y="3047589"/>
            <a:ext cx="713664" cy="225559"/>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146" name="Straight Arrow Connector 145">
            <a:extLst>
              <a:ext uri="{FF2B5EF4-FFF2-40B4-BE49-F238E27FC236}">
                <a16:creationId xmlns:a16="http://schemas.microsoft.com/office/drawing/2014/main" id="{91A5ED60-AC66-6B55-7149-C299C5DA08FD}"/>
              </a:ext>
            </a:extLst>
          </p:cNvPr>
          <p:cNvCxnSpPr>
            <a:cxnSpLocks/>
          </p:cNvCxnSpPr>
          <p:nvPr/>
        </p:nvCxnSpPr>
        <p:spPr>
          <a:xfrm flipH="1" flipV="1">
            <a:off x="10514701" y="2941741"/>
            <a:ext cx="710818" cy="340276"/>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148" name="Rectangle 147">
            <a:extLst>
              <a:ext uri="{FF2B5EF4-FFF2-40B4-BE49-F238E27FC236}">
                <a16:creationId xmlns:a16="http://schemas.microsoft.com/office/drawing/2014/main" id="{6D7B6A16-6A86-AB84-9184-D3FEEB7264B0}"/>
              </a:ext>
            </a:extLst>
          </p:cNvPr>
          <p:cNvSpPr/>
          <p:nvPr/>
        </p:nvSpPr>
        <p:spPr>
          <a:xfrm>
            <a:off x="4545030" y="4533922"/>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TS</a:t>
            </a:r>
          </a:p>
        </p:txBody>
      </p:sp>
      <p:cxnSp>
        <p:nvCxnSpPr>
          <p:cNvPr id="149" name="Straight Arrow Connector 148">
            <a:extLst>
              <a:ext uri="{FF2B5EF4-FFF2-40B4-BE49-F238E27FC236}">
                <a16:creationId xmlns:a16="http://schemas.microsoft.com/office/drawing/2014/main" id="{662016EC-A180-17A3-5568-FB81D66CEFE8}"/>
              </a:ext>
            </a:extLst>
          </p:cNvPr>
          <p:cNvCxnSpPr>
            <a:cxnSpLocks/>
          </p:cNvCxnSpPr>
          <p:nvPr/>
        </p:nvCxnSpPr>
        <p:spPr>
          <a:xfrm flipH="1" flipV="1">
            <a:off x="4824151" y="3090481"/>
            <a:ext cx="214808" cy="1375847"/>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152" name="Rectangle 151">
            <a:extLst>
              <a:ext uri="{FF2B5EF4-FFF2-40B4-BE49-F238E27FC236}">
                <a16:creationId xmlns:a16="http://schemas.microsoft.com/office/drawing/2014/main" id="{8E2A3DB7-8EF0-A325-70DC-28EC9722DB3E}"/>
              </a:ext>
            </a:extLst>
          </p:cNvPr>
          <p:cNvSpPr/>
          <p:nvPr/>
        </p:nvSpPr>
        <p:spPr>
          <a:xfrm>
            <a:off x="11287179" y="4540747"/>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TS</a:t>
            </a:r>
          </a:p>
        </p:txBody>
      </p:sp>
      <p:cxnSp>
        <p:nvCxnSpPr>
          <p:cNvPr id="153" name="Straight Arrow Connector 152">
            <a:extLst>
              <a:ext uri="{FF2B5EF4-FFF2-40B4-BE49-F238E27FC236}">
                <a16:creationId xmlns:a16="http://schemas.microsoft.com/office/drawing/2014/main" id="{F48F49E0-3B66-B158-6BDB-9B546BBA7949}"/>
              </a:ext>
            </a:extLst>
          </p:cNvPr>
          <p:cNvCxnSpPr>
            <a:cxnSpLocks/>
          </p:cNvCxnSpPr>
          <p:nvPr/>
        </p:nvCxnSpPr>
        <p:spPr>
          <a:xfrm flipH="1" flipV="1">
            <a:off x="11242620" y="2964278"/>
            <a:ext cx="743656" cy="150205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B3C9C37C-4AEA-0EA4-ABA8-8B334F2171C0}"/>
              </a:ext>
            </a:extLst>
          </p:cNvPr>
          <p:cNvSpPr txBox="1"/>
          <p:nvPr/>
        </p:nvSpPr>
        <p:spPr>
          <a:xfrm>
            <a:off x="2702881" y="1169710"/>
            <a:ext cx="9170232" cy="335756"/>
          </a:xfrm>
          <a:prstGeom prst="rect">
            <a:avLst/>
          </a:prstGeom>
          <a:noFill/>
          <a:ln>
            <a:solidFill>
              <a:schemeClr val="tx1"/>
            </a:solidFill>
          </a:ln>
        </p:spPr>
        <p:txBody>
          <a:bodyPr wrap="square">
            <a:spAutoFit/>
          </a:bodyPr>
          <a:lstStyle/>
          <a:p>
            <a:r>
              <a:rPr lang="en-US" altLang="zh-CN" b="1" i="1" dirty="0">
                <a:solidFill>
                  <a:prstClr val="black"/>
                </a:solidFill>
              </a:rPr>
              <a:t>t-OPRF </a:t>
            </a:r>
            <a:r>
              <a:rPr lang="en-US" altLang="zh-CN" i="1" dirty="0">
                <a:solidFill>
                  <a:prstClr val="black"/>
                </a:solidFill>
              </a:rPr>
              <a:t>= PRF with oblivious threshold evaluation protocol (Servers hold sharing [K] of PRF key K)</a:t>
            </a:r>
          </a:p>
        </p:txBody>
      </p:sp>
      <p:grpSp>
        <p:nvGrpSpPr>
          <p:cNvPr id="164" name="Group 163">
            <a:extLst>
              <a:ext uri="{FF2B5EF4-FFF2-40B4-BE49-F238E27FC236}">
                <a16:creationId xmlns:a16="http://schemas.microsoft.com/office/drawing/2014/main" id="{44286833-768D-2FF0-7BB0-FFCA2E6E2347}"/>
              </a:ext>
            </a:extLst>
          </p:cNvPr>
          <p:cNvGrpSpPr/>
          <p:nvPr/>
        </p:nvGrpSpPr>
        <p:grpSpPr>
          <a:xfrm>
            <a:off x="5456938" y="2485936"/>
            <a:ext cx="3149756" cy="1980392"/>
            <a:chOff x="5376054" y="3715303"/>
            <a:chExt cx="3149756" cy="1980392"/>
          </a:xfrm>
        </p:grpSpPr>
        <p:sp>
          <p:nvSpPr>
            <p:cNvPr id="159" name="Rectangle 158">
              <a:extLst>
                <a:ext uri="{FF2B5EF4-FFF2-40B4-BE49-F238E27FC236}">
                  <a16:creationId xmlns:a16="http://schemas.microsoft.com/office/drawing/2014/main" id="{F031E215-6693-9A9C-D00C-26B1568F7719}"/>
                </a:ext>
              </a:extLst>
            </p:cNvPr>
            <p:cNvSpPr/>
            <p:nvPr/>
          </p:nvSpPr>
          <p:spPr>
            <a:xfrm>
              <a:off x="5376054" y="3715303"/>
              <a:ext cx="2191562" cy="517006"/>
            </a:xfrm>
            <a:prstGeom prst="rect">
              <a:avLst/>
            </a:prstGeom>
            <a:no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err="1">
                  <a:solidFill>
                    <a:srgbClr val="FF0000"/>
                  </a:solidFill>
                </a:rPr>
                <a:t>saPAKE</a:t>
              </a:r>
              <a:r>
                <a:rPr lang="en-US" sz="2000" dirty="0">
                  <a:solidFill>
                    <a:srgbClr val="FF0000"/>
                  </a:solidFill>
                </a:rPr>
                <a:t> [=OPAQUE]</a:t>
              </a:r>
            </a:p>
          </p:txBody>
        </p:sp>
        <p:cxnSp>
          <p:nvCxnSpPr>
            <p:cNvPr id="160" name="Straight Arrow Connector 159">
              <a:extLst>
                <a:ext uri="{FF2B5EF4-FFF2-40B4-BE49-F238E27FC236}">
                  <a16:creationId xmlns:a16="http://schemas.microsoft.com/office/drawing/2014/main" id="{B9730071-9AC9-91AC-B40E-55AD5EC2B068}"/>
                </a:ext>
              </a:extLst>
            </p:cNvPr>
            <p:cNvCxnSpPr>
              <a:cxnSpLocks/>
            </p:cNvCxnSpPr>
            <p:nvPr/>
          </p:nvCxnSpPr>
          <p:spPr>
            <a:xfrm flipH="1" flipV="1">
              <a:off x="7437950" y="4306447"/>
              <a:ext cx="1087860" cy="1389248"/>
            </a:xfrm>
            <a:prstGeom prst="straightConnector1">
              <a:avLst/>
            </a:prstGeom>
            <a:ln w="38100">
              <a:solidFill>
                <a:srgbClr val="FF0000"/>
              </a:solidFill>
              <a:prstDash val="dash"/>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166" name="Group 165">
            <a:extLst>
              <a:ext uri="{FF2B5EF4-FFF2-40B4-BE49-F238E27FC236}">
                <a16:creationId xmlns:a16="http://schemas.microsoft.com/office/drawing/2014/main" id="{DD3182DD-EAD4-0D87-2306-EE6A67672090}"/>
              </a:ext>
            </a:extLst>
          </p:cNvPr>
          <p:cNvGrpSpPr/>
          <p:nvPr/>
        </p:nvGrpSpPr>
        <p:grpSpPr>
          <a:xfrm>
            <a:off x="5369306" y="3748401"/>
            <a:ext cx="3201630" cy="763157"/>
            <a:chOff x="5376054" y="3715303"/>
            <a:chExt cx="3201630" cy="763157"/>
          </a:xfrm>
        </p:grpSpPr>
        <p:sp>
          <p:nvSpPr>
            <p:cNvPr id="167" name="Rectangle 166">
              <a:extLst>
                <a:ext uri="{FF2B5EF4-FFF2-40B4-BE49-F238E27FC236}">
                  <a16:creationId xmlns:a16="http://schemas.microsoft.com/office/drawing/2014/main" id="{F5AC5759-E0AE-5A17-5C04-053A3CD90874}"/>
                </a:ext>
              </a:extLst>
            </p:cNvPr>
            <p:cNvSpPr/>
            <p:nvPr/>
          </p:nvSpPr>
          <p:spPr>
            <a:xfrm>
              <a:off x="5376054" y="3715303"/>
              <a:ext cx="2191562" cy="517006"/>
            </a:xfrm>
            <a:prstGeom prst="rect">
              <a:avLst/>
            </a:prstGeom>
            <a:no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t>
              </a:r>
              <a:r>
                <a:rPr lang="en-US" sz="2000" dirty="0" err="1">
                  <a:solidFill>
                    <a:srgbClr val="FF0000"/>
                  </a:solidFill>
                </a:rPr>
                <a:t>pwd</a:t>
              </a:r>
              <a:r>
                <a:rPr lang="en-US" sz="2000" dirty="0">
                  <a:solidFill>
                    <a:srgbClr val="FF0000"/>
                  </a:solidFill>
                </a:rPr>
                <a:t> over TLS”</a:t>
              </a:r>
            </a:p>
          </p:txBody>
        </p:sp>
        <p:cxnSp>
          <p:nvCxnSpPr>
            <p:cNvPr id="168" name="Straight Arrow Connector 167">
              <a:extLst>
                <a:ext uri="{FF2B5EF4-FFF2-40B4-BE49-F238E27FC236}">
                  <a16:creationId xmlns:a16="http://schemas.microsoft.com/office/drawing/2014/main" id="{F0C45481-FCE1-1C2E-21A8-2371797B2952}"/>
                </a:ext>
              </a:extLst>
            </p:cNvPr>
            <p:cNvCxnSpPr>
              <a:cxnSpLocks/>
              <a:endCxn id="167" idx="3"/>
            </p:cNvCxnSpPr>
            <p:nvPr/>
          </p:nvCxnSpPr>
          <p:spPr>
            <a:xfrm flipH="1" flipV="1">
              <a:off x="7567616" y="3973806"/>
              <a:ext cx="1010068" cy="504654"/>
            </a:xfrm>
            <a:prstGeom prst="straightConnector1">
              <a:avLst/>
            </a:prstGeom>
            <a:ln w="38100">
              <a:solidFill>
                <a:srgbClr val="FF0000"/>
              </a:solidFill>
              <a:prstDash val="dash"/>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2" name="Group 1">
            <a:extLst>
              <a:ext uri="{FF2B5EF4-FFF2-40B4-BE49-F238E27FC236}">
                <a16:creationId xmlns:a16="http://schemas.microsoft.com/office/drawing/2014/main" id="{440C9B95-B8B7-585A-32DB-0D45B403C5BC}"/>
              </a:ext>
            </a:extLst>
          </p:cNvPr>
          <p:cNvGrpSpPr/>
          <p:nvPr/>
        </p:nvGrpSpPr>
        <p:grpSpPr>
          <a:xfrm>
            <a:off x="5460989" y="1744828"/>
            <a:ext cx="3491295" cy="1614640"/>
            <a:chOff x="5376055" y="3715303"/>
            <a:chExt cx="3149755" cy="1980392"/>
          </a:xfrm>
        </p:grpSpPr>
        <p:sp>
          <p:nvSpPr>
            <p:cNvPr id="3" name="Rectangle 2">
              <a:extLst>
                <a:ext uri="{FF2B5EF4-FFF2-40B4-BE49-F238E27FC236}">
                  <a16:creationId xmlns:a16="http://schemas.microsoft.com/office/drawing/2014/main" id="{D9E6C6A5-D83E-C689-040F-766143223E28}"/>
                </a:ext>
              </a:extLst>
            </p:cNvPr>
            <p:cNvSpPr/>
            <p:nvPr/>
          </p:nvSpPr>
          <p:spPr>
            <a:xfrm>
              <a:off x="5376055" y="3715303"/>
              <a:ext cx="1973516" cy="517006"/>
            </a:xfrm>
            <a:prstGeom prst="rect">
              <a:avLst/>
            </a:prstGeom>
            <a:no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augmented PPSS</a:t>
              </a:r>
            </a:p>
          </p:txBody>
        </p:sp>
        <p:cxnSp>
          <p:nvCxnSpPr>
            <p:cNvPr id="4" name="Straight Arrow Connector 3">
              <a:extLst>
                <a:ext uri="{FF2B5EF4-FFF2-40B4-BE49-F238E27FC236}">
                  <a16:creationId xmlns:a16="http://schemas.microsoft.com/office/drawing/2014/main" id="{4B6B40D4-E9DA-6CF9-F009-ACB0C6A51C55}"/>
                </a:ext>
              </a:extLst>
            </p:cNvPr>
            <p:cNvCxnSpPr>
              <a:cxnSpLocks/>
            </p:cNvCxnSpPr>
            <p:nvPr/>
          </p:nvCxnSpPr>
          <p:spPr>
            <a:xfrm flipH="1" flipV="1">
              <a:off x="7395104" y="4232309"/>
              <a:ext cx="1130706" cy="1463386"/>
            </a:xfrm>
            <a:prstGeom prst="straightConnector1">
              <a:avLst/>
            </a:prstGeom>
            <a:ln w="38100">
              <a:solidFill>
                <a:srgbClr val="FF0000"/>
              </a:solidFill>
              <a:prstDash val="dash"/>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5" name="TextBox 4">
            <a:extLst>
              <a:ext uri="{FF2B5EF4-FFF2-40B4-BE49-F238E27FC236}">
                <a16:creationId xmlns:a16="http://schemas.microsoft.com/office/drawing/2014/main" id="{E5FBD342-36C0-59B1-40B3-DF1A9284F4B7}"/>
              </a:ext>
            </a:extLst>
          </p:cNvPr>
          <p:cNvSpPr txBox="1"/>
          <p:nvPr/>
        </p:nvSpPr>
        <p:spPr>
          <a:xfrm>
            <a:off x="5388985" y="5307055"/>
            <a:ext cx="6303064" cy="1412694"/>
          </a:xfrm>
          <a:prstGeom prst="rect">
            <a:avLst/>
          </a:prstGeom>
          <a:solidFill>
            <a:schemeClr val="accent4">
              <a:lumMod val="20000"/>
              <a:lumOff val="80000"/>
            </a:schemeClr>
          </a:solidFill>
          <a:ln w="19050">
            <a:solidFill>
              <a:schemeClr val="tx1"/>
            </a:solidFill>
          </a:ln>
        </p:spPr>
        <p:txBody>
          <a:bodyPr wrap="square" tIns="27432" bIns="0" rtlCol="0">
            <a:spAutoFit/>
          </a:bodyPr>
          <a:lstStyle/>
          <a:p>
            <a:r>
              <a:rPr lang="en-US" dirty="0">
                <a:sym typeface="Symbol" panose="05050102010706020507" pitchFamily="18" charset="2"/>
              </a:rPr>
              <a:t>Further options:</a:t>
            </a:r>
          </a:p>
          <a:p>
            <a:pPr marL="285750" indent="-285750">
              <a:buFont typeface="Arial" panose="020B0604020202020204" pitchFamily="34" charset="0"/>
              <a:buChar char="•"/>
            </a:pPr>
            <a:r>
              <a:rPr lang="en-US" dirty="0" err="1">
                <a:sym typeface="Symbol" panose="05050102010706020507" pitchFamily="18" charset="2"/>
              </a:rPr>
              <a:t>tOPRF</a:t>
            </a:r>
            <a:r>
              <a:rPr lang="en-US" dirty="0">
                <a:sym typeface="Symbol" panose="05050102010706020507" pitchFamily="18" charset="2"/>
              </a:rPr>
              <a:t>  →  augmented Password-Protected SS  [DJKKNX’23]</a:t>
            </a:r>
          </a:p>
          <a:p>
            <a:pPr marL="742950" lvl="1" indent="-285750">
              <a:buFont typeface="Arial" panose="020B0604020202020204" pitchFamily="34" charset="0"/>
              <a:buChar char="•"/>
            </a:pPr>
            <a:r>
              <a:rPr lang="en-US" dirty="0">
                <a:sym typeface="Symbol" panose="05050102010706020507" pitchFamily="18" charset="2"/>
              </a:rPr>
              <a:t>weaker assumptions, but not proactive</a:t>
            </a:r>
          </a:p>
          <a:p>
            <a:pPr marL="285750" indent="-285750">
              <a:buFont typeface="Arial" panose="020B0604020202020204" pitchFamily="34" charset="0"/>
              <a:buChar char="•"/>
            </a:pPr>
            <a:r>
              <a:rPr lang="en-US" dirty="0" err="1">
                <a:sym typeface="Symbol" panose="05050102010706020507" pitchFamily="18" charset="2"/>
              </a:rPr>
              <a:t>tOPRF</a:t>
            </a:r>
            <a:r>
              <a:rPr lang="en-US" dirty="0">
                <a:sym typeface="Symbol" panose="05050102010706020507" pitchFamily="18" charset="2"/>
              </a:rPr>
              <a:t>  →  threshold </a:t>
            </a:r>
            <a:r>
              <a:rPr lang="en-US" i="1" dirty="0">
                <a:sym typeface="Symbol" panose="05050102010706020507" pitchFamily="18" charset="2"/>
              </a:rPr>
              <a:t>Partially Oblivious </a:t>
            </a:r>
            <a:r>
              <a:rPr lang="en-US" dirty="0">
                <a:sym typeface="Symbol" panose="05050102010706020507" pitchFamily="18" charset="2"/>
              </a:rPr>
              <a:t>PRF</a:t>
            </a:r>
          </a:p>
          <a:p>
            <a:pPr marL="742950" lvl="1" indent="-285750">
              <a:buFont typeface="Arial" panose="020B0604020202020204" pitchFamily="34" charset="0"/>
              <a:buChar char="•"/>
            </a:pPr>
            <a:r>
              <a:rPr lang="en-US" dirty="0" err="1">
                <a:sym typeface="Symbol" panose="05050102010706020507" pitchFamily="18" charset="2"/>
              </a:rPr>
              <a:t>ASi’s</a:t>
            </a:r>
            <a:r>
              <a:rPr lang="en-US" dirty="0">
                <a:sym typeface="Symbol" panose="05050102010706020507" pitchFamily="18" charset="2"/>
              </a:rPr>
              <a:t> can use single [K] sharing for all (</a:t>
            </a:r>
            <a:r>
              <a:rPr lang="en-US" dirty="0" err="1">
                <a:sym typeface="Symbol" panose="05050102010706020507" pitchFamily="18" charset="2"/>
              </a:rPr>
              <a:t>User,TS</a:t>
            </a:r>
            <a:r>
              <a:rPr lang="en-US" dirty="0">
                <a:sym typeface="Symbol" panose="05050102010706020507" pitchFamily="18" charset="2"/>
              </a:rPr>
              <a:t>) pairs</a:t>
            </a:r>
          </a:p>
        </p:txBody>
      </p:sp>
      <p:sp>
        <p:nvSpPr>
          <p:cNvPr id="6" name="TextBox 5">
            <a:extLst>
              <a:ext uri="{FF2B5EF4-FFF2-40B4-BE49-F238E27FC236}">
                <a16:creationId xmlns:a16="http://schemas.microsoft.com/office/drawing/2014/main" id="{0D1CE8B1-4C03-1302-274F-A90C1DCE2392}"/>
              </a:ext>
            </a:extLst>
          </p:cNvPr>
          <p:cNvSpPr txBox="1"/>
          <p:nvPr/>
        </p:nvSpPr>
        <p:spPr>
          <a:xfrm>
            <a:off x="194601" y="5591747"/>
            <a:ext cx="4675395" cy="1200329"/>
          </a:xfrm>
          <a:prstGeom prst="rect">
            <a:avLst/>
          </a:prstGeom>
          <a:noFill/>
        </p:spPr>
        <p:txBody>
          <a:bodyPr wrap="square">
            <a:spAutoFit/>
          </a:bodyPr>
          <a:lstStyle/>
          <a:p>
            <a:r>
              <a:rPr lang="en-US" altLang="zh-CN" i="1" dirty="0">
                <a:solidFill>
                  <a:prstClr val="black"/>
                </a:solidFill>
              </a:rPr>
              <a:t>Disclaimer:  Versions of this protocol appeared before [FK’00,JKK’14,JKSS’16,JKKX’17,…], but:</a:t>
            </a:r>
          </a:p>
          <a:p>
            <a:pPr marL="285750" indent="-285750">
              <a:buFont typeface="Arial" panose="020B0604020202020204" pitchFamily="34" charset="0"/>
              <a:buChar char="•"/>
            </a:pPr>
            <a:r>
              <a:rPr lang="en-US" i="1" dirty="0">
                <a:solidFill>
                  <a:prstClr val="black"/>
                </a:solidFill>
              </a:rPr>
              <a:t>prior analysis showed t-PAKE, not at-PAKE</a:t>
            </a:r>
          </a:p>
          <a:p>
            <a:pPr marL="285750" indent="-285750">
              <a:buFont typeface="Arial" panose="020B0604020202020204" pitchFamily="34" charset="0"/>
              <a:buChar char="•"/>
            </a:pPr>
            <a:r>
              <a:rPr lang="en-US" i="1" dirty="0">
                <a:solidFill>
                  <a:prstClr val="black"/>
                </a:solidFill>
              </a:rPr>
              <a:t>it was game-based, not UC   </a:t>
            </a:r>
            <a:endParaRPr lang="en-US" i="1" dirty="0"/>
          </a:p>
        </p:txBody>
      </p:sp>
    </p:spTree>
    <p:extLst>
      <p:ext uri="{BB962C8B-B14F-4D97-AF65-F5344CB8AC3E}">
        <p14:creationId xmlns:p14="http://schemas.microsoft.com/office/powerpoint/2010/main" val="3941127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365BF0B0-FE88-AEB6-BE41-BC11C0D68C6D}"/>
                  </a:ext>
                </a:extLst>
              </p:cNvPr>
              <p:cNvSpPr txBox="1"/>
              <p:nvPr/>
            </p:nvSpPr>
            <p:spPr>
              <a:xfrm>
                <a:off x="8004338" y="1525163"/>
                <a:ext cx="584265" cy="400110"/>
              </a:xfrm>
              <a:prstGeom prst="rect">
                <a:avLst/>
              </a:prstGeom>
              <a:noFill/>
            </p:spPr>
            <p:txBody>
              <a:bodyPr wrap="square">
                <a:spAutoFit/>
              </a:bodyPr>
              <a:lstStyle/>
              <a:p>
                <a:r>
                  <a:rPr lang="en-US" sz="2000" dirty="0">
                    <a:ea typeface="Cambria Math" panose="02040503050406030204" pitchFamily="18" charset="0"/>
                  </a:rPr>
                  <a:t>[</a:t>
                </a:r>
                <a14:m>
                  <m:oMath xmlns:m="http://schemas.openxmlformats.org/officeDocument/2006/math">
                    <m:r>
                      <a:rPr lang="en-US" sz="2000" i="1" dirty="0" smtClean="0">
                        <a:solidFill>
                          <a:schemeClr val="bg1"/>
                        </a:solidFill>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oMath>
                </a14:m>
                <a:endParaRPr lang="en-US" sz="2000" b="0" dirty="0">
                  <a:ea typeface="Cambria Math" panose="02040503050406030204" pitchFamily="18" charset="0"/>
                </a:endParaRPr>
              </a:p>
            </p:txBody>
          </p:sp>
        </mc:Choice>
        <mc:Fallback xmlns="">
          <p:sp>
            <p:nvSpPr>
              <p:cNvPr id="135" name="TextBox 134">
                <a:extLst>
                  <a:ext uri="{FF2B5EF4-FFF2-40B4-BE49-F238E27FC236}">
                    <a16:creationId xmlns:a16="http://schemas.microsoft.com/office/drawing/2014/main" id="{365BF0B0-FE88-AEB6-BE41-BC11C0D68C6D}"/>
                  </a:ext>
                </a:extLst>
              </p:cNvPr>
              <p:cNvSpPr txBox="1">
                <a:spLocks noRot="1" noChangeAspect="1" noMove="1" noResize="1" noEditPoints="1" noAdjustHandles="1" noChangeArrowheads="1" noChangeShapeType="1" noTextEdit="1"/>
              </p:cNvSpPr>
              <p:nvPr/>
            </p:nvSpPr>
            <p:spPr>
              <a:xfrm>
                <a:off x="8004338" y="1525163"/>
                <a:ext cx="584265" cy="400110"/>
              </a:xfrm>
              <a:prstGeom prst="rect">
                <a:avLst/>
              </a:prstGeom>
              <a:blipFill>
                <a:blip r:embed="rId3"/>
                <a:stretch>
                  <a:fillRect l="-10417"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1BBF359D-872B-88C0-E332-7A13F105B535}"/>
                  </a:ext>
                </a:extLst>
              </p:cNvPr>
              <p:cNvSpPr txBox="1"/>
              <p:nvPr/>
            </p:nvSpPr>
            <p:spPr>
              <a:xfrm>
                <a:off x="1639719" y="1572867"/>
                <a:ext cx="584265" cy="400110"/>
              </a:xfrm>
              <a:prstGeom prst="rect">
                <a:avLst/>
              </a:prstGeom>
              <a:noFill/>
            </p:spPr>
            <p:txBody>
              <a:bodyPr wrap="square">
                <a:spAutoFit/>
              </a:bodyPr>
              <a:lstStyle/>
              <a:p>
                <a:r>
                  <a:rPr lang="en-US" sz="2000" dirty="0">
                    <a:ea typeface="Cambria Math" panose="02040503050406030204" pitchFamily="18" charset="0"/>
                  </a:rPr>
                  <a:t>[</a:t>
                </a:r>
                <a14:m>
                  <m:oMath xmlns:m="http://schemas.openxmlformats.org/officeDocument/2006/math">
                    <m:r>
                      <a:rPr lang="en-US" sz="2000" i="1" dirty="0" smtClean="0">
                        <a:solidFill>
                          <a:schemeClr val="bg1"/>
                        </a:solidFill>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oMath>
                </a14:m>
                <a:endParaRPr lang="en-US" sz="2000" b="0" dirty="0">
                  <a:ea typeface="Cambria Math" panose="02040503050406030204" pitchFamily="18" charset="0"/>
                </a:endParaRPr>
              </a:p>
            </p:txBody>
          </p:sp>
        </mc:Choice>
        <mc:Fallback xmlns="">
          <p:sp>
            <p:nvSpPr>
              <p:cNvPr id="134" name="TextBox 133">
                <a:extLst>
                  <a:ext uri="{FF2B5EF4-FFF2-40B4-BE49-F238E27FC236}">
                    <a16:creationId xmlns:a16="http://schemas.microsoft.com/office/drawing/2014/main" id="{1BBF359D-872B-88C0-E332-7A13F105B535}"/>
                  </a:ext>
                </a:extLst>
              </p:cNvPr>
              <p:cNvSpPr txBox="1">
                <a:spLocks noRot="1" noChangeAspect="1" noMove="1" noResize="1" noEditPoints="1" noAdjustHandles="1" noChangeArrowheads="1" noChangeShapeType="1" noTextEdit="1"/>
              </p:cNvSpPr>
              <p:nvPr/>
            </p:nvSpPr>
            <p:spPr>
              <a:xfrm>
                <a:off x="1639719" y="1572867"/>
                <a:ext cx="584265" cy="400110"/>
              </a:xfrm>
              <a:prstGeom prst="rect">
                <a:avLst/>
              </a:prstGeom>
              <a:blipFill>
                <a:blip r:embed="rId4"/>
                <a:stretch>
                  <a:fillRect l="-11458"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内容占位符 2">
                <a:extLst>
                  <a:ext uri="{FF2B5EF4-FFF2-40B4-BE49-F238E27FC236}">
                    <a16:creationId xmlns:a16="http://schemas.microsoft.com/office/drawing/2014/main" id="{6CE70861-C539-0F0D-D7C1-36006D58E3A2}"/>
                  </a:ext>
                </a:extLst>
              </p:cNvPr>
              <p:cNvSpPr txBox="1">
                <a:spLocks/>
              </p:cNvSpPr>
              <p:nvPr/>
            </p:nvSpPr>
            <p:spPr bwMode="auto">
              <a:xfrm>
                <a:off x="10049293" y="3388506"/>
                <a:ext cx="470507" cy="438791"/>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a:rPr lang="en-US" sz="2000" b="0" i="1" dirty="0" smtClean="0">
                          <a:solidFill>
                            <a:schemeClr val="bg1"/>
                          </a:solidFill>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127" name="内容占位符 2">
                <a:extLst>
                  <a:ext uri="{FF2B5EF4-FFF2-40B4-BE49-F238E27FC236}">
                    <a16:creationId xmlns:a16="http://schemas.microsoft.com/office/drawing/2014/main" id="{6CE70861-C539-0F0D-D7C1-36006D58E3A2}"/>
                  </a:ext>
                </a:extLst>
              </p:cNvPr>
              <p:cNvSpPr txBox="1">
                <a:spLocks noRot="1" noChangeAspect="1" noMove="1" noResize="1" noEditPoints="1" noAdjustHandles="1" noChangeArrowheads="1" noChangeShapeType="1" noTextEdit="1"/>
              </p:cNvSpPr>
              <p:nvPr/>
            </p:nvSpPr>
            <p:spPr bwMode="auto">
              <a:xfrm>
                <a:off x="10049293" y="3388506"/>
                <a:ext cx="470507" cy="438791"/>
              </a:xfrm>
              <a:prstGeom prst="rect">
                <a:avLst/>
              </a:prstGeom>
              <a:blipFill>
                <a:blip r:embed="rId5"/>
                <a:stretch>
                  <a:fillRect l="-6494" r="-23377"/>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内容占位符 2">
                <a:extLst>
                  <a:ext uri="{FF2B5EF4-FFF2-40B4-BE49-F238E27FC236}">
                    <a16:creationId xmlns:a16="http://schemas.microsoft.com/office/drawing/2014/main" id="{89A90D73-3A21-1C5C-5408-84D1376E12EE}"/>
                  </a:ext>
                </a:extLst>
              </p:cNvPr>
              <p:cNvSpPr txBox="1">
                <a:spLocks/>
              </p:cNvSpPr>
              <p:nvPr/>
            </p:nvSpPr>
            <p:spPr bwMode="auto">
              <a:xfrm>
                <a:off x="3385039" y="3365324"/>
                <a:ext cx="470507" cy="438791"/>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a:rPr lang="en-US" sz="2000" b="0" i="1" dirty="0" smtClean="0">
                          <a:solidFill>
                            <a:schemeClr val="bg1"/>
                          </a:solidFill>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126" name="内容占位符 2">
                <a:extLst>
                  <a:ext uri="{FF2B5EF4-FFF2-40B4-BE49-F238E27FC236}">
                    <a16:creationId xmlns:a16="http://schemas.microsoft.com/office/drawing/2014/main" id="{89A90D73-3A21-1C5C-5408-84D1376E12EE}"/>
                  </a:ext>
                </a:extLst>
              </p:cNvPr>
              <p:cNvSpPr txBox="1">
                <a:spLocks noRot="1" noChangeAspect="1" noMove="1" noResize="1" noEditPoints="1" noAdjustHandles="1" noChangeArrowheads="1" noChangeShapeType="1" noTextEdit="1"/>
              </p:cNvSpPr>
              <p:nvPr/>
            </p:nvSpPr>
            <p:spPr bwMode="auto">
              <a:xfrm>
                <a:off x="3385039" y="3365324"/>
                <a:ext cx="470507" cy="438791"/>
              </a:xfrm>
              <a:prstGeom prst="rect">
                <a:avLst/>
              </a:prstGeom>
              <a:blipFill>
                <a:blip r:embed="rId6"/>
                <a:stretch>
                  <a:fillRect l="-6494" r="-23377"/>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24" name="内容占位符 2">
            <a:extLst>
              <a:ext uri="{FF2B5EF4-FFF2-40B4-BE49-F238E27FC236}">
                <a16:creationId xmlns:a16="http://schemas.microsoft.com/office/drawing/2014/main" id="{C9FFFD3A-5C1D-433A-B049-D96F9E965902}"/>
              </a:ext>
            </a:extLst>
          </p:cNvPr>
          <p:cNvSpPr>
            <a:spLocks noGrp="1"/>
          </p:cNvSpPr>
          <p:nvPr>
            <p:ph idx="1"/>
          </p:nvPr>
        </p:nvSpPr>
        <p:spPr>
          <a:xfrm>
            <a:off x="472642" y="827707"/>
            <a:ext cx="2040615" cy="406771"/>
          </a:xfrm>
          <a:ln>
            <a:noFill/>
          </a:ln>
        </p:spPr>
        <p:txBody>
          <a:bodyPr>
            <a:noAutofit/>
          </a:bodyPr>
          <a:lstStyle/>
          <a:p>
            <a:pPr marL="0" indent="0">
              <a:buNone/>
            </a:pPr>
            <a:r>
              <a:rPr lang="en-US" altLang="zh-CN" sz="2400" i="1" dirty="0">
                <a:solidFill>
                  <a:srgbClr val="0070C0"/>
                </a:solidFill>
                <a:cs typeface="Calibri Light" panose="020F0302020204030204" pitchFamily="34" charset="0"/>
              </a:rPr>
              <a:t>OPAQUE</a:t>
            </a:r>
            <a:r>
              <a:rPr lang="en-US" altLang="zh-CN" sz="2400" dirty="0">
                <a:solidFill>
                  <a:srgbClr val="0070C0"/>
                </a:solidFill>
                <a:cs typeface="Calibri Light" panose="020F0302020204030204" pitchFamily="34" charset="0"/>
              </a:rPr>
              <a:t> </a:t>
            </a:r>
            <a:r>
              <a:rPr lang="en-US" altLang="zh-CN" sz="1800" dirty="0">
                <a:solidFill>
                  <a:srgbClr val="0070C0"/>
                </a:solidFill>
                <a:cs typeface="Calibri Light" panose="020F0302020204030204" pitchFamily="34" charset="0"/>
              </a:rPr>
              <a:t>[JKX18]</a:t>
            </a:r>
            <a:endParaRPr lang="en-US" sz="2400" dirty="0">
              <a:solidFill>
                <a:srgbClr val="0070C0"/>
              </a:solidFill>
              <a:ea typeface="Cambria Math" panose="02040503050406030204" pitchFamily="18" charset="0"/>
            </a:endParaRPr>
          </a:p>
        </p:txBody>
      </p:sp>
      <p:sp>
        <p:nvSpPr>
          <p:cNvPr id="40" name="内容占位符 2">
            <a:extLst>
              <a:ext uri="{FF2B5EF4-FFF2-40B4-BE49-F238E27FC236}">
                <a16:creationId xmlns:a16="http://schemas.microsoft.com/office/drawing/2014/main" id="{1A8F28D5-58BF-4D53-87CF-44E71B7694F9}"/>
              </a:ext>
            </a:extLst>
          </p:cNvPr>
          <p:cNvSpPr txBox="1">
            <a:spLocks/>
          </p:cNvSpPr>
          <p:nvPr/>
        </p:nvSpPr>
        <p:spPr bwMode="auto">
          <a:xfrm>
            <a:off x="7044671" y="835498"/>
            <a:ext cx="2948964" cy="406771"/>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B050"/>
                </a:solidFill>
                <a:cs typeface="Calibri Light" panose="020F0302020204030204" pitchFamily="34" charset="0"/>
              </a:rPr>
              <a:t>“</a:t>
            </a:r>
            <a:r>
              <a:rPr lang="en-US" altLang="zh-CN" sz="2400" i="1" dirty="0" err="1">
                <a:solidFill>
                  <a:srgbClr val="00B050"/>
                </a:solidFill>
                <a:cs typeface="Calibri Light" panose="020F0302020204030204" pitchFamily="34" charset="0"/>
              </a:rPr>
              <a:t>WtS</a:t>
            </a:r>
            <a:r>
              <a:rPr lang="en-US" altLang="zh-CN" sz="2400" i="1" dirty="0">
                <a:solidFill>
                  <a:srgbClr val="00B050"/>
                </a:solidFill>
                <a:cs typeface="Calibri Light" panose="020F0302020204030204" pitchFamily="34" charset="0"/>
              </a:rPr>
              <a:t>” compiler</a:t>
            </a:r>
            <a:r>
              <a:rPr lang="en-US" altLang="zh-CN" sz="2400" dirty="0">
                <a:solidFill>
                  <a:srgbClr val="00B050"/>
                </a:solidFill>
                <a:cs typeface="Calibri Light" panose="020F0302020204030204" pitchFamily="34" charset="0"/>
              </a:rPr>
              <a:t> </a:t>
            </a:r>
            <a:r>
              <a:rPr lang="en-US" altLang="zh-CN" sz="1800" dirty="0">
                <a:solidFill>
                  <a:srgbClr val="00B050"/>
                </a:solidFill>
                <a:cs typeface="Calibri Light" panose="020F0302020204030204" pitchFamily="34" charset="0"/>
              </a:rPr>
              <a:t>[JKX18]</a:t>
            </a:r>
            <a:endParaRPr lang="en-US" sz="2400" dirty="0">
              <a:solidFill>
                <a:srgbClr val="00B050"/>
              </a:solidFill>
              <a:ea typeface="Cambria Math" panose="02040503050406030204" pitchFamily="18" charset="0"/>
            </a:endParaRPr>
          </a:p>
        </p:txBody>
      </p:sp>
      <p:sp>
        <p:nvSpPr>
          <p:cNvPr id="89" name="Title 1">
            <a:extLst>
              <a:ext uri="{FF2B5EF4-FFF2-40B4-BE49-F238E27FC236}">
                <a16:creationId xmlns:a16="http://schemas.microsoft.com/office/drawing/2014/main" id="{24BC17DC-A091-450F-B65F-4ABB9EE39A25}"/>
              </a:ext>
            </a:extLst>
          </p:cNvPr>
          <p:cNvSpPr txBox="1">
            <a:spLocks/>
          </p:cNvSpPr>
          <p:nvPr/>
        </p:nvSpPr>
        <p:spPr bwMode="auto">
          <a:xfrm>
            <a:off x="276366" y="144590"/>
            <a:ext cx="11596746" cy="69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dirty="0"/>
              <a:t>Augmented t-PAKE (at-PAKE): replace OPRF with </a:t>
            </a:r>
            <a:r>
              <a:rPr lang="en-US" sz="4000" b="1" dirty="0"/>
              <a:t>t-OPRF</a:t>
            </a:r>
            <a:endParaRPr lang="en-US" sz="3200" b="1" dirty="0"/>
          </a:p>
        </p:txBody>
      </p:sp>
      <p:grpSp>
        <p:nvGrpSpPr>
          <p:cNvPr id="12" name="Group 11">
            <a:extLst>
              <a:ext uri="{FF2B5EF4-FFF2-40B4-BE49-F238E27FC236}">
                <a16:creationId xmlns:a16="http://schemas.microsoft.com/office/drawing/2014/main" id="{FCCE92A6-797C-4CEF-CD39-8D41696B4971}"/>
              </a:ext>
            </a:extLst>
          </p:cNvPr>
          <p:cNvGrpSpPr/>
          <p:nvPr/>
        </p:nvGrpSpPr>
        <p:grpSpPr>
          <a:xfrm>
            <a:off x="1268894" y="3117567"/>
            <a:ext cx="695434" cy="490335"/>
            <a:chOff x="3324526" y="3945092"/>
            <a:chExt cx="1668796" cy="490335"/>
          </a:xfrm>
        </p:grpSpPr>
        <mc:AlternateContent xmlns:mc="http://schemas.openxmlformats.org/markup-compatibility/2006" xmlns:a14="http://schemas.microsoft.com/office/drawing/2010/main">
          <mc:Choice Requires="a14">
            <p:sp>
              <p:nvSpPr>
                <p:cNvPr id="14" name="内容占位符 2">
                  <a:extLst>
                    <a:ext uri="{FF2B5EF4-FFF2-40B4-BE49-F238E27FC236}">
                      <a16:creationId xmlns:a16="http://schemas.microsoft.com/office/drawing/2014/main" id="{C2DD473B-F55B-CEFA-ABE4-62079DE05633}"/>
                    </a:ext>
                  </a:extLst>
                </p:cNvPr>
                <p:cNvSpPr txBox="1">
                  <a:spLocks/>
                </p:cNvSpPr>
                <p:nvPr/>
              </p:nvSpPr>
              <p:spPr bwMode="auto">
                <a:xfrm>
                  <a:off x="3324526" y="3945092"/>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𝑝𝑤</m:t>
                        </m:r>
                      </m:oMath>
                    </m:oMathPara>
                  </a14:m>
                  <a:endParaRPr lang="en-US" altLang="zh-CN" sz="2000" dirty="0">
                    <a:cs typeface="Calibri Light" panose="020F0302020204030204" pitchFamily="34" charset="0"/>
                  </a:endParaRPr>
                </a:p>
              </p:txBody>
            </p:sp>
          </mc:Choice>
          <mc:Fallback xmlns="">
            <p:sp>
              <p:nvSpPr>
                <p:cNvPr id="49" name="内容占位符 2">
                  <a:extLst>
                    <a:ext uri="{FF2B5EF4-FFF2-40B4-BE49-F238E27FC236}">
                      <a16:creationId xmlns:a16="http://schemas.microsoft.com/office/drawing/2014/main" id="{17FA20D3-DFD4-41BC-A8FB-31642814CA7D}"/>
                    </a:ext>
                  </a:extLst>
                </p:cNvPr>
                <p:cNvSpPr txBox="1">
                  <a:spLocks noRot="1" noChangeAspect="1" noMove="1" noResize="1" noEditPoints="1" noAdjustHandles="1" noChangeArrowheads="1" noChangeShapeType="1" noTextEdit="1"/>
                </p:cNvSpPr>
                <p:nvPr/>
              </p:nvSpPr>
              <p:spPr bwMode="auto">
                <a:xfrm>
                  <a:off x="3324526" y="3945092"/>
                  <a:ext cx="1668796" cy="49033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155C1A64-4C3D-2FC2-26DF-536F55E15343}"/>
                </a:ext>
              </a:extLst>
            </p:cNvPr>
            <p:cNvCxnSpPr>
              <a:cxnSpLocks/>
            </p:cNvCxnSpPr>
            <p:nvPr/>
          </p:nvCxnSpPr>
          <p:spPr>
            <a:xfrm>
              <a:off x="3489742" y="4303233"/>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16" name="Group 15">
            <a:extLst>
              <a:ext uri="{FF2B5EF4-FFF2-40B4-BE49-F238E27FC236}">
                <a16:creationId xmlns:a16="http://schemas.microsoft.com/office/drawing/2014/main" id="{3D18D5CE-7F64-3A3E-F801-14E9C0DB2725}"/>
              </a:ext>
            </a:extLst>
          </p:cNvPr>
          <p:cNvGrpSpPr/>
          <p:nvPr/>
        </p:nvGrpSpPr>
        <p:grpSpPr>
          <a:xfrm>
            <a:off x="3385039" y="3388506"/>
            <a:ext cx="504485" cy="438791"/>
            <a:chOff x="6940635" y="3928120"/>
            <a:chExt cx="1789309" cy="490335"/>
          </a:xfrm>
        </p:grpSpPr>
        <mc:AlternateContent xmlns:mc="http://schemas.openxmlformats.org/markup-compatibility/2006" xmlns:a14="http://schemas.microsoft.com/office/drawing/2010/main">
          <mc:Choice Requires="a14">
            <p:sp>
              <p:nvSpPr>
                <p:cNvPr id="17" name="内容占位符 2">
                  <a:extLst>
                    <a:ext uri="{FF2B5EF4-FFF2-40B4-BE49-F238E27FC236}">
                      <a16:creationId xmlns:a16="http://schemas.microsoft.com/office/drawing/2014/main" id="{F13E2C06-1AA2-BF1A-B69A-7F834A8D4038}"/>
                    </a:ext>
                  </a:extLst>
                </p:cNvPr>
                <p:cNvSpPr txBox="1">
                  <a:spLocks/>
                </p:cNvSpPr>
                <p:nvPr/>
              </p:nvSpPr>
              <p:spPr bwMode="auto">
                <a:xfrm>
                  <a:off x="7061148" y="3928120"/>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𝐾</m:t>
                        </m:r>
                      </m:oMath>
                    </m:oMathPara>
                  </a14:m>
                  <a:endParaRPr lang="en-US" altLang="zh-CN" sz="2000" dirty="0">
                    <a:cs typeface="Calibri Light" panose="020F0302020204030204" pitchFamily="34" charset="0"/>
                  </a:endParaRPr>
                </a:p>
              </p:txBody>
            </p:sp>
          </mc:Choice>
          <mc:Fallback xmlns="">
            <p:sp>
              <p:nvSpPr>
                <p:cNvPr id="31" name="内容占位符 2">
                  <a:extLst>
                    <a:ext uri="{FF2B5EF4-FFF2-40B4-BE49-F238E27FC236}">
                      <a16:creationId xmlns:a16="http://schemas.microsoft.com/office/drawing/2014/main" id="{44B13164-32D0-4F54-9087-A256D5F56893}"/>
                    </a:ext>
                  </a:extLst>
                </p:cNvPr>
                <p:cNvSpPr txBox="1">
                  <a:spLocks noRot="1" noChangeAspect="1" noMove="1" noResize="1" noEditPoints="1" noAdjustHandles="1" noChangeArrowheads="1" noChangeShapeType="1" noTextEdit="1"/>
                </p:cNvSpPr>
                <p:nvPr/>
              </p:nvSpPr>
              <p:spPr bwMode="auto">
                <a:xfrm>
                  <a:off x="7061148" y="3928120"/>
                  <a:ext cx="1668796" cy="490335"/>
                </a:xfrm>
                <a:prstGeom prst="rect">
                  <a:avLst/>
                </a:prstGeom>
                <a:blipFill>
                  <a:blip r:embed="rId8"/>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25420635-F935-262E-1D40-5DB61203ABAA}"/>
                </a:ext>
              </a:extLst>
            </p:cNvPr>
            <p:cNvCxnSpPr>
              <a:cxnSpLocks/>
            </p:cNvCxnSpPr>
            <p:nvPr/>
          </p:nvCxnSpPr>
          <p:spPr>
            <a:xfrm>
              <a:off x="6940635" y="4282653"/>
              <a:ext cx="1591774"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19" name="Group 18">
            <a:extLst>
              <a:ext uri="{FF2B5EF4-FFF2-40B4-BE49-F238E27FC236}">
                <a16:creationId xmlns:a16="http://schemas.microsoft.com/office/drawing/2014/main" id="{B4509D79-A1F6-93C0-0312-1C33E3CC41CE}"/>
              </a:ext>
            </a:extLst>
          </p:cNvPr>
          <p:cNvGrpSpPr/>
          <p:nvPr/>
        </p:nvGrpSpPr>
        <p:grpSpPr>
          <a:xfrm>
            <a:off x="1135381" y="3556443"/>
            <a:ext cx="1008677" cy="490335"/>
            <a:chOff x="4618722" y="4583009"/>
            <a:chExt cx="838122" cy="490335"/>
          </a:xfrm>
        </p:grpSpPr>
        <mc:AlternateContent xmlns:mc="http://schemas.openxmlformats.org/markup-compatibility/2006" xmlns:a14="http://schemas.microsoft.com/office/drawing/2010/main">
          <mc:Choice Requires="a14">
            <p:sp>
              <p:nvSpPr>
                <p:cNvPr id="20" name="内容占位符 2">
                  <a:extLst>
                    <a:ext uri="{FF2B5EF4-FFF2-40B4-BE49-F238E27FC236}">
                      <a16:creationId xmlns:a16="http://schemas.microsoft.com/office/drawing/2014/main" id="{911B0752-06E9-11F1-2DDF-7F06464288AF}"/>
                    </a:ext>
                  </a:extLst>
                </p:cNvPr>
                <p:cNvSpPr txBox="1">
                  <a:spLocks/>
                </p:cNvSpPr>
                <p:nvPr/>
              </p:nvSpPr>
              <p:spPr bwMode="auto">
                <a:xfrm>
                  <a:off x="4618722" y="4583009"/>
                  <a:ext cx="838122"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𝑟𝑤</m:t>
                        </m:r>
                      </m:oMath>
                    </m:oMathPara>
                  </a14:m>
                  <a:endParaRPr lang="en-US" altLang="zh-CN" sz="2000" dirty="0">
                    <a:cs typeface="Calibri Light" panose="020F0302020204030204" pitchFamily="34" charset="0"/>
                  </a:endParaRPr>
                </a:p>
              </p:txBody>
            </p:sp>
          </mc:Choice>
          <mc:Fallback xmlns="">
            <p:sp>
              <p:nvSpPr>
                <p:cNvPr id="46" name="内容占位符 2">
                  <a:extLst>
                    <a:ext uri="{FF2B5EF4-FFF2-40B4-BE49-F238E27FC236}">
                      <a16:creationId xmlns:a16="http://schemas.microsoft.com/office/drawing/2014/main" id="{2B7D63FC-C4AF-497A-9758-CE84E8B3806B}"/>
                    </a:ext>
                  </a:extLst>
                </p:cNvPr>
                <p:cNvSpPr txBox="1">
                  <a:spLocks noRot="1" noChangeAspect="1" noMove="1" noResize="1" noEditPoints="1" noAdjustHandles="1" noChangeArrowheads="1" noChangeShapeType="1" noTextEdit="1"/>
                </p:cNvSpPr>
                <p:nvPr/>
              </p:nvSpPr>
              <p:spPr bwMode="auto">
                <a:xfrm>
                  <a:off x="4618722" y="4583009"/>
                  <a:ext cx="838122" cy="490335"/>
                </a:xfrm>
                <a:prstGeom prst="rect">
                  <a:avLst/>
                </a:prstGeom>
                <a:blipFill>
                  <a:blip r:embed="rId9"/>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A1320921-4019-AB48-30FD-41DC8024C16A}"/>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22" name="Rectangle 21">
            <a:extLst>
              <a:ext uri="{FF2B5EF4-FFF2-40B4-BE49-F238E27FC236}">
                <a16:creationId xmlns:a16="http://schemas.microsoft.com/office/drawing/2014/main" id="{388BAB95-AE1B-3C0B-00F7-AD92BFA21094}"/>
              </a:ext>
            </a:extLst>
          </p:cNvPr>
          <p:cNvSpPr/>
          <p:nvPr/>
        </p:nvSpPr>
        <p:spPr>
          <a:xfrm>
            <a:off x="1967065" y="3426722"/>
            <a:ext cx="1270745" cy="438790"/>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OPRF</a:t>
            </a:r>
          </a:p>
        </p:txBody>
      </p:sp>
      <p:grpSp>
        <p:nvGrpSpPr>
          <p:cNvPr id="23" name="Group 22">
            <a:extLst>
              <a:ext uri="{FF2B5EF4-FFF2-40B4-BE49-F238E27FC236}">
                <a16:creationId xmlns:a16="http://schemas.microsoft.com/office/drawing/2014/main" id="{14FA7C51-7767-BD8F-BA95-4AA95082067A}"/>
              </a:ext>
            </a:extLst>
          </p:cNvPr>
          <p:cNvGrpSpPr/>
          <p:nvPr/>
        </p:nvGrpSpPr>
        <p:grpSpPr>
          <a:xfrm>
            <a:off x="2688892" y="3936424"/>
            <a:ext cx="1100821" cy="490336"/>
            <a:chOff x="8036464" y="3995760"/>
            <a:chExt cx="1668796" cy="490335"/>
          </a:xfrm>
        </p:grpSpPr>
        <mc:AlternateContent xmlns:mc="http://schemas.openxmlformats.org/markup-compatibility/2006" xmlns:a14="http://schemas.microsoft.com/office/drawing/2010/main">
          <mc:Choice Requires="a14">
            <p:sp>
              <p:nvSpPr>
                <p:cNvPr id="25" name="内容占位符 2">
                  <a:extLst>
                    <a:ext uri="{FF2B5EF4-FFF2-40B4-BE49-F238E27FC236}">
                      <a16:creationId xmlns:a16="http://schemas.microsoft.com/office/drawing/2014/main" id="{3CE790AF-65BF-B60A-1614-A9FC39B3E5DF}"/>
                    </a:ext>
                  </a:extLst>
                </p:cNvPr>
                <p:cNvSpPr txBox="1">
                  <a:spLocks/>
                </p:cNvSpPr>
                <p:nvPr/>
              </p:nvSpPr>
              <p:spPr bwMode="auto">
                <a:xfrm>
                  <a:off x="8036464" y="3995760"/>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𝑒𝑛𝑣</m:t>
                        </m:r>
                      </m:oMath>
                    </m:oMathPara>
                  </a14:m>
                  <a:endParaRPr lang="en-US" altLang="zh-CN" sz="2000" dirty="0">
                    <a:cs typeface="Calibri Light" panose="020F0302020204030204" pitchFamily="34" charset="0"/>
                  </a:endParaRPr>
                </a:p>
              </p:txBody>
            </p:sp>
          </mc:Choice>
          <mc:Fallback xmlns="">
            <p:sp>
              <p:nvSpPr>
                <p:cNvPr id="80" name="内容占位符 2">
                  <a:extLst>
                    <a:ext uri="{FF2B5EF4-FFF2-40B4-BE49-F238E27FC236}">
                      <a16:creationId xmlns:a16="http://schemas.microsoft.com/office/drawing/2014/main" id="{7F686D23-E8E1-4D60-AC73-B1D8126E87FD}"/>
                    </a:ext>
                  </a:extLst>
                </p:cNvPr>
                <p:cNvSpPr txBox="1">
                  <a:spLocks noRot="1" noChangeAspect="1" noMove="1" noResize="1" noEditPoints="1" noAdjustHandles="1" noChangeArrowheads="1" noChangeShapeType="1" noTextEdit="1"/>
                </p:cNvSpPr>
                <p:nvPr/>
              </p:nvSpPr>
              <p:spPr bwMode="auto">
                <a:xfrm>
                  <a:off x="8036464" y="3995760"/>
                  <a:ext cx="1668796" cy="490335"/>
                </a:xfrm>
                <a:prstGeom prst="rect">
                  <a:avLst/>
                </a:prstGeom>
                <a:blipFill>
                  <a:blip r:embed="rId10"/>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6845C542-6350-C944-D7C8-F5A7FDEBB16D}"/>
                </a:ext>
              </a:extLst>
            </p:cNvPr>
            <p:cNvCxnSpPr>
              <a:cxnSpLocks/>
            </p:cNvCxnSpPr>
            <p:nvPr/>
          </p:nvCxnSpPr>
          <p:spPr>
            <a:xfrm>
              <a:off x="8140850" y="4360991"/>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B568D05-498C-31FD-67B8-7273741735BA}"/>
                  </a:ext>
                </a:extLst>
              </p:cNvPr>
              <p:cNvSpPr txBox="1"/>
              <p:nvPr/>
            </p:nvSpPr>
            <p:spPr>
              <a:xfrm>
                <a:off x="45758" y="4111548"/>
                <a:ext cx="2572371"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0"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0"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0"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𝐴𝐷𝑒𝑐</m:t>
                          </m:r>
                        </m:e>
                        <m:sub>
                          <m:r>
                            <a:rPr lang="en-US" sz="2000" b="0" i="1" dirty="0" smtClean="0">
                              <a:latin typeface="Cambria Math" panose="02040503050406030204" pitchFamily="18" charset="0"/>
                              <a:ea typeface="Cambria Math" panose="02040503050406030204" pitchFamily="18" charset="0"/>
                            </a:rPr>
                            <m:t>𝑟𝑤</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27" name="TextBox 26">
                <a:extLst>
                  <a:ext uri="{FF2B5EF4-FFF2-40B4-BE49-F238E27FC236}">
                    <a16:creationId xmlns:a16="http://schemas.microsoft.com/office/drawing/2014/main" id="{0B568D05-498C-31FD-67B8-7273741735BA}"/>
                  </a:ext>
                </a:extLst>
              </p:cNvPr>
              <p:cNvSpPr txBox="1">
                <a:spLocks noRot="1" noChangeAspect="1" noMove="1" noResize="1" noEditPoints="1" noAdjustHandles="1" noChangeArrowheads="1" noChangeShapeType="1" noTextEdit="1"/>
              </p:cNvSpPr>
              <p:nvPr/>
            </p:nvSpPr>
            <p:spPr>
              <a:xfrm>
                <a:off x="45758" y="4111548"/>
                <a:ext cx="2572371" cy="400110"/>
              </a:xfrm>
              <a:prstGeom prst="rect">
                <a:avLst/>
              </a:prstGeom>
              <a:blipFill>
                <a:blip r:embed="rId11"/>
                <a:stretch>
                  <a:fillRect l="-1188" r="-1900" b="-15152"/>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2A20DC34-6AB9-A409-F366-6649576A9E85}"/>
              </a:ext>
            </a:extLst>
          </p:cNvPr>
          <p:cNvSpPr/>
          <p:nvPr/>
        </p:nvSpPr>
        <p:spPr>
          <a:xfrm>
            <a:off x="4037468" y="3347653"/>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Server</a:t>
            </a:r>
          </a:p>
        </p:txBody>
      </p:sp>
      <p:sp>
        <p:nvSpPr>
          <p:cNvPr id="32" name="Rectangle 31">
            <a:extLst>
              <a:ext uri="{FF2B5EF4-FFF2-40B4-BE49-F238E27FC236}">
                <a16:creationId xmlns:a16="http://schemas.microsoft.com/office/drawing/2014/main" id="{2B3F27FD-D385-E344-11CD-74694D928BE6}"/>
              </a:ext>
            </a:extLst>
          </p:cNvPr>
          <p:cNvSpPr/>
          <p:nvPr/>
        </p:nvSpPr>
        <p:spPr>
          <a:xfrm>
            <a:off x="276366" y="3347652"/>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User</a:t>
            </a:r>
          </a:p>
        </p:txBody>
      </p:sp>
      <p:sp>
        <p:nvSpPr>
          <p:cNvPr id="34" name="Rectangle 33">
            <a:extLst>
              <a:ext uri="{FF2B5EF4-FFF2-40B4-BE49-F238E27FC236}">
                <a16:creationId xmlns:a16="http://schemas.microsoft.com/office/drawing/2014/main" id="{C9731DC0-A09F-1D66-406E-F8D9C8D3760A}"/>
              </a:ext>
            </a:extLst>
          </p:cNvPr>
          <p:cNvSpPr/>
          <p:nvPr/>
        </p:nvSpPr>
        <p:spPr>
          <a:xfrm>
            <a:off x="6975256" y="3378955"/>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User</a:t>
            </a:r>
          </a:p>
        </p:txBody>
      </p:sp>
      <p:sp>
        <p:nvSpPr>
          <p:cNvPr id="35" name="Rectangle 34">
            <a:extLst>
              <a:ext uri="{FF2B5EF4-FFF2-40B4-BE49-F238E27FC236}">
                <a16:creationId xmlns:a16="http://schemas.microsoft.com/office/drawing/2014/main" id="{61A2FBB2-9A7B-30F4-BF00-ECC4F7835447}"/>
              </a:ext>
            </a:extLst>
          </p:cNvPr>
          <p:cNvSpPr/>
          <p:nvPr/>
        </p:nvSpPr>
        <p:spPr>
          <a:xfrm>
            <a:off x="10712794" y="3378955"/>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Server</a:t>
            </a:r>
          </a:p>
        </p:txBody>
      </p:sp>
      <p:grpSp>
        <p:nvGrpSpPr>
          <p:cNvPr id="36" name="Group 35">
            <a:extLst>
              <a:ext uri="{FF2B5EF4-FFF2-40B4-BE49-F238E27FC236}">
                <a16:creationId xmlns:a16="http://schemas.microsoft.com/office/drawing/2014/main" id="{95E51594-0253-4378-3689-29760F51362B}"/>
              </a:ext>
            </a:extLst>
          </p:cNvPr>
          <p:cNvGrpSpPr/>
          <p:nvPr/>
        </p:nvGrpSpPr>
        <p:grpSpPr>
          <a:xfrm>
            <a:off x="7815273" y="4221161"/>
            <a:ext cx="687272" cy="490335"/>
            <a:chOff x="2404187" y="3912966"/>
            <a:chExt cx="2185040" cy="490335"/>
          </a:xfrm>
        </p:grpSpPr>
        <mc:AlternateContent xmlns:mc="http://schemas.openxmlformats.org/markup-compatibility/2006" xmlns:a14="http://schemas.microsoft.com/office/drawing/2010/main">
          <mc:Choice Requires="a14">
            <p:sp>
              <p:nvSpPr>
                <p:cNvPr id="37" name="内容占位符 2">
                  <a:extLst>
                    <a:ext uri="{FF2B5EF4-FFF2-40B4-BE49-F238E27FC236}">
                      <a16:creationId xmlns:a16="http://schemas.microsoft.com/office/drawing/2014/main" id="{2516B3C5-2E40-464D-A3C6-FBFD31DF17F1}"/>
                    </a:ext>
                  </a:extLst>
                </p:cNvPr>
                <p:cNvSpPr txBox="1">
                  <a:spLocks/>
                </p:cNvSpPr>
                <p:nvPr/>
              </p:nvSpPr>
              <p:spPr bwMode="auto">
                <a:xfrm>
                  <a:off x="2404187" y="3912966"/>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𝑟𝑤</m:t>
                        </m:r>
                      </m:oMath>
                    </m:oMathPara>
                  </a14:m>
                  <a:endParaRPr lang="en-US" altLang="zh-CN" sz="2000" dirty="0">
                    <a:cs typeface="Calibri Light" panose="020F0302020204030204" pitchFamily="34" charset="0"/>
                  </a:endParaRPr>
                </a:p>
              </p:txBody>
            </p:sp>
          </mc:Choice>
          <mc:Fallback xmlns="">
            <p:sp>
              <p:nvSpPr>
                <p:cNvPr id="37" name="内容占位符 2">
                  <a:extLst>
                    <a:ext uri="{FF2B5EF4-FFF2-40B4-BE49-F238E27FC236}">
                      <a16:creationId xmlns:a16="http://schemas.microsoft.com/office/drawing/2014/main" id="{2516B3C5-2E40-464D-A3C6-FBFD31DF17F1}"/>
                    </a:ext>
                  </a:extLst>
                </p:cNvPr>
                <p:cNvSpPr txBox="1">
                  <a:spLocks noRot="1" noChangeAspect="1" noMove="1" noResize="1" noEditPoints="1" noAdjustHandles="1" noChangeArrowheads="1" noChangeShapeType="1" noTextEdit="1"/>
                </p:cNvSpPr>
                <p:nvPr/>
              </p:nvSpPr>
              <p:spPr bwMode="auto">
                <a:xfrm>
                  <a:off x="2404187" y="3912966"/>
                  <a:ext cx="1668796" cy="490335"/>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F799778E-8F3F-CB1E-61AB-9F89BB9E5382}"/>
                </a:ext>
              </a:extLst>
            </p:cNvPr>
            <p:cNvCxnSpPr>
              <a:cxnSpLocks/>
            </p:cNvCxnSpPr>
            <p:nvPr/>
          </p:nvCxnSpPr>
          <p:spPr>
            <a:xfrm>
              <a:off x="2659087" y="4285470"/>
              <a:ext cx="193014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41" name="Group 40">
            <a:extLst>
              <a:ext uri="{FF2B5EF4-FFF2-40B4-BE49-F238E27FC236}">
                <a16:creationId xmlns:a16="http://schemas.microsoft.com/office/drawing/2014/main" id="{E65F9043-3F41-FEA2-40EC-78A0C052DAAA}"/>
              </a:ext>
            </a:extLst>
          </p:cNvPr>
          <p:cNvGrpSpPr/>
          <p:nvPr/>
        </p:nvGrpSpPr>
        <p:grpSpPr>
          <a:xfrm>
            <a:off x="10377053" y="4241874"/>
            <a:ext cx="878170" cy="539369"/>
            <a:chOff x="6863613" y="3915796"/>
            <a:chExt cx="1668796" cy="539369"/>
          </a:xfrm>
        </p:grpSpPr>
        <mc:AlternateContent xmlns:mc="http://schemas.openxmlformats.org/markup-compatibility/2006" xmlns:a14="http://schemas.microsoft.com/office/drawing/2010/main">
          <mc:Choice Requires="a14">
            <p:sp>
              <p:nvSpPr>
                <p:cNvPr id="42" name="内容占位符 2">
                  <a:extLst>
                    <a:ext uri="{FF2B5EF4-FFF2-40B4-BE49-F238E27FC236}">
                      <a16:creationId xmlns:a16="http://schemas.microsoft.com/office/drawing/2014/main" id="{8AF28AE2-5039-B4AE-0F40-9F4A06683FF8}"/>
                    </a:ext>
                  </a:extLst>
                </p:cNvPr>
                <p:cNvSpPr txBox="1">
                  <a:spLocks/>
                </p:cNvSpPr>
                <p:nvPr/>
              </p:nvSpPr>
              <p:spPr bwMode="auto">
                <a:xfrm>
                  <a:off x="6863613" y="3915796"/>
                  <a:ext cx="1668796" cy="539369"/>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h</m:t>
                        </m:r>
                        <m:r>
                          <a:rPr lang="en-US" sz="2000" b="0" i="1" dirty="0" smtClean="0">
                            <a:latin typeface="Cambria Math" panose="02040503050406030204" pitchFamily="18" charset="0"/>
                            <a:ea typeface="Cambria Math" panose="02040503050406030204" pitchFamily="18" charset="0"/>
                          </a:rPr>
                          <m:t>𝑟𝑤</m:t>
                        </m:r>
                      </m:oMath>
                    </m:oMathPara>
                  </a14:m>
                  <a:endParaRPr lang="en-US" altLang="zh-CN" sz="2000" dirty="0">
                    <a:cs typeface="Calibri Light" panose="020F0302020204030204" pitchFamily="34" charset="0"/>
                  </a:endParaRPr>
                </a:p>
              </p:txBody>
            </p:sp>
          </mc:Choice>
          <mc:Fallback xmlns="">
            <p:sp>
              <p:nvSpPr>
                <p:cNvPr id="42" name="内容占位符 2">
                  <a:extLst>
                    <a:ext uri="{FF2B5EF4-FFF2-40B4-BE49-F238E27FC236}">
                      <a16:creationId xmlns:a16="http://schemas.microsoft.com/office/drawing/2014/main" id="{8AF28AE2-5039-B4AE-0F40-9F4A06683FF8}"/>
                    </a:ext>
                  </a:extLst>
                </p:cNvPr>
                <p:cNvSpPr txBox="1">
                  <a:spLocks noRot="1" noChangeAspect="1" noMove="1" noResize="1" noEditPoints="1" noAdjustHandles="1" noChangeArrowheads="1" noChangeShapeType="1" noTextEdit="1"/>
                </p:cNvSpPr>
                <p:nvPr/>
              </p:nvSpPr>
              <p:spPr bwMode="auto">
                <a:xfrm>
                  <a:off x="6863613" y="3915796"/>
                  <a:ext cx="1668796" cy="539369"/>
                </a:xfrm>
                <a:prstGeom prst="rect">
                  <a:avLst/>
                </a:prstGeom>
                <a:blipFill>
                  <a:blip r:embed="rId13"/>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55CCF48F-6249-1D08-C9F1-FADDD49EDB4A}"/>
                </a:ext>
              </a:extLst>
            </p:cNvPr>
            <p:cNvCxnSpPr>
              <a:cxnSpLocks/>
            </p:cNvCxnSpPr>
            <p:nvPr/>
          </p:nvCxnSpPr>
          <p:spPr>
            <a:xfrm>
              <a:off x="6940637" y="4282653"/>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44" name="Group 43">
            <a:extLst>
              <a:ext uri="{FF2B5EF4-FFF2-40B4-BE49-F238E27FC236}">
                <a16:creationId xmlns:a16="http://schemas.microsoft.com/office/drawing/2014/main" id="{B9A3015A-75A4-FEC3-7285-8B4AE278996F}"/>
              </a:ext>
            </a:extLst>
          </p:cNvPr>
          <p:cNvGrpSpPr/>
          <p:nvPr/>
        </p:nvGrpSpPr>
        <p:grpSpPr>
          <a:xfrm>
            <a:off x="7933148" y="3153789"/>
            <a:ext cx="695434" cy="490335"/>
            <a:chOff x="3324526" y="3945092"/>
            <a:chExt cx="1668796" cy="490335"/>
          </a:xfrm>
        </p:grpSpPr>
        <mc:AlternateContent xmlns:mc="http://schemas.openxmlformats.org/markup-compatibility/2006" xmlns:a14="http://schemas.microsoft.com/office/drawing/2010/main">
          <mc:Choice Requires="a14">
            <p:sp>
              <p:nvSpPr>
                <p:cNvPr id="45" name="内容占位符 2">
                  <a:extLst>
                    <a:ext uri="{FF2B5EF4-FFF2-40B4-BE49-F238E27FC236}">
                      <a16:creationId xmlns:a16="http://schemas.microsoft.com/office/drawing/2014/main" id="{366103F7-055D-6AE0-9B0F-857522A65AFD}"/>
                    </a:ext>
                  </a:extLst>
                </p:cNvPr>
                <p:cNvSpPr txBox="1">
                  <a:spLocks/>
                </p:cNvSpPr>
                <p:nvPr/>
              </p:nvSpPr>
              <p:spPr bwMode="auto">
                <a:xfrm>
                  <a:off x="3324526" y="3945092"/>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𝑝𝑤</m:t>
                        </m:r>
                      </m:oMath>
                    </m:oMathPara>
                  </a14:m>
                  <a:endParaRPr lang="en-US" altLang="zh-CN" sz="2000" dirty="0">
                    <a:cs typeface="Calibri Light" panose="020F0302020204030204" pitchFamily="34" charset="0"/>
                  </a:endParaRPr>
                </a:p>
              </p:txBody>
            </p:sp>
          </mc:Choice>
          <mc:Fallback xmlns="">
            <p:sp>
              <p:nvSpPr>
                <p:cNvPr id="182" name="内容占位符 2">
                  <a:extLst>
                    <a:ext uri="{FF2B5EF4-FFF2-40B4-BE49-F238E27FC236}">
                      <a16:creationId xmlns:a16="http://schemas.microsoft.com/office/drawing/2014/main" id="{F2D03613-EF1A-4790-85F3-52B0A7B3C6BA}"/>
                    </a:ext>
                  </a:extLst>
                </p:cNvPr>
                <p:cNvSpPr txBox="1">
                  <a:spLocks noRot="1" noChangeAspect="1" noMove="1" noResize="1" noEditPoints="1" noAdjustHandles="1" noChangeArrowheads="1" noChangeShapeType="1" noTextEdit="1"/>
                </p:cNvSpPr>
                <p:nvPr/>
              </p:nvSpPr>
              <p:spPr bwMode="auto">
                <a:xfrm>
                  <a:off x="3324526" y="3945092"/>
                  <a:ext cx="1668796" cy="490335"/>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F24571AD-2F4F-B7C8-770F-D00557597827}"/>
                </a:ext>
              </a:extLst>
            </p:cNvPr>
            <p:cNvCxnSpPr>
              <a:cxnSpLocks/>
            </p:cNvCxnSpPr>
            <p:nvPr/>
          </p:nvCxnSpPr>
          <p:spPr>
            <a:xfrm>
              <a:off x="3489742" y="4303233"/>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51" name="Group 50">
            <a:extLst>
              <a:ext uri="{FF2B5EF4-FFF2-40B4-BE49-F238E27FC236}">
                <a16:creationId xmlns:a16="http://schemas.microsoft.com/office/drawing/2014/main" id="{DC40C809-1107-C50E-1453-B19E153EB36F}"/>
              </a:ext>
            </a:extLst>
          </p:cNvPr>
          <p:cNvGrpSpPr/>
          <p:nvPr/>
        </p:nvGrpSpPr>
        <p:grpSpPr>
          <a:xfrm>
            <a:off x="10049293" y="3424728"/>
            <a:ext cx="504485" cy="438791"/>
            <a:chOff x="6940635" y="3928120"/>
            <a:chExt cx="1789309" cy="490335"/>
          </a:xfrm>
        </p:grpSpPr>
        <mc:AlternateContent xmlns:mc="http://schemas.openxmlformats.org/markup-compatibility/2006" xmlns:a14="http://schemas.microsoft.com/office/drawing/2010/main">
          <mc:Choice Requires="a14">
            <p:sp>
              <p:nvSpPr>
                <p:cNvPr id="52" name="内容占位符 2">
                  <a:extLst>
                    <a:ext uri="{FF2B5EF4-FFF2-40B4-BE49-F238E27FC236}">
                      <a16:creationId xmlns:a16="http://schemas.microsoft.com/office/drawing/2014/main" id="{5650F11E-E31A-208C-D0F1-F4493C768111}"/>
                    </a:ext>
                  </a:extLst>
                </p:cNvPr>
                <p:cNvSpPr txBox="1">
                  <a:spLocks/>
                </p:cNvSpPr>
                <p:nvPr/>
              </p:nvSpPr>
              <p:spPr bwMode="auto">
                <a:xfrm>
                  <a:off x="7061148" y="3928120"/>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𝐾</m:t>
                        </m:r>
                      </m:oMath>
                    </m:oMathPara>
                  </a14:m>
                  <a:endParaRPr lang="en-US" altLang="zh-CN" sz="2000" dirty="0">
                    <a:cs typeface="Calibri Light" panose="020F0302020204030204" pitchFamily="34" charset="0"/>
                  </a:endParaRPr>
                </a:p>
              </p:txBody>
            </p:sp>
          </mc:Choice>
          <mc:Fallback xmlns="">
            <p:sp>
              <p:nvSpPr>
                <p:cNvPr id="185" name="内容占位符 2">
                  <a:extLst>
                    <a:ext uri="{FF2B5EF4-FFF2-40B4-BE49-F238E27FC236}">
                      <a16:creationId xmlns:a16="http://schemas.microsoft.com/office/drawing/2014/main" id="{7D168FE3-0B51-43DA-B15C-32C7313720E4}"/>
                    </a:ext>
                  </a:extLst>
                </p:cNvPr>
                <p:cNvSpPr txBox="1">
                  <a:spLocks noRot="1" noChangeAspect="1" noMove="1" noResize="1" noEditPoints="1" noAdjustHandles="1" noChangeArrowheads="1" noChangeShapeType="1" noTextEdit="1"/>
                </p:cNvSpPr>
                <p:nvPr/>
              </p:nvSpPr>
              <p:spPr bwMode="auto">
                <a:xfrm>
                  <a:off x="7061148" y="3928120"/>
                  <a:ext cx="1668796" cy="490335"/>
                </a:xfrm>
                <a:prstGeom prst="rect">
                  <a:avLst/>
                </a:prstGeom>
                <a:blipFill>
                  <a:blip r:embed="rId15"/>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53" name="Straight Arrow Connector 52">
              <a:extLst>
                <a:ext uri="{FF2B5EF4-FFF2-40B4-BE49-F238E27FC236}">
                  <a16:creationId xmlns:a16="http://schemas.microsoft.com/office/drawing/2014/main" id="{9AEEAFDB-F1A9-3093-0819-1F9E608B1435}"/>
                </a:ext>
              </a:extLst>
            </p:cNvPr>
            <p:cNvCxnSpPr>
              <a:cxnSpLocks/>
            </p:cNvCxnSpPr>
            <p:nvPr/>
          </p:nvCxnSpPr>
          <p:spPr>
            <a:xfrm>
              <a:off x="6940635" y="4282653"/>
              <a:ext cx="1591774"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55" name="Rectangle 54">
            <a:extLst>
              <a:ext uri="{FF2B5EF4-FFF2-40B4-BE49-F238E27FC236}">
                <a16:creationId xmlns:a16="http://schemas.microsoft.com/office/drawing/2014/main" id="{25FB74EF-961B-A0F5-10BE-6F6CF89C04AF}"/>
              </a:ext>
            </a:extLst>
          </p:cNvPr>
          <p:cNvSpPr/>
          <p:nvPr/>
        </p:nvSpPr>
        <p:spPr>
          <a:xfrm>
            <a:off x="8631319" y="3462944"/>
            <a:ext cx="1270745" cy="438790"/>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    (P)OPRF</a:t>
            </a:r>
          </a:p>
        </p:txBody>
      </p:sp>
      <p:grpSp>
        <p:nvGrpSpPr>
          <p:cNvPr id="56" name="Group 55">
            <a:extLst>
              <a:ext uri="{FF2B5EF4-FFF2-40B4-BE49-F238E27FC236}">
                <a16:creationId xmlns:a16="http://schemas.microsoft.com/office/drawing/2014/main" id="{E984A633-5B89-4E7D-79AF-AE0767545E81}"/>
              </a:ext>
            </a:extLst>
          </p:cNvPr>
          <p:cNvGrpSpPr/>
          <p:nvPr/>
        </p:nvGrpSpPr>
        <p:grpSpPr>
          <a:xfrm>
            <a:off x="7799635" y="3592665"/>
            <a:ext cx="1008677" cy="490335"/>
            <a:chOff x="4618722" y="4583009"/>
            <a:chExt cx="838122" cy="490335"/>
          </a:xfrm>
        </p:grpSpPr>
        <mc:AlternateContent xmlns:mc="http://schemas.openxmlformats.org/markup-compatibility/2006" xmlns:a14="http://schemas.microsoft.com/office/drawing/2010/main">
          <mc:Choice Requires="a14">
            <p:sp>
              <p:nvSpPr>
                <p:cNvPr id="57" name="内容占位符 2">
                  <a:extLst>
                    <a:ext uri="{FF2B5EF4-FFF2-40B4-BE49-F238E27FC236}">
                      <a16:creationId xmlns:a16="http://schemas.microsoft.com/office/drawing/2014/main" id="{11BC7874-E23C-304D-A98D-C37E9D0591DB}"/>
                    </a:ext>
                  </a:extLst>
                </p:cNvPr>
                <p:cNvSpPr txBox="1">
                  <a:spLocks/>
                </p:cNvSpPr>
                <p:nvPr/>
              </p:nvSpPr>
              <p:spPr bwMode="auto">
                <a:xfrm>
                  <a:off x="4618722" y="4583009"/>
                  <a:ext cx="838122"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𝑟𝑤</m:t>
                        </m:r>
                      </m:oMath>
                    </m:oMathPara>
                  </a14:m>
                  <a:endParaRPr lang="en-US" altLang="zh-CN" sz="2000" dirty="0">
                    <a:cs typeface="Calibri Light" panose="020F0302020204030204" pitchFamily="34" charset="0"/>
                  </a:endParaRPr>
                </a:p>
              </p:txBody>
            </p:sp>
          </mc:Choice>
          <mc:Fallback xmlns="">
            <p:sp>
              <p:nvSpPr>
                <p:cNvPr id="189" name="内容占位符 2">
                  <a:extLst>
                    <a:ext uri="{FF2B5EF4-FFF2-40B4-BE49-F238E27FC236}">
                      <a16:creationId xmlns:a16="http://schemas.microsoft.com/office/drawing/2014/main" id="{C6DCE45E-7852-41CF-9238-FC10682BBC51}"/>
                    </a:ext>
                  </a:extLst>
                </p:cNvPr>
                <p:cNvSpPr txBox="1">
                  <a:spLocks noRot="1" noChangeAspect="1" noMove="1" noResize="1" noEditPoints="1" noAdjustHandles="1" noChangeArrowheads="1" noChangeShapeType="1" noTextEdit="1"/>
                </p:cNvSpPr>
                <p:nvPr/>
              </p:nvSpPr>
              <p:spPr bwMode="auto">
                <a:xfrm>
                  <a:off x="4618722" y="4583009"/>
                  <a:ext cx="838122" cy="490335"/>
                </a:xfrm>
                <a:prstGeom prst="rect">
                  <a:avLst/>
                </a:prstGeom>
                <a:blipFill>
                  <a:blip r:embed="rId16"/>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D3634DE4-79D4-512D-6E7B-E2F8A669FB60}"/>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59" name="Group 58">
            <a:extLst>
              <a:ext uri="{FF2B5EF4-FFF2-40B4-BE49-F238E27FC236}">
                <a16:creationId xmlns:a16="http://schemas.microsoft.com/office/drawing/2014/main" id="{B8CE71FC-D4F1-DF17-FDFF-79DA79910694}"/>
              </a:ext>
            </a:extLst>
          </p:cNvPr>
          <p:cNvGrpSpPr/>
          <p:nvPr/>
        </p:nvGrpSpPr>
        <p:grpSpPr>
          <a:xfrm>
            <a:off x="1170555" y="4555798"/>
            <a:ext cx="705690" cy="490335"/>
            <a:chOff x="2654259" y="3912966"/>
            <a:chExt cx="1934968" cy="490335"/>
          </a:xfrm>
        </p:grpSpPr>
        <mc:AlternateContent xmlns:mc="http://schemas.openxmlformats.org/markup-compatibility/2006" xmlns:a14="http://schemas.microsoft.com/office/drawing/2010/main">
          <mc:Choice Requires="a14">
            <p:sp>
              <p:nvSpPr>
                <p:cNvPr id="60" name="内容占位符 2">
                  <a:extLst>
                    <a:ext uri="{FF2B5EF4-FFF2-40B4-BE49-F238E27FC236}">
                      <a16:creationId xmlns:a16="http://schemas.microsoft.com/office/drawing/2014/main" id="{0A97230E-7A75-7D54-7C43-E6E4D75C048F}"/>
                    </a:ext>
                  </a:extLst>
                </p:cNvPr>
                <p:cNvSpPr txBox="1">
                  <a:spLocks/>
                </p:cNvSpPr>
                <p:nvPr/>
              </p:nvSpPr>
              <p:spPr bwMode="auto">
                <a:xfrm>
                  <a:off x="2654259" y="3912966"/>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202" name="内容占位符 2">
                  <a:extLst>
                    <a:ext uri="{FF2B5EF4-FFF2-40B4-BE49-F238E27FC236}">
                      <a16:creationId xmlns:a16="http://schemas.microsoft.com/office/drawing/2014/main" id="{01509C07-F57C-4F2E-978A-FABE549EBB9F}"/>
                    </a:ext>
                  </a:extLst>
                </p:cNvPr>
                <p:cNvSpPr txBox="1">
                  <a:spLocks noRot="1" noChangeAspect="1" noMove="1" noResize="1" noEditPoints="1" noAdjustHandles="1" noChangeArrowheads="1" noChangeShapeType="1" noTextEdit="1"/>
                </p:cNvSpPr>
                <p:nvPr/>
              </p:nvSpPr>
              <p:spPr bwMode="auto">
                <a:xfrm>
                  <a:off x="2654259" y="3912966"/>
                  <a:ext cx="1668796" cy="490335"/>
                </a:xfrm>
                <a:prstGeom prst="rect">
                  <a:avLst/>
                </a:prstGeom>
                <a:blipFill>
                  <a:blip r:embed="rId17"/>
                  <a:stretch>
                    <a:fillRect l="-5000" r="-31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61" name="Straight Arrow Connector 60">
              <a:extLst>
                <a:ext uri="{FF2B5EF4-FFF2-40B4-BE49-F238E27FC236}">
                  <a16:creationId xmlns:a16="http://schemas.microsoft.com/office/drawing/2014/main" id="{8D0B5BD9-C3AE-88CF-A3EE-F9B6AF0FFFF8}"/>
                </a:ext>
              </a:extLst>
            </p:cNvPr>
            <p:cNvCxnSpPr>
              <a:cxnSpLocks/>
            </p:cNvCxnSpPr>
            <p:nvPr/>
          </p:nvCxnSpPr>
          <p:spPr>
            <a:xfrm>
              <a:off x="2920431" y="4285470"/>
              <a:ext cx="166879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62" name="Group 61">
            <a:extLst>
              <a:ext uri="{FF2B5EF4-FFF2-40B4-BE49-F238E27FC236}">
                <a16:creationId xmlns:a16="http://schemas.microsoft.com/office/drawing/2014/main" id="{2753CA14-D452-7EBD-D6E9-11FD66CEEE20}"/>
              </a:ext>
            </a:extLst>
          </p:cNvPr>
          <p:cNvGrpSpPr/>
          <p:nvPr/>
        </p:nvGrpSpPr>
        <p:grpSpPr>
          <a:xfrm>
            <a:off x="3315881" y="4575770"/>
            <a:ext cx="878170" cy="539369"/>
            <a:chOff x="6863613" y="3915796"/>
            <a:chExt cx="1668796" cy="539369"/>
          </a:xfrm>
        </p:grpSpPr>
        <mc:AlternateContent xmlns:mc="http://schemas.openxmlformats.org/markup-compatibility/2006" xmlns:a14="http://schemas.microsoft.com/office/drawing/2010/main">
          <mc:Choice Requires="a14">
            <p:sp>
              <p:nvSpPr>
                <p:cNvPr id="63" name="内容占位符 2">
                  <a:extLst>
                    <a:ext uri="{FF2B5EF4-FFF2-40B4-BE49-F238E27FC236}">
                      <a16:creationId xmlns:a16="http://schemas.microsoft.com/office/drawing/2014/main" id="{9CBC90EB-F477-226C-BFD7-C2DB9D0A9389}"/>
                    </a:ext>
                  </a:extLst>
                </p:cNvPr>
                <p:cNvSpPr txBox="1">
                  <a:spLocks/>
                </p:cNvSpPr>
                <p:nvPr/>
              </p:nvSpPr>
              <p:spPr bwMode="auto">
                <a:xfrm>
                  <a:off x="6863613" y="3915796"/>
                  <a:ext cx="1668796" cy="539369"/>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205" name="内容占位符 2">
                  <a:extLst>
                    <a:ext uri="{FF2B5EF4-FFF2-40B4-BE49-F238E27FC236}">
                      <a16:creationId xmlns:a16="http://schemas.microsoft.com/office/drawing/2014/main" id="{C7FCB888-6C7A-497D-99FA-7CFE0033291E}"/>
                    </a:ext>
                  </a:extLst>
                </p:cNvPr>
                <p:cNvSpPr txBox="1">
                  <a:spLocks noRot="1" noChangeAspect="1" noMove="1" noResize="1" noEditPoints="1" noAdjustHandles="1" noChangeArrowheads="1" noChangeShapeType="1" noTextEdit="1"/>
                </p:cNvSpPr>
                <p:nvPr/>
              </p:nvSpPr>
              <p:spPr bwMode="auto">
                <a:xfrm>
                  <a:off x="6863613" y="3915796"/>
                  <a:ext cx="1668796" cy="539369"/>
                </a:xfrm>
                <a:prstGeom prst="rect">
                  <a:avLst/>
                </a:prstGeom>
                <a:blipFill>
                  <a:blip r:embed="rId18"/>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93AD11AB-8166-E8E9-7F01-8B306F1C162B}"/>
                </a:ext>
              </a:extLst>
            </p:cNvPr>
            <p:cNvCxnSpPr>
              <a:cxnSpLocks/>
            </p:cNvCxnSpPr>
            <p:nvPr/>
          </p:nvCxnSpPr>
          <p:spPr>
            <a:xfrm>
              <a:off x="6940637" y="4282653"/>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65" name="Group 64">
            <a:extLst>
              <a:ext uri="{FF2B5EF4-FFF2-40B4-BE49-F238E27FC236}">
                <a16:creationId xmlns:a16="http://schemas.microsoft.com/office/drawing/2014/main" id="{56792801-EF86-DBCF-D20C-5BAD7B2B4172}"/>
              </a:ext>
            </a:extLst>
          </p:cNvPr>
          <p:cNvGrpSpPr/>
          <p:nvPr/>
        </p:nvGrpSpPr>
        <p:grpSpPr>
          <a:xfrm>
            <a:off x="1428258" y="4954640"/>
            <a:ext cx="538481" cy="502683"/>
            <a:chOff x="4721862" y="4569949"/>
            <a:chExt cx="565249" cy="490335"/>
          </a:xfrm>
        </p:grpSpPr>
        <mc:AlternateContent xmlns:mc="http://schemas.openxmlformats.org/markup-compatibility/2006" xmlns:a14="http://schemas.microsoft.com/office/drawing/2010/main">
          <mc:Choice Requires="a14">
            <p:sp>
              <p:nvSpPr>
                <p:cNvPr id="66" name="内容占位符 2">
                  <a:extLst>
                    <a:ext uri="{FF2B5EF4-FFF2-40B4-BE49-F238E27FC236}">
                      <a16:creationId xmlns:a16="http://schemas.microsoft.com/office/drawing/2014/main" id="{DA10489A-FB2A-E65F-E764-BE32420834B9}"/>
                    </a:ext>
                  </a:extLst>
                </p:cNvPr>
                <p:cNvSpPr txBox="1">
                  <a:spLocks/>
                </p:cNvSpPr>
                <p:nvPr/>
              </p:nvSpPr>
              <p:spPr bwMode="auto">
                <a:xfrm>
                  <a:off x="4721862" y="4569949"/>
                  <a:ext cx="565249"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oMath>
                    </m:oMathPara>
                  </a14:m>
                  <a:endParaRPr lang="en-US" altLang="zh-CN" sz="2000" dirty="0">
                    <a:cs typeface="Calibri Light" panose="020F0302020204030204" pitchFamily="34" charset="0"/>
                  </a:endParaRPr>
                </a:p>
              </p:txBody>
            </p:sp>
          </mc:Choice>
          <mc:Fallback xmlns="">
            <p:sp>
              <p:nvSpPr>
                <p:cNvPr id="208" name="内容占位符 2">
                  <a:extLst>
                    <a:ext uri="{FF2B5EF4-FFF2-40B4-BE49-F238E27FC236}">
                      <a16:creationId xmlns:a16="http://schemas.microsoft.com/office/drawing/2014/main" id="{697ECBEB-C2B6-40F8-ABC8-A79223170267}"/>
                    </a:ext>
                  </a:extLst>
                </p:cNvPr>
                <p:cNvSpPr txBox="1">
                  <a:spLocks noRot="1" noChangeAspect="1" noMove="1" noResize="1" noEditPoints="1" noAdjustHandles="1" noChangeArrowheads="1" noChangeShapeType="1" noTextEdit="1"/>
                </p:cNvSpPr>
                <p:nvPr/>
              </p:nvSpPr>
              <p:spPr bwMode="auto">
                <a:xfrm>
                  <a:off x="4721862" y="4569949"/>
                  <a:ext cx="565249" cy="490335"/>
                </a:xfrm>
                <a:prstGeom prst="rect">
                  <a:avLst/>
                </a:prstGeom>
                <a:blipFill>
                  <a:blip r:embed="rId21"/>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67069FA7-6A94-FC3E-F059-57AADADCE0B2}"/>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68" name="Rectangle 67">
            <a:extLst>
              <a:ext uri="{FF2B5EF4-FFF2-40B4-BE49-F238E27FC236}">
                <a16:creationId xmlns:a16="http://schemas.microsoft.com/office/drawing/2014/main" id="{11CF056D-8557-5795-3F98-315AC7E2FE69}"/>
              </a:ext>
            </a:extLst>
          </p:cNvPr>
          <p:cNvSpPr/>
          <p:nvPr/>
        </p:nvSpPr>
        <p:spPr>
          <a:xfrm>
            <a:off x="1927618" y="4883410"/>
            <a:ext cx="1398387" cy="461683"/>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AKE </a:t>
            </a:r>
            <a:r>
              <a:rPr lang="en-US" dirty="0">
                <a:solidFill>
                  <a:srgbClr val="FF0000"/>
                </a:solidFill>
              </a:rPr>
              <a:t>(/w KCI)</a:t>
            </a:r>
            <a:endParaRPr lang="en-US" sz="2000" dirty="0">
              <a:solidFill>
                <a:srgbClr val="FF0000"/>
              </a:solidFill>
            </a:endParaRPr>
          </a:p>
        </p:txBody>
      </p:sp>
      <p:grpSp>
        <p:nvGrpSpPr>
          <p:cNvPr id="69" name="Group 68">
            <a:extLst>
              <a:ext uri="{FF2B5EF4-FFF2-40B4-BE49-F238E27FC236}">
                <a16:creationId xmlns:a16="http://schemas.microsoft.com/office/drawing/2014/main" id="{2AD89CFE-E57B-EBBF-8CC1-F58A31324A92}"/>
              </a:ext>
            </a:extLst>
          </p:cNvPr>
          <p:cNvGrpSpPr/>
          <p:nvPr/>
        </p:nvGrpSpPr>
        <p:grpSpPr>
          <a:xfrm>
            <a:off x="3321830" y="5002222"/>
            <a:ext cx="538481" cy="313190"/>
            <a:chOff x="3433013" y="6182952"/>
            <a:chExt cx="748451" cy="313190"/>
          </a:xfrm>
        </p:grpSpPr>
        <p:cxnSp>
          <p:nvCxnSpPr>
            <p:cNvPr id="70" name="Straight Arrow Connector 69">
              <a:extLst>
                <a:ext uri="{FF2B5EF4-FFF2-40B4-BE49-F238E27FC236}">
                  <a16:creationId xmlns:a16="http://schemas.microsoft.com/office/drawing/2014/main" id="{0E15BB94-6921-06DB-1537-EA4EB7D9CF91}"/>
                </a:ext>
              </a:extLst>
            </p:cNvPr>
            <p:cNvCxnSpPr>
              <a:cxnSpLocks/>
            </p:cNvCxnSpPr>
            <p:nvPr/>
          </p:nvCxnSpPr>
          <p:spPr>
            <a:xfrm flipV="1">
              <a:off x="3504947" y="6496141"/>
              <a:ext cx="630103" cy="1"/>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1" name="内容占位符 2">
                  <a:extLst>
                    <a:ext uri="{FF2B5EF4-FFF2-40B4-BE49-F238E27FC236}">
                      <a16:creationId xmlns:a16="http://schemas.microsoft.com/office/drawing/2014/main" id="{6C74A84F-017C-EF7B-7DF6-684ED735C1DC}"/>
                    </a:ext>
                  </a:extLst>
                </p:cNvPr>
                <p:cNvSpPr txBox="1">
                  <a:spLocks/>
                </p:cNvSpPr>
                <p:nvPr/>
              </p:nvSpPr>
              <p:spPr bwMode="auto">
                <a:xfrm>
                  <a:off x="3433013" y="6182952"/>
                  <a:ext cx="748451" cy="294153"/>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r>
                          <a:rPr lang="en-US" altLang="zh-CN" sz="2000" b="0" i="1" smtClean="0">
                            <a:latin typeface="Cambria Math" panose="02040503050406030204" pitchFamily="18" charset="0"/>
                            <a:cs typeface="Calibri Light" panose="020F0302020204030204" pitchFamily="34" charset="0"/>
                          </a:rPr>
                          <m:t>′</m:t>
                        </m:r>
                      </m:oMath>
                    </m:oMathPara>
                  </a14:m>
                  <a:endParaRPr lang="en-US" altLang="zh-CN" sz="2000" dirty="0">
                    <a:cs typeface="Calibri Light" panose="020F0302020204030204" pitchFamily="34" charset="0"/>
                  </a:endParaRPr>
                </a:p>
              </p:txBody>
            </p:sp>
          </mc:Choice>
          <mc:Fallback xmlns="">
            <p:sp>
              <p:nvSpPr>
                <p:cNvPr id="213" name="内容占位符 2">
                  <a:extLst>
                    <a:ext uri="{FF2B5EF4-FFF2-40B4-BE49-F238E27FC236}">
                      <a16:creationId xmlns:a16="http://schemas.microsoft.com/office/drawing/2014/main" id="{83566EF2-6E00-4CD0-A003-BFB2681F3AA3}"/>
                    </a:ext>
                  </a:extLst>
                </p:cNvPr>
                <p:cNvSpPr txBox="1">
                  <a:spLocks noRot="1" noChangeAspect="1" noMove="1" noResize="1" noEditPoints="1" noAdjustHandles="1" noChangeArrowheads="1" noChangeShapeType="1" noTextEdit="1"/>
                </p:cNvSpPr>
                <p:nvPr/>
              </p:nvSpPr>
              <p:spPr bwMode="auto">
                <a:xfrm>
                  <a:off x="3433013" y="6182952"/>
                  <a:ext cx="748451" cy="294153"/>
                </a:xfrm>
                <a:prstGeom prst="rect">
                  <a:avLst/>
                </a:prstGeom>
                <a:blipFill>
                  <a:blip r:embed="rId22"/>
                  <a:stretch>
                    <a:fillRect b="-20833"/>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p:sp>
        <p:nvSpPr>
          <p:cNvPr id="72" name="Rectangle 71">
            <a:extLst>
              <a:ext uri="{FF2B5EF4-FFF2-40B4-BE49-F238E27FC236}">
                <a16:creationId xmlns:a16="http://schemas.microsoft.com/office/drawing/2014/main" id="{EF8F310B-6C24-19E4-1B36-D8E1D16309E5}"/>
              </a:ext>
            </a:extLst>
          </p:cNvPr>
          <p:cNvSpPr/>
          <p:nvPr/>
        </p:nvSpPr>
        <p:spPr>
          <a:xfrm>
            <a:off x="8545539" y="4521858"/>
            <a:ext cx="1801096" cy="460662"/>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aPAKE (/w PFS)</a:t>
            </a:r>
          </a:p>
        </p:txBody>
      </p:sp>
      <p:grpSp>
        <p:nvGrpSpPr>
          <p:cNvPr id="73" name="Group 72">
            <a:extLst>
              <a:ext uri="{FF2B5EF4-FFF2-40B4-BE49-F238E27FC236}">
                <a16:creationId xmlns:a16="http://schemas.microsoft.com/office/drawing/2014/main" id="{45851EF6-FC7D-C078-63F1-9C5316E6DCD3}"/>
              </a:ext>
            </a:extLst>
          </p:cNvPr>
          <p:cNvGrpSpPr/>
          <p:nvPr/>
        </p:nvGrpSpPr>
        <p:grpSpPr>
          <a:xfrm>
            <a:off x="8044940" y="4603785"/>
            <a:ext cx="538481" cy="502683"/>
            <a:chOff x="4721862" y="4569949"/>
            <a:chExt cx="565249" cy="490335"/>
          </a:xfrm>
        </p:grpSpPr>
        <mc:AlternateContent xmlns:mc="http://schemas.openxmlformats.org/markup-compatibility/2006" xmlns:a14="http://schemas.microsoft.com/office/drawing/2010/main">
          <mc:Choice Requires="a14">
            <p:sp>
              <p:nvSpPr>
                <p:cNvPr id="74" name="内容占位符 2">
                  <a:extLst>
                    <a:ext uri="{FF2B5EF4-FFF2-40B4-BE49-F238E27FC236}">
                      <a16:creationId xmlns:a16="http://schemas.microsoft.com/office/drawing/2014/main" id="{49C36102-F34A-4CCC-2944-82FB63A26079}"/>
                    </a:ext>
                  </a:extLst>
                </p:cNvPr>
                <p:cNvSpPr txBox="1">
                  <a:spLocks/>
                </p:cNvSpPr>
                <p:nvPr/>
              </p:nvSpPr>
              <p:spPr bwMode="auto">
                <a:xfrm>
                  <a:off x="4721862" y="4569949"/>
                  <a:ext cx="565249"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oMath>
                    </m:oMathPara>
                  </a14:m>
                  <a:endParaRPr lang="en-US" altLang="zh-CN" sz="2000" dirty="0">
                    <a:cs typeface="Calibri Light" panose="020F0302020204030204" pitchFamily="34" charset="0"/>
                  </a:endParaRPr>
                </a:p>
              </p:txBody>
            </p:sp>
          </mc:Choice>
          <mc:Fallback xmlns="">
            <p:sp>
              <p:nvSpPr>
                <p:cNvPr id="216" name="内容占位符 2">
                  <a:extLst>
                    <a:ext uri="{FF2B5EF4-FFF2-40B4-BE49-F238E27FC236}">
                      <a16:creationId xmlns:a16="http://schemas.microsoft.com/office/drawing/2014/main" id="{8050B2C0-8987-4CE9-912E-8981F467407D}"/>
                    </a:ext>
                  </a:extLst>
                </p:cNvPr>
                <p:cNvSpPr txBox="1">
                  <a:spLocks noRot="1" noChangeAspect="1" noMove="1" noResize="1" noEditPoints="1" noAdjustHandles="1" noChangeArrowheads="1" noChangeShapeType="1" noTextEdit="1"/>
                </p:cNvSpPr>
                <p:nvPr/>
              </p:nvSpPr>
              <p:spPr bwMode="auto">
                <a:xfrm>
                  <a:off x="4721862" y="4569949"/>
                  <a:ext cx="565249" cy="490335"/>
                </a:xfrm>
                <a:prstGeom prst="rect">
                  <a:avLst/>
                </a:prstGeom>
                <a:blipFill>
                  <a:blip r:embed="rId23"/>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75" name="Straight Arrow Connector 74">
              <a:extLst>
                <a:ext uri="{FF2B5EF4-FFF2-40B4-BE49-F238E27FC236}">
                  <a16:creationId xmlns:a16="http://schemas.microsoft.com/office/drawing/2014/main" id="{A2DAF3CE-8D3D-EDD5-E6D0-FE25E8034A15}"/>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76" name="Group 75">
            <a:extLst>
              <a:ext uri="{FF2B5EF4-FFF2-40B4-BE49-F238E27FC236}">
                <a16:creationId xmlns:a16="http://schemas.microsoft.com/office/drawing/2014/main" id="{6D34A030-AF0D-CC98-D82C-9422AF275F05}"/>
              </a:ext>
            </a:extLst>
          </p:cNvPr>
          <p:cNvGrpSpPr/>
          <p:nvPr/>
        </p:nvGrpSpPr>
        <p:grpSpPr>
          <a:xfrm>
            <a:off x="10385773" y="4651367"/>
            <a:ext cx="538481" cy="313190"/>
            <a:chOff x="3433013" y="6182952"/>
            <a:chExt cx="748451" cy="313190"/>
          </a:xfrm>
        </p:grpSpPr>
        <p:cxnSp>
          <p:nvCxnSpPr>
            <p:cNvPr id="77" name="Straight Arrow Connector 76">
              <a:extLst>
                <a:ext uri="{FF2B5EF4-FFF2-40B4-BE49-F238E27FC236}">
                  <a16:creationId xmlns:a16="http://schemas.microsoft.com/office/drawing/2014/main" id="{DBCFC8D8-3D90-708D-23C7-0ABDFAEA7870}"/>
                </a:ext>
              </a:extLst>
            </p:cNvPr>
            <p:cNvCxnSpPr>
              <a:cxnSpLocks/>
            </p:cNvCxnSpPr>
            <p:nvPr/>
          </p:nvCxnSpPr>
          <p:spPr>
            <a:xfrm flipV="1">
              <a:off x="3504947" y="6496141"/>
              <a:ext cx="630103" cy="1"/>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8" name="内容占位符 2">
                  <a:extLst>
                    <a:ext uri="{FF2B5EF4-FFF2-40B4-BE49-F238E27FC236}">
                      <a16:creationId xmlns:a16="http://schemas.microsoft.com/office/drawing/2014/main" id="{BD44F7AB-DF04-5FCC-A0AE-2E679A53E0F5}"/>
                    </a:ext>
                  </a:extLst>
                </p:cNvPr>
                <p:cNvSpPr txBox="1">
                  <a:spLocks/>
                </p:cNvSpPr>
                <p:nvPr/>
              </p:nvSpPr>
              <p:spPr bwMode="auto">
                <a:xfrm>
                  <a:off x="3433013" y="6182952"/>
                  <a:ext cx="748451" cy="294153"/>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r>
                          <a:rPr lang="en-US" altLang="zh-CN" sz="2000" b="0" i="1" smtClean="0">
                            <a:latin typeface="Cambria Math" panose="02040503050406030204" pitchFamily="18" charset="0"/>
                            <a:cs typeface="Calibri Light" panose="020F0302020204030204" pitchFamily="34" charset="0"/>
                          </a:rPr>
                          <m:t>′</m:t>
                        </m:r>
                      </m:oMath>
                    </m:oMathPara>
                  </a14:m>
                  <a:endParaRPr lang="en-US" altLang="zh-CN" sz="2000" dirty="0">
                    <a:cs typeface="Calibri Light" panose="020F0302020204030204" pitchFamily="34" charset="0"/>
                  </a:endParaRPr>
                </a:p>
              </p:txBody>
            </p:sp>
          </mc:Choice>
          <mc:Fallback xmlns="">
            <p:sp>
              <p:nvSpPr>
                <p:cNvPr id="220" name="内容占位符 2">
                  <a:extLst>
                    <a:ext uri="{FF2B5EF4-FFF2-40B4-BE49-F238E27FC236}">
                      <a16:creationId xmlns:a16="http://schemas.microsoft.com/office/drawing/2014/main" id="{763AA373-EBE8-46EA-93AC-536A6C8E9DCB}"/>
                    </a:ext>
                  </a:extLst>
                </p:cNvPr>
                <p:cNvSpPr txBox="1">
                  <a:spLocks noRot="1" noChangeAspect="1" noMove="1" noResize="1" noEditPoints="1" noAdjustHandles="1" noChangeArrowheads="1" noChangeShapeType="1" noTextEdit="1"/>
                </p:cNvSpPr>
                <p:nvPr/>
              </p:nvSpPr>
              <p:spPr bwMode="auto">
                <a:xfrm>
                  <a:off x="3433013" y="6182952"/>
                  <a:ext cx="748451" cy="294153"/>
                </a:xfrm>
                <a:prstGeom prst="rect">
                  <a:avLst/>
                </a:prstGeom>
                <a:blipFill>
                  <a:blip r:embed="rId24"/>
                  <a:stretch>
                    <a:fillRect b="-20833"/>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09458051-FF7E-D5B9-F2ED-3BA6AAC00221}"/>
                  </a:ext>
                </a:extLst>
              </p:cNvPr>
              <p:cNvSpPr txBox="1"/>
              <p:nvPr/>
            </p:nvSpPr>
            <p:spPr>
              <a:xfrm>
                <a:off x="2594113" y="2288948"/>
                <a:ext cx="2376430" cy="41351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𝐴𝐸𝑛𝑐</m:t>
                          </m:r>
                        </m:e>
                        <m:sub>
                          <m:r>
                            <a:rPr lang="en-US" sz="2000" b="0" i="1" dirty="0" smtClean="0">
                              <a:latin typeface="Cambria Math" panose="02040503050406030204" pitchFamily="18" charset="0"/>
                              <a:ea typeface="Cambria Math" panose="02040503050406030204" pitchFamily="18" charset="0"/>
                            </a:rPr>
                            <m:t>𝑟𝑤</m:t>
                          </m:r>
                        </m:sub>
                      </m:sSub>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0"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83" name="TextBox 82">
                <a:extLst>
                  <a:ext uri="{FF2B5EF4-FFF2-40B4-BE49-F238E27FC236}">
                    <a16:creationId xmlns:a16="http://schemas.microsoft.com/office/drawing/2014/main" id="{09458051-FF7E-D5B9-F2ED-3BA6AAC00221}"/>
                  </a:ext>
                </a:extLst>
              </p:cNvPr>
              <p:cNvSpPr txBox="1">
                <a:spLocks noRot="1" noChangeAspect="1" noMove="1" noResize="1" noEditPoints="1" noAdjustHandles="1" noChangeArrowheads="1" noChangeShapeType="1" noTextEdit="1"/>
              </p:cNvSpPr>
              <p:nvPr/>
            </p:nvSpPr>
            <p:spPr>
              <a:xfrm>
                <a:off x="2594113" y="2288948"/>
                <a:ext cx="2376430" cy="413511"/>
              </a:xfrm>
              <a:prstGeom prst="rect">
                <a:avLst/>
              </a:prstGeom>
              <a:blipFill>
                <a:blip r:embed="rId25"/>
                <a:stretch>
                  <a:fillRect r="-1799"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6EBDDC8F-FFEE-D922-CDE2-F18EE36ECB69}"/>
                  </a:ext>
                </a:extLst>
              </p:cNvPr>
              <p:cNvSpPr txBox="1"/>
              <p:nvPr/>
            </p:nvSpPr>
            <p:spPr>
              <a:xfrm>
                <a:off x="2688892" y="1579562"/>
                <a:ext cx="2374153"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𝑟𝑤</m:t>
                          </m:r>
                          <m:r>
                            <a:rPr lang="en-US" sz="2000" b="0" i="1" dirty="0" smtClean="0">
                              <a:latin typeface="Cambria Math" panose="02040503050406030204" pitchFamily="18" charset="0"/>
                              <a:ea typeface="Cambria Math" panose="02040503050406030204" pitchFamily="18" charset="0"/>
                            </a:rPr>
                            <m:t>←</m:t>
                          </m:r>
                          <m:d>
                            <m:dPr>
                              <m:ctrlPr>
                                <a:rPr lang="en-US" sz="2000" b="0" i="1" dirty="0" smtClean="0">
                                  <a:solidFill>
                                    <a:srgbClr val="FF0000"/>
                                  </a:solidFill>
                                  <a:latin typeface="Cambria Math" panose="02040503050406030204" pitchFamily="18" charset="0"/>
                                  <a:ea typeface="Cambria Math" panose="02040503050406030204" pitchFamily="18" charset="0"/>
                                </a:rPr>
                              </m:ctrlPr>
                            </m:dPr>
                            <m:e>
                              <m:r>
                                <a:rPr lang="en-US" sz="2000" b="0" i="1" dirty="0" smtClean="0">
                                  <a:solidFill>
                                    <a:srgbClr val="FF0000"/>
                                  </a:solidFill>
                                  <a:latin typeface="Cambria Math" panose="02040503050406030204" pitchFamily="18" charset="0"/>
                                  <a:ea typeface="Cambria Math" panose="02040503050406030204" pitchFamily="18" charset="0"/>
                                </a:rPr>
                                <m:t>𝑂</m:t>
                              </m:r>
                            </m:e>
                          </m:d>
                          <m:r>
                            <a:rPr lang="en-US" sz="2000" b="0" i="1" dirty="0" smtClean="0">
                              <a:solidFill>
                                <a:srgbClr val="FF0000"/>
                              </a:solidFill>
                              <a:latin typeface="Cambria Math" panose="02040503050406030204" pitchFamily="18" charset="0"/>
                              <a:ea typeface="Cambria Math" panose="02040503050406030204" pitchFamily="18" charset="0"/>
                            </a:rPr>
                            <m:t>𝑃𝑅𝐹</m:t>
                          </m:r>
                        </m:e>
                        <m:sub>
                          <m:r>
                            <a:rPr lang="en-US" sz="2000" b="0" i="1" dirty="0" smtClean="0">
                              <a:latin typeface="Cambria Math" panose="02040503050406030204" pitchFamily="18" charset="0"/>
                              <a:ea typeface="Cambria Math" panose="02040503050406030204" pitchFamily="18" charset="0"/>
                            </a:rPr>
                            <m:t>𝐾</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𝑝𝑤</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84" name="TextBox 83">
                <a:extLst>
                  <a:ext uri="{FF2B5EF4-FFF2-40B4-BE49-F238E27FC236}">
                    <a16:creationId xmlns:a16="http://schemas.microsoft.com/office/drawing/2014/main" id="{6EBDDC8F-FFEE-D922-CDE2-F18EE36ECB69}"/>
                  </a:ext>
                </a:extLst>
              </p:cNvPr>
              <p:cNvSpPr txBox="1">
                <a:spLocks noRot="1" noChangeAspect="1" noMove="1" noResize="1" noEditPoints="1" noAdjustHandles="1" noChangeArrowheads="1" noChangeShapeType="1" noTextEdit="1"/>
              </p:cNvSpPr>
              <p:nvPr/>
            </p:nvSpPr>
            <p:spPr>
              <a:xfrm>
                <a:off x="2688892" y="1579562"/>
                <a:ext cx="2374153" cy="405624"/>
              </a:xfrm>
              <a:prstGeom prst="rect">
                <a:avLst/>
              </a:prstGeom>
              <a:blipFill>
                <a:blip r:embed="rId26"/>
                <a:stretch>
                  <a:fillRect r="-1538" b="-13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481F32B8-C0A8-F992-1F81-C02EA710036D}"/>
                  </a:ext>
                </a:extLst>
              </p:cNvPr>
              <p:cNvSpPr txBox="1"/>
              <p:nvPr/>
            </p:nvSpPr>
            <p:spPr>
              <a:xfrm>
                <a:off x="9035461" y="1530282"/>
                <a:ext cx="2392158"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𝑟𝑤</m:t>
                          </m:r>
                          <m:r>
                            <a:rPr lang="en-US" sz="2000" b="0" i="1" dirty="0" smtClean="0">
                              <a:latin typeface="Cambria Math" panose="02040503050406030204" pitchFamily="18" charset="0"/>
                              <a:ea typeface="Cambria Math" panose="02040503050406030204" pitchFamily="18" charset="0"/>
                            </a:rPr>
                            <m:t>←</m:t>
                          </m:r>
                          <m:d>
                            <m:dPr>
                              <m:ctrlPr>
                                <a:rPr lang="en-US" sz="2000" b="0" i="1" dirty="0" smtClean="0">
                                  <a:solidFill>
                                    <a:srgbClr val="FF0000"/>
                                  </a:solidFill>
                                  <a:latin typeface="Cambria Math" panose="02040503050406030204" pitchFamily="18" charset="0"/>
                                  <a:ea typeface="Cambria Math" panose="02040503050406030204" pitchFamily="18" charset="0"/>
                                </a:rPr>
                              </m:ctrlPr>
                            </m:dPr>
                            <m:e>
                              <m:r>
                                <a:rPr lang="en-US" sz="2000" b="0" i="1" dirty="0" smtClean="0">
                                  <a:solidFill>
                                    <a:srgbClr val="FF0000"/>
                                  </a:solidFill>
                                  <a:latin typeface="Cambria Math" panose="02040503050406030204" pitchFamily="18" charset="0"/>
                                  <a:ea typeface="Cambria Math" panose="02040503050406030204" pitchFamily="18" charset="0"/>
                                </a:rPr>
                                <m:t>𝑂</m:t>
                              </m:r>
                            </m:e>
                          </m:d>
                          <m:r>
                            <a:rPr lang="en-US" sz="2000" b="0" i="1" dirty="0" smtClean="0">
                              <a:solidFill>
                                <a:srgbClr val="FF0000"/>
                              </a:solidFill>
                              <a:latin typeface="Cambria Math" panose="02040503050406030204" pitchFamily="18" charset="0"/>
                              <a:ea typeface="Cambria Math" panose="02040503050406030204" pitchFamily="18" charset="0"/>
                            </a:rPr>
                            <m:t>𝑃𝑅𝐹</m:t>
                          </m:r>
                        </m:e>
                        <m:sub>
                          <m:r>
                            <a:rPr lang="en-US" sz="2000" b="0" i="1" dirty="0" smtClean="0">
                              <a:latin typeface="Cambria Math" panose="02040503050406030204" pitchFamily="18" charset="0"/>
                              <a:ea typeface="Cambria Math" panose="02040503050406030204" pitchFamily="18" charset="0"/>
                            </a:rPr>
                            <m:t>𝐾</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𝑝𝑤</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86" name="TextBox 85">
                <a:extLst>
                  <a:ext uri="{FF2B5EF4-FFF2-40B4-BE49-F238E27FC236}">
                    <a16:creationId xmlns:a16="http://schemas.microsoft.com/office/drawing/2014/main" id="{481F32B8-C0A8-F992-1F81-C02EA710036D}"/>
                  </a:ext>
                </a:extLst>
              </p:cNvPr>
              <p:cNvSpPr txBox="1">
                <a:spLocks noRot="1" noChangeAspect="1" noMove="1" noResize="1" noEditPoints="1" noAdjustHandles="1" noChangeArrowheads="1" noChangeShapeType="1" noTextEdit="1"/>
              </p:cNvSpPr>
              <p:nvPr/>
            </p:nvSpPr>
            <p:spPr>
              <a:xfrm>
                <a:off x="9035461" y="1530282"/>
                <a:ext cx="2392158" cy="405624"/>
              </a:xfrm>
              <a:prstGeom prst="rect">
                <a:avLst/>
              </a:prstGeom>
              <a:blipFill>
                <a:blip r:embed="rId27"/>
                <a:stretch>
                  <a:fillRect r="-763" b="-13433"/>
                </a:stretch>
              </a:blipFill>
            </p:spPr>
            <p:txBody>
              <a:bodyPr/>
              <a:lstStyle/>
              <a:p>
                <a:r>
                  <a:rPr lang="en-US">
                    <a:noFill/>
                  </a:rPr>
                  <a:t> </a:t>
                </a:r>
              </a:p>
            </p:txBody>
          </p:sp>
        </mc:Fallback>
      </mc:AlternateContent>
      <p:sp>
        <p:nvSpPr>
          <p:cNvPr id="88" name="Rectangle 87">
            <a:extLst>
              <a:ext uri="{FF2B5EF4-FFF2-40B4-BE49-F238E27FC236}">
                <a16:creationId xmlns:a16="http://schemas.microsoft.com/office/drawing/2014/main" id="{0E197A86-8477-5A2B-8453-B9FB4D4341B1}"/>
              </a:ext>
            </a:extLst>
          </p:cNvPr>
          <p:cNvSpPr/>
          <p:nvPr/>
        </p:nvSpPr>
        <p:spPr>
          <a:xfrm>
            <a:off x="1824617" y="1991214"/>
            <a:ext cx="3238428" cy="70250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1" name="Rectangle 90">
            <a:extLst>
              <a:ext uri="{FF2B5EF4-FFF2-40B4-BE49-F238E27FC236}">
                <a16:creationId xmlns:a16="http://schemas.microsoft.com/office/drawing/2014/main" id="{E7DC26AD-7A1D-8D68-B9B3-183DF1DAFD67}"/>
              </a:ext>
            </a:extLst>
          </p:cNvPr>
          <p:cNvSpPr/>
          <p:nvPr/>
        </p:nvSpPr>
        <p:spPr>
          <a:xfrm>
            <a:off x="118574" y="4013412"/>
            <a:ext cx="4258154" cy="149648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highlight>
                <a:srgbClr val="0000FF"/>
              </a:highlight>
            </a:endParaRPr>
          </a:p>
        </p:txBody>
      </p:sp>
      <p:sp>
        <p:nvSpPr>
          <p:cNvPr id="94" name="Slide Number Placeholder 1">
            <a:extLst>
              <a:ext uri="{FF2B5EF4-FFF2-40B4-BE49-F238E27FC236}">
                <a16:creationId xmlns:a16="http://schemas.microsoft.com/office/drawing/2014/main" id="{73E7FAA2-B4BB-BBE7-08C0-F1D8B52F7233}"/>
              </a:ext>
            </a:extLst>
          </p:cNvPr>
          <p:cNvSpPr>
            <a:spLocks noGrp="1"/>
          </p:cNvSpPr>
          <p:nvPr>
            <p:ph type="sldNum" sz="quarter" idx="12"/>
          </p:nvPr>
        </p:nvSpPr>
        <p:spPr>
          <a:xfrm>
            <a:off x="9348019" y="6559948"/>
            <a:ext cx="2743200" cy="365125"/>
          </a:xfrm>
        </p:spPr>
        <p:txBody>
          <a:bodyPr/>
          <a:lstStyle/>
          <a:p>
            <a:pPr>
              <a:defRPr/>
            </a:pPr>
            <a:fld id="{68010801-0F02-4A6B-A4E0-A6A05DF6C59F}" type="slidenum">
              <a:rPr lang="zh-CN" altLang="en-US" smtClean="0"/>
              <a:pPr>
                <a:defRPr/>
              </a:pPr>
              <a:t>14</a:t>
            </a:fld>
            <a:endParaRPr lang="zh-CN" altLang="en-US"/>
          </a:p>
        </p:txBody>
      </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6E4CF0F8-5515-6B0D-CD55-EEDD75AFBA39}"/>
                  </a:ext>
                </a:extLst>
              </p:cNvPr>
              <p:cNvSpPr txBox="1"/>
              <p:nvPr/>
            </p:nvSpPr>
            <p:spPr>
              <a:xfrm>
                <a:off x="2144058" y="1991214"/>
                <a:ext cx="282648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𝑎</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e>
                      </m:d>
                      <m:r>
                        <a:rPr lang="en-US" sz="2000" b="0" i="1" dirty="0" smtClean="0">
                          <a:latin typeface="Cambria Math" panose="02040503050406030204" pitchFamily="18" charset="0"/>
                          <a:ea typeface="Cambria Math" panose="02040503050406030204" pitchFamily="18" charset="0"/>
                        </a:rPr>
                        <m:t>,</m:t>
                      </m:r>
                      <m:d>
                        <m:dPr>
                          <m:ctrlPr>
                            <a:rPr lang="en-US" sz="2000" i="1" dirty="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𝑏</m:t>
                          </m:r>
                          <m:r>
                            <a:rPr lang="en-US" sz="2000" i="1" dirty="0">
                              <a:latin typeface="Cambria Math" panose="02040503050406030204" pitchFamily="18" charset="0"/>
                              <a:ea typeface="Cambria Math" panose="02040503050406030204" pitchFamily="18" charset="0"/>
                            </a:rPr>
                            <m:t>, </m:t>
                          </m:r>
                          <m:r>
                            <m:rPr>
                              <m:sty m:val="p"/>
                            </m:rPr>
                            <a:rPr lang="en-US" sz="2000" b="0" i="0" dirty="0" smtClean="0">
                              <a:latin typeface="Cambria Math" panose="02040503050406030204" pitchFamily="18" charset="0"/>
                              <a:ea typeface="Cambria Math" panose="02040503050406030204" pitchFamily="18" charset="0"/>
                            </a:rPr>
                            <m:t>B</m:t>
                          </m:r>
                        </m:e>
                      </m:d>
                      <m:r>
                        <a:rPr lang="en-US" sz="2000" i="1" dirty="0">
                          <a:latin typeface="Cambria Math" panose="02040503050406030204" pitchFamily="18" charset="0"/>
                          <a:ea typeface="Cambria Math" panose="02040503050406030204" pitchFamily="18" charset="0"/>
                        </a:rPr>
                        <m:t>←</m:t>
                      </m:r>
                      <m:r>
                        <a:rPr lang="en-US" sz="2000" i="1" dirty="0">
                          <a:solidFill>
                            <a:srgbClr val="FF0000"/>
                          </a:solidFill>
                          <a:latin typeface="Cambria Math" panose="02040503050406030204" pitchFamily="18" charset="0"/>
                          <a:ea typeface="Cambria Math" panose="02040503050406030204" pitchFamily="18" charset="0"/>
                        </a:rPr>
                        <m:t>𝐴𝐾𝐸</m:t>
                      </m:r>
                      <m:r>
                        <a:rPr lang="en-US" sz="2000" i="1" dirty="0">
                          <a:solidFill>
                            <a:srgbClr val="FF0000"/>
                          </a:solidFill>
                          <a:latin typeface="Cambria Math" panose="02040503050406030204" pitchFamily="18" charset="0"/>
                          <a:ea typeface="Cambria Math" panose="02040503050406030204" pitchFamily="18" charset="0"/>
                        </a:rPr>
                        <m:t>.</m:t>
                      </m:r>
                      <m:r>
                        <a:rPr lang="en-US" sz="2000" i="1" dirty="0">
                          <a:solidFill>
                            <a:srgbClr val="FF0000"/>
                          </a:solidFill>
                          <a:latin typeface="Cambria Math" panose="02040503050406030204" pitchFamily="18" charset="0"/>
                          <a:ea typeface="Cambria Math" panose="02040503050406030204" pitchFamily="18" charset="0"/>
                        </a:rPr>
                        <m:t>𝐾𝐺</m:t>
                      </m:r>
                    </m:oMath>
                  </m:oMathPara>
                </a14:m>
                <a:endParaRPr lang="en-US" sz="2000" b="0" dirty="0">
                  <a:ea typeface="Cambria Math" panose="02040503050406030204" pitchFamily="18" charset="0"/>
                </a:endParaRPr>
              </a:p>
            </p:txBody>
          </p:sp>
        </mc:Choice>
        <mc:Fallback xmlns="">
          <p:sp>
            <p:nvSpPr>
              <p:cNvPr id="95" name="TextBox 94">
                <a:extLst>
                  <a:ext uri="{FF2B5EF4-FFF2-40B4-BE49-F238E27FC236}">
                    <a16:creationId xmlns:a16="http://schemas.microsoft.com/office/drawing/2014/main" id="{6E4CF0F8-5515-6B0D-CD55-EEDD75AFBA39}"/>
                  </a:ext>
                </a:extLst>
              </p:cNvPr>
              <p:cNvSpPr txBox="1">
                <a:spLocks noRot="1" noChangeAspect="1" noMove="1" noResize="1" noEditPoints="1" noAdjustHandles="1" noChangeArrowheads="1" noChangeShapeType="1" noTextEdit="1"/>
              </p:cNvSpPr>
              <p:nvPr/>
            </p:nvSpPr>
            <p:spPr>
              <a:xfrm>
                <a:off x="2144058" y="1991214"/>
                <a:ext cx="2826485" cy="400110"/>
              </a:xfrm>
              <a:prstGeom prst="rect">
                <a:avLst/>
              </a:prstGeom>
              <a:blipFill>
                <a:blip r:embed="rId28"/>
                <a:stretch>
                  <a:fillRect/>
                </a:stretch>
              </a:blipFill>
            </p:spPr>
            <p:txBody>
              <a:bodyPr/>
              <a:lstStyle/>
              <a:p>
                <a:r>
                  <a:rPr lang="en-US">
                    <a:noFill/>
                  </a:rPr>
                  <a:t> </a:t>
                </a:r>
              </a:p>
            </p:txBody>
          </p:sp>
        </mc:Fallback>
      </mc:AlternateContent>
      <p:sp>
        <p:nvSpPr>
          <p:cNvPr id="96" name="Rectangle 95">
            <a:extLst>
              <a:ext uri="{FF2B5EF4-FFF2-40B4-BE49-F238E27FC236}">
                <a16:creationId xmlns:a16="http://schemas.microsoft.com/office/drawing/2014/main" id="{465CB31E-D25D-C313-3CBE-FEDF8B8C1552}"/>
              </a:ext>
            </a:extLst>
          </p:cNvPr>
          <p:cNvSpPr/>
          <p:nvPr/>
        </p:nvSpPr>
        <p:spPr>
          <a:xfrm>
            <a:off x="3840432" y="2739408"/>
            <a:ext cx="1009685" cy="31113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1511B480-DD32-E202-EF20-95C12145C538}"/>
                  </a:ext>
                </a:extLst>
              </p:cNvPr>
              <p:cNvSpPr txBox="1"/>
              <p:nvPr/>
            </p:nvSpPr>
            <p:spPr>
              <a:xfrm>
                <a:off x="8513255" y="1907278"/>
                <a:ext cx="2914364"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h𝑟𝑤</m:t>
                      </m:r>
                      <m:r>
                        <a:rPr lang="en-US" sz="2000" i="1" dirty="0" smtClean="0">
                          <a:latin typeface="Cambria Math" panose="02040503050406030204" pitchFamily="18" charset="0"/>
                          <a:ea typeface="Cambria Math" panose="02040503050406030204" pitchFamily="18" charset="0"/>
                        </a:rPr>
                        <m:t>←</m:t>
                      </m:r>
                      <m:r>
                        <a:rPr lang="en-US" sz="2000" i="1" dirty="0" smtClean="0">
                          <a:solidFill>
                            <a:srgbClr val="FF0000"/>
                          </a:solidFill>
                          <a:latin typeface="Cambria Math" panose="02040503050406030204" pitchFamily="18" charset="0"/>
                          <a:ea typeface="Cambria Math" panose="02040503050406030204" pitchFamily="18" charset="0"/>
                        </a:rPr>
                        <m:t>𝑎𝑃𝐴𝐾𝐸</m:t>
                      </m:r>
                      <m:r>
                        <a:rPr lang="en-US" sz="2000" i="1" dirty="0" smtClean="0">
                          <a:solidFill>
                            <a:srgbClr val="FF0000"/>
                          </a:solidFill>
                          <a:latin typeface="Cambria Math" panose="02040503050406030204" pitchFamily="18" charset="0"/>
                          <a:ea typeface="Cambria Math" panose="02040503050406030204" pitchFamily="18" charset="0"/>
                        </a:rPr>
                        <m:t>.</m:t>
                      </m:r>
                      <m:r>
                        <a:rPr lang="en-US" sz="2000" i="1" dirty="0" smtClean="0">
                          <a:solidFill>
                            <a:srgbClr val="FF0000"/>
                          </a:solidFill>
                          <a:latin typeface="Cambria Math" panose="02040503050406030204" pitchFamily="18" charset="0"/>
                          <a:ea typeface="Cambria Math" panose="02040503050406030204" pitchFamily="18" charset="0"/>
                        </a:rPr>
                        <m:t>𝐼𝑛𝑖𝑡</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𝑟𝑤</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98" name="TextBox 97">
                <a:extLst>
                  <a:ext uri="{FF2B5EF4-FFF2-40B4-BE49-F238E27FC236}">
                    <a16:creationId xmlns:a16="http://schemas.microsoft.com/office/drawing/2014/main" id="{1511B480-DD32-E202-EF20-95C12145C538}"/>
                  </a:ext>
                </a:extLst>
              </p:cNvPr>
              <p:cNvSpPr txBox="1">
                <a:spLocks noRot="1" noChangeAspect="1" noMove="1" noResize="1" noEditPoints="1" noAdjustHandles="1" noChangeArrowheads="1" noChangeShapeType="1" noTextEdit="1"/>
              </p:cNvSpPr>
              <p:nvPr/>
            </p:nvSpPr>
            <p:spPr>
              <a:xfrm>
                <a:off x="8513255" y="1907278"/>
                <a:ext cx="2914364" cy="400110"/>
              </a:xfrm>
              <a:prstGeom prst="rect">
                <a:avLst/>
              </a:prstGeom>
              <a:blipFill>
                <a:blip r:embed="rId29"/>
                <a:stretch>
                  <a:fillRect b="-13636"/>
                </a:stretch>
              </a:blipFill>
            </p:spPr>
            <p:txBody>
              <a:bodyPr/>
              <a:lstStyle/>
              <a:p>
                <a:r>
                  <a:rPr lang="en-US">
                    <a:noFill/>
                  </a:rPr>
                  <a:t> </a:t>
                </a:r>
              </a:p>
            </p:txBody>
          </p:sp>
        </mc:Fallback>
      </mc:AlternateContent>
      <p:sp>
        <p:nvSpPr>
          <p:cNvPr id="102" name="Rectangle 101">
            <a:extLst>
              <a:ext uri="{FF2B5EF4-FFF2-40B4-BE49-F238E27FC236}">
                <a16:creationId xmlns:a16="http://schemas.microsoft.com/office/drawing/2014/main" id="{2D676CA6-B0B9-08B0-2EF5-41332F0DBC5E}"/>
              </a:ext>
            </a:extLst>
          </p:cNvPr>
          <p:cNvSpPr/>
          <p:nvPr/>
        </p:nvSpPr>
        <p:spPr>
          <a:xfrm>
            <a:off x="10654748" y="2600915"/>
            <a:ext cx="536713" cy="314245"/>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4" name="Rectangle 103">
            <a:extLst>
              <a:ext uri="{FF2B5EF4-FFF2-40B4-BE49-F238E27FC236}">
                <a16:creationId xmlns:a16="http://schemas.microsoft.com/office/drawing/2014/main" id="{13A23F59-A71C-689E-760B-92EAD4255FF8}"/>
              </a:ext>
            </a:extLst>
          </p:cNvPr>
          <p:cNvSpPr/>
          <p:nvPr/>
        </p:nvSpPr>
        <p:spPr>
          <a:xfrm>
            <a:off x="7772987" y="4235462"/>
            <a:ext cx="3482236" cy="98652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6" name="Rectangle 105">
            <a:extLst>
              <a:ext uri="{FF2B5EF4-FFF2-40B4-BE49-F238E27FC236}">
                <a16:creationId xmlns:a16="http://schemas.microsoft.com/office/drawing/2014/main" id="{BDDA413E-2238-5360-CDFD-C6D10EE000B2}"/>
              </a:ext>
            </a:extLst>
          </p:cNvPr>
          <p:cNvSpPr/>
          <p:nvPr/>
        </p:nvSpPr>
        <p:spPr>
          <a:xfrm>
            <a:off x="8540499" y="1949166"/>
            <a:ext cx="2714724" cy="352631"/>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9" name="内容占位符 2">
            <a:extLst>
              <a:ext uri="{FF2B5EF4-FFF2-40B4-BE49-F238E27FC236}">
                <a16:creationId xmlns:a16="http://schemas.microsoft.com/office/drawing/2014/main" id="{41BA90E2-46BA-AC60-B2F8-8B89B186347D}"/>
              </a:ext>
            </a:extLst>
          </p:cNvPr>
          <p:cNvSpPr txBox="1">
            <a:spLocks/>
          </p:cNvSpPr>
          <p:nvPr/>
        </p:nvSpPr>
        <p:spPr bwMode="auto">
          <a:xfrm>
            <a:off x="2495342" y="818330"/>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70C0"/>
                </a:solidFill>
                <a:cs typeface="Calibri Light" panose="020F0302020204030204" pitchFamily="34" charset="0"/>
              </a:rPr>
              <a:t>t-</a:t>
            </a:r>
            <a:endParaRPr lang="en-US" sz="2400" dirty="0">
              <a:solidFill>
                <a:srgbClr val="0070C0"/>
              </a:solidFill>
              <a:ea typeface="Cambria Math" panose="02040503050406030204" pitchFamily="18" charset="0"/>
            </a:endParaRPr>
          </a:p>
        </p:txBody>
      </p:sp>
      <p:sp>
        <p:nvSpPr>
          <p:cNvPr id="111" name="内容占位符 2">
            <a:extLst>
              <a:ext uri="{FF2B5EF4-FFF2-40B4-BE49-F238E27FC236}">
                <a16:creationId xmlns:a16="http://schemas.microsoft.com/office/drawing/2014/main" id="{25408088-4017-5D8C-B652-70586BDC46AB}"/>
              </a:ext>
            </a:extLst>
          </p:cNvPr>
          <p:cNvSpPr txBox="1">
            <a:spLocks/>
          </p:cNvSpPr>
          <p:nvPr/>
        </p:nvSpPr>
        <p:spPr bwMode="auto">
          <a:xfrm>
            <a:off x="263700" y="810198"/>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70C0"/>
                </a:solidFill>
                <a:cs typeface="Calibri Light" panose="020F0302020204030204" pitchFamily="34" charset="0"/>
              </a:rPr>
              <a:t>t-</a:t>
            </a:r>
            <a:endParaRPr lang="en-US" sz="2400" dirty="0">
              <a:solidFill>
                <a:srgbClr val="0070C0"/>
              </a:solidFill>
              <a:ea typeface="Cambria Math" panose="02040503050406030204" pitchFamily="18" charset="0"/>
            </a:endParaRPr>
          </a:p>
        </p:txBody>
      </p:sp>
      <p:sp>
        <p:nvSpPr>
          <p:cNvPr id="112" name="TextBox 111">
            <a:extLst>
              <a:ext uri="{FF2B5EF4-FFF2-40B4-BE49-F238E27FC236}">
                <a16:creationId xmlns:a16="http://schemas.microsoft.com/office/drawing/2014/main" id="{9B874F40-99A8-4B05-81AD-E1C6267E4EB0}"/>
              </a:ext>
            </a:extLst>
          </p:cNvPr>
          <p:cNvSpPr txBox="1"/>
          <p:nvPr/>
        </p:nvSpPr>
        <p:spPr>
          <a:xfrm>
            <a:off x="2339569" y="824570"/>
            <a:ext cx="3238428" cy="400110"/>
          </a:xfrm>
          <a:prstGeom prst="rect">
            <a:avLst/>
          </a:prstGeom>
          <a:noFill/>
        </p:spPr>
        <p:txBody>
          <a:bodyPr wrap="square">
            <a:spAutoFit/>
          </a:bodyPr>
          <a:lstStyle/>
          <a:p>
            <a:r>
              <a:rPr lang="en-US" altLang="zh-CN" sz="2000" i="1" dirty="0">
                <a:solidFill>
                  <a:srgbClr val="0070C0"/>
                </a:solidFill>
              </a:rPr>
              <a:t>=    OPRF + </a:t>
            </a:r>
            <a:r>
              <a:rPr lang="en-US" altLang="zh-CN" sz="2000" i="1" dirty="0" err="1">
                <a:solidFill>
                  <a:srgbClr val="0070C0"/>
                </a:solidFill>
              </a:rPr>
              <a:t>AuthEnc</a:t>
            </a:r>
            <a:r>
              <a:rPr lang="en-US" altLang="zh-CN" sz="2000" i="1" dirty="0">
                <a:solidFill>
                  <a:srgbClr val="0070C0"/>
                </a:solidFill>
              </a:rPr>
              <a:t> + AKE</a:t>
            </a:r>
            <a:endParaRPr lang="en-US" sz="2000" i="1" dirty="0">
              <a:solidFill>
                <a:srgbClr val="0070C0"/>
              </a:solidFill>
            </a:endParaRPr>
          </a:p>
        </p:txBody>
      </p:sp>
      <p:sp>
        <p:nvSpPr>
          <p:cNvPr id="113" name="内容占位符 2">
            <a:extLst>
              <a:ext uri="{FF2B5EF4-FFF2-40B4-BE49-F238E27FC236}">
                <a16:creationId xmlns:a16="http://schemas.microsoft.com/office/drawing/2014/main" id="{4F22597F-3F71-C072-C850-392F4F950861}"/>
              </a:ext>
            </a:extLst>
          </p:cNvPr>
          <p:cNvSpPr txBox="1">
            <a:spLocks/>
          </p:cNvSpPr>
          <p:nvPr/>
        </p:nvSpPr>
        <p:spPr bwMode="auto">
          <a:xfrm>
            <a:off x="6876631" y="824682"/>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B050"/>
                </a:solidFill>
                <a:cs typeface="Calibri Light" panose="020F0302020204030204" pitchFamily="34" charset="0"/>
              </a:rPr>
              <a:t>t-</a:t>
            </a:r>
            <a:endParaRPr lang="en-US" sz="2400" dirty="0">
              <a:solidFill>
                <a:srgbClr val="00B050"/>
              </a:solidFill>
              <a:ea typeface="Cambria Math" panose="02040503050406030204" pitchFamily="18" charset="0"/>
            </a:endParaRPr>
          </a:p>
        </p:txBody>
      </p:sp>
      <p:sp>
        <p:nvSpPr>
          <p:cNvPr id="114" name="Rectangle 113">
            <a:extLst>
              <a:ext uri="{FF2B5EF4-FFF2-40B4-BE49-F238E27FC236}">
                <a16:creationId xmlns:a16="http://schemas.microsoft.com/office/drawing/2014/main" id="{680E6CA3-7F87-7DE5-425D-389B4E32048D}"/>
              </a:ext>
            </a:extLst>
          </p:cNvPr>
          <p:cNvSpPr/>
          <p:nvPr/>
        </p:nvSpPr>
        <p:spPr>
          <a:xfrm>
            <a:off x="1679789" y="852634"/>
            <a:ext cx="688375" cy="3448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D5EFA262-F756-835C-1740-D70F57320BF5}"/>
              </a:ext>
            </a:extLst>
          </p:cNvPr>
          <p:cNvSpPr/>
          <p:nvPr/>
        </p:nvSpPr>
        <p:spPr>
          <a:xfrm>
            <a:off x="9127083" y="885538"/>
            <a:ext cx="688375" cy="3448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B7EDDE1B-96FA-48CB-8D07-1FF5459C3022}"/>
              </a:ext>
            </a:extLst>
          </p:cNvPr>
          <p:cNvSpPr txBox="1"/>
          <p:nvPr/>
        </p:nvSpPr>
        <p:spPr>
          <a:xfrm>
            <a:off x="9187179" y="852536"/>
            <a:ext cx="2479582" cy="400110"/>
          </a:xfrm>
          <a:prstGeom prst="rect">
            <a:avLst/>
          </a:prstGeom>
          <a:noFill/>
        </p:spPr>
        <p:txBody>
          <a:bodyPr wrap="square">
            <a:spAutoFit/>
          </a:bodyPr>
          <a:lstStyle/>
          <a:p>
            <a:pPr algn="r"/>
            <a:r>
              <a:rPr lang="en-US" altLang="zh-CN" sz="2000" i="1" dirty="0">
                <a:solidFill>
                  <a:srgbClr val="00B050"/>
                </a:solidFill>
              </a:rPr>
              <a:t>= </a:t>
            </a:r>
            <a:r>
              <a:rPr lang="en-US" altLang="zh-CN" sz="2000" i="1" dirty="0">
                <a:solidFill>
                  <a:schemeClr val="bg1"/>
                </a:solidFill>
              </a:rPr>
              <a:t>t-</a:t>
            </a:r>
            <a:r>
              <a:rPr lang="en-US" altLang="zh-CN" sz="2000" i="1" dirty="0">
                <a:solidFill>
                  <a:srgbClr val="00B050"/>
                </a:solidFill>
              </a:rPr>
              <a:t>OPRF + aPAKE</a:t>
            </a:r>
            <a:endParaRPr lang="en-US" sz="2000" i="1" dirty="0">
              <a:solidFill>
                <a:srgbClr val="00B050"/>
              </a:solidFill>
            </a:endParaRPr>
          </a:p>
        </p:txBody>
      </p:sp>
      <p:sp>
        <p:nvSpPr>
          <p:cNvPr id="118" name="内容占位符 2">
            <a:extLst>
              <a:ext uri="{FF2B5EF4-FFF2-40B4-BE49-F238E27FC236}">
                <a16:creationId xmlns:a16="http://schemas.microsoft.com/office/drawing/2014/main" id="{4D28703A-92FE-E5C3-E199-27DDA0972262}"/>
              </a:ext>
            </a:extLst>
          </p:cNvPr>
          <p:cNvSpPr txBox="1">
            <a:spLocks/>
          </p:cNvSpPr>
          <p:nvPr/>
        </p:nvSpPr>
        <p:spPr bwMode="auto">
          <a:xfrm>
            <a:off x="9852431" y="824682"/>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B050"/>
                </a:solidFill>
                <a:cs typeface="Calibri Light" panose="020F0302020204030204" pitchFamily="34" charset="0"/>
              </a:rPr>
              <a:t>t-</a:t>
            </a:r>
            <a:endParaRPr lang="en-US" sz="2400" dirty="0">
              <a:solidFill>
                <a:srgbClr val="00B050"/>
              </a:solidFill>
              <a:ea typeface="Cambria Math" panose="02040503050406030204" pitchFamily="18" charset="0"/>
            </a:endParaRPr>
          </a:p>
        </p:txBody>
      </p:sp>
      <p:sp>
        <p:nvSpPr>
          <p:cNvPr id="119" name="内容占位符 2">
            <a:extLst>
              <a:ext uri="{FF2B5EF4-FFF2-40B4-BE49-F238E27FC236}">
                <a16:creationId xmlns:a16="http://schemas.microsoft.com/office/drawing/2014/main" id="{0F4933A7-519C-B03E-7CFF-8BF85B091788}"/>
              </a:ext>
            </a:extLst>
          </p:cNvPr>
          <p:cNvSpPr txBox="1">
            <a:spLocks/>
          </p:cNvSpPr>
          <p:nvPr/>
        </p:nvSpPr>
        <p:spPr bwMode="auto">
          <a:xfrm>
            <a:off x="2017347" y="3444213"/>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FF0000"/>
                </a:solidFill>
                <a:cs typeface="Calibri Light" panose="020F0302020204030204" pitchFamily="34" charset="0"/>
              </a:rPr>
              <a:t>t-</a:t>
            </a:r>
            <a:endParaRPr lang="en-US" sz="2400" dirty="0">
              <a:solidFill>
                <a:srgbClr val="FF0000"/>
              </a:solidFill>
              <a:ea typeface="Cambria Math" panose="02040503050406030204" pitchFamily="18" charset="0"/>
            </a:endParaRPr>
          </a:p>
        </p:txBody>
      </p:sp>
      <p:sp>
        <p:nvSpPr>
          <p:cNvPr id="120" name="内容占位符 2">
            <a:extLst>
              <a:ext uri="{FF2B5EF4-FFF2-40B4-BE49-F238E27FC236}">
                <a16:creationId xmlns:a16="http://schemas.microsoft.com/office/drawing/2014/main" id="{05E52FB3-DC78-FC4B-A79B-78C0D2A003BE}"/>
              </a:ext>
            </a:extLst>
          </p:cNvPr>
          <p:cNvSpPr txBox="1">
            <a:spLocks/>
          </p:cNvSpPr>
          <p:nvPr/>
        </p:nvSpPr>
        <p:spPr bwMode="auto">
          <a:xfrm>
            <a:off x="8671557" y="3468989"/>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FF0000"/>
                </a:solidFill>
                <a:cs typeface="Calibri Light" panose="020F0302020204030204" pitchFamily="34" charset="0"/>
              </a:rPr>
              <a:t>t-</a:t>
            </a:r>
            <a:endParaRPr lang="en-US" sz="2400" dirty="0">
              <a:solidFill>
                <a:srgbClr val="FF0000"/>
              </a:solidFill>
              <a:ea typeface="Cambria Math" panose="02040503050406030204" pitchFamily="18" charset="0"/>
            </a:endParaRPr>
          </a:p>
        </p:txBody>
      </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9D86FFF4-9057-359B-D349-F77DFBAE26C2}"/>
                  </a:ext>
                </a:extLst>
              </p:cNvPr>
              <p:cNvSpPr txBox="1"/>
              <p:nvPr/>
            </p:nvSpPr>
            <p:spPr>
              <a:xfrm>
                <a:off x="1727482" y="1572422"/>
                <a:ext cx="961410"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a:latin typeface="Cambria Math" panose="02040503050406030204" pitchFamily="18" charset="0"/>
                          <a:ea typeface="Cambria Math" panose="02040503050406030204" pitchFamily="18" charset="0"/>
                        </a:rPr>
                        <m:t>𝐾</m:t>
                      </m:r>
                      <m:r>
                        <a:rPr lang="en-US" sz="2000" i="1" dirty="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128" name="TextBox 127">
                <a:extLst>
                  <a:ext uri="{FF2B5EF4-FFF2-40B4-BE49-F238E27FC236}">
                    <a16:creationId xmlns:a16="http://schemas.microsoft.com/office/drawing/2014/main" id="{9D86FFF4-9057-359B-D349-F77DFBAE26C2}"/>
                  </a:ext>
                </a:extLst>
              </p:cNvPr>
              <p:cNvSpPr txBox="1">
                <a:spLocks noRot="1" noChangeAspect="1" noMove="1" noResize="1" noEditPoints="1" noAdjustHandles="1" noChangeArrowheads="1" noChangeShapeType="1" noTextEdit="1"/>
              </p:cNvSpPr>
              <p:nvPr/>
            </p:nvSpPr>
            <p:spPr>
              <a:xfrm>
                <a:off x="1727482" y="1572422"/>
                <a:ext cx="961410" cy="405624"/>
              </a:xfrm>
              <a:prstGeom prst="rect">
                <a:avLst/>
              </a:prstGeom>
              <a:blipFill>
                <a:blip r:embed="rId30"/>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6145D187-BB1B-85BD-56EE-017668C1D788}"/>
                  </a:ext>
                </a:extLst>
              </p:cNvPr>
              <p:cNvSpPr txBox="1"/>
              <p:nvPr/>
            </p:nvSpPr>
            <p:spPr>
              <a:xfrm>
                <a:off x="8090231" y="1526167"/>
                <a:ext cx="961410"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a:latin typeface="Cambria Math" panose="02040503050406030204" pitchFamily="18" charset="0"/>
                          <a:ea typeface="Cambria Math" panose="02040503050406030204" pitchFamily="18" charset="0"/>
                        </a:rPr>
                        <m:t>𝐾</m:t>
                      </m:r>
                      <m:r>
                        <a:rPr lang="en-US" sz="2000" i="1" dirty="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129" name="TextBox 128">
                <a:extLst>
                  <a:ext uri="{FF2B5EF4-FFF2-40B4-BE49-F238E27FC236}">
                    <a16:creationId xmlns:a16="http://schemas.microsoft.com/office/drawing/2014/main" id="{6145D187-BB1B-85BD-56EE-017668C1D788}"/>
                  </a:ext>
                </a:extLst>
              </p:cNvPr>
              <p:cNvSpPr txBox="1">
                <a:spLocks noRot="1" noChangeAspect="1" noMove="1" noResize="1" noEditPoints="1" noAdjustHandles="1" noChangeArrowheads="1" noChangeShapeType="1" noTextEdit="1"/>
              </p:cNvSpPr>
              <p:nvPr/>
            </p:nvSpPr>
            <p:spPr>
              <a:xfrm>
                <a:off x="8090231" y="1526167"/>
                <a:ext cx="961410" cy="405624"/>
              </a:xfrm>
              <a:prstGeom prst="rect">
                <a:avLst/>
              </a:prstGeom>
              <a:blipFill>
                <a:blip r:embed="rId31"/>
                <a:stretch>
                  <a:fillRect b="-1493"/>
                </a:stretch>
              </a:blipFill>
            </p:spPr>
            <p:txBody>
              <a:bodyPr/>
              <a:lstStyle/>
              <a:p>
                <a:r>
                  <a:rPr lang="en-US">
                    <a:noFill/>
                  </a:rPr>
                  <a:t> </a:t>
                </a:r>
              </a:p>
            </p:txBody>
          </p:sp>
        </mc:Fallback>
      </mc:AlternateContent>
      <p:sp>
        <p:nvSpPr>
          <p:cNvPr id="137" name="Rectangle 136">
            <a:extLst>
              <a:ext uri="{FF2B5EF4-FFF2-40B4-BE49-F238E27FC236}">
                <a16:creationId xmlns:a16="http://schemas.microsoft.com/office/drawing/2014/main" id="{378B6030-CFF8-BDB8-88ED-28AADA91F5B0}"/>
              </a:ext>
            </a:extLst>
          </p:cNvPr>
          <p:cNvSpPr/>
          <p:nvPr/>
        </p:nvSpPr>
        <p:spPr>
          <a:xfrm>
            <a:off x="4045183" y="3355578"/>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err="1">
                <a:solidFill>
                  <a:schemeClr val="tx1"/>
                </a:solidFill>
              </a:rPr>
              <a:t>ASi’s</a:t>
            </a:r>
            <a:endParaRPr lang="en-US" sz="2200" dirty="0">
              <a:solidFill>
                <a:schemeClr val="tx1"/>
              </a:solidFill>
            </a:endParaRPr>
          </a:p>
        </p:txBody>
      </p:sp>
      <p:sp>
        <p:nvSpPr>
          <p:cNvPr id="138" name="Rectangle 137">
            <a:extLst>
              <a:ext uri="{FF2B5EF4-FFF2-40B4-BE49-F238E27FC236}">
                <a16:creationId xmlns:a16="http://schemas.microsoft.com/office/drawing/2014/main" id="{D557D1C9-ED2E-FCC6-5C49-96EB0C6E54A4}"/>
              </a:ext>
            </a:extLst>
          </p:cNvPr>
          <p:cNvSpPr/>
          <p:nvPr/>
        </p:nvSpPr>
        <p:spPr>
          <a:xfrm>
            <a:off x="10724774" y="3388473"/>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err="1">
                <a:solidFill>
                  <a:schemeClr val="tx1"/>
                </a:solidFill>
              </a:rPr>
              <a:t>ASi’s</a:t>
            </a:r>
            <a:endParaRPr lang="en-US" sz="2200" dirty="0">
              <a:solidFill>
                <a:schemeClr val="tx1"/>
              </a:solidFill>
            </a:endParaRPr>
          </a:p>
        </p:txBody>
      </p:sp>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00D08B81-876F-1E75-0663-4810B51099D7}"/>
                  </a:ext>
                </a:extLst>
              </p:cNvPr>
              <p:cNvSpPr txBox="1"/>
              <p:nvPr/>
            </p:nvSpPr>
            <p:spPr>
              <a:xfrm>
                <a:off x="3198053" y="2676970"/>
                <a:ext cx="182579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oMath>
                  </m:oMathPara>
                </a14:m>
                <a:endParaRPr lang="en-US" sz="2000" b="0" dirty="0">
                  <a:ea typeface="Cambria Math" panose="02040503050406030204" pitchFamily="18" charset="0"/>
                </a:endParaRPr>
              </a:p>
            </p:txBody>
          </p:sp>
        </mc:Choice>
        <mc:Fallback xmlns="">
          <p:sp>
            <p:nvSpPr>
              <p:cNvPr id="139" name="TextBox 138">
                <a:extLst>
                  <a:ext uri="{FF2B5EF4-FFF2-40B4-BE49-F238E27FC236}">
                    <a16:creationId xmlns:a16="http://schemas.microsoft.com/office/drawing/2014/main" id="{00D08B81-876F-1E75-0663-4810B51099D7}"/>
                  </a:ext>
                </a:extLst>
              </p:cNvPr>
              <p:cNvSpPr txBox="1">
                <a:spLocks noRot="1" noChangeAspect="1" noMove="1" noResize="1" noEditPoints="1" noAdjustHandles="1" noChangeArrowheads="1" noChangeShapeType="1" noTextEdit="1"/>
              </p:cNvSpPr>
              <p:nvPr/>
            </p:nvSpPr>
            <p:spPr>
              <a:xfrm>
                <a:off x="3198053" y="2676970"/>
                <a:ext cx="1825799" cy="400110"/>
              </a:xfrm>
              <a:prstGeom prst="rect">
                <a:avLst/>
              </a:prstGeom>
              <a:blipFill>
                <a:blip r:embed="rId32"/>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05BB79CA-F376-3A78-C6D6-9581133EAFE8}"/>
                  </a:ext>
                </a:extLst>
              </p:cNvPr>
              <p:cNvSpPr txBox="1"/>
              <p:nvPr/>
            </p:nvSpPr>
            <p:spPr>
              <a:xfrm>
                <a:off x="9679322" y="2524699"/>
                <a:ext cx="204971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h𝑟𝑤</m:t>
                      </m:r>
                    </m:oMath>
                  </m:oMathPara>
                </a14:m>
                <a:endParaRPr lang="en-US" sz="2000" b="0" dirty="0">
                  <a:ea typeface="Cambria Math" panose="02040503050406030204" pitchFamily="18" charset="0"/>
                </a:endParaRPr>
              </a:p>
            </p:txBody>
          </p:sp>
        </mc:Choice>
        <mc:Fallback xmlns="">
          <p:sp>
            <p:nvSpPr>
              <p:cNvPr id="140" name="TextBox 139">
                <a:extLst>
                  <a:ext uri="{FF2B5EF4-FFF2-40B4-BE49-F238E27FC236}">
                    <a16:creationId xmlns:a16="http://schemas.microsoft.com/office/drawing/2014/main" id="{05BB79CA-F376-3A78-C6D6-9581133EAFE8}"/>
                  </a:ext>
                </a:extLst>
              </p:cNvPr>
              <p:cNvSpPr txBox="1">
                <a:spLocks noRot="1" noChangeAspect="1" noMove="1" noResize="1" noEditPoints="1" noAdjustHandles="1" noChangeArrowheads="1" noChangeShapeType="1" noTextEdit="1"/>
              </p:cNvSpPr>
              <p:nvPr/>
            </p:nvSpPr>
            <p:spPr>
              <a:xfrm>
                <a:off x="9679322" y="2524699"/>
                <a:ext cx="2049712" cy="400110"/>
              </a:xfrm>
              <a:prstGeom prst="rect">
                <a:avLst/>
              </a:prstGeom>
              <a:blipFill>
                <a:blip r:embed="rId33"/>
                <a:stretch>
                  <a:fillRect b="-15152"/>
                </a:stretch>
              </a:blipFill>
            </p:spPr>
            <p:txBody>
              <a:bodyPr/>
              <a:lstStyle/>
              <a:p>
                <a:r>
                  <a:rPr lang="en-US">
                    <a:noFill/>
                  </a:rPr>
                  <a:t> </a:t>
                </a:r>
              </a:p>
            </p:txBody>
          </p:sp>
        </mc:Fallback>
      </mc:AlternateContent>
      <p:cxnSp>
        <p:nvCxnSpPr>
          <p:cNvPr id="143" name="Straight Arrow Connector 142">
            <a:extLst>
              <a:ext uri="{FF2B5EF4-FFF2-40B4-BE49-F238E27FC236}">
                <a16:creationId xmlns:a16="http://schemas.microsoft.com/office/drawing/2014/main" id="{0C8C0B3A-E4D0-18C6-8295-FA1E1B9DE5A9}"/>
              </a:ext>
            </a:extLst>
          </p:cNvPr>
          <p:cNvCxnSpPr>
            <a:cxnSpLocks/>
          </p:cNvCxnSpPr>
          <p:nvPr/>
        </p:nvCxnSpPr>
        <p:spPr>
          <a:xfrm flipH="1" flipV="1">
            <a:off x="3654270" y="3047589"/>
            <a:ext cx="713664" cy="225559"/>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146" name="Straight Arrow Connector 145">
            <a:extLst>
              <a:ext uri="{FF2B5EF4-FFF2-40B4-BE49-F238E27FC236}">
                <a16:creationId xmlns:a16="http://schemas.microsoft.com/office/drawing/2014/main" id="{91A5ED60-AC66-6B55-7149-C299C5DA08FD}"/>
              </a:ext>
            </a:extLst>
          </p:cNvPr>
          <p:cNvCxnSpPr>
            <a:cxnSpLocks/>
          </p:cNvCxnSpPr>
          <p:nvPr/>
        </p:nvCxnSpPr>
        <p:spPr>
          <a:xfrm flipH="1" flipV="1">
            <a:off x="10514701" y="2941741"/>
            <a:ext cx="710818" cy="340276"/>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148" name="Rectangle 147">
            <a:extLst>
              <a:ext uri="{FF2B5EF4-FFF2-40B4-BE49-F238E27FC236}">
                <a16:creationId xmlns:a16="http://schemas.microsoft.com/office/drawing/2014/main" id="{6D7B6A16-6A86-AB84-9184-D3FEEB7264B0}"/>
              </a:ext>
            </a:extLst>
          </p:cNvPr>
          <p:cNvSpPr/>
          <p:nvPr/>
        </p:nvSpPr>
        <p:spPr>
          <a:xfrm>
            <a:off x="4545030" y="4533922"/>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TS</a:t>
            </a:r>
          </a:p>
        </p:txBody>
      </p:sp>
      <p:cxnSp>
        <p:nvCxnSpPr>
          <p:cNvPr id="149" name="Straight Arrow Connector 148">
            <a:extLst>
              <a:ext uri="{FF2B5EF4-FFF2-40B4-BE49-F238E27FC236}">
                <a16:creationId xmlns:a16="http://schemas.microsoft.com/office/drawing/2014/main" id="{662016EC-A180-17A3-5568-FB81D66CEFE8}"/>
              </a:ext>
            </a:extLst>
          </p:cNvPr>
          <p:cNvCxnSpPr>
            <a:cxnSpLocks/>
          </p:cNvCxnSpPr>
          <p:nvPr/>
        </p:nvCxnSpPr>
        <p:spPr>
          <a:xfrm flipH="1" flipV="1">
            <a:off x="4824151" y="3090481"/>
            <a:ext cx="214808" cy="1375847"/>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152" name="Rectangle 151">
            <a:extLst>
              <a:ext uri="{FF2B5EF4-FFF2-40B4-BE49-F238E27FC236}">
                <a16:creationId xmlns:a16="http://schemas.microsoft.com/office/drawing/2014/main" id="{8E2A3DB7-8EF0-A325-70DC-28EC9722DB3E}"/>
              </a:ext>
            </a:extLst>
          </p:cNvPr>
          <p:cNvSpPr/>
          <p:nvPr/>
        </p:nvSpPr>
        <p:spPr>
          <a:xfrm>
            <a:off x="11287179" y="4540747"/>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TS</a:t>
            </a:r>
          </a:p>
        </p:txBody>
      </p:sp>
      <p:cxnSp>
        <p:nvCxnSpPr>
          <p:cNvPr id="153" name="Straight Arrow Connector 152">
            <a:extLst>
              <a:ext uri="{FF2B5EF4-FFF2-40B4-BE49-F238E27FC236}">
                <a16:creationId xmlns:a16="http://schemas.microsoft.com/office/drawing/2014/main" id="{F48F49E0-3B66-B158-6BDB-9B546BBA7949}"/>
              </a:ext>
            </a:extLst>
          </p:cNvPr>
          <p:cNvCxnSpPr>
            <a:cxnSpLocks/>
          </p:cNvCxnSpPr>
          <p:nvPr/>
        </p:nvCxnSpPr>
        <p:spPr>
          <a:xfrm flipH="1" flipV="1">
            <a:off x="11242620" y="2964278"/>
            <a:ext cx="743656" cy="150205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B3C9C37C-4AEA-0EA4-ABA8-8B334F2171C0}"/>
              </a:ext>
            </a:extLst>
          </p:cNvPr>
          <p:cNvSpPr txBox="1"/>
          <p:nvPr/>
        </p:nvSpPr>
        <p:spPr>
          <a:xfrm>
            <a:off x="2702881" y="1169710"/>
            <a:ext cx="9170232" cy="335756"/>
          </a:xfrm>
          <a:prstGeom prst="rect">
            <a:avLst/>
          </a:prstGeom>
          <a:noFill/>
          <a:ln>
            <a:solidFill>
              <a:schemeClr val="tx1"/>
            </a:solidFill>
          </a:ln>
        </p:spPr>
        <p:txBody>
          <a:bodyPr wrap="square">
            <a:spAutoFit/>
          </a:bodyPr>
          <a:lstStyle/>
          <a:p>
            <a:r>
              <a:rPr lang="en-US" altLang="zh-CN" b="1" i="1" dirty="0">
                <a:solidFill>
                  <a:prstClr val="black"/>
                </a:solidFill>
              </a:rPr>
              <a:t>t-OPRF </a:t>
            </a:r>
            <a:r>
              <a:rPr lang="en-US" altLang="zh-CN" i="1" dirty="0">
                <a:solidFill>
                  <a:prstClr val="black"/>
                </a:solidFill>
              </a:rPr>
              <a:t>= PRF with oblivious threshold evaluation protocol (Servers hold sharing [K] of PRF key K)</a:t>
            </a:r>
          </a:p>
        </p:txBody>
      </p:sp>
      <p:grpSp>
        <p:nvGrpSpPr>
          <p:cNvPr id="164" name="Group 163">
            <a:extLst>
              <a:ext uri="{FF2B5EF4-FFF2-40B4-BE49-F238E27FC236}">
                <a16:creationId xmlns:a16="http://schemas.microsoft.com/office/drawing/2014/main" id="{44286833-768D-2FF0-7BB0-FFCA2E6E2347}"/>
              </a:ext>
            </a:extLst>
          </p:cNvPr>
          <p:cNvGrpSpPr/>
          <p:nvPr/>
        </p:nvGrpSpPr>
        <p:grpSpPr>
          <a:xfrm>
            <a:off x="5456938" y="2485936"/>
            <a:ext cx="3149756" cy="1980392"/>
            <a:chOff x="5376054" y="3715303"/>
            <a:chExt cx="3149756" cy="1980392"/>
          </a:xfrm>
        </p:grpSpPr>
        <p:sp>
          <p:nvSpPr>
            <p:cNvPr id="159" name="Rectangle 158">
              <a:extLst>
                <a:ext uri="{FF2B5EF4-FFF2-40B4-BE49-F238E27FC236}">
                  <a16:creationId xmlns:a16="http://schemas.microsoft.com/office/drawing/2014/main" id="{F031E215-6693-9A9C-D00C-26B1568F7719}"/>
                </a:ext>
              </a:extLst>
            </p:cNvPr>
            <p:cNvSpPr/>
            <p:nvPr/>
          </p:nvSpPr>
          <p:spPr>
            <a:xfrm>
              <a:off x="5376054" y="3715303"/>
              <a:ext cx="2191562" cy="517006"/>
            </a:xfrm>
            <a:prstGeom prst="rect">
              <a:avLst/>
            </a:prstGeom>
            <a:no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err="1">
                  <a:solidFill>
                    <a:srgbClr val="FF0000"/>
                  </a:solidFill>
                </a:rPr>
                <a:t>saPAKE</a:t>
              </a:r>
              <a:r>
                <a:rPr lang="en-US" sz="2000" dirty="0">
                  <a:solidFill>
                    <a:srgbClr val="FF0000"/>
                  </a:solidFill>
                </a:rPr>
                <a:t> [=OPAQUE]</a:t>
              </a:r>
            </a:p>
          </p:txBody>
        </p:sp>
        <p:cxnSp>
          <p:nvCxnSpPr>
            <p:cNvPr id="160" name="Straight Arrow Connector 159">
              <a:extLst>
                <a:ext uri="{FF2B5EF4-FFF2-40B4-BE49-F238E27FC236}">
                  <a16:creationId xmlns:a16="http://schemas.microsoft.com/office/drawing/2014/main" id="{B9730071-9AC9-91AC-B40E-55AD5EC2B068}"/>
                </a:ext>
              </a:extLst>
            </p:cNvPr>
            <p:cNvCxnSpPr>
              <a:cxnSpLocks/>
            </p:cNvCxnSpPr>
            <p:nvPr/>
          </p:nvCxnSpPr>
          <p:spPr>
            <a:xfrm flipH="1" flipV="1">
              <a:off x="7437950" y="4306447"/>
              <a:ext cx="1087860" cy="1389248"/>
            </a:xfrm>
            <a:prstGeom prst="straightConnector1">
              <a:avLst/>
            </a:prstGeom>
            <a:ln w="38100">
              <a:solidFill>
                <a:srgbClr val="FF0000"/>
              </a:solidFill>
              <a:prstDash val="dash"/>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166" name="Group 165">
            <a:extLst>
              <a:ext uri="{FF2B5EF4-FFF2-40B4-BE49-F238E27FC236}">
                <a16:creationId xmlns:a16="http://schemas.microsoft.com/office/drawing/2014/main" id="{DD3182DD-EAD4-0D87-2306-EE6A67672090}"/>
              </a:ext>
            </a:extLst>
          </p:cNvPr>
          <p:cNvGrpSpPr/>
          <p:nvPr/>
        </p:nvGrpSpPr>
        <p:grpSpPr>
          <a:xfrm>
            <a:off x="5369306" y="3748401"/>
            <a:ext cx="3201630" cy="763157"/>
            <a:chOff x="5376054" y="3715303"/>
            <a:chExt cx="3201630" cy="763157"/>
          </a:xfrm>
        </p:grpSpPr>
        <p:sp>
          <p:nvSpPr>
            <p:cNvPr id="167" name="Rectangle 166">
              <a:extLst>
                <a:ext uri="{FF2B5EF4-FFF2-40B4-BE49-F238E27FC236}">
                  <a16:creationId xmlns:a16="http://schemas.microsoft.com/office/drawing/2014/main" id="{F5AC5759-E0AE-5A17-5C04-053A3CD90874}"/>
                </a:ext>
              </a:extLst>
            </p:cNvPr>
            <p:cNvSpPr/>
            <p:nvPr/>
          </p:nvSpPr>
          <p:spPr>
            <a:xfrm>
              <a:off x="5376054" y="3715303"/>
              <a:ext cx="2191562" cy="517006"/>
            </a:xfrm>
            <a:prstGeom prst="rect">
              <a:avLst/>
            </a:prstGeom>
            <a:no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t>
              </a:r>
              <a:r>
                <a:rPr lang="en-US" sz="2000" dirty="0" err="1">
                  <a:solidFill>
                    <a:srgbClr val="FF0000"/>
                  </a:solidFill>
                </a:rPr>
                <a:t>pwd</a:t>
              </a:r>
              <a:r>
                <a:rPr lang="en-US" sz="2000" dirty="0">
                  <a:solidFill>
                    <a:srgbClr val="FF0000"/>
                  </a:solidFill>
                </a:rPr>
                <a:t> over TLS”</a:t>
              </a:r>
            </a:p>
          </p:txBody>
        </p:sp>
        <p:cxnSp>
          <p:nvCxnSpPr>
            <p:cNvPr id="168" name="Straight Arrow Connector 167">
              <a:extLst>
                <a:ext uri="{FF2B5EF4-FFF2-40B4-BE49-F238E27FC236}">
                  <a16:creationId xmlns:a16="http://schemas.microsoft.com/office/drawing/2014/main" id="{F0C45481-FCE1-1C2E-21A8-2371797B2952}"/>
                </a:ext>
              </a:extLst>
            </p:cNvPr>
            <p:cNvCxnSpPr>
              <a:cxnSpLocks/>
              <a:endCxn id="167" idx="3"/>
            </p:cNvCxnSpPr>
            <p:nvPr/>
          </p:nvCxnSpPr>
          <p:spPr>
            <a:xfrm flipH="1" flipV="1">
              <a:off x="7567616" y="3973806"/>
              <a:ext cx="1010068" cy="504654"/>
            </a:xfrm>
            <a:prstGeom prst="straightConnector1">
              <a:avLst/>
            </a:prstGeom>
            <a:ln w="38100">
              <a:solidFill>
                <a:srgbClr val="FF0000"/>
              </a:solidFill>
              <a:prstDash val="dash"/>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2" name="Group 1">
            <a:extLst>
              <a:ext uri="{FF2B5EF4-FFF2-40B4-BE49-F238E27FC236}">
                <a16:creationId xmlns:a16="http://schemas.microsoft.com/office/drawing/2014/main" id="{440C9B95-B8B7-585A-32DB-0D45B403C5BC}"/>
              </a:ext>
            </a:extLst>
          </p:cNvPr>
          <p:cNvGrpSpPr/>
          <p:nvPr/>
        </p:nvGrpSpPr>
        <p:grpSpPr>
          <a:xfrm>
            <a:off x="5460989" y="1744828"/>
            <a:ext cx="3491295" cy="1614640"/>
            <a:chOff x="5376055" y="3715303"/>
            <a:chExt cx="3149755" cy="1980392"/>
          </a:xfrm>
        </p:grpSpPr>
        <p:sp>
          <p:nvSpPr>
            <p:cNvPr id="3" name="Rectangle 2">
              <a:extLst>
                <a:ext uri="{FF2B5EF4-FFF2-40B4-BE49-F238E27FC236}">
                  <a16:creationId xmlns:a16="http://schemas.microsoft.com/office/drawing/2014/main" id="{D9E6C6A5-D83E-C689-040F-766143223E28}"/>
                </a:ext>
              </a:extLst>
            </p:cNvPr>
            <p:cNvSpPr/>
            <p:nvPr/>
          </p:nvSpPr>
          <p:spPr>
            <a:xfrm>
              <a:off x="5376055" y="3715303"/>
              <a:ext cx="1973516" cy="517006"/>
            </a:xfrm>
            <a:prstGeom prst="rect">
              <a:avLst/>
            </a:prstGeom>
            <a:no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augmented PPSS</a:t>
              </a:r>
            </a:p>
          </p:txBody>
        </p:sp>
        <p:cxnSp>
          <p:nvCxnSpPr>
            <p:cNvPr id="4" name="Straight Arrow Connector 3">
              <a:extLst>
                <a:ext uri="{FF2B5EF4-FFF2-40B4-BE49-F238E27FC236}">
                  <a16:creationId xmlns:a16="http://schemas.microsoft.com/office/drawing/2014/main" id="{4B6B40D4-E9DA-6CF9-F009-ACB0C6A51C55}"/>
                </a:ext>
              </a:extLst>
            </p:cNvPr>
            <p:cNvCxnSpPr>
              <a:cxnSpLocks/>
            </p:cNvCxnSpPr>
            <p:nvPr/>
          </p:nvCxnSpPr>
          <p:spPr>
            <a:xfrm flipH="1" flipV="1">
              <a:off x="7395104" y="4232309"/>
              <a:ext cx="1130706" cy="1463386"/>
            </a:xfrm>
            <a:prstGeom prst="straightConnector1">
              <a:avLst/>
            </a:prstGeom>
            <a:ln w="38100">
              <a:solidFill>
                <a:srgbClr val="FF0000"/>
              </a:solidFill>
              <a:prstDash val="dash"/>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5" name="TextBox 4">
            <a:extLst>
              <a:ext uri="{FF2B5EF4-FFF2-40B4-BE49-F238E27FC236}">
                <a16:creationId xmlns:a16="http://schemas.microsoft.com/office/drawing/2014/main" id="{9AC75AE8-8AA4-35E9-F5F5-EE17C8CB751F}"/>
              </a:ext>
            </a:extLst>
          </p:cNvPr>
          <p:cNvSpPr txBox="1"/>
          <p:nvPr/>
        </p:nvSpPr>
        <p:spPr>
          <a:xfrm>
            <a:off x="4490702" y="5326933"/>
            <a:ext cx="7495574" cy="1135696"/>
          </a:xfrm>
          <a:prstGeom prst="rect">
            <a:avLst/>
          </a:prstGeom>
          <a:solidFill>
            <a:schemeClr val="accent4">
              <a:lumMod val="20000"/>
              <a:lumOff val="80000"/>
            </a:schemeClr>
          </a:solidFill>
          <a:ln w="19050">
            <a:solidFill>
              <a:schemeClr val="tx1"/>
            </a:solidFill>
          </a:ln>
        </p:spPr>
        <p:txBody>
          <a:bodyPr wrap="square" tIns="27432" bIns="0" rtlCol="0">
            <a:spAutoFit/>
          </a:bodyPr>
          <a:lstStyle/>
          <a:p>
            <a:r>
              <a:rPr lang="en-US" dirty="0">
                <a:sym typeface="Symbol" panose="05050102010706020507" pitchFamily="18" charset="2"/>
              </a:rPr>
              <a:t>Online Attacks:  </a:t>
            </a:r>
          </a:p>
          <a:p>
            <a:pPr marL="285750" indent="-285750">
              <a:buFont typeface="Arial" panose="020B0604020202020204" pitchFamily="34" charset="0"/>
              <a:buChar char="•"/>
            </a:pPr>
            <a:r>
              <a:rPr lang="en-US" dirty="0">
                <a:sym typeface="Symbol" panose="05050102010706020507" pitchFamily="18" charset="2"/>
              </a:rPr>
              <a:t>as U* against TS, needs to interact with t+1 </a:t>
            </a:r>
            <a:r>
              <a:rPr lang="en-US" dirty="0" err="1">
                <a:sym typeface="Symbol" panose="05050102010706020507" pitchFamily="18" charset="2"/>
              </a:rPr>
              <a:t>ASi’s</a:t>
            </a:r>
            <a:endParaRPr lang="en-US" dirty="0">
              <a:sym typeface="Symbol" panose="05050102010706020507" pitchFamily="18" charset="2"/>
            </a:endParaRPr>
          </a:p>
          <a:p>
            <a:pPr marL="285750" indent="-285750">
              <a:buFont typeface="Arial" panose="020B0604020202020204" pitchFamily="34" charset="0"/>
              <a:buChar char="•"/>
            </a:pPr>
            <a:r>
              <a:rPr lang="en-US" dirty="0">
                <a:sym typeface="Symbol" panose="05050102010706020507" pitchFamily="18" charset="2"/>
              </a:rPr>
              <a:t>as T* against U, needs to:</a:t>
            </a:r>
          </a:p>
          <a:p>
            <a:pPr marL="742950" lvl="1" indent="-285750">
              <a:buFont typeface="Arial" panose="020B0604020202020204" pitchFamily="34" charset="0"/>
              <a:buChar char="•"/>
            </a:pPr>
            <a:r>
              <a:rPr lang="en-US" dirty="0">
                <a:sym typeface="Symbol" panose="05050102010706020507" pitchFamily="18" charset="2"/>
              </a:rPr>
              <a:t>interact as U* with (t+1) </a:t>
            </a:r>
            <a:r>
              <a:rPr lang="en-US" dirty="0" err="1">
                <a:sym typeface="Symbol" panose="05050102010706020507" pitchFamily="18" charset="2"/>
              </a:rPr>
              <a:t>ASi’s</a:t>
            </a:r>
            <a:r>
              <a:rPr lang="en-US" dirty="0">
                <a:sym typeface="Symbol" panose="05050102010706020507" pitchFamily="18" charset="2"/>
              </a:rPr>
              <a:t> (or as t+1 </a:t>
            </a:r>
            <a:r>
              <a:rPr lang="en-US" dirty="0" err="1">
                <a:sym typeface="Symbol" panose="05050102010706020507" pitchFamily="18" charset="2"/>
              </a:rPr>
              <a:t>ASi</a:t>
            </a:r>
            <a:r>
              <a:rPr lang="en-US" dirty="0">
                <a:sym typeface="Symbol" panose="05050102010706020507" pitchFamily="18" charset="2"/>
              </a:rPr>
              <a:t>* with U</a:t>
            </a:r>
          </a:p>
        </p:txBody>
      </p:sp>
    </p:spTree>
    <p:extLst>
      <p:ext uri="{BB962C8B-B14F-4D97-AF65-F5344CB8AC3E}">
        <p14:creationId xmlns:p14="http://schemas.microsoft.com/office/powerpoint/2010/main" val="3054188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365BF0B0-FE88-AEB6-BE41-BC11C0D68C6D}"/>
                  </a:ext>
                </a:extLst>
              </p:cNvPr>
              <p:cNvSpPr txBox="1"/>
              <p:nvPr/>
            </p:nvSpPr>
            <p:spPr>
              <a:xfrm>
                <a:off x="8004338" y="1525163"/>
                <a:ext cx="584265" cy="400110"/>
              </a:xfrm>
              <a:prstGeom prst="rect">
                <a:avLst/>
              </a:prstGeom>
              <a:noFill/>
            </p:spPr>
            <p:txBody>
              <a:bodyPr wrap="square">
                <a:spAutoFit/>
              </a:bodyPr>
              <a:lstStyle/>
              <a:p>
                <a:r>
                  <a:rPr lang="en-US" sz="2000" dirty="0">
                    <a:ea typeface="Cambria Math" panose="02040503050406030204" pitchFamily="18" charset="0"/>
                  </a:rPr>
                  <a:t>[</a:t>
                </a:r>
                <a14:m>
                  <m:oMath xmlns:m="http://schemas.openxmlformats.org/officeDocument/2006/math">
                    <m:r>
                      <a:rPr lang="en-US" sz="2000" i="1" dirty="0" smtClean="0">
                        <a:solidFill>
                          <a:schemeClr val="bg1"/>
                        </a:solidFill>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oMath>
                </a14:m>
                <a:endParaRPr lang="en-US" sz="2000" b="0" dirty="0">
                  <a:ea typeface="Cambria Math" panose="02040503050406030204" pitchFamily="18" charset="0"/>
                </a:endParaRPr>
              </a:p>
            </p:txBody>
          </p:sp>
        </mc:Choice>
        <mc:Fallback xmlns="">
          <p:sp>
            <p:nvSpPr>
              <p:cNvPr id="135" name="TextBox 134">
                <a:extLst>
                  <a:ext uri="{FF2B5EF4-FFF2-40B4-BE49-F238E27FC236}">
                    <a16:creationId xmlns:a16="http://schemas.microsoft.com/office/drawing/2014/main" id="{365BF0B0-FE88-AEB6-BE41-BC11C0D68C6D}"/>
                  </a:ext>
                </a:extLst>
              </p:cNvPr>
              <p:cNvSpPr txBox="1">
                <a:spLocks noRot="1" noChangeAspect="1" noMove="1" noResize="1" noEditPoints="1" noAdjustHandles="1" noChangeArrowheads="1" noChangeShapeType="1" noTextEdit="1"/>
              </p:cNvSpPr>
              <p:nvPr/>
            </p:nvSpPr>
            <p:spPr>
              <a:xfrm>
                <a:off x="8004338" y="1525163"/>
                <a:ext cx="584265" cy="400110"/>
              </a:xfrm>
              <a:prstGeom prst="rect">
                <a:avLst/>
              </a:prstGeom>
              <a:blipFill>
                <a:blip r:embed="rId3"/>
                <a:stretch>
                  <a:fillRect l="-10417"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1BBF359D-872B-88C0-E332-7A13F105B535}"/>
                  </a:ext>
                </a:extLst>
              </p:cNvPr>
              <p:cNvSpPr txBox="1"/>
              <p:nvPr/>
            </p:nvSpPr>
            <p:spPr>
              <a:xfrm>
                <a:off x="1639719" y="1572867"/>
                <a:ext cx="584265" cy="400110"/>
              </a:xfrm>
              <a:prstGeom prst="rect">
                <a:avLst/>
              </a:prstGeom>
              <a:noFill/>
            </p:spPr>
            <p:txBody>
              <a:bodyPr wrap="square">
                <a:spAutoFit/>
              </a:bodyPr>
              <a:lstStyle/>
              <a:p>
                <a:r>
                  <a:rPr lang="en-US" sz="2000" dirty="0">
                    <a:ea typeface="Cambria Math" panose="02040503050406030204" pitchFamily="18" charset="0"/>
                  </a:rPr>
                  <a:t>[</a:t>
                </a:r>
                <a14:m>
                  <m:oMath xmlns:m="http://schemas.openxmlformats.org/officeDocument/2006/math">
                    <m:r>
                      <a:rPr lang="en-US" sz="2000" i="1" dirty="0" smtClean="0">
                        <a:solidFill>
                          <a:schemeClr val="bg1"/>
                        </a:solidFill>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oMath>
                </a14:m>
                <a:endParaRPr lang="en-US" sz="2000" b="0" dirty="0">
                  <a:ea typeface="Cambria Math" panose="02040503050406030204" pitchFamily="18" charset="0"/>
                </a:endParaRPr>
              </a:p>
            </p:txBody>
          </p:sp>
        </mc:Choice>
        <mc:Fallback xmlns="">
          <p:sp>
            <p:nvSpPr>
              <p:cNvPr id="134" name="TextBox 133">
                <a:extLst>
                  <a:ext uri="{FF2B5EF4-FFF2-40B4-BE49-F238E27FC236}">
                    <a16:creationId xmlns:a16="http://schemas.microsoft.com/office/drawing/2014/main" id="{1BBF359D-872B-88C0-E332-7A13F105B535}"/>
                  </a:ext>
                </a:extLst>
              </p:cNvPr>
              <p:cNvSpPr txBox="1">
                <a:spLocks noRot="1" noChangeAspect="1" noMove="1" noResize="1" noEditPoints="1" noAdjustHandles="1" noChangeArrowheads="1" noChangeShapeType="1" noTextEdit="1"/>
              </p:cNvSpPr>
              <p:nvPr/>
            </p:nvSpPr>
            <p:spPr>
              <a:xfrm>
                <a:off x="1639719" y="1572867"/>
                <a:ext cx="584265" cy="400110"/>
              </a:xfrm>
              <a:prstGeom prst="rect">
                <a:avLst/>
              </a:prstGeom>
              <a:blipFill>
                <a:blip r:embed="rId4"/>
                <a:stretch>
                  <a:fillRect l="-11458"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内容占位符 2">
                <a:extLst>
                  <a:ext uri="{FF2B5EF4-FFF2-40B4-BE49-F238E27FC236}">
                    <a16:creationId xmlns:a16="http://schemas.microsoft.com/office/drawing/2014/main" id="{6CE70861-C539-0F0D-D7C1-36006D58E3A2}"/>
                  </a:ext>
                </a:extLst>
              </p:cNvPr>
              <p:cNvSpPr txBox="1">
                <a:spLocks/>
              </p:cNvSpPr>
              <p:nvPr/>
            </p:nvSpPr>
            <p:spPr bwMode="auto">
              <a:xfrm>
                <a:off x="10049293" y="3388506"/>
                <a:ext cx="470507" cy="438791"/>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a:rPr lang="en-US" sz="2000" b="0" i="1" dirty="0" smtClean="0">
                          <a:solidFill>
                            <a:schemeClr val="bg1"/>
                          </a:solidFill>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127" name="内容占位符 2">
                <a:extLst>
                  <a:ext uri="{FF2B5EF4-FFF2-40B4-BE49-F238E27FC236}">
                    <a16:creationId xmlns:a16="http://schemas.microsoft.com/office/drawing/2014/main" id="{6CE70861-C539-0F0D-D7C1-36006D58E3A2}"/>
                  </a:ext>
                </a:extLst>
              </p:cNvPr>
              <p:cNvSpPr txBox="1">
                <a:spLocks noRot="1" noChangeAspect="1" noMove="1" noResize="1" noEditPoints="1" noAdjustHandles="1" noChangeArrowheads="1" noChangeShapeType="1" noTextEdit="1"/>
              </p:cNvSpPr>
              <p:nvPr/>
            </p:nvSpPr>
            <p:spPr bwMode="auto">
              <a:xfrm>
                <a:off x="10049293" y="3388506"/>
                <a:ext cx="470507" cy="438791"/>
              </a:xfrm>
              <a:prstGeom prst="rect">
                <a:avLst/>
              </a:prstGeom>
              <a:blipFill>
                <a:blip r:embed="rId5"/>
                <a:stretch>
                  <a:fillRect l="-6494" r="-23377"/>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内容占位符 2">
                <a:extLst>
                  <a:ext uri="{FF2B5EF4-FFF2-40B4-BE49-F238E27FC236}">
                    <a16:creationId xmlns:a16="http://schemas.microsoft.com/office/drawing/2014/main" id="{89A90D73-3A21-1C5C-5408-84D1376E12EE}"/>
                  </a:ext>
                </a:extLst>
              </p:cNvPr>
              <p:cNvSpPr txBox="1">
                <a:spLocks/>
              </p:cNvSpPr>
              <p:nvPr/>
            </p:nvSpPr>
            <p:spPr bwMode="auto">
              <a:xfrm>
                <a:off x="3385039" y="3365324"/>
                <a:ext cx="470507" cy="438791"/>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a:rPr lang="en-US" sz="2000" b="0" i="1" dirty="0" smtClean="0">
                          <a:solidFill>
                            <a:schemeClr val="bg1"/>
                          </a:solidFill>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126" name="内容占位符 2">
                <a:extLst>
                  <a:ext uri="{FF2B5EF4-FFF2-40B4-BE49-F238E27FC236}">
                    <a16:creationId xmlns:a16="http://schemas.microsoft.com/office/drawing/2014/main" id="{89A90D73-3A21-1C5C-5408-84D1376E12EE}"/>
                  </a:ext>
                </a:extLst>
              </p:cNvPr>
              <p:cNvSpPr txBox="1">
                <a:spLocks noRot="1" noChangeAspect="1" noMove="1" noResize="1" noEditPoints="1" noAdjustHandles="1" noChangeArrowheads="1" noChangeShapeType="1" noTextEdit="1"/>
              </p:cNvSpPr>
              <p:nvPr/>
            </p:nvSpPr>
            <p:spPr bwMode="auto">
              <a:xfrm>
                <a:off x="3385039" y="3365324"/>
                <a:ext cx="470507" cy="438791"/>
              </a:xfrm>
              <a:prstGeom prst="rect">
                <a:avLst/>
              </a:prstGeom>
              <a:blipFill>
                <a:blip r:embed="rId6"/>
                <a:stretch>
                  <a:fillRect l="-6494" r="-23377"/>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24" name="内容占位符 2">
            <a:extLst>
              <a:ext uri="{FF2B5EF4-FFF2-40B4-BE49-F238E27FC236}">
                <a16:creationId xmlns:a16="http://schemas.microsoft.com/office/drawing/2014/main" id="{C9FFFD3A-5C1D-433A-B049-D96F9E965902}"/>
              </a:ext>
            </a:extLst>
          </p:cNvPr>
          <p:cNvSpPr>
            <a:spLocks noGrp="1"/>
          </p:cNvSpPr>
          <p:nvPr>
            <p:ph idx="1"/>
          </p:nvPr>
        </p:nvSpPr>
        <p:spPr>
          <a:xfrm>
            <a:off x="472642" y="827707"/>
            <a:ext cx="2040615" cy="406771"/>
          </a:xfrm>
          <a:ln>
            <a:noFill/>
          </a:ln>
        </p:spPr>
        <p:txBody>
          <a:bodyPr>
            <a:noAutofit/>
          </a:bodyPr>
          <a:lstStyle/>
          <a:p>
            <a:pPr marL="0" indent="0">
              <a:buNone/>
            </a:pPr>
            <a:r>
              <a:rPr lang="en-US" altLang="zh-CN" sz="2400" i="1" dirty="0">
                <a:solidFill>
                  <a:srgbClr val="0070C0"/>
                </a:solidFill>
                <a:cs typeface="Calibri Light" panose="020F0302020204030204" pitchFamily="34" charset="0"/>
              </a:rPr>
              <a:t>OPAQUE</a:t>
            </a:r>
            <a:r>
              <a:rPr lang="en-US" altLang="zh-CN" sz="2400" dirty="0">
                <a:solidFill>
                  <a:srgbClr val="0070C0"/>
                </a:solidFill>
                <a:cs typeface="Calibri Light" panose="020F0302020204030204" pitchFamily="34" charset="0"/>
              </a:rPr>
              <a:t> </a:t>
            </a:r>
            <a:r>
              <a:rPr lang="en-US" altLang="zh-CN" sz="1800" dirty="0">
                <a:solidFill>
                  <a:srgbClr val="0070C0"/>
                </a:solidFill>
                <a:cs typeface="Calibri Light" panose="020F0302020204030204" pitchFamily="34" charset="0"/>
              </a:rPr>
              <a:t>[JKX18]</a:t>
            </a:r>
            <a:endParaRPr lang="en-US" sz="2400" dirty="0">
              <a:solidFill>
                <a:srgbClr val="0070C0"/>
              </a:solidFill>
              <a:ea typeface="Cambria Math" panose="02040503050406030204" pitchFamily="18" charset="0"/>
            </a:endParaRPr>
          </a:p>
        </p:txBody>
      </p:sp>
      <p:sp>
        <p:nvSpPr>
          <p:cNvPr id="40" name="内容占位符 2">
            <a:extLst>
              <a:ext uri="{FF2B5EF4-FFF2-40B4-BE49-F238E27FC236}">
                <a16:creationId xmlns:a16="http://schemas.microsoft.com/office/drawing/2014/main" id="{1A8F28D5-58BF-4D53-87CF-44E71B7694F9}"/>
              </a:ext>
            </a:extLst>
          </p:cNvPr>
          <p:cNvSpPr txBox="1">
            <a:spLocks/>
          </p:cNvSpPr>
          <p:nvPr/>
        </p:nvSpPr>
        <p:spPr bwMode="auto">
          <a:xfrm>
            <a:off x="7044671" y="835498"/>
            <a:ext cx="2948964" cy="406771"/>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B050"/>
                </a:solidFill>
                <a:cs typeface="Calibri Light" panose="020F0302020204030204" pitchFamily="34" charset="0"/>
              </a:rPr>
              <a:t>“</a:t>
            </a:r>
            <a:r>
              <a:rPr lang="en-US" altLang="zh-CN" sz="2400" i="1" dirty="0" err="1">
                <a:solidFill>
                  <a:srgbClr val="00B050"/>
                </a:solidFill>
                <a:cs typeface="Calibri Light" panose="020F0302020204030204" pitchFamily="34" charset="0"/>
              </a:rPr>
              <a:t>WtS</a:t>
            </a:r>
            <a:r>
              <a:rPr lang="en-US" altLang="zh-CN" sz="2400" i="1" dirty="0">
                <a:solidFill>
                  <a:srgbClr val="00B050"/>
                </a:solidFill>
                <a:cs typeface="Calibri Light" panose="020F0302020204030204" pitchFamily="34" charset="0"/>
              </a:rPr>
              <a:t>” compiler</a:t>
            </a:r>
            <a:r>
              <a:rPr lang="en-US" altLang="zh-CN" sz="2400" dirty="0">
                <a:solidFill>
                  <a:srgbClr val="00B050"/>
                </a:solidFill>
                <a:cs typeface="Calibri Light" panose="020F0302020204030204" pitchFamily="34" charset="0"/>
              </a:rPr>
              <a:t> </a:t>
            </a:r>
            <a:r>
              <a:rPr lang="en-US" altLang="zh-CN" sz="1800" dirty="0">
                <a:solidFill>
                  <a:srgbClr val="00B050"/>
                </a:solidFill>
                <a:cs typeface="Calibri Light" panose="020F0302020204030204" pitchFamily="34" charset="0"/>
              </a:rPr>
              <a:t>[JKX18]</a:t>
            </a:r>
            <a:endParaRPr lang="en-US" sz="2400" dirty="0">
              <a:solidFill>
                <a:srgbClr val="00B050"/>
              </a:solidFill>
              <a:ea typeface="Cambria Math" panose="02040503050406030204" pitchFamily="18" charset="0"/>
            </a:endParaRPr>
          </a:p>
        </p:txBody>
      </p:sp>
      <p:sp>
        <p:nvSpPr>
          <p:cNvPr id="89" name="Title 1">
            <a:extLst>
              <a:ext uri="{FF2B5EF4-FFF2-40B4-BE49-F238E27FC236}">
                <a16:creationId xmlns:a16="http://schemas.microsoft.com/office/drawing/2014/main" id="{24BC17DC-A091-450F-B65F-4ABB9EE39A25}"/>
              </a:ext>
            </a:extLst>
          </p:cNvPr>
          <p:cNvSpPr txBox="1">
            <a:spLocks/>
          </p:cNvSpPr>
          <p:nvPr/>
        </p:nvSpPr>
        <p:spPr bwMode="auto">
          <a:xfrm>
            <a:off x="276366" y="144590"/>
            <a:ext cx="11596746" cy="69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dirty="0"/>
              <a:t>Augmented t-PAKE (at-PAKE): replace OPRF with </a:t>
            </a:r>
            <a:r>
              <a:rPr lang="en-US" sz="4000" b="1" dirty="0"/>
              <a:t>t-OPRF</a:t>
            </a:r>
            <a:endParaRPr lang="en-US" sz="3200" b="1" dirty="0"/>
          </a:p>
        </p:txBody>
      </p:sp>
      <p:grpSp>
        <p:nvGrpSpPr>
          <p:cNvPr id="12" name="Group 11">
            <a:extLst>
              <a:ext uri="{FF2B5EF4-FFF2-40B4-BE49-F238E27FC236}">
                <a16:creationId xmlns:a16="http://schemas.microsoft.com/office/drawing/2014/main" id="{FCCE92A6-797C-4CEF-CD39-8D41696B4971}"/>
              </a:ext>
            </a:extLst>
          </p:cNvPr>
          <p:cNvGrpSpPr/>
          <p:nvPr/>
        </p:nvGrpSpPr>
        <p:grpSpPr>
          <a:xfrm>
            <a:off x="1268894" y="3117567"/>
            <a:ext cx="695434" cy="490335"/>
            <a:chOff x="3324526" y="3945092"/>
            <a:chExt cx="1668796" cy="490335"/>
          </a:xfrm>
        </p:grpSpPr>
        <mc:AlternateContent xmlns:mc="http://schemas.openxmlformats.org/markup-compatibility/2006" xmlns:a14="http://schemas.microsoft.com/office/drawing/2010/main">
          <mc:Choice Requires="a14">
            <p:sp>
              <p:nvSpPr>
                <p:cNvPr id="14" name="内容占位符 2">
                  <a:extLst>
                    <a:ext uri="{FF2B5EF4-FFF2-40B4-BE49-F238E27FC236}">
                      <a16:creationId xmlns:a16="http://schemas.microsoft.com/office/drawing/2014/main" id="{C2DD473B-F55B-CEFA-ABE4-62079DE05633}"/>
                    </a:ext>
                  </a:extLst>
                </p:cNvPr>
                <p:cNvSpPr txBox="1">
                  <a:spLocks/>
                </p:cNvSpPr>
                <p:nvPr/>
              </p:nvSpPr>
              <p:spPr bwMode="auto">
                <a:xfrm>
                  <a:off x="3324526" y="3945092"/>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𝑝𝑤</m:t>
                        </m:r>
                      </m:oMath>
                    </m:oMathPara>
                  </a14:m>
                  <a:endParaRPr lang="en-US" altLang="zh-CN" sz="2000" dirty="0">
                    <a:cs typeface="Calibri Light" panose="020F0302020204030204" pitchFamily="34" charset="0"/>
                  </a:endParaRPr>
                </a:p>
              </p:txBody>
            </p:sp>
          </mc:Choice>
          <mc:Fallback xmlns="">
            <p:sp>
              <p:nvSpPr>
                <p:cNvPr id="49" name="内容占位符 2">
                  <a:extLst>
                    <a:ext uri="{FF2B5EF4-FFF2-40B4-BE49-F238E27FC236}">
                      <a16:creationId xmlns:a16="http://schemas.microsoft.com/office/drawing/2014/main" id="{17FA20D3-DFD4-41BC-A8FB-31642814CA7D}"/>
                    </a:ext>
                  </a:extLst>
                </p:cNvPr>
                <p:cNvSpPr txBox="1">
                  <a:spLocks noRot="1" noChangeAspect="1" noMove="1" noResize="1" noEditPoints="1" noAdjustHandles="1" noChangeArrowheads="1" noChangeShapeType="1" noTextEdit="1"/>
                </p:cNvSpPr>
                <p:nvPr/>
              </p:nvSpPr>
              <p:spPr bwMode="auto">
                <a:xfrm>
                  <a:off x="3324526" y="3945092"/>
                  <a:ext cx="1668796" cy="49033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155C1A64-4C3D-2FC2-26DF-536F55E15343}"/>
                </a:ext>
              </a:extLst>
            </p:cNvPr>
            <p:cNvCxnSpPr>
              <a:cxnSpLocks/>
            </p:cNvCxnSpPr>
            <p:nvPr/>
          </p:nvCxnSpPr>
          <p:spPr>
            <a:xfrm>
              <a:off x="3489742" y="4303233"/>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16" name="Group 15">
            <a:extLst>
              <a:ext uri="{FF2B5EF4-FFF2-40B4-BE49-F238E27FC236}">
                <a16:creationId xmlns:a16="http://schemas.microsoft.com/office/drawing/2014/main" id="{3D18D5CE-7F64-3A3E-F801-14E9C0DB2725}"/>
              </a:ext>
            </a:extLst>
          </p:cNvPr>
          <p:cNvGrpSpPr/>
          <p:nvPr/>
        </p:nvGrpSpPr>
        <p:grpSpPr>
          <a:xfrm>
            <a:off x="3385039" y="3388506"/>
            <a:ext cx="504485" cy="438791"/>
            <a:chOff x="6940635" y="3928120"/>
            <a:chExt cx="1789309" cy="490335"/>
          </a:xfrm>
        </p:grpSpPr>
        <mc:AlternateContent xmlns:mc="http://schemas.openxmlformats.org/markup-compatibility/2006" xmlns:a14="http://schemas.microsoft.com/office/drawing/2010/main">
          <mc:Choice Requires="a14">
            <p:sp>
              <p:nvSpPr>
                <p:cNvPr id="17" name="内容占位符 2">
                  <a:extLst>
                    <a:ext uri="{FF2B5EF4-FFF2-40B4-BE49-F238E27FC236}">
                      <a16:creationId xmlns:a16="http://schemas.microsoft.com/office/drawing/2014/main" id="{F13E2C06-1AA2-BF1A-B69A-7F834A8D4038}"/>
                    </a:ext>
                  </a:extLst>
                </p:cNvPr>
                <p:cNvSpPr txBox="1">
                  <a:spLocks/>
                </p:cNvSpPr>
                <p:nvPr/>
              </p:nvSpPr>
              <p:spPr bwMode="auto">
                <a:xfrm>
                  <a:off x="7061148" y="3928120"/>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𝐾</m:t>
                        </m:r>
                      </m:oMath>
                    </m:oMathPara>
                  </a14:m>
                  <a:endParaRPr lang="en-US" altLang="zh-CN" sz="2000" dirty="0">
                    <a:cs typeface="Calibri Light" panose="020F0302020204030204" pitchFamily="34" charset="0"/>
                  </a:endParaRPr>
                </a:p>
              </p:txBody>
            </p:sp>
          </mc:Choice>
          <mc:Fallback xmlns="">
            <p:sp>
              <p:nvSpPr>
                <p:cNvPr id="31" name="内容占位符 2">
                  <a:extLst>
                    <a:ext uri="{FF2B5EF4-FFF2-40B4-BE49-F238E27FC236}">
                      <a16:creationId xmlns:a16="http://schemas.microsoft.com/office/drawing/2014/main" id="{44B13164-32D0-4F54-9087-A256D5F56893}"/>
                    </a:ext>
                  </a:extLst>
                </p:cNvPr>
                <p:cNvSpPr txBox="1">
                  <a:spLocks noRot="1" noChangeAspect="1" noMove="1" noResize="1" noEditPoints="1" noAdjustHandles="1" noChangeArrowheads="1" noChangeShapeType="1" noTextEdit="1"/>
                </p:cNvSpPr>
                <p:nvPr/>
              </p:nvSpPr>
              <p:spPr bwMode="auto">
                <a:xfrm>
                  <a:off x="7061148" y="3928120"/>
                  <a:ext cx="1668796" cy="490335"/>
                </a:xfrm>
                <a:prstGeom prst="rect">
                  <a:avLst/>
                </a:prstGeom>
                <a:blipFill>
                  <a:blip r:embed="rId8"/>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25420635-F935-262E-1D40-5DB61203ABAA}"/>
                </a:ext>
              </a:extLst>
            </p:cNvPr>
            <p:cNvCxnSpPr>
              <a:cxnSpLocks/>
            </p:cNvCxnSpPr>
            <p:nvPr/>
          </p:nvCxnSpPr>
          <p:spPr>
            <a:xfrm>
              <a:off x="6940635" y="4282653"/>
              <a:ext cx="1591774"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19" name="Group 18">
            <a:extLst>
              <a:ext uri="{FF2B5EF4-FFF2-40B4-BE49-F238E27FC236}">
                <a16:creationId xmlns:a16="http://schemas.microsoft.com/office/drawing/2014/main" id="{B4509D79-A1F6-93C0-0312-1C33E3CC41CE}"/>
              </a:ext>
            </a:extLst>
          </p:cNvPr>
          <p:cNvGrpSpPr/>
          <p:nvPr/>
        </p:nvGrpSpPr>
        <p:grpSpPr>
          <a:xfrm>
            <a:off x="1135381" y="3556443"/>
            <a:ext cx="1008677" cy="490335"/>
            <a:chOff x="4618722" y="4583009"/>
            <a:chExt cx="838122" cy="490335"/>
          </a:xfrm>
        </p:grpSpPr>
        <mc:AlternateContent xmlns:mc="http://schemas.openxmlformats.org/markup-compatibility/2006" xmlns:a14="http://schemas.microsoft.com/office/drawing/2010/main">
          <mc:Choice Requires="a14">
            <p:sp>
              <p:nvSpPr>
                <p:cNvPr id="20" name="内容占位符 2">
                  <a:extLst>
                    <a:ext uri="{FF2B5EF4-FFF2-40B4-BE49-F238E27FC236}">
                      <a16:creationId xmlns:a16="http://schemas.microsoft.com/office/drawing/2014/main" id="{911B0752-06E9-11F1-2DDF-7F06464288AF}"/>
                    </a:ext>
                  </a:extLst>
                </p:cNvPr>
                <p:cNvSpPr txBox="1">
                  <a:spLocks/>
                </p:cNvSpPr>
                <p:nvPr/>
              </p:nvSpPr>
              <p:spPr bwMode="auto">
                <a:xfrm>
                  <a:off x="4618722" y="4583009"/>
                  <a:ext cx="838122"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𝑟𝑤</m:t>
                        </m:r>
                      </m:oMath>
                    </m:oMathPara>
                  </a14:m>
                  <a:endParaRPr lang="en-US" altLang="zh-CN" sz="2000" dirty="0">
                    <a:cs typeface="Calibri Light" panose="020F0302020204030204" pitchFamily="34" charset="0"/>
                  </a:endParaRPr>
                </a:p>
              </p:txBody>
            </p:sp>
          </mc:Choice>
          <mc:Fallback xmlns="">
            <p:sp>
              <p:nvSpPr>
                <p:cNvPr id="46" name="内容占位符 2">
                  <a:extLst>
                    <a:ext uri="{FF2B5EF4-FFF2-40B4-BE49-F238E27FC236}">
                      <a16:creationId xmlns:a16="http://schemas.microsoft.com/office/drawing/2014/main" id="{2B7D63FC-C4AF-497A-9758-CE84E8B3806B}"/>
                    </a:ext>
                  </a:extLst>
                </p:cNvPr>
                <p:cNvSpPr txBox="1">
                  <a:spLocks noRot="1" noChangeAspect="1" noMove="1" noResize="1" noEditPoints="1" noAdjustHandles="1" noChangeArrowheads="1" noChangeShapeType="1" noTextEdit="1"/>
                </p:cNvSpPr>
                <p:nvPr/>
              </p:nvSpPr>
              <p:spPr bwMode="auto">
                <a:xfrm>
                  <a:off x="4618722" y="4583009"/>
                  <a:ext cx="838122" cy="490335"/>
                </a:xfrm>
                <a:prstGeom prst="rect">
                  <a:avLst/>
                </a:prstGeom>
                <a:blipFill>
                  <a:blip r:embed="rId9"/>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A1320921-4019-AB48-30FD-41DC8024C16A}"/>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22" name="Rectangle 21">
            <a:extLst>
              <a:ext uri="{FF2B5EF4-FFF2-40B4-BE49-F238E27FC236}">
                <a16:creationId xmlns:a16="http://schemas.microsoft.com/office/drawing/2014/main" id="{388BAB95-AE1B-3C0B-00F7-AD92BFA21094}"/>
              </a:ext>
            </a:extLst>
          </p:cNvPr>
          <p:cNvSpPr/>
          <p:nvPr/>
        </p:nvSpPr>
        <p:spPr>
          <a:xfrm>
            <a:off x="1967065" y="3426722"/>
            <a:ext cx="1270745" cy="438790"/>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OPRF</a:t>
            </a:r>
          </a:p>
        </p:txBody>
      </p:sp>
      <p:grpSp>
        <p:nvGrpSpPr>
          <p:cNvPr id="23" name="Group 22">
            <a:extLst>
              <a:ext uri="{FF2B5EF4-FFF2-40B4-BE49-F238E27FC236}">
                <a16:creationId xmlns:a16="http://schemas.microsoft.com/office/drawing/2014/main" id="{14FA7C51-7767-BD8F-BA95-4AA95082067A}"/>
              </a:ext>
            </a:extLst>
          </p:cNvPr>
          <p:cNvGrpSpPr/>
          <p:nvPr/>
        </p:nvGrpSpPr>
        <p:grpSpPr>
          <a:xfrm>
            <a:off x="2688892" y="3936424"/>
            <a:ext cx="1100821" cy="490336"/>
            <a:chOff x="8036464" y="3995760"/>
            <a:chExt cx="1668796" cy="490335"/>
          </a:xfrm>
        </p:grpSpPr>
        <mc:AlternateContent xmlns:mc="http://schemas.openxmlformats.org/markup-compatibility/2006" xmlns:a14="http://schemas.microsoft.com/office/drawing/2010/main">
          <mc:Choice Requires="a14">
            <p:sp>
              <p:nvSpPr>
                <p:cNvPr id="25" name="内容占位符 2">
                  <a:extLst>
                    <a:ext uri="{FF2B5EF4-FFF2-40B4-BE49-F238E27FC236}">
                      <a16:creationId xmlns:a16="http://schemas.microsoft.com/office/drawing/2014/main" id="{3CE790AF-65BF-B60A-1614-A9FC39B3E5DF}"/>
                    </a:ext>
                  </a:extLst>
                </p:cNvPr>
                <p:cNvSpPr txBox="1">
                  <a:spLocks/>
                </p:cNvSpPr>
                <p:nvPr/>
              </p:nvSpPr>
              <p:spPr bwMode="auto">
                <a:xfrm>
                  <a:off x="8036464" y="3995760"/>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𝑒𝑛𝑣</m:t>
                        </m:r>
                      </m:oMath>
                    </m:oMathPara>
                  </a14:m>
                  <a:endParaRPr lang="en-US" altLang="zh-CN" sz="2000" dirty="0">
                    <a:cs typeface="Calibri Light" panose="020F0302020204030204" pitchFamily="34" charset="0"/>
                  </a:endParaRPr>
                </a:p>
              </p:txBody>
            </p:sp>
          </mc:Choice>
          <mc:Fallback xmlns="">
            <p:sp>
              <p:nvSpPr>
                <p:cNvPr id="80" name="内容占位符 2">
                  <a:extLst>
                    <a:ext uri="{FF2B5EF4-FFF2-40B4-BE49-F238E27FC236}">
                      <a16:creationId xmlns:a16="http://schemas.microsoft.com/office/drawing/2014/main" id="{7F686D23-E8E1-4D60-AC73-B1D8126E87FD}"/>
                    </a:ext>
                  </a:extLst>
                </p:cNvPr>
                <p:cNvSpPr txBox="1">
                  <a:spLocks noRot="1" noChangeAspect="1" noMove="1" noResize="1" noEditPoints="1" noAdjustHandles="1" noChangeArrowheads="1" noChangeShapeType="1" noTextEdit="1"/>
                </p:cNvSpPr>
                <p:nvPr/>
              </p:nvSpPr>
              <p:spPr bwMode="auto">
                <a:xfrm>
                  <a:off x="8036464" y="3995760"/>
                  <a:ext cx="1668796" cy="490335"/>
                </a:xfrm>
                <a:prstGeom prst="rect">
                  <a:avLst/>
                </a:prstGeom>
                <a:blipFill>
                  <a:blip r:embed="rId10"/>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6845C542-6350-C944-D7C8-F5A7FDEBB16D}"/>
                </a:ext>
              </a:extLst>
            </p:cNvPr>
            <p:cNvCxnSpPr>
              <a:cxnSpLocks/>
            </p:cNvCxnSpPr>
            <p:nvPr/>
          </p:nvCxnSpPr>
          <p:spPr>
            <a:xfrm>
              <a:off x="8140850" y="4360991"/>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B568D05-498C-31FD-67B8-7273741735BA}"/>
                  </a:ext>
                </a:extLst>
              </p:cNvPr>
              <p:cNvSpPr txBox="1"/>
              <p:nvPr/>
            </p:nvSpPr>
            <p:spPr>
              <a:xfrm>
                <a:off x="45758" y="4111548"/>
                <a:ext cx="2572371"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0"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0"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0"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𝐴𝐷𝑒𝑐</m:t>
                          </m:r>
                        </m:e>
                        <m:sub>
                          <m:r>
                            <a:rPr lang="en-US" sz="2000" b="0" i="1" dirty="0" smtClean="0">
                              <a:latin typeface="Cambria Math" panose="02040503050406030204" pitchFamily="18" charset="0"/>
                              <a:ea typeface="Cambria Math" panose="02040503050406030204" pitchFamily="18" charset="0"/>
                            </a:rPr>
                            <m:t>𝑟𝑤</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27" name="TextBox 26">
                <a:extLst>
                  <a:ext uri="{FF2B5EF4-FFF2-40B4-BE49-F238E27FC236}">
                    <a16:creationId xmlns:a16="http://schemas.microsoft.com/office/drawing/2014/main" id="{0B568D05-498C-31FD-67B8-7273741735BA}"/>
                  </a:ext>
                </a:extLst>
              </p:cNvPr>
              <p:cNvSpPr txBox="1">
                <a:spLocks noRot="1" noChangeAspect="1" noMove="1" noResize="1" noEditPoints="1" noAdjustHandles="1" noChangeArrowheads="1" noChangeShapeType="1" noTextEdit="1"/>
              </p:cNvSpPr>
              <p:nvPr/>
            </p:nvSpPr>
            <p:spPr>
              <a:xfrm>
                <a:off x="45758" y="4111548"/>
                <a:ext cx="2572371" cy="400110"/>
              </a:xfrm>
              <a:prstGeom prst="rect">
                <a:avLst/>
              </a:prstGeom>
              <a:blipFill>
                <a:blip r:embed="rId11"/>
                <a:stretch>
                  <a:fillRect l="-1188" r="-1900" b="-15152"/>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2A20DC34-6AB9-A409-F366-6649576A9E85}"/>
              </a:ext>
            </a:extLst>
          </p:cNvPr>
          <p:cNvSpPr/>
          <p:nvPr/>
        </p:nvSpPr>
        <p:spPr>
          <a:xfrm>
            <a:off x="4037468" y="3347653"/>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Server</a:t>
            </a:r>
          </a:p>
        </p:txBody>
      </p:sp>
      <p:sp>
        <p:nvSpPr>
          <p:cNvPr id="32" name="Rectangle 31">
            <a:extLst>
              <a:ext uri="{FF2B5EF4-FFF2-40B4-BE49-F238E27FC236}">
                <a16:creationId xmlns:a16="http://schemas.microsoft.com/office/drawing/2014/main" id="{2B3F27FD-D385-E344-11CD-74694D928BE6}"/>
              </a:ext>
            </a:extLst>
          </p:cNvPr>
          <p:cNvSpPr/>
          <p:nvPr/>
        </p:nvSpPr>
        <p:spPr>
          <a:xfrm>
            <a:off x="276366" y="3347652"/>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User</a:t>
            </a:r>
          </a:p>
        </p:txBody>
      </p:sp>
      <p:sp>
        <p:nvSpPr>
          <p:cNvPr id="34" name="Rectangle 33">
            <a:extLst>
              <a:ext uri="{FF2B5EF4-FFF2-40B4-BE49-F238E27FC236}">
                <a16:creationId xmlns:a16="http://schemas.microsoft.com/office/drawing/2014/main" id="{C9731DC0-A09F-1D66-406E-F8D9C8D3760A}"/>
              </a:ext>
            </a:extLst>
          </p:cNvPr>
          <p:cNvSpPr/>
          <p:nvPr/>
        </p:nvSpPr>
        <p:spPr>
          <a:xfrm>
            <a:off x="6975256" y="3378955"/>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User</a:t>
            </a:r>
          </a:p>
        </p:txBody>
      </p:sp>
      <p:sp>
        <p:nvSpPr>
          <p:cNvPr id="35" name="Rectangle 34">
            <a:extLst>
              <a:ext uri="{FF2B5EF4-FFF2-40B4-BE49-F238E27FC236}">
                <a16:creationId xmlns:a16="http://schemas.microsoft.com/office/drawing/2014/main" id="{61A2FBB2-9A7B-30F4-BF00-ECC4F7835447}"/>
              </a:ext>
            </a:extLst>
          </p:cNvPr>
          <p:cNvSpPr/>
          <p:nvPr/>
        </p:nvSpPr>
        <p:spPr>
          <a:xfrm>
            <a:off x="10712794" y="3378955"/>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Server</a:t>
            </a:r>
          </a:p>
        </p:txBody>
      </p:sp>
      <p:grpSp>
        <p:nvGrpSpPr>
          <p:cNvPr id="36" name="Group 35">
            <a:extLst>
              <a:ext uri="{FF2B5EF4-FFF2-40B4-BE49-F238E27FC236}">
                <a16:creationId xmlns:a16="http://schemas.microsoft.com/office/drawing/2014/main" id="{95E51594-0253-4378-3689-29760F51362B}"/>
              </a:ext>
            </a:extLst>
          </p:cNvPr>
          <p:cNvGrpSpPr/>
          <p:nvPr/>
        </p:nvGrpSpPr>
        <p:grpSpPr>
          <a:xfrm>
            <a:off x="7815273" y="4221161"/>
            <a:ext cx="687272" cy="490335"/>
            <a:chOff x="2404187" y="3912966"/>
            <a:chExt cx="2185040" cy="490335"/>
          </a:xfrm>
        </p:grpSpPr>
        <mc:AlternateContent xmlns:mc="http://schemas.openxmlformats.org/markup-compatibility/2006" xmlns:a14="http://schemas.microsoft.com/office/drawing/2010/main">
          <mc:Choice Requires="a14">
            <p:sp>
              <p:nvSpPr>
                <p:cNvPr id="37" name="内容占位符 2">
                  <a:extLst>
                    <a:ext uri="{FF2B5EF4-FFF2-40B4-BE49-F238E27FC236}">
                      <a16:creationId xmlns:a16="http://schemas.microsoft.com/office/drawing/2014/main" id="{2516B3C5-2E40-464D-A3C6-FBFD31DF17F1}"/>
                    </a:ext>
                  </a:extLst>
                </p:cNvPr>
                <p:cNvSpPr txBox="1">
                  <a:spLocks/>
                </p:cNvSpPr>
                <p:nvPr/>
              </p:nvSpPr>
              <p:spPr bwMode="auto">
                <a:xfrm>
                  <a:off x="2404187" y="3912966"/>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𝑟𝑤</m:t>
                        </m:r>
                      </m:oMath>
                    </m:oMathPara>
                  </a14:m>
                  <a:endParaRPr lang="en-US" altLang="zh-CN" sz="2000" dirty="0">
                    <a:cs typeface="Calibri Light" panose="020F0302020204030204" pitchFamily="34" charset="0"/>
                  </a:endParaRPr>
                </a:p>
              </p:txBody>
            </p:sp>
          </mc:Choice>
          <mc:Fallback xmlns="">
            <p:sp>
              <p:nvSpPr>
                <p:cNvPr id="37" name="内容占位符 2">
                  <a:extLst>
                    <a:ext uri="{FF2B5EF4-FFF2-40B4-BE49-F238E27FC236}">
                      <a16:creationId xmlns:a16="http://schemas.microsoft.com/office/drawing/2014/main" id="{2516B3C5-2E40-464D-A3C6-FBFD31DF17F1}"/>
                    </a:ext>
                  </a:extLst>
                </p:cNvPr>
                <p:cNvSpPr txBox="1">
                  <a:spLocks noRot="1" noChangeAspect="1" noMove="1" noResize="1" noEditPoints="1" noAdjustHandles="1" noChangeArrowheads="1" noChangeShapeType="1" noTextEdit="1"/>
                </p:cNvSpPr>
                <p:nvPr/>
              </p:nvSpPr>
              <p:spPr bwMode="auto">
                <a:xfrm>
                  <a:off x="2404187" y="3912966"/>
                  <a:ext cx="1668796" cy="490335"/>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F799778E-8F3F-CB1E-61AB-9F89BB9E5382}"/>
                </a:ext>
              </a:extLst>
            </p:cNvPr>
            <p:cNvCxnSpPr>
              <a:cxnSpLocks/>
            </p:cNvCxnSpPr>
            <p:nvPr/>
          </p:nvCxnSpPr>
          <p:spPr>
            <a:xfrm>
              <a:off x="2659087" y="4285470"/>
              <a:ext cx="193014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41" name="Group 40">
            <a:extLst>
              <a:ext uri="{FF2B5EF4-FFF2-40B4-BE49-F238E27FC236}">
                <a16:creationId xmlns:a16="http://schemas.microsoft.com/office/drawing/2014/main" id="{E65F9043-3F41-FEA2-40EC-78A0C052DAAA}"/>
              </a:ext>
            </a:extLst>
          </p:cNvPr>
          <p:cNvGrpSpPr/>
          <p:nvPr/>
        </p:nvGrpSpPr>
        <p:grpSpPr>
          <a:xfrm>
            <a:off x="10377053" y="4241874"/>
            <a:ext cx="878170" cy="539369"/>
            <a:chOff x="6863613" y="3915796"/>
            <a:chExt cx="1668796" cy="539369"/>
          </a:xfrm>
        </p:grpSpPr>
        <mc:AlternateContent xmlns:mc="http://schemas.openxmlformats.org/markup-compatibility/2006" xmlns:a14="http://schemas.microsoft.com/office/drawing/2010/main">
          <mc:Choice Requires="a14">
            <p:sp>
              <p:nvSpPr>
                <p:cNvPr id="42" name="内容占位符 2">
                  <a:extLst>
                    <a:ext uri="{FF2B5EF4-FFF2-40B4-BE49-F238E27FC236}">
                      <a16:creationId xmlns:a16="http://schemas.microsoft.com/office/drawing/2014/main" id="{8AF28AE2-5039-B4AE-0F40-9F4A06683FF8}"/>
                    </a:ext>
                  </a:extLst>
                </p:cNvPr>
                <p:cNvSpPr txBox="1">
                  <a:spLocks/>
                </p:cNvSpPr>
                <p:nvPr/>
              </p:nvSpPr>
              <p:spPr bwMode="auto">
                <a:xfrm>
                  <a:off x="6863613" y="3915796"/>
                  <a:ext cx="1668796" cy="539369"/>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h</m:t>
                        </m:r>
                        <m:r>
                          <a:rPr lang="en-US" sz="2000" b="0" i="1" dirty="0" smtClean="0">
                            <a:latin typeface="Cambria Math" panose="02040503050406030204" pitchFamily="18" charset="0"/>
                            <a:ea typeface="Cambria Math" panose="02040503050406030204" pitchFamily="18" charset="0"/>
                          </a:rPr>
                          <m:t>𝑟𝑤</m:t>
                        </m:r>
                      </m:oMath>
                    </m:oMathPara>
                  </a14:m>
                  <a:endParaRPr lang="en-US" altLang="zh-CN" sz="2000" dirty="0">
                    <a:cs typeface="Calibri Light" panose="020F0302020204030204" pitchFamily="34" charset="0"/>
                  </a:endParaRPr>
                </a:p>
              </p:txBody>
            </p:sp>
          </mc:Choice>
          <mc:Fallback xmlns="">
            <p:sp>
              <p:nvSpPr>
                <p:cNvPr id="42" name="内容占位符 2">
                  <a:extLst>
                    <a:ext uri="{FF2B5EF4-FFF2-40B4-BE49-F238E27FC236}">
                      <a16:creationId xmlns:a16="http://schemas.microsoft.com/office/drawing/2014/main" id="{8AF28AE2-5039-B4AE-0F40-9F4A06683FF8}"/>
                    </a:ext>
                  </a:extLst>
                </p:cNvPr>
                <p:cNvSpPr txBox="1">
                  <a:spLocks noRot="1" noChangeAspect="1" noMove="1" noResize="1" noEditPoints="1" noAdjustHandles="1" noChangeArrowheads="1" noChangeShapeType="1" noTextEdit="1"/>
                </p:cNvSpPr>
                <p:nvPr/>
              </p:nvSpPr>
              <p:spPr bwMode="auto">
                <a:xfrm>
                  <a:off x="6863613" y="3915796"/>
                  <a:ext cx="1668796" cy="539369"/>
                </a:xfrm>
                <a:prstGeom prst="rect">
                  <a:avLst/>
                </a:prstGeom>
                <a:blipFill>
                  <a:blip r:embed="rId13"/>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55CCF48F-6249-1D08-C9F1-FADDD49EDB4A}"/>
                </a:ext>
              </a:extLst>
            </p:cNvPr>
            <p:cNvCxnSpPr>
              <a:cxnSpLocks/>
            </p:cNvCxnSpPr>
            <p:nvPr/>
          </p:nvCxnSpPr>
          <p:spPr>
            <a:xfrm>
              <a:off x="6940637" y="4282653"/>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44" name="Group 43">
            <a:extLst>
              <a:ext uri="{FF2B5EF4-FFF2-40B4-BE49-F238E27FC236}">
                <a16:creationId xmlns:a16="http://schemas.microsoft.com/office/drawing/2014/main" id="{B9A3015A-75A4-FEC3-7285-8B4AE278996F}"/>
              </a:ext>
            </a:extLst>
          </p:cNvPr>
          <p:cNvGrpSpPr/>
          <p:nvPr/>
        </p:nvGrpSpPr>
        <p:grpSpPr>
          <a:xfrm>
            <a:off x="7933148" y="3153789"/>
            <a:ext cx="695434" cy="490335"/>
            <a:chOff x="3324526" y="3945092"/>
            <a:chExt cx="1668796" cy="490335"/>
          </a:xfrm>
        </p:grpSpPr>
        <mc:AlternateContent xmlns:mc="http://schemas.openxmlformats.org/markup-compatibility/2006" xmlns:a14="http://schemas.microsoft.com/office/drawing/2010/main">
          <mc:Choice Requires="a14">
            <p:sp>
              <p:nvSpPr>
                <p:cNvPr id="45" name="内容占位符 2">
                  <a:extLst>
                    <a:ext uri="{FF2B5EF4-FFF2-40B4-BE49-F238E27FC236}">
                      <a16:creationId xmlns:a16="http://schemas.microsoft.com/office/drawing/2014/main" id="{366103F7-055D-6AE0-9B0F-857522A65AFD}"/>
                    </a:ext>
                  </a:extLst>
                </p:cNvPr>
                <p:cNvSpPr txBox="1">
                  <a:spLocks/>
                </p:cNvSpPr>
                <p:nvPr/>
              </p:nvSpPr>
              <p:spPr bwMode="auto">
                <a:xfrm>
                  <a:off x="3324526" y="3945092"/>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𝑝𝑤</m:t>
                        </m:r>
                      </m:oMath>
                    </m:oMathPara>
                  </a14:m>
                  <a:endParaRPr lang="en-US" altLang="zh-CN" sz="2000" dirty="0">
                    <a:cs typeface="Calibri Light" panose="020F0302020204030204" pitchFamily="34" charset="0"/>
                  </a:endParaRPr>
                </a:p>
              </p:txBody>
            </p:sp>
          </mc:Choice>
          <mc:Fallback xmlns="">
            <p:sp>
              <p:nvSpPr>
                <p:cNvPr id="182" name="内容占位符 2">
                  <a:extLst>
                    <a:ext uri="{FF2B5EF4-FFF2-40B4-BE49-F238E27FC236}">
                      <a16:creationId xmlns:a16="http://schemas.microsoft.com/office/drawing/2014/main" id="{F2D03613-EF1A-4790-85F3-52B0A7B3C6BA}"/>
                    </a:ext>
                  </a:extLst>
                </p:cNvPr>
                <p:cNvSpPr txBox="1">
                  <a:spLocks noRot="1" noChangeAspect="1" noMove="1" noResize="1" noEditPoints="1" noAdjustHandles="1" noChangeArrowheads="1" noChangeShapeType="1" noTextEdit="1"/>
                </p:cNvSpPr>
                <p:nvPr/>
              </p:nvSpPr>
              <p:spPr bwMode="auto">
                <a:xfrm>
                  <a:off x="3324526" y="3945092"/>
                  <a:ext cx="1668796" cy="490335"/>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F24571AD-2F4F-B7C8-770F-D00557597827}"/>
                </a:ext>
              </a:extLst>
            </p:cNvPr>
            <p:cNvCxnSpPr>
              <a:cxnSpLocks/>
            </p:cNvCxnSpPr>
            <p:nvPr/>
          </p:nvCxnSpPr>
          <p:spPr>
            <a:xfrm>
              <a:off x="3489742" y="4303233"/>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51" name="Group 50">
            <a:extLst>
              <a:ext uri="{FF2B5EF4-FFF2-40B4-BE49-F238E27FC236}">
                <a16:creationId xmlns:a16="http://schemas.microsoft.com/office/drawing/2014/main" id="{DC40C809-1107-C50E-1453-B19E153EB36F}"/>
              </a:ext>
            </a:extLst>
          </p:cNvPr>
          <p:cNvGrpSpPr/>
          <p:nvPr/>
        </p:nvGrpSpPr>
        <p:grpSpPr>
          <a:xfrm>
            <a:off x="10049293" y="3424728"/>
            <a:ext cx="504485" cy="438791"/>
            <a:chOff x="6940635" y="3928120"/>
            <a:chExt cx="1789309" cy="490335"/>
          </a:xfrm>
        </p:grpSpPr>
        <mc:AlternateContent xmlns:mc="http://schemas.openxmlformats.org/markup-compatibility/2006" xmlns:a14="http://schemas.microsoft.com/office/drawing/2010/main">
          <mc:Choice Requires="a14">
            <p:sp>
              <p:nvSpPr>
                <p:cNvPr id="52" name="内容占位符 2">
                  <a:extLst>
                    <a:ext uri="{FF2B5EF4-FFF2-40B4-BE49-F238E27FC236}">
                      <a16:creationId xmlns:a16="http://schemas.microsoft.com/office/drawing/2014/main" id="{5650F11E-E31A-208C-D0F1-F4493C768111}"/>
                    </a:ext>
                  </a:extLst>
                </p:cNvPr>
                <p:cNvSpPr txBox="1">
                  <a:spLocks/>
                </p:cNvSpPr>
                <p:nvPr/>
              </p:nvSpPr>
              <p:spPr bwMode="auto">
                <a:xfrm>
                  <a:off x="7061148" y="3928120"/>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𝐾</m:t>
                        </m:r>
                      </m:oMath>
                    </m:oMathPara>
                  </a14:m>
                  <a:endParaRPr lang="en-US" altLang="zh-CN" sz="2000" dirty="0">
                    <a:cs typeface="Calibri Light" panose="020F0302020204030204" pitchFamily="34" charset="0"/>
                  </a:endParaRPr>
                </a:p>
              </p:txBody>
            </p:sp>
          </mc:Choice>
          <mc:Fallback xmlns="">
            <p:sp>
              <p:nvSpPr>
                <p:cNvPr id="185" name="内容占位符 2">
                  <a:extLst>
                    <a:ext uri="{FF2B5EF4-FFF2-40B4-BE49-F238E27FC236}">
                      <a16:creationId xmlns:a16="http://schemas.microsoft.com/office/drawing/2014/main" id="{7D168FE3-0B51-43DA-B15C-32C7313720E4}"/>
                    </a:ext>
                  </a:extLst>
                </p:cNvPr>
                <p:cNvSpPr txBox="1">
                  <a:spLocks noRot="1" noChangeAspect="1" noMove="1" noResize="1" noEditPoints="1" noAdjustHandles="1" noChangeArrowheads="1" noChangeShapeType="1" noTextEdit="1"/>
                </p:cNvSpPr>
                <p:nvPr/>
              </p:nvSpPr>
              <p:spPr bwMode="auto">
                <a:xfrm>
                  <a:off x="7061148" y="3928120"/>
                  <a:ext cx="1668796" cy="490335"/>
                </a:xfrm>
                <a:prstGeom prst="rect">
                  <a:avLst/>
                </a:prstGeom>
                <a:blipFill>
                  <a:blip r:embed="rId15"/>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53" name="Straight Arrow Connector 52">
              <a:extLst>
                <a:ext uri="{FF2B5EF4-FFF2-40B4-BE49-F238E27FC236}">
                  <a16:creationId xmlns:a16="http://schemas.microsoft.com/office/drawing/2014/main" id="{9AEEAFDB-F1A9-3093-0819-1F9E608B1435}"/>
                </a:ext>
              </a:extLst>
            </p:cNvPr>
            <p:cNvCxnSpPr>
              <a:cxnSpLocks/>
            </p:cNvCxnSpPr>
            <p:nvPr/>
          </p:nvCxnSpPr>
          <p:spPr>
            <a:xfrm>
              <a:off x="6940635" y="4282653"/>
              <a:ext cx="1591774"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55" name="Rectangle 54">
            <a:extLst>
              <a:ext uri="{FF2B5EF4-FFF2-40B4-BE49-F238E27FC236}">
                <a16:creationId xmlns:a16="http://schemas.microsoft.com/office/drawing/2014/main" id="{25FB74EF-961B-A0F5-10BE-6F6CF89C04AF}"/>
              </a:ext>
            </a:extLst>
          </p:cNvPr>
          <p:cNvSpPr/>
          <p:nvPr/>
        </p:nvSpPr>
        <p:spPr>
          <a:xfrm>
            <a:off x="8631319" y="3462944"/>
            <a:ext cx="1270745" cy="438790"/>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    (P)OPRF</a:t>
            </a:r>
          </a:p>
        </p:txBody>
      </p:sp>
      <p:grpSp>
        <p:nvGrpSpPr>
          <p:cNvPr id="56" name="Group 55">
            <a:extLst>
              <a:ext uri="{FF2B5EF4-FFF2-40B4-BE49-F238E27FC236}">
                <a16:creationId xmlns:a16="http://schemas.microsoft.com/office/drawing/2014/main" id="{E984A633-5B89-4E7D-79AF-AE0767545E81}"/>
              </a:ext>
            </a:extLst>
          </p:cNvPr>
          <p:cNvGrpSpPr/>
          <p:nvPr/>
        </p:nvGrpSpPr>
        <p:grpSpPr>
          <a:xfrm>
            <a:off x="7799635" y="3592665"/>
            <a:ext cx="1008677" cy="490335"/>
            <a:chOff x="4618722" y="4583009"/>
            <a:chExt cx="838122" cy="490335"/>
          </a:xfrm>
        </p:grpSpPr>
        <mc:AlternateContent xmlns:mc="http://schemas.openxmlformats.org/markup-compatibility/2006" xmlns:a14="http://schemas.microsoft.com/office/drawing/2010/main">
          <mc:Choice Requires="a14">
            <p:sp>
              <p:nvSpPr>
                <p:cNvPr id="57" name="内容占位符 2">
                  <a:extLst>
                    <a:ext uri="{FF2B5EF4-FFF2-40B4-BE49-F238E27FC236}">
                      <a16:creationId xmlns:a16="http://schemas.microsoft.com/office/drawing/2014/main" id="{11BC7874-E23C-304D-A98D-C37E9D0591DB}"/>
                    </a:ext>
                  </a:extLst>
                </p:cNvPr>
                <p:cNvSpPr txBox="1">
                  <a:spLocks/>
                </p:cNvSpPr>
                <p:nvPr/>
              </p:nvSpPr>
              <p:spPr bwMode="auto">
                <a:xfrm>
                  <a:off x="4618722" y="4583009"/>
                  <a:ext cx="838122"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𝑟𝑤</m:t>
                        </m:r>
                      </m:oMath>
                    </m:oMathPara>
                  </a14:m>
                  <a:endParaRPr lang="en-US" altLang="zh-CN" sz="2000" dirty="0">
                    <a:cs typeface="Calibri Light" panose="020F0302020204030204" pitchFamily="34" charset="0"/>
                  </a:endParaRPr>
                </a:p>
              </p:txBody>
            </p:sp>
          </mc:Choice>
          <mc:Fallback xmlns="">
            <p:sp>
              <p:nvSpPr>
                <p:cNvPr id="189" name="内容占位符 2">
                  <a:extLst>
                    <a:ext uri="{FF2B5EF4-FFF2-40B4-BE49-F238E27FC236}">
                      <a16:creationId xmlns:a16="http://schemas.microsoft.com/office/drawing/2014/main" id="{C6DCE45E-7852-41CF-9238-FC10682BBC51}"/>
                    </a:ext>
                  </a:extLst>
                </p:cNvPr>
                <p:cNvSpPr txBox="1">
                  <a:spLocks noRot="1" noChangeAspect="1" noMove="1" noResize="1" noEditPoints="1" noAdjustHandles="1" noChangeArrowheads="1" noChangeShapeType="1" noTextEdit="1"/>
                </p:cNvSpPr>
                <p:nvPr/>
              </p:nvSpPr>
              <p:spPr bwMode="auto">
                <a:xfrm>
                  <a:off x="4618722" y="4583009"/>
                  <a:ext cx="838122" cy="490335"/>
                </a:xfrm>
                <a:prstGeom prst="rect">
                  <a:avLst/>
                </a:prstGeom>
                <a:blipFill>
                  <a:blip r:embed="rId16"/>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D3634DE4-79D4-512D-6E7B-E2F8A669FB60}"/>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59" name="Group 58">
            <a:extLst>
              <a:ext uri="{FF2B5EF4-FFF2-40B4-BE49-F238E27FC236}">
                <a16:creationId xmlns:a16="http://schemas.microsoft.com/office/drawing/2014/main" id="{B8CE71FC-D4F1-DF17-FDFF-79DA79910694}"/>
              </a:ext>
            </a:extLst>
          </p:cNvPr>
          <p:cNvGrpSpPr/>
          <p:nvPr/>
        </p:nvGrpSpPr>
        <p:grpSpPr>
          <a:xfrm>
            <a:off x="1170555" y="4555798"/>
            <a:ext cx="705690" cy="490335"/>
            <a:chOff x="2654259" y="3912966"/>
            <a:chExt cx="1934968" cy="490335"/>
          </a:xfrm>
        </p:grpSpPr>
        <mc:AlternateContent xmlns:mc="http://schemas.openxmlformats.org/markup-compatibility/2006" xmlns:a14="http://schemas.microsoft.com/office/drawing/2010/main">
          <mc:Choice Requires="a14">
            <p:sp>
              <p:nvSpPr>
                <p:cNvPr id="60" name="内容占位符 2">
                  <a:extLst>
                    <a:ext uri="{FF2B5EF4-FFF2-40B4-BE49-F238E27FC236}">
                      <a16:creationId xmlns:a16="http://schemas.microsoft.com/office/drawing/2014/main" id="{0A97230E-7A75-7D54-7C43-E6E4D75C048F}"/>
                    </a:ext>
                  </a:extLst>
                </p:cNvPr>
                <p:cNvSpPr txBox="1">
                  <a:spLocks/>
                </p:cNvSpPr>
                <p:nvPr/>
              </p:nvSpPr>
              <p:spPr bwMode="auto">
                <a:xfrm>
                  <a:off x="2654259" y="3912966"/>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202" name="内容占位符 2">
                  <a:extLst>
                    <a:ext uri="{FF2B5EF4-FFF2-40B4-BE49-F238E27FC236}">
                      <a16:creationId xmlns:a16="http://schemas.microsoft.com/office/drawing/2014/main" id="{01509C07-F57C-4F2E-978A-FABE549EBB9F}"/>
                    </a:ext>
                  </a:extLst>
                </p:cNvPr>
                <p:cNvSpPr txBox="1">
                  <a:spLocks noRot="1" noChangeAspect="1" noMove="1" noResize="1" noEditPoints="1" noAdjustHandles="1" noChangeArrowheads="1" noChangeShapeType="1" noTextEdit="1"/>
                </p:cNvSpPr>
                <p:nvPr/>
              </p:nvSpPr>
              <p:spPr bwMode="auto">
                <a:xfrm>
                  <a:off x="2654259" y="3912966"/>
                  <a:ext cx="1668796" cy="490335"/>
                </a:xfrm>
                <a:prstGeom prst="rect">
                  <a:avLst/>
                </a:prstGeom>
                <a:blipFill>
                  <a:blip r:embed="rId17"/>
                  <a:stretch>
                    <a:fillRect l="-5000" r="-31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61" name="Straight Arrow Connector 60">
              <a:extLst>
                <a:ext uri="{FF2B5EF4-FFF2-40B4-BE49-F238E27FC236}">
                  <a16:creationId xmlns:a16="http://schemas.microsoft.com/office/drawing/2014/main" id="{8D0B5BD9-C3AE-88CF-A3EE-F9B6AF0FFFF8}"/>
                </a:ext>
              </a:extLst>
            </p:cNvPr>
            <p:cNvCxnSpPr>
              <a:cxnSpLocks/>
            </p:cNvCxnSpPr>
            <p:nvPr/>
          </p:nvCxnSpPr>
          <p:spPr>
            <a:xfrm>
              <a:off x="2920431" y="4285470"/>
              <a:ext cx="166879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62" name="Group 61">
            <a:extLst>
              <a:ext uri="{FF2B5EF4-FFF2-40B4-BE49-F238E27FC236}">
                <a16:creationId xmlns:a16="http://schemas.microsoft.com/office/drawing/2014/main" id="{2753CA14-D452-7EBD-D6E9-11FD66CEEE20}"/>
              </a:ext>
            </a:extLst>
          </p:cNvPr>
          <p:cNvGrpSpPr/>
          <p:nvPr/>
        </p:nvGrpSpPr>
        <p:grpSpPr>
          <a:xfrm>
            <a:off x="3315881" y="4575770"/>
            <a:ext cx="878170" cy="539369"/>
            <a:chOff x="6863613" y="3915796"/>
            <a:chExt cx="1668796" cy="539369"/>
          </a:xfrm>
        </p:grpSpPr>
        <mc:AlternateContent xmlns:mc="http://schemas.openxmlformats.org/markup-compatibility/2006" xmlns:a14="http://schemas.microsoft.com/office/drawing/2010/main">
          <mc:Choice Requires="a14">
            <p:sp>
              <p:nvSpPr>
                <p:cNvPr id="63" name="内容占位符 2">
                  <a:extLst>
                    <a:ext uri="{FF2B5EF4-FFF2-40B4-BE49-F238E27FC236}">
                      <a16:creationId xmlns:a16="http://schemas.microsoft.com/office/drawing/2014/main" id="{9CBC90EB-F477-226C-BFD7-C2DB9D0A9389}"/>
                    </a:ext>
                  </a:extLst>
                </p:cNvPr>
                <p:cNvSpPr txBox="1">
                  <a:spLocks/>
                </p:cNvSpPr>
                <p:nvPr/>
              </p:nvSpPr>
              <p:spPr bwMode="auto">
                <a:xfrm>
                  <a:off x="6863613" y="3915796"/>
                  <a:ext cx="1668796" cy="539369"/>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205" name="内容占位符 2">
                  <a:extLst>
                    <a:ext uri="{FF2B5EF4-FFF2-40B4-BE49-F238E27FC236}">
                      <a16:creationId xmlns:a16="http://schemas.microsoft.com/office/drawing/2014/main" id="{C7FCB888-6C7A-497D-99FA-7CFE0033291E}"/>
                    </a:ext>
                  </a:extLst>
                </p:cNvPr>
                <p:cNvSpPr txBox="1">
                  <a:spLocks noRot="1" noChangeAspect="1" noMove="1" noResize="1" noEditPoints="1" noAdjustHandles="1" noChangeArrowheads="1" noChangeShapeType="1" noTextEdit="1"/>
                </p:cNvSpPr>
                <p:nvPr/>
              </p:nvSpPr>
              <p:spPr bwMode="auto">
                <a:xfrm>
                  <a:off x="6863613" y="3915796"/>
                  <a:ext cx="1668796" cy="539369"/>
                </a:xfrm>
                <a:prstGeom prst="rect">
                  <a:avLst/>
                </a:prstGeom>
                <a:blipFill>
                  <a:blip r:embed="rId18"/>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93AD11AB-8166-E8E9-7F01-8B306F1C162B}"/>
                </a:ext>
              </a:extLst>
            </p:cNvPr>
            <p:cNvCxnSpPr>
              <a:cxnSpLocks/>
            </p:cNvCxnSpPr>
            <p:nvPr/>
          </p:nvCxnSpPr>
          <p:spPr>
            <a:xfrm>
              <a:off x="6940637" y="4282653"/>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65" name="Group 64">
            <a:extLst>
              <a:ext uri="{FF2B5EF4-FFF2-40B4-BE49-F238E27FC236}">
                <a16:creationId xmlns:a16="http://schemas.microsoft.com/office/drawing/2014/main" id="{56792801-EF86-DBCF-D20C-5BAD7B2B4172}"/>
              </a:ext>
            </a:extLst>
          </p:cNvPr>
          <p:cNvGrpSpPr/>
          <p:nvPr/>
        </p:nvGrpSpPr>
        <p:grpSpPr>
          <a:xfrm>
            <a:off x="1428258" y="4954640"/>
            <a:ext cx="538481" cy="502683"/>
            <a:chOff x="4721862" y="4569949"/>
            <a:chExt cx="565249" cy="490335"/>
          </a:xfrm>
        </p:grpSpPr>
        <mc:AlternateContent xmlns:mc="http://schemas.openxmlformats.org/markup-compatibility/2006" xmlns:a14="http://schemas.microsoft.com/office/drawing/2010/main">
          <mc:Choice Requires="a14">
            <p:sp>
              <p:nvSpPr>
                <p:cNvPr id="66" name="内容占位符 2">
                  <a:extLst>
                    <a:ext uri="{FF2B5EF4-FFF2-40B4-BE49-F238E27FC236}">
                      <a16:creationId xmlns:a16="http://schemas.microsoft.com/office/drawing/2014/main" id="{DA10489A-FB2A-E65F-E764-BE32420834B9}"/>
                    </a:ext>
                  </a:extLst>
                </p:cNvPr>
                <p:cNvSpPr txBox="1">
                  <a:spLocks/>
                </p:cNvSpPr>
                <p:nvPr/>
              </p:nvSpPr>
              <p:spPr bwMode="auto">
                <a:xfrm>
                  <a:off x="4721862" y="4569949"/>
                  <a:ext cx="565249"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oMath>
                    </m:oMathPara>
                  </a14:m>
                  <a:endParaRPr lang="en-US" altLang="zh-CN" sz="2000" dirty="0">
                    <a:cs typeface="Calibri Light" panose="020F0302020204030204" pitchFamily="34" charset="0"/>
                  </a:endParaRPr>
                </a:p>
              </p:txBody>
            </p:sp>
          </mc:Choice>
          <mc:Fallback xmlns="">
            <p:sp>
              <p:nvSpPr>
                <p:cNvPr id="208" name="内容占位符 2">
                  <a:extLst>
                    <a:ext uri="{FF2B5EF4-FFF2-40B4-BE49-F238E27FC236}">
                      <a16:creationId xmlns:a16="http://schemas.microsoft.com/office/drawing/2014/main" id="{697ECBEB-C2B6-40F8-ABC8-A79223170267}"/>
                    </a:ext>
                  </a:extLst>
                </p:cNvPr>
                <p:cNvSpPr txBox="1">
                  <a:spLocks noRot="1" noChangeAspect="1" noMove="1" noResize="1" noEditPoints="1" noAdjustHandles="1" noChangeArrowheads="1" noChangeShapeType="1" noTextEdit="1"/>
                </p:cNvSpPr>
                <p:nvPr/>
              </p:nvSpPr>
              <p:spPr bwMode="auto">
                <a:xfrm>
                  <a:off x="4721862" y="4569949"/>
                  <a:ext cx="565249" cy="490335"/>
                </a:xfrm>
                <a:prstGeom prst="rect">
                  <a:avLst/>
                </a:prstGeom>
                <a:blipFill>
                  <a:blip r:embed="rId21"/>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67069FA7-6A94-FC3E-F059-57AADADCE0B2}"/>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68" name="Rectangle 67">
            <a:extLst>
              <a:ext uri="{FF2B5EF4-FFF2-40B4-BE49-F238E27FC236}">
                <a16:creationId xmlns:a16="http://schemas.microsoft.com/office/drawing/2014/main" id="{11CF056D-8557-5795-3F98-315AC7E2FE69}"/>
              </a:ext>
            </a:extLst>
          </p:cNvPr>
          <p:cNvSpPr/>
          <p:nvPr/>
        </p:nvSpPr>
        <p:spPr>
          <a:xfrm>
            <a:off x="1927618" y="4883410"/>
            <a:ext cx="1398387" cy="461683"/>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AKE </a:t>
            </a:r>
            <a:r>
              <a:rPr lang="en-US" dirty="0">
                <a:solidFill>
                  <a:srgbClr val="FF0000"/>
                </a:solidFill>
              </a:rPr>
              <a:t>(/w KCI)</a:t>
            </a:r>
            <a:endParaRPr lang="en-US" sz="2000" dirty="0">
              <a:solidFill>
                <a:srgbClr val="FF0000"/>
              </a:solidFill>
            </a:endParaRPr>
          </a:p>
        </p:txBody>
      </p:sp>
      <p:grpSp>
        <p:nvGrpSpPr>
          <p:cNvPr id="69" name="Group 68">
            <a:extLst>
              <a:ext uri="{FF2B5EF4-FFF2-40B4-BE49-F238E27FC236}">
                <a16:creationId xmlns:a16="http://schemas.microsoft.com/office/drawing/2014/main" id="{2AD89CFE-E57B-EBBF-8CC1-F58A31324A92}"/>
              </a:ext>
            </a:extLst>
          </p:cNvPr>
          <p:cNvGrpSpPr/>
          <p:nvPr/>
        </p:nvGrpSpPr>
        <p:grpSpPr>
          <a:xfrm>
            <a:off x="3321830" y="5002222"/>
            <a:ext cx="538481" cy="313190"/>
            <a:chOff x="3433013" y="6182952"/>
            <a:chExt cx="748451" cy="313190"/>
          </a:xfrm>
        </p:grpSpPr>
        <p:cxnSp>
          <p:nvCxnSpPr>
            <p:cNvPr id="70" name="Straight Arrow Connector 69">
              <a:extLst>
                <a:ext uri="{FF2B5EF4-FFF2-40B4-BE49-F238E27FC236}">
                  <a16:creationId xmlns:a16="http://schemas.microsoft.com/office/drawing/2014/main" id="{0E15BB94-6921-06DB-1537-EA4EB7D9CF91}"/>
                </a:ext>
              </a:extLst>
            </p:cNvPr>
            <p:cNvCxnSpPr>
              <a:cxnSpLocks/>
            </p:cNvCxnSpPr>
            <p:nvPr/>
          </p:nvCxnSpPr>
          <p:spPr>
            <a:xfrm flipV="1">
              <a:off x="3504947" y="6496141"/>
              <a:ext cx="630103" cy="1"/>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1" name="内容占位符 2">
                  <a:extLst>
                    <a:ext uri="{FF2B5EF4-FFF2-40B4-BE49-F238E27FC236}">
                      <a16:creationId xmlns:a16="http://schemas.microsoft.com/office/drawing/2014/main" id="{6C74A84F-017C-EF7B-7DF6-684ED735C1DC}"/>
                    </a:ext>
                  </a:extLst>
                </p:cNvPr>
                <p:cNvSpPr txBox="1">
                  <a:spLocks/>
                </p:cNvSpPr>
                <p:nvPr/>
              </p:nvSpPr>
              <p:spPr bwMode="auto">
                <a:xfrm>
                  <a:off x="3433013" y="6182952"/>
                  <a:ext cx="748451" cy="294153"/>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r>
                          <a:rPr lang="en-US" altLang="zh-CN" sz="2000" b="0" i="1" smtClean="0">
                            <a:latin typeface="Cambria Math" panose="02040503050406030204" pitchFamily="18" charset="0"/>
                            <a:cs typeface="Calibri Light" panose="020F0302020204030204" pitchFamily="34" charset="0"/>
                          </a:rPr>
                          <m:t>′</m:t>
                        </m:r>
                      </m:oMath>
                    </m:oMathPara>
                  </a14:m>
                  <a:endParaRPr lang="en-US" altLang="zh-CN" sz="2000" dirty="0">
                    <a:cs typeface="Calibri Light" panose="020F0302020204030204" pitchFamily="34" charset="0"/>
                  </a:endParaRPr>
                </a:p>
              </p:txBody>
            </p:sp>
          </mc:Choice>
          <mc:Fallback xmlns="">
            <p:sp>
              <p:nvSpPr>
                <p:cNvPr id="213" name="内容占位符 2">
                  <a:extLst>
                    <a:ext uri="{FF2B5EF4-FFF2-40B4-BE49-F238E27FC236}">
                      <a16:creationId xmlns:a16="http://schemas.microsoft.com/office/drawing/2014/main" id="{83566EF2-6E00-4CD0-A003-BFB2681F3AA3}"/>
                    </a:ext>
                  </a:extLst>
                </p:cNvPr>
                <p:cNvSpPr txBox="1">
                  <a:spLocks noRot="1" noChangeAspect="1" noMove="1" noResize="1" noEditPoints="1" noAdjustHandles="1" noChangeArrowheads="1" noChangeShapeType="1" noTextEdit="1"/>
                </p:cNvSpPr>
                <p:nvPr/>
              </p:nvSpPr>
              <p:spPr bwMode="auto">
                <a:xfrm>
                  <a:off x="3433013" y="6182952"/>
                  <a:ext cx="748451" cy="294153"/>
                </a:xfrm>
                <a:prstGeom prst="rect">
                  <a:avLst/>
                </a:prstGeom>
                <a:blipFill>
                  <a:blip r:embed="rId22"/>
                  <a:stretch>
                    <a:fillRect b="-20833"/>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p:sp>
        <p:nvSpPr>
          <p:cNvPr id="72" name="Rectangle 71">
            <a:extLst>
              <a:ext uri="{FF2B5EF4-FFF2-40B4-BE49-F238E27FC236}">
                <a16:creationId xmlns:a16="http://schemas.microsoft.com/office/drawing/2014/main" id="{EF8F310B-6C24-19E4-1B36-D8E1D16309E5}"/>
              </a:ext>
            </a:extLst>
          </p:cNvPr>
          <p:cNvSpPr/>
          <p:nvPr/>
        </p:nvSpPr>
        <p:spPr>
          <a:xfrm>
            <a:off x="8545539" y="4521858"/>
            <a:ext cx="1801096" cy="460662"/>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aPAKE (/w PFS)</a:t>
            </a:r>
          </a:p>
        </p:txBody>
      </p:sp>
      <p:grpSp>
        <p:nvGrpSpPr>
          <p:cNvPr id="73" name="Group 72">
            <a:extLst>
              <a:ext uri="{FF2B5EF4-FFF2-40B4-BE49-F238E27FC236}">
                <a16:creationId xmlns:a16="http://schemas.microsoft.com/office/drawing/2014/main" id="{45851EF6-FC7D-C078-63F1-9C5316E6DCD3}"/>
              </a:ext>
            </a:extLst>
          </p:cNvPr>
          <p:cNvGrpSpPr/>
          <p:nvPr/>
        </p:nvGrpSpPr>
        <p:grpSpPr>
          <a:xfrm>
            <a:off x="8044940" y="4603785"/>
            <a:ext cx="538481" cy="502683"/>
            <a:chOff x="4721862" y="4569949"/>
            <a:chExt cx="565249" cy="490335"/>
          </a:xfrm>
        </p:grpSpPr>
        <mc:AlternateContent xmlns:mc="http://schemas.openxmlformats.org/markup-compatibility/2006" xmlns:a14="http://schemas.microsoft.com/office/drawing/2010/main">
          <mc:Choice Requires="a14">
            <p:sp>
              <p:nvSpPr>
                <p:cNvPr id="74" name="内容占位符 2">
                  <a:extLst>
                    <a:ext uri="{FF2B5EF4-FFF2-40B4-BE49-F238E27FC236}">
                      <a16:creationId xmlns:a16="http://schemas.microsoft.com/office/drawing/2014/main" id="{49C36102-F34A-4CCC-2944-82FB63A26079}"/>
                    </a:ext>
                  </a:extLst>
                </p:cNvPr>
                <p:cNvSpPr txBox="1">
                  <a:spLocks/>
                </p:cNvSpPr>
                <p:nvPr/>
              </p:nvSpPr>
              <p:spPr bwMode="auto">
                <a:xfrm>
                  <a:off x="4721862" y="4569949"/>
                  <a:ext cx="565249"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oMath>
                    </m:oMathPara>
                  </a14:m>
                  <a:endParaRPr lang="en-US" altLang="zh-CN" sz="2000" dirty="0">
                    <a:cs typeface="Calibri Light" panose="020F0302020204030204" pitchFamily="34" charset="0"/>
                  </a:endParaRPr>
                </a:p>
              </p:txBody>
            </p:sp>
          </mc:Choice>
          <mc:Fallback xmlns="">
            <p:sp>
              <p:nvSpPr>
                <p:cNvPr id="216" name="内容占位符 2">
                  <a:extLst>
                    <a:ext uri="{FF2B5EF4-FFF2-40B4-BE49-F238E27FC236}">
                      <a16:creationId xmlns:a16="http://schemas.microsoft.com/office/drawing/2014/main" id="{8050B2C0-8987-4CE9-912E-8981F467407D}"/>
                    </a:ext>
                  </a:extLst>
                </p:cNvPr>
                <p:cNvSpPr txBox="1">
                  <a:spLocks noRot="1" noChangeAspect="1" noMove="1" noResize="1" noEditPoints="1" noAdjustHandles="1" noChangeArrowheads="1" noChangeShapeType="1" noTextEdit="1"/>
                </p:cNvSpPr>
                <p:nvPr/>
              </p:nvSpPr>
              <p:spPr bwMode="auto">
                <a:xfrm>
                  <a:off x="4721862" y="4569949"/>
                  <a:ext cx="565249" cy="490335"/>
                </a:xfrm>
                <a:prstGeom prst="rect">
                  <a:avLst/>
                </a:prstGeom>
                <a:blipFill>
                  <a:blip r:embed="rId23"/>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75" name="Straight Arrow Connector 74">
              <a:extLst>
                <a:ext uri="{FF2B5EF4-FFF2-40B4-BE49-F238E27FC236}">
                  <a16:creationId xmlns:a16="http://schemas.microsoft.com/office/drawing/2014/main" id="{A2DAF3CE-8D3D-EDD5-E6D0-FE25E8034A15}"/>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76" name="Group 75">
            <a:extLst>
              <a:ext uri="{FF2B5EF4-FFF2-40B4-BE49-F238E27FC236}">
                <a16:creationId xmlns:a16="http://schemas.microsoft.com/office/drawing/2014/main" id="{6D34A030-AF0D-CC98-D82C-9422AF275F05}"/>
              </a:ext>
            </a:extLst>
          </p:cNvPr>
          <p:cNvGrpSpPr/>
          <p:nvPr/>
        </p:nvGrpSpPr>
        <p:grpSpPr>
          <a:xfrm>
            <a:off x="10385773" y="4651367"/>
            <a:ext cx="538481" cy="313190"/>
            <a:chOff x="3433013" y="6182952"/>
            <a:chExt cx="748451" cy="313190"/>
          </a:xfrm>
        </p:grpSpPr>
        <p:cxnSp>
          <p:nvCxnSpPr>
            <p:cNvPr id="77" name="Straight Arrow Connector 76">
              <a:extLst>
                <a:ext uri="{FF2B5EF4-FFF2-40B4-BE49-F238E27FC236}">
                  <a16:creationId xmlns:a16="http://schemas.microsoft.com/office/drawing/2014/main" id="{DBCFC8D8-3D90-708D-23C7-0ABDFAEA7870}"/>
                </a:ext>
              </a:extLst>
            </p:cNvPr>
            <p:cNvCxnSpPr>
              <a:cxnSpLocks/>
            </p:cNvCxnSpPr>
            <p:nvPr/>
          </p:nvCxnSpPr>
          <p:spPr>
            <a:xfrm flipV="1">
              <a:off x="3504947" y="6496141"/>
              <a:ext cx="630103" cy="1"/>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8" name="内容占位符 2">
                  <a:extLst>
                    <a:ext uri="{FF2B5EF4-FFF2-40B4-BE49-F238E27FC236}">
                      <a16:creationId xmlns:a16="http://schemas.microsoft.com/office/drawing/2014/main" id="{BD44F7AB-DF04-5FCC-A0AE-2E679A53E0F5}"/>
                    </a:ext>
                  </a:extLst>
                </p:cNvPr>
                <p:cNvSpPr txBox="1">
                  <a:spLocks/>
                </p:cNvSpPr>
                <p:nvPr/>
              </p:nvSpPr>
              <p:spPr bwMode="auto">
                <a:xfrm>
                  <a:off x="3433013" y="6182952"/>
                  <a:ext cx="748451" cy="294153"/>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r>
                          <a:rPr lang="en-US" altLang="zh-CN" sz="2000" b="0" i="1" smtClean="0">
                            <a:latin typeface="Cambria Math" panose="02040503050406030204" pitchFamily="18" charset="0"/>
                            <a:cs typeface="Calibri Light" panose="020F0302020204030204" pitchFamily="34" charset="0"/>
                          </a:rPr>
                          <m:t>′</m:t>
                        </m:r>
                      </m:oMath>
                    </m:oMathPara>
                  </a14:m>
                  <a:endParaRPr lang="en-US" altLang="zh-CN" sz="2000" dirty="0">
                    <a:cs typeface="Calibri Light" panose="020F0302020204030204" pitchFamily="34" charset="0"/>
                  </a:endParaRPr>
                </a:p>
              </p:txBody>
            </p:sp>
          </mc:Choice>
          <mc:Fallback xmlns="">
            <p:sp>
              <p:nvSpPr>
                <p:cNvPr id="220" name="内容占位符 2">
                  <a:extLst>
                    <a:ext uri="{FF2B5EF4-FFF2-40B4-BE49-F238E27FC236}">
                      <a16:creationId xmlns:a16="http://schemas.microsoft.com/office/drawing/2014/main" id="{763AA373-EBE8-46EA-93AC-536A6C8E9DCB}"/>
                    </a:ext>
                  </a:extLst>
                </p:cNvPr>
                <p:cNvSpPr txBox="1">
                  <a:spLocks noRot="1" noChangeAspect="1" noMove="1" noResize="1" noEditPoints="1" noAdjustHandles="1" noChangeArrowheads="1" noChangeShapeType="1" noTextEdit="1"/>
                </p:cNvSpPr>
                <p:nvPr/>
              </p:nvSpPr>
              <p:spPr bwMode="auto">
                <a:xfrm>
                  <a:off x="3433013" y="6182952"/>
                  <a:ext cx="748451" cy="294153"/>
                </a:xfrm>
                <a:prstGeom prst="rect">
                  <a:avLst/>
                </a:prstGeom>
                <a:blipFill>
                  <a:blip r:embed="rId24"/>
                  <a:stretch>
                    <a:fillRect b="-20833"/>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09458051-FF7E-D5B9-F2ED-3BA6AAC00221}"/>
                  </a:ext>
                </a:extLst>
              </p:cNvPr>
              <p:cNvSpPr txBox="1"/>
              <p:nvPr/>
            </p:nvSpPr>
            <p:spPr>
              <a:xfrm>
                <a:off x="2594113" y="2288948"/>
                <a:ext cx="2376430" cy="41351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𝐴𝐸𝑛𝑐</m:t>
                          </m:r>
                        </m:e>
                        <m:sub>
                          <m:r>
                            <a:rPr lang="en-US" sz="2000" b="0" i="1" dirty="0" smtClean="0">
                              <a:latin typeface="Cambria Math" panose="02040503050406030204" pitchFamily="18" charset="0"/>
                              <a:ea typeface="Cambria Math" panose="02040503050406030204" pitchFamily="18" charset="0"/>
                            </a:rPr>
                            <m:t>𝑟𝑤</m:t>
                          </m:r>
                        </m:sub>
                      </m:sSub>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0"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83" name="TextBox 82">
                <a:extLst>
                  <a:ext uri="{FF2B5EF4-FFF2-40B4-BE49-F238E27FC236}">
                    <a16:creationId xmlns:a16="http://schemas.microsoft.com/office/drawing/2014/main" id="{09458051-FF7E-D5B9-F2ED-3BA6AAC00221}"/>
                  </a:ext>
                </a:extLst>
              </p:cNvPr>
              <p:cNvSpPr txBox="1">
                <a:spLocks noRot="1" noChangeAspect="1" noMove="1" noResize="1" noEditPoints="1" noAdjustHandles="1" noChangeArrowheads="1" noChangeShapeType="1" noTextEdit="1"/>
              </p:cNvSpPr>
              <p:nvPr/>
            </p:nvSpPr>
            <p:spPr>
              <a:xfrm>
                <a:off x="2594113" y="2288948"/>
                <a:ext cx="2376430" cy="413511"/>
              </a:xfrm>
              <a:prstGeom prst="rect">
                <a:avLst/>
              </a:prstGeom>
              <a:blipFill>
                <a:blip r:embed="rId25"/>
                <a:stretch>
                  <a:fillRect r="-1799"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6EBDDC8F-FFEE-D922-CDE2-F18EE36ECB69}"/>
                  </a:ext>
                </a:extLst>
              </p:cNvPr>
              <p:cNvSpPr txBox="1"/>
              <p:nvPr/>
            </p:nvSpPr>
            <p:spPr>
              <a:xfrm>
                <a:off x="2688892" y="1579562"/>
                <a:ext cx="2374153"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𝑟𝑤</m:t>
                          </m:r>
                          <m:r>
                            <a:rPr lang="en-US" sz="2000" b="0" i="1" dirty="0" smtClean="0">
                              <a:latin typeface="Cambria Math" panose="02040503050406030204" pitchFamily="18" charset="0"/>
                              <a:ea typeface="Cambria Math" panose="02040503050406030204" pitchFamily="18" charset="0"/>
                            </a:rPr>
                            <m:t>←</m:t>
                          </m:r>
                          <m:d>
                            <m:dPr>
                              <m:ctrlPr>
                                <a:rPr lang="en-US" sz="2000" b="0" i="1" dirty="0" smtClean="0">
                                  <a:solidFill>
                                    <a:srgbClr val="FF0000"/>
                                  </a:solidFill>
                                  <a:latin typeface="Cambria Math" panose="02040503050406030204" pitchFamily="18" charset="0"/>
                                  <a:ea typeface="Cambria Math" panose="02040503050406030204" pitchFamily="18" charset="0"/>
                                </a:rPr>
                              </m:ctrlPr>
                            </m:dPr>
                            <m:e>
                              <m:r>
                                <a:rPr lang="en-US" sz="2000" b="0" i="1" dirty="0" smtClean="0">
                                  <a:solidFill>
                                    <a:srgbClr val="FF0000"/>
                                  </a:solidFill>
                                  <a:latin typeface="Cambria Math" panose="02040503050406030204" pitchFamily="18" charset="0"/>
                                  <a:ea typeface="Cambria Math" panose="02040503050406030204" pitchFamily="18" charset="0"/>
                                </a:rPr>
                                <m:t>𝑂</m:t>
                              </m:r>
                            </m:e>
                          </m:d>
                          <m:r>
                            <a:rPr lang="en-US" sz="2000" b="0" i="1" dirty="0" smtClean="0">
                              <a:solidFill>
                                <a:srgbClr val="FF0000"/>
                              </a:solidFill>
                              <a:latin typeface="Cambria Math" panose="02040503050406030204" pitchFamily="18" charset="0"/>
                              <a:ea typeface="Cambria Math" panose="02040503050406030204" pitchFamily="18" charset="0"/>
                            </a:rPr>
                            <m:t>𝑃𝑅𝐹</m:t>
                          </m:r>
                        </m:e>
                        <m:sub>
                          <m:r>
                            <a:rPr lang="en-US" sz="2000" b="0" i="1" dirty="0" smtClean="0">
                              <a:latin typeface="Cambria Math" panose="02040503050406030204" pitchFamily="18" charset="0"/>
                              <a:ea typeface="Cambria Math" panose="02040503050406030204" pitchFamily="18" charset="0"/>
                            </a:rPr>
                            <m:t>𝐾</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𝑝𝑤</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84" name="TextBox 83">
                <a:extLst>
                  <a:ext uri="{FF2B5EF4-FFF2-40B4-BE49-F238E27FC236}">
                    <a16:creationId xmlns:a16="http://schemas.microsoft.com/office/drawing/2014/main" id="{6EBDDC8F-FFEE-D922-CDE2-F18EE36ECB69}"/>
                  </a:ext>
                </a:extLst>
              </p:cNvPr>
              <p:cNvSpPr txBox="1">
                <a:spLocks noRot="1" noChangeAspect="1" noMove="1" noResize="1" noEditPoints="1" noAdjustHandles="1" noChangeArrowheads="1" noChangeShapeType="1" noTextEdit="1"/>
              </p:cNvSpPr>
              <p:nvPr/>
            </p:nvSpPr>
            <p:spPr>
              <a:xfrm>
                <a:off x="2688892" y="1579562"/>
                <a:ext cx="2374153" cy="405624"/>
              </a:xfrm>
              <a:prstGeom prst="rect">
                <a:avLst/>
              </a:prstGeom>
              <a:blipFill>
                <a:blip r:embed="rId26"/>
                <a:stretch>
                  <a:fillRect r="-1538" b="-13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481F32B8-C0A8-F992-1F81-C02EA710036D}"/>
                  </a:ext>
                </a:extLst>
              </p:cNvPr>
              <p:cNvSpPr txBox="1"/>
              <p:nvPr/>
            </p:nvSpPr>
            <p:spPr>
              <a:xfrm>
                <a:off x="9035461" y="1530282"/>
                <a:ext cx="2392158"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𝑟𝑤</m:t>
                          </m:r>
                          <m:r>
                            <a:rPr lang="en-US" sz="2000" b="0" i="1" dirty="0" smtClean="0">
                              <a:latin typeface="Cambria Math" panose="02040503050406030204" pitchFamily="18" charset="0"/>
                              <a:ea typeface="Cambria Math" panose="02040503050406030204" pitchFamily="18" charset="0"/>
                            </a:rPr>
                            <m:t>←</m:t>
                          </m:r>
                          <m:d>
                            <m:dPr>
                              <m:ctrlPr>
                                <a:rPr lang="en-US" sz="2000" b="0" i="1" dirty="0" smtClean="0">
                                  <a:solidFill>
                                    <a:srgbClr val="FF0000"/>
                                  </a:solidFill>
                                  <a:latin typeface="Cambria Math" panose="02040503050406030204" pitchFamily="18" charset="0"/>
                                  <a:ea typeface="Cambria Math" panose="02040503050406030204" pitchFamily="18" charset="0"/>
                                </a:rPr>
                              </m:ctrlPr>
                            </m:dPr>
                            <m:e>
                              <m:r>
                                <a:rPr lang="en-US" sz="2000" b="0" i="1" dirty="0" smtClean="0">
                                  <a:solidFill>
                                    <a:srgbClr val="FF0000"/>
                                  </a:solidFill>
                                  <a:latin typeface="Cambria Math" panose="02040503050406030204" pitchFamily="18" charset="0"/>
                                  <a:ea typeface="Cambria Math" panose="02040503050406030204" pitchFamily="18" charset="0"/>
                                </a:rPr>
                                <m:t>𝑂</m:t>
                              </m:r>
                            </m:e>
                          </m:d>
                          <m:r>
                            <a:rPr lang="en-US" sz="2000" b="0" i="1" dirty="0" smtClean="0">
                              <a:solidFill>
                                <a:srgbClr val="FF0000"/>
                              </a:solidFill>
                              <a:latin typeface="Cambria Math" panose="02040503050406030204" pitchFamily="18" charset="0"/>
                              <a:ea typeface="Cambria Math" panose="02040503050406030204" pitchFamily="18" charset="0"/>
                            </a:rPr>
                            <m:t>𝑃𝑅𝐹</m:t>
                          </m:r>
                        </m:e>
                        <m:sub>
                          <m:r>
                            <a:rPr lang="en-US" sz="2000" b="0" i="1" dirty="0" smtClean="0">
                              <a:latin typeface="Cambria Math" panose="02040503050406030204" pitchFamily="18" charset="0"/>
                              <a:ea typeface="Cambria Math" panose="02040503050406030204" pitchFamily="18" charset="0"/>
                            </a:rPr>
                            <m:t>𝐾</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𝑝𝑤</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86" name="TextBox 85">
                <a:extLst>
                  <a:ext uri="{FF2B5EF4-FFF2-40B4-BE49-F238E27FC236}">
                    <a16:creationId xmlns:a16="http://schemas.microsoft.com/office/drawing/2014/main" id="{481F32B8-C0A8-F992-1F81-C02EA710036D}"/>
                  </a:ext>
                </a:extLst>
              </p:cNvPr>
              <p:cNvSpPr txBox="1">
                <a:spLocks noRot="1" noChangeAspect="1" noMove="1" noResize="1" noEditPoints="1" noAdjustHandles="1" noChangeArrowheads="1" noChangeShapeType="1" noTextEdit="1"/>
              </p:cNvSpPr>
              <p:nvPr/>
            </p:nvSpPr>
            <p:spPr>
              <a:xfrm>
                <a:off x="9035461" y="1530282"/>
                <a:ext cx="2392158" cy="405624"/>
              </a:xfrm>
              <a:prstGeom prst="rect">
                <a:avLst/>
              </a:prstGeom>
              <a:blipFill>
                <a:blip r:embed="rId27"/>
                <a:stretch>
                  <a:fillRect r="-763" b="-13433"/>
                </a:stretch>
              </a:blipFill>
            </p:spPr>
            <p:txBody>
              <a:bodyPr/>
              <a:lstStyle/>
              <a:p>
                <a:r>
                  <a:rPr lang="en-US">
                    <a:noFill/>
                  </a:rPr>
                  <a:t> </a:t>
                </a:r>
              </a:p>
            </p:txBody>
          </p:sp>
        </mc:Fallback>
      </mc:AlternateContent>
      <p:sp>
        <p:nvSpPr>
          <p:cNvPr id="88" name="Rectangle 87">
            <a:extLst>
              <a:ext uri="{FF2B5EF4-FFF2-40B4-BE49-F238E27FC236}">
                <a16:creationId xmlns:a16="http://schemas.microsoft.com/office/drawing/2014/main" id="{0E197A86-8477-5A2B-8453-B9FB4D4341B1}"/>
              </a:ext>
            </a:extLst>
          </p:cNvPr>
          <p:cNvSpPr/>
          <p:nvPr/>
        </p:nvSpPr>
        <p:spPr>
          <a:xfrm>
            <a:off x="1824617" y="1991214"/>
            <a:ext cx="3238428" cy="70250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1" name="Rectangle 90">
            <a:extLst>
              <a:ext uri="{FF2B5EF4-FFF2-40B4-BE49-F238E27FC236}">
                <a16:creationId xmlns:a16="http://schemas.microsoft.com/office/drawing/2014/main" id="{E7DC26AD-7A1D-8D68-B9B3-183DF1DAFD67}"/>
              </a:ext>
            </a:extLst>
          </p:cNvPr>
          <p:cNvSpPr/>
          <p:nvPr/>
        </p:nvSpPr>
        <p:spPr>
          <a:xfrm>
            <a:off x="118574" y="4013412"/>
            <a:ext cx="4258154" cy="149648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highlight>
                <a:srgbClr val="0000FF"/>
              </a:highlight>
            </a:endParaRPr>
          </a:p>
        </p:txBody>
      </p:sp>
      <p:sp>
        <p:nvSpPr>
          <p:cNvPr id="94" name="Slide Number Placeholder 1">
            <a:extLst>
              <a:ext uri="{FF2B5EF4-FFF2-40B4-BE49-F238E27FC236}">
                <a16:creationId xmlns:a16="http://schemas.microsoft.com/office/drawing/2014/main" id="{73E7FAA2-B4BB-BBE7-08C0-F1D8B52F7233}"/>
              </a:ext>
            </a:extLst>
          </p:cNvPr>
          <p:cNvSpPr>
            <a:spLocks noGrp="1"/>
          </p:cNvSpPr>
          <p:nvPr>
            <p:ph type="sldNum" sz="quarter" idx="12"/>
          </p:nvPr>
        </p:nvSpPr>
        <p:spPr>
          <a:xfrm>
            <a:off x="9348019" y="6559948"/>
            <a:ext cx="2743200" cy="365125"/>
          </a:xfrm>
        </p:spPr>
        <p:txBody>
          <a:bodyPr/>
          <a:lstStyle/>
          <a:p>
            <a:pPr>
              <a:defRPr/>
            </a:pPr>
            <a:fld id="{68010801-0F02-4A6B-A4E0-A6A05DF6C59F}" type="slidenum">
              <a:rPr lang="zh-CN" altLang="en-US" smtClean="0"/>
              <a:pPr>
                <a:defRPr/>
              </a:pPr>
              <a:t>15</a:t>
            </a:fld>
            <a:endParaRPr lang="zh-CN" altLang="en-US"/>
          </a:p>
        </p:txBody>
      </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6E4CF0F8-5515-6B0D-CD55-EEDD75AFBA39}"/>
                  </a:ext>
                </a:extLst>
              </p:cNvPr>
              <p:cNvSpPr txBox="1"/>
              <p:nvPr/>
            </p:nvSpPr>
            <p:spPr>
              <a:xfrm>
                <a:off x="2144058" y="1991214"/>
                <a:ext cx="282648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𝑎</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e>
                      </m:d>
                      <m:r>
                        <a:rPr lang="en-US" sz="2000" b="0" i="1" dirty="0" smtClean="0">
                          <a:latin typeface="Cambria Math" panose="02040503050406030204" pitchFamily="18" charset="0"/>
                          <a:ea typeface="Cambria Math" panose="02040503050406030204" pitchFamily="18" charset="0"/>
                        </a:rPr>
                        <m:t>,</m:t>
                      </m:r>
                      <m:d>
                        <m:dPr>
                          <m:ctrlPr>
                            <a:rPr lang="en-US" sz="2000" i="1" dirty="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𝑏</m:t>
                          </m:r>
                          <m:r>
                            <a:rPr lang="en-US" sz="2000" i="1" dirty="0">
                              <a:latin typeface="Cambria Math" panose="02040503050406030204" pitchFamily="18" charset="0"/>
                              <a:ea typeface="Cambria Math" panose="02040503050406030204" pitchFamily="18" charset="0"/>
                            </a:rPr>
                            <m:t>, </m:t>
                          </m:r>
                          <m:r>
                            <m:rPr>
                              <m:sty m:val="p"/>
                            </m:rPr>
                            <a:rPr lang="en-US" sz="2000" b="0" i="0" dirty="0" smtClean="0">
                              <a:latin typeface="Cambria Math" panose="02040503050406030204" pitchFamily="18" charset="0"/>
                              <a:ea typeface="Cambria Math" panose="02040503050406030204" pitchFamily="18" charset="0"/>
                            </a:rPr>
                            <m:t>B</m:t>
                          </m:r>
                        </m:e>
                      </m:d>
                      <m:r>
                        <a:rPr lang="en-US" sz="2000" i="1" dirty="0">
                          <a:latin typeface="Cambria Math" panose="02040503050406030204" pitchFamily="18" charset="0"/>
                          <a:ea typeface="Cambria Math" panose="02040503050406030204" pitchFamily="18" charset="0"/>
                        </a:rPr>
                        <m:t>←</m:t>
                      </m:r>
                      <m:r>
                        <a:rPr lang="en-US" sz="2000" i="1" dirty="0">
                          <a:solidFill>
                            <a:srgbClr val="FF0000"/>
                          </a:solidFill>
                          <a:latin typeface="Cambria Math" panose="02040503050406030204" pitchFamily="18" charset="0"/>
                          <a:ea typeface="Cambria Math" panose="02040503050406030204" pitchFamily="18" charset="0"/>
                        </a:rPr>
                        <m:t>𝐴𝐾𝐸</m:t>
                      </m:r>
                      <m:r>
                        <a:rPr lang="en-US" sz="2000" i="1" dirty="0">
                          <a:solidFill>
                            <a:srgbClr val="FF0000"/>
                          </a:solidFill>
                          <a:latin typeface="Cambria Math" panose="02040503050406030204" pitchFamily="18" charset="0"/>
                          <a:ea typeface="Cambria Math" panose="02040503050406030204" pitchFamily="18" charset="0"/>
                        </a:rPr>
                        <m:t>.</m:t>
                      </m:r>
                      <m:r>
                        <a:rPr lang="en-US" sz="2000" i="1" dirty="0">
                          <a:solidFill>
                            <a:srgbClr val="FF0000"/>
                          </a:solidFill>
                          <a:latin typeface="Cambria Math" panose="02040503050406030204" pitchFamily="18" charset="0"/>
                          <a:ea typeface="Cambria Math" panose="02040503050406030204" pitchFamily="18" charset="0"/>
                        </a:rPr>
                        <m:t>𝐾𝐺</m:t>
                      </m:r>
                    </m:oMath>
                  </m:oMathPara>
                </a14:m>
                <a:endParaRPr lang="en-US" sz="2000" b="0" dirty="0">
                  <a:ea typeface="Cambria Math" panose="02040503050406030204" pitchFamily="18" charset="0"/>
                </a:endParaRPr>
              </a:p>
            </p:txBody>
          </p:sp>
        </mc:Choice>
        <mc:Fallback xmlns="">
          <p:sp>
            <p:nvSpPr>
              <p:cNvPr id="95" name="TextBox 94">
                <a:extLst>
                  <a:ext uri="{FF2B5EF4-FFF2-40B4-BE49-F238E27FC236}">
                    <a16:creationId xmlns:a16="http://schemas.microsoft.com/office/drawing/2014/main" id="{6E4CF0F8-5515-6B0D-CD55-EEDD75AFBA39}"/>
                  </a:ext>
                </a:extLst>
              </p:cNvPr>
              <p:cNvSpPr txBox="1">
                <a:spLocks noRot="1" noChangeAspect="1" noMove="1" noResize="1" noEditPoints="1" noAdjustHandles="1" noChangeArrowheads="1" noChangeShapeType="1" noTextEdit="1"/>
              </p:cNvSpPr>
              <p:nvPr/>
            </p:nvSpPr>
            <p:spPr>
              <a:xfrm>
                <a:off x="2144058" y="1991214"/>
                <a:ext cx="2826485" cy="400110"/>
              </a:xfrm>
              <a:prstGeom prst="rect">
                <a:avLst/>
              </a:prstGeom>
              <a:blipFill>
                <a:blip r:embed="rId28"/>
                <a:stretch>
                  <a:fillRect/>
                </a:stretch>
              </a:blipFill>
            </p:spPr>
            <p:txBody>
              <a:bodyPr/>
              <a:lstStyle/>
              <a:p>
                <a:r>
                  <a:rPr lang="en-US">
                    <a:noFill/>
                  </a:rPr>
                  <a:t> </a:t>
                </a:r>
              </a:p>
            </p:txBody>
          </p:sp>
        </mc:Fallback>
      </mc:AlternateContent>
      <p:sp>
        <p:nvSpPr>
          <p:cNvPr id="96" name="Rectangle 95">
            <a:extLst>
              <a:ext uri="{FF2B5EF4-FFF2-40B4-BE49-F238E27FC236}">
                <a16:creationId xmlns:a16="http://schemas.microsoft.com/office/drawing/2014/main" id="{465CB31E-D25D-C313-3CBE-FEDF8B8C1552}"/>
              </a:ext>
            </a:extLst>
          </p:cNvPr>
          <p:cNvSpPr/>
          <p:nvPr/>
        </p:nvSpPr>
        <p:spPr>
          <a:xfrm>
            <a:off x="3840432" y="2739408"/>
            <a:ext cx="1009685" cy="31113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1511B480-DD32-E202-EF20-95C12145C538}"/>
                  </a:ext>
                </a:extLst>
              </p:cNvPr>
              <p:cNvSpPr txBox="1"/>
              <p:nvPr/>
            </p:nvSpPr>
            <p:spPr>
              <a:xfrm>
                <a:off x="8513255" y="1907278"/>
                <a:ext cx="2914364"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h𝑟𝑤</m:t>
                      </m:r>
                      <m:r>
                        <a:rPr lang="en-US" sz="2000" i="1" dirty="0" smtClean="0">
                          <a:latin typeface="Cambria Math" panose="02040503050406030204" pitchFamily="18" charset="0"/>
                          <a:ea typeface="Cambria Math" panose="02040503050406030204" pitchFamily="18" charset="0"/>
                        </a:rPr>
                        <m:t>←</m:t>
                      </m:r>
                      <m:r>
                        <a:rPr lang="en-US" sz="2000" i="1" dirty="0" smtClean="0">
                          <a:solidFill>
                            <a:srgbClr val="FF0000"/>
                          </a:solidFill>
                          <a:latin typeface="Cambria Math" panose="02040503050406030204" pitchFamily="18" charset="0"/>
                          <a:ea typeface="Cambria Math" panose="02040503050406030204" pitchFamily="18" charset="0"/>
                        </a:rPr>
                        <m:t>𝑎𝑃𝐴𝐾𝐸</m:t>
                      </m:r>
                      <m:r>
                        <a:rPr lang="en-US" sz="2000" i="1" dirty="0" smtClean="0">
                          <a:solidFill>
                            <a:srgbClr val="FF0000"/>
                          </a:solidFill>
                          <a:latin typeface="Cambria Math" panose="02040503050406030204" pitchFamily="18" charset="0"/>
                          <a:ea typeface="Cambria Math" panose="02040503050406030204" pitchFamily="18" charset="0"/>
                        </a:rPr>
                        <m:t>.</m:t>
                      </m:r>
                      <m:r>
                        <a:rPr lang="en-US" sz="2000" i="1" dirty="0" smtClean="0">
                          <a:solidFill>
                            <a:srgbClr val="FF0000"/>
                          </a:solidFill>
                          <a:latin typeface="Cambria Math" panose="02040503050406030204" pitchFamily="18" charset="0"/>
                          <a:ea typeface="Cambria Math" panose="02040503050406030204" pitchFamily="18" charset="0"/>
                        </a:rPr>
                        <m:t>𝐼𝑛𝑖𝑡</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𝑟𝑤</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98" name="TextBox 97">
                <a:extLst>
                  <a:ext uri="{FF2B5EF4-FFF2-40B4-BE49-F238E27FC236}">
                    <a16:creationId xmlns:a16="http://schemas.microsoft.com/office/drawing/2014/main" id="{1511B480-DD32-E202-EF20-95C12145C538}"/>
                  </a:ext>
                </a:extLst>
              </p:cNvPr>
              <p:cNvSpPr txBox="1">
                <a:spLocks noRot="1" noChangeAspect="1" noMove="1" noResize="1" noEditPoints="1" noAdjustHandles="1" noChangeArrowheads="1" noChangeShapeType="1" noTextEdit="1"/>
              </p:cNvSpPr>
              <p:nvPr/>
            </p:nvSpPr>
            <p:spPr>
              <a:xfrm>
                <a:off x="8513255" y="1907278"/>
                <a:ext cx="2914364" cy="400110"/>
              </a:xfrm>
              <a:prstGeom prst="rect">
                <a:avLst/>
              </a:prstGeom>
              <a:blipFill>
                <a:blip r:embed="rId29"/>
                <a:stretch>
                  <a:fillRect b="-13636"/>
                </a:stretch>
              </a:blipFill>
            </p:spPr>
            <p:txBody>
              <a:bodyPr/>
              <a:lstStyle/>
              <a:p>
                <a:r>
                  <a:rPr lang="en-US">
                    <a:noFill/>
                  </a:rPr>
                  <a:t> </a:t>
                </a:r>
              </a:p>
            </p:txBody>
          </p:sp>
        </mc:Fallback>
      </mc:AlternateContent>
      <p:sp>
        <p:nvSpPr>
          <p:cNvPr id="102" name="Rectangle 101">
            <a:extLst>
              <a:ext uri="{FF2B5EF4-FFF2-40B4-BE49-F238E27FC236}">
                <a16:creationId xmlns:a16="http://schemas.microsoft.com/office/drawing/2014/main" id="{2D676CA6-B0B9-08B0-2EF5-41332F0DBC5E}"/>
              </a:ext>
            </a:extLst>
          </p:cNvPr>
          <p:cNvSpPr/>
          <p:nvPr/>
        </p:nvSpPr>
        <p:spPr>
          <a:xfrm>
            <a:off x="10654748" y="2600915"/>
            <a:ext cx="536713" cy="314245"/>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4" name="Rectangle 103">
            <a:extLst>
              <a:ext uri="{FF2B5EF4-FFF2-40B4-BE49-F238E27FC236}">
                <a16:creationId xmlns:a16="http://schemas.microsoft.com/office/drawing/2014/main" id="{13A23F59-A71C-689E-760B-92EAD4255FF8}"/>
              </a:ext>
            </a:extLst>
          </p:cNvPr>
          <p:cNvSpPr/>
          <p:nvPr/>
        </p:nvSpPr>
        <p:spPr>
          <a:xfrm>
            <a:off x="7772987" y="4235462"/>
            <a:ext cx="3482236" cy="98652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6" name="Rectangle 105">
            <a:extLst>
              <a:ext uri="{FF2B5EF4-FFF2-40B4-BE49-F238E27FC236}">
                <a16:creationId xmlns:a16="http://schemas.microsoft.com/office/drawing/2014/main" id="{BDDA413E-2238-5360-CDFD-C6D10EE000B2}"/>
              </a:ext>
            </a:extLst>
          </p:cNvPr>
          <p:cNvSpPr/>
          <p:nvPr/>
        </p:nvSpPr>
        <p:spPr>
          <a:xfrm>
            <a:off x="8540499" y="1949166"/>
            <a:ext cx="2714724" cy="352631"/>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9" name="内容占位符 2">
            <a:extLst>
              <a:ext uri="{FF2B5EF4-FFF2-40B4-BE49-F238E27FC236}">
                <a16:creationId xmlns:a16="http://schemas.microsoft.com/office/drawing/2014/main" id="{41BA90E2-46BA-AC60-B2F8-8B89B186347D}"/>
              </a:ext>
            </a:extLst>
          </p:cNvPr>
          <p:cNvSpPr txBox="1">
            <a:spLocks/>
          </p:cNvSpPr>
          <p:nvPr/>
        </p:nvSpPr>
        <p:spPr bwMode="auto">
          <a:xfrm>
            <a:off x="2495342" y="818330"/>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70C0"/>
                </a:solidFill>
                <a:cs typeface="Calibri Light" panose="020F0302020204030204" pitchFamily="34" charset="0"/>
              </a:rPr>
              <a:t>t-</a:t>
            </a:r>
            <a:endParaRPr lang="en-US" sz="2400" dirty="0">
              <a:solidFill>
                <a:srgbClr val="0070C0"/>
              </a:solidFill>
              <a:ea typeface="Cambria Math" panose="02040503050406030204" pitchFamily="18" charset="0"/>
            </a:endParaRPr>
          </a:p>
        </p:txBody>
      </p:sp>
      <p:sp>
        <p:nvSpPr>
          <p:cNvPr id="111" name="内容占位符 2">
            <a:extLst>
              <a:ext uri="{FF2B5EF4-FFF2-40B4-BE49-F238E27FC236}">
                <a16:creationId xmlns:a16="http://schemas.microsoft.com/office/drawing/2014/main" id="{25408088-4017-5D8C-B652-70586BDC46AB}"/>
              </a:ext>
            </a:extLst>
          </p:cNvPr>
          <p:cNvSpPr txBox="1">
            <a:spLocks/>
          </p:cNvSpPr>
          <p:nvPr/>
        </p:nvSpPr>
        <p:spPr bwMode="auto">
          <a:xfrm>
            <a:off x="263700" y="810198"/>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70C0"/>
                </a:solidFill>
                <a:cs typeface="Calibri Light" panose="020F0302020204030204" pitchFamily="34" charset="0"/>
              </a:rPr>
              <a:t>t-</a:t>
            </a:r>
            <a:endParaRPr lang="en-US" sz="2400" dirty="0">
              <a:solidFill>
                <a:srgbClr val="0070C0"/>
              </a:solidFill>
              <a:ea typeface="Cambria Math" panose="02040503050406030204" pitchFamily="18" charset="0"/>
            </a:endParaRPr>
          </a:p>
        </p:txBody>
      </p:sp>
      <p:sp>
        <p:nvSpPr>
          <p:cNvPr id="112" name="TextBox 111">
            <a:extLst>
              <a:ext uri="{FF2B5EF4-FFF2-40B4-BE49-F238E27FC236}">
                <a16:creationId xmlns:a16="http://schemas.microsoft.com/office/drawing/2014/main" id="{9B874F40-99A8-4B05-81AD-E1C6267E4EB0}"/>
              </a:ext>
            </a:extLst>
          </p:cNvPr>
          <p:cNvSpPr txBox="1"/>
          <p:nvPr/>
        </p:nvSpPr>
        <p:spPr>
          <a:xfrm>
            <a:off x="2339569" y="824570"/>
            <a:ext cx="3238428" cy="400110"/>
          </a:xfrm>
          <a:prstGeom prst="rect">
            <a:avLst/>
          </a:prstGeom>
          <a:noFill/>
        </p:spPr>
        <p:txBody>
          <a:bodyPr wrap="square">
            <a:spAutoFit/>
          </a:bodyPr>
          <a:lstStyle/>
          <a:p>
            <a:r>
              <a:rPr lang="en-US" altLang="zh-CN" sz="2000" i="1" dirty="0">
                <a:solidFill>
                  <a:srgbClr val="0070C0"/>
                </a:solidFill>
              </a:rPr>
              <a:t>=    OPRF + </a:t>
            </a:r>
            <a:r>
              <a:rPr lang="en-US" altLang="zh-CN" sz="2000" i="1" dirty="0" err="1">
                <a:solidFill>
                  <a:srgbClr val="0070C0"/>
                </a:solidFill>
              </a:rPr>
              <a:t>AuthEnc</a:t>
            </a:r>
            <a:r>
              <a:rPr lang="en-US" altLang="zh-CN" sz="2000" i="1" dirty="0">
                <a:solidFill>
                  <a:srgbClr val="0070C0"/>
                </a:solidFill>
              </a:rPr>
              <a:t> + AKE</a:t>
            </a:r>
            <a:endParaRPr lang="en-US" sz="2000" i="1" dirty="0">
              <a:solidFill>
                <a:srgbClr val="0070C0"/>
              </a:solidFill>
            </a:endParaRPr>
          </a:p>
        </p:txBody>
      </p:sp>
      <p:sp>
        <p:nvSpPr>
          <p:cNvPr id="113" name="内容占位符 2">
            <a:extLst>
              <a:ext uri="{FF2B5EF4-FFF2-40B4-BE49-F238E27FC236}">
                <a16:creationId xmlns:a16="http://schemas.microsoft.com/office/drawing/2014/main" id="{4F22597F-3F71-C072-C850-392F4F950861}"/>
              </a:ext>
            </a:extLst>
          </p:cNvPr>
          <p:cNvSpPr txBox="1">
            <a:spLocks/>
          </p:cNvSpPr>
          <p:nvPr/>
        </p:nvSpPr>
        <p:spPr bwMode="auto">
          <a:xfrm>
            <a:off x="6876631" y="824682"/>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B050"/>
                </a:solidFill>
                <a:cs typeface="Calibri Light" panose="020F0302020204030204" pitchFamily="34" charset="0"/>
              </a:rPr>
              <a:t>t-</a:t>
            </a:r>
            <a:endParaRPr lang="en-US" sz="2400" dirty="0">
              <a:solidFill>
                <a:srgbClr val="00B050"/>
              </a:solidFill>
              <a:ea typeface="Cambria Math" panose="02040503050406030204" pitchFamily="18" charset="0"/>
            </a:endParaRPr>
          </a:p>
        </p:txBody>
      </p:sp>
      <p:sp>
        <p:nvSpPr>
          <p:cNvPr id="114" name="Rectangle 113">
            <a:extLst>
              <a:ext uri="{FF2B5EF4-FFF2-40B4-BE49-F238E27FC236}">
                <a16:creationId xmlns:a16="http://schemas.microsoft.com/office/drawing/2014/main" id="{680E6CA3-7F87-7DE5-425D-389B4E32048D}"/>
              </a:ext>
            </a:extLst>
          </p:cNvPr>
          <p:cNvSpPr/>
          <p:nvPr/>
        </p:nvSpPr>
        <p:spPr>
          <a:xfrm>
            <a:off x="1679789" y="852634"/>
            <a:ext cx="688375" cy="3448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D5EFA262-F756-835C-1740-D70F57320BF5}"/>
              </a:ext>
            </a:extLst>
          </p:cNvPr>
          <p:cNvSpPr/>
          <p:nvPr/>
        </p:nvSpPr>
        <p:spPr>
          <a:xfrm>
            <a:off x="9127083" y="885538"/>
            <a:ext cx="688375" cy="3448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B7EDDE1B-96FA-48CB-8D07-1FF5459C3022}"/>
              </a:ext>
            </a:extLst>
          </p:cNvPr>
          <p:cNvSpPr txBox="1"/>
          <p:nvPr/>
        </p:nvSpPr>
        <p:spPr>
          <a:xfrm>
            <a:off x="9187179" y="852536"/>
            <a:ext cx="2479582" cy="400110"/>
          </a:xfrm>
          <a:prstGeom prst="rect">
            <a:avLst/>
          </a:prstGeom>
          <a:noFill/>
        </p:spPr>
        <p:txBody>
          <a:bodyPr wrap="square">
            <a:spAutoFit/>
          </a:bodyPr>
          <a:lstStyle/>
          <a:p>
            <a:pPr algn="r"/>
            <a:r>
              <a:rPr lang="en-US" altLang="zh-CN" sz="2000" i="1" dirty="0">
                <a:solidFill>
                  <a:srgbClr val="00B050"/>
                </a:solidFill>
              </a:rPr>
              <a:t>= </a:t>
            </a:r>
            <a:r>
              <a:rPr lang="en-US" altLang="zh-CN" sz="2000" i="1" dirty="0">
                <a:solidFill>
                  <a:schemeClr val="bg1"/>
                </a:solidFill>
              </a:rPr>
              <a:t>t-</a:t>
            </a:r>
            <a:r>
              <a:rPr lang="en-US" altLang="zh-CN" sz="2000" i="1" dirty="0">
                <a:solidFill>
                  <a:srgbClr val="00B050"/>
                </a:solidFill>
              </a:rPr>
              <a:t>OPRF + aPAKE</a:t>
            </a:r>
            <a:endParaRPr lang="en-US" sz="2000" i="1" dirty="0">
              <a:solidFill>
                <a:srgbClr val="00B050"/>
              </a:solidFill>
            </a:endParaRPr>
          </a:p>
        </p:txBody>
      </p:sp>
      <p:sp>
        <p:nvSpPr>
          <p:cNvPr id="118" name="内容占位符 2">
            <a:extLst>
              <a:ext uri="{FF2B5EF4-FFF2-40B4-BE49-F238E27FC236}">
                <a16:creationId xmlns:a16="http://schemas.microsoft.com/office/drawing/2014/main" id="{4D28703A-92FE-E5C3-E199-27DDA0972262}"/>
              </a:ext>
            </a:extLst>
          </p:cNvPr>
          <p:cNvSpPr txBox="1">
            <a:spLocks/>
          </p:cNvSpPr>
          <p:nvPr/>
        </p:nvSpPr>
        <p:spPr bwMode="auto">
          <a:xfrm>
            <a:off x="9852431" y="824682"/>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B050"/>
                </a:solidFill>
                <a:cs typeface="Calibri Light" panose="020F0302020204030204" pitchFamily="34" charset="0"/>
              </a:rPr>
              <a:t>t-</a:t>
            </a:r>
            <a:endParaRPr lang="en-US" sz="2400" dirty="0">
              <a:solidFill>
                <a:srgbClr val="00B050"/>
              </a:solidFill>
              <a:ea typeface="Cambria Math" panose="02040503050406030204" pitchFamily="18" charset="0"/>
            </a:endParaRPr>
          </a:p>
        </p:txBody>
      </p:sp>
      <p:sp>
        <p:nvSpPr>
          <p:cNvPr id="119" name="内容占位符 2">
            <a:extLst>
              <a:ext uri="{FF2B5EF4-FFF2-40B4-BE49-F238E27FC236}">
                <a16:creationId xmlns:a16="http://schemas.microsoft.com/office/drawing/2014/main" id="{0F4933A7-519C-B03E-7CFF-8BF85B091788}"/>
              </a:ext>
            </a:extLst>
          </p:cNvPr>
          <p:cNvSpPr txBox="1">
            <a:spLocks/>
          </p:cNvSpPr>
          <p:nvPr/>
        </p:nvSpPr>
        <p:spPr bwMode="auto">
          <a:xfrm>
            <a:off x="2017347" y="3444213"/>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FF0000"/>
                </a:solidFill>
                <a:cs typeface="Calibri Light" panose="020F0302020204030204" pitchFamily="34" charset="0"/>
              </a:rPr>
              <a:t>t-</a:t>
            </a:r>
            <a:endParaRPr lang="en-US" sz="2400" dirty="0">
              <a:solidFill>
                <a:srgbClr val="FF0000"/>
              </a:solidFill>
              <a:ea typeface="Cambria Math" panose="02040503050406030204" pitchFamily="18" charset="0"/>
            </a:endParaRPr>
          </a:p>
        </p:txBody>
      </p:sp>
      <p:sp>
        <p:nvSpPr>
          <p:cNvPr id="120" name="内容占位符 2">
            <a:extLst>
              <a:ext uri="{FF2B5EF4-FFF2-40B4-BE49-F238E27FC236}">
                <a16:creationId xmlns:a16="http://schemas.microsoft.com/office/drawing/2014/main" id="{05E52FB3-DC78-FC4B-A79B-78C0D2A003BE}"/>
              </a:ext>
            </a:extLst>
          </p:cNvPr>
          <p:cNvSpPr txBox="1">
            <a:spLocks/>
          </p:cNvSpPr>
          <p:nvPr/>
        </p:nvSpPr>
        <p:spPr bwMode="auto">
          <a:xfrm>
            <a:off x="8671557" y="3468989"/>
            <a:ext cx="488015"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FF0000"/>
                </a:solidFill>
                <a:cs typeface="Calibri Light" panose="020F0302020204030204" pitchFamily="34" charset="0"/>
              </a:rPr>
              <a:t>t-</a:t>
            </a:r>
            <a:endParaRPr lang="en-US" sz="2400" dirty="0">
              <a:solidFill>
                <a:srgbClr val="FF0000"/>
              </a:solidFill>
              <a:ea typeface="Cambria Math" panose="02040503050406030204" pitchFamily="18" charset="0"/>
            </a:endParaRPr>
          </a:p>
        </p:txBody>
      </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9D86FFF4-9057-359B-D349-F77DFBAE26C2}"/>
                  </a:ext>
                </a:extLst>
              </p:cNvPr>
              <p:cNvSpPr txBox="1"/>
              <p:nvPr/>
            </p:nvSpPr>
            <p:spPr>
              <a:xfrm>
                <a:off x="1727482" y="1572422"/>
                <a:ext cx="961410"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a:latin typeface="Cambria Math" panose="02040503050406030204" pitchFamily="18" charset="0"/>
                          <a:ea typeface="Cambria Math" panose="02040503050406030204" pitchFamily="18" charset="0"/>
                        </a:rPr>
                        <m:t>𝐾</m:t>
                      </m:r>
                      <m:r>
                        <a:rPr lang="en-US" sz="2000" i="1" dirty="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128" name="TextBox 127">
                <a:extLst>
                  <a:ext uri="{FF2B5EF4-FFF2-40B4-BE49-F238E27FC236}">
                    <a16:creationId xmlns:a16="http://schemas.microsoft.com/office/drawing/2014/main" id="{9D86FFF4-9057-359B-D349-F77DFBAE26C2}"/>
                  </a:ext>
                </a:extLst>
              </p:cNvPr>
              <p:cNvSpPr txBox="1">
                <a:spLocks noRot="1" noChangeAspect="1" noMove="1" noResize="1" noEditPoints="1" noAdjustHandles="1" noChangeArrowheads="1" noChangeShapeType="1" noTextEdit="1"/>
              </p:cNvSpPr>
              <p:nvPr/>
            </p:nvSpPr>
            <p:spPr>
              <a:xfrm>
                <a:off x="1727482" y="1572422"/>
                <a:ext cx="961410" cy="405624"/>
              </a:xfrm>
              <a:prstGeom prst="rect">
                <a:avLst/>
              </a:prstGeom>
              <a:blipFill>
                <a:blip r:embed="rId30"/>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6145D187-BB1B-85BD-56EE-017668C1D788}"/>
                  </a:ext>
                </a:extLst>
              </p:cNvPr>
              <p:cNvSpPr txBox="1"/>
              <p:nvPr/>
            </p:nvSpPr>
            <p:spPr>
              <a:xfrm>
                <a:off x="8090231" y="1526167"/>
                <a:ext cx="961410"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a:latin typeface="Cambria Math" panose="02040503050406030204" pitchFamily="18" charset="0"/>
                          <a:ea typeface="Cambria Math" panose="02040503050406030204" pitchFamily="18" charset="0"/>
                        </a:rPr>
                        <m:t>𝐾</m:t>
                      </m:r>
                      <m:r>
                        <a:rPr lang="en-US" sz="2000" i="1" dirty="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129" name="TextBox 128">
                <a:extLst>
                  <a:ext uri="{FF2B5EF4-FFF2-40B4-BE49-F238E27FC236}">
                    <a16:creationId xmlns:a16="http://schemas.microsoft.com/office/drawing/2014/main" id="{6145D187-BB1B-85BD-56EE-017668C1D788}"/>
                  </a:ext>
                </a:extLst>
              </p:cNvPr>
              <p:cNvSpPr txBox="1">
                <a:spLocks noRot="1" noChangeAspect="1" noMove="1" noResize="1" noEditPoints="1" noAdjustHandles="1" noChangeArrowheads="1" noChangeShapeType="1" noTextEdit="1"/>
              </p:cNvSpPr>
              <p:nvPr/>
            </p:nvSpPr>
            <p:spPr>
              <a:xfrm>
                <a:off x="8090231" y="1526167"/>
                <a:ext cx="961410" cy="405624"/>
              </a:xfrm>
              <a:prstGeom prst="rect">
                <a:avLst/>
              </a:prstGeom>
              <a:blipFill>
                <a:blip r:embed="rId31"/>
                <a:stretch>
                  <a:fillRect b="-1493"/>
                </a:stretch>
              </a:blipFill>
            </p:spPr>
            <p:txBody>
              <a:bodyPr/>
              <a:lstStyle/>
              <a:p>
                <a:r>
                  <a:rPr lang="en-US">
                    <a:noFill/>
                  </a:rPr>
                  <a:t> </a:t>
                </a:r>
              </a:p>
            </p:txBody>
          </p:sp>
        </mc:Fallback>
      </mc:AlternateContent>
      <p:sp>
        <p:nvSpPr>
          <p:cNvPr id="137" name="Rectangle 136">
            <a:extLst>
              <a:ext uri="{FF2B5EF4-FFF2-40B4-BE49-F238E27FC236}">
                <a16:creationId xmlns:a16="http://schemas.microsoft.com/office/drawing/2014/main" id="{378B6030-CFF8-BDB8-88ED-28AADA91F5B0}"/>
              </a:ext>
            </a:extLst>
          </p:cNvPr>
          <p:cNvSpPr/>
          <p:nvPr/>
        </p:nvSpPr>
        <p:spPr>
          <a:xfrm>
            <a:off x="4045183" y="3355578"/>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err="1">
                <a:solidFill>
                  <a:schemeClr val="tx1"/>
                </a:solidFill>
              </a:rPr>
              <a:t>ASi’s</a:t>
            </a:r>
            <a:endParaRPr lang="en-US" sz="2200" dirty="0">
              <a:solidFill>
                <a:schemeClr val="tx1"/>
              </a:solidFill>
            </a:endParaRPr>
          </a:p>
        </p:txBody>
      </p:sp>
      <p:sp>
        <p:nvSpPr>
          <p:cNvPr id="138" name="Rectangle 137">
            <a:extLst>
              <a:ext uri="{FF2B5EF4-FFF2-40B4-BE49-F238E27FC236}">
                <a16:creationId xmlns:a16="http://schemas.microsoft.com/office/drawing/2014/main" id="{D557D1C9-ED2E-FCC6-5C49-96EB0C6E54A4}"/>
              </a:ext>
            </a:extLst>
          </p:cNvPr>
          <p:cNvSpPr/>
          <p:nvPr/>
        </p:nvSpPr>
        <p:spPr>
          <a:xfrm>
            <a:off x="10724774" y="3388473"/>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err="1">
                <a:solidFill>
                  <a:schemeClr val="tx1"/>
                </a:solidFill>
              </a:rPr>
              <a:t>ASi’s</a:t>
            </a:r>
            <a:endParaRPr lang="en-US" sz="2200" dirty="0">
              <a:solidFill>
                <a:schemeClr val="tx1"/>
              </a:solidFill>
            </a:endParaRPr>
          </a:p>
        </p:txBody>
      </p:sp>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00D08B81-876F-1E75-0663-4810B51099D7}"/>
                  </a:ext>
                </a:extLst>
              </p:cNvPr>
              <p:cNvSpPr txBox="1"/>
              <p:nvPr/>
            </p:nvSpPr>
            <p:spPr>
              <a:xfrm>
                <a:off x="3198053" y="2676970"/>
                <a:ext cx="182579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oMath>
                  </m:oMathPara>
                </a14:m>
                <a:endParaRPr lang="en-US" sz="2000" b="0" dirty="0">
                  <a:ea typeface="Cambria Math" panose="02040503050406030204" pitchFamily="18" charset="0"/>
                </a:endParaRPr>
              </a:p>
            </p:txBody>
          </p:sp>
        </mc:Choice>
        <mc:Fallback xmlns="">
          <p:sp>
            <p:nvSpPr>
              <p:cNvPr id="139" name="TextBox 138">
                <a:extLst>
                  <a:ext uri="{FF2B5EF4-FFF2-40B4-BE49-F238E27FC236}">
                    <a16:creationId xmlns:a16="http://schemas.microsoft.com/office/drawing/2014/main" id="{00D08B81-876F-1E75-0663-4810B51099D7}"/>
                  </a:ext>
                </a:extLst>
              </p:cNvPr>
              <p:cNvSpPr txBox="1">
                <a:spLocks noRot="1" noChangeAspect="1" noMove="1" noResize="1" noEditPoints="1" noAdjustHandles="1" noChangeArrowheads="1" noChangeShapeType="1" noTextEdit="1"/>
              </p:cNvSpPr>
              <p:nvPr/>
            </p:nvSpPr>
            <p:spPr>
              <a:xfrm>
                <a:off x="3198053" y="2676970"/>
                <a:ext cx="1825799" cy="400110"/>
              </a:xfrm>
              <a:prstGeom prst="rect">
                <a:avLst/>
              </a:prstGeom>
              <a:blipFill>
                <a:blip r:embed="rId32"/>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05BB79CA-F376-3A78-C6D6-9581133EAFE8}"/>
                  </a:ext>
                </a:extLst>
              </p:cNvPr>
              <p:cNvSpPr txBox="1"/>
              <p:nvPr/>
            </p:nvSpPr>
            <p:spPr>
              <a:xfrm>
                <a:off x="9679322" y="2524699"/>
                <a:ext cx="204971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𝐾</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h𝑟𝑤</m:t>
                      </m:r>
                    </m:oMath>
                  </m:oMathPara>
                </a14:m>
                <a:endParaRPr lang="en-US" sz="2000" b="0" dirty="0">
                  <a:ea typeface="Cambria Math" panose="02040503050406030204" pitchFamily="18" charset="0"/>
                </a:endParaRPr>
              </a:p>
            </p:txBody>
          </p:sp>
        </mc:Choice>
        <mc:Fallback xmlns="">
          <p:sp>
            <p:nvSpPr>
              <p:cNvPr id="140" name="TextBox 139">
                <a:extLst>
                  <a:ext uri="{FF2B5EF4-FFF2-40B4-BE49-F238E27FC236}">
                    <a16:creationId xmlns:a16="http://schemas.microsoft.com/office/drawing/2014/main" id="{05BB79CA-F376-3A78-C6D6-9581133EAFE8}"/>
                  </a:ext>
                </a:extLst>
              </p:cNvPr>
              <p:cNvSpPr txBox="1">
                <a:spLocks noRot="1" noChangeAspect="1" noMove="1" noResize="1" noEditPoints="1" noAdjustHandles="1" noChangeArrowheads="1" noChangeShapeType="1" noTextEdit="1"/>
              </p:cNvSpPr>
              <p:nvPr/>
            </p:nvSpPr>
            <p:spPr>
              <a:xfrm>
                <a:off x="9679322" y="2524699"/>
                <a:ext cx="2049712" cy="400110"/>
              </a:xfrm>
              <a:prstGeom prst="rect">
                <a:avLst/>
              </a:prstGeom>
              <a:blipFill>
                <a:blip r:embed="rId33"/>
                <a:stretch>
                  <a:fillRect b="-15152"/>
                </a:stretch>
              </a:blipFill>
            </p:spPr>
            <p:txBody>
              <a:bodyPr/>
              <a:lstStyle/>
              <a:p>
                <a:r>
                  <a:rPr lang="en-US">
                    <a:noFill/>
                  </a:rPr>
                  <a:t> </a:t>
                </a:r>
              </a:p>
            </p:txBody>
          </p:sp>
        </mc:Fallback>
      </mc:AlternateContent>
      <p:cxnSp>
        <p:nvCxnSpPr>
          <p:cNvPr id="143" name="Straight Arrow Connector 142">
            <a:extLst>
              <a:ext uri="{FF2B5EF4-FFF2-40B4-BE49-F238E27FC236}">
                <a16:creationId xmlns:a16="http://schemas.microsoft.com/office/drawing/2014/main" id="{0C8C0B3A-E4D0-18C6-8295-FA1E1B9DE5A9}"/>
              </a:ext>
            </a:extLst>
          </p:cNvPr>
          <p:cNvCxnSpPr>
            <a:cxnSpLocks/>
          </p:cNvCxnSpPr>
          <p:nvPr/>
        </p:nvCxnSpPr>
        <p:spPr>
          <a:xfrm flipH="1" flipV="1">
            <a:off x="3654270" y="3047589"/>
            <a:ext cx="713664" cy="225559"/>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146" name="Straight Arrow Connector 145">
            <a:extLst>
              <a:ext uri="{FF2B5EF4-FFF2-40B4-BE49-F238E27FC236}">
                <a16:creationId xmlns:a16="http://schemas.microsoft.com/office/drawing/2014/main" id="{91A5ED60-AC66-6B55-7149-C299C5DA08FD}"/>
              </a:ext>
            </a:extLst>
          </p:cNvPr>
          <p:cNvCxnSpPr>
            <a:cxnSpLocks/>
          </p:cNvCxnSpPr>
          <p:nvPr/>
        </p:nvCxnSpPr>
        <p:spPr>
          <a:xfrm flipH="1" flipV="1">
            <a:off x="10514701" y="2941741"/>
            <a:ext cx="710818" cy="340276"/>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148" name="Rectangle 147">
            <a:extLst>
              <a:ext uri="{FF2B5EF4-FFF2-40B4-BE49-F238E27FC236}">
                <a16:creationId xmlns:a16="http://schemas.microsoft.com/office/drawing/2014/main" id="{6D7B6A16-6A86-AB84-9184-D3FEEB7264B0}"/>
              </a:ext>
            </a:extLst>
          </p:cNvPr>
          <p:cNvSpPr/>
          <p:nvPr/>
        </p:nvSpPr>
        <p:spPr>
          <a:xfrm>
            <a:off x="4545030" y="4533922"/>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TS</a:t>
            </a:r>
          </a:p>
        </p:txBody>
      </p:sp>
      <p:cxnSp>
        <p:nvCxnSpPr>
          <p:cNvPr id="149" name="Straight Arrow Connector 148">
            <a:extLst>
              <a:ext uri="{FF2B5EF4-FFF2-40B4-BE49-F238E27FC236}">
                <a16:creationId xmlns:a16="http://schemas.microsoft.com/office/drawing/2014/main" id="{662016EC-A180-17A3-5568-FB81D66CEFE8}"/>
              </a:ext>
            </a:extLst>
          </p:cNvPr>
          <p:cNvCxnSpPr>
            <a:cxnSpLocks/>
          </p:cNvCxnSpPr>
          <p:nvPr/>
        </p:nvCxnSpPr>
        <p:spPr>
          <a:xfrm flipH="1" flipV="1">
            <a:off x="4824151" y="3090481"/>
            <a:ext cx="214808" cy="1375847"/>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152" name="Rectangle 151">
            <a:extLst>
              <a:ext uri="{FF2B5EF4-FFF2-40B4-BE49-F238E27FC236}">
                <a16:creationId xmlns:a16="http://schemas.microsoft.com/office/drawing/2014/main" id="{8E2A3DB7-8EF0-A325-70DC-28EC9722DB3E}"/>
              </a:ext>
            </a:extLst>
          </p:cNvPr>
          <p:cNvSpPr/>
          <p:nvPr/>
        </p:nvSpPr>
        <p:spPr>
          <a:xfrm>
            <a:off x="11287179" y="4540747"/>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TS</a:t>
            </a:r>
          </a:p>
        </p:txBody>
      </p:sp>
      <p:cxnSp>
        <p:nvCxnSpPr>
          <p:cNvPr id="153" name="Straight Arrow Connector 152">
            <a:extLst>
              <a:ext uri="{FF2B5EF4-FFF2-40B4-BE49-F238E27FC236}">
                <a16:creationId xmlns:a16="http://schemas.microsoft.com/office/drawing/2014/main" id="{F48F49E0-3B66-B158-6BDB-9B546BBA7949}"/>
              </a:ext>
            </a:extLst>
          </p:cNvPr>
          <p:cNvCxnSpPr>
            <a:cxnSpLocks/>
          </p:cNvCxnSpPr>
          <p:nvPr/>
        </p:nvCxnSpPr>
        <p:spPr>
          <a:xfrm flipH="1" flipV="1">
            <a:off x="11242620" y="2964278"/>
            <a:ext cx="743656" cy="150205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B3C9C37C-4AEA-0EA4-ABA8-8B334F2171C0}"/>
              </a:ext>
            </a:extLst>
          </p:cNvPr>
          <p:cNvSpPr txBox="1"/>
          <p:nvPr/>
        </p:nvSpPr>
        <p:spPr>
          <a:xfrm>
            <a:off x="2702881" y="1169710"/>
            <a:ext cx="9170232" cy="335756"/>
          </a:xfrm>
          <a:prstGeom prst="rect">
            <a:avLst/>
          </a:prstGeom>
          <a:noFill/>
          <a:ln>
            <a:solidFill>
              <a:schemeClr val="tx1"/>
            </a:solidFill>
          </a:ln>
        </p:spPr>
        <p:txBody>
          <a:bodyPr wrap="square">
            <a:spAutoFit/>
          </a:bodyPr>
          <a:lstStyle/>
          <a:p>
            <a:r>
              <a:rPr lang="en-US" altLang="zh-CN" b="1" i="1" dirty="0">
                <a:solidFill>
                  <a:prstClr val="black"/>
                </a:solidFill>
              </a:rPr>
              <a:t>t-OPRF </a:t>
            </a:r>
            <a:r>
              <a:rPr lang="en-US" altLang="zh-CN" i="1" dirty="0">
                <a:solidFill>
                  <a:prstClr val="black"/>
                </a:solidFill>
              </a:rPr>
              <a:t>= PRF with oblivious threshold evaluation protocol (Servers hold sharing [K] of PRF key K)</a:t>
            </a:r>
          </a:p>
        </p:txBody>
      </p:sp>
      <p:grpSp>
        <p:nvGrpSpPr>
          <p:cNvPr id="164" name="Group 163">
            <a:extLst>
              <a:ext uri="{FF2B5EF4-FFF2-40B4-BE49-F238E27FC236}">
                <a16:creationId xmlns:a16="http://schemas.microsoft.com/office/drawing/2014/main" id="{44286833-768D-2FF0-7BB0-FFCA2E6E2347}"/>
              </a:ext>
            </a:extLst>
          </p:cNvPr>
          <p:cNvGrpSpPr/>
          <p:nvPr/>
        </p:nvGrpSpPr>
        <p:grpSpPr>
          <a:xfrm>
            <a:off x="5456938" y="2485936"/>
            <a:ext cx="3149756" cy="1980392"/>
            <a:chOff x="5376054" y="3715303"/>
            <a:chExt cx="3149756" cy="1980392"/>
          </a:xfrm>
        </p:grpSpPr>
        <p:sp>
          <p:nvSpPr>
            <p:cNvPr id="159" name="Rectangle 158">
              <a:extLst>
                <a:ext uri="{FF2B5EF4-FFF2-40B4-BE49-F238E27FC236}">
                  <a16:creationId xmlns:a16="http://schemas.microsoft.com/office/drawing/2014/main" id="{F031E215-6693-9A9C-D00C-26B1568F7719}"/>
                </a:ext>
              </a:extLst>
            </p:cNvPr>
            <p:cNvSpPr/>
            <p:nvPr/>
          </p:nvSpPr>
          <p:spPr>
            <a:xfrm>
              <a:off x="5376054" y="3715303"/>
              <a:ext cx="2191562" cy="517006"/>
            </a:xfrm>
            <a:prstGeom prst="rect">
              <a:avLst/>
            </a:prstGeom>
            <a:no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err="1">
                  <a:solidFill>
                    <a:srgbClr val="FF0000"/>
                  </a:solidFill>
                </a:rPr>
                <a:t>saPAKE</a:t>
              </a:r>
              <a:r>
                <a:rPr lang="en-US" sz="2000" dirty="0">
                  <a:solidFill>
                    <a:srgbClr val="FF0000"/>
                  </a:solidFill>
                </a:rPr>
                <a:t> [=OPAQUE]</a:t>
              </a:r>
            </a:p>
          </p:txBody>
        </p:sp>
        <p:cxnSp>
          <p:nvCxnSpPr>
            <p:cNvPr id="160" name="Straight Arrow Connector 159">
              <a:extLst>
                <a:ext uri="{FF2B5EF4-FFF2-40B4-BE49-F238E27FC236}">
                  <a16:creationId xmlns:a16="http://schemas.microsoft.com/office/drawing/2014/main" id="{B9730071-9AC9-91AC-B40E-55AD5EC2B068}"/>
                </a:ext>
              </a:extLst>
            </p:cNvPr>
            <p:cNvCxnSpPr>
              <a:cxnSpLocks/>
            </p:cNvCxnSpPr>
            <p:nvPr/>
          </p:nvCxnSpPr>
          <p:spPr>
            <a:xfrm flipH="1" flipV="1">
              <a:off x="7437950" y="4306447"/>
              <a:ext cx="1087860" cy="1389248"/>
            </a:xfrm>
            <a:prstGeom prst="straightConnector1">
              <a:avLst/>
            </a:prstGeom>
            <a:ln w="38100">
              <a:solidFill>
                <a:srgbClr val="FF0000"/>
              </a:solidFill>
              <a:prstDash val="dash"/>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166" name="Group 165">
            <a:extLst>
              <a:ext uri="{FF2B5EF4-FFF2-40B4-BE49-F238E27FC236}">
                <a16:creationId xmlns:a16="http://schemas.microsoft.com/office/drawing/2014/main" id="{DD3182DD-EAD4-0D87-2306-EE6A67672090}"/>
              </a:ext>
            </a:extLst>
          </p:cNvPr>
          <p:cNvGrpSpPr/>
          <p:nvPr/>
        </p:nvGrpSpPr>
        <p:grpSpPr>
          <a:xfrm>
            <a:off x="5369306" y="3748401"/>
            <a:ext cx="3201630" cy="763157"/>
            <a:chOff x="5376054" y="3715303"/>
            <a:chExt cx="3201630" cy="763157"/>
          </a:xfrm>
        </p:grpSpPr>
        <p:sp>
          <p:nvSpPr>
            <p:cNvPr id="167" name="Rectangle 166">
              <a:extLst>
                <a:ext uri="{FF2B5EF4-FFF2-40B4-BE49-F238E27FC236}">
                  <a16:creationId xmlns:a16="http://schemas.microsoft.com/office/drawing/2014/main" id="{F5AC5759-E0AE-5A17-5C04-053A3CD90874}"/>
                </a:ext>
              </a:extLst>
            </p:cNvPr>
            <p:cNvSpPr/>
            <p:nvPr/>
          </p:nvSpPr>
          <p:spPr>
            <a:xfrm>
              <a:off x="5376054" y="3715303"/>
              <a:ext cx="2191562" cy="517006"/>
            </a:xfrm>
            <a:prstGeom prst="rect">
              <a:avLst/>
            </a:prstGeom>
            <a:no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t>
              </a:r>
              <a:r>
                <a:rPr lang="en-US" sz="2000" dirty="0" err="1">
                  <a:solidFill>
                    <a:srgbClr val="FF0000"/>
                  </a:solidFill>
                </a:rPr>
                <a:t>pwd</a:t>
              </a:r>
              <a:r>
                <a:rPr lang="en-US" sz="2000" dirty="0">
                  <a:solidFill>
                    <a:srgbClr val="FF0000"/>
                  </a:solidFill>
                </a:rPr>
                <a:t> over TLS”</a:t>
              </a:r>
            </a:p>
          </p:txBody>
        </p:sp>
        <p:cxnSp>
          <p:nvCxnSpPr>
            <p:cNvPr id="168" name="Straight Arrow Connector 167">
              <a:extLst>
                <a:ext uri="{FF2B5EF4-FFF2-40B4-BE49-F238E27FC236}">
                  <a16:creationId xmlns:a16="http://schemas.microsoft.com/office/drawing/2014/main" id="{F0C45481-FCE1-1C2E-21A8-2371797B2952}"/>
                </a:ext>
              </a:extLst>
            </p:cNvPr>
            <p:cNvCxnSpPr>
              <a:cxnSpLocks/>
              <a:endCxn id="167" idx="3"/>
            </p:cNvCxnSpPr>
            <p:nvPr/>
          </p:nvCxnSpPr>
          <p:spPr>
            <a:xfrm flipH="1" flipV="1">
              <a:off x="7567616" y="3973806"/>
              <a:ext cx="1010068" cy="504654"/>
            </a:xfrm>
            <a:prstGeom prst="straightConnector1">
              <a:avLst/>
            </a:prstGeom>
            <a:ln w="38100">
              <a:solidFill>
                <a:srgbClr val="FF0000"/>
              </a:solidFill>
              <a:prstDash val="dash"/>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2" name="Group 1">
            <a:extLst>
              <a:ext uri="{FF2B5EF4-FFF2-40B4-BE49-F238E27FC236}">
                <a16:creationId xmlns:a16="http://schemas.microsoft.com/office/drawing/2014/main" id="{440C9B95-B8B7-585A-32DB-0D45B403C5BC}"/>
              </a:ext>
            </a:extLst>
          </p:cNvPr>
          <p:cNvGrpSpPr/>
          <p:nvPr/>
        </p:nvGrpSpPr>
        <p:grpSpPr>
          <a:xfrm>
            <a:off x="5460989" y="1744828"/>
            <a:ext cx="3491295" cy="1614640"/>
            <a:chOff x="5376055" y="3715303"/>
            <a:chExt cx="3149755" cy="1980392"/>
          </a:xfrm>
        </p:grpSpPr>
        <p:sp>
          <p:nvSpPr>
            <p:cNvPr id="3" name="Rectangle 2">
              <a:extLst>
                <a:ext uri="{FF2B5EF4-FFF2-40B4-BE49-F238E27FC236}">
                  <a16:creationId xmlns:a16="http://schemas.microsoft.com/office/drawing/2014/main" id="{D9E6C6A5-D83E-C689-040F-766143223E28}"/>
                </a:ext>
              </a:extLst>
            </p:cNvPr>
            <p:cNvSpPr/>
            <p:nvPr/>
          </p:nvSpPr>
          <p:spPr>
            <a:xfrm>
              <a:off x="5376055" y="3715303"/>
              <a:ext cx="1973516" cy="517006"/>
            </a:xfrm>
            <a:prstGeom prst="rect">
              <a:avLst/>
            </a:prstGeom>
            <a:no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augmented PPSS</a:t>
              </a:r>
            </a:p>
          </p:txBody>
        </p:sp>
        <p:cxnSp>
          <p:nvCxnSpPr>
            <p:cNvPr id="4" name="Straight Arrow Connector 3">
              <a:extLst>
                <a:ext uri="{FF2B5EF4-FFF2-40B4-BE49-F238E27FC236}">
                  <a16:creationId xmlns:a16="http://schemas.microsoft.com/office/drawing/2014/main" id="{4B6B40D4-E9DA-6CF9-F009-ACB0C6A51C55}"/>
                </a:ext>
              </a:extLst>
            </p:cNvPr>
            <p:cNvCxnSpPr>
              <a:cxnSpLocks/>
            </p:cNvCxnSpPr>
            <p:nvPr/>
          </p:nvCxnSpPr>
          <p:spPr>
            <a:xfrm flipH="1" flipV="1">
              <a:off x="7395104" y="4232309"/>
              <a:ext cx="1130706" cy="1463386"/>
            </a:xfrm>
            <a:prstGeom prst="straightConnector1">
              <a:avLst/>
            </a:prstGeom>
            <a:ln w="38100">
              <a:solidFill>
                <a:srgbClr val="FF0000"/>
              </a:solidFill>
              <a:prstDash val="dash"/>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8" name="TextBox 7">
            <a:extLst>
              <a:ext uri="{FF2B5EF4-FFF2-40B4-BE49-F238E27FC236}">
                <a16:creationId xmlns:a16="http://schemas.microsoft.com/office/drawing/2014/main" id="{23F3D6F3-DD29-3BC5-BD0B-B844813B081E}"/>
              </a:ext>
            </a:extLst>
          </p:cNvPr>
          <p:cNvSpPr txBox="1"/>
          <p:nvPr/>
        </p:nvSpPr>
        <p:spPr>
          <a:xfrm>
            <a:off x="4493464" y="5326933"/>
            <a:ext cx="7492812" cy="1135696"/>
          </a:xfrm>
          <a:prstGeom prst="rect">
            <a:avLst/>
          </a:prstGeom>
          <a:solidFill>
            <a:schemeClr val="accent4">
              <a:lumMod val="20000"/>
              <a:lumOff val="80000"/>
            </a:schemeClr>
          </a:solidFill>
          <a:ln w="19050">
            <a:solidFill>
              <a:schemeClr val="tx1"/>
            </a:solidFill>
          </a:ln>
        </p:spPr>
        <p:txBody>
          <a:bodyPr wrap="square" tIns="27432" bIns="0" rtlCol="0">
            <a:spAutoFit/>
          </a:bodyPr>
          <a:lstStyle/>
          <a:p>
            <a:r>
              <a:rPr lang="en-US" dirty="0">
                <a:sym typeface="Symbol" panose="05050102010706020507" pitchFamily="18" charset="2"/>
              </a:rPr>
              <a:t>Offline Dictionary Attacks (ODA):</a:t>
            </a:r>
          </a:p>
          <a:p>
            <a:pPr marL="285750" indent="-285750">
              <a:buFont typeface="Arial" panose="020B0604020202020204" pitchFamily="34" charset="0"/>
              <a:buChar char="•"/>
            </a:pPr>
            <a:r>
              <a:rPr lang="en-US" dirty="0" err="1">
                <a:sym typeface="Symbol" panose="05050102010706020507" pitchFamily="18" charset="2"/>
              </a:rPr>
              <a:t>aPPSS</a:t>
            </a:r>
            <a:r>
              <a:rPr lang="en-US" dirty="0">
                <a:sym typeface="Symbol" panose="05050102010706020507" pitchFamily="18" charset="2"/>
              </a:rPr>
              <a:t> or </a:t>
            </a:r>
            <a:r>
              <a:rPr lang="en-US" dirty="0" err="1">
                <a:sym typeface="Symbol" panose="05050102010706020507" pitchFamily="18" charset="2"/>
              </a:rPr>
              <a:t>env+AKE</a:t>
            </a:r>
            <a:r>
              <a:rPr lang="en-US" dirty="0">
                <a:sym typeface="Symbol" panose="05050102010706020507" pitchFamily="18" charset="2"/>
              </a:rPr>
              <a:t>:   ODA enabled by compromise of t+1 </a:t>
            </a:r>
            <a:r>
              <a:rPr lang="en-US" dirty="0" err="1">
                <a:sym typeface="Symbol" panose="05050102010706020507" pitchFamily="18" charset="2"/>
              </a:rPr>
              <a:t>ASi’s</a:t>
            </a:r>
            <a:endParaRPr lang="en-US" dirty="0">
              <a:sym typeface="Symbol" panose="05050102010706020507" pitchFamily="18" charset="2"/>
            </a:endParaRPr>
          </a:p>
          <a:p>
            <a:pPr marL="285750" indent="-285750">
              <a:buFont typeface="Arial" panose="020B0604020202020204" pitchFamily="34" charset="0"/>
              <a:buChar char="•"/>
            </a:pPr>
            <a:r>
              <a:rPr lang="en-US" u="sng" dirty="0">
                <a:sym typeface="Symbol" panose="05050102010706020507" pitchFamily="18" charset="2"/>
              </a:rPr>
              <a:t>t(P)OPRF + </a:t>
            </a:r>
            <a:r>
              <a:rPr lang="en-US" u="sng" dirty="0" err="1">
                <a:sym typeface="Symbol" panose="05050102010706020507" pitchFamily="18" charset="2"/>
              </a:rPr>
              <a:t>saPAKE</a:t>
            </a:r>
            <a:r>
              <a:rPr lang="en-US" dirty="0">
                <a:sym typeface="Symbol" panose="05050102010706020507" pitchFamily="18" charset="2"/>
              </a:rPr>
              <a:t>:  must also compromise TS</a:t>
            </a:r>
          </a:p>
          <a:p>
            <a:pPr marL="285750" indent="-285750">
              <a:buFont typeface="Arial" panose="020B0604020202020204" pitchFamily="34" charset="0"/>
              <a:buChar char="•"/>
            </a:pPr>
            <a:r>
              <a:rPr lang="en-US" dirty="0">
                <a:sym typeface="Symbol" panose="05050102010706020507" pitchFamily="18" charset="2"/>
              </a:rPr>
              <a:t>t(P)OPRF + aPAKE:    allows precomputation </a:t>
            </a:r>
            <a:r>
              <a:rPr lang="en-US" i="1" dirty="0">
                <a:sym typeface="Symbol" panose="05050102010706020507" pitchFamily="18" charset="2"/>
              </a:rPr>
              <a:t>after </a:t>
            </a:r>
            <a:r>
              <a:rPr lang="en-US" dirty="0">
                <a:sym typeface="Symbol" panose="05050102010706020507" pitchFamily="18" charset="2"/>
              </a:rPr>
              <a:t>compromise of t+1 </a:t>
            </a:r>
            <a:r>
              <a:rPr lang="en-US" dirty="0" err="1">
                <a:sym typeface="Symbol" panose="05050102010706020507" pitchFamily="18" charset="2"/>
              </a:rPr>
              <a:t>ASi’s</a:t>
            </a:r>
            <a:endParaRPr lang="en-US" dirty="0">
              <a:sym typeface="Symbol" panose="05050102010706020507" pitchFamily="18" charset="2"/>
            </a:endParaRPr>
          </a:p>
        </p:txBody>
      </p:sp>
    </p:spTree>
    <p:extLst>
      <p:ext uri="{BB962C8B-B14F-4D97-AF65-F5344CB8AC3E}">
        <p14:creationId xmlns:p14="http://schemas.microsoft.com/office/powerpoint/2010/main" val="3639771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E2AA5B09-A679-4FD1-A797-169BD59C8A9A}"/>
              </a:ext>
            </a:extLst>
          </p:cNvPr>
          <p:cNvSpPr txBox="1">
            <a:spLocks/>
          </p:cNvSpPr>
          <p:nvPr/>
        </p:nvSpPr>
        <p:spPr bwMode="auto">
          <a:xfrm>
            <a:off x="177842" y="117479"/>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solidFill>
                  <a:srgbClr val="00B050"/>
                </a:solidFill>
              </a:rPr>
              <a:t>threshold </a:t>
            </a:r>
            <a:r>
              <a:rPr lang="en-US" dirty="0"/>
              <a:t>OPRF:  key enabling tool</a:t>
            </a:r>
            <a:endParaRPr lang="en-US" sz="7200" dirty="0">
              <a:solidFill>
                <a:srgbClr val="FF0000"/>
              </a:solidFill>
            </a:endParaRPr>
          </a:p>
        </p:txBody>
      </p:sp>
      <p:sp>
        <p:nvSpPr>
          <p:cNvPr id="2" name="Slide Number Placeholder 1">
            <a:extLst>
              <a:ext uri="{FF2B5EF4-FFF2-40B4-BE49-F238E27FC236}">
                <a16:creationId xmlns:a16="http://schemas.microsoft.com/office/drawing/2014/main" id="{547673C6-53AD-2A1A-9545-C845ED67B21E}"/>
              </a:ext>
            </a:extLst>
          </p:cNvPr>
          <p:cNvSpPr>
            <a:spLocks noGrp="1"/>
          </p:cNvSpPr>
          <p:nvPr>
            <p:ph type="sldNum" sz="quarter" idx="12"/>
          </p:nvPr>
        </p:nvSpPr>
        <p:spPr/>
        <p:txBody>
          <a:bodyPr/>
          <a:lstStyle/>
          <a:p>
            <a:pPr>
              <a:defRPr/>
            </a:pPr>
            <a:fld id="{68010801-0F02-4A6B-A4E0-A6A05DF6C59F}" type="slidenum">
              <a:rPr lang="zh-CN" altLang="en-US" smtClean="0"/>
              <a:pPr>
                <a:defRPr/>
              </a:pPr>
              <a:t>16</a:t>
            </a:fld>
            <a:r>
              <a:rPr lang="en-US" altLang="zh-CN" dirty="0"/>
              <a:t>/18</a:t>
            </a:r>
            <a:endParaRPr lang="zh-CN" altLang="en-US" dirty="0"/>
          </a:p>
        </p:txBody>
      </p:sp>
      <p:sp>
        <p:nvSpPr>
          <p:cNvPr id="26" name="内容占位符 2">
            <a:extLst>
              <a:ext uri="{FF2B5EF4-FFF2-40B4-BE49-F238E27FC236}">
                <a16:creationId xmlns:a16="http://schemas.microsoft.com/office/drawing/2014/main" id="{F3F44BDC-C23C-5D03-0202-FF8C7C4B486E}"/>
              </a:ext>
            </a:extLst>
          </p:cNvPr>
          <p:cNvSpPr txBox="1">
            <a:spLocks/>
          </p:cNvSpPr>
          <p:nvPr/>
        </p:nvSpPr>
        <p:spPr bwMode="auto">
          <a:xfrm>
            <a:off x="0" y="2610006"/>
            <a:ext cx="11896414" cy="419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altLang="zh-CN" sz="2400" dirty="0">
                <a:solidFill>
                  <a:prstClr val="black"/>
                </a:solidFill>
                <a:latin typeface="Calibri" panose="020F0502020204030204" pitchFamily="34" charset="0"/>
                <a:cs typeface="Calibri Light" panose="020F0302020204030204" pitchFamily="34" charset="0"/>
              </a:rPr>
              <a:t>How many </a:t>
            </a:r>
            <a:r>
              <a:rPr lang="en-US" altLang="zh-CN" sz="2400" dirty="0" err="1">
                <a:solidFill>
                  <a:prstClr val="black"/>
                </a:solidFill>
                <a:latin typeface="Calibri" panose="020F0502020204030204" pitchFamily="34" charset="0"/>
                <a:cs typeface="Calibri Light" panose="020F0302020204030204" pitchFamily="34" charset="0"/>
              </a:rPr>
              <a:t>U↔ASi</a:t>
            </a:r>
            <a:r>
              <a:rPr lang="en-US" altLang="zh-CN" sz="2400" dirty="0">
                <a:solidFill>
                  <a:prstClr val="black"/>
                </a:solidFill>
                <a:latin typeface="Calibri" panose="020F0502020204030204" pitchFamily="34" charset="0"/>
                <a:cs typeface="Calibri Light" panose="020F0302020204030204" pitchFamily="34" charset="0"/>
              </a:rPr>
              <a:t> interactions allow for one </a:t>
            </a:r>
            <a:r>
              <a:rPr lang="en-US" altLang="zh-CN" sz="2400" dirty="0" err="1">
                <a:solidFill>
                  <a:prstClr val="black"/>
                </a:solidFill>
                <a:latin typeface="Calibri" panose="020F0502020204030204" pitchFamily="34" charset="0"/>
                <a:cs typeface="Calibri Light" panose="020F0302020204030204" pitchFamily="34" charset="0"/>
              </a:rPr>
              <a:t>F</a:t>
            </a:r>
            <a:r>
              <a:rPr lang="en-US" altLang="zh-CN" sz="2400" baseline="-25000" dirty="0" err="1">
                <a:solidFill>
                  <a:prstClr val="black"/>
                </a:solidFill>
                <a:latin typeface="Calibri" panose="020F0502020204030204" pitchFamily="34" charset="0"/>
                <a:cs typeface="Calibri Light" panose="020F0302020204030204" pitchFamily="34" charset="0"/>
              </a:rPr>
              <a:t>k</a:t>
            </a:r>
            <a:r>
              <a:rPr lang="en-US" altLang="zh-CN" sz="2400" dirty="0">
                <a:solidFill>
                  <a:prstClr val="black"/>
                </a:solidFill>
                <a:latin typeface="Calibri" panose="020F0502020204030204" pitchFamily="34" charset="0"/>
                <a:cs typeface="Calibri Light" panose="020F0302020204030204" pitchFamily="34" charset="0"/>
              </a:rPr>
              <a:t>(∙) computation?</a:t>
            </a:r>
          </a:p>
          <a:p>
            <a:pPr lvl="1">
              <a:lnSpc>
                <a:spcPct val="100000"/>
              </a:lnSpc>
              <a:spcBef>
                <a:spcPts val="600"/>
              </a:spcBef>
            </a:pPr>
            <a:r>
              <a:rPr lang="en-US" altLang="zh-CN" sz="2000" dirty="0">
                <a:solidFill>
                  <a:prstClr val="black"/>
                </a:solidFill>
                <a:latin typeface="Calibri" panose="020F0502020204030204" pitchFamily="34" charset="0"/>
                <a:cs typeface="Calibri Light" panose="020F0302020204030204" pitchFamily="34" charset="0"/>
              </a:rPr>
              <a:t>should be exactly t+1, and these </a:t>
            </a:r>
            <a:r>
              <a:rPr lang="en-US" altLang="zh-CN" sz="2000" dirty="0" err="1">
                <a:solidFill>
                  <a:prstClr val="black"/>
                </a:solidFill>
                <a:latin typeface="Calibri" panose="020F0502020204030204" pitchFamily="34" charset="0"/>
                <a:cs typeface="Calibri Light" panose="020F0302020204030204" pitchFamily="34" charset="0"/>
              </a:rPr>
              <a:t>ASi</a:t>
            </a:r>
            <a:r>
              <a:rPr lang="en-US" altLang="zh-CN" sz="2000" dirty="0">
                <a:solidFill>
                  <a:prstClr val="black"/>
                </a:solidFill>
                <a:latin typeface="Calibri" panose="020F0502020204030204" pitchFamily="34" charset="0"/>
                <a:cs typeface="Calibri Light" panose="020F0302020204030204" pitchFamily="34" charset="0"/>
              </a:rPr>
              <a:t> instances should run on the same </a:t>
            </a:r>
            <a:r>
              <a:rPr lang="en-US" altLang="zh-CN" sz="2000" i="1" dirty="0">
                <a:solidFill>
                  <a:prstClr val="black"/>
                </a:solidFill>
                <a:latin typeface="Calibri" panose="020F0502020204030204" pitchFamily="34" charset="0"/>
                <a:cs typeface="Calibri Light" panose="020F0302020204030204" pitchFamily="34" charset="0"/>
              </a:rPr>
              <a:t>sid</a:t>
            </a:r>
            <a:endParaRPr lang="en-US" altLang="zh-CN" sz="2000" dirty="0">
              <a:solidFill>
                <a:prstClr val="black"/>
              </a:solidFill>
              <a:latin typeface="Calibri" panose="020F0502020204030204" pitchFamily="34" charset="0"/>
              <a:cs typeface="Calibri Light" panose="020F0302020204030204" pitchFamily="34" charset="0"/>
            </a:endParaRPr>
          </a:p>
          <a:p>
            <a:pPr>
              <a:lnSpc>
                <a:spcPct val="100000"/>
              </a:lnSpc>
              <a:spcBef>
                <a:spcPts val="600"/>
              </a:spcBef>
            </a:pPr>
            <a:r>
              <a:rPr lang="en-US" altLang="zh-CN" sz="2400" dirty="0">
                <a:solidFill>
                  <a:prstClr val="black"/>
                </a:solidFill>
                <a:latin typeface="Calibri" panose="020F0502020204030204" pitchFamily="34" charset="0"/>
                <a:cs typeface="Calibri Light" panose="020F0302020204030204" pitchFamily="34" charset="0"/>
              </a:rPr>
              <a:t>Prior UC t-OPRF [JKKX’17] was ambiguous:</a:t>
            </a:r>
          </a:p>
          <a:p>
            <a:pPr lvl="1">
              <a:lnSpc>
                <a:spcPct val="100000"/>
              </a:lnSpc>
              <a:spcBef>
                <a:spcPts val="600"/>
              </a:spcBef>
            </a:pPr>
            <a:r>
              <a:rPr lang="en-US" altLang="zh-CN" sz="2000" dirty="0">
                <a:solidFill>
                  <a:prstClr val="black"/>
                </a:solidFill>
                <a:latin typeface="Calibri" panose="020F0502020204030204" pitchFamily="34" charset="0"/>
                <a:cs typeface="Calibri Light" panose="020F0302020204030204" pitchFamily="34" charset="0"/>
              </a:rPr>
              <a:t>no enforcement of consistent </a:t>
            </a:r>
            <a:r>
              <a:rPr lang="en-US" altLang="zh-CN" sz="2000" i="1" dirty="0">
                <a:solidFill>
                  <a:prstClr val="black"/>
                </a:solidFill>
                <a:latin typeface="Calibri" panose="020F0502020204030204" pitchFamily="34" charset="0"/>
                <a:cs typeface="Calibri Light" panose="020F0302020204030204" pitchFamily="34" charset="0"/>
              </a:rPr>
              <a:t>sid</a:t>
            </a:r>
            <a:r>
              <a:rPr lang="en-US" altLang="zh-CN" sz="2000" dirty="0">
                <a:solidFill>
                  <a:prstClr val="black"/>
                </a:solidFill>
                <a:latin typeface="Calibri" panose="020F0502020204030204" pitchFamily="34" charset="0"/>
                <a:cs typeface="Calibri Light" panose="020F0302020204030204" pitchFamily="34" charset="0"/>
              </a:rPr>
              <a:t> on (t+1) instances of t-OPRF corresponding to one </a:t>
            </a:r>
            <a:r>
              <a:rPr lang="en-US" altLang="zh-CN" sz="2000" dirty="0" err="1">
                <a:solidFill>
                  <a:prstClr val="black"/>
                </a:solidFill>
                <a:latin typeface="Calibri" panose="020F0502020204030204" pitchFamily="34" charset="0"/>
                <a:cs typeface="Calibri Light" panose="020F0302020204030204" pitchFamily="34" charset="0"/>
              </a:rPr>
              <a:t>F</a:t>
            </a:r>
            <a:r>
              <a:rPr lang="en-US" altLang="zh-CN" sz="2000" baseline="-25000" dirty="0" err="1">
                <a:solidFill>
                  <a:prstClr val="black"/>
                </a:solidFill>
                <a:latin typeface="Calibri" panose="020F0502020204030204" pitchFamily="34" charset="0"/>
                <a:cs typeface="Calibri Light" panose="020F0302020204030204" pitchFamily="34" charset="0"/>
              </a:rPr>
              <a:t>k</a:t>
            </a:r>
            <a:r>
              <a:rPr lang="en-US" altLang="zh-CN" sz="2000" dirty="0">
                <a:solidFill>
                  <a:prstClr val="black"/>
                </a:solidFill>
                <a:latin typeface="Calibri" panose="020F0502020204030204" pitchFamily="34" charset="0"/>
                <a:cs typeface="Calibri Light" panose="020F0302020204030204" pitchFamily="34" charset="0"/>
              </a:rPr>
              <a:t>(∙) computation </a:t>
            </a:r>
          </a:p>
          <a:p>
            <a:pPr lvl="1">
              <a:lnSpc>
                <a:spcPct val="100000"/>
              </a:lnSpc>
              <a:spcBef>
                <a:spcPts val="600"/>
              </a:spcBef>
            </a:pPr>
            <a:r>
              <a:rPr lang="en-US" altLang="zh-CN" sz="2000" dirty="0">
                <a:solidFill>
                  <a:prstClr val="black"/>
                </a:solidFill>
                <a:latin typeface="Calibri" panose="020F0502020204030204" pitchFamily="34" charset="0"/>
                <a:cs typeface="Calibri Light" panose="020F0302020204030204" pitchFamily="34" charset="0"/>
              </a:rPr>
              <a:t>simulator doesn’t know which </a:t>
            </a:r>
            <a:r>
              <a:rPr lang="en-US" altLang="zh-CN" sz="2000" dirty="0" err="1">
                <a:solidFill>
                  <a:prstClr val="black"/>
                </a:solidFill>
                <a:latin typeface="Calibri" panose="020F0502020204030204" pitchFamily="34" charset="0"/>
                <a:cs typeface="Calibri Light" panose="020F0302020204030204" pitchFamily="34" charset="0"/>
              </a:rPr>
              <a:t>ASi</a:t>
            </a:r>
            <a:r>
              <a:rPr lang="en-US" altLang="zh-CN" sz="2000" dirty="0">
                <a:solidFill>
                  <a:prstClr val="black"/>
                </a:solidFill>
                <a:latin typeface="Calibri" panose="020F0502020204030204" pitchFamily="34" charset="0"/>
                <a:cs typeface="Calibri Light" panose="020F0302020204030204" pitchFamily="34" charset="0"/>
              </a:rPr>
              <a:t> queries pertain to evaluation of one argument</a:t>
            </a:r>
          </a:p>
          <a:p>
            <a:pPr lvl="1">
              <a:lnSpc>
                <a:spcPct val="100000"/>
              </a:lnSpc>
              <a:spcBef>
                <a:spcPts val="600"/>
              </a:spcBef>
            </a:pPr>
            <a:r>
              <a:rPr lang="en-US" altLang="zh-CN" sz="2000" dirty="0">
                <a:solidFill>
                  <a:prstClr val="black"/>
                </a:solidFill>
                <a:latin typeface="Calibri" panose="020F0502020204030204" pitchFamily="34" charset="0"/>
                <a:cs typeface="Calibri Light" panose="020F0302020204030204" pitchFamily="34" charset="0"/>
              </a:rPr>
              <a:t>counterexample, assuming t=1 and n=3: </a:t>
            </a:r>
          </a:p>
          <a:p>
            <a:pPr marL="1257300" lvl="2" indent="-342900">
              <a:lnSpc>
                <a:spcPct val="100000"/>
              </a:lnSpc>
              <a:spcBef>
                <a:spcPts val="600"/>
              </a:spcBef>
              <a:buFont typeface="+mj-lt"/>
              <a:buAutoNum type="arabicPeriod"/>
            </a:pPr>
            <a:r>
              <a:rPr lang="en-US" altLang="zh-CN" sz="1800" dirty="0">
                <a:solidFill>
                  <a:prstClr val="black"/>
                </a:solidFill>
                <a:latin typeface="Calibri" panose="020F0502020204030204" pitchFamily="34" charset="0"/>
                <a:cs typeface="Calibri Light" panose="020F0302020204030204" pitchFamily="34" charset="0"/>
              </a:rPr>
              <a:t>U* interacts with S1,S2,S3, evaluating </a:t>
            </a:r>
            <a:r>
              <a:rPr lang="en-US" altLang="zh-CN" sz="1800" dirty="0" err="1">
                <a:solidFill>
                  <a:prstClr val="black"/>
                </a:solidFill>
                <a:latin typeface="Calibri" panose="020F0502020204030204" pitchFamily="34" charset="0"/>
                <a:cs typeface="Calibri Light" panose="020F0302020204030204" pitchFamily="34" charset="0"/>
              </a:rPr>
              <a:t>F</a:t>
            </a:r>
            <a:r>
              <a:rPr lang="en-US" altLang="zh-CN" sz="1800" baseline="-25000" dirty="0" err="1">
                <a:solidFill>
                  <a:prstClr val="black"/>
                </a:solidFill>
                <a:latin typeface="Calibri" panose="020F0502020204030204" pitchFamily="34" charset="0"/>
                <a:cs typeface="Calibri Light" panose="020F0302020204030204" pitchFamily="34" charset="0"/>
              </a:rPr>
              <a:t>k</a:t>
            </a:r>
            <a:r>
              <a:rPr lang="en-US" altLang="zh-CN" sz="1800" dirty="0">
                <a:solidFill>
                  <a:prstClr val="black"/>
                </a:solidFill>
                <a:latin typeface="Calibri" panose="020F0502020204030204" pitchFamily="34" charset="0"/>
                <a:cs typeface="Calibri Light" panose="020F0302020204030204" pitchFamily="34" charset="0"/>
              </a:rPr>
              <a:t>(∙) on x with {S1, S2} and on x’ with S3, </a:t>
            </a:r>
          </a:p>
          <a:p>
            <a:pPr marL="1257300" lvl="2" indent="-342900">
              <a:lnSpc>
                <a:spcPct val="100000"/>
              </a:lnSpc>
              <a:spcBef>
                <a:spcPts val="600"/>
              </a:spcBef>
              <a:buFont typeface="+mj-lt"/>
              <a:buAutoNum type="arabicPeriod"/>
            </a:pPr>
            <a:r>
              <a:rPr lang="en-US" altLang="zh-CN" sz="1800" dirty="0">
                <a:solidFill>
                  <a:prstClr val="black"/>
                </a:solidFill>
                <a:latin typeface="Calibri" panose="020F0502020204030204" pitchFamily="34" charset="0"/>
                <a:cs typeface="Calibri Light" panose="020F0302020204030204" pitchFamily="34" charset="0"/>
              </a:rPr>
              <a:t>simulator cannot tell which Si instances go into one </a:t>
            </a:r>
            <a:r>
              <a:rPr lang="en-US" altLang="zh-CN" sz="1800" dirty="0" err="1">
                <a:solidFill>
                  <a:prstClr val="black"/>
                </a:solidFill>
                <a:latin typeface="Calibri" panose="020F0502020204030204" pitchFamily="34" charset="0"/>
                <a:cs typeface="Calibri Light" panose="020F0302020204030204" pitchFamily="34" charset="0"/>
              </a:rPr>
              <a:t>F</a:t>
            </a:r>
            <a:r>
              <a:rPr lang="en-US" altLang="zh-CN" sz="1800" baseline="-25000" dirty="0" err="1">
                <a:solidFill>
                  <a:prstClr val="black"/>
                </a:solidFill>
                <a:latin typeface="Calibri" panose="020F0502020204030204" pitchFamily="34" charset="0"/>
                <a:cs typeface="Calibri Light" panose="020F0302020204030204" pitchFamily="34" charset="0"/>
              </a:rPr>
              <a:t>k</a:t>
            </a:r>
            <a:r>
              <a:rPr lang="en-US" altLang="zh-CN" sz="1800" dirty="0">
                <a:solidFill>
                  <a:prstClr val="black"/>
                </a:solidFill>
                <a:latin typeface="Calibri" panose="020F0502020204030204" pitchFamily="34" charset="0"/>
                <a:cs typeface="Calibri Light" panose="020F0302020204030204" pitchFamily="34" charset="0"/>
              </a:rPr>
              <a:t>(∙) evaluation, but say it guesses it was {AS1,AS3}</a:t>
            </a:r>
          </a:p>
          <a:p>
            <a:pPr marL="1257300" lvl="2" indent="-342900">
              <a:lnSpc>
                <a:spcPct val="100000"/>
              </a:lnSpc>
              <a:spcBef>
                <a:spcPts val="600"/>
              </a:spcBef>
              <a:buFont typeface="+mj-lt"/>
              <a:buAutoNum type="arabicPeriod"/>
            </a:pPr>
            <a:r>
              <a:rPr lang="en-US" altLang="zh-CN" sz="1800" dirty="0">
                <a:solidFill>
                  <a:prstClr val="black"/>
                </a:solidFill>
                <a:latin typeface="Calibri" panose="020F0502020204030204" pitchFamily="34" charset="0"/>
                <a:cs typeface="Calibri Light" panose="020F0302020204030204" pitchFamily="34" charset="0"/>
              </a:rPr>
              <a:t>the environment allows another t-OPRF session S2’, and U* executes it on x’</a:t>
            </a:r>
          </a:p>
          <a:p>
            <a:pPr marL="914400" lvl="2" indent="0">
              <a:lnSpc>
                <a:spcPct val="100000"/>
              </a:lnSpc>
              <a:spcBef>
                <a:spcPts val="600"/>
              </a:spcBef>
              <a:buNone/>
            </a:pPr>
            <a:r>
              <a:rPr lang="en-US" sz="1800" dirty="0">
                <a:sym typeface="Symbol" panose="05050102010706020507" pitchFamily="18" charset="2"/>
              </a:rPr>
              <a:t>→    in the real world, U* can compute </a:t>
            </a:r>
            <a:r>
              <a:rPr lang="en-US" altLang="zh-CN" sz="1800" dirty="0" err="1">
                <a:solidFill>
                  <a:prstClr val="black"/>
                </a:solidFill>
                <a:latin typeface="Calibri" panose="020F0502020204030204" pitchFamily="34" charset="0"/>
                <a:cs typeface="Calibri Light" panose="020F0302020204030204" pitchFamily="34" charset="0"/>
              </a:rPr>
              <a:t>F</a:t>
            </a:r>
            <a:r>
              <a:rPr lang="en-US" altLang="zh-CN" sz="1800" baseline="-25000" dirty="0" err="1">
                <a:solidFill>
                  <a:prstClr val="black"/>
                </a:solidFill>
                <a:latin typeface="Calibri" panose="020F0502020204030204" pitchFamily="34" charset="0"/>
                <a:cs typeface="Calibri Light" panose="020F0302020204030204" pitchFamily="34" charset="0"/>
              </a:rPr>
              <a:t>k</a:t>
            </a:r>
            <a:r>
              <a:rPr lang="en-US" altLang="zh-CN" sz="1800" dirty="0">
                <a:solidFill>
                  <a:prstClr val="black"/>
                </a:solidFill>
                <a:latin typeface="Calibri" panose="020F0502020204030204" pitchFamily="34" charset="0"/>
                <a:cs typeface="Calibri Light" panose="020F0302020204030204" pitchFamily="34" charset="0"/>
              </a:rPr>
              <a:t>(x) from {S1,S2} and </a:t>
            </a:r>
            <a:r>
              <a:rPr lang="en-US" altLang="zh-CN" sz="1800" dirty="0" err="1">
                <a:solidFill>
                  <a:prstClr val="black"/>
                </a:solidFill>
                <a:latin typeface="Calibri" panose="020F0502020204030204" pitchFamily="34" charset="0"/>
                <a:cs typeface="Calibri Light" panose="020F0302020204030204" pitchFamily="34" charset="0"/>
              </a:rPr>
              <a:t>F</a:t>
            </a:r>
            <a:r>
              <a:rPr lang="en-US" altLang="zh-CN" sz="1800" baseline="-25000" dirty="0" err="1">
                <a:solidFill>
                  <a:prstClr val="black"/>
                </a:solidFill>
                <a:latin typeface="Calibri" panose="020F0502020204030204" pitchFamily="34" charset="0"/>
                <a:cs typeface="Calibri Light" panose="020F0302020204030204" pitchFamily="34" charset="0"/>
              </a:rPr>
              <a:t>k</a:t>
            </a:r>
            <a:r>
              <a:rPr lang="en-US" altLang="zh-CN" sz="1800" dirty="0">
                <a:solidFill>
                  <a:prstClr val="black"/>
                </a:solidFill>
                <a:latin typeface="Calibri" panose="020F0502020204030204" pitchFamily="34" charset="0"/>
                <a:cs typeface="Calibri Light" panose="020F0302020204030204" pitchFamily="34" charset="0"/>
              </a:rPr>
              <a:t>(x’) from {S3,S2’}</a:t>
            </a:r>
          </a:p>
          <a:p>
            <a:pPr marL="914400" lvl="2" indent="0">
              <a:lnSpc>
                <a:spcPct val="100000"/>
              </a:lnSpc>
              <a:spcBef>
                <a:spcPts val="600"/>
              </a:spcBef>
              <a:buNone/>
            </a:pPr>
            <a:r>
              <a:rPr lang="en-US" sz="1800" dirty="0">
                <a:sym typeface="Symbol" panose="05050102010706020507" pitchFamily="18" charset="2"/>
              </a:rPr>
              <a:t>→   </a:t>
            </a:r>
            <a:r>
              <a:rPr lang="en-US" altLang="zh-CN" sz="1800" dirty="0">
                <a:solidFill>
                  <a:prstClr val="black"/>
                </a:solidFill>
                <a:latin typeface="Calibri" panose="020F0502020204030204" pitchFamily="34" charset="0"/>
                <a:cs typeface="Calibri Light" panose="020F0302020204030204" pitchFamily="34" charset="0"/>
              </a:rPr>
              <a:t>in the ideal world, sessions are partitioned as {S1,S3} and {S2,S2’}, so only one </a:t>
            </a:r>
            <a:r>
              <a:rPr lang="en-US" altLang="zh-CN" sz="1800" dirty="0" err="1">
                <a:solidFill>
                  <a:prstClr val="black"/>
                </a:solidFill>
                <a:latin typeface="Calibri" panose="020F0502020204030204" pitchFamily="34" charset="0"/>
                <a:cs typeface="Calibri Light" panose="020F0302020204030204" pitchFamily="34" charset="0"/>
              </a:rPr>
              <a:t>F</a:t>
            </a:r>
            <a:r>
              <a:rPr lang="en-US" altLang="zh-CN" sz="1800" baseline="-25000" dirty="0" err="1">
                <a:solidFill>
                  <a:prstClr val="black"/>
                </a:solidFill>
                <a:latin typeface="Calibri" panose="020F0502020204030204" pitchFamily="34" charset="0"/>
                <a:cs typeface="Calibri Light" panose="020F0302020204030204" pitchFamily="34" charset="0"/>
              </a:rPr>
              <a:t>k</a:t>
            </a:r>
            <a:r>
              <a:rPr lang="en-US" altLang="zh-CN" sz="1800" dirty="0">
                <a:solidFill>
                  <a:prstClr val="black"/>
                </a:solidFill>
                <a:latin typeface="Calibri" panose="020F0502020204030204" pitchFamily="34" charset="0"/>
                <a:cs typeface="Calibri Light" panose="020F0302020204030204" pitchFamily="34" charset="0"/>
              </a:rPr>
              <a:t>(∙) evaluation allowed</a:t>
            </a:r>
            <a:endParaRPr lang="en-US" altLang="zh-CN" sz="1800" dirty="0">
              <a:cs typeface="Calibri Light" panose="020F0302020204030204" pitchFamily="34" charset="0"/>
            </a:endParaRPr>
          </a:p>
        </p:txBody>
      </p:sp>
      <p:grpSp>
        <p:nvGrpSpPr>
          <p:cNvPr id="27" name="Group 26">
            <a:extLst>
              <a:ext uri="{FF2B5EF4-FFF2-40B4-BE49-F238E27FC236}">
                <a16:creationId xmlns:a16="http://schemas.microsoft.com/office/drawing/2014/main" id="{90EB35DF-15E6-4EC6-3D85-2A6DAA461199}"/>
              </a:ext>
            </a:extLst>
          </p:cNvPr>
          <p:cNvGrpSpPr/>
          <p:nvPr/>
        </p:nvGrpSpPr>
        <p:grpSpPr>
          <a:xfrm>
            <a:off x="8773854" y="852278"/>
            <a:ext cx="685978" cy="683335"/>
            <a:chOff x="9031712" y="2706465"/>
            <a:chExt cx="2667273" cy="2923745"/>
          </a:xfrm>
        </p:grpSpPr>
        <p:pic>
          <p:nvPicPr>
            <p:cNvPr id="28" name="Picture 27">
              <a:extLst>
                <a:ext uri="{FF2B5EF4-FFF2-40B4-BE49-F238E27FC236}">
                  <a16:creationId xmlns:a16="http://schemas.microsoft.com/office/drawing/2014/main" id="{985F5B3C-9430-E340-FF6A-F3B2F91D71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29" name="Rectangle 28">
              <a:extLst>
                <a:ext uri="{FF2B5EF4-FFF2-40B4-BE49-F238E27FC236}">
                  <a16:creationId xmlns:a16="http://schemas.microsoft.com/office/drawing/2014/main" id="{872D8CA8-0C1B-034E-606F-D53ECC48D8E1}"/>
                </a:ext>
              </a:extLst>
            </p:cNvPr>
            <p:cNvSpPr/>
            <p:nvPr/>
          </p:nvSpPr>
          <p:spPr>
            <a:xfrm>
              <a:off x="9031712" y="5263629"/>
              <a:ext cx="2176273" cy="366581"/>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S1</a:t>
              </a:r>
            </a:p>
          </p:txBody>
        </p:sp>
      </p:grpSp>
      <p:grpSp>
        <p:nvGrpSpPr>
          <p:cNvPr id="30" name="Group 29">
            <a:extLst>
              <a:ext uri="{FF2B5EF4-FFF2-40B4-BE49-F238E27FC236}">
                <a16:creationId xmlns:a16="http://schemas.microsoft.com/office/drawing/2014/main" id="{09826538-5621-EC36-1702-607D41172320}"/>
              </a:ext>
            </a:extLst>
          </p:cNvPr>
          <p:cNvGrpSpPr/>
          <p:nvPr/>
        </p:nvGrpSpPr>
        <p:grpSpPr>
          <a:xfrm>
            <a:off x="9449922" y="935759"/>
            <a:ext cx="722804" cy="670671"/>
            <a:chOff x="8888524" y="2706465"/>
            <a:chExt cx="2810461" cy="2869559"/>
          </a:xfrm>
        </p:grpSpPr>
        <p:pic>
          <p:nvPicPr>
            <p:cNvPr id="31" name="Picture 30">
              <a:extLst>
                <a:ext uri="{FF2B5EF4-FFF2-40B4-BE49-F238E27FC236}">
                  <a16:creationId xmlns:a16="http://schemas.microsoft.com/office/drawing/2014/main" id="{04887861-3EE1-5F03-7999-1F459982FA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p:spPr>
        </p:pic>
        <p:sp>
          <p:nvSpPr>
            <p:cNvPr id="32" name="Rectangle 31">
              <a:extLst>
                <a:ext uri="{FF2B5EF4-FFF2-40B4-BE49-F238E27FC236}">
                  <a16:creationId xmlns:a16="http://schemas.microsoft.com/office/drawing/2014/main" id="{33A59740-725E-7FBD-7973-F31054DFD562}"/>
                </a:ext>
              </a:extLst>
            </p:cNvPr>
            <p:cNvSpPr/>
            <p:nvPr/>
          </p:nvSpPr>
          <p:spPr>
            <a:xfrm>
              <a:off x="8888524" y="5263632"/>
              <a:ext cx="2771815" cy="31239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S2</a:t>
              </a:r>
            </a:p>
          </p:txBody>
        </p:sp>
      </p:grpSp>
      <p:grpSp>
        <p:nvGrpSpPr>
          <p:cNvPr id="33" name="Group 32">
            <a:extLst>
              <a:ext uri="{FF2B5EF4-FFF2-40B4-BE49-F238E27FC236}">
                <a16:creationId xmlns:a16="http://schemas.microsoft.com/office/drawing/2014/main" id="{2E289955-9727-D5B3-ED2F-5E57C49B2430}"/>
              </a:ext>
            </a:extLst>
          </p:cNvPr>
          <p:cNvGrpSpPr/>
          <p:nvPr/>
        </p:nvGrpSpPr>
        <p:grpSpPr>
          <a:xfrm>
            <a:off x="9656672" y="1686877"/>
            <a:ext cx="636283" cy="683335"/>
            <a:chOff x="9224942" y="2706465"/>
            <a:chExt cx="2474043" cy="2923745"/>
          </a:xfrm>
        </p:grpSpPr>
        <p:pic>
          <p:nvPicPr>
            <p:cNvPr id="34" name="Picture 33">
              <a:extLst>
                <a:ext uri="{FF2B5EF4-FFF2-40B4-BE49-F238E27FC236}">
                  <a16:creationId xmlns:a16="http://schemas.microsoft.com/office/drawing/2014/main" id="{A73C5590-0D07-E4ED-5D53-94D8C83A4A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37" name="Rectangle 36">
              <a:extLst>
                <a:ext uri="{FF2B5EF4-FFF2-40B4-BE49-F238E27FC236}">
                  <a16:creationId xmlns:a16="http://schemas.microsoft.com/office/drawing/2014/main" id="{A269729A-1C34-469F-614E-5909615981E7}"/>
                </a:ext>
              </a:extLst>
            </p:cNvPr>
            <p:cNvSpPr/>
            <p:nvPr/>
          </p:nvSpPr>
          <p:spPr>
            <a:xfrm>
              <a:off x="9224942" y="5234590"/>
              <a:ext cx="2176271" cy="39562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S3</a:t>
              </a:r>
            </a:p>
          </p:txBody>
        </p:sp>
      </p:grpSp>
      <p:grpSp>
        <p:nvGrpSpPr>
          <p:cNvPr id="38" name="Group 37">
            <a:extLst>
              <a:ext uri="{FF2B5EF4-FFF2-40B4-BE49-F238E27FC236}">
                <a16:creationId xmlns:a16="http://schemas.microsoft.com/office/drawing/2014/main" id="{EDB57EA2-0979-1C35-7DED-7073BCF7B4D1}"/>
              </a:ext>
            </a:extLst>
          </p:cNvPr>
          <p:cNvGrpSpPr/>
          <p:nvPr/>
        </p:nvGrpSpPr>
        <p:grpSpPr>
          <a:xfrm>
            <a:off x="8521416" y="1629252"/>
            <a:ext cx="676039" cy="683335"/>
            <a:chOff x="9070358" y="2706465"/>
            <a:chExt cx="2628627" cy="2923744"/>
          </a:xfrm>
        </p:grpSpPr>
        <p:pic>
          <p:nvPicPr>
            <p:cNvPr id="39" name="Picture 38">
              <a:extLst>
                <a:ext uri="{FF2B5EF4-FFF2-40B4-BE49-F238E27FC236}">
                  <a16:creationId xmlns:a16="http://schemas.microsoft.com/office/drawing/2014/main" id="{F899E4AF-FE28-D58C-AD1E-92BD703251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40" name="Rectangle 39">
              <a:extLst>
                <a:ext uri="{FF2B5EF4-FFF2-40B4-BE49-F238E27FC236}">
                  <a16:creationId xmlns:a16="http://schemas.microsoft.com/office/drawing/2014/main" id="{7D36AA46-9304-A2B1-26A1-415EEBFAAF2E}"/>
                </a:ext>
              </a:extLst>
            </p:cNvPr>
            <p:cNvSpPr/>
            <p:nvPr/>
          </p:nvSpPr>
          <p:spPr>
            <a:xfrm>
              <a:off x="9070358" y="4987904"/>
              <a:ext cx="2214922" cy="642305"/>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Sn</a:t>
              </a:r>
            </a:p>
          </p:txBody>
        </p:sp>
      </p:grpSp>
      <p:sp>
        <p:nvSpPr>
          <p:cNvPr id="41" name="Rectangle 40">
            <a:extLst>
              <a:ext uri="{FF2B5EF4-FFF2-40B4-BE49-F238E27FC236}">
                <a16:creationId xmlns:a16="http://schemas.microsoft.com/office/drawing/2014/main" id="{F5F67C2C-55E1-1E26-6CB5-7E84B57376D7}"/>
              </a:ext>
            </a:extLst>
          </p:cNvPr>
          <p:cNvSpPr/>
          <p:nvPr/>
        </p:nvSpPr>
        <p:spPr>
          <a:xfrm>
            <a:off x="9168658" y="2365565"/>
            <a:ext cx="429187" cy="7301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b="1" dirty="0"/>
              <a:t>…</a:t>
            </a:r>
          </a:p>
        </p:txBody>
      </p:sp>
      <mc:AlternateContent xmlns:mc="http://schemas.openxmlformats.org/markup-compatibility/2006">
        <mc:Choice xmlns:a14="http://schemas.microsoft.com/office/drawing/2010/main" Requires="a14">
          <p:sp>
            <p:nvSpPr>
              <p:cNvPr id="42" name="Rectangle 41">
                <a:extLst>
                  <a:ext uri="{FF2B5EF4-FFF2-40B4-BE49-F238E27FC236}">
                    <a16:creationId xmlns:a16="http://schemas.microsoft.com/office/drawing/2014/main" id="{FE99AC3E-2273-AB3C-E73A-AF0DC86F331A}"/>
                  </a:ext>
                </a:extLst>
              </p:cNvPr>
              <p:cNvSpPr/>
              <p:nvPr/>
            </p:nvSpPr>
            <p:spPr>
              <a:xfrm>
                <a:off x="7425979" y="1297938"/>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0" dirty="0" smtClean="0">
                          <a:solidFill>
                            <a:schemeClr val="tx1"/>
                          </a:solidFill>
                          <a:latin typeface="Cambria Math" panose="02040503050406030204" pitchFamily="18" charset="0"/>
                        </a:rPr>
                        <m:t>[</m:t>
                      </m:r>
                      <m:r>
                        <m:rPr>
                          <m:sty m:val="p"/>
                        </m:rPr>
                        <a:rPr lang="en-US" sz="2400" b="0" i="0" dirty="0" smtClean="0">
                          <a:solidFill>
                            <a:schemeClr val="tx1"/>
                          </a:solidFill>
                          <a:latin typeface="Cambria Math" panose="02040503050406030204" pitchFamily="18" charset="0"/>
                        </a:rPr>
                        <m:t>K</m:t>
                      </m:r>
                      <m:r>
                        <a:rPr lang="en-US" sz="2400" b="0" i="1" dirty="0"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p:sp>
            <p:nvSpPr>
              <p:cNvPr id="42" name="Rectangle 41">
                <a:extLst>
                  <a:ext uri="{FF2B5EF4-FFF2-40B4-BE49-F238E27FC236}">
                    <a16:creationId xmlns:a16="http://schemas.microsoft.com/office/drawing/2014/main" id="{FE99AC3E-2273-AB3C-E73A-AF0DC86F331A}"/>
                  </a:ext>
                </a:extLst>
              </p:cNvPr>
              <p:cNvSpPr>
                <a:spLocks noRot="1" noChangeAspect="1" noMove="1" noResize="1" noEditPoints="1" noAdjustHandles="1" noChangeArrowheads="1" noChangeShapeType="1" noTextEdit="1"/>
              </p:cNvSpPr>
              <p:nvPr/>
            </p:nvSpPr>
            <p:spPr>
              <a:xfrm>
                <a:off x="7425979" y="1297938"/>
                <a:ext cx="1198230" cy="455733"/>
              </a:xfrm>
              <a:prstGeom prst="rect">
                <a:avLst/>
              </a:prstGeom>
              <a:blipFill>
                <a:blip r:embed="rId4"/>
                <a:stretch>
                  <a:fillRect b="-18667"/>
                </a:stretch>
              </a:blipFill>
              <a:ln>
                <a:noFill/>
              </a:ln>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27BF6DD9-922D-F312-4727-7461154B05AE}"/>
              </a:ext>
            </a:extLst>
          </p:cNvPr>
          <p:cNvCxnSpPr>
            <a:cxnSpLocks/>
          </p:cNvCxnSpPr>
          <p:nvPr/>
        </p:nvCxnSpPr>
        <p:spPr>
          <a:xfrm flipH="1">
            <a:off x="7302387" y="1744564"/>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44" name="Rectangle 43">
            <a:extLst>
              <a:ext uri="{FF2B5EF4-FFF2-40B4-BE49-F238E27FC236}">
                <a16:creationId xmlns:a16="http://schemas.microsoft.com/office/drawing/2014/main" id="{566D7E25-9460-9CC6-0F21-1B6BCE1ADCEB}"/>
              </a:ext>
            </a:extLst>
          </p:cNvPr>
          <p:cNvSpPr/>
          <p:nvPr/>
        </p:nvSpPr>
        <p:spPr>
          <a:xfrm>
            <a:off x="4168247" y="1340781"/>
            <a:ext cx="3104541" cy="634117"/>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00B050"/>
                </a:solidFill>
              </a:rPr>
              <a:t>t-OPRF</a:t>
            </a: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3EC5F66C-7AEF-77D4-7F9F-126B396E52DA}"/>
                  </a:ext>
                </a:extLst>
              </p:cNvPr>
              <p:cNvSpPr/>
              <p:nvPr/>
            </p:nvSpPr>
            <p:spPr>
              <a:xfrm>
                <a:off x="2358253" y="898617"/>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𝑥</m:t>
                      </m:r>
                    </m:oMath>
                  </m:oMathPara>
                </a14:m>
                <a:endParaRPr lang="en-US" sz="2400" dirty="0"/>
              </a:p>
            </p:txBody>
          </p:sp>
        </mc:Choice>
        <mc:Fallback xmlns="">
          <p:sp>
            <p:nvSpPr>
              <p:cNvPr id="45" name="Rectangle 44">
                <a:extLst>
                  <a:ext uri="{FF2B5EF4-FFF2-40B4-BE49-F238E27FC236}">
                    <a16:creationId xmlns:a16="http://schemas.microsoft.com/office/drawing/2014/main" id="{3EC5F66C-7AEF-77D4-7F9F-126B396E52DA}"/>
                  </a:ext>
                </a:extLst>
              </p:cNvPr>
              <p:cNvSpPr>
                <a:spLocks noRot="1" noChangeAspect="1" noMove="1" noResize="1" noEditPoints="1" noAdjustHandles="1" noChangeArrowheads="1" noChangeShapeType="1" noTextEdit="1"/>
              </p:cNvSpPr>
              <p:nvPr/>
            </p:nvSpPr>
            <p:spPr>
              <a:xfrm>
                <a:off x="2358253" y="898617"/>
                <a:ext cx="1198230" cy="455733"/>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Rectangle 45">
                <a:extLst>
                  <a:ext uri="{FF2B5EF4-FFF2-40B4-BE49-F238E27FC236}">
                    <a16:creationId xmlns:a16="http://schemas.microsoft.com/office/drawing/2014/main" id="{553AE5BC-9882-8320-00FC-52A235ECECAD}"/>
                  </a:ext>
                </a:extLst>
              </p:cNvPr>
              <p:cNvSpPr/>
              <p:nvPr/>
            </p:nvSpPr>
            <p:spPr>
              <a:xfrm>
                <a:off x="2041932" y="1407176"/>
                <a:ext cx="1995921" cy="4984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m:rPr>
                          <m:sty m:val="p"/>
                        </m:rPr>
                        <a:rPr lang="en-US" sz="2400" b="0" i="0" baseline="-25000" smtClean="0">
                          <a:latin typeface="Cambria Math" panose="02040503050406030204" pitchFamily="18" charset="0"/>
                        </a:rPr>
                        <m:t>K</m:t>
                      </m:r>
                      <m:d>
                        <m:dPr>
                          <m:ctrlPr>
                            <a:rPr lang="en-US" sz="2400" b="0" smtClean="0">
                              <a:latin typeface="Cambria Math" panose="02040503050406030204" pitchFamily="18" charset="0"/>
                            </a:rPr>
                          </m:ctrlPr>
                        </m:dPr>
                        <m:e>
                          <m:r>
                            <a:rPr lang="en-US" sz="2400" b="0" i="1" smtClean="0">
                              <a:latin typeface="Cambria Math" panose="02040503050406030204" pitchFamily="18" charset="0"/>
                            </a:rPr>
                            <m:t>𝑥</m:t>
                          </m:r>
                        </m:e>
                      </m:d>
                    </m:oMath>
                  </m:oMathPara>
                </a14:m>
                <a:endParaRPr lang="en-US" sz="2400" b="0" dirty="0"/>
              </a:p>
            </p:txBody>
          </p:sp>
        </mc:Choice>
        <mc:Fallback>
          <p:sp>
            <p:nvSpPr>
              <p:cNvPr id="46" name="Rectangle 45">
                <a:extLst>
                  <a:ext uri="{FF2B5EF4-FFF2-40B4-BE49-F238E27FC236}">
                    <a16:creationId xmlns:a16="http://schemas.microsoft.com/office/drawing/2014/main" id="{553AE5BC-9882-8320-00FC-52A235ECECAD}"/>
                  </a:ext>
                </a:extLst>
              </p:cNvPr>
              <p:cNvSpPr>
                <a:spLocks noRot="1" noChangeAspect="1" noMove="1" noResize="1" noEditPoints="1" noAdjustHandles="1" noChangeArrowheads="1" noChangeShapeType="1" noTextEdit="1"/>
              </p:cNvSpPr>
              <p:nvPr/>
            </p:nvSpPr>
            <p:spPr>
              <a:xfrm>
                <a:off x="2041932" y="1407176"/>
                <a:ext cx="1995921" cy="498433"/>
              </a:xfrm>
              <a:prstGeom prst="rect">
                <a:avLst/>
              </a:prstGeom>
              <a:blipFill>
                <a:blip r:embed="rId6"/>
                <a:stretch>
                  <a:fillRect b="-6098"/>
                </a:stretch>
              </a:blipFill>
              <a:ln>
                <a:noFill/>
              </a:ln>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81CA40D2-1CDD-0A80-2AFB-B91660F9574A}"/>
              </a:ext>
            </a:extLst>
          </p:cNvPr>
          <p:cNvCxnSpPr>
            <a:cxnSpLocks/>
          </p:cNvCxnSpPr>
          <p:nvPr/>
        </p:nvCxnSpPr>
        <p:spPr>
          <a:xfrm>
            <a:off x="1989671" y="1421836"/>
            <a:ext cx="1995921"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id="{27EF2B6A-37CB-9C62-6141-95E1A94A39E6}"/>
              </a:ext>
            </a:extLst>
          </p:cNvPr>
          <p:cNvCxnSpPr>
            <a:cxnSpLocks/>
          </p:cNvCxnSpPr>
          <p:nvPr/>
        </p:nvCxnSpPr>
        <p:spPr>
          <a:xfrm flipH="1" flipV="1">
            <a:off x="1964762" y="1905609"/>
            <a:ext cx="2011565" cy="1984"/>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nvGrpSpPr>
          <p:cNvPr id="53" name="Group 52">
            <a:extLst>
              <a:ext uri="{FF2B5EF4-FFF2-40B4-BE49-F238E27FC236}">
                <a16:creationId xmlns:a16="http://schemas.microsoft.com/office/drawing/2014/main" id="{DBF48224-C11A-85CB-92A9-04864032E7AB}"/>
              </a:ext>
            </a:extLst>
          </p:cNvPr>
          <p:cNvGrpSpPr/>
          <p:nvPr/>
        </p:nvGrpSpPr>
        <p:grpSpPr>
          <a:xfrm>
            <a:off x="488000" y="886428"/>
            <a:ext cx="1486871" cy="1278751"/>
            <a:chOff x="156595" y="2724355"/>
            <a:chExt cx="2298321" cy="2298321"/>
          </a:xfrm>
        </p:grpSpPr>
        <p:pic>
          <p:nvPicPr>
            <p:cNvPr id="55" name="Picture 54">
              <a:extLst>
                <a:ext uri="{FF2B5EF4-FFF2-40B4-BE49-F238E27FC236}">
                  <a16:creationId xmlns:a16="http://schemas.microsoft.com/office/drawing/2014/main" id="{328131AE-04F7-2C73-6C36-2E9873DEB2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595" y="2724355"/>
              <a:ext cx="2298321" cy="2298321"/>
            </a:xfrm>
            <a:prstGeom prst="rect">
              <a:avLst/>
            </a:prstGeom>
          </p:spPr>
        </p:pic>
        <p:sp>
          <p:nvSpPr>
            <p:cNvPr id="62" name="Rectangle 61">
              <a:extLst>
                <a:ext uri="{FF2B5EF4-FFF2-40B4-BE49-F238E27FC236}">
                  <a16:creationId xmlns:a16="http://schemas.microsoft.com/office/drawing/2014/main" id="{E0A0111B-0E40-DDD4-F20A-0BEFBA798697}"/>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User</a:t>
              </a:r>
            </a:p>
          </p:txBody>
        </p:sp>
      </p:grpSp>
      <mc:AlternateContent xmlns:mc="http://schemas.openxmlformats.org/markup-compatibility/2006">
        <mc:Choice xmlns:a14="http://schemas.microsoft.com/office/drawing/2010/main" Requires="a14">
          <p:sp>
            <p:nvSpPr>
              <p:cNvPr id="63" name="TextBox 62">
                <a:extLst>
                  <a:ext uri="{FF2B5EF4-FFF2-40B4-BE49-F238E27FC236}">
                    <a16:creationId xmlns:a16="http://schemas.microsoft.com/office/drawing/2014/main" id="{AC6118C1-93CA-E985-C4A5-BACA2CD84F86}"/>
                  </a:ext>
                </a:extLst>
              </p:cNvPr>
              <p:cNvSpPr txBox="1"/>
              <p:nvPr/>
            </p:nvSpPr>
            <p:spPr>
              <a:xfrm>
                <a:off x="4361376" y="900348"/>
                <a:ext cx="2539376" cy="400110"/>
              </a:xfrm>
              <a:prstGeom prst="rect">
                <a:avLst/>
              </a:prstGeom>
              <a:noFill/>
            </p:spPr>
            <p:txBody>
              <a:bodyPr wrap="square">
                <a:spAutoFit/>
              </a:bodyPr>
              <a:lstStyle/>
              <a:p>
                <a:r>
                  <a:rPr lang="en-US" altLang="zh-CN" sz="2000" i="1" dirty="0">
                    <a:solidFill>
                      <a:prstClr val="black"/>
                    </a:solidFill>
                  </a:rPr>
                  <a:t>Initialization:  </a:t>
                </a:r>
                <a:r>
                  <a:rPr lang="en-US" altLang="zh-CN" sz="2000" dirty="0">
                    <a:solidFill>
                      <a:prstClr val="black"/>
                    </a:solidFill>
                  </a:rPr>
                  <a:t>[K]</a:t>
                </a:r>
                <a:r>
                  <a:rPr lang="en-US" altLang="zh-CN" sz="2000" i="1" dirty="0">
                    <a:solidFill>
                      <a:prstClr val="black"/>
                    </a:solidFill>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endParaRPr lang="en-US" sz="2000" b="0" dirty="0">
                  <a:ea typeface="Cambria Math" panose="02040503050406030204" pitchFamily="18" charset="0"/>
                </a:endParaRPr>
              </a:p>
            </p:txBody>
          </p:sp>
        </mc:Choice>
        <mc:Fallback>
          <p:sp>
            <p:nvSpPr>
              <p:cNvPr id="63" name="TextBox 62">
                <a:extLst>
                  <a:ext uri="{FF2B5EF4-FFF2-40B4-BE49-F238E27FC236}">
                    <a16:creationId xmlns:a16="http://schemas.microsoft.com/office/drawing/2014/main" id="{AC6118C1-93CA-E985-C4A5-BACA2CD84F86}"/>
                  </a:ext>
                </a:extLst>
              </p:cNvPr>
              <p:cNvSpPr txBox="1">
                <a:spLocks noRot="1" noChangeAspect="1" noMove="1" noResize="1" noEditPoints="1" noAdjustHandles="1" noChangeArrowheads="1" noChangeShapeType="1" noTextEdit="1"/>
              </p:cNvSpPr>
              <p:nvPr/>
            </p:nvSpPr>
            <p:spPr>
              <a:xfrm>
                <a:off x="4361376" y="900348"/>
                <a:ext cx="2539376" cy="400110"/>
              </a:xfrm>
              <a:prstGeom prst="rect">
                <a:avLst/>
              </a:prstGeom>
              <a:blipFill>
                <a:blip r:embed="rId8"/>
                <a:stretch>
                  <a:fillRect l="-2398" t="-9231" b="-27692"/>
                </a:stretch>
              </a:blipFill>
            </p:spPr>
            <p:txBody>
              <a:bodyPr/>
              <a:lstStyle/>
              <a:p>
                <a:r>
                  <a:rPr lang="en-US">
                    <a:noFill/>
                  </a:rPr>
                  <a:t> </a:t>
                </a:r>
              </a:p>
            </p:txBody>
          </p:sp>
        </mc:Fallback>
      </mc:AlternateContent>
    </p:spTree>
    <p:extLst>
      <p:ext uri="{BB962C8B-B14F-4D97-AF65-F5344CB8AC3E}">
        <p14:creationId xmlns:p14="http://schemas.microsoft.com/office/powerpoint/2010/main" val="2895879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E2AA5B09-A679-4FD1-A797-169BD59C8A9A}"/>
              </a:ext>
            </a:extLst>
          </p:cNvPr>
          <p:cNvSpPr txBox="1">
            <a:spLocks/>
          </p:cNvSpPr>
          <p:nvPr/>
        </p:nvSpPr>
        <p:spPr bwMode="auto">
          <a:xfrm>
            <a:off x="177842" y="117479"/>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solidFill>
                  <a:srgbClr val="00B050"/>
                </a:solidFill>
              </a:rPr>
              <a:t>threshold </a:t>
            </a:r>
            <a:r>
              <a:rPr lang="en-US" dirty="0"/>
              <a:t>OPRF:  fixing t-OPRF protocol of [JKKX’17]</a:t>
            </a:r>
            <a:endParaRPr lang="en-US" sz="7200" dirty="0">
              <a:solidFill>
                <a:srgbClr val="FF0000"/>
              </a:solidFill>
            </a:endParaRPr>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25B3C29-3526-4919-977F-95C0CA9F0B5D}"/>
                  </a:ext>
                </a:extLst>
              </p:cNvPr>
              <p:cNvSpPr/>
              <p:nvPr/>
            </p:nvSpPr>
            <p:spPr>
              <a:xfrm>
                <a:off x="7425979" y="1297938"/>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0"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𝐾</m:t>
                      </m:r>
                      <m:r>
                        <a:rPr lang="en-US" sz="2400" b="0" i="1" dirty="0"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54" name="Rectangle 53">
                <a:extLst>
                  <a:ext uri="{FF2B5EF4-FFF2-40B4-BE49-F238E27FC236}">
                    <a16:creationId xmlns:a16="http://schemas.microsoft.com/office/drawing/2014/main" id="{325B3C29-3526-4919-977F-95C0CA9F0B5D}"/>
                  </a:ext>
                </a:extLst>
              </p:cNvPr>
              <p:cNvSpPr>
                <a:spLocks noRot="1" noChangeAspect="1" noMove="1" noResize="1" noEditPoints="1" noAdjustHandles="1" noChangeArrowheads="1" noChangeShapeType="1" noTextEdit="1"/>
              </p:cNvSpPr>
              <p:nvPr/>
            </p:nvSpPr>
            <p:spPr>
              <a:xfrm>
                <a:off x="7425979" y="1297938"/>
                <a:ext cx="1198230" cy="455733"/>
              </a:xfrm>
              <a:prstGeom prst="rect">
                <a:avLst/>
              </a:prstGeom>
              <a:blipFill>
                <a:blip r:embed="rId3"/>
                <a:stretch>
                  <a:fillRect b="-18667"/>
                </a:stretch>
              </a:blipFill>
              <a:ln>
                <a:noFill/>
              </a:ln>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57BA6CB0-0E41-4A82-AF91-E2EC05EEC000}"/>
              </a:ext>
            </a:extLst>
          </p:cNvPr>
          <p:cNvCxnSpPr>
            <a:cxnSpLocks/>
          </p:cNvCxnSpPr>
          <p:nvPr/>
        </p:nvCxnSpPr>
        <p:spPr>
          <a:xfrm flipH="1">
            <a:off x="7302387" y="1744564"/>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 name="Slide Number Placeholder 1">
            <a:extLst>
              <a:ext uri="{FF2B5EF4-FFF2-40B4-BE49-F238E27FC236}">
                <a16:creationId xmlns:a16="http://schemas.microsoft.com/office/drawing/2014/main" id="{547673C6-53AD-2A1A-9545-C845ED67B21E}"/>
              </a:ext>
            </a:extLst>
          </p:cNvPr>
          <p:cNvSpPr>
            <a:spLocks noGrp="1"/>
          </p:cNvSpPr>
          <p:nvPr>
            <p:ph type="sldNum" sz="quarter" idx="12"/>
          </p:nvPr>
        </p:nvSpPr>
        <p:spPr/>
        <p:txBody>
          <a:bodyPr/>
          <a:lstStyle/>
          <a:p>
            <a:pPr>
              <a:defRPr/>
            </a:pPr>
            <a:fld id="{68010801-0F02-4A6B-A4E0-A6A05DF6C59F}" type="slidenum">
              <a:rPr lang="zh-CN" altLang="en-US" smtClean="0"/>
              <a:pPr>
                <a:defRPr/>
              </a:pPr>
              <a:t>17</a:t>
            </a:fld>
            <a:r>
              <a:rPr lang="en-US" altLang="zh-CN" dirty="0"/>
              <a:t>/18</a:t>
            </a:r>
            <a:endParaRPr lang="zh-CN" altLang="en-US" dirty="0"/>
          </a:p>
        </p:txBody>
      </p:sp>
      <p:sp>
        <p:nvSpPr>
          <p:cNvPr id="47" name="Rectangle 46">
            <a:extLst>
              <a:ext uri="{FF2B5EF4-FFF2-40B4-BE49-F238E27FC236}">
                <a16:creationId xmlns:a16="http://schemas.microsoft.com/office/drawing/2014/main" id="{EEDC32E0-BC52-38F3-2006-45A77D6D71FE}"/>
              </a:ext>
            </a:extLst>
          </p:cNvPr>
          <p:cNvSpPr/>
          <p:nvPr/>
        </p:nvSpPr>
        <p:spPr>
          <a:xfrm>
            <a:off x="4168247" y="1340781"/>
            <a:ext cx="3104541" cy="634117"/>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00B050"/>
                </a:solidFill>
              </a:rPr>
              <a:t>t-OPRF</a:t>
            </a:r>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B90843F1-EBA2-6699-AAAE-455005F27187}"/>
                  </a:ext>
                </a:extLst>
              </p:cNvPr>
              <p:cNvSpPr/>
              <p:nvPr/>
            </p:nvSpPr>
            <p:spPr>
              <a:xfrm>
                <a:off x="2358253" y="898617"/>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𝑥</m:t>
                      </m:r>
                    </m:oMath>
                  </m:oMathPara>
                </a14:m>
                <a:endParaRPr lang="en-US" sz="2400" dirty="0"/>
              </a:p>
            </p:txBody>
          </p:sp>
        </mc:Choice>
        <mc:Fallback xmlns="">
          <p:sp>
            <p:nvSpPr>
              <p:cNvPr id="49" name="Rectangle 48">
                <a:extLst>
                  <a:ext uri="{FF2B5EF4-FFF2-40B4-BE49-F238E27FC236}">
                    <a16:creationId xmlns:a16="http://schemas.microsoft.com/office/drawing/2014/main" id="{B90843F1-EBA2-6699-AAAE-455005F27187}"/>
                  </a:ext>
                </a:extLst>
              </p:cNvPr>
              <p:cNvSpPr>
                <a:spLocks noRot="1" noChangeAspect="1" noMove="1" noResize="1" noEditPoints="1" noAdjustHandles="1" noChangeArrowheads="1" noChangeShapeType="1" noTextEdit="1"/>
              </p:cNvSpPr>
              <p:nvPr/>
            </p:nvSpPr>
            <p:spPr>
              <a:xfrm>
                <a:off x="2358253" y="898617"/>
                <a:ext cx="1198230" cy="455733"/>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BFF0394D-459A-BF80-200A-031DB94EAB70}"/>
                  </a:ext>
                </a:extLst>
              </p:cNvPr>
              <p:cNvSpPr/>
              <p:nvPr/>
            </p:nvSpPr>
            <p:spPr>
              <a:xfrm>
                <a:off x="2041932" y="1407176"/>
                <a:ext cx="1995921" cy="4984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𝐹𝐾</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oMath>
                  </m:oMathPara>
                </a14:m>
                <a:endParaRPr lang="en-US" sz="2400" b="0" dirty="0"/>
              </a:p>
            </p:txBody>
          </p:sp>
        </mc:Choice>
        <mc:Fallback xmlns="">
          <p:sp>
            <p:nvSpPr>
              <p:cNvPr id="50" name="Rectangle 49">
                <a:extLst>
                  <a:ext uri="{FF2B5EF4-FFF2-40B4-BE49-F238E27FC236}">
                    <a16:creationId xmlns:a16="http://schemas.microsoft.com/office/drawing/2014/main" id="{BFF0394D-459A-BF80-200A-031DB94EAB70}"/>
                  </a:ext>
                </a:extLst>
              </p:cNvPr>
              <p:cNvSpPr>
                <a:spLocks noRot="1" noChangeAspect="1" noMove="1" noResize="1" noEditPoints="1" noAdjustHandles="1" noChangeArrowheads="1" noChangeShapeType="1" noTextEdit="1"/>
              </p:cNvSpPr>
              <p:nvPr/>
            </p:nvSpPr>
            <p:spPr>
              <a:xfrm>
                <a:off x="2041932" y="1407176"/>
                <a:ext cx="1995921" cy="498433"/>
              </a:xfrm>
              <a:prstGeom prst="rect">
                <a:avLst/>
              </a:prstGeom>
              <a:blipFill>
                <a:blip r:embed="rId5"/>
                <a:stretch>
                  <a:fillRect b="-6098"/>
                </a:stretch>
              </a:blipFill>
              <a:ln>
                <a:noFill/>
              </a:ln>
            </p:spPr>
            <p:txBody>
              <a:bodyPr/>
              <a:lstStyle/>
              <a:p>
                <a:r>
                  <a:rPr lang="en-US">
                    <a:noFill/>
                  </a:rPr>
                  <a:t> </a:t>
                </a:r>
              </a:p>
            </p:txBody>
          </p:sp>
        </mc:Fallback>
      </mc:AlternateContent>
      <p:cxnSp>
        <p:nvCxnSpPr>
          <p:cNvPr id="56" name="Straight Arrow Connector 55">
            <a:extLst>
              <a:ext uri="{FF2B5EF4-FFF2-40B4-BE49-F238E27FC236}">
                <a16:creationId xmlns:a16="http://schemas.microsoft.com/office/drawing/2014/main" id="{C688E6F9-ADCB-3C1B-FC76-58E4CFDCCEE1}"/>
              </a:ext>
            </a:extLst>
          </p:cNvPr>
          <p:cNvCxnSpPr>
            <a:cxnSpLocks/>
          </p:cNvCxnSpPr>
          <p:nvPr/>
        </p:nvCxnSpPr>
        <p:spPr>
          <a:xfrm>
            <a:off x="1989671" y="1421836"/>
            <a:ext cx="1995921"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7" name="Straight Arrow Connector 56">
            <a:extLst>
              <a:ext uri="{FF2B5EF4-FFF2-40B4-BE49-F238E27FC236}">
                <a16:creationId xmlns:a16="http://schemas.microsoft.com/office/drawing/2014/main" id="{0FEC8C44-CFC8-FBA0-33D0-829E80D417AC}"/>
              </a:ext>
            </a:extLst>
          </p:cNvPr>
          <p:cNvCxnSpPr>
            <a:cxnSpLocks/>
          </p:cNvCxnSpPr>
          <p:nvPr/>
        </p:nvCxnSpPr>
        <p:spPr>
          <a:xfrm flipH="1" flipV="1">
            <a:off x="1964762" y="1905609"/>
            <a:ext cx="2011565" cy="1984"/>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nvGrpSpPr>
          <p:cNvPr id="58" name="Group 57">
            <a:extLst>
              <a:ext uri="{FF2B5EF4-FFF2-40B4-BE49-F238E27FC236}">
                <a16:creationId xmlns:a16="http://schemas.microsoft.com/office/drawing/2014/main" id="{8DBC2CE0-3549-7887-C091-CE1D536E4E77}"/>
              </a:ext>
            </a:extLst>
          </p:cNvPr>
          <p:cNvGrpSpPr/>
          <p:nvPr/>
        </p:nvGrpSpPr>
        <p:grpSpPr>
          <a:xfrm>
            <a:off x="488000" y="886428"/>
            <a:ext cx="1486871" cy="1278751"/>
            <a:chOff x="156595" y="2724355"/>
            <a:chExt cx="2298321" cy="2298321"/>
          </a:xfrm>
        </p:grpSpPr>
        <p:pic>
          <p:nvPicPr>
            <p:cNvPr id="59" name="Picture 58">
              <a:extLst>
                <a:ext uri="{FF2B5EF4-FFF2-40B4-BE49-F238E27FC236}">
                  <a16:creationId xmlns:a16="http://schemas.microsoft.com/office/drawing/2014/main" id="{99AD4CAC-10B5-DE2A-FDF5-664E5730E8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595" y="2724355"/>
              <a:ext cx="2298321" cy="2298321"/>
            </a:xfrm>
            <a:prstGeom prst="rect">
              <a:avLst/>
            </a:prstGeom>
          </p:spPr>
        </p:pic>
        <p:sp>
          <p:nvSpPr>
            <p:cNvPr id="60" name="Rectangle 59">
              <a:extLst>
                <a:ext uri="{FF2B5EF4-FFF2-40B4-BE49-F238E27FC236}">
                  <a16:creationId xmlns:a16="http://schemas.microsoft.com/office/drawing/2014/main" id="{98C14DC2-548F-6613-A612-F04763E174F4}"/>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User</a:t>
              </a:r>
            </a:p>
          </p:txBody>
        </p: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D0093DE-DEFA-615A-C8BB-6FB6E015039A}"/>
                  </a:ext>
                </a:extLst>
              </p:cNvPr>
              <p:cNvSpPr txBox="1"/>
              <p:nvPr/>
            </p:nvSpPr>
            <p:spPr>
              <a:xfrm>
                <a:off x="4361376" y="900348"/>
                <a:ext cx="2539376" cy="400110"/>
              </a:xfrm>
              <a:prstGeom prst="rect">
                <a:avLst/>
              </a:prstGeom>
              <a:noFill/>
            </p:spPr>
            <p:txBody>
              <a:bodyPr wrap="square">
                <a:spAutoFit/>
              </a:bodyPr>
              <a:lstStyle/>
              <a:p>
                <a:r>
                  <a:rPr lang="en-US" altLang="zh-CN" sz="2000" i="1" dirty="0">
                    <a:solidFill>
                      <a:prstClr val="black"/>
                    </a:solidFill>
                  </a:rPr>
                  <a:t>Initialization:  [K]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endParaRPr lang="en-US" sz="2000" b="0" dirty="0">
                  <a:ea typeface="Cambria Math" panose="02040503050406030204" pitchFamily="18" charset="0"/>
                </a:endParaRPr>
              </a:p>
            </p:txBody>
          </p:sp>
        </mc:Choice>
        <mc:Fallback xmlns="">
          <p:sp>
            <p:nvSpPr>
              <p:cNvPr id="25" name="TextBox 24">
                <a:extLst>
                  <a:ext uri="{FF2B5EF4-FFF2-40B4-BE49-F238E27FC236}">
                    <a16:creationId xmlns:a16="http://schemas.microsoft.com/office/drawing/2014/main" id="{DD0093DE-DEFA-615A-C8BB-6FB6E015039A}"/>
                  </a:ext>
                </a:extLst>
              </p:cNvPr>
              <p:cNvSpPr txBox="1">
                <a:spLocks noRot="1" noChangeAspect="1" noMove="1" noResize="1" noEditPoints="1" noAdjustHandles="1" noChangeArrowheads="1" noChangeShapeType="1" noTextEdit="1"/>
              </p:cNvSpPr>
              <p:nvPr/>
            </p:nvSpPr>
            <p:spPr>
              <a:xfrm>
                <a:off x="4361376" y="900348"/>
                <a:ext cx="2539376" cy="400110"/>
              </a:xfrm>
              <a:prstGeom prst="rect">
                <a:avLst/>
              </a:prstGeom>
              <a:blipFill>
                <a:blip r:embed="rId7"/>
                <a:stretch>
                  <a:fillRect l="-2398"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105802DE-8981-2C01-8812-77AE3AC03FF9}"/>
                  </a:ext>
                </a:extLst>
              </p:cNvPr>
              <p:cNvSpPr/>
              <p:nvPr/>
            </p:nvSpPr>
            <p:spPr>
              <a:xfrm>
                <a:off x="2542252" y="3608214"/>
                <a:ext cx="2991201" cy="7691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 </m:t>
                    </m:r>
                    <m:nary>
                      <m:naryPr>
                        <m:chr m:val="∏"/>
                        <m:limLoc m:val="undOvr"/>
                        <m:grow m:val="on"/>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𝑇</m:t>
                        </m:r>
                      </m:sub>
                      <m:sup/>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𝑖</m:t>
                                        </m:r>
                                      </m:sub>
                                    </m:sSub>
                                  </m:e>
                                </m:d>
                              </m:e>
                              <m:sup>
                                <m:r>
                                  <a:rPr lang="en-US" sz="2400" b="0" i="1" smtClean="0">
                                    <a:latin typeface="Cambria Math" panose="02040503050406030204" pitchFamily="18" charset="0"/>
                                  </a:rPr>
                                  <m:t>1/</m:t>
                                </m:r>
                                <m:r>
                                  <a:rPr lang="en-US" sz="2400" b="0" i="1" smtClean="0">
                                    <a:latin typeface="Cambria Math" panose="02040503050406030204" pitchFamily="18" charset="0"/>
                                  </a:rPr>
                                  <m:t>𝑟</m:t>
                                </m:r>
                              </m:sup>
                            </m:sSup>
                            <m:r>
                              <a:rPr lang="en-US" sz="2400" b="0" i="1" smtClean="0">
                                <a:latin typeface="Cambria Math" panose="02040503050406030204" pitchFamily="18" charset="0"/>
                              </a:rPr>
                              <m:t>)</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𝜆</m:t>
                                </m:r>
                              </m:e>
                              <m:sub>
                                <m:r>
                                  <a:rPr lang="en-US" sz="2400" b="0" i="1" smtClean="0">
                                    <a:latin typeface="Cambria Math" panose="02040503050406030204" pitchFamily="18" charset="0"/>
                                  </a:rPr>
                                  <m:t>𝑖</m:t>
                                </m:r>
                              </m:sub>
                            </m:sSub>
                          </m:sup>
                        </m:sSup>
                      </m:e>
                    </m:nary>
                    <m:r>
                      <a:rPr lang="en-US" sz="2400" b="0" i="1" smtClean="0">
                        <a:latin typeface="Cambria Math" panose="02040503050406030204" pitchFamily="18" charset="0"/>
                      </a:rPr>
                      <m:t> </m:t>
                    </m:r>
                  </m:oMath>
                </a14:m>
                <a:r>
                  <a:rPr lang="en-US" sz="2400" b="0" dirty="0"/>
                  <a:t> </a:t>
                </a:r>
              </a:p>
            </p:txBody>
          </p:sp>
        </mc:Choice>
        <mc:Fallback xmlns="">
          <p:sp>
            <p:nvSpPr>
              <p:cNvPr id="29" name="Rectangle 28">
                <a:extLst>
                  <a:ext uri="{FF2B5EF4-FFF2-40B4-BE49-F238E27FC236}">
                    <a16:creationId xmlns:a16="http://schemas.microsoft.com/office/drawing/2014/main" id="{105802DE-8981-2C01-8812-77AE3AC03FF9}"/>
                  </a:ext>
                </a:extLst>
              </p:cNvPr>
              <p:cNvSpPr>
                <a:spLocks noRot="1" noChangeAspect="1" noMove="1" noResize="1" noEditPoints="1" noAdjustHandles="1" noChangeArrowheads="1" noChangeShapeType="1" noTextEdit="1"/>
              </p:cNvSpPr>
              <p:nvPr/>
            </p:nvSpPr>
            <p:spPr>
              <a:xfrm>
                <a:off x="2542252" y="3608214"/>
                <a:ext cx="2991201" cy="769100"/>
              </a:xfrm>
              <a:prstGeom prst="rect">
                <a:avLst/>
              </a:prstGeom>
              <a:blipFill>
                <a:blip r:embed="rId8"/>
                <a:stretch>
                  <a:fillRect/>
                </a:stretch>
              </a:blipFill>
              <a:ln>
                <a:noFill/>
              </a:ln>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B829E121-F0E1-295F-8218-32E2980B94BF}"/>
              </a:ext>
            </a:extLst>
          </p:cNvPr>
          <p:cNvCxnSpPr>
            <a:cxnSpLocks/>
          </p:cNvCxnSpPr>
          <p:nvPr/>
        </p:nvCxnSpPr>
        <p:spPr>
          <a:xfrm>
            <a:off x="5723075" y="3393181"/>
            <a:ext cx="1995385" cy="20294"/>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BABEB486-71BC-2EFE-5710-A761A69A9CA4}"/>
              </a:ext>
            </a:extLst>
          </p:cNvPr>
          <p:cNvCxnSpPr>
            <a:cxnSpLocks/>
          </p:cNvCxnSpPr>
          <p:nvPr/>
        </p:nvCxnSpPr>
        <p:spPr>
          <a:xfrm flipH="1" flipV="1">
            <a:off x="5709145" y="4077305"/>
            <a:ext cx="2011565" cy="1984"/>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nvGrpSpPr>
          <p:cNvPr id="32" name="Group 31">
            <a:extLst>
              <a:ext uri="{FF2B5EF4-FFF2-40B4-BE49-F238E27FC236}">
                <a16:creationId xmlns:a16="http://schemas.microsoft.com/office/drawing/2014/main" id="{0805B572-C366-F758-1BFB-64C998962559}"/>
              </a:ext>
            </a:extLst>
          </p:cNvPr>
          <p:cNvGrpSpPr/>
          <p:nvPr/>
        </p:nvGrpSpPr>
        <p:grpSpPr>
          <a:xfrm>
            <a:off x="423347" y="3082119"/>
            <a:ext cx="1486871" cy="1278751"/>
            <a:chOff x="156595" y="2724355"/>
            <a:chExt cx="2298321" cy="2298321"/>
          </a:xfrm>
        </p:grpSpPr>
        <p:pic>
          <p:nvPicPr>
            <p:cNvPr id="33" name="Picture 32">
              <a:extLst>
                <a:ext uri="{FF2B5EF4-FFF2-40B4-BE49-F238E27FC236}">
                  <a16:creationId xmlns:a16="http://schemas.microsoft.com/office/drawing/2014/main" id="{E5BE9106-7B68-EDE5-D297-39C2C7E6D2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595" y="2724355"/>
              <a:ext cx="2298321" cy="2298321"/>
            </a:xfrm>
            <a:prstGeom prst="rect">
              <a:avLst/>
            </a:prstGeom>
          </p:spPr>
        </p:pic>
        <p:sp>
          <p:nvSpPr>
            <p:cNvPr id="34" name="Rectangle 33">
              <a:extLst>
                <a:ext uri="{FF2B5EF4-FFF2-40B4-BE49-F238E27FC236}">
                  <a16:creationId xmlns:a16="http://schemas.microsoft.com/office/drawing/2014/main" id="{CCF8BBB1-E2A7-3434-58EC-06561B896988}"/>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User</a:t>
              </a:r>
            </a:p>
          </p:txBody>
        </p:sp>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62CA467-90E3-3933-8E31-5ABE57E71ED6}"/>
                  </a:ext>
                </a:extLst>
              </p:cNvPr>
              <p:cNvSpPr txBox="1"/>
              <p:nvPr/>
            </p:nvSpPr>
            <p:spPr>
              <a:xfrm>
                <a:off x="3533546" y="2302936"/>
                <a:ext cx="4730586" cy="523220"/>
              </a:xfrm>
              <a:prstGeom prst="rect">
                <a:avLst/>
              </a:prstGeom>
              <a:noFill/>
              <a:ln>
                <a:solidFill>
                  <a:schemeClr val="tx1"/>
                </a:solidFill>
              </a:ln>
            </p:spPr>
            <p:txBody>
              <a:bodyPr wrap="square">
                <a:spAutoFit/>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𝐾</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e>
                      <m:sup>
                        <m:r>
                          <a:rPr lang="en-US" sz="2800" b="0" i="1" smtClean="0">
                            <a:latin typeface="Cambria Math" panose="02040503050406030204" pitchFamily="18" charset="0"/>
                          </a:rPr>
                          <m:t>𝐾</m:t>
                        </m:r>
                      </m:sup>
                    </m:sSup>
                  </m:oMath>
                </a14:m>
                <a:r>
                  <a:rPr lang="en-US" altLang="zh-CN" sz="2800" i="1" dirty="0">
                    <a:solidFill>
                      <a:prstClr val="black"/>
                    </a:solidFill>
                  </a:rPr>
                  <a:t>  </a:t>
                </a:r>
                <a:r>
                  <a:rPr lang="en-US" altLang="zh-CN" sz="2000" dirty="0">
                    <a:solidFill>
                      <a:prstClr val="black"/>
                    </a:solidFill>
                  </a:rPr>
                  <a:t>(slightly simplified)</a:t>
                </a:r>
                <a:endParaRPr lang="en-US" sz="2800" b="0" dirty="0">
                  <a:ea typeface="Cambria Math" panose="02040503050406030204" pitchFamily="18" charset="0"/>
                </a:endParaRPr>
              </a:p>
            </p:txBody>
          </p:sp>
        </mc:Choice>
        <mc:Fallback xmlns="">
          <p:sp>
            <p:nvSpPr>
              <p:cNvPr id="38" name="TextBox 37">
                <a:extLst>
                  <a:ext uri="{FF2B5EF4-FFF2-40B4-BE49-F238E27FC236}">
                    <a16:creationId xmlns:a16="http://schemas.microsoft.com/office/drawing/2014/main" id="{162CA467-90E3-3933-8E31-5ABE57E71ED6}"/>
                  </a:ext>
                </a:extLst>
              </p:cNvPr>
              <p:cNvSpPr txBox="1">
                <a:spLocks noRot="1" noChangeAspect="1" noMove="1" noResize="1" noEditPoints="1" noAdjustHandles="1" noChangeArrowheads="1" noChangeShapeType="1" noTextEdit="1"/>
              </p:cNvSpPr>
              <p:nvPr/>
            </p:nvSpPr>
            <p:spPr>
              <a:xfrm>
                <a:off x="3533546" y="2302936"/>
                <a:ext cx="4730586" cy="523220"/>
              </a:xfrm>
              <a:prstGeom prst="rect">
                <a:avLst/>
              </a:prstGeom>
              <a:blipFill>
                <a:blip r:embed="rId9"/>
                <a:stretch>
                  <a:fillRect b="-1363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43226AF-971C-2CE5-6731-601845909965}"/>
                  </a:ext>
                </a:extLst>
              </p:cNvPr>
              <p:cNvSpPr txBox="1"/>
              <p:nvPr/>
            </p:nvSpPr>
            <p:spPr>
              <a:xfrm>
                <a:off x="2570347" y="3126778"/>
                <a:ext cx="1589270" cy="461665"/>
              </a:xfrm>
              <a:prstGeom prst="rect">
                <a:avLst/>
              </a:prstGeom>
              <a:noFill/>
            </p:spPr>
            <p:txBody>
              <a:bodyPr wrap="square">
                <a:spAutoFit/>
              </a:bodyPr>
              <a:lstStyle/>
              <a:p>
                <a:r>
                  <a:rPr lang="en-US" altLang="zh-CN" sz="2400" dirty="0">
                    <a:solidFill>
                      <a:prstClr val="black"/>
                    </a:solidFill>
                  </a:rPr>
                  <a:t>pick  </a:t>
                </a:r>
                <a:r>
                  <a:rPr lang="en-US" altLang="zh-CN" sz="2400" i="1" dirty="0">
                    <a:solidFill>
                      <a:prstClr val="black"/>
                    </a:solidFill>
                  </a:rPr>
                  <a:t>r</a:t>
                </a:r>
                <a:r>
                  <a:rPr lang="en-US" sz="2400" dirty="0">
                    <a:ea typeface="Cambria Math" panose="020405030504060302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endParaRPr lang="en-US" sz="2400" dirty="0"/>
              </a:p>
            </p:txBody>
          </p:sp>
        </mc:Choice>
        <mc:Fallback xmlns="">
          <p:sp>
            <p:nvSpPr>
              <p:cNvPr id="40" name="TextBox 39">
                <a:extLst>
                  <a:ext uri="{FF2B5EF4-FFF2-40B4-BE49-F238E27FC236}">
                    <a16:creationId xmlns:a16="http://schemas.microsoft.com/office/drawing/2014/main" id="{843226AF-971C-2CE5-6731-601845909965}"/>
                  </a:ext>
                </a:extLst>
              </p:cNvPr>
              <p:cNvSpPr txBox="1">
                <a:spLocks noRot="1" noChangeAspect="1" noMove="1" noResize="1" noEditPoints="1" noAdjustHandles="1" noChangeArrowheads="1" noChangeShapeType="1" noTextEdit="1"/>
              </p:cNvSpPr>
              <p:nvPr/>
            </p:nvSpPr>
            <p:spPr>
              <a:xfrm>
                <a:off x="2570347" y="3126778"/>
                <a:ext cx="1589270" cy="461665"/>
              </a:xfrm>
              <a:prstGeom prst="rect">
                <a:avLst/>
              </a:prstGeom>
              <a:blipFill>
                <a:blip r:embed="rId10"/>
                <a:stretch>
                  <a:fillRect l="-6154"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C1E1790B-35D6-2253-D0DF-58742C826E03}"/>
                  </a:ext>
                </a:extLst>
              </p:cNvPr>
              <p:cNvSpPr/>
              <p:nvPr/>
            </p:nvSpPr>
            <p:spPr>
              <a:xfrm>
                <a:off x="8868613" y="3152481"/>
                <a:ext cx="1999449"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m:rPr>
                        <m:nor/>
                      </m:rPr>
                      <a:rPr lang="en-US" altLang="zh-CN" sz="2400" b="0" i="0" dirty="0" smtClean="0">
                        <a:solidFill>
                          <a:prstClr val="black"/>
                        </a:solidFill>
                      </a:rPr>
                      <m:t>(</m:t>
                    </m:r>
                    <m:r>
                      <m:rPr>
                        <m:nor/>
                      </m:rPr>
                      <a:rPr lang="en-US" altLang="zh-CN" sz="2400" b="0" dirty="0" smtClean="0">
                        <a:solidFill>
                          <a:prstClr val="black"/>
                        </a:solidFill>
                      </a:rPr>
                      <m:t>share</m:t>
                    </m:r>
                    <m:r>
                      <m:rPr>
                        <m:nor/>
                      </m:rPr>
                      <a:rPr lang="en-US" altLang="zh-CN" sz="2400" b="0" dirty="0" smtClean="0">
                        <a:solidFill>
                          <a:prstClr val="black"/>
                        </a:solidFill>
                      </a:rPr>
                      <m:t> </m:t>
                    </m:r>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𝐾</m:t>
                        </m:r>
                      </m:e>
                      <m:sub>
                        <m:r>
                          <a:rPr lang="en-US" sz="2400" b="0" i="1" dirty="0" smtClean="0">
                            <a:solidFill>
                              <a:schemeClr val="tx1"/>
                            </a:solidFill>
                            <a:latin typeface="Cambria Math" panose="02040503050406030204" pitchFamily="18" charset="0"/>
                          </a:rPr>
                          <m:t>𝑖</m:t>
                        </m:r>
                      </m:sub>
                    </m:sSub>
                    <m:r>
                      <a:rPr lang="en-US" sz="2400" b="0" i="1" dirty="0" smtClean="0">
                        <a:solidFill>
                          <a:schemeClr val="tx1"/>
                        </a:solidFill>
                        <a:latin typeface="Cambria Math" panose="02040503050406030204" pitchFamily="18" charset="0"/>
                      </a:rPr>
                      <m:t> </m:t>
                    </m:r>
                    <m:r>
                      <m:rPr>
                        <m:nor/>
                      </m:rPr>
                      <a:rPr lang="en-US" altLang="zh-CN" sz="2400" b="0" dirty="0" smtClean="0">
                        <a:solidFill>
                          <a:prstClr val="black"/>
                        </a:solidFill>
                      </a:rPr>
                      <m:t>of</m:t>
                    </m:r>
                    <m:r>
                      <m:rPr>
                        <m:nor/>
                      </m:rPr>
                      <a:rPr lang="en-US" altLang="zh-CN" sz="2400" b="0" i="1" dirty="0" smtClean="0">
                        <a:solidFill>
                          <a:prstClr val="black"/>
                        </a:solidFill>
                      </a:rPr>
                      <m:t> </m:t>
                    </m:r>
                    <m:r>
                      <m:rPr>
                        <m:nor/>
                      </m:rPr>
                      <a:rPr lang="en-US" altLang="zh-CN" sz="2400" b="0" i="1" dirty="0" smtClean="0">
                        <a:solidFill>
                          <a:prstClr val="black"/>
                        </a:solidFill>
                      </a:rPr>
                      <m:t>K</m:t>
                    </m:r>
                    <m:r>
                      <m:rPr>
                        <m:nor/>
                      </m:rPr>
                      <a:rPr lang="en-US" altLang="zh-CN" sz="2400" b="0" dirty="0" smtClean="0">
                        <a:solidFill>
                          <a:prstClr val="black"/>
                        </a:solidFill>
                      </a:rPr>
                      <m:t>)</m:t>
                    </m:r>
                  </m:oMath>
                </a14:m>
                <a:r>
                  <a:rPr lang="en-US" sz="2400" dirty="0">
                    <a:solidFill>
                      <a:schemeClr val="tx1"/>
                    </a:solidFill>
                  </a:rPr>
                  <a:t> </a:t>
                </a:r>
              </a:p>
            </p:txBody>
          </p:sp>
        </mc:Choice>
        <mc:Fallback xmlns="">
          <p:sp>
            <p:nvSpPr>
              <p:cNvPr id="42" name="Rectangle 41">
                <a:extLst>
                  <a:ext uri="{FF2B5EF4-FFF2-40B4-BE49-F238E27FC236}">
                    <a16:creationId xmlns:a16="http://schemas.microsoft.com/office/drawing/2014/main" id="{C1E1790B-35D6-2253-D0DF-58742C826E03}"/>
                  </a:ext>
                </a:extLst>
              </p:cNvPr>
              <p:cNvSpPr>
                <a:spLocks noRot="1" noChangeAspect="1" noMove="1" noResize="1" noEditPoints="1" noAdjustHandles="1" noChangeArrowheads="1" noChangeShapeType="1" noTextEdit="1"/>
              </p:cNvSpPr>
              <p:nvPr/>
            </p:nvSpPr>
            <p:spPr>
              <a:xfrm>
                <a:off x="8868613" y="3152481"/>
                <a:ext cx="1999449" cy="455733"/>
              </a:xfrm>
              <a:prstGeom prst="rect">
                <a:avLst/>
              </a:prstGeom>
              <a:blipFill>
                <a:blip r:embed="rId11"/>
                <a:stretch>
                  <a:fillRect l="-1220" r="-915" b="-14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7B750485-8223-33DB-664C-0AA8ECEEC9E9}"/>
                  </a:ext>
                </a:extLst>
              </p:cNvPr>
              <p:cNvSpPr txBox="1"/>
              <p:nvPr/>
            </p:nvSpPr>
            <p:spPr>
              <a:xfrm>
                <a:off x="5979305" y="3627987"/>
                <a:ext cx="1366716" cy="4735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𝑎</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𝑖</m:t>
                              </m:r>
                            </m:sub>
                          </m:sSub>
                        </m:sup>
                      </m:sSup>
                    </m:oMath>
                  </m:oMathPara>
                </a14:m>
                <a:endParaRPr lang="en-US" sz="2400" dirty="0"/>
              </a:p>
            </p:txBody>
          </p:sp>
        </mc:Choice>
        <mc:Fallback xmlns="">
          <p:sp>
            <p:nvSpPr>
              <p:cNvPr id="61" name="TextBox 60">
                <a:extLst>
                  <a:ext uri="{FF2B5EF4-FFF2-40B4-BE49-F238E27FC236}">
                    <a16:creationId xmlns:a16="http://schemas.microsoft.com/office/drawing/2014/main" id="{7B750485-8223-33DB-664C-0AA8ECEEC9E9}"/>
                  </a:ext>
                </a:extLst>
              </p:cNvPr>
              <p:cNvSpPr txBox="1">
                <a:spLocks noRot="1" noChangeAspect="1" noMove="1" noResize="1" noEditPoints="1" noAdjustHandles="1" noChangeArrowheads="1" noChangeShapeType="1" noTextEdit="1"/>
              </p:cNvSpPr>
              <p:nvPr/>
            </p:nvSpPr>
            <p:spPr>
              <a:xfrm>
                <a:off x="5979305" y="3627987"/>
                <a:ext cx="1366716" cy="47359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10093CEC-BD89-4D61-18AD-F90D072A0FEB}"/>
                  </a:ext>
                </a:extLst>
              </p:cNvPr>
              <p:cNvSpPr txBox="1"/>
              <p:nvPr/>
            </p:nvSpPr>
            <p:spPr>
              <a:xfrm>
                <a:off x="5898839" y="2954986"/>
                <a:ext cx="164866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𝐻</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e>
                        <m:sup>
                          <m:r>
                            <a:rPr lang="en-US" sz="2400" b="0" i="1" smtClean="0">
                              <a:latin typeface="Cambria Math" panose="02040503050406030204" pitchFamily="18" charset="0"/>
                            </a:rPr>
                            <m:t>𝑟</m:t>
                          </m:r>
                        </m:sup>
                      </m:sSup>
                    </m:oMath>
                  </m:oMathPara>
                </a14:m>
                <a:endParaRPr lang="en-US" sz="2400" dirty="0"/>
              </a:p>
            </p:txBody>
          </p:sp>
        </mc:Choice>
        <mc:Fallback xmlns="">
          <p:sp>
            <p:nvSpPr>
              <p:cNvPr id="62" name="TextBox 61">
                <a:extLst>
                  <a:ext uri="{FF2B5EF4-FFF2-40B4-BE49-F238E27FC236}">
                    <a16:creationId xmlns:a16="http://schemas.microsoft.com/office/drawing/2014/main" id="{10093CEC-BD89-4D61-18AD-F90D072A0FEB}"/>
                  </a:ext>
                </a:extLst>
              </p:cNvPr>
              <p:cNvSpPr txBox="1">
                <a:spLocks noRot="1" noChangeAspect="1" noMove="1" noResize="1" noEditPoints="1" noAdjustHandles="1" noChangeArrowheads="1" noChangeShapeType="1" noTextEdit="1"/>
              </p:cNvSpPr>
              <p:nvPr/>
            </p:nvSpPr>
            <p:spPr>
              <a:xfrm>
                <a:off x="5898839" y="2954986"/>
                <a:ext cx="1648661" cy="461665"/>
              </a:xfrm>
              <a:prstGeom prst="rect">
                <a:avLst/>
              </a:prstGeom>
              <a:blipFill>
                <a:blip r:embed="rId13"/>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AF83B751-1B02-5107-8C0C-A40C15E7C0CB}"/>
                  </a:ext>
                </a:extLst>
              </p:cNvPr>
              <p:cNvSpPr/>
              <p:nvPr/>
            </p:nvSpPr>
            <p:spPr>
              <a:xfrm>
                <a:off x="1614004" y="3095829"/>
                <a:ext cx="479846"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m:rPr>
                        <m:nor/>
                      </m:rPr>
                      <a:rPr lang="en-US" altLang="zh-CN" sz="2400" b="0" i="0" dirty="0" smtClean="0">
                        <a:solidFill>
                          <a:prstClr val="black"/>
                        </a:solidFill>
                      </a:rPr>
                      <m:t>(</m:t>
                    </m:r>
                    <m:r>
                      <a:rPr lang="en-US" altLang="zh-CN" sz="2400" b="0" i="1" dirty="0" smtClean="0">
                        <a:solidFill>
                          <a:prstClr val="black"/>
                        </a:solidFill>
                        <a:latin typeface="Cambria Math" panose="02040503050406030204" pitchFamily="18" charset="0"/>
                      </a:rPr>
                      <m:t>𝑥</m:t>
                    </m:r>
                    <m:r>
                      <m:rPr>
                        <m:nor/>
                      </m:rPr>
                      <a:rPr lang="en-US" altLang="zh-CN" sz="2400" b="0" dirty="0" smtClean="0">
                        <a:solidFill>
                          <a:prstClr val="black"/>
                        </a:solidFill>
                      </a:rPr>
                      <m:t>)</m:t>
                    </m:r>
                  </m:oMath>
                </a14:m>
                <a:r>
                  <a:rPr lang="en-US" sz="2400" dirty="0">
                    <a:solidFill>
                      <a:schemeClr val="tx1"/>
                    </a:solidFill>
                  </a:rPr>
                  <a:t> </a:t>
                </a:r>
              </a:p>
            </p:txBody>
          </p:sp>
        </mc:Choice>
        <mc:Fallback xmlns="">
          <p:sp>
            <p:nvSpPr>
              <p:cNvPr id="63" name="Rectangle 62">
                <a:extLst>
                  <a:ext uri="{FF2B5EF4-FFF2-40B4-BE49-F238E27FC236}">
                    <a16:creationId xmlns:a16="http://schemas.microsoft.com/office/drawing/2014/main" id="{AF83B751-1B02-5107-8C0C-A40C15E7C0CB}"/>
                  </a:ext>
                </a:extLst>
              </p:cNvPr>
              <p:cNvSpPr>
                <a:spLocks noRot="1" noChangeAspect="1" noMove="1" noResize="1" noEditPoints="1" noAdjustHandles="1" noChangeArrowheads="1" noChangeShapeType="1" noTextEdit="1"/>
              </p:cNvSpPr>
              <p:nvPr/>
            </p:nvSpPr>
            <p:spPr>
              <a:xfrm>
                <a:off x="1614004" y="3095829"/>
                <a:ext cx="479846" cy="455733"/>
              </a:xfrm>
              <a:prstGeom prst="rect">
                <a:avLst/>
              </a:prstGeom>
              <a:blipFill>
                <a:blip r:embed="rId14"/>
                <a:stretch>
                  <a:fillRect l="-15385" r="-15385" b="-14667"/>
                </a:stretch>
              </a:blipFill>
              <a:ln>
                <a:noFill/>
              </a:ln>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BCC63D95-8277-9B01-D41E-5D2E7D75E5E0}"/>
              </a:ext>
            </a:extLst>
          </p:cNvPr>
          <p:cNvGrpSpPr/>
          <p:nvPr/>
        </p:nvGrpSpPr>
        <p:grpSpPr>
          <a:xfrm>
            <a:off x="7936024" y="3069411"/>
            <a:ext cx="1036739" cy="1012614"/>
            <a:chOff x="9224942" y="2706465"/>
            <a:chExt cx="2474043" cy="2569833"/>
          </a:xfrm>
        </p:grpSpPr>
        <p:pic>
          <p:nvPicPr>
            <p:cNvPr id="65" name="Picture 64">
              <a:extLst>
                <a:ext uri="{FF2B5EF4-FFF2-40B4-BE49-F238E27FC236}">
                  <a16:creationId xmlns:a16="http://schemas.microsoft.com/office/drawing/2014/main" id="{1E9787C4-5CBB-3088-B71B-EBD7E84D9DF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67" name="Rectangle 66">
              <a:extLst>
                <a:ext uri="{FF2B5EF4-FFF2-40B4-BE49-F238E27FC236}">
                  <a16:creationId xmlns:a16="http://schemas.microsoft.com/office/drawing/2014/main" id="{D145418A-8D71-A0D8-0ACA-8C92444499AC}"/>
                </a:ext>
              </a:extLst>
            </p:cNvPr>
            <p:cNvSpPr/>
            <p:nvPr/>
          </p:nvSpPr>
          <p:spPr>
            <a:xfrm>
              <a:off x="9293884" y="4633993"/>
              <a:ext cx="2214921" cy="642305"/>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Si</a:t>
              </a:r>
            </a:p>
          </p:txBody>
        </p:sp>
      </p:grpSp>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42217D78-CC93-F56A-2D86-847E7DD91AA4}"/>
                  </a:ext>
                </a:extLst>
              </p:cNvPr>
              <p:cNvSpPr/>
              <p:nvPr/>
            </p:nvSpPr>
            <p:spPr>
              <a:xfrm>
                <a:off x="177842" y="4779207"/>
                <a:ext cx="11913377" cy="87352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200" b="0" u="sng" dirty="0"/>
                  <a:t>Problem:  </a:t>
                </a:r>
              </a:p>
              <a:p>
                <a:pPr marL="285750" indent="-285750">
                  <a:buFont typeface="Arial" panose="020B0604020202020204" pitchFamily="34" charset="0"/>
                  <a:buChar char="•"/>
                </a:pPr>
                <a:r>
                  <a:rPr lang="en-US" sz="2200" b="0" dirty="0"/>
                  <a:t>U* can send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𝑎</m:t>
                        </m:r>
                      </m:e>
                      <m:sup>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𝑟</m:t>
                            </m:r>
                          </m:e>
                          <m:sub>
                            <m:r>
                              <a:rPr lang="en-US" sz="2200" b="0" i="1" smtClean="0">
                                <a:latin typeface="Cambria Math" panose="02040503050406030204" pitchFamily="18" charset="0"/>
                              </a:rPr>
                              <m:t>𝑖</m:t>
                            </m:r>
                          </m:sub>
                        </m:sSub>
                      </m:sup>
                    </m:sSup>
                    <m:r>
                      <a:rPr lang="en-US" sz="2200" b="0" i="1" smtClean="0">
                        <a:latin typeface="Cambria Math" panose="02040503050406030204" pitchFamily="18" charset="0"/>
                      </a:rPr>
                      <m:t> </m:t>
                    </m:r>
                  </m:oMath>
                </a14:m>
                <a:r>
                  <a:rPr lang="en-US" sz="2200" b="0" dirty="0"/>
                  <a:t> for </a:t>
                </a:r>
                <a14:m>
                  <m:oMath xmlns:m="http://schemas.openxmlformats.org/officeDocument/2006/math">
                    <m:sSub>
                      <m:sSubPr>
                        <m:ctrlPr>
                          <a:rPr lang="en-US" sz="2200" b="0" i="1" dirty="0" smtClean="0">
                            <a:latin typeface="Cambria Math" panose="02040503050406030204" pitchFamily="18" charset="0"/>
                            <a:ea typeface="Cambria Math" panose="02040503050406030204" pitchFamily="18" charset="0"/>
                          </a:rPr>
                        </m:ctrlPr>
                      </m:sSubPr>
                      <m:e>
                        <m:r>
                          <m:rPr>
                            <m:sty m:val="p"/>
                          </m:rPr>
                          <a:rPr lang="en-US" sz="2200" b="0" i="0" dirty="0" smtClean="0">
                            <a:latin typeface="Cambria Math" panose="02040503050406030204" pitchFamily="18" charset="0"/>
                            <a:ea typeface="Cambria Math" panose="02040503050406030204" pitchFamily="18" charset="0"/>
                          </a:rPr>
                          <m:t>r</m:t>
                        </m:r>
                      </m:e>
                      <m:sub>
                        <m:r>
                          <m:rPr>
                            <m:sty m:val="p"/>
                          </m:rPr>
                          <a:rPr lang="en-US" sz="2200" b="0" i="0" dirty="0" smtClean="0">
                            <a:latin typeface="Cambria Math" panose="02040503050406030204" pitchFamily="18" charset="0"/>
                            <a:ea typeface="Cambria Math" panose="02040503050406030204" pitchFamily="18" charset="0"/>
                          </a:rPr>
                          <m:t>i</m:t>
                        </m:r>
                      </m:sub>
                    </m:sSub>
                    <m:r>
                      <a:rPr lang="en-US" sz="2200" i="1" dirty="0">
                        <a:latin typeface="Cambria Math" panose="02040503050406030204" pitchFamily="18" charset="0"/>
                        <a:ea typeface="Cambria Math" panose="02040503050406030204" pitchFamily="18" charset="0"/>
                      </a:rPr>
                      <m:t>←$</m:t>
                    </m:r>
                  </m:oMath>
                </a14:m>
                <a:r>
                  <a:rPr lang="en-US" sz="2200" b="0" dirty="0"/>
                  <a:t> and still compute </a:t>
                </a:r>
                <a14:m>
                  <m:oMath xmlns:m="http://schemas.openxmlformats.org/officeDocument/2006/math">
                    <m:r>
                      <m:rPr>
                        <m:sty m:val="p"/>
                      </m:rPr>
                      <a:rPr lang="en-US" sz="2200" b="0" i="0" smtClean="0">
                        <a:latin typeface="Cambria Math" panose="02040503050406030204" pitchFamily="18" charset="0"/>
                      </a:rPr>
                      <m:t>y</m:t>
                    </m:r>
                    <m:r>
                      <a:rPr lang="en-US" sz="2200" b="0" i="0" smtClean="0">
                        <a:latin typeface="Cambria Math" panose="02040503050406030204" pitchFamily="18" charset="0"/>
                      </a:rPr>
                      <m:t>=</m:t>
                    </m:r>
                    <m:sSup>
                      <m:sSupPr>
                        <m:ctrlPr>
                          <a:rPr lang="en-US" sz="2200" i="1">
                            <a:latin typeface="Cambria Math" panose="02040503050406030204" pitchFamily="18" charset="0"/>
                          </a:rPr>
                        </m:ctrlPr>
                      </m:sSupPr>
                      <m:e>
                        <m:r>
                          <a:rPr lang="en-US" sz="2200" i="1">
                            <a:latin typeface="Cambria Math" panose="02040503050406030204" pitchFamily="18" charset="0"/>
                          </a:rPr>
                          <m:t>𝐻</m:t>
                        </m:r>
                        <m:r>
                          <a:rPr lang="en-US" sz="2200" i="1">
                            <a:latin typeface="Cambria Math" panose="02040503050406030204" pitchFamily="18" charset="0"/>
                          </a:rPr>
                          <m:t>(</m:t>
                        </m:r>
                        <m:r>
                          <a:rPr lang="en-US" sz="2200" i="1">
                            <a:latin typeface="Cambria Math" panose="02040503050406030204" pitchFamily="18" charset="0"/>
                          </a:rPr>
                          <m:t>𝑥</m:t>
                        </m:r>
                        <m:r>
                          <a:rPr lang="en-US" sz="2200" i="1">
                            <a:latin typeface="Cambria Math" panose="02040503050406030204" pitchFamily="18" charset="0"/>
                          </a:rPr>
                          <m:t>)</m:t>
                        </m:r>
                      </m:e>
                      <m:sup>
                        <m:r>
                          <a:rPr lang="en-US" sz="2200" i="1">
                            <a:latin typeface="Cambria Math" panose="02040503050406030204" pitchFamily="18" charset="0"/>
                          </a:rPr>
                          <m:t>𝐾</m:t>
                        </m:r>
                      </m:sup>
                    </m:sSup>
                  </m:oMath>
                </a14:m>
                <a:endParaRPr lang="en-US" sz="2200" b="0" dirty="0"/>
              </a:p>
              <a:p>
                <a:pPr marL="285750" indent="-285750">
                  <a:buFont typeface="Arial" panose="020B0604020202020204" pitchFamily="34" charset="0"/>
                  <a:buChar char="•"/>
                </a:pP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𝑖</m:t>
                        </m:r>
                      </m:sub>
                    </m:sSub>
                  </m:oMath>
                </a14:m>
                <a:r>
                  <a:rPr lang="en-US" sz="2200" dirty="0"/>
                  <a:t>‘s are random group elements:  SIM cannot tell which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𝑎</m:t>
                        </m:r>
                      </m:e>
                      <m:sub>
                        <m:r>
                          <a:rPr lang="en-US" sz="2200" i="1">
                            <a:latin typeface="Cambria Math" panose="02040503050406030204" pitchFamily="18" charset="0"/>
                          </a:rPr>
                          <m:t>𝑖</m:t>
                        </m:r>
                      </m:sub>
                    </m:sSub>
                  </m:oMath>
                </a14:m>
                <a:r>
                  <a:rPr lang="en-US" sz="2200" dirty="0"/>
                  <a:t>‘s pertain to evaluation of </a:t>
                </a:r>
                <a14:m>
                  <m:oMath xmlns:m="http://schemas.openxmlformats.org/officeDocument/2006/math">
                    <m:r>
                      <a:rPr lang="en-US" sz="2200" i="1">
                        <a:latin typeface="Cambria Math" panose="02040503050406030204" pitchFamily="18" charset="0"/>
                      </a:rPr>
                      <m:t>𝐹</m:t>
                    </m:r>
                    <m:r>
                      <a:rPr lang="en-US" sz="2200" i="1" baseline="-25000">
                        <a:latin typeface="Cambria Math" panose="02040503050406030204" pitchFamily="18" charset="0"/>
                      </a:rPr>
                      <m:t>𝐾</m:t>
                    </m:r>
                    <m:r>
                      <a:rPr lang="en-US" sz="2200">
                        <a:latin typeface="Cambria Math" panose="02040503050406030204" pitchFamily="18" charset="0"/>
                      </a:rPr>
                      <m:t>(</m:t>
                    </m:r>
                    <m:r>
                      <a:rPr lang="en-US" sz="2200" i="1">
                        <a:latin typeface="Cambria Math" panose="02040503050406030204" pitchFamily="18" charset="0"/>
                      </a:rPr>
                      <m:t>⋅)</m:t>
                    </m:r>
                  </m:oMath>
                </a14:m>
                <a:r>
                  <a:rPr lang="en-US" sz="2200" dirty="0"/>
                  <a:t> on same x</a:t>
                </a:r>
                <a:endParaRPr lang="en-US" sz="2200" b="0" dirty="0"/>
              </a:p>
            </p:txBody>
          </p:sp>
        </mc:Choice>
        <mc:Fallback xmlns="">
          <p:sp>
            <p:nvSpPr>
              <p:cNvPr id="69" name="Rectangle 68">
                <a:extLst>
                  <a:ext uri="{FF2B5EF4-FFF2-40B4-BE49-F238E27FC236}">
                    <a16:creationId xmlns:a16="http://schemas.microsoft.com/office/drawing/2014/main" id="{42217D78-CC93-F56A-2D86-847E7DD91AA4}"/>
                  </a:ext>
                </a:extLst>
              </p:cNvPr>
              <p:cNvSpPr>
                <a:spLocks noRot="1" noChangeAspect="1" noMove="1" noResize="1" noEditPoints="1" noAdjustHandles="1" noChangeArrowheads="1" noChangeShapeType="1" noTextEdit="1"/>
              </p:cNvSpPr>
              <p:nvPr/>
            </p:nvSpPr>
            <p:spPr>
              <a:xfrm>
                <a:off x="177842" y="4779207"/>
                <a:ext cx="11913377" cy="873529"/>
              </a:xfrm>
              <a:prstGeom prst="rect">
                <a:avLst/>
              </a:prstGeom>
              <a:blipFill>
                <a:blip r:embed="rId16"/>
                <a:stretch>
                  <a:fillRect l="-665" t="-17483" r="-205" b="-2727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5432E739-217C-9878-ED2C-A66B91B140BC}"/>
                  </a:ext>
                </a:extLst>
              </p:cNvPr>
              <p:cNvSpPr/>
              <p:nvPr/>
            </p:nvSpPr>
            <p:spPr>
              <a:xfrm>
                <a:off x="8962982" y="3493213"/>
                <a:ext cx="2948145" cy="7691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0" dirty="0"/>
                  <a:t>s.t. </a:t>
                </a:r>
                <a14:m>
                  <m:oMath xmlns:m="http://schemas.openxmlformats.org/officeDocument/2006/math">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Σ</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𝑇</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𝜆</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a14:m>
                <a:endParaRPr lang="en-US" sz="2400" b="0" i="1" dirty="0">
                  <a:latin typeface="Cambria Math" panose="02040503050406030204" pitchFamily="18" charset="0"/>
                </a:endParaRPr>
              </a:p>
            </p:txBody>
          </p:sp>
        </mc:Choice>
        <mc:Fallback xmlns="">
          <p:sp>
            <p:nvSpPr>
              <p:cNvPr id="70" name="Rectangle 69">
                <a:extLst>
                  <a:ext uri="{FF2B5EF4-FFF2-40B4-BE49-F238E27FC236}">
                    <a16:creationId xmlns:a16="http://schemas.microsoft.com/office/drawing/2014/main" id="{5432E739-217C-9878-ED2C-A66B91B140BC}"/>
                  </a:ext>
                </a:extLst>
              </p:cNvPr>
              <p:cNvSpPr>
                <a:spLocks noRot="1" noChangeAspect="1" noMove="1" noResize="1" noEditPoints="1" noAdjustHandles="1" noChangeArrowheads="1" noChangeShapeType="1" noTextEdit="1"/>
              </p:cNvSpPr>
              <p:nvPr/>
            </p:nvSpPr>
            <p:spPr>
              <a:xfrm>
                <a:off x="8962982" y="3493213"/>
                <a:ext cx="2948145" cy="769100"/>
              </a:xfrm>
              <a:prstGeom prst="rect">
                <a:avLst/>
              </a:prstGeom>
              <a:blipFill>
                <a:blip r:embed="rId17"/>
                <a:stretch>
                  <a:fillRect l="-1860" r="-20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884182D6-6E18-B740-F7E1-9B9CC842E0B5}"/>
                  </a:ext>
                </a:extLst>
              </p:cNvPr>
              <p:cNvSpPr/>
              <p:nvPr/>
            </p:nvSpPr>
            <p:spPr>
              <a:xfrm>
                <a:off x="7728954" y="4101578"/>
                <a:ext cx="4409128" cy="45374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oMath>
                </a14:m>
                <a:r>
                  <a:rPr lang="en-US" b="0" dirty="0"/>
                  <a:t>’s : interpolation coef.’s for set T, |T|=t+1</a:t>
                </a:r>
              </a:p>
            </p:txBody>
          </p:sp>
        </mc:Choice>
        <mc:Fallback xmlns="">
          <p:sp>
            <p:nvSpPr>
              <p:cNvPr id="71" name="Rectangle 70">
                <a:extLst>
                  <a:ext uri="{FF2B5EF4-FFF2-40B4-BE49-F238E27FC236}">
                    <a16:creationId xmlns:a16="http://schemas.microsoft.com/office/drawing/2014/main" id="{884182D6-6E18-B740-F7E1-9B9CC842E0B5}"/>
                  </a:ext>
                </a:extLst>
              </p:cNvPr>
              <p:cNvSpPr>
                <a:spLocks noRot="1" noChangeAspect="1" noMove="1" noResize="1" noEditPoints="1" noAdjustHandles="1" noChangeArrowheads="1" noChangeShapeType="1" noTextEdit="1"/>
              </p:cNvSpPr>
              <p:nvPr/>
            </p:nvSpPr>
            <p:spPr>
              <a:xfrm>
                <a:off x="7728954" y="4101578"/>
                <a:ext cx="4409128" cy="453749"/>
              </a:xfrm>
              <a:prstGeom prst="rect">
                <a:avLst/>
              </a:prstGeom>
              <a:blipFill>
                <a:blip r:embed="rId18"/>
                <a:stretch>
                  <a:fillRect b="-1216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A90704A0-FA5D-1365-82E8-54D8495EF887}"/>
                  </a:ext>
                </a:extLst>
              </p:cNvPr>
              <p:cNvSpPr/>
              <p:nvPr/>
            </p:nvSpPr>
            <p:spPr>
              <a:xfrm>
                <a:off x="235415" y="5860259"/>
                <a:ext cx="11487780" cy="71020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200" u="sng" dirty="0"/>
                  <a:t>Fix</a:t>
                </a:r>
                <a:r>
                  <a:rPr lang="en-US" sz="2200" dirty="0"/>
                  <a:t> (assumes DDH)</a:t>
                </a:r>
                <a:r>
                  <a:rPr lang="en-US" sz="2200" b="0" dirty="0"/>
                  <a:t>:</a:t>
                </a:r>
                <a:r>
                  <a:rPr lang="en-US" sz="2200" b="0" u="sng" dirty="0"/>
                  <a:t>  </a:t>
                </a:r>
              </a:p>
              <a:p>
                <a:pPr marL="285750" indent="-285750">
                  <a:buFont typeface="Arial" panose="020B0604020202020204" pitchFamily="34" charset="0"/>
                  <a:buChar char="•"/>
                </a:pPr>
                <a:r>
                  <a:rPr lang="en-US" sz="2200" b="0" dirty="0"/>
                  <a:t>Si’s hold zero-sharing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sub>
                    </m:sSub>
                  </m:oMath>
                </a14:m>
                <a:r>
                  <a:rPr lang="en-US" sz="2200" b="0" dirty="0"/>
                  <a:t>, i.e. </a:t>
                </a:r>
                <a14:m>
                  <m:oMath xmlns:m="http://schemas.openxmlformats.org/officeDocument/2006/math">
                    <m:sSub>
                      <m:sSubPr>
                        <m:ctrlPr>
                          <a:rPr lang="en-US" sz="2200" b="0" i="1" smtClean="0">
                            <a:latin typeface="Cambria Math" panose="02040503050406030204" pitchFamily="18" charset="0"/>
                          </a:rPr>
                        </m:ctrlPr>
                      </m:sSubPr>
                      <m:e>
                        <m:r>
                          <m:rPr>
                            <m:sty m:val="p"/>
                          </m:rPr>
                          <a:rPr lang="en-US" sz="2200" b="0" i="0" smtClean="0">
                            <a:latin typeface="Cambria Math" panose="02040503050406030204" pitchFamily="18" charset="0"/>
                          </a:rPr>
                          <m:t>Σ</m:t>
                        </m:r>
                      </m:e>
                      <m:sub>
                        <m:r>
                          <a:rPr lang="en-US" sz="2200" b="0" i="1" smtClean="0">
                            <a:latin typeface="Cambria Math" panose="02040503050406030204" pitchFamily="18" charset="0"/>
                          </a:rPr>
                          <m:t>𝑖</m:t>
                        </m:r>
                        <m:r>
                          <a:rPr lang="en-US" sz="2200" b="0" i="1" smtClean="0">
                            <a:latin typeface="Cambria Math" panose="02040503050406030204" pitchFamily="18" charset="0"/>
                          </a:rPr>
                          <m:t>∈</m:t>
                        </m:r>
                        <m:r>
                          <a:rPr lang="en-US" sz="2200" b="0" i="1" smtClean="0">
                            <a:latin typeface="Cambria Math" panose="02040503050406030204" pitchFamily="18" charset="0"/>
                          </a:rPr>
                          <m:t>𝑆</m:t>
                        </m:r>
                      </m:sub>
                    </m:sSub>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 (</m:t>
                        </m:r>
                        <m:r>
                          <a:rPr lang="en-US" sz="2200" b="0" i="1" smtClean="0">
                            <a:latin typeface="Cambria Math" panose="02040503050406030204" pitchFamily="18" charset="0"/>
                          </a:rPr>
                          <m:t>𝜆</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𝑧</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)=0</m:t>
                    </m:r>
                  </m:oMath>
                </a14:m>
                <a:r>
                  <a:rPr lang="en-US" sz="2200" b="0" dirty="0"/>
                  <a:t>, and Si’s response is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𝑏</m:t>
                        </m:r>
                      </m:e>
                      <m:sub>
                        <m:r>
                          <a:rPr lang="en-US" sz="2200" i="1">
                            <a:latin typeface="Cambria Math" panose="02040503050406030204" pitchFamily="18" charset="0"/>
                          </a:rPr>
                          <m:t>𝑖</m:t>
                        </m:r>
                      </m:sub>
                    </m:sSub>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i="1">
                            <a:latin typeface="Cambria Math" panose="02040503050406030204" pitchFamily="18" charset="0"/>
                          </a:rPr>
                          <m:t>𝑎</m:t>
                        </m:r>
                      </m:e>
                      <m:sup>
                        <m:sSub>
                          <m:sSubPr>
                            <m:ctrlPr>
                              <a:rPr lang="en-US" sz="2200" i="1">
                                <a:latin typeface="Cambria Math" panose="02040503050406030204" pitchFamily="18" charset="0"/>
                              </a:rPr>
                            </m:ctrlPr>
                          </m:sSubPr>
                          <m:e>
                            <m:r>
                              <a:rPr lang="en-US" sz="2200" i="1">
                                <a:latin typeface="Cambria Math" panose="02040503050406030204" pitchFamily="18" charset="0"/>
                              </a:rPr>
                              <m:t>𝐾</m:t>
                            </m:r>
                          </m:e>
                          <m:sub>
                            <m:r>
                              <a:rPr lang="en-US" sz="2200" i="1">
                                <a:latin typeface="Cambria Math" panose="02040503050406030204" pitchFamily="18" charset="0"/>
                              </a:rPr>
                              <m:t>𝑖</m:t>
                            </m:r>
                          </m:sub>
                        </m:sSub>
                      </m:sup>
                    </m:sSup>
                    <m:r>
                      <a:rPr lang="en-US" sz="2200" b="0" i="1" smtClean="0">
                        <a:latin typeface="Cambria Math" panose="02040503050406030204" pitchFamily="18" charset="0"/>
                      </a:rPr>
                      <m:t>⋅</m:t>
                    </m:r>
                    <m:r>
                      <a:rPr lang="en-US" sz="2200" b="0" i="1" smtClean="0">
                        <a:latin typeface="Cambria Math" panose="02040503050406030204" pitchFamily="18" charset="0"/>
                      </a:rPr>
                      <m:t>𝐻</m:t>
                    </m:r>
                    <m:sSup>
                      <m:sSupPr>
                        <m:ctrlPr>
                          <a:rPr lang="en-US" sz="2200" b="0" i="1" smtClean="0">
                            <a:latin typeface="Cambria Math" panose="02040503050406030204" pitchFamily="18" charset="0"/>
                          </a:rPr>
                        </m:ctrlPr>
                      </m:sSupPr>
                      <m:e>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𝑠𝑖𝑑</m:t>
                            </m:r>
                            <m:r>
                              <a:rPr lang="en-US" sz="2200" b="0" i="1" smtClean="0">
                                <a:latin typeface="Cambria Math" panose="02040503050406030204" pitchFamily="18" charset="0"/>
                              </a:rPr>
                              <m:t>,</m:t>
                            </m:r>
                            <m:r>
                              <a:rPr lang="en-US" sz="2200" b="0" i="1" smtClean="0">
                                <a:latin typeface="Cambria Math" panose="02040503050406030204" pitchFamily="18" charset="0"/>
                              </a:rPr>
                              <m:t>𝑎</m:t>
                            </m:r>
                          </m:e>
                        </m:d>
                      </m:e>
                      <m:sup>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𝑧</m:t>
                            </m:r>
                          </m:e>
                          <m:sub>
                            <m:r>
                              <a:rPr lang="en-US" sz="2200" b="0" i="1" smtClean="0">
                                <a:latin typeface="Cambria Math" panose="02040503050406030204" pitchFamily="18" charset="0"/>
                              </a:rPr>
                              <m:t>𝑖</m:t>
                            </m:r>
                          </m:sub>
                        </m:sSub>
                      </m:sup>
                    </m:sSup>
                  </m:oMath>
                </a14:m>
                <a:endParaRPr lang="en-US" sz="2200" b="0" dirty="0"/>
              </a:p>
            </p:txBody>
          </p:sp>
        </mc:Choice>
        <mc:Fallback xmlns="">
          <p:sp>
            <p:nvSpPr>
              <p:cNvPr id="72" name="Rectangle 71">
                <a:extLst>
                  <a:ext uri="{FF2B5EF4-FFF2-40B4-BE49-F238E27FC236}">
                    <a16:creationId xmlns:a16="http://schemas.microsoft.com/office/drawing/2014/main" id="{A90704A0-FA5D-1365-82E8-54D8495EF887}"/>
                  </a:ext>
                </a:extLst>
              </p:cNvPr>
              <p:cNvSpPr>
                <a:spLocks noRot="1" noChangeAspect="1" noMove="1" noResize="1" noEditPoints="1" noAdjustHandles="1" noChangeArrowheads="1" noChangeShapeType="1" noTextEdit="1"/>
              </p:cNvSpPr>
              <p:nvPr/>
            </p:nvSpPr>
            <p:spPr>
              <a:xfrm>
                <a:off x="235415" y="5860259"/>
                <a:ext cx="11487780" cy="710209"/>
              </a:xfrm>
              <a:prstGeom prst="rect">
                <a:avLst/>
              </a:prstGeom>
              <a:blipFill>
                <a:blip r:embed="rId19"/>
                <a:stretch>
                  <a:fillRect l="-690" t="-9402" b="-21368"/>
                </a:stretch>
              </a:blipFill>
              <a:ln>
                <a:noFill/>
              </a:ln>
            </p:spPr>
            <p:txBody>
              <a:bodyPr/>
              <a:lstStyle/>
              <a:p>
                <a:r>
                  <a:rPr lang="en-US">
                    <a:noFill/>
                  </a:rPr>
                  <a:t> </a:t>
                </a:r>
              </a:p>
            </p:txBody>
          </p:sp>
        </mc:Fallback>
      </mc:AlternateContent>
      <p:grpSp>
        <p:nvGrpSpPr>
          <p:cNvPr id="73" name="Group 72">
            <a:extLst>
              <a:ext uri="{FF2B5EF4-FFF2-40B4-BE49-F238E27FC236}">
                <a16:creationId xmlns:a16="http://schemas.microsoft.com/office/drawing/2014/main" id="{229FD00D-176D-52A6-537E-3D1321620ECC}"/>
              </a:ext>
            </a:extLst>
          </p:cNvPr>
          <p:cNvGrpSpPr/>
          <p:nvPr/>
        </p:nvGrpSpPr>
        <p:grpSpPr>
          <a:xfrm>
            <a:off x="8773854" y="852278"/>
            <a:ext cx="685978" cy="683335"/>
            <a:chOff x="9031712" y="2706465"/>
            <a:chExt cx="2667273" cy="2923745"/>
          </a:xfrm>
        </p:grpSpPr>
        <p:pic>
          <p:nvPicPr>
            <p:cNvPr id="74" name="Picture 73">
              <a:extLst>
                <a:ext uri="{FF2B5EF4-FFF2-40B4-BE49-F238E27FC236}">
                  <a16:creationId xmlns:a16="http://schemas.microsoft.com/office/drawing/2014/main" id="{58238215-AD62-EC84-4EFD-7544746DF13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75" name="Rectangle 74">
              <a:extLst>
                <a:ext uri="{FF2B5EF4-FFF2-40B4-BE49-F238E27FC236}">
                  <a16:creationId xmlns:a16="http://schemas.microsoft.com/office/drawing/2014/main" id="{FABA29E5-15AD-9914-1845-468CCFA81D18}"/>
                </a:ext>
              </a:extLst>
            </p:cNvPr>
            <p:cNvSpPr/>
            <p:nvPr/>
          </p:nvSpPr>
          <p:spPr>
            <a:xfrm>
              <a:off x="9031712" y="5263629"/>
              <a:ext cx="2176273" cy="366581"/>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S1</a:t>
              </a:r>
            </a:p>
          </p:txBody>
        </p:sp>
      </p:grpSp>
      <p:grpSp>
        <p:nvGrpSpPr>
          <p:cNvPr id="76" name="Group 75">
            <a:extLst>
              <a:ext uri="{FF2B5EF4-FFF2-40B4-BE49-F238E27FC236}">
                <a16:creationId xmlns:a16="http://schemas.microsoft.com/office/drawing/2014/main" id="{BFE2ED9A-8B3E-9693-9077-2D6743A0588D}"/>
              </a:ext>
            </a:extLst>
          </p:cNvPr>
          <p:cNvGrpSpPr/>
          <p:nvPr/>
        </p:nvGrpSpPr>
        <p:grpSpPr>
          <a:xfrm>
            <a:off x="9449922" y="935759"/>
            <a:ext cx="722804" cy="670671"/>
            <a:chOff x="8888524" y="2706465"/>
            <a:chExt cx="2810461" cy="2869559"/>
          </a:xfrm>
        </p:grpSpPr>
        <p:pic>
          <p:nvPicPr>
            <p:cNvPr id="77" name="Picture 76">
              <a:extLst>
                <a:ext uri="{FF2B5EF4-FFF2-40B4-BE49-F238E27FC236}">
                  <a16:creationId xmlns:a16="http://schemas.microsoft.com/office/drawing/2014/main" id="{E7B668DD-F4C4-76E4-0980-77B252E0F55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p:spPr>
        </p:pic>
        <p:sp>
          <p:nvSpPr>
            <p:cNvPr id="78" name="Rectangle 77">
              <a:extLst>
                <a:ext uri="{FF2B5EF4-FFF2-40B4-BE49-F238E27FC236}">
                  <a16:creationId xmlns:a16="http://schemas.microsoft.com/office/drawing/2014/main" id="{1A7C3332-DFA8-0812-83B1-50BAD12D787E}"/>
                </a:ext>
              </a:extLst>
            </p:cNvPr>
            <p:cNvSpPr/>
            <p:nvPr/>
          </p:nvSpPr>
          <p:spPr>
            <a:xfrm>
              <a:off x="8888524" y="5263632"/>
              <a:ext cx="2771815" cy="31239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S2</a:t>
              </a:r>
            </a:p>
          </p:txBody>
        </p:sp>
      </p:grpSp>
      <p:grpSp>
        <p:nvGrpSpPr>
          <p:cNvPr id="79" name="Group 78">
            <a:extLst>
              <a:ext uri="{FF2B5EF4-FFF2-40B4-BE49-F238E27FC236}">
                <a16:creationId xmlns:a16="http://schemas.microsoft.com/office/drawing/2014/main" id="{6A6FDD91-1451-5C2E-ACE9-3020619F9A27}"/>
              </a:ext>
            </a:extLst>
          </p:cNvPr>
          <p:cNvGrpSpPr/>
          <p:nvPr/>
        </p:nvGrpSpPr>
        <p:grpSpPr>
          <a:xfrm>
            <a:off x="9656672" y="1686877"/>
            <a:ext cx="636283" cy="683335"/>
            <a:chOff x="9224942" y="2706465"/>
            <a:chExt cx="2474043" cy="2923745"/>
          </a:xfrm>
        </p:grpSpPr>
        <p:pic>
          <p:nvPicPr>
            <p:cNvPr id="80" name="Picture 79">
              <a:extLst>
                <a:ext uri="{FF2B5EF4-FFF2-40B4-BE49-F238E27FC236}">
                  <a16:creationId xmlns:a16="http://schemas.microsoft.com/office/drawing/2014/main" id="{CA8C011B-2D82-CE3D-6698-333594AD76E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81" name="Rectangle 80">
              <a:extLst>
                <a:ext uri="{FF2B5EF4-FFF2-40B4-BE49-F238E27FC236}">
                  <a16:creationId xmlns:a16="http://schemas.microsoft.com/office/drawing/2014/main" id="{4D71BAC1-95AA-08AB-4BDD-B6D898F0BE23}"/>
                </a:ext>
              </a:extLst>
            </p:cNvPr>
            <p:cNvSpPr/>
            <p:nvPr/>
          </p:nvSpPr>
          <p:spPr>
            <a:xfrm>
              <a:off x="9224942" y="5234590"/>
              <a:ext cx="2176271" cy="39562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S3</a:t>
              </a:r>
            </a:p>
          </p:txBody>
        </p:sp>
      </p:grpSp>
      <p:grpSp>
        <p:nvGrpSpPr>
          <p:cNvPr id="82" name="Group 81">
            <a:extLst>
              <a:ext uri="{FF2B5EF4-FFF2-40B4-BE49-F238E27FC236}">
                <a16:creationId xmlns:a16="http://schemas.microsoft.com/office/drawing/2014/main" id="{F42DFFC4-A7DD-35BE-6DC2-638D46BA2A2E}"/>
              </a:ext>
            </a:extLst>
          </p:cNvPr>
          <p:cNvGrpSpPr/>
          <p:nvPr/>
        </p:nvGrpSpPr>
        <p:grpSpPr>
          <a:xfrm>
            <a:off x="8521416" y="1629252"/>
            <a:ext cx="676039" cy="683335"/>
            <a:chOff x="9070358" y="2706465"/>
            <a:chExt cx="2628627" cy="2923744"/>
          </a:xfrm>
        </p:grpSpPr>
        <p:pic>
          <p:nvPicPr>
            <p:cNvPr id="83" name="Picture 82">
              <a:extLst>
                <a:ext uri="{FF2B5EF4-FFF2-40B4-BE49-F238E27FC236}">
                  <a16:creationId xmlns:a16="http://schemas.microsoft.com/office/drawing/2014/main" id="{F5664B28-C0CE-3E74-1B70-EF928721429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84" name="Rectangle 83">
              <a:extLst>
                <a:ext uri="{FF2B5EF4-FFF2-40B4-BE49-F238E27FC236}">
                  <a16:creationId xmlns:a16="http://schemas.microsoft.com/office/drawing/2014/main" id="{6B5946F3-A1C3-0C18-8F84-AFA908EDB356}"/>
                </a:ext>
              </a:extLst>
            </p:cNvPr>
            <p:cNvSpPr/>
            <p:nvPr/>
          </p:nvSpPr>
          <p:spPr>
            <a:xfrm>
              <a:off x="9070358" y="4987904"/>
              <a:ext cx="2214922" cy="642305"/>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Sn</a:t>
              </a:r>
            </a:p>
          </p:txBody>
        </p:sp>
      </p:grpSp>
      <p:sp>
        <p:nvSpPr>
          <p:cNvPr id="85" name="Rectangle 84">
            <a:extLst>
              <a:ext uri="{FF2B5EF4-FFF2-40B4-BE49-F238E27FC236}">
                <a16:creationId xmlns:a16="http://schemas.microsoft.com/office/drawing/2014/main" id="{617494BE-9159-5C9E-C283-A68E17C60854}"/>
              </a:ext>
            </a:extLst>
          </p:cNvPr>
          <p:cNvSpPr/>
          <p:nvPr/>
        </p:nvSpPr>
        <p:spPr>
          <a:xfrm>
            <a:off x="9168658" y="2365565"/>
            <a:ext cx="429187" cy="7301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b="1" dirty="0"/>
              <a:t>…</a:t>
            </a:r>
          </a:p>
        </p:txBody>
      </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3E4E494D-4734-C929-0483-D2C763A6ABD3}"/>
                  </a:ext>
                </a:extLst>
              </p:cNvPr>
              <p:cNvSpPr/>
              <p:nvPr/>
            </p:nvSpPr>
            <p:spPr>
              <a:xfrm>
                <a:off x="2679356" y="4175668"/>
                <a:ext cx="2991201" cy="56301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400" b="0" i="1" smtClean="0">
                        <a:latin typeface="Cambria Math" panose="02040503050406030204" pitchFamily="18" charset="0"/>
                      </a:rPr>
                      <m:t>= </m:t>
                    </m:r>
                    <m:nary>
                      <m:naryPr>
                        <m:chr m:val="∏"/>
                        <m:limLoc m:val="undOvr"/>
                        <m:grow m:val="on"/>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𝑇</m:t>
                        </m:r>
                      </m:sub>
                      <m:sup/>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𝐻</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𝑖</m:t>
                                    </m:r>
                                  </m:sub>
                                </m:sSub>
                              </m:sup>
                            </m:sSup>
                            <m:r>
                              <a:rPr lang="en-US" sz="2400" b="0" i="1" smtClean="0">
                                <a:latin typeface="Cambria Math" panose="02040503050406030204" pitchFamily="18" charset="0"/>
                              </a:rPr>
                              <m:t>)</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𝜆</m:t>
                                </m:r>
                              </m:e>
                              <m:sub>
                                <m:r>
                                  <a:rPr lang="en-US" sz="2400" b="0" i="1" smtClean="0">
                                    <a:latin typeface="Cambria Math" panose="02040503050406030204" pitchFamily="18" charset="0"/>
                                  </a:rPr>
                                  <m:t>𝑖</m:t>
                                </m:r>
                              </m:sub>
                            </m:sSub>
                          </m:sup>
                        </m:sSup>
                      </m:e>
                    </m:nary>
                    <m:r>
                      <a:rPr lang="en-US" sz="2400" b="0" i="1" smtClean="0">
                        <a:latin typeface="Cambria Math" panose="02040503050406030204" pitchFamily="18" charset="0"/>
                      </a:rPr>
                      <m:t> </m:t>
                    </m:r>
                  </m:oMath>
                </a14:m>
                <a:r>
                  <a:rPr lang="en-US" sz="2400" b="0" dirty="0"/>
                  <a:t> </a:t>
                </a:r>
              </a:p>
            </p:txBody>
          </p:sp>
        </mc:Choice>
        <mc:Fallback xmlns="">
          <p:sp>
            <p:nvSpPr>
              <p:cNvPr id="86" name="Rectangle 85">
                <a:extLst>
                  <a:ext uri="{FF2B5EF4-FFF2-40B4-BE49-F238E27FC236}">
                    <a16:creationId xmlns:a16="http://schemas.microsoft.com/office/drawing/2014/main" id="{3E4E494D-4734-C929-0483-D2C763A6ABD3}"/>
                  </a:ext>
                </a:extLst>
              </p:cNvPr>
              <p:cNvSpPr>
                <a:spLocks noRot="1" noChangeAspect="1" noMove="1" noResize="1" noEditPoints="1" noAdjustHandles="1" noChangeArrowheads="1" noChangeShapeType="1" noTextEdit="1"/>
              </p:cNvSpPr>
              <p:nvPr/>
            </p:nvSpPr>
            <p:spPr>
              <a:xfrm>
                <a:off x="2679356" y="4175668"/>
                <a:ext cx="2991201" cy="563016"/>
              </a:xfrm>
              <a:prstGeom prst="rect">
                <a:avLst/>
              </a:prstGeom>
              <a:blipFill>
                <a:blip r:embed="rId21"/>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276450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E2AA5B09-A679-4FD1-A797-169BD59C8A9A}"/>
              </a:ext>
            </a:extLst>
          </p:cNvPr>
          <p:cNvSpPr txBox="1">
            <a:spLocks/>
          </p:cNvSpPr>
          <p:nvPr/>
        </p:nvSpPr>
        <p:spPr bwMode="auto">
          <a:xfrm>
            <a:off x="177842" y="117479"/>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solidFill>
                  <a:srgbClr val="00B050"/>
                </a:solidFill>
              </a:rPr>
              <a:t>questions / open problems / follow-up projects</a:t>
            </a:r>
            <a:endParaRPr lang="en-US" sz="7200" dirty="0">
              <a:solidFill>
                <a:srgbClr val="FF0000"/>
              </a:solidFill>
            </a:endParaRPr>
          </a:p>
        </p:txBody>
      </p:sp>
      <p:sp>
        <p:nvSpPr>
          <p:cNvPr id="2" name="Slide Number Placeholder 1">
            <a:extLst>
              <a:ext uri="{FF2B5EF4-FFF2-40B4-BE49-F238E27FC236}">
                <a16:creationId xmlns:a16="http://schemas.microsoft.com/office/drawing/2014/main" id="{547673C6-53AD-2A1A-9545-C845ED67B21E}"/>
              </a:ext>
            </a:extLst>
          </p:cNvPr>
          <p:cNvSpPr>
            <a:spLocks noGrp="1"/>
          </p:cNvSpPr>
          <p:nvPr>
            <p:ph type="sldNum" sz="quarter" idx="12"/>
          </p:nvPr>
        </p:nvSpPr>
        <p:spPr/>
        <p:txBody>
          <a:bodyPr/>
          <a:lstStyle/>
          <a:p>
            <a:pPr>
              <a:defRPr/>
            </a:pPr>
            <a:fld id="{68010801-0F02-4A6B-A4E0-A6A05DF6C59F}" type="slidenum">
              <a:rPr lang="zh-CN" altLang="en-US" smtClean="0"/>
              <a:pPr>
                <a:defRPr/>
              </a:pPr>
              <a:t>18</a:t>
            </a:fld>
            <a:r>
              <a:rPr lang="en-US" altLang="zh-CN" dirty="0"/>
              <a:t>/18</a:t>
            </a:r>
            <a:endParaRPr lang="zh-CN" altLang="en-US" dirty="0"/>
          </a:p>
        </p:txBody>
      </p:sp>
      <p:sp>
        <p:nvSpPr>
          <p:cNvPr id="26" name="内容占位符 2">
            <a:extLst>
              <a:ext uri="{FF2B5EF4-FFF2-40B4-BE49-F238E27FC236}">
                <a16:creationId xmlns:a16="http://schemas.microsoft.com/office/drawing/2014/main" id="{F3F44BDC-C23C-5D03-0202-FF8C7C4B486E}"/>
              </a:ext>
            </a:extLst>
          </p:cNvPr>
          <p:cNvSpPr txBox="1">
            <a:spLocks/>
          </p:cNvSpPr>
          <p:nvPr/>
        </p:nvSpPr>
        <p:spPr bwMode="auto">
          <a:xfrm>
            <a:off x="147793" y="960951"/>
            <a:ext cx="11896414" cy="577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altLang="zh-CN" sz="2400" dirty="0">
                <a:solidFill>
                  <a:prstClr val="black"/>
                </a:solidFill>
                <a:latin typeface="Calibri" panose="020F0502020204030204" pitchFamily="34" charset="0"/>
                <a:cs typeface="Calibri Light" panose="020F0302020204030204" pitchFamily="34" charset="0"/>
              </a:rPr>
              <a:t>1)  Augmented threshold PAKE (at-PAKE)</a:t>
            </a:r>
          </a:p>
          <a:p>
            <a:pPr marL="0" indent="0">
              <a:lnSpc>
                <a:spcPct val="100000"/>
              </a:lnSpc>
              <a:spcBef>
                <a:spcPts val="600"/>
              </a:spcBef>
              <a:buNone/>
            </a:pPr>
            <a:endParaRPr lang="en-US" altLang="zh-CN" sz="900" dirty="0">
              <a:solidFill>
                <a:prstClr val="black"/>
              </a:solidFill>
              <a:latin typeface="Calibri" panose="020F0502020204030204" pitchFamily="34" charset="0"/>
              <a:cs typeface="Calibri Light" panose="020F0302020204030204" pitchFamily="34" charset="0"/>
            </a:endParaRPr>
          </a:p>
          <a:p>
            <a:pPr>
              <a:lnSpc>
                <a:spcPct val="100000"/>
              </a:lnSpc>
              <a:spcBef>
                <a:spcPts val="600"/>
              </a:spcBef>
            </a:pPr>
            <a:r>
              <a:rPr lang="en-US" altLang="zh-CN" sz="2400" dirty="0">
                <a:solidFill>
                  <a:prstClr val="black"/>
                </a:solidFill>
                <a:latin typeface="Calibri" panose="020F0502020204030204" pitchFamily="34" charset="0"/>
                <a:cs typeface="Calibri Light" panose="020F0302020204030204" pitchFamily="34" charset="0"/>
              </a:rPr>
              <a:t>Proposed </a:t>
            </a:r>
            <a:r>
              <a:rPr lang="en-US" altLang="zh-CN" sz="2400" dirty="0" err="1">
                <a:solidFill>
                  <a:prstClr val="black"/>
                </a:solidFill>
                <a:latin typeface="Calibri" panose="020F0502020204030204" pitchFamily="34" charset="0"/>
                <a:cs typeface="Calibri Light" panose="020F0302020204030204" pitchFamily="34" charset="0"/>
              </a:rPr>
              <a:t>model+solutions</a:t>
            </a:r>
            <a:r>
              <a:rPr lang="en-US" altLang="zh-CN" sz="2400" dirty="0">
                <a:solidFill>
                  <a:prstClr val="black"/>
                </a:solidFill>
                <a:latin typeface="Calibri" panose="020F0502020204030204" pitchFamily="34" charset="0"/>
                <a:cs typeface="Calibri Light" panose="020F0302020204030204" pitchFamily="34" charset="0"/>
              </a:rPr>
              <a:t>:  Two disassociated modules (</a:t>
            </a:r>
            <a:r>
              <a:rPr lang="en-US" altLang="zh-CN" sz="2400" dirty="0" err="1">
                <a:solidFill>
                  <a:prstClr val="black"/>
                </a:solidFill>
                <a:latin typeface="Calibri" panose="020F0502020204030204" pitchFamily="34" charset="0"/>
                <a:cs typeface="Calibri Light" panose="020F0302020204030204" pitchFamily="34" charset="0"/>
              </a:rPr>
              <a:t>AuxiliaryS</a:t>
            </a:r>
            <a:r>
              <a:rPr lang="en-US" altLang="zh-CN" sz="2400" dirty="0">
                <a:solidFill>
                  <a:prstClr val="black"/>
                </a:solidFill>
                <a:latin typeface="Calibri" panose="020F0502020204030204" pitchFamily="34" charset="0"/>
                <a:cs typeface="Calibri Light" panose="020F0302020204030204" pitchFamily="34" charset="0"/>
              </a:rPr>
              <a:t> stage + </a:t>
            </a:r>
            <a:r>
              <a:rPr lang="en-US" altLang="zh-CN" sz="2400" dirty="0" err="1">
                <a:solidFill>
                  <a:prstClr val="black"/>
                </a:solidFill>
                <a:latin typeface="Calibri" panose="020F0502020204030204" pitchFamily="34" charset="0"/>
                <a:cs typeface="Calibri Light" panose="020F0302020204030204" pitchFamily="34" charset="0"/>
              </a:rPr>
              <a:t>TargetS</a:t>
            </a:r>
            <a:r>
              <a:rPr lang="en-US" altLang="zh-CN" sz="2400" dirty="0">
                <a:solidFill>
                  <a:prstClr val="black"/>
                </a:solidFill>
                <a:latin typeface="Calibri" panose="020F0502020204030204" pitchFamily="34" charset="0"/>
                <a:cs typeface="Calibri Light" panose="020F0302020204030204" pitchFamily="34" charset="0"/>
              </a:rPr>
              <a:t> stage)</a:t>
            </a:r>
          </a:p>
          <a:p>
            <a:pPr lvl="1">
              <a:lnSpc>
                <a:spcPct val="100000"/>
              </a:lnSpc>
              <a:spcBef>
                <a:spcPts val="600"/>
              </a:spcBef>
            </a:pPr>
            <a:r>
              <a:rPr lang="en-US" altLang="zh-CN" sz="2000" dirty="0">
                <a:solidFill>
                  <a:prstClr val="black"/>
                </a:solidFill>
                <a:latin typeface="Calibri" panose="020F0502020204030204" pitchFamily="34" charset="0"/>
                <a:cs typeface="Calibri Light" panose="020F0302020204030204" pitchFamily="34" charset="0"/>
              </a:rPr>
              <a:t>Technically: computing </a:t>
            </a:r>
            <a:r>
              <a:rPr lang="en-US" altLang="zh-CN" sz="2000" dirty="0" err="1">
                <a:solidFill>
                  <a:prstClr val="black"/>
                </a:solidFill>
                <a:latin typeface="Calibri" panose="020F0502020204030204" pitchFamily="34" charset="0"/>
                <a:cs typeface="Calibri Light" panose="020F0302020204030204" pitchFamily="34" charset="0"/>
              </a:rPr>
              <a:t>rw</a:t>
            </a:r>
            <a:r>
              <a:rPr lang="en-US" altLang="zh-CN" sz="2000" dirty="0">
                <a:solidFill>
                  <a:prstClr val="black"/>
                </a:solidFill>
                <a:latin typeface="Calibri" panose="020F0502020204030204" pitchFamily="34" charset="0"/>
                <a:cs typeface="Calibri Light" panose="020F0302020204030204" pitchFamily="34" charset="0"/>
              </a:rPr>
              <a:t> = t-OPRF(pw) in any </a:t>
            </a:r>
            <a:r>
              <a:rPr lang="en-US" altLang="zh-CN" sz="2000" dirty="0" err="1">
                <a:solidFill>
                  <a:prstClr val="black"/>
                </a:solidFill>
                <a:latin typeface="Calibri" panose="020F0502020204030204" pitchFamily="34" charset="0"/>
                <a:cs typeface="Calibri Light" panose="020F0302020204030204" pitchFamily="34" charset="0"/>
              </a:rPr>
              <a:t>AuxiliaryS</a:t>
            </a:r>
            <a:r>
              <a:rPr lang="en-US" altLang="zh-CN" sz="2000" dirty="0">
                <a:solidFill>
                  <a:prstClr val="black"/>
                </a:solidFill>
                <a:latin typeface="Calibri" panose="020F0502020204030204" pitchFamily="34" charset="0"/>
                <a:cs typeface="Calibri Light" panose="020F0302020204030204" pitchFamily="34" charset="0"/>
              </a:rPr>
              <a:t> stage </a:t>
            </a:r>
            <a:r>
              <a:rPr lang="en-US" altLang="zh-CN" sz="2000" dirty="0" err="1">
                <a:solidFill>
                  <a:prstClr val="black"/>
                </a:solidFill>
                <a:latin typeface="Calibri" panose="020F0502020204030204" pitchFamily="34" charset="0"/>
                <a:cs typeface="Calibri Light" panose="020F0302020204030204" pitchFamily="34" charset="0"/>
              </a:rPr>
              <a:t>menas</a:t>
            </a:r>
            <a:r>
              <a:rPr lang="en-US" altLang="zh-CN" sz="2000" dirty="0">
                <a:solidFill>
                  <a:prstClr val="black"/>
                </a:solidFill>
                <a:latin typeface="Calibri" panose="020F0502020204030204" pitchFamily="34" charset="0"/>
                <a:cs typeface="Calibri Light" panose="020F0302020204030204" pitchFamily="34" charset="0"/>
              </a:rPr>
              <a:t> you never need to use pw again!</a:t>
            </a:r>
          </a:p>
          <a:p>
            <a:pPr lvl="1">
              <a:lnSpc>
                <a:spcPct val="100000"/>
              </a:lnSpc>
              <a:spcBef>
                <a:spcPts val="600"/>
              </a:spcBef>
            </a:pPr>
            <a:r>
              <a:rPr lang="en-US" altLang="zh-CN" sz="2000" dirty="0">
                <a:solidFill>
                  <a:prstClr val="black"/>
                </a:solidFill>
                <a:latin typeface="Calibri" panose="020F0502020204030204" pitchFamily="34" charset="0"/>
                <a:cs typeface="Calibri Light" panose="020F0302020204030204" pitchFamily="34" charset="0"/>
              </a:rPr>
              <a:t>Same with adaptive corruption of User’s client machine (which we, conveniently, don’t model…)</a:t>
            </a:r>
          </a:p>
          <a:p>
            <a:pPr>
              <a:lnSpc>
                <a:spcPct val="100000"/>
              </a:lnSpc>
              <a:spcBef>
                <a:spcPts val="600"/>
              </a:spcBef>
            </a:pPr>
            <a:r>
              <a:rPr lang="en-US" altLang="zh-CN" sz="2400" dirty="0">
                <a:solidFill>
                  <a:prstClr val="black"/>
                </a:solidFill>
                <a:latin typeface="Calibri" panose="020F0502020204030204" pitchFamily="34" charset="0"/>
                <a:cs typeface="Calibri Light" panose="020F0302020204030204" pitchFamily="34" charset="0"/>
              </a:rPr>
              <a:t>Can we “tighten this up”?</a:t>
            </a:r>
          </a:p>
          <a:p>
            <a:pPr lvl="1">
              <a:lnSpc>
                <a:spcPct val="100000"/>
              </a:lnSpc>
              <a:spcBef>
                <a:spcPts val="600"/>
              </a:spcBef>
            </a:pPr>
            <a:r>
              <a:rPr lang="en-US" altLang="zh-CN" sz="2000" dirty="0">
                <a:solidFill>
                  <a:prstClr val="black"/>
                </a:solidFill>
                <a:latin typeface="Calibri" panose="020F0502020204030204" pitchFamily="34" charset="0"/>
                <a:cs typeface="Calibri Light" panose="020F0302020204030204" pitchFamily="34" charset="0"/>
              </a:rPr>
              <a:t>Protocols possible but they would be more complex:  would it be </a:t>
            </a:r>
            <a:r>
              <a:rPr lang="en-US" altLang="zh-CN" sz="2000">
                <a:solidFill>
                  <a:prstClr val="black"/>
                </a:solidFill>
                <a:latin typeface="Calibri" panose="020F0502020204030204" pitchFamily="34" charset="0"/>
                <a:cs typeface="Calibri Light" panose="020F0302020204030204" pitchFamily="34" charset="0"/>
              </a:rPr>
              <a:t>worth it?</a:t>
            </a:r>
            <a:endParaRPr lang="en-US" altLang="zh-CN" sz="2000" dirty="0">
              <a:solidFill>
                <a:prstClr val="black"/>
              </a:solidFill>
              <a:latin typeface="Calibri" panose="020F0502020204030204" pitchFamily="34" charset="0"/>
              <a:cs typeface="Calibri Light" panose="020F0302020204030204" pitchFamily="34" charset="0"/>
            </a:endParaRPr>
          </a:p>
          <a:p>
            <a:pPr marL="0" indent="0">
              <a:lnSpc>
                <a:spcPct val="100000"/>
              </a:lnSpc>
              <a:spcBef>
                <a:spcPts val="600"/>
              </a:spcBef>
              <a:buNone/>
            </a:pPr>
            <a:endParaRPr lang="en-US" altLang="zh-CN" sz="1800" dirty="0">
              <a:cs typeface="Calibri Light" panose="020F0302020204030204" pitchFamily="34" charset="0"/>
            </a:endParaRPr>
          </a:p>
          <a:p>
            <a:pPr marL="0" indent="0">
              <a:lnSpc>
                <a:spcPct val="100000"/>
              </a:lnSpc>
              <a:spcBef>
                <a:spcPts val="600"/>
              </a:spcBef>
              <a:buNone/>
            </a:pPr>
            <a:r>
              <a:rPr lang="en-US" altLang="zh-CN" sz="2400" dirty="0">
                <a:solidFill>
                  <a:prstClr val="black"/>
                </a:solidFill>
                <a:latin typeface="Calibri" panose="020F0502020204030204" pitchFamily="34" charset="0"/>
                <a:cs typeface="Calibri Light" panose="020F0302020204030204" pitchFamily="34" charset="0"/>
              </a:rPr>
              <a:t>2)  Threshold OPRF (t-OPRF):</a:t>
            </a:r>
          </a:p>
          <a:p>
            <a:pPr marL="0" indent="0">
              <a:lnSpc>
                <a:spcPct val="100000"/>
              </a:lnSpc>
              <a:spcBef>
                <a:spcPts val="600"/>
              </a:spcBef>
              <a:buNone/>
            </a:pPr>
            <a:endParaRPr lang="en-US" altLang="zh-CN" sz="900" dirty="0">
              <a:solidFill>
                <a:prstClr val="black"/>
              </a:solidFill>
              <a:latin typeface="Calibri" panose="020F0502020204030204" pitchFamily="34" charset="0"/>
              <a:cs typeface="Calibri Light" panose="020F0302020204030204" pitchFamily="34" charset="0"/>
            </a:endParaRPr>
          </a:p>
          <a:p>
            <a:pPr>
              <a:lnSpc>
                <a:spcPct val="100000"/>
              </a:lnSpc>
              <a:spcBef>
                <a:spcPts val="600"/>
              </a:spcBef>
            </a:pPr>
            <a:r>
              <a:rPr lang="en-US" altLang="zh-CN" sz="2400" dirty="0">
                <a:solidFill>
                  <a:prstClr val="black"/>
                </a:solidFill>
                <a:latin typeface="Calibri" panose="020F0502020204030204" pitchFamily="34" charset="0"/>
                <a:cs typeface="Calibri Light" panose="020F0302020204030204" pitchFamily="34" charset="0"/>
              </a:rPr>
              <a:t>Adaptive and proactive security for t-OPRF?</a:t>
            </a:r>
          </a:p>
          <a:p>
            <a:pPr lvl="1">
              <a:lnSpc>
                <a:spcPct val="100000"/>
              </a:lnSpc>
              <a:spcBef>
                <a:spcPts val="600"/>
              </a:spcBef>
            </a:pPr>
            <a:r>
              <a:rPr lang="en-US" altLang="zh-CN" sz="2000" dirty="0">
                <a:solidFill>
                  <a:prstClr val="black"/>
                </a:solidFill>
                <a:latin typeface="Calibri" panose="020F0502020204030204" pitchFamily="34" charset="0"/>
                <a:cs typeface="Calibri Light" panose="020F0302020204030204" pitchFamily="34" charset="0"/>
              </a:rPr>
              <a:t>[recent work:  adaptively secure t-OPRF in AGM]</a:t>
            </a:r>
          </a:p>
          <a:p>
            <a:pPr>
              <a:lnSpc>
                <a:spcPct val="100000"/>
              </a:lnSpc>
              <a:spcBef>
                <a:spcPts val="600"/>
              </a:spcBef>
            </a:pPr>
            <a:r>
              <a:rPr lang="en-US" altLang="zh-CN" sz="2400" dirty="0">
                <a:solidFill>
                  <a:prstClr val="black"/>
                </a:solidFill>
                <a:latin typeface="Calibri" panose="020F0502020204030204" pitchFamily="34" charset="0"/>
                <a:cs typeface="Calibri Light" panose="020F0302020204030204" pitchFamily="34" charset="0"/>
              </a:rPr>
              <a:t>Applications of t-OPRF to other MPC/threshold computation?</a:t>
            </a:r>
          </a:p>
          <a:p>
            <a:pPr lvl="1">
              <a:lnSpc>
                <a:spcPct val="100000"/>
              </a:lnSpc>
              <a:spcBef>
                <a:spcPts val="600"/>
              </a:spcBef>
            </a:pPr>
            <a:r>
              <a:rPr lang="en-US" altLang="zh-CN" sz="2000" dirty="0">
                <a:solidFill>
                  <a:prstClr val="black"/>
                </a:solidFill>
                <a:latin typeface="Calibri" panose="020F0502020204030204" pitchFamily="34" charset="0"/>
                <a:cs typeface="Calibri Light" panose="020F0302020204030204" pitchFamily="34" charset="0"/>
              </a:rPr>
              <a:t>applications of the “implicit binding by blinding” technique?</a:t>
            </a:r>
          </a:p>
        </p:txBody>
      </p:sp>
    </p:spTree>
    <p:extLst>
      <p:ext uri="{BB962C8B-B14F-4D97-AF65-F5344CB8AC3E}">
        <p14:creationId xmlns:p14="http://schemas.microsoft.com/office/powerpoint/2010/main" val="172385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5A7911A-F0BD-4FF9-8C65-9B377FB91AE8}"/>
              </a:ext>
            </a:extLst>
          </p:cNvPr>
          <p:cNvSpPr/>
          <p:nvPr/>
        </p:nvSpPr>
        <p:spPr>
          <a:xfrm>
            <a:off x="4178486" y="2513298"/>
            <a:ext cx="3835027" cy="2155702"/>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t>PAKE</a:t>
            </a:r>
          </a:p>
          <a:p>
            <a:pPr algn="ctr"/>
            <a:endParaRPr lang="en-US" sz="3600" dirty="0"/>
          </a:p>
          <a:p>
            <a:pPr algn="ctr"/>
            <a:endParaRPr lang="en-US" sz="3600" dirty="0"/>
          </a:p>
          <a:p>
            <a:pPr algn="ctr"/>
            <a:endParaRPr lang="en-US" sz="3600" dirty="0"/>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078DF30F-7B72-4A46-A038-70FB5A69C9C6}"/>
                  </a:ext>
                </a:extLst>
              </p:cNvPr>
              <p:cNvSpPr/>
              <p:nvPr/>
            </p:nvSpPr>
            <p:spPr>
              <a:xfrm>
                <a:off x="8316699" y="2303545"/>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𝑝</m:t>
                      </m:r>
                      <m:r>
                        <a:rPr lang="en-US" sz="2400" i="1" dirty="0" smtClean="0">
                          <a:latin typeface="Cambria Math" panose="02040503050406030204" pitchFamily="18" charset="0"/>
                        </a:rPr>
                        <m:t>𝑤</m:t>
                      </m:r>
                      <m:r>
                        <a:rPr lang="en-US" sz="2400" b="0" i="1" dirty="0" smtClean="0">
                          <a:latin typeface="Cambria Math" panose="02040503050406030204" pitchFamily="18" charset="0"/>
                        </a:rPr>
                        <m:t>′</m:t>
                      </m:r>
                    </m:oMath>
                  </m:oMathPara>
                </a14:m>
                <a:endParaRPr lang="en-US" sz="2400" dirty="0"/>
              </a:p>
            </p:txBody>
          </p:sp>
        </mc:Choice>
        <mc:Fallback xmlns="">
          <p:sp>
            <p:nvSpPr>
              <p:cNvPr id="38" name="Rectangle 37">
                <a:extLst>
                  <a:ext uri="{FF2B5EF4-FFF2-40B4-BE49-F238E27FC236}">
                    <a16:creationId xmlns:a16="http://schemas.microsoft.com/office/drawing/2014/main" id="{078DF30F-7B72-4A46-A038-70FB5A69C9C6}"/>
                  </a:ext>
                </a:extLst>
              </p:cNvPr>
              <p:cNvSpPr>
                <a:spLocks noRot="1" noChangeAspect="1" noMove="1" noResize="1" noEditPoints="1" noAdjustHandles="1" noChangeArrowheads="1" noChangeShapeType="1" noTextEdit="1"/>
              </p:cNvSpPr>
              <p:nvPr/>
            </p:nvSpPr>
            <p:spPr>
              <a:xfrm>
                <a:off x="8316699" y="2303545"/>
                <a:ext cx="1198230" cy="455733"/>
              </a:xfrm>
              <a:prstGeom prst="rect">
                <a:avLst/>
              </a:prstGeom>
              <a:blipFill>
                <a:blip r:embed="rId4"/>
                <a:stretch>
                  <a:fillRect b="-10667"/>
                </a:stretch>
              </a:blipFill>
              <a:ln>
                <a:noFill/>
              </a:ln>
            </p:spPr>
            <p:txBody>
              <a:bodyPr/>
              <a:lstStyle/>
              <a:p>
                <a:r>
                  <a:rPr lang="en-US">
                    <a:noFill/>
                  </a:rPr>
                  <a:t> </a:t>
                </a:r>
              </a:p>
            </p:txBody>
          </p:sp>
        </mc:Fallback>
      </mc:AlternateContent>
      <p:grpSp>
        <p:nvGrpSpPr>
          <p:cNvPr id="43" name="Group 42">
            <a:extLst>
              <a:ext uri="{FF2B5EF4-FFF2-40B4-BE49-F238E27FC236}">
                <a16:creationId xmlns:a16="http://schemas.microsoft.com/office/drawing/2014/main" id="{C3AAFB43-7726-4DD3-97BF-DE000D3141AA}"/>
              </a:ext>
            </a:extLst>
          </p:cNvPr>
          <p:cNvGrpSpPr/>
          <p:nvPr/>
        </p:nvGrpSpPr>
        <p:grpSpPr>
          <a:xfrm>
            <a:off x="9353343" y="2076567"/>
            <a:ext cx="2474043" cy="2474043"/>
            <a:chOff x="9224942" y="2706465"/>
            <a:chExt cx="2474043" cy="2474043"/>
          </a:xfrm>
        </p:grpSpPr>
        <p:pic>
          <p:nvPicPr>
            <p:cNvPr id="44" name="Picture 43">
              <a:extLst>
                <a:ext uri="{FF2B5EF4-FFF2-40B4-BE49-F238E27FC236}">
                  <a16:creationId xmlns:a16="http://schemas.microsoft.com/office/drawing/2014/main" id="{5D87CF7C-7143-4A61-8710-E58DC59BC4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p:spPr>
        </p:pic>
        <p:sp>
          <p:nvSpPr>
            <p:cNvPr id="45" name="Rectangle 44">
              <a:extLst>
                <a:ext uri="{FF2B5EF4-FFF2-40B4-BE49-F238E27FC236}">
                  <a16:creationId xmlns:a16="http://schemas.microsoft.com/office/drawing/2014/main" id="{CE9AEFEF-89B6-4011-97F7-A9C3C74C75A4}"/>
                </a:ext>
              </a:extLst>
            </p:cNvPr>
            <p:cNvSpPr/>
            <p:nvPr/>
          </p:nvSpPr>
          <p:spPr>
            <a:xfrm>
              <a:off x="9674999" y="4760286"/>
              <a:ext cx="1668796"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Charles</a:t>
              </a:r>
            </a:p>
          </p:txBody>
        </p:sp>
      </p:gr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2138240A-291A-47C5-B2D7-D09A921D48E0}"/>
                  </a:ext>
                </a:extLst>
              </p:cNvPr>
              <p:cNvSpPr/>
              <p:nvPr/>
            </p:nvSpPr>
            <p:spPr>
              <a:xfrm>
                <a:off x="8431077" y="3870911"/>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r>
                        <a:rPr lang="en-US" sz="2400" b="0" i="1" dirty="0" smtClean="0">
                          <a:latin typeface="Cambria Math" panose="02040503050406030204" pitchFamily="18" charset="0"/>
                        </a:rPr>
                        <m:t>′</m:t>
                      </m:r>
                    </m:oMath>
                  </m:oMathPara>
                </a14:m>
                <a:endParaRPr lang="en-US" sz="2400" dirty="0"/>
              </a:p>
            </p:txBody>
          </p:sp>
        </mc:Choice>
        <mc:Fallback xmlns="">
          <p:sp>
            <p:nvSpPr>
              <p:cNvPr id="47" name="Rectangle 46">
                <a:extLst>
                  <a:ext uri="{FF2B5EF4-FFF2-40B4-BE49-F238E27FC236}">
                    <a16:creationId xmlns:a16="http://schemas.microsoft.com/office/drawing/2014/main" id="{2138240A-291A-47C5-B2D7-D09A921D48E0}"/>
                  </a:ext>
                </a:extLst>
              </p:cNvPr>
              <p:cNvSpPr>
                <a:spLocks noRot="1" noChangeAspect="1" noMove="1" noResize="1" noEditPoints="1" noAdjustHandles="1" noChangeArrowheads="1" noChangeShapeType="1" noTextEdit="1"/>
              </p:cNvSpPr>
              <p:nvPr/>
            </p:nvSpPr>
            <p:spPr>
              <a:xfrm>
                <a:off x="8431077" y="3870911"/>
                <a:ext cx="780017" cy="365125"/>
              </a:xfrm>
              <a:prstGeom prst="rect">
                <a:avLst/>
              </a:prstGeom>
              <a:blipFill>
                <a:blip r:embed="rId7"/>
                <a:stretch>
                  <a:fillRect t="-1667" b="-10000"/>
                </a:stretch>
              </a:blipFill>
              <a:ln>
                <a:noFill/>
              </a:ln>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F647EC5A-D6D4-42CD-8848-E9A7C504449E}"/>
              </a:ext>
            </a:extLst>
          </p:cNvPr>
          <p:cNvCxnSpPr>
            <a:cxnSpLocks/>
          </p:cNvCxnSpPr>
          <p:nvPr/>
        </p:nvCxnSpPr>
        <p:spPr>
          <a:xfrm>
            <a:off x="8147674" y="4286585"/>
            <a:ext cx="127160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a:extLst>
              <a:ext uri="{FF2B5EF4-FFF2-40B4-BE49-F238E27FC236}">
                <a16:creationId xmlns:a16="http://schemas.microsoft.com/office/drawing/2014/main" id="{70A565FE-9057-40B3-987C-A38E9F87B0B1}"/>
              </a:ext>
            </a:extLst>
          </p:cNvPr>
          <p:cNvCxnSpPr>
            <a:cxnSpLocks/>
          </p:cNvCxnSpPr>
          <p:nvPr/>
        </p:nvCxnSpPr>
        <p:spPr>
          <a:xfrm flipH="1">
            <a:off x="8160493" y="2824679"/>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01793A66-8879-4B25-8BEE-090FA3D21403}"/>
                  </a:ext>
                </a:extLst>
              </p:cNvPr>
              <p:cNvSpPr/>
              <p:nvPr/>
            </p:nvSpPr>
            <p:spPr>
              <a:xfrm>
                <a:off x="2718747" y="2275957"/>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𝑝𝑤</m:t>
                      </m:r>
                    </m:oMath>
                  </m:oMathPara>
                </a14:m>
                <a:endParaRPr lang="en-US" sz="2400" dirty="0"/>
              </a:p>
            </p:txBody>
          </p:sp>
        </mc:Choice>
        <mc:Fallback xmlns="">
          <p:sp>
            <p:nvSpPr>
              <p:cNvPr id="21" name="Rectangle 20">
                <a:extLst>
                  <a:ext uri="{FF2B5EF4-FFF2-40B4-BE49-F238E27FC236}">
                    <a16:creationId xmlns:a16="http://schemas.microsoft.com/office/drawing/2014/main" id="{01793A66-8879-4B25-8BEE-090FA3D21403}"/>
                  </a:ext>
                </a:extLst>
              </p:cNvPr>
              <p:cNvSpPr>
                <a:spLocks noRot="1" noChangeAspect="1" noMove="1" noResize="1" noEditPoints="1" noAdjustHandles="1" noChangeArrowheads="1" noChangeShapeType="1" noTextEdit="1"/>
              </p:cNvSpPr>
              <p:nvPr/>
            </p:nvSpPr>
            <p:spPr>
              <a:xfrm>
                <a:off x="2718747" y="2275957"/>
                <a:ext cx="1198230" cy="455733"/>
              </a:xfrm>
              <a:prstGeom prst="rect">
                <a:avLst/>
              </a:prstGeom>
              <a:blipFill>
                <a:blip r:embed="rId8"/>
                <a:stretch>
                  <a:fillRect b="-12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D920FB5-5C2D-42F2-9D32-4320307DBF30}"/>
                  </a:ext>
                </a:extLst>
              </p:cNvPr>
              <p:cNvSpPr/>
              <p:nvPr/>
            </p:nvSpPr>
            <p:spPr>
              <a:xfrm>
                <a:off x="2897429" y="3823634"/>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oMath>
                  </m:oMathPara>
                </a14:m>
                <a:endParaRPr lang="en-US" sz="2400" dirty="0"/>
              </a:p>
            </p:txBody>
          </p:sp>
        </mc:Choice>
        <mc:Fallback xmlns="">
          <p:sp>
            <p:nvSpPr>
              <p:cNvPr id="23" name="Rectangle 22">
                <a:extLst>
                  <a:ext uri="{FF2B5EF4-FFF2-40B4-BE49-F238E27FC236}">
                    <a16:creationId xmlns:a16="http://schemas.microsoft.com/office/drawing/2014/main" id="{8D920FB5-5C2D-42F2-9D32-4320307DBF30}"/>
                  </a:ext>
                </a:extLst>
              </p:cNvPr>
              <p:cNvSpPr>
                <a:spLocks noRot="1" noChangeAspect="1" noMove="1" noResize="1" noEditPoints="1" noAdjustHandles="1" noChangeArrowheads="1" noChangeShapeType="1" noTextEdit="1"/>
              </p:cNvSpPr>
              <p:nvPr/>
            </p:nvSpPr>
            <p:spPr>
              <a:xfrm>
                <a:off x="2897429" y="3823634"/>
                <a:ext cx="780017" cy="365125"/>
              </a:xfrm>
              <a:prstGeom prst="rect">
                <a:avLst/>
              </a:prstGeom>
              <a:blipFill>
                <a:blip r:embed="rId9"/>
                <a:stretch>
                  <a:fillRect b="-8333"/>
                </a:stretch>
              </a:blipFill>
              <a:ln>
                <a:noFill/>
              </a:ln>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569871D2-8002-46F8-BB2D-5826CA6FD4D3}"/>
              </a:ext>
            </a:extLst>
          </p:cNvPr>
          <p:cNvCxnSpPr>
            <a:cxnSpLocks/>
          </p:cNvCxnSpPr>
          <p:nvPr/>
        </p:nvCxnSpPr>
        <p:spPr>
          <a:xfrm>
            <a:off x="2624764" y="2824679"/>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D815DBE0-9F29-4EF5-B4C2-A07CF935624B}"/>
              </a:ext>
            </a:extLst>
          </p:cNvPr>
          <p:cNvCxnSpPr>
            <a:cxnSpLocks/>
          </p:cNvCxnSpPr>
          <p:nvPr/>
        </p:nvCxnSpPr>
        <p:spPr>
          <a:xfrm flipH="1">
            <a:off x="2599311" y="4286585"/>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9423DEAF-DA2D-42DA-BDFE-F0362BF14A1D}"/>
                  </a:ext>
                </a:extLst>
              </p:cNvPr>
              <p:cNvSpPr/>
              <p:nvPr/>
            </p:nvSpPr>
            <p:spPr>
              <a:xfrm>
                <a:off x="4398355" y="3133941"/>
                <a:ext cx="3395290" cy="13048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i="1" dirty="0">
                        <a:latin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sym typeface="Symbol" panose="05050102010706020507" pitchFamily="18" charset="2"/>
                      </a:rPr>
                      <m:t>$)</m:t>
                    </m:r>
                  </m:oMath>
                </a14:m>
                <a:r>
                  <a:rPr lang="en-US" sz="2400" dirty="0"/>
                  <a:t> </a:t>
                </a:r>
              </a:p>
              <a:p>
                <a:pPr algn="ctr"/>
                <a:r>
                  <a:rPr lang="en-US" sz="2400" dirty="0"/>
                  <a:t>if  </a:t>
                </a:r>
                <a14:m>
                  <m:oMath xmlns:m="http://schemas.openxmlformats.org/officeDocument/2006/math">
                    <m:r>
                      <a:rPr lang="en-US" sz="2400" b="0" i="1" dirty="0" smtClean="0">
                        <a:latin typeface="Cambria Math" panose="02040503050406030204" pitchFamily="18" charset="0"/>
                      </a:rPr>
                      <m:t>𝑝</m:t>
                    </m:r>
                    <m:r>
                      <a:rPr lang="en-US" sz="2400" i="1" dirty="0" smtClean="0">
                        <a:latin typeface="Cambria Math" panose="02040503050406030204" pitchFamily="18" charset="0"/>
                      </a:rPr>
                      <m:t>𝑤</m:t>
                    </m:r>
                    <m:r>
                      <a:rPr lang="en-US" sz="2400" i="1" dirty="0" smtClean="0">
                        <a:latin typeface="Cambria Math" panose="02040503050406030204" pitchFamily="18" charset="0"/>
                      </a:rPr>
                      <m:t>=</m:t>
                    </m:r>
                    <m:r>
                      <a:rPr lang="en-US" sz="2400" i="1" dirty="0" smtClean="0">
                        <a:latin typeface="Cambria Math" panose="02040503050406030204" pitchFamily="18" charset="0"/>
                      </a:rPr>
                      <m:t>𝑝𝑤</m:t>
                    </m:r>
                    <m:r>
                      <a:rPr lang="en-US" sz="2400" b="0" i="1" dirty="0" smtClean="0">
                        <a:latin typeface="Cambria Math" panose="02040503050406030204" pitchFamily="18" charset="0"/>
                      </a:rPr>
                      <m:t>′ </m:t>
                    </m:r>
                  </m:oMath>
                </a14:m>
                <a:endParaRPr lang="en-US" sz="2400" dirty="0"/>
              </a:p>
              <a:p>
                <a:pPr algn="ctr">
                  <a:lnSpc>
                    <a:spcPct val="150000"/>
                  </a:lnSpc>
                </a:pPr>
                <a:r>
                  <a:rPr lang="en-US" sz="2400" dirty="0"/>
                  <a:t>else </a:t>
                </a: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b="0" i="1" dirty="0" smtClean="0">
                        <a:latin typeface="Cambria Math" panose="02040503050406030204" pitchFamily="18" charset="0"/>
                      </a:rPr>
                      <m:t> </m:t>
                    </m:r>
                  </m:oMath>
                </a14:m>
                <a:r>
                  <a:rPr lang="en-US" sz="2400" dirty="0"/>
                  <a:t>independent</a:t>
                </a:r>
              </a:p>
            </p:txBody>
          </p:sp>
        </mc:Choice>
        <mc:Fallback xmlns="">
          <p:sp>
            <p:nvSpPr>
              <p:cNvPr id="26" name="Rectangle 25">
                <a:extLst>
                  <a:ext uri="{FF2B5EF4-FFF2-40B4-BE49-F238E27FC236}">
                    <a16:creationId xmlns:a16="http://schemas.microsoft.com/office/drawing/2014/main" id="{9423DEAF-DA2D-42DA-BDFE-F0362BF14A1D}"/>
                  </a:ext>
                </a:extLst>
              </p:cNvPr>
              <p:cNvSpPr>
                <a:spLocks noRot="1" noChangeAspect="1" noMove="1" noResize="1" noEditPoints="1" noAdjustHandles="1" noChangeArrowheads="1" noChangeShapeType="1" noTextEdit="1"/>
              </p:cNvSpPr>
              <p:nvPr/>
            </p:nvSpPr>
            <p:spPr>
              <a:xfrm>
                <a:off x="4398355" y="3133941"/>
                <a:ext cx="3395290" cy="1304881"/>
              </a:xfrm>
              <a:prstGeom prst="rect">
                <a:avLst/>
              </a:prstGeom>
              <a:blipFill>
                <a:blip r:embed="rId10"/>
                <a:stretch>
                  <a:fillRect b="-18224"/>
                </a:stretch>
              </a:blipFill>
              <a:ln>
                <a:noFill/>
              </a:ln>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6A4CFAE4-D03F-4E26-AF6D-769B3306FCA7}"/>
              </a:ext>
            </a:extLst>
          </p:cNvPr>
          <p:cNvGrpSpPr/>
          <p:nvPr/>
        </p:nvGrpSpPr>
        <p:grpSpPr>
          <a:xfrm>
            <a:off x="256499" y="2199924"/>
            <a:ext cx="2298321" cy="2298321"/>
            <a:chOff x="156595" y="2724355"/>
            <a:chExt cx="2298321" cy="2298321"/>
          </a:xfrm>
        </p:grpSpPr>
        <p:pic>
          <p:nvPicPr>
            <p:cNvPr id="29" name="Picture 28">
              <a:extLst>
                <a:ext uri="{FF2B5EF4-FFF2-40B4-BE49-F238E27FC236}">
                  <a16:creationId xmlns:a16="http://schemas.microsoft.com/office/drawing/2014/main" id="{406DF592-90C3-4D9A-9C3D-A406E8660E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6595" y="2724355"/>
              <a:ext cx="2298321" cy="2298321"/>
            </a:xfrm>
            <a:prstGeom prst="rect">
              <a:avLst/>
            </a:prstGeom>
          </p:spPr>
        </p:pic>
        <p:sp>
          <p:nvSpPr>
            <p:cNvPr id="30" name="Rectangle 29">
              <a:extLst>
                <a:ext uri="{FF2B5EF4-FFF2-40B4-BE49-F238E27FC236}">
                  <a16:creationId xmlns:a16="http://schemas.microsoft.com/office/drawing/2014/main" id="{89B84148-8DED-4D1B-AADB-001AE9FBB89F}"/>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Ada</a:t>
              </a:r>
            </a:p>
          </p:txBody>
        </p:sp>
      </p:grpSp>
      <p:sp>
        <p:nvSpPr>
          <p:cNvPr id="33" name="Title 1">
            <a:extLst>
              <a:ext uri="{FF2B5EF4-FFF2-40B4-BE49-F238E27FC236}">
                <a16:creationId xmlns:a16="http://schemas.microsoft.com/office/drawing/2014/main" id="{F36DE411-8C2C-4523-8300-2D6B232DDC58}"/>
              </a:ext>
            </a:extLst>
          </p:cNvPr>
          <p:cNvSpPr txBox="1">
            <a:spLocks/>
          </p:cNvSpPr>
          <p:nvPr/>
        </p:nvSpPr>
        <p:spPr bwMode="auto">
          <a:xfrm>
            <a:off x="190029" y="115376"/>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PAKE: Password Authenticated Key Exchange</a:t>
            </a:r>
            <a:endParaRPr lang="en-US" sz="3600" dirty="0">
              <a:solidFill>
                <a:srgbClr val="FF0000"/>
              </a:solidFill>
            </a:endParaRPr>
          </a:p>
        </p:txBody>
      </p:sp>
      <p:sp>
        <p:nvSpPr>
          <p:cNvPr id="27" name="TextBox 26">
            <a:extLst>
              <a:ext uri="{FF2B5EF4-FFF2-40B4-BE49-F238E27FC236}">
                <a16:creationId xmlns:a16="http://schemas.microsoft.com/office/drawing/2014/main" id="{166D1A33-24B4-DC20-A81A-8B020DE10361}"/>
              </a:ext>
            </a:extLst>
          </p:cNvPr>
          <p:cNvSpPr txBox="1"/>
          <p:nvPr/>
        </p:nvSpPr>
        <p:spPr>
          <a:xfrm>
            <a:off x="6321332" y="1016513"/>
            <a:ext cx="5507254" cy="369332"/>
          </a:xfrm>
          <a:prstGeom prst="rect">
            <a:avLst/>
          </a:prstGeom>
          <a:noFill/>
        </p:spPr>
        <p:txBody>
          <a:bodyPr wrap="square">
            <a:spAutoFit/>
          </a:bodyPr>
          <a:lstStyle/>
          <a:p>
            <a:r>
              <a:rPr lang="en-US" altLang="zh-CN" sz="1800" dirty="0"/>
              <a:t>[BM92,…,BPR00,BMP00,…,GL01,KOY01,…,CHKLM05,…</a:t>
            </a:r>
            <a:r>
              <a:rPr lang="en-US" altLang="zh-CN" sz="1800" dirty="0">
                <a:solidFill>
                  <a:prstClr val="black"/>
                </a:solidFill>
              </a:rPr>
              <a:t>]</a:t>
            </a:r>
            <a:endParaRPr lang="en-US" dirty="0"/>
          </a:p>
        </p:txBody>
      </p:sp>
      <p:sp>
        <p:nvSpPr>
          <p:cNvPr id="2" name="Slide Number Placeholder 1">
            <a:extLst>
              <a:ext uri="{FF2B5EF4-FFF2-40B4-BE49-F238E27FC236}">
                <a16:creationId xmlns:a16="http://schemas.microsoft.com/office/drawing/2014/main" id="{B30C71A8-6A1A-F1FF-68E4-3E058242444D}"/>
              </a:ext>
            </a:extLst>
          </p:cNvPr>
          <p:cNvSpPr>
            <a:spLocks noGrp="1"/>
          </p:cNvSpPr>
          <p:nvPr>
            <p:ph type="sldNum" sz="quarter" idx="12"/>
          </p:nvPr>
        </p:nvSpPr>
        <p:spPr/>
        <p:txBody>
          <a:bodyPr/>
          <a:lstStyle/>
          <a:p>
            <a:pPr>
              <a:defRPr/>
            </a:pPr>
            <a:fld id="{68010801-0F02-4A6B-A4E0-A6A05DF6C59F}" type="slidenum">
              <a:rPr lang="zh-CN" altLang="en-US" smtClean="0"/>
              <a:pPr>
                <a:defRPr/>
              </a:pPr>
              <a:t>2</a:t>
            </a:fld>
            <a:r>
              <a:rPr lang="en-US" altLang="zh-CN" dirty="0"/>
              <a:t>/18</a:t>
            </a:r>
            <a:endParaRPr lang="zh-CN" altLang="en-US" dirty="0"/>
          </a:p>
        </p:txBody>
      </p:sp>
    </p:spTree>
    <p:extLst>
      <p:ext uri="{BB962C8B-B14F-4D97-AF65-F5344CB8AC3E}">
        <p14:creationId xmlns:p14="http://schemas.microsoft.com/office/powerpoint/2010/main" val="204128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07A758A8-70D5-4CE2-8728-5A8AA8450A83}"/>
              </a:ext>
            </a:extLst>
          </p:cNvPr>
          <p:cNvSpPr/>
          <p:nvPr/>
        </p:nvSpPr>
        <p:spPr>
          <a:xfrm>
            <a:off x="4115001" y="2464137"/>
            <a:ext cx="3835027" cy="2155702"/>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err="1"/>
              <a:t>aPAKE</a:t>
            </a:r>
            <a:endParaRPr lang="en-US" sz="3600" dirty="0"/>
          </a:p>
          <a:p>
            <a:pPr algn="ctr"/>
            <a:endParaRPr lang="en-US" sz="3600" dirty="0"/>
          </a:p>
          <a:p>
            <a:pPr algn="ctr"/>
            <a:r>
              <a:rPr lang="en-US" sz="3600" dirty="0"/>
              <a:t> </a:t>
            </a:r>
          </a:p>
          <a:p>
            <a:pPr algn="ctr"/>
            <a:endParaRPr lang="en-US" sz="3600" dirty="0"/>
          </a:p>
        </p:txBody>
      </p: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ADA89897-91D9-4A78-A6CA-8A7307467D3F}"/>
                  </a:ext>
                </a:extLst>
              </p:cNvPr>
              <p:cNvSpPr/>
              <p:nvPr/>
            </p:nvSpPr>
            <p:spPr>
              <a:xfrm>
                <a:off x="4398355" y="3133941"/>
                <a:ext cx="3395290" cy="13048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i="1" dirty="0">
                        <a:latin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sym typeface="Symbol" panose="05050102010706020507" pitchFamily="18" charset="2"/>
                      </a:rPr>
                      <m:t>$)</m:t>
                    </m:r>
                  </m:oMath>
                </a14:m>
                <a:r>
                  <a:rPr lang="en-US" sz="2400" dirty="0"/>
                  <a:t> </a:t>
                </a:r>
              </a:p>
              <a:p>
                <a:pPr algn="ctr"/>
                <a:r>
                  <a:rPr lang="en-US" sz="2400" dirty="0"/>
                  <a:t>if  </a:t>
                </a:r>
                <a14:m>
                  <m:oMath xmlns:m="http://schemas.openxmlformats.org/officeDocument/2006/math">
                    <m:r>
                      <m:rPr>
                        <m:sty m:val="p"/>
                      </m:rPr>
                      <a:rPr lang="en-US" sz="2400" b="0" i="0" dirty="0" smtClean="0">
                        <a:solidFill>
                          <a:schemeClr val="tx1"/>
                        </a:solidFill>
                        <a:latin typeface="Cambria Math" panose="02040503050406030204" pitchFamily="18" charset="0"/>
                      </a:rPr>
                      <m:t>H</m:t>
                    </m:r>
                    <m:r>
                      <a:rPr lang="en-US" sz="2400" b="0" i="0"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𝑝</m:t>
                    </m:r>
                    <m:r>
                      <a:rPr lang="en-US" sz="2400" i="1" dirty="0" smtClean="0">
                        <a:solidFill>
                          <a:schemeClr val="tx1"/>
                        </a:solidFill>
                        <a:latin typeface="Cambria Math" panose="02040503050406030204" pitchFamily="18" charset="0"/>
                      </a:rPr>
                      <m:t>𝑤</m:t>
                    </m:r>
                    <m:r>
                      <a:rPr lang="en-US" sz="2400" b="0" i="1" dirty="0" smtClean="0">
                        <a:solidFill>
                          <a:schemeClr val="tx1"/>
                        </a:solidFill>
                        <a:latin typeface="Cambria Math" panose="02040503050406030204" pitchFamily="18" charset="0"/>
                      </a:rPr>
                      <m:t>)</m:t>
                    </m:r>
                    <m:r>
                      <a:rPr lang="en-US" sz="2400" i="1" dirty="0" smtClean="0">
                        <a:latin typeface="Cambria Math" panose="02040503050406030204" pitchFamily="18" charset="0"/>
                      </a:rPr>
                      <m:t>=</m:t>
                    </m:r>
                    <m:r>
                      <a:rPr lang="en-US" sz="2400" b="0" i="1" dirty="0" smtClean="0">
                        <a:latin typeface="Cambria Math" panose="02040503050406030204" pitchFamily="18" charset="0"/>
                      </a:rPr>
                      <m:t>h</m:t>
                    </m:r>
                    <m:r>
                      <a:rPr lang="en-US" sz="2400" i="1" dirty="0" smtClean="0">
                        <a:latin typeface="Cambria Math" panose="02040503050406030204" pitchFamily="18" charset="0"/>
                      </a:rPr>
                      <m:t>𝑝</m:t>
                    </m:r>
                    <m:r>
                      <a:rPr lang="en-US" sz="2400" b="0" i="1" dirty="0" smtClean="0">
                        <a:latin typeface="Cambria Math" panose="02040503050406030204" pitchFamily="18" charset="0"/>
                      </a:rPr>
                      <m:t>𝑤</m:t>
                    </m:r>
                    <m:r>
                      <a:rPr lang="en-US" sz="2400" b="0" i="1" dirty="0" smtClean="0">
                        <a:latin typeface="Cambria Math" panose="02040503050406030204" pitchFamily="18" charset="0"/>
                      </a:rPr>
                      <m:t> </m:t>
                    </m:r>
                  </m:oMath>
                </a14:m>
                <a:endParaRPr lang="en-US" sz="2400" dirty="0"/>
              </a:p>
              <a:p>
                <a:pPr algn="ctr">
                  <a:lnSpc>
                    <a:spcPct val="150000"/>
                  </a:lnSpc>
                </a:pPr>
                <a:r>
                  <a:rPr lang="en-US" sz="2400" dirty="0"/>
                  <a:t>else </a:t>
                </a: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b="0" i="1" dirty="0" smtClean="0">
                        <a:latin typeface="Cambria Math" panose="02040503050406030204" pitchFamily="18" charset="0"/>
                      </a:rPr>
                      <m:t> </m:t>
                    </m:r>
                  </m:oMath>
                </a14:m>
                <a:r>
                  <a:rPr lang="en-US" sz="2400" dirty="0"/>
                  <a:t>independent</a:t>
                </a:r>
              </a:p>
            </p:txBody>
          </p:sp>
        </mc:Choice>
        <mc:Fallback xmlns="">
          <p:sp>
            <p:nvSpPr>
              <p:cNvPr id="52" name="Rectangle 51">
                <a:extLst>
                  <a:ext uri="{FF2B5EF4-FFF2-40B4-BE49-F238E27FC236}">
                    <a16:creationId xmlns:a16="http://schemas.microsoft.com/office/drawing/2014/main" id="{ADA89897-91D9-4A78-A6CA-8A7307467D3F}"/>
                  </a:ext>
                </a:extLst>
              </p:cNvPr>
              <p:cNvSpPr>
                <a:spLocks noRot="1" noChangeAspect="1" noMove="1" noResize="1" noEditPoints="1" noAdjustHandles="1" noChangeArrowheads="1" noChangeShapeType="1" noTextEdit="1"/>
              </p:cNvSpPr>
              <p:nvPr/>
            </p:nvSpPr>
            <p:spPr>
              <a:xfrm>
                <a:off x="4398355" y="3133941"/>
                <a:ext cx="3395290" cy="1304881"/>
              </a:xfrm>
              <a:prstGeom prst="rect">
                <a:avLst/>
              </a:prstGeom>
              <a:blipFill>
                <a:blip r:embed="rId3"/>
                <a:stretch>
                  <a:fillRect b="-1822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内容占位符 2">
                <a:extLst>
                  <a:ext uri="{FF2B5EF4-FFF2-40B4-BE49-F238E27FC236}">
                    <a16:creationId xmlns:a16="http://schemas.microsoft.com/office/drawing/2014/main" id="{40CA10E0-AE14-4AE2-87F8-8236A785AA73}"/>
                  </a:ext>
                </a:extLst>
              </p:cNvPr>
              <p:cNvSpPr>
                <a:spLocks noGrp="1"/>
              </p:cNvSpPr>
              <p:nvPr>
                <p:ph idx="1"/>
              </p:nvPr>
            </p:nvSpPr>
            <p:spPr>
              <a:xfrm>
                <a:off x="604346" y="1286250"/>
                <a:ext cx="11037589" cy="490335"/>
              </a:xfrm>
            </p:spPr>
            <p:txBody>
              <a:bodyPr>
                <a:noAutofit/>
              </a:bodyPr>
              <a:lstStyle/>
              <a:p>
                <a:pPr marL="0" indent="0">
                  <a:buNone/>
                </a:pPr>
                <a:r>
                  <a:rPr lang="en-US" altLang="zh-CN" sz="2400" dirty="0">
                    <a:cs typeface="Calibri Light" panose="020F0302020204030204" pitchFamily="34" charset="0"/>
                  </a:rPr>
                  <a:t>Server Initialization:  on input pw, compute a `hashed password’,  </a:t>
                </a:r>
                <a14:m>
                  <m:oMath xmlns:m="http://schemas.openxmlformats.org/officeDocument/2006/math">
                    <m:r>
                      <a:rPr lang="en-US" sz="2400" b="0" i="1" smtClean="0">
                        <a:solidFill>
                          <a:srgbClr val="FF0000"/>
                        </a:solidFill>
                        <a:latin typeface="Cambria Math" panose="02040503050406030204" pitchFamily="18" charset="0"/>
                        <a:cs typeface="Calibri"/>
                      </a:rPr>
                      <m:t>h𝑝𝑤</m:t>
                    </m:r>
                    <m:r>
                      <a:rPr lang="en-US" sz="2400" b="0" i="1" smtClean="0">
                        <a:solidFill>
                          <a:prstClr val="black"/>
                        </a:solidFill>
                        <a:latin typeface="Cambria Math" panose="02040503050406030204" pitchFamily="18" charset="0"/>
                        <a:cs typeface="Calibri"/>
                      </a:rPr>
                      <m:t>=</m:t>
                    </m:r>
                    <m:r>
                      <m:rPr>
                        <m:sty m:val="p"/>
                      </m:rPr>
                      <a:rPr lang="en-US" sz="2400" b="0" i="0" smtClean="0">
                        <a:solidFill>
                          <a:prstClr val="black"/>
                        </a:solidFill>
                        <a:latin typeface="Cambria Math" panose="02040503050406030204" pitchFamily="18" charset="0"/>
                        <a:cs typeface="Calibri"/>
                      </a:rPr>
                      <m:t>H</m:t>
                    </m:r>
                    <m:r>
                      <a:rPr lang="en-US" sz="2400" b="0" i="1" smtClean="0">
                        <a:solidFill>
                          <a:prstClr val="black"/>
                        </a:solidFill>
                        <a:latin typeface="Cambria Math" panose="02040503050406030204" pitchFamily="18" charset="0"/>
                        <a:cs typeface="Calibri"/>
                      </a:rPr>
                      <m:t>(</m:t>
                    </m:r>
                    <m:r>
                      <a:rPr lang="en-US" sz="2400" b="0" i="1" smtClean="0">
                        <a:solidFill>
                          <a:prstClr val="black"/>
                        </a:solidFill>
                        <a:latin typeface="Cambria Math" panose="02040503050406030204" pitchFamily="18" charset="0"/>
                        <a:cs typeface="Calibri"/>
                      </a:rPr>
                      <m:t>𝑝𝑤</m:t>
                    </m:r>
                    <m:r>
                      <a:rPr lang="en-US" sz="2400" b="0" i="1" smtClean="0">
                        <a:solidFill>
                          <a:prstClr val="black"/>
                        </a:solidFill>
                        <a:latin typeface="Cambria Math" panose="02040503050406030204" pitchFamily="18" charset="0"/>
                        <a:cs typeface="Calibri"/>
                      </a:rPr>
                      <m:t>)</m:t>
                    </m:r>
                  </m:oMath>
                </a14:m>
                <a:endParaRPr lang="en-US" altLang="zh-CN" sz="2400" dirty="0">
                  <a:cs typeface="Calibri Light" panose="020F0302020204030204" pitchFamily="34" charset="0"/>
                </a:endParaRPr>
              </a:p>
            </p:txBody>
          </p:sp>
        </mc:Choice>
        <mc:Fallback xmlns="">
          <p:sp>
            <p:nvSpPr>
              <p:cNvPr id="51" name="内容占位符 2">
                <a:extLst>
                  <a:ext uri="{FF2B5EF4-FFF2-40B4-BE49-F238E27FC236}">
                    <a16:creationId xmlns:a16="http://schemas.microsoft.com/office/drawing/2014/main" id="{40CA10E0-AE14-4AE2-87F8-8236A785AA73}"/>
                  </a:ext>
                </a:extLst>
              </p:cNvPr>
              <p:cNvSpPr>
                <a:spLocks noGrp="1" noRot="1" noChangeAspect="1" noMove="1" noResize="1" noEditPoints="1" noAdjustHandles="1" noChangeArrowheads="1" noChangeShapeType="1" noTextEdit="1"/>
              </p:cNvSpPr>
              <p:nvPr>
                <p:ph idx="1"/>
              </p:nvPr>
            </p:nvSpPr>
            <p:spPr>
              <a:xfrm>
                <a:off x="604346" y="1286250"/>
                <a:ext cx="11037589" cy="490335"/>
              </a:xfrm>
              <a:blipFill>
                <a:blip r:embed="rId4"/>
                <a:stretch>
                  <a:fillRect l="-828" t="-175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6595FCEE-1E2F-4B05-A60F-5E2AB2EB4B7A}"/>
                  </a:ext>
                </a:extLst>
              </p:cNvPr>
              <p:cNvSpPr/>
              <p:nvPr/>
            </p:nvSpPr>
            <p:spPr>
              <a:xfrm>
                <a:off x="2718747" y="2275957"/>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𝑝𝑤</m:t>
                      </m:r>
                    </m:oMath>
                  </m:oMathPara>
                </a14:m>
                <a:endParaRPr lang="en-US" sz="2400" dirty="0"/>
              </a:p>
            </p:txBody>
          </p:sp>
        </mc:Choice>
        <mc:Fallback xmlns="">
          <p:sp>
            <p:nvSpPr>
              <p:cNvPr id="53" name="Rectangle 52">
                <a:extLst>
                  <a:ext uri="{FF2B5EF4-FFF2-40B4-BE49-F238E27FC236}">
                    <a16:creationId xmlns:a16="http://schemas.microsoft.com/office/drawing/2014/main" id="{6595FCEE-1E2F-4B05-A60F-5E2AB2EB4B7A}"/>
                  </a:ext>
                </a:extLst>
              </p:cNvPr>
              <p:cNvSpPr>
                <a:spLocks noRot="1" noChangeAspect="1" noMove="1" noResize="1" noEditPoints="1" noAdjustHandles="1" noChangeArrowheads="1" noChangeShapeType="1" noTextEdit="1"/>
              </p:cNvSpPr>
              <p:nvPr/>
            </p:nvSpPr>
            <p:spPr>
              <a:xfrm>
                <a:off x="2718747" y="2275957"/>
                <a:ext cx="1198230" cy="455733"/>
              </a:xfrm>
              <a:prstGeom prst="rect">
                <a:avLst/>
              </a:prstGeom>
              <a:blipFill>
                <a:blip r:embed="rId5"/>
                <a:stretch>
                  <a:fillRect b="-12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25B3C29-3526-4919-977F-95C0CA9F0B5D}"/>
                  </a:ext>
                </a:extLst>
              </p:cNvPr>
              <p:cNvSpPr/>
              <p:nvPr/>
            </p:nvSpPr>
            <p:spPr>
              <a:xfrm>
                <a:off x="8316699" y="2303545"/>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rgbClr val="FF0000"/>
                          </a:solidFill>
                          <a:latin typeface="Cambria Math" panose="02040503050406030204" pitchFamily="18" charset="0"/>
                        </a:rPr>
                        <m:t>h𝑝</m:t>
                      </m:r>
                      <m:r>
                        <a:rPr lang="en-US" sz="2400" i="1" dirty="0" smtClean="0">
                          <a:solidFill>
                            <a:srgbClr val="FF0000"/>
                          </a:solidFill>
                          <a:latin typeface="Cambria Math" panose="02040503050406030204" pitchFamily="18" charset="0"/>
                        </a:rPr>
                        <m:t>𝑤</m:t>
                      </m:r>
                    </m:oMath>
                  </m:oMathPara>
                </a14:m>
                <a:endParaRPr lang="en-US" sz="2400" dirty="0">
                  <a:solidFill>
                    <a:srgbClr val="FF0000"/>
                  </a:solidFill>
                </a:endParaRPr>
              </a:p>
            </p:txBody>
          </p:sp>
        </mc:Choice>
        <mc:Fallback xmlns="">
          <p:sp>
            <p:nvSpPr>
              <p:cNvPr id="54" name="Rectangle 53">
                <a:extLst>
                  <a:ext uri="{FF2B5EF4-FFF2-40B4-BE49-F238E27FC236}">
                    <a16:creationId xmlns:a16="http://schemas.microsoft.com/office/drawing/2014/main" id="{325B3C29-3526-4919-977F-95C0CA9F0B5D}"/>
                  </a:ext>
                </a:extLst>
              </p:cNvPr>
              <p:cNvSpPr>
                <a:spLocks noRot="1" noChangeAspect="1" noMove="1" noResize="1" noEditPoints="1" noAdjustHandles="1" noChangeArrowheads="1" noChangeShapeType="1" noTextEdit="1"/>
              </p:cNvSpPr>
              <p:nvPr/>
            </p:nvSpPr>
            <p:spPr>
              <a:xfrm>
                <a:off x="8316699" y="2303545"/>
                <a:ext cx="1198230" cy="455733"/>
              </a:xfrm>
              <a:prstGeom prst="rect">
                <a:avLst/>
              </a:prstGeom>
              <a:blipFill>
                <a:blip r:embed="rId6"/>
                <a:stretch>
                  <a:fillRect b="-18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F395F8BE-C958-4147-8956-A359C3FFDEE2}"/>
                  </a:ext>
                </a:extLst>
              </p:cNvPr>
              <p:cNvSpPr/>
              <p:nvPr/>
            </p:nvSpPr>
            <p:spPr>
              <a:xfrm>
                <a:off x="2897429" y="3823634"/>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oMath>
                  </m:oMathPara>
                </a14:m>
                <a:endParaRPr lang="en-US" sz="2400" dirty="0"/>
              </a:p>
            </p:txBody>
          </p:sp>
        </mc:Choice>
        <mc:Fallback xmlns="">
          <p:sp>
            <p:nvSpPr>
              <p:cNvPr id="62" name="Rectangle 61">
                <a:extLst>
                  <a:ext uri="{FF2B5EF4-FFF2-40B4-BE49-F238E27FC236}">
                    <a16:creationId xmlns:a16="http://schemas.microsoft.com/office/drawing/2014/main" id="{F395F8BE-C958-4147-8956-A359C3FFDEE2}"/>
                  </a:ext>
                </a:extLst>
              </p:cNvPr>
              <p:cNvSpPr>
                <a:spLocks noRot="1" noChangeAspect="1" noMove="1" noResize="1" noEditPoints="1" noAdjustHandles="1" noChangeArrowheads="1" noChangeShapeType="1" noTextEdit="1"/>
              </p:cNvSpPr>
              <p:nvPr/>
            </p:nvSpPr>
            <p:spPr>
              <a:xfrm>
                <a:off x="2897429" y="3823634"/>
                <a:ext cx="780017" cy="365125"/>
              </a:xfrm>
              <a:prstGeom prst="rect">
                <a:avLst/>
              </a:prstGeom>
              <a:blipFill>
                <a:blip r:embed="rId9"/>
                <a:stretch>
                  <a:fillRect b="-8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6DB6F1FB-DDEC-4BD1-94D1-E6BDD5C5C3ED}"/>
                  </a:ext>
                </a:extLst>
              </p:cNvPr>
              <p:cNvSpPr/>
              <p:nvPr/>
            </p:nvSpPr>
            <p:spPr>
              <a:xfrm>
                <a:off x="8431077" y="3870911"/>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r>
                        <a:rPr lang="en-US" sz="2400" b="0" i="1" dirty="0" smtClean="0">
                          <a:latin typeface="Cambria Math" panose="02040503050406030204" pitchFamily="18" charset="0"/>
                        </a:rPr>
                        <m:t>′</m:t>
                      </m:r>
                    </m:oMath>
                  </m:oMathPara>
                </a14:m>
                <a:endParaRPr lang="en-US" sz="2400" dirty="0"/>
              </a:p>
            </p:txBody>
          </p:sp>
        </mc:Choice>
        <mc:Fallback xmlns="">
          <p:sp>
            <p:nvSpPr>
              <p:cNvPr id="63" name="Rectangle 62">
                <a:extLst>
                  <a:ext uri="{FF2B5EF4-FFF2-40B4-BE49-F238E27FC236}">
                    <a16:creationId xmlns:a16="http://schemas.microsoft.com/office/drawing/2014/main" id="{6DB6F1FB-DDEC-4BD1-94D1-E6BDD5C5C3ED}"/>
                  </a:ext>
                </a:extLst>
              </p:cNvPr>
              <p:cNvSpPr>
                <a:spLocks noRot="1" noChangeAspect="1" noMove="1" noResize="1" noEditPoints="1" noAdjustHandles="1" noChangeArrowheads="1" noChangeShapeType="1" noTextEdit="1"/>
              </p:cNvSpPr>
              <p:nvPr/>
            </p:nvSpPr>
            <p:spPr>
              <a:xfrm>
                <a:off x="8431077" y="3870911"/>
                <a:ext cx="780017" cy="365125"/>
              </a:xfrm>
              <a:prstGeom prst="rect">
                <a:avLst/>
              </a:prstGeom>
              <a:blipFill>
                <a:blip r:embed="rId10"/>
                <a:stretch>
                  <a:fillRect t="-1667" b="-10000"/>
                </a:stretch>
              </a:blipFill>
              <a:ln>
                <a:noFill/>
              </a:ln>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3513EE05-0C7E-403E-945B-F88C240BB876}"/>
              </a:ext>
            </a:extLst>
          </p:cNvPr>
          <p:cNvCxnSpPr>
            <a:cxnSpLocks/>
          </p:cNvCxnSpPr>
          <p:nvPr/>
        </p:nvCxnSpPr>
        <p:spPr>
          <a:xfrm>
            <a:off x="2624764" y="2824679"/>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5" name="Straight Arrow Connector 64">
            <a:extLst>
              <a:ext uri="{FF2B5EF4-FFF2-40B4-BE49-F238E27FC236}">
                <a16:creationId xmlns:a16="http://schemas.microsoft.com/office/drawing/2014/main" id="{D62BC383-3E83-459C-A5B6-74442937902A}"/>
              </a:ext>
            </a:extLst>
          </p:cNvPr>
          <p:cNvCxnSpPr>
            <a:cxnSpLocks/>
          </p:cNvCxnSpPr>
          <p:nvPr/>
        </p:nvCxnSpPr>
        <p:spPr>
          <a:xfrm>
            <a:off x="8147674" y="4286585"/>
            <a:ext cx="127160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6" name="Straight Arrow Connector 65">
            <a:extLst>
              <a:ext uri="{FF2B5EF4-FFF2-40B4-BE49-F238E27FC236}">
                <a16:creationId xmlns:a16="http://schemas.microsoft.com/office/drawing/2014/main" id="{57BA6CB0-0E41-4A82-AF91-E2EC05EEC000}"/>
              </a:ext>
            </a:extLst>
          </p:cNvPr>
          <p:cNvCxnSpPr>
            <a:cxnSpLocks/>
          </p:cNvCxnSpPr>
          <p:nvPr/>
        </p:nvCxnSpPr>
        <p:spPr>
          <a:xfrm flipH="1">
            <a:off x="8160493" y="2824679"/>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7" name="Straight Arrow Connector 66">
            <a:extLst>
              <a:ext uri="{FF2B5EF4-FFF2-40B4-BE49-F238E27FC236}">
                <a16:creationId xmlns:a16="http://schemas.microsoft.com/office/drawing/2014/main" id="{471D64F2-CFF2-4ED5-BD4F-1B8B135DAB15}"/>
              </a:ext>
            </a:extLst>
          </p:cNvPr>
          <p:cNvCxnSpPr>
            <a:cxnSpLocks/>
          </p:cNvCxnSpPr>
          <p:nvPr/>
        </p:nvCxnSpPr>
        <p:spPr>
          <a:xfrm flipH="1">
            <a:off x="2599311" y="4286585"/>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8" name="内容占位符 2">
                <a:extLst>
                  <a:ext uri="{FF2B5EF4-FFF2-40B4-BE49-F238E27FC236}">
                    <a16:creationId xmlns:a16="http://schemas.microsoft.com/office/drawing/2014/main" id="{7E7EC224-87A9-4C58-A198-F23369E50599}"/>
                  </a:ext>
                </a:extLst>
              </p:cNvPr>
              <p:cNvSpPr txBox="1">
                <a:spLocks/>
              </p:cNvSpPr>
              <p:nvPr/>
            </p:nvSpPr>
            <p:spPr bwMode="auto">
              <a:xfrm>
                <a:off x="8685516" y="1629016"/>
                <a:ext cx="2474044" cy="3867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m:rPr>
                        <m:sty m:val="p"/>
                      </m:rPr>
                      <a:rPr lang="en-US" sz="2400" b="0" i="0" smtClean="0">
                        <a:solidFill>
                          <a:prstClr val="black"/>
                        </a:solidFill>
                        <a:latin typeface="Cambria Math" panose="02040503050406030204" pitchFamily="18" charset="0"/>
                        <a:cs typeface="Calibri"/>
                      </a:rPr>
                      <m:t>H</m:t>
                    </m:r>
                  </m:oMath>
                </a14:m>
                <a:r>
                  <a:rPr lang="en-US" altLang="zh-CN" sz="2400" dirty="0">
                    <a:cs typeface="Calibri Light" panose="020F0302020204030204" pitchFamily="34" charset="0"/>
                  </a:rPr>
                  <a:t> : one-way hash</a:t>
                </a:r>
              </a:p>
            </p:txBody>
          </p:sp>
        </mc:Choice>
        <mc:Fallback xmlns="">
          <p:sp>
            <p:nvSpPr>
              <p:cNvPr id="68" name="内容占位符 2">
                <a:extLst>
                  <a:ext uri="{FF2B5EF4-FFF2-40B4-BE49-F238E27FC236}">
                    <a16:creationId xmlns:a16="http://schemas.microsoft.com/office/drawing/2014/main" id="{7E7EC224-87A9-4C58-A198-F23369E50599}"/>
                  </a:ext>
                </a:extLst>
              </p:cNvPr>
              <p:cNvSpPr txBox="1">
                <a:spLocks noRot="1" noChangeAspect="1" noMove="1" noResize="1" noEditPoints="1" noAdjustHandles="1" noChangeArrowheads="1" noChangeShapeType="1" noTextEdit="1"/>
              </p:cNvSpPr>
              <p:nvPr/>
            </p:nvSpPr>
            <p:spPr bwMode="auto">
              <a:xfrm>
                <a:off x="8685516" y="1629016"/>
                <a:ext cx="2474044" cy="386718"/>
              </a:xfrm>
              <a:prstGeom prst="rect">
                <a:avLst/>
              </a:prstGeom>
              <a:blipFill>
                <a:blip r:embed="rId11"/>
                <a:stretch>
                  <a:fillRect l="-739" t="-21875" b="-437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8EAE8CFF-1758-4BD0-A1DA-0F4E2B610E47}"/>
              </a:ext>
            </a:extLst>
          </p:cNvPr>
          <p:cNvGrpSpPr/>
          <p:nvPr/>
        </p:nvGrpSpPr>
        <p:grpSpPr>
          <a:xfrm>
            <a:off x="256499" y="2199924"/>
            <a:ext cx="2298321" cy="2298321"/>
            <a:chOff x="156595" y="2724355"/>
            <a:chExt cx="2298321" cy="2298321"/>
          </a:xfrm>
        </p:grpSpPr>
        <p:pic>
          <p:nvPicPr>
            <p:cNvPr id="25" name="Picture 24">
              <a:extLst>
                <a:ext uri="{FF2B5EF4-FFF2-40B4-BE49-F238E27FC236}">
                  <a16:creationId xmlns:a16="http://schemas.microsoft.com/office/drawing/2014/main" id="{F5C0CF7A-5280-45E3-B1AA-A261A79A22E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6595" y="2724355"/>
              <a:ext cx="2298321" cy="2298321"/>
            </a:xfrm>
            <a:prstGeom prst="rect">
              <a:avLst/>
            </a:prstGeom>
          </p:spPr>
        </p:pic>
        <p:sp>
          <p:nvSpPr>
            <p:cNvPr id="26" name="Rectangle 25">
              <a:extLst>
                <a:ext uri="{FF2B5EF4-FFF2-40B4-BE49-F238E27FC236}">
                  <a16:creationId xmlns:a16="http://schemas.microsoft.com/office/drawing/2014/main" id="{268F39DA-AB4C-4ECF-A3D5-C252988B4E94}"/>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User</a:t>
              </a:r>
            </a:p>
          </p:txBody>
        </p:sp>
      </p:grpSp>
      <p:grpSp>
        <p:nvGrpSpPr>
          <p:cNvPr id="33" name="Group 32">
            <a:extLst>
              <a:ext uri="{FF2B5EF4-FFF2-40B4-BE49-F238E27FC236}">
                <a16:creationId xmlns:a16="http://schemas.microsoft.com/office/drawing/2014/main" id="{0AE2AA9B-FA89-4F56-9B89-02DA5BB825A7}"/>
              </a:ext>
            </a:extLst>
          </p:cNvPr>
          <p:cNvGrpSpPr/>
          <p:nvPr/>
        </p:nvGrpSpPr>
        <p:grpSpPr>
          <a:xfrm>
            <a:off x="9353343" y="2076567"/>
            <a:ext cx="2474043" cy="2474043"/>
            <a:chOff x="9224942" y="2706465"/>
            <a:chExt cx="2474043" cy="2474043"/>
          </a:xfrm>
        </p:grpSpPr>
        <p:pic>
          <p:nvPicPr>
            <p:cNvPr id="34" name="Picture 33">
              <a:extLst>
                <a:ext uri="{FF2B5EF4-FFF2-40B4-BE49-F238E27FC236}">
                  <a16:creationId xmlns:a16="http://schemas.microsoft.com/office/drawing/2014/main" id="{F8785014-5C34-4FDB-9BD4-E54BA287419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p:spPr>
        </p:pic>
        <p:sp>
          <p:nvSpPr>
            <p:cNvPr id="35" name="Rectangle 34">
              <a:extLst>
                <a:ext uri="{FF2B5EF4-FFF2-40B4-BE49-F238E27FC236}">
                  <a16:creationId xmlns:a16="http://schemas.microsoft.com/office/drawing/2014/main" id="{49768EA9-038D-458F-93A9-4E1D3D79E279}"/>
                </a:ext>
              </a:extLst>
            </p:cNvPr>
            <p:cNvSpPr/>
            <p:nvPr/>
          </p:nvSpPr>
          <p:spPr>
            <a:xfrm>
              <a:off x="9674999" y="4760286"/>
              <a:ext cx="1668796"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Server</a:t>
              </a:r>
            </a:p>
          </p:txBody>
        </p:sp>
      </p:grpSp>
      <p:sp>
        <p:nvSpPr>
          <p:cNvPr id="40" name="Title 1">
            <a:extLst>
              <a:ext uri="{FF2B5EF4-FFF2-40B4-BE49-F238E27FC236}">
                <a16:creationId xmlns:a16="http://schemas.microsoft.com/office/drawing/2014/main" id="{BA401D85-EE5D-4B4E-A90A-208C578CCE11}"/>
              </a:ext>
            </a:extLst>
          </p:cNvPr>
          <p:cNvSpPr txBox="1">
            <a:spLocks/>
          </p:cNvSpPr>
          <p:nvPr/>
        </p:nvSpPr>
        <p:spPr bwMode="auto">
          <a:xfrm>
            <a:off x="177842" y="117479"/>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pl-PL" dirty="0"/>
              <a:t>augmented</a:t>
            </a:r>
            <a:r>
              <a:rPr lang="en-US" dirty="0"/>
              <a:t> PAKE (aPAKE)</a:t>
            </a:r>
            <a:endParaRPr lang="en-US" sz="3600" dirty="0">
              <a:solidFill>
                <a:srgbClr val="FF0000"/>
              </a:solidFill>
            </a:endParaRPr>
          </a:p>
        </p:txBody>
      </p:sp>
      <p:sp>
        <p:nvSpPr>
          <p:cNvPr id="27" name="TextBox 26">
            <a:extLst>
              <a:ext uri="{FF2B5EF4-FFF2-40B4-BE49-F238E27FC236}">
                <a16:creationId xmlns:a16="http://schemas.microsoft.com/office/drawing/2014/main" id="{8CDB116A-C0CE-402A-73F5-D6DB9016E80C}"/>
              </a:ext>
            </a:extLst>
          </p:cNvPr>
          <p:cNvSpPr txBox="1"/>
          <p:nvPr/>
        </p:nvSpPr>
        <p:spPr>
          <a:xfrm>
            <a:off x="6775938" y="351807"/>
            <a:ext cx="5051448" cy="369332"/>
          </a:xfrm>
          <a:prstGeom prst="rect">
            <a:avLst/>
          </a:prstGeom>
          <a:noFill/>
        </p:spPr>
        <p:txBody>
          <a:bodyPr wrap="square">
            <a:spAutoFit/>
          </a:bodyPr>
          <a:lstStyle/>
          <a:p>
            <a:r>
              <a:rPr lang="en-US" altLang="zh-CN" sz="1800" dirty="0"/>
              <a:t>[</a:t>
            </a:r>
            <a:r>
              <a:rPr lang="en-US" altLang="zh-CN" dirty="0"/>
              <a:t>Jablon</a:t>
            </a:r>
            <a:r>
              <a:rPr lang="en-US" altLang="zh-CN" sz="1800" dirty="0"/>
              <a:t>97,…,GMR06,…,BP13,…,Shoup20,GJK21,…</a:t>
            </a:r>
            <a:r>
              <a:rPr lang="en-US" altLang="zh-CN" sz="1800" dirty="0">
                <a:solidFill>
                  <a:prstClr val="black"/>
                </a:solidFill>
              </a:rPr>
              <a:t>]</a:t>
            </a:r>
            <a:endParaRPr lang="en-US" dirty="0"/>
          </a:p>
        </p:txBody>
      </p:sp>
      <mc:AlternateContent xmlns:mc="http://schemas.openxmlformats.org/markup-compatibility/2006" xmlns:a14="http://schemas.microsoft.com/office/drawing/2010/main">
        <mc:Choice Requires="a14">
          <p:sp>
            <p:nvSpPr>
              <p:cNvPr id="23" name="内容占位符 2">
                <a:extLst>
                  <a:ext uri="{FF2B5EF4-FFF2-40B4-BE49-F238E27FC236}">
                    <a16:creationId xmlns:a16="http://schemas.microsoft.com/office/drawing/2014/main" id="{A22CE7ED-76A4-4074-E98E-519A20D2BF93}"/>
                  </a:ext>
                </a:extLst>
              </p:cNvPr>
              <p:cNvSpPr txBox="1">
                <a:spLocks/>
              </p:cNvSpPr>
              <p:nvPr/>
            </p:nvSpPr>
            <p:spPr bwMode="auto">
              <a:xfrm>
                <a:off x="256499" y="4955941"/>
                <a:ext cx="11273899" cy="7925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zh-CN" sz="2200" dirty="0">
                    <a:cs typeface="Calibri Light" panose="020F0302020204030204" pitchFamily="34" charset="0"/>
                  </a:rPr>
                  <a:t>Benefit of </a:t>
                </a:r>
                <a:r>
                  <a:rPr lang="en-US" altLang="zh-CN" sz="2200" dirty="0" err="1">
                    <a:cs typeface="Calibri Light" panose="020F0302020204030204" pitchFamily="34" charset="0"/>
                  </a:rPr>
                  <a:t>aPAKE</a:t>
                </a:r>
                <a:r>
                  <a:rPr lang="en-US" altLang="zh-CN" sz="2200" dirty="0">
                    <a:cs typeface="Calibri Light" panose="020F0302020204030204" pitchFamily="34" charset="0"/>
                  </a:rPr>
                  <a:t>:  </a:t>
                </a:r>
                <a:r>
                  <a:rPr lang="en-US" altLang="zh-CN" sz="2200" dirty="0">
                    <a:solidFill>
                      <a:srgbClr val="FF0000"/>
                    </a:solidFill>
                    <a:cs typeface="Calibri Light" panose="020F0302020204030204" pitchFamily="34" charset="0"/>
                  </a:rPr>
                  <a:t>server compromise </a:t>
                </a:r>
                <a:r>
                  <a:rPr lang="en-US" altLang="zh-CN" sz="2200" dirty="0">
                    <a:cs typeface="Calibri Light" panose="020F0302020204030204" pitchFamily="34" charset="0"/>
                  </a:rPr>
                  <a:t>leaks  </a:t>
                </a:r>
                <a14:m>
                  <m:oMath xmlns:m="http://schemas.openxmlformats.org/officeDocument/2006/math">
                    <m:r>
                      <a:rPr lang="en-US" sz="2200" i="1">
                        <a:solidFill>
                          <a:prstClr val="black"/>
                        </a:solidFill>
                        <a:latin typeface="Cambria Math" panose="02040503050406030204" pitchFamily="18" charset="0"/>
                        <a:cs typeface="Calibri"/>
                      </a:rPr>
                      <m:t>𝑝𝑤</m:t>
                    </m:r>
                    <m:r>
                      <a:rPr lang="en-US" sz="2200">
                        <a:solidFill>
                          <a:prstClr val="black"/>
                        </a:solidFill>
                        <a:latin typeface="Cambria Math" panose="02040503050406030204" pitchFamily="18" charset="0"/>
                        <a:cs typeface="Calibri"/>
                      </a:rPr>
                      <m:t>=</m:t>
                    </m:r>
                    <m:sSup>
                      <m:sSupPr>
                        <m:ctrlPr>
                          <a:rPr lang="en-US" sz="2200" i="1" smtClean="0">
                            <a:solidFill>
                              <a:prstClr val="black"/>
                            </a:solidFill>
                            <a:latin typeface="Cambria Math" panose="02040503050406030204" pitchFamily="18" charset="0"/>
                            <a:cs typeface="Calibri"/>
                          </a:rPr>
                        </m:ctrlPr>
                      </m:sSupPr>
                      <m:e>
                        <m:r>
                          <m:rPr>
                            <m:sty m:val="p"/>
                          </m:rPr>
                          <a:rPr lang="en-US" sz="2200" b="0" i="0" smtClean="0">
                            <a:solidFill>
                              <a:prstClr val="black"/>
                            </a:solidFill>
                            <a:latin typeface="Cambria Math" panose="02040503050406030204" pitchFamily="18" charset="0"/>
                            <a:cs typeface="Calibri"/>
                          </a:rPr>
                          <m:t>H</m:t>
                        </m:r>
                      </m:e>
                      <m:sup>
                        <m:r>
                          <a:rPr lang="en-US" sz="2200" b="0" i="1" smtClean="0">
                            <a:solidFill>
                              <a:prstClr val="black"/>
                            </a:solidFill>
                            <a:latin typeface="Cambria Math" panose="02040503050406030204" pitchFamily="18" charset="0"/>
                            <a:cs typeface="Calibri"/>
                          </a:rPr>
                          <m:t>−1</m:t>
                        </m:r>
                      </m:sup>
                    </m:sSup>
                    <m:r>
                      <a:rPr lang="en-US" sz="2200" i="1">
                        <a:solidFill>
                          <a:prstClr val="black"/>
                        </a:solidFill>
                        <a:latin typeface="Cambria Math" panose="02040503050406030204" pitchFamily="18" charset="0"/>
                        <a:cs typeface="Calibri"/>
                      </a:rPr>
                      <m:t>(</m:t>
                    </m:r>
                    <m:r>
                      <a:rPr lang="en-US" sz="2200" b="0" i="1" smtClean="0">
                        <a:solidFill>
                          <a:prstClr val="black"/>
                        </a:solidFill>
                        <a:latin typeface="Cambria Math" panose="02040503050406030204" pitchFamily="18" charset="0"/>
                        <a:cs typeface="Calibri"/>
                      </a:rPr>
                      <m:t>h</m:t>
                    </m:r>
                    <m:r>
                      <a:rPr lang="en-US" sz="2200" i="1">
                        <a:solidFill>
                          <a:prstClr val="black"/>
                        </a:solidFill>
                        <a:latin typeface="Cambria Math" panose="02040503050406030204" pitchFamily="18" charset="0"/>
                        <a:cs typeface="Calibri"/>
                      </a:rPr>
                      <m:t>𝑝𝑤</m:t>
                    </m:r>
                    <m:r>
                      <a:rPr lang="en-US" sz="2200" i="1">
                        <a:solidFill>
                          <a:prstClr val="black"/>
                        </a:solidFill>
                        <a:latin typeface="Cambria Math" panose="02040503050406030204" pitchFamily="18" charset="0"/>
                        <a:cs typeface="Calibri"/>
                      </a:rPr>
                      <m:t>)</m:t>
                    </m:r>
                  </m:oMath>
                </a14:m>
                <a:r>
                  <a:rPr lang="en-US" altLang="zh-CN" sz="2200" dirty="0">
                    <a:cs typeface="Calibri Light" panose="020F0302020204030204" pitchFamily="34" charset="0"/>
                  </a:rPr>
                  <a:t> </a:t>
                </a:r>
                <a:r>
                  <a:rPr lang="en-US" altLang="zh-CN" sz="2200" dirty="0">
                    <a:solidFill>
                      <a:srgbClr val="FF0000"/>
                    </a:solidFill>
                    <a:cs typeface="Calibri Light" panose="020F0302020204030204" pitchFamily="34" charset="0"/>
                  </a:rPr>
                  <a:t>only via brute-force search</a:t>
                </a:r>
              </a:p>
              <a:p>
                <a:pPr marL="0" indent="0">
                  <a:spcBef>
                    <a:spcPts val="600"/>
                  </a:spcBef>
                  <a:buNone/>
                </a:pPr>
                <a:r>
                  <a:rPr lang="en-US" altLang="zh-CN" sz="2200" dirty="0">
                    <a:solidFill>
                      <a:srgbClr val="FF0000"/>
                    </a:solidFill>
                    <a:cs typeface="Calibri Light" panose="020F0302020204030204" pitchFamily="34" charset="0"/>
                  </a:rPr>
                  <a:t>								(a.k.a. “offline dictionary attack”)</a:t>
                </a:r>
              </a:p>
            </p:txBody>
          </p:sp>
        </mc:Choice>
        <mc:Fallback xmlns="">
          <p:sp>
            <p:nvSpPr>
              <p:cNvPr id="23" name="内容占位符 2">
                <a:extLst>
                  <a:ext uri="{FF2B5EF4-FFF2-40B4-BE49-F238E27FC236}">
                    <a16:creationId xmlns:a16="http://schemas.microsoft.com/office/drawing/2014/main" id="{A22CE7ED-76A4-4074-E98E-519A20D2BF93}"/>
                  </a:ext>
                </a:extLst>
              </p:cNvPr>
              <p:cNvSpPr txBox="1">
                <a:spLocks noRot="1" noChangeAspect="1" noMove="1" noResize="1" noEditPoints="1" noAdjustHandles="1" noChangeArrowheads="1" noChangeShapeType="1" noTextEdit="1"/>
              </p:cNvSpPr>
              <p:nvPr/>
            </p:nvSpPr>
            <p:spPr bwMode="auto">
              <a:xfrm>
                <a:off x="256499" y="4955941"/>
                <a:ext cx="11273899" cy="792549"/>
              </a:xfrm>
              <a:prstGeom prst="rect">
                <a:avLst/>
              </a:prstGeom>
              <a:blipFill>
                <a:blip r:embed="rId14"/>
                <a:stretch>
                  <a:fillRect l="-703" t="-9231" r="-379" b="-123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ABB3846-4022-F9FC-6510-3E56B7220592}"/>
              </a:ext>
            </a:extLst>
          </p:cNvPr>
          <p:cNvSpPr>
            <a:spLocks noGrp="1"/>
          </p:cNvSpPr>
          <p:nvPr>
            <p:ph type="sldNum" sz="quarter" idx="12"/>
          </p:nvPr>
        </p:nvSpPr>
        <p:spPr/>
        <p:txBody>
          <a:bodyPr/>
          <a:lstStyle/>
          <a:p>
            <a:pPr>
              <a:defRPr/>
            </a:pPr>
            <a:fld id="{68010801-0F02-4A6B-A4E0-A6A05DF6C59F}" type="slidenum">
              <a:rPr lang="zh-CN" altLang="en-US" smtClean="0"/>
              <a:pPr>
                <a:defRPr/>
              </a:pPr>
              <a:t>3</a:t>
            </a:fld>
            <a:r>
              <a:rPr lang="en-US" altLang="zh-CN" dirty="0"/>
              <a:t>/18</a:t>
            </a:r>
            <a:endParaRPr lang="zh-CN" altLang="en-US" dirty="0"/>
          </a:p>
        </p:txBody>
      </p:sp>
    </p:spTree>
    <p:extLst>
      <p:ext uri="{BB962C8B-B14F-4D97-AF65-F5344CB8AC3E}">
        <p14:creationId xmlns:p14="http://schemas.microsoft.com/office/powerpoint/2010/main" val="272332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07A758A8-70D5-4CE2-8728-5A8AA8450A83}"/>
              </a:ext>
            </a:extLst>
          </p:cNvPr>
          <p:cNvSpPr/>
          <p:nvPr/>
        </p:nvSpPr>
        <p:spPr>
          <a:xfrm>
            <a:off x="4115001" y="2464137"/>
            <a:ext cx="3835027" cy="2155702"/>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err="1"/>
              <a:t>saPAKE</a:t>
            </a:r>
            <a:endParaRPr lang="en-US" sz="3600" dirty="0"/>
          </a:p>
          <a:p>
            <a:pPr algn="ctr"/>
            <a:endParaRPr lang="en-US" sz="3600" dirty="0"/>
          </a:p>
          <a:p>
            <a:pPr algn="ctr"/>
            <a:r>
              <a:rPr lang="en-US" sz="3600" dirty="0"/>
              <a:t> </a:t>
            </a:r>
          </a:p>
          <a:p>
            <a:pPr algn="ctr"/>
            <a:endParaRPr lang="en-US" sz="3600" dirty="0"/>
          </a:p>
        </p:txBody>
      </p: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ADA89897-91D9-4A78-A6CA-8A7307467D3F}"/>
                  </a:ext>
                </a:extLst>
              </p:cNvPr>
              <p:cNvSpPr/>
              <p:nvPr/>
            </p:nvSpPr>
            <p:spPr>
              <a:xfrm>
                <a:off x="4398355" y="3133941"/>
                <a:ext cx="3395290" cy="13048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i="1" dirty="0">
                        <a:latin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sym typeface="Symbol" panose="05050102010706020507" pitchFamily="18" charset="2"/>
                      </a:rPr>
                      <m:t>$)</m:t>
                    </m:r>
                  </m:oMath>
                </a14:m>
                <a:r>
                  <a:rPr lang="en-US" sz="2400" dirty="0"/>
                  <a:t> </a:t>
                </a:r>
              </a:p>
              <a:p>
                <a:pPr algn="ctr"/>
                <a:r>
                  <a:rPr lang="en-US" sz="2400" dirty="0"/>
                  <a:t>if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b="0" i="1" dirty="0" smtClean="0">
                            <a:latin typeface="Cambria Math" panose="02040503050406030204" pitchFamily="18" charset="0"/>
                          </a:rPr>
                          <m:t>𝑟</m:t>
                        </m:r>
                      </m:sub>
                    </m:sSub>
                    <m:d>
                      <m:dPr>
                        <m:ctrlPr>
                          <a:rPr lang="en-US" sz="2400" b="0" i="1" dirty="0" smtClean="0">
                            <a:latin typeface="Cambria Math" panose="02040503050406030204" pitchFamily="18" charset="0"/>
                          </a:rPr>
                        </m:ctrlPr>
                      </m:dPr>
                      <m:e>
                        <m:r>
                          <a:rPr lang="en-US" sz="2400" i="1" dirty="0" smtClean="0">
                            <a:latin typeface="Cambria Math" panose="02040503050406030204" pitchFamily="18" charset="0"/>
                          </a:rPr>
                          <m:t>𝑝</m:t>
                        </m:r>
                        <m:r>
                          <a:rPr lang="en-US" sz="2400" b="0" i="1" dirty="0" smtClean="0">
                            <a:latin typeface="Cambria Math" panose="02040503050406030204" pitchFamily="18" charset="0"/>
                          </a:rPr>
                          <m:t>𝑤</m:t>
                        </m:r>
                      </m:e>
                    </m:d>
                    <m:r>
                      <a:rPr lang="en-US" sz="2400" b="0" i="1" dirty="0" smtClean="0">
                        <a:latin typeface="Cambria Math" panose="02040503050406030204" pitchFamily="18" charset="0"/>
                      </a:rPr>
                      <m:t>=</m:t>
                    </m:r>
                    <m:r>
                      <a:rPr lang="en-US" sz="2400" i="1" dirty="0">
                        <a:solidFill>
                          <a:schemeClr val="tx1"/>
                        </a:solidFill>
                        <a:latin typeface="Cambria Math" panose="02040503050406030204" pitchFamily="18" charset="0"/>
                      </a:rPr>
                      <m:t>h𝑝𝑤</m:t>
                    </m:r>
                  </m:oMath>
                </a14:m>
                <a:endParaRPr lang="en-US" sz="2400" dirty="0"/>
              </a:p>
              <a:p>
                <a:pPr algn="ctr">
                  <a:lnSpc>
                    <a:spcPct val="150000"/>
                  </a:lnSpc>
                </a:pPr>
                <a:r>
                  <a:rPr lang="en-US" sz="2400" dirty="0"/>
                  <a:t>else </a:t>
                </a: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b="0" i="1" dirty="0" smtClean="0">
                        <a:latin typeface="Cambria Math" panose="02040503050406030204" pitchFamily="18" charset="0"/>
                      </a:rPr>
                      <m:t> </m:t>
                    </m:r>
                  </m:oMath>
                </a14:m>
                <a:r>
                  <a:rPr lang="en-US" sz="2400" dirty="0"/>
                  <a:t>independent</a:t>
                </a:r>
              </a:p>
            </p:txBody>
          </p:sp>
        </mc:Choice>
        <mc:Fallback xmlns="">
          <p:sp>
            <p:nvSpPr>
              <p:cNvPr id="52" name="Rectangle 51">
                <a:extLst>
                  <a:ext uri="{FF2B5EF4-FFF2-40B4-BE49-F238E27FC236}">
                    <a16:creationId xmlns:a16="http://schemas.microsoft.com/office/drawing/2014/main" id="{ADA89897-91D9-4A78-A6CA-8A7307467D3F}"/>
                  </a:ext>
                </a:extLst>
              </p:cNvPr>
              <p:cNvSpPr>
                <a:spLocks noRot="1" noChangeAspect="1" noMove="1" noResize="1" noEditPoints="1" noAdjustHandles="1" noChangeArrowheads="1" noChangeShapeType="1" noTextEdit="1"/>
              </p:cNvSpPr>
              <p:nvPr/>
            </p:nvSpPr>
            <p:spPr>
              <a:xfrm>
                <a:off x="4398355" y="3133941"/>
                <a:ext cx="3395290" cy="1304881"/>
              </a:xfrm>
              <a:prstGeom prst="rect">
                <a:avLst/>
              </a:prstGeom>
              <a:blipFill>
                <a:blip r:embed="rId3"/>
                <a:stretch>
                  <a:fillRect b="-18224"/>
                </a:stretch>
              </a:blipFill>
              <a:ln>
                <a:noFill/>
              </a:ln>
            </p:spPr>
            <p:txBody>
              <a:bodyPr/>
              <a:lstStyle/>
              <a:p>
                <a:r>
                  <a:rPr lang="en-US">
                    <a:noFill/>
                  </a:rPr>
                  <a:t> </a:t>
                </a:r>
              </a:p>
            </p:txBody>
          </p:sp>
        </mc:Fallback>
      </mc:AlternateContent>
      <p:sp>
        <p:nvSpPr>
          <p:cNvPr id="22" name="Title 1">
            <a:extLst>
              <a:ext uri="{FF2B5EF4-FFF2-40B4-BE49-F238E27FC236}">
                <a16:creationId xmlns:a16="http://schemas.microsoft.com/office/drawing/2014/main" id="{E2AA5B09-A679-4FD1-A797-169BD59C8A9A}"/>
              </a:ext>
            </a:extLst>
          </p:cNvPr>
          <p:cNvSpPr txBox="1">
            <a:spLocks/>
          </p:cNvSpPr>
          <p:nvPr/>
        </p:nvSpPr>
        <p:spPr bwMode="auto">
          <a:xfrm>
            <a:off x="177842" y="117479"/>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solidFill>
                  <a:srgbClr val="FF0000"/>
                </a:solidFill>
              </a:rPr>
              <a:t>strong</a:t>
            </a:r>
            <a:r>
              <a:rPr lang="en-US" dirty="0"/>
              <a:t> a</a:t>
            </a:r>
            <a:r>
              <a:rPr lang="pl-PL" dirty="0"/>
              <a:t>ugmented</a:t>
            </a:r>
            <a:r>
              <a:rPr lang="en-US" dirty="0"/>
              <a:t> PAKE (</a:t>
            </a:r>
            <a:r>
              <a:rPr lang="en-US" dirty="0" err="1">
                <a:solidFill>
                  <a:srgbClr val="FF0000"/>
                </a:solidFill>
              </a:rPr>
              <a:t>s</a:t>
            </a:r>
            <a:r>
              <a:rPr lang="en-US" dirty="0" err="1"/>
              <a:t>aPAKE</a:t>
            </a:r>
            <a:r>
              <a:rPr lang="en-US" dirty="0"/>
              <a:t>)</a:t>
            </a:r>
            <a:endParaRPr lang="en-US" sz="3600" dirty="0">
              <a:solidFill>
                <a:srgbClr val="FF0000"/>
              </a:solidFill>
            </a:endParaRPr>
          </a:p>
        </p:txBody>
      </p:sp>
      <mc:AlternateContent xmlns:mc="http://schemas.openxmlformats.org/markup-compatibility/2006" xmlns:a14="http://schemas.microsoft.com/office/drawing/2010/main">
        <mc:Choice Requires="a14">
          <p:sp>
            <p:nvSpPr>
              <p:cNvPr id="51" name="内容占位符 2">
                <a:extLst>
                  <a:ext uri="{FF2B5EF4-FFF2-40B4-BE49-F238E27FC236}">
                    <a16:creationId xmlns:a16="http://schemas.microsoft.com/office/drawing/2014/main" id="{40CA10E0-AE14-4AE2-87F8-8236A785AA73}"/>
                  </a:ext>
                </a:extLst>
              </p:cNvPr>
              <p:cNvSpPr>
                <a:spLocks noGrp="1"/>
              </p:cNvSpPr>
              <p:nvPr>
                <p:ph idx="1"/>
              </p:nvPr>
            </p:nvSpPr>
            <p:spPr>
              <a:xfrm>
                <a:off x="604346" y="1286250"/>
                <a:ext cx="11037589" cy="490335"/>
              </a:xfrm>
            </p:spPr>
            <p:txBody>
              <a:bodyPr>
                <a:noAutofit/>
              </a:bodyPr>
              <a:lstStyle/>
              <a:p>
                <a:pPr marL="0" indent="0">
                  <a:buNone/>
                </a:pPr>
                <a:r>
                  <a:rPr lang="en-US" altLang="zh-CN" sz="2400" dirty="0">
                    <a:cs typeface="Calibri Light" panose="020F0302020204030204" pitchFamily="34" charset="0"/>
                  </a:rPr>
                  <a:t>Server Initialization:  on input pw, pick random `salt’ </a:t>
                </a:r>
                <a14:m>
                  <m:oMath xmlns:m="http://schemas.openxmlformats.org/officeDocument/2006/math">
                    <m:r>
                      <a:rPr lang="en-US" sz="2400" b="0" i="1" dirty="0" smtClean="0">
                        <a:latin typeface="Cambria Math" panose="02040503050406030204" pitchFamily="18" charset="0"/>
                      </a:rPr>
                      <m:t>𝑟</m:t>
                    </m:r>
                  </m:oMath>
                </a14:m>
                <a:r>
                  <a:rPr lang="en-US" altLang="zh-CN" sz="2400" dirty="0">
                    <a:cs typeface="Calibri Light" panose="020F0302020204030204" pitchFamily="34" charset="0"/>
                  </a:rPr>
                  <a:t>, set </a:t>
                </a:r>
                <a14:m>
                  <m:oMath xmlns:m="http://schemas.openxmlformats.org/officeDocument/2006/math">
                    <m:r>
                      <a:rPr lang="en-US" sz="2400" b="0" i="1" smtClean="0">
                        <a:solidFill>
                          <a:srgbClr val="FF0000"/>
                        </a:solidFill>
                        <a:latin typeface="Cambria Math" panose="02040503050406030204" pitchFamily="18" charset="0"/>
                        <a:cs typeface="Calibri"/>
                      </a:rPr>
                      <m:t>h𝑝𝑤</m:t>
                    </m:r>
                    <m:r>
                      <a:rPr lang="en-US" sz="2400" b="0" i="1" smtClean="0">
                        <a:solidFill>
                          <a:prstClr val="black"/>
                        </a:solidFill>
                        <a:latin typeface="Cambria Math" panose="02040503050406030204" pitchFamily="18" charset="0"/>
                        <a:cs typeface="Calibri"/>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b="0" i="1" dirty="0" smtClean="0">
                            <a:latin typeface="Cambria Math" panose="02040503050406030204" pitchFamily="18" charset="0"/>
                          </a:rPr>
                          <m:t>𝑟</m:t>
                        </m:r>
                      </m:sub>
                    </m:sSub>
                    <m:d>
                      <m:dPr>
                        <m:ctrlPr>
                          <a:rPr lang="en-US" sz="2400" i="1" dirty="0">
                            <a:latin typeface="Cambria Math" panose="02040503050406030204" pitchFamily="18" charset="0"/>
                          </a:rPr>
                        </m:ctrlPr>
                      </m:dPr>
                      <m:e>
                        <m:r>
                          <a:rPr lang="en-US" sz="2400" i="1" dirty="0">
                            <a:latin typeface="Cambria Math" panose="02040503050406030204" pitchFamily="18" charset="0"/>
                          </a:rPr>
                          <m:t>𝑝𝑤</m:t>
                        </m:r>
                      </m:e>
                    </m:d>
                  </m:oMath>
                </a14:m>
                <a:endParaRPr lang="en-US" altLang="zh-CN" sz="2400" dirty="0">
                  <a:cs typeface="Calibri Light" panose="020F0302020204030204" pitchFamily="34" charset="0"/>
                </a:endParaRPr>
              </a:p>
            </p:txBody>
          </p:sp>
        </mc:Choice>
        <mc:Fallback xmlns="">
          <p:sp>
            <p:nvSpPr>
              <p:cNvPr id="51" name="内容占位符 2">
                <a:extLst>
                  <a:ext uri="{FF2B5EF4-FFF2-40B4-BE49-F238E27FC236}">
                    <a16:creationId xmlns:a16="http://schemas.microsoft.com/office/drawing/2014/main" id="{40CA10E0-AE14-4AE2-87F8-8236A785AA73}"/>
                  </a:ext>
                </a:extLst>
              </p:cNvPr>
              <p:cNvSpPr>
                <a:spLocks noGrp="1" noRot="1" noChangeAspect="1" noMove="1" noResize="1" noEditPoints="1" noAdjustHandles="1" noChangeArrowheads="1" noChangeShapeType="1" noTextEdit="1"/>
              </p:cNvSpPr>
              <p:nvPr>
                <p:ph idx="1"/>
              </p:nvPr>
            </p:nvSpPr>
            <p:spPr>
              <a:xfrm>
                <a:off x="604346" y="1286250"/>
                <a:ext cx="11037589" cy="490335"/>
              </a:xfrm>
              <a:blipFill>
                <a:blip r:embed="rId4"/>
                <a:stretch>
                  <a:fillRect l="-828" t="-175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6595FCEE-1E2F-4B05-A60F-5E2AB2EB4B7A}"/>
                  </a:ext>
                </a:extLst>
              </p:cNvPr>
              <p:cNvSpPr/>
              <p:nvPr/>
            </p:nvSpPr>
            <p:spPr>
              <a:xfrm>
                <a:off x="2718747" y="2275957"/>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𝑝𝑤</m:t>
                      </m:r>
                    </m:oMath>
                  </m:oMathPara>
                </a14:m>
                <a:endParaRPr lang="en-US" sz="2400" dirty="0"/>
              </a:p>
            </p:txBody>
          </p:sp>
        </mc:Choice>
        <mc:Fallback xmlns="">
          <p:sp>
            <p:nvSpPr>
              <p:cNvPr id="53" name="Rectangle 52">
                <a:extLst>
                  <a:ext uri="{FF2B5EF4-FFF2-40B4-BE49-F238E27FC236}">
                    <a16:creationId xmlns:a16="http://schemas.microsoft.com/office/drawing/2014/main" id="{6595FCEE-1E2F-4B05-A60F-5E2AB2EB4B7A}"/>
                  </a:ext>
                </a:extLst>
              </p:cNvPr>
              <p:cNvSpPr>
                <a:spLocks noRot="1" noChangeAspect="1" noMove="1" noResize="1" noEditPoints="1" noAdjustHandles="1" noChangeArrowheads="1" noChangeShapeType="1" noTextEdit="1"/>
              </p:cNvSpPr>
              <p:nvPr/>
            </p:nvSpPr>
            <p:spPr>
              <a:xfrm>
                <a:off x="2718747" y="2275957"/>
                <a:ext cx="1198230" cy="455733"/>
              </a:xfrm>
              <a:prstGeom prst="rect">
                <a:avLst/>
              </a:prstGeom>
              <a:blipFill>
                <a:blip r:embed="rId5"/>
                <a:stretch>
                  <a:fillRect b="-12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25B3C29-3526-4919-977F-95C0CA9F0B5D}"/>
                  </a:ext>
                </a:extLst>
              </p:cNvPr>
              <p:cNvSpPr/>
              <p:nvPr/>
            </p:nvSpPr>
            <p:spPr>
              <a:xfrm>
                <a:off x="8316699" y="2303545"/>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b="0" i="0" dirty="0" smtClean="0">
                          <a:solidFill>
                            <a:srgbClr val="FF0000"/>
                          </a:solidFill>
                          <a:latin typeface="Cambria Math" panose="02040503050406030204" pitchFamily="18" charset="0"/>
                        </a:rPr>
                        <m:t>r</m:t>
                      </m:r>
                      <m:r>
                        <a:rPr lang="en-US" sz="2400" b="0" i="0" dirty="0" smtClean="0">
                          <a:solidFill>
                            <a:srgbClr val="FF0000"/>
                          </a:solidFill>
                          <a:latin typeface="Cambria Math" panose="02040503050406030204" pitchFamily="18" charset="0"/>
                        </a:rPr>
                        <m:t>,</m:t>
                      </m:r>
                      <m:r>
                        <a:rPr lang="en-US" sz="2400" b="0" i="1" dirty="0" smtClean="0">
                          <a:solidFill>
                            <a:srgbClr val="FF0000"/>
                          </a:solidFill>
                          <a:latin typeface="Cambria Math" panose="02040503050406030204" pitchFamily="18" charset="0"/>
                        </a:rPr>
                        <m:t>h𝑝</m:t>
                      </m:r>
                      <m:r>
                        <a:rPr lang="en-US" sz="2400" i="1" dirty="0" smtClean="0">
                          <a:solidFill>
                            <a:srgbClr val="FF0000"/>
                          </a:solidFill>
                          <a:latin typeface="Cambria Math" panose="02040503050406030204" pitchFamily="18" charset="0"/>
                        </a:rPr>
                        <m:t>𝑤</m:t>
                      </m:r>
                    </m:oMath>
                  </m:oMathPara>
                </a14:m>
                <a:endParaRPr lang="en-US" sz="2400" dirty="0">
                  <a:solidFill>
                    <a:srgbClr val="FF0000"/>
                  </a:solidFill>
                </a:endParaRPr>
              </a:p>
            </p:txBody>
          </p:sp>
        </mc:Choice>
        <mc:Fallback xmlns="">
          <p:sp>
            <p:nvSpPr>
              <p:cNvPr id="54" name="Rectangle 53">
                <a:extLst>
                  <a:ext uri="{FF2B5EF4-FFF2-40B4-BE49-F238E27FC236}">
                    <a16:creationId xmlns:a16="http://schemas.microsoft.com/office/drawing/2014/main" id="{325B3C29-3526-4919-977F-95C0CA9F0B5D}"/>
                  </a:ext>
                </a:extLst>
              </p:cNvPr>
              <p:cNvSpPr>
                <a:spLocks noRot="1" noChangeAspect="1" noMove="1" noResize="1" noEditPoints="1" noAdjustHandles="1" noChangeArrowheads="1" noChangeShapeType="1" noTextEdit="1"/>
              </p:cNvSpPr>
              <p:nvPr/>
            </p:nvSpPr>
            <p:spPr>
              <a:xfrm>
                <a:off x="8316699" y="2303545"/>
                <a:ext cx="1198230" cy="455733"/>
              </a:xfrm>
              <a:prstGeom prst="rect">
                <a:avLst/>
              </a:prstGeom>
              <a:blipFill>
                <a:blip r:embed="rId6"/>
                <a:stretch>
                  <a:fillRect b="-18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F395F8BE-C958-4147-8956-A359C3FFDEE2}"/>
                  </a:ext>
                </a:extLst>
              </p:cNvPr>
              <p:cNvSpPr/>
              <p:nvPr/>
            </p:nvSpPr>
            <p:spPr>
              <a:xfrm>
                <a:off x="2897429" y="3823634"/>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oMath>
                  </m:oMathPara>
                </a14:m>
                <a:endParaRPr lang="en-US" sz="2400" dirty="0"/>
              </a:p>
            </p:txBody>
          </p:sp>
        </mc:Choice>
        <mc:Fallback xmlns="">
          <p:sp>
            <p:nvSpPr>
              <p:cNvPr id="62" name="Rectangle 61">
                <a:extLst>
                  <a:ext uri="{FF2B5EF4-FFF2-40B4-BE49-F238E27FC236}">
                    <a16:creationId xmlns:a16="http://schemas.microsoft.com/office/drawing/2014/main" id="{F395F8BE-C958-4147-8956-A359C3FFDEE2}"/>
                  </a:ext>
                </a:extLst>
              </p:cNvPr>
              <p:cNvSpPr>
                <a:spLocks noRot="1" noChangeAspect="1" noMove="1" noResize="1" noEditPoints="1" noAdjustHandles="1" noChangeArrowheads="1" noChangeShapeType="1" noTextEdit="1"/>
              </p:cNvSpPr>
              <p:nvPr/>
            </p:nvSpPr>
            <p:spPr>
              <a:xfrm>
                <a:off x="2897429" y="3823634"/>
                <a:ext cx="780017" cy="365125"/>
              </a:xfrm>
              <a:prstGeom prst="rect">
                <a:avLst/>
              </a:prstGeom>
              <a:blipFill>
                <a:blip r:embed="rId9"/>
                <a:stretch>
                  <a:fillRect b="-8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6DB6F1FB-DDEC-4BD1-94D1-E6BDD5C5C3ED}"/>
                  </a:ext>
                </a:extLst>
              </p:cNvPr>
              <p:cNvSpPr/>
              <p:nvPr/>
            </p:nvSpPr>
            <p:spPr>
              <a:xfrm>
                <a:off x="8431077" y="3870911"/>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r>
                        <a:rPr lang="en-US" sz="2400" b="0" i="1" dirty="0" smtClean="0">
                          <a:latin typeface="Cambria Math" panose="02040503050406030204" pitchFamily="18" charset="0"/>
                        </a:rPr>
                        <m:t>′</m:t>
                      </m:r>
                    </m:oMath>
                  </m:oMathPara>
                </a14:m>
                <a:endParaRPr lang="en-US" sz="2400" dirty="0"/>
              </a:p>
            </p:txBody>
          </p:sp>
        </mc:Choice>
        <mc:Fallback xmlns="">
          <p:sp>
            <p:nvSpPr>
              <p:cNvPr id="63" name="Rectangle 62">
                <a:extLst>
                  <a:ext uri="{FF2B5EF4-FFF2-40B4-BE49-F238E27FC236}">
                    <a16:creationId xmlns:a16="http://schemas.microsoft.com/office/drawing/2014/main" id="{6DB6F1FB-DDEC-4BD1-94D1-E6BDD5C5C3ED}"/>
                  </a:ext>
                </a:extLst>
              </p:cNvPr>
              <p:cNvSpPr>
                <a:spLocks noRot="1" noChangeAspect="1" noMove="1" noResize="1" noEditPoints="1" noAdjustHandles="1" noChangeArrowheads="1" noChangeShapeType="1" noTextEdit="1"/>
              </p:cNvSpPr>
              <p:nvPr/>
            </p:nvSpPr>
            <p:spPr>
              <a:xfrm>
                <a:off x="8431077" y="3870911"/>
                <a:ext cx="780017" cy="365125"/>
              </a:xfrm>
              <a:prstGeom prst="rect">
                <a:avLst/>
              </a:prstGeom>
              <a:blipFill>
                <a:blip r:embed="rId10"/>
                <a:stretch>
                  <a:fillRect t="-1667" b="-10000"/>
                </a:stretch>
              </a:blipFill>
              <a:ln>
                <a:noFill/>
              </a:ln>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3513EE05-0C7E-403E-945B-F88C240BB876}"/>
              </a:ext>
            </a:extLst>
          </p:cNvPr>
          <p:cNvCxnSpPr>
            <a:cxnSpLocks/>
          </p:cNvCxnSpPr>
          <p:nvPr/>
        </p:nvCxnSpPr>
        <p:spPr>
          <a:xfrm>
            <a:off x="2624764" y="2824679"/>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5" name="Straight Arrow Connector 64">
            <a:extLst>
              <a:ext uri="{FF2B5EF4-FFF2-40B4-BE49-F238E27FC236}">
                <a16:creationId xmlns:a16="http://schemas.microsoft.com/office/drawing/2014/main" id="{D62BC383-3E83-459C-A5B6-74442937902A}"/>
              </a:ext>
            </a:extLst>
          </p:cNvPr>
          <p:cNvCxnSpPr>
            <a:cxnSpLocks/>
          </p:cNvCxnSpPr>
          <p:nvPr/>
        </p:nvCxnSpPr>
        <p:spPr>
          <a:xfrm>
            <a:off x="8147674" y="4286585"/>
            <a:ext cx="127160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6" name="Straight Arrow Connector 65">
            <a:extLst>
              <a:ext uri="{FF2B5EF4-FFF2-40B4-BE49-F238E27FC236}">
                <a16:creationId xmlns:a16="http://schemas.microsoft.com/office/drawing/2014/main" id="{57BA6CB0-0E41-4A82-AF91-E2EC05EEC000}"/>
              </a:ext>
            </a:extLst>
          </p:cNvPr>
          <p:cNvCxnSpPr>
            <a:cxnSpLocks/>
          </p:cNvCxnSpPr>
          <p:nvPr/>
        </p:nvCxnSpPr>
        <p:spPr>
          <a:xfrm flipH="1">
            <a:off x="8160493" y="2824679"/>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7" name="Straight Arrow Connector 66">
            <a:extLst>
              <a:ext uri="{FF2B5EF4-FFF2-40B4-BE49-F238E27FC236}">
                <a16:creationId xmlns:a16="http://schemas.microsoft.com/office/drawing/2014/main" id="{471D64F2-CFF2-4ED5-BD4F-1B8B135DAB15}"/>
              </a:ext>
            </a:extLst>
          </p:cNvPr>
          <p:cNvCxnSpPr>
            <a:cxnSpLocks/>
          </p:cNvCxnSpPr>
          <p:nvPr/>
        </p:nvCxnSpPr>
        <p:spPr>
          <a:xfrm flipH="1">
            <a:off x="2599311" y="4286585"/>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8" name="内容占位符 2">
                <a:extLst>
                  <a:ext uri="{FF2B5EF4-FFF2-40B4-BE49-F238E27FC236}">
                    <a16:creationId xmlns:a16="http://schemas.microsoft.com/office/drawing/2014/main" id="{7E7EC224-87A9-4C58-A198-F23369E50599}"/>
                  </a:ext>
                </a:extLst>
              </p:cNvPr>
              <p:cNvSpPr txBox="1">
                <a:spLocks/>
              </p:cNvSpPr>
              <p:nvPr/>
            </p:nvSpPr>
            <p:spPr bwMode="auto">
              <a:xfrm>
                <a:off x="7678683" y="1648627"/>
                <a:ext cx="3319671" cy="3867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US" sz="2400" b="0" i="1" smtClean="0">
                        <a:solidFill>
                          <a:prstClr val="black"/>
                        </a:solidFill>
                        <a:latin typeface="Cambria Math" panose="02040503050406030204" pitchFamily="18" charset="0"/>
                        <a:cs typeface="Calibri"/>
                      </a:rPr>
                      <m:t>𝐻</m:t>
                    </m:r>
                  </m:oMath>
                </a14:m>
                <a:r>
                  <a:rPr lang="en-US" altLang="zh-CN" sz="2400" dirty="0">
                    <a:cs typeface="Calibri Light" panose="020F0302020204030204" pitchFamily="34" charset="0"/>
                  </a:rPr>
                  <a:t> : keyed one-way hash</a:t>
                </a:r>
              </a:p>
            </p:txBody>
          </p:sp>
        </mc:Choice>
        <mc:Fallback xmlns="">
          <p:sp>
            <p:nvSpPr>
              <p:cNvPr id="68" name="内容占位符 2">
                <a:extLst>
                  <a:ext uri="{FF2B5EF4-FFF2-40B4-BE49-F238E27FC236}">
                    <a16:creationId xmlns:a16="http://schemas.microsoft.com/office/drawing/2014/main" id="{7E7EC224-87A9-4C58-A198-F23369E50599}"/>
                  </a:ext>
                </a:extLst>
              </p:cNvPr>
              <p:cNvSpPr txBox="1">
                <a:spLocks noRot="1" noChangeAspect="1" noMove="1" noResize="1" noEditPoints="1" noAdjustHandles="1" noChangeArrowheads="1" noChangeShapeType="1" noTextEdit="1"/>
              </p:cNvSpPr>
              <p:nvPr/>
            </p:nvSpPr>
            <p:spPr bwMode="auto">
              <a:xfrm>
                <a:off x="7678683" y="1648627"/>
                <a:ext cx="3319671" cy="386718"/>
              </a:xfrm>
              <a:prstGeom prst="rect">
                <a:avLst/>
              </a:prstGeom>
              <a:blipFill>
                <a:blip r:embed="rId11"/>
                <a:stretch>
                  <a:fillRect l="-551" t="-21875" b="-437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8EAE8CFF-1758-4BD0-A1DA-0F4E2B610E47}"/>
              </a:ext>
            </a:extLst>
          </p:cNvPr>
          <p:cNvGrpSpPr/>
          <p:nvPr/>
        </p:nvGrpSpPr>
        <p:grpSpPr>
          <a:xfrm>
            <a:off x="256499" y="2199924"/>
            <a:ext cx="2298321" cy="2298321"/>
            <a:chOff x="156595" y="2724355"/>
            <a:chExt cx="2298321" cy="2298321"/>
          </a:xfrm>
        </p:grpSpPr>
        <p:pic>
          <p:nvPicPr>
            <p:cNvPr id="25" name="Picture 24">
              <a:extLst>
                <a:ext uri="{FF2B5EF4-FFF2-40B4-BE49-F238E27FC236}">
                  <a16:creationId xmlns:a16="http://schemas.microsoft.com/office/drawing/2014/main" id="{F5C0CF7A-5280-45E3-B1AA-A261A79A22E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6595" y="2724355"/>
              <a:ext cx="2298321" cy="2298321"/>
            </a:xfrm>
            <a:prstGeom prst="rect">
              <a:avLst/>
            </a:prstGeom>
          </p:spPr>
        </p:pic>
        <p:sp>
          <p:nvSpPr>
            <p:cNvPr id="26" name="Rectangle 25">
              <a:extLst>
                <a:ext uri="{FF2B5EF4-FFF2-40B4-BE49-F238E27FC236}">
                  <a16:creationId xmlns:a16="http://schemas.microsoft.com/office/drawing/2014/main" id="{268F39DA-AB4C-4ECF-A3D5-C252988B4E94}"/>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User</a:t>
              </a:r>
            </a:p>
          </p:txBody>
        </p:sp>
      </p:grpSp>
      <p:grpSp>
        <p:nvGrpSpPr>
          <p:cNvPr id="27" name="Group 26">
            <a:extLst>
              <a:ext uri="{FF2B5EF4-FFF2-40B4-BE49-F238E27FC236}">
                <a16:creationId xmlns:a16="http://schemas.microsoft.com/office/drawing/2014/main" id="{FF98773F-DEC4-4BBA-A987-B136EF5579D3}"/>
              </a:ext>
            </a:extLst>
          </p:cNvPr>
          <p:cNvGrpSpPr/>
          <p:nvPr/>
        </p:nvGrpSpPr>
        <p:grpSpPr>
          <a:xfrm>
            <a:off x="9353343" y="2076567"/>
            <a:ext cx="2474043" cy="2474043"/>
            <a:chOff x="9224942" y="2706465"/>
            <a:chExt cx="2474043" cy="2474043"/>
          </a:xfrm>
        </p:grpSpPr>
        <p:pic>
          <p:nvPicPr>
            <p:cNvPr id="28" name="Picture 27">
              <a:extLst>
                <a:ext uri="{FF2B5EF4-FFF2-40B4-BE49-F238E27FC236}">
                  <a16:creationId xmlns:a16="http://schemas.microsoft.com/office/drawing/2014/main" id="{0712C94F-E8EE-4D16-B918-3945F538D2A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p:spPr>
        </p:pic>
        <p:sp>
          <p:nvSpPr>
            <p:cNvPr id="29" name="Rectangle 28">
              <a:extLst>
                <a:ext uri="{FF2B5EF4-FFF2-40B4-BE49-F238E27FC236}">
                  <a16:creationId xmlns:a16="http://schemas.microsoft.com/office/drawing/2014/main" id="{6D412A7F-B305-41E5-8AFE-93FE0ABCCE3D}"/>
                </a:ext>
              </a:extLst>
            </p:cNvPr>
            <p:cNvSpPr/>
            <p:nvPr/>
          </p:nvSpPr>
          <p:spPr>
            <a:xfrm>
              <a:off x="9674999" y="4760286"/>
              <a:ext cx="1668796"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Server</a:t>
              </a:r>
            </a:p>
          </p:txBody>
        </p:sp>
      </p:grpSp>
      <p:sp>
        <p:nvSpPr>
          <p:cNvPr id="32" name="内容占位符 2">
            <a:extLst>
              <a:ext uri="{FF2B5EF4-FFF2-40B4-BE49-F238E27FC236}">
                <a16:creationId xmlns:a16="http://schemas.microsoft.com/office/drawing/2014/main" id="{EC2DC80F-E471-453F-A58A-74FA3679A134}"/>
              </a:ext>
            </a:extLst>
          </p:cNvPr>
          <p:cNvSpPr txBox="1">
            <a:spLocks/>
          </p:cNvSpPr>
          <p:nvPr/>
        </p:nvSpPr>
        <p:spPr bwMode="auto">
          <a:xfrm>
            <a:off x="198297" y="4925553"/>
            <a:ext cx="11273899" cy="57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zh-CN" sz="2200" dirty="0">
                <a:cs typeface="Calibri Light" panose="020F0302020204030204" pitchFamily="34" charset="0"/>
              </a:rPr>
              <a:t>Benefit of </a:t>
            </a:r>
            <a:r>
              <a:rPr lang="en-US" altLang="zh-CN" sz="2200" dirty="0" err="1">
                <a:cs typeface="Calibri Light" panose="020F0302020204030204" pitchFamily="34" charset="0"/>
              </a:rPr>
              <a:t>saPAKE</a:t>
            </a:r>
            <a:r>
              <a:rPr lang="en-US" altLang="zh-CN" sz="2200" dirty="0">
                <a:cs typeface="Calibri Light" panose="020F0302020204030204" pitchFamily="34" charset="0"/>
              </a:rPr>
              <a:t>:  offline dictionary attack on server compromise </a:t>
            </a:r>
            <a:r>
              <a:rPr lang="en-US" altLang="zh-CN" sz="2200" dirty="0">
                <a:solidFill>
                  <a:srgbClr val="FF0000"/>
                </a:solidFill>
                <a:cs typeface="Calibri Light" panose="020F0302020204030204" pitchFamily="34" charset="0"/>
              </a:rPr>
              <a:t>cannot be precomputed</a:t>
            </a:r>
          </a:p>
        </p:txBody>
      </p:sp>
      <p:sp>
        <p:nvSpPr>
          <p:cNvPr id="2" name="Slide Number Placeholder 1">
            <a:extLst>
              <a:ext uri="{FF2B5EF4-FFF2-40B4-BE49-F238E27FC236}">
                <a16:creationId xmlns:a16="http://schemas.microsoft.com/office/drawing/2014/main" id="{547673C6-53AD-2A1A-9545-C845ED67B21E}"/>
              </a:ext>
            </a:extLst>
          </p:cNvPr>
          <p:cNvSpPr>
            <a:spLocks noGrp="1"/>
          </p:cNvSpPr>
          <p:nvPr>
            <p:ph type="sldNum" sz="quarter" idx="12"/>
          </p:nvPr>
        </p:nvSpPr>
        <p:spPr/>
        <p:txBody>
          <a:bodyPr/>
          <a:lstStyle/>
          <a:p>
            <a:pPr>
              <a:defRPr/>
            </a:pPr>
            <a:fld id="{68010801-0F02-4A6B-A4E0-A6A05DF6C59F}" type="slidenum">
              <a:rPr lang="zh-CN" altLang="en-US" smtClean="0"/>
              <a:pPr>
                <a:defRPr/>
              </a:pPr>
              <a:t>4</a:t>
            </a:fld>
            <a:r>
              <a:rPr lang="en-US" altLang="zh-CN" dirty="0"/>
              <a:t>/18</a:t>
            </a:r>
            <a:endParaRPr lang="zh-CN" altLang="en-US" dirty="0"/>
          </a:p>
        </p:txBody>
      </p:sp>
      <p:sp>
        <p:nvSpPr>
          <p:cNvPr id="3" name="内容占位符 2">
            <a:extLst>
              <a:ext uri="{FF2B5EF4-FFF2-40B4-BE49-F238E27FC236}">
                <a16:creationId xmlns:a16="http://schemas.microsoft.com/office/drawing/2014/main" id="{B26799CF-AABF-B961-5086-233EB1E981CB}"/>
              </a:ext>
            </a:extLst>
          </p:cNvPr>
          <p:cNvSpPr txBox="1">
            <a:spLocks/>
          </p:cNvSpPr>
          <p:nvPr/>
        </p:nvSpPr>
        <p:spPr bwMode="auto">
          <a:xfrm>
            <a:off x="177842" y="5330723"/>
            <a:ext cx="11649544" cy="145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zh-CN" sz="2200" dirty="0">
                <a:cs typeface="Calibri Light" panose="020F0302020204030204" pitchFamily="34" charset="0"/>
              </a:rPr>
              <a:t>“Password-over-TLS” (de-facto internet authentication standard) =  </a:t>
            </a:r>
            <a:r>
              <a:rPr lang="en-US" altLang="zh-CN" sz="2200" i="1" dirty="0">
                <a:cs typeface="Calibri Light" panose="020F0302020204030204" pitchFamily="34" charset="0"/>
              </a:rPr>
              <a:t>poor man’s version of </a:t>
            </a:r>
            <a:r>
              <a:rPr lang="en-US" altLang="zh-CN" sz="2200" i="1" dirty="0" err="1">
                <a:cs typeface="Calibri Light" panose="020F0302020204030204" pitchFamily="34" charset="0"/>
              </a:rPr>
              <a:t>saPAKE</a:t>
            </a:r>
            <a:r>
              <a:rPr lang="en-US" altLang="zh-CN" sz="2200" dirty="0">
                <a:cs typeface="Calibri Light" panose="020F0302020204030204" pitchFamily="34" charset="0"/>
              </a:rPr>
              <a:t>:</a:t>
            </a:r>
          </a:p>
          <a:p>
            <a:pPr lvl="1">
              <a:spcBef>
                <a:spcPts val="600"/>
              </a:spcBef>
            </a:pPr>
            <a:r>
              <a:rPr lang="en-US" altLang="zh-CN" sz="2200" dirty="0">
                <a:cs typeface="Calibri Light" panose="020F0302020204030204" pitchFamily="34" charset="0"/>
              </a:rPr>
              <a:t>Server holds (</a:t>
            </a:r>
            <a:r>
              <a:rPr lang="en-US" altLang="zh-CN" sz="2200" dirty="0" err="1">
                <a:cs typeface="Calibri Light" panose="020F0302020204030204" pitchFamily="34" charset="0"/>
              </a:rPr>
              <a:t>skS,pkS</a:t>
            </a:r>
            <a:r>
              <a:rPr lang="en-US" altLang="zh-CN" sz="2200" dirty="0">
                <a:cs typeface="Calibri Light" panose="020F0302020204030204" pitchFamily="34" charset="0"/>
              </a:rPr>
              <a:t>), and Server’s authentication to User is based on </a:t>
            </a:r>
            <a:r>
              <a:rPr lang="en-US" altLang="zh-CN" sz="2200" dirty="0" err="1">
                <a:cs typeface="Calibri Light" panose="020F0302020204030204" pitchFamily="34" charset="0"/>
              </a:rPr>
              <a:t>pkS</a:t>
            </a:r>
            <a:r>
              <a:rPr lang="en-US" altLang="zh-CN" sz="2200" dirty="0">
                <a:cs typeface="Calibri Light" panose="020F0302020204030204" pitchFamily="34" charset="0"/>
              </a:rPr>
              <a:t> and relies on PKI:</a:t>
            </a:r>
          </a:p>
          <a:p>
            <a:pPr marL="914400" lvl="2" indent="0">
              <a:spcBef>
                <a:spcPts val="600"/>
              </a:spcBef>
              <a:buNone/>
            </a:pPr>
            <a:r>
              <a:rPr lang="en-US" altLang="zh-CN" sz="1800" dirty="0">
                <a:cs typeface="Calibri Light" panose="020F0302020204030204" pitchFamily="34" charset="0"/>
              </a:rPr>
              <a:t>→ “phishing attack” </a:t>
            </a:r>
            <a:r>
              <a:rPr lang="en-US" altLang="zh-CN" sz="1800" dirty="0">
                <a:solidFill>
                  <a:srgbClr val="FF0000"/>
                </a:solidFill>
                <a:cs typeface="Calibri Light" panose="020F0302020204030204" pitchFamily="34" charset="0"/>
              </a:rPr>
              <a:t>leaks pw in the clear </a:t>
            </a:r>
            <a:r>
              <a:rPr lang="en-US" altLang="zh-CN" sz="1800" dirty="0">
                <a:cs typeface="Calibri Light" panose="020F0302020204030204" pitchFamily="34" charset="0"/>
              </a:rPr>
              <a:t>if PKI fails (e.g. cert from unreliable Cert Authority, wrong URL, …)</a:t>
            </a:r>
          </a:p>
          <a:p>
            <a:pPr marL="914400" lvl="2" indent="0">
              <a:spcBef>
                <a:spcPts val="600"/>
              </a:spcBef>
              <a:buNone/>
            </a:pPr>
            <a:r>
              <a:rPr lang="en-US" altLang="zh-CN" sz="1800" dirty="0">
                <a:cs typeface="Calibri Light" panose="020F0302020204030204" pitchFamily="34" charset="0"/>
              </a:rPr>
              <a:t>→  compromise on the Server </a:t>
            </a:r>
            <a:r>
              <a:rPr lang="en-US" altLang="zh-CN" sz="1800" dirty="0">
                <a:solidFill>
                  <a:srgbClr val="FF0000"/>
                </a:solidFill>
                <a:cs typeface="Calibri Light" panose="020F0302020204030204" pitchFamily="34" charset="0"/>
              </a:rPr>
              <a:t>leaks pw’s in the clear </a:t>
            </a:r>
            <a:r>
              <a:rPr lang="en-US" altLang="zh-CN" sz="1800" dirty="0">
                <a:cs typeface="Calibri Light" panose="020F0302020204030204" pitchFamily="34" charset="0"/>
              </a:rPr>
              <a:t>(e.g. memory/cache dump, …)</a:t>
            </a:r>
          </a:p>
        </p:txBody>
      </p:sp>
      <p:sp>
        <p:nvSpPr>
          <p:cNvPr id="4" name="TextBox 3">
            <a:extLst>
              <a:ext uri="{FF2B5EF4-FFF2-40B4-BE49-F238E27FC236}">
                <a16:creationId xmlns:a16="http://schemas.microsoft.com/office/drawing/2014/main" id="{C95CC03C-8520-76C2-5C7F-F99BCB8FABB8}"/>
              </a:ext>
            </a:extLst>
          </p:cNvPr>
          <p:cNvSpPr txBox="1"/>
          <p:nvPr/>
        </p:nvSpPr>
        <p:spPr>
          <a:xfrm>
            <a:off x="8748410" y="337333"/>
            <a:ext cx="2870625" cy="369332"/>
          </a:xfrm>
          <a:prstGeom prst="rect">
            <a:avLst/>
          </a:prstGeom>
          <a:noFill/>
        </p:spPr>
        <p:txBody>
          <a:bodyPr wrap="square">
            <a:spAutoFit/>
          </a:bodyPr>
          <a:lstStyle/>
          <a:p>
            <a:r>
              <a:rPr lang="en-US" altLang="zh-CN" sz="1800" dirty="0"/>
              <a:t>[</a:t>
            </a:r>
            <a:r>
              <a:rPr lang="en-US" altLang="zh-CN" dirty="0"/>
              <a:t>JKX’18,BJX’19,JKX’21,RX’24]</a:t>
            </a:r>
            <a:endParaRPr lang="en-US" dirty="0"/>
          </a:p>
        </p:txBody>
      </p:sp>
      <p:grpSp>
        <p:nvGrpSpPr>
          <p:cNvPr id="5" name="Group 4">
            <a:extLst>
              <a:ext uri="{FF2B5EF4-FFF2-40B4-BE49-F238E27FC236}">
                <a16:creationId xmlns:a16="http://schemas.microsoft.com/office/drawing/2014/main" id="{56F6FC5E-49B8-F639-E3DA-1CDAAA5DADB8}"/>
              </a:ext>
            </a:extLst>
          </p:cNvPr>
          <p:cNvGrpSpPr/>
          <p:nvPr/>
        </p:nvGrpSpPr>
        <p:grpSpPr>
          <a:xfrm>
            <a:off x="8548747" y="42748"/>
            <a:ext cx="3215269" cy="1187964"/>
            <a:chOff x="8612118" y="42748"/>
            <a:chExt cx="3215269" cy="1187964"/>
          </a:xfrm>
        </p:grpSpPr>
        <p:grpSp>
          <p:nvGrpSpPr>
            <p:cNvPr id="6" name="Group 5">
              <a:extLst>
                <a:ext uri="{FF2B5EF4-FFF2-40B4-BE49-F238E27FC236}">
                  <a16:creationId xmlns:a16="http://schemas.microsoft.com/office/drawing/2014/main" id="{E32AAE66-B3C7-C5C6-7898-3648009B4EDF}"/>
                </a:ext>
              </a:extLst>
            </p:cNvPr>
            <p:cNvGrpSpPr/>
            <p:nvPr/>
          </p:nvGrpSpPr>
          <p:grpSpPr>
            <a:xfrm>
              <a:off x="9211095" y="706665"/>
              <a:ext cx="2616292" cy="524047"/>
              <a:chOff x="7667891" y="6282074"/>
              <a:chExt cx="2827831" cy="524047"/>
            </a:xfrm>
          </p:grpSpPr>
          <p:sp>
            <p:nvSpPr>
              <p:cNvPr id="9" name="Title 1">
                <a:extLst>
                  <a:ext uri="{FF2B5EF4-FFF2-40B4-BE49-F238E27FC236}">
                    <a16:creationId xmlns:a16="http://schemas.microsoft.com/office/drawing/2014/main" id="{A83220D3-9633-B9BB-F21F-AC5CC872BF89}"/>
                  </a:ext>
                </a:extLst>
              </p:cNvPr>
              <p:cNvSpPr txBox="1">
                <a:spLocks/>
              </p:cNvSpPr>
              <p:nvPr/>
            </p:nvSpPr>
            <p:spPr bwMode="auto">
              <a:xfrm>
                <a:off x="7667891" y="6459745"/>
                <a:ext cx="2827831" cy="34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altLang="zh-CN" sz="2100" dirty="0">
                    <a:solidFill>
                      <a:srgbClr val="FF0000"/>
                    </a:solidFill>
                    <a:latin typeface="+mn-lt"/>
                  </a:rPr>
                  <a:t>IETF competition winner</a:t>
                </a:r>
              </a:p>
            </p:txBody>
          </p:sp>
          <p:cxnSp>
            <p:nvCxnSpPr>
              <p:cNvPr id="10" name="Straight Arrow Connector 9">
                <a:extLst>
                  <a:ext uri="{FF2B5EF4-FFF2-40B4-BE49-F238E27FC236}">
                    <a16:creationId xmlns:a16="http://schemas.microsoft.com/office/drawing/2014/main" id="{A4438A01-775A-0E50-E7A0-B591AEEC4AC7}"/>
                  </a:ext>
                </a:extLst>
              </p:cNvPr>
              <p:cNvCxnSpPr>
                <a:cxnSpLocks/>
              </p:cNvCxnSpPr>
              <p:nvPr/>
            </p:nvCxnSpPr>
            <p:spPr>
              <a:xfrm flipH="1" flipV="1">
                <a:off x="8162833" y="6282074"/>
                <a:ext cx="845540" cy="19185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AD00A7C0-4278-3C46-B1EF-D8BD0C6FB1B9}"/>
                </a:ext>
              </a:extLst>
            </p:cNvPr>
            <p:cNvSpPr/>
            <p:nvPr/>
          </p:nvSpPr>
          <p:spPr>
            <a:xfrm>
              <a:off x="8821085" y="346449"/>
              <a:ext cx="775252" cy="3651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itle 1">
              <a:extLst>
                <a:ext uri="{FF2B5EF4-FFF2-40B4-BE49-F238E27FC236}">
                  <a16:creationId xmlns:a16="http://schemas.microsoft.com/office/drawing/2014/main" id="{EAF660FA-9E23-F6A1-4037-3CE6314DB623}"/>
                </a:ext>
              </a:extLst>
            </p:cNvPr>
            <p:cNvSpPr txBox="1">
              <a:spLocks/>
            </p:cNvSpPr>
            <p:nvPr/>
          </p:nvSpPr>
          <p:spPr bwMode="auto">
            <a:xfrm>
              <a:off x="8612118" y="42748"/>
              <a:ext cx="1254020" cy="34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altLang="zh-CN" sz="2100" dirty="0">
                  <a:solidFill>
                    <a:srgbClr val="FF0000"/>
                  </a:solidFill>
                  <a:latin typeface="+mn-lt"/>
                </a:rPr>
                <a:t>“OPAQUE”</a:t>
              </a:r>
            </a:p>
          </p:txBody>
        </p:sp>
      </p:grpSp>
    </p:spTree>
    <p:extLst>
      <p:ext uri="{BB962C8B-B14F-4D97-AF65-F5344CB8AC3E}">
        <p14:creationId xmlns:p14="http://schemas.microsoft.com/office/powerpoint/2010/main" val="347458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07A758A8-70D5-4CE2-8728-5A8AA8450A83}"/>
              </a:ext>
            </a:extLst>
          </p:cNvPr>
          <p:cNvSpPr/>
          <p:nvPr/>
        </p:nvSpPr>
        <p:spPr>
          <a:xfrm>
            <a:off x="4115001" y="2464137"/>
            <a:ext cx="3835027" cy="2155702"/>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err="1"/>
              <a:t>saPAKE</a:t>
            </a:r>
            <a:endParaRPr lang="en-US" sz="3600" dirty="0"/>
          </a:p>
          <a:p>
            <a:pPr algn="ctr"/>
            <a:endParaRPr lang="en-US" sz="3600" dirty="0"/>
          </a:p>
          <a:p>
            <a:pPr algn="ctr"/>
            <a:r>
              <a:rPr lang="en-US" sz="3600" dirty="0"/>
              <a:t> </a:t>
            </a:r>
          </a:p>
          <a:p>
            <a:pPr algn="ctr"/>
            <a:endParaRPr lang="en-US" sz="3600" dirty="0"/>
          </a:p>
        </p:txBody>
      </p: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ADA89897-91D9-4A78-A6CA-8A7307467D3F}"/>
                  </a:ext>
                </a:extLst>
              </p:cNvPr>
              <p:cNvSpPr/>
              <p:nvPr/>
            </p:nvSpPr>
            <p:spPr>
              <a:xfrm>
                <a:off x="4398355" y="3133941"/>
                <a:ext cx="3395290" cy="13048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i="1" dirty="0">
                        <a:latin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sym typeface="Symbol" panose="05050102010706020507" pitchFamily="18" charset="2"/>
                      </a:rPr>
                      <m:t>$)</m:t>
                    </m:r>
                  </m:oMath>
                </a14:m>
                <a:r>
                  <a:rPr lang="en-US" sz="2400" dirty="0"/>
                  <a:t> </a:t>
                </a:r>
              </a:p>
              <a:p>
                <a:pPr algn="ctr"/>
                <a:r>
                  <a:rPr lang="en-US" sz="2400" dirty="0"/>
                  <a:t>if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b="0" i="1" dirty="0" smtClean="0">
                            <a:latin typeface="Cambria Math" panose="02040503050406030204" pitchFamily="18" charset="0"/>
                          </a:rPr>
                          <m:t>𝑟</m:t>
                        </m:r>
                      </m:sub>
                    </m:sSub>
                    <m:d>
                      <m:dPr>
                        <m:ctrlPr>
                          <a:rPr lang="en-US" sz="2400" b="0" i="1" dirty="0" smtClean="0">
                            <a:latin typeface="Cambria Math" panose="02040503050406030204" pitchFamily="18" charset="0"/>
                          </a:rPr>
                        </m:ctrlPr>
                      </m:dPr>
                      <m:e>
                        <m:r>
                          <a:rPr lang="en-US" sz="2400" i="1" dirty="0" smtClean="0">
                            <a:latin typeface="Cambria Math" panose="02040503050406030204" pitchFamily="18" charset="0"/>
                          </a:rPr>
                          <m:t>𝑝</m:t>
                        </m:r>
                        <m:r>
                          <a:rPr lang="en-US" sz="2400" b="0" i="1" dirty="0" smtClean="0">
                            <a:latin typeface="Cambria Math" panose="02040503050406030204" pitchFamily="18" charset="0"/>
                          </a:rPr>
                          <m:t>𝑤</m:t>
                        </m:r>
                      </m:e>
                    </m:d>
                    <m:r>
                      <a:rPr lang="en-US" sz="2400" b="0" i="1" dirty="0" smtClean="0">
                        <a:latin typeface="Cambria Math" panose="02040503050406030204" pitchFamily="18" charset="0"/>
                      </a:rPr>
                      <m:t>=</m:t>
                    </m:r>
                    <m:r>
                      <a:rPr lang="en-US" sz="2400" i="1" dirty="0">
                        <a:solidFill>
                          <a:schemeClr val="tx1"/>
                        </a:solidFill>
                        <a:latin typeface="Cambria Math" panose="02040503050406030204" pitchFamily="18" charset="0"/>
                      </a:rPr>
                      <m:t>h𝑝𝑤</m:t>
                    </m:r>
                  </m:oMath>
                </a14:m>
                <a:endParaRPr lang="en-US" sz="2400" dirty="0"/>
              </a:p>
              <a:p>
                <a:pPr algn="ctr">
                  <a:lnSpc>
                    <a:spcPct val="150000"/>
                  </a:lnSpc>
                </a:pPr>
                <a:r>
                  <a:rPr lang="en-US" sz="2400" dirty="0"/>
                  <a:t>else </a:t>
                </a: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b="0" i="1" dirty="0" smtClean="0">
                        <a:latin typeface="Cambria Math" panose="02040503050406030204" pitchFamily="18" charset="0"/>
                      </a:rPr>
                      <m:t> </m:t>
                    </m:r>
                  </m:oMath>
                </a14:m>
                <a:r>
                  <a:rPr lang="en-US" sz="2400" dirty="0"/>
                  <a:t>independent</a:t>
                </a:r>
              </a:p>
            </p:txBody>
          </p:sp>
        </mc:Choice>
        <mc:Fallback xmlns="">
          <p:sp>
            <p:nvSpPr>
              <p:cNvPr id="52" name="Rectangle 51">
                <a:extLst>
                  <a:ext uri="{FF2B5EF4-FFF2-40B4-BE49-F238E27FC236}">
                    <a16:creationId xmlns:a16="http://schemas.microsoft.com/office/drawing/2014/main" id="{ADA89897-91D9-4A78-A6CA-8A7307467D3F}"/>
                  </a:ext>
                </a:extLst>
              </p:cNvPr>
              <p:cNvSpPr>
                <a:spLocks noRot="1" noChangeAspect="1" noMove="1" noResize="1" noEditPoints="1" noAdjustHandles="1" noChangeArrowheads="1" noChangeShapeType="1" noTextEdit="1"/>
              </p:cNvSpPr>
              <p:nvPr/>
            </p:nvSpPr>
            <p:spPr>
              <a:xfrm>
                <a:off x="4398355" y="3133941"/>
                <a:ext cx="3395290" cy="1304881"/>
              </a:xfrm>
              <a:prstGeom prst="rect">
                <a:avLst/>
              </a:prstGeom>
              <a:blipFill>
                <a:blip r:embed="rId3"/>
                <a:stretch>
                  <a:fillRect b="-18224"/>
                </a:stretch>
              </a:blipFill>
              <a:ln>
                <a:noFill/>
              </a:ln>
            </p:spPr>
            <p:txBody>
              <a:bodyPr/>
              <a:lstStyle/>
              <a:p>
                <a:r>
                  <a:rPr lang="en-US">
                    <a:noFill/>
                  </a:rPr>
                  <a:t> </a:t>
                </a:r>
              </a:p>
            </p:txBody>
          </p:sp>
        </mc:Fallback>
      </mc:AlternateContent>
      <p:sp>
        <p:nvSpPr>
          <p:cNvPr id="22" name="Title 1">
            <a:extLst>
              <a:ext uri="{FF2B5EF4-FFF2-40B4-BE49-F238E27FC236}">
                <a16:creationId xmlns:a16="http://schemas.microsoft.com/office/drawing/2014/main" id="{E2AA5B09-A679-4FD1-A797-169BD59C8A9A}"/>
              </a:ext>
            </a:extLst>
          </p:cNvPr>
          <p:cNvSpPr txBox="1">
            <a:spLocks/>
          </p:cNvSpPr>
          <p:nvPr/>
        </p:nvSpPr>
        <p:spPr bwMode="auto">
          <a:xfrm>
            <a:off x="177842" y="117479"/>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solidFill>
                  <a:srgbClr val="FF0000"/>
                </a:solidFill>
              </a:rPr>
              <a:t>strong</a:t>
            </a:r>
            <a:r>
              <a:rPr lang="en-US" dirty="0"/>
              <a:t> </a:t>
            </a:r>
            <a:r>
              <a:rPr lang="pl-PL" dirty="0"/>
              <a:t>augmented</a:t>
            </a:r>
            <a:r>
              <a:rPr lang="en-US" dirty="0"/>
              <a:t> PAKE (</a:t>
            </a:r>
            <a:r>
              <a:rPr lang="en-US" dirty="0" err="1">
                <a:solidFill>
                  <a:srgbClr val="FF0000"/>
                </a:solidFill>
              </a:rPr>
              <a:t>s</a:t>
            </a:r>
            <a:r>
              <a:rPr lang="en-US" dirty="0" err="1"/>
              <a:t>aPAKE</a:t>
            </a:r>
            <a:r>
              <a:rPr lang="en-US" dirty="0"/>
              <a:t>)</a:t>
            </a:r>
            <a:endParaRPr lang="en-US" sz="3600" dirty="0">
              <a:solidFill>
                <a:srgbClr val="FF0000"/>
              </a:solidFill>
            </a:endParaRPr>
          </a:p>
        </p:txBody>
      </p:sp>
      <mc:AlternateContent xmlns:mc="http://schemas.openxmlformats.org/markup-compatibility/2006" xmlns:a14="http://schemas.microsoft.com/office/drawing/2010/main">
        <mc:Choice Requires="a14">
          <p:sp>
            <p:nvSpPr>
              <p:cNvPr id="51" name="内容占位符 2">
                <a:extLst>
                  <a:ext uri="{FF2B5EF4-FFF2-40B4-BE49-F238E27FC236}">
                    <a16:creationId xmlns:a16="http://schemas.microsoft.com/office/drawing/2014/main" id="{40CA10E0-AE14-4AE2-87F8-8236A785AA73}"/>
                  </a:ext>
                </a:extLst>
              </p:cNvPr>
              <p:cNvSpPr>
                <a:spLocks noGrp="1"/>
              </p:cNvSpPr>
              <p:nvPr>
                <p:ph idx="1"/>
              </p:nvPr>
            </p:nvSpPr>
            <p:spPr>
              <a:xfrm>
                <a:off x="604346" y="1286250"/>
                <a:ext cx="11037589" cy="490335"/>
              </a:xfrm>
            </p:spPr>
            <p:txBody>
              <a:bodyPr>
                <a:noAutofit/>
              </a:bodyPr>
              <a:lstStyle/>
              <a:p>
                <a:pPr marL="0" indent="0">
                  <a:buNone/>
                </a:pPr>
                <a:r>
                  <a:rPr lang="en-US" altLang="zh-CN" sz="2400" dirty="0">
                    <a:cs typeface="Calibri Light" panose="020F0302020204030204" pitchFamily="34" charset="0"/>
                  </a:rPr>
                  <a:t>Server Initialization:  on input pw, pick random `salt’ </a:t>
                </a:r>
                <a14:m>
                  <m:oMath xmlns:m="http://schemas.openxmlformats.org/officeDocument/2006/math">
                    <m:r>
                      <a:rPr lang="en-US" sz="2400" b="0" i="1" dirty="0" smtClean="0">
                        <a:latin typeface="Cambria Math" panose="02040503050406030204" pitchFamily="18" charset="0"/>
                      </a:rPr>
                      <m:t>𝑟</m:t>
                    </m:r>
                  </m:oMath>
                </a14:m>
                <a:r>
                  <a:rPr lang="en-US" altLang="zh-CN" sz="2400" dirty="0">
                    <a:cs typeface="Calibri Light" panose="020F0302020204030204" pitchFamily="34" charset="0"/>
                  </a:rPr>
                  <a:t>, set </a:t>
                </a:r>
                <a14:m>
                  <m:oMath xmlns:m="http://schemas.openxmlformats.org/officeDocument/2006/math">
                    <m:r>
                      <a:rPr lang="en-US" sz="2400" b="0" i="1" smtClean="0">
                        <a:solidFill>
                          <a:srgbClr val="FF0000"/>
                        </a:solidFill>
                        <a:latin typeface="Cambria Math" panose="02040503050406030204" pitchFamily="18" charset="0"/>
                        <a:cs typeface="Calibri"/>
                      </a:rPr>
                      <m:t>h𝑝𝑤</m:t>
                    </m:r>
                    <m:r>
                      <a:rPr lang="en-US" sz="2400" b="0" i="1" smtClean="0">
                        <a:solidFill>
                          <a:prstClr val="black"/>
                        </a:solidFill>
                        <a:latin typeface="Cambria Math" panose="02040503050406030204" pitchFamily="18" charset="0"/>
                        <a:cs typeface="Calibri"/>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b="0" i="1" dirty="0" smtClean="0">
                            <a:latin typeface="Cambria Math" panose="02040503050406030204" pitchFamily="18" charset="0"/>
                          </a:rPr>
                          <m:t>𝑟</m:t>
                        </m:r>
                      </m:sub>
                    </m:sSub>
                    <m:d>
                      <m:dPr>
                        <m:ctrlPr>
                          <a:rPr lang="en-US" sz="2400" i="1" dirty="0">
                            <a:latin typeface="Cambria Math" panose="02040503050406030204" pitchFamily="18" charset="0"/>
                          </a:rPr>
                        </m:ctrlPr>
                      </m:dPr>
                      <m:e>
                        <m:r>
                          <a:rPr lang="en-US" sz="2400" i="1" dirty="0">
                            <a:latin typeface="Cambria Math" panose="02040503050406030204" pitchFamily="18" charset="0"/>
                          </a:rPr>
                          <m:t>𝑝𝑤</m:t>
                        </m:r>
                      </m:e>
                    </m:d>
                  </m:oMath>
                </a14:m>
                <a:endParaRPr lang="en-US" altLang="zh-CN" sz="2400" dirty="0">
                  <a:cs typeface="Calibri Light" panose="020F0302020204030204" pitchFamily="34" charset="0"/>
                </a:endParaRPr>
              </a:p>
            </p:txBody>
          </p:sp>
        </mc:Choice>
        <mc:Fallback xmlns="">
          <p:sp>
            <p:nvSpPr>
              <p:cNvPr id="51" name="内容占位符 2">
                <a:extLst>
                  <a:ext uri="{FF2B5EF4-FFF2-40B4-BE49-F238E27FC236}">
                    <a16:creationId xmlns:a16="http://schemas.microsoft.com/office/drawing/2014/main" id="{40CA10E0-AE14-4AE2-87F8-8236A785AA73}"/>
                  </a:ext>
                </a:extLst>
              </p:cNvPr>
              <p:cNvSpPr>
                <a:spLocks noGrp="1" noRot="1" noChangeAspect="1" noMove="1" noResize="1" noEditPoints="1" noAdjustHandles="1" noChangeArrowheads="1" noChangeShapeType="1" noTextEdit="1"/>
              </p:cNvSpPr>
              <p:nvPr>
                <p:ph idx="1"/>
              </p:nvPr>
            </p:nvSpPr>
            <p:spPr>
              <a:xfrm>
                <a:off x="604346" y="1286250"/>
                <a:ext cx="11037589" cy="490335"/>
              </a:xfrm>
              <a:blipFill>
                <a:blip r:embed="rId4"/>
                <a:stretch>
                  <a:fillRect l="-828" t="-175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6595FCEE-1E2F-4B05-A60F-5E2AB2EB4B7A}"/>
                  </a:ext>
                </a:extLst>
              </p:cNvPr>
              <p:cNvSpPr/>
              <p:nvPr/>
            </p:nvSpPr>
            <p:spPr>
              <a:xfrm>
                <a:off x="2718747" y="2275957"/>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𝑝𝑤</m:t>
                      </m:r>
                    </m:oMath>
                  </m:oMathPara>
                </a14:m>
                <a:endParaRPr lang="en-US" sz="2400" dirty="0"/>
              </a:p>
            </p:txBody>
          </p:sp>
        </mc:Choice>
        <mc:Fallback xmlns="">
          <p:sp>
            <p:nvSpPr>
              <p:cNvPr id="53" name="Rectangle 52">
                <a:extLst>
                  <a:ext uri="{FF2B5EF4-FFF2-40B4-BE49-F238E27FC236}">
                    <a16:creationId xmlns:a16="http://schemas.microsoft.com/office/drawing/2014/main" id="{6595FCEE-1E2F-4B05-A60F-5E2AB2EB4B7A}"/>
                  </a:ext>
                </a:extLst>
              </p:cNvPr>
              <p:cNvSpPr>
                <a:spLocks noRot="1" noChangeAspect="1" noMove="1" noResize="1" noEditPoints="1" noAdjustHandles="1" noChangeArrowheads="1" noChangeShapeType="1" noTextEdit="1"/>
              </p:cNvSpPr>
              <p:nvPr/>
            </p:nvSpPr>
            <p:spPr>
              <a:xfrm>
                <a:off x="2718747" y="2275957"/>
                <a:ext cx="1198230" cy="455733"/>
              </a:xfrm>
              <a:prstGeom prst="rect">
                <a:avLst/>
              </a:prstGeom>
              <a:blipFill>
                <a:blip r:embed="rId5"/>
                <a:stretch>
                  <a:fillRect b="-12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25B3C29-3526-4919-977F-95C0CA9F0B5D}"/>
                  </a:ext>
                </a:extLst>
              </p:cNvPr>
              <p:cNvSpPr/>
              <p:nvPr/>
            </p:nvSpPr>
            <p:spPr>
              <a:xfrm>
                <a:off x="8316699" y="2303545"/>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rgbClr val="FF0000"/>
                          </a:solidFill>
                          <a:latin typeface="Cambria Math" panose="02040503050406030204" pitchFamily="18" charset="0"/>
                        </a:rPr>
                        <m:t>𝑟</m:t>
                      </m:r>
                      <m:r>
                        <a:rPr lang="en-US" sz="2400" b="0" i="0" dirty="0" smtClean="0">
                          <a:solidFill>
                            <a:srgbClr val="FF0000"/>
                          </a:solidFill>
                          <a:latin typeface="Cambria Math" panose="02040503050406030204" pitchFamily="18" charset="0"/>
                        </a:rPr>
                        <m:t>,</m:t>
                      </m:r>
                      <m:r>
                        <a:rPr lang="en-US" sz="2400" b="0" i="1" dirty="0" smtClean="0">
                          <a:solidFill>
                            <a:srgbClr val="FF0000"/>
                          </a:solidFill>
                          <a:latin typeface="Cambria Math" panose="02040503050406030204" pitchFamily="18" charset="0"/>
                        </a:rPr>
                        <m:t>h𝑝</m:t>
                      </m:r>
                      <m:r>
                        <a:rPr lang="en-US" sz="2400" i="1" dirty="0" smtClean="0">
                          <a:solidFill>
                            <a:srgbClr val="FF0000"/>
                          </a:solidFill>
                          <a:latin typeface="Cambria Math" panose="02040503050406030204" pitchFamily="18" charset="0"/>
                        </a:rPr>
                        <m:t>𝑤</m:t>
                      </m:r>
                    </m:oMath>
                  </m:oMathPara>
                </a14:m>
                <a:endParaRPr lang="en-US" sz="2400" dirty="0">
                  <a:solidFill>
                    <a:srgbClr val="FF0000"/>
                  </a:solidFill>
                </a:endParaRPr>
              </a:p>
            </p:txBody>
          </p:sp>
        </mc:Choice>
        <mc:Fallback xmlns="">
          <p:sp>
            <p:nvSpPr>
              <p:cNvPr id="54" name="Rectangle 53">
                <a:extLst>
                  <a:ext uri="{FF2B5EF4-FFF2-40B4-BE49-F238E27FC236}">
                    <a16:creationId xmlns:a16="http://schemas.microsoft.com/office/drawing/2014/main" id="{325B3C29-3526-4919-977F-95C0CA9F0B5D}"/>
                  </a:ext>
                </a:extLst>
              </p:cNvPr>
              <p:cNvSpPr>
                <a:spLocks noRot="1" noChangeAspect="1" noMove="1" noResize="1" noEditPoints="1" noAdjustHandles="1" noChangeArrowheads="1" noChangeShapeType="1" noTextEdit="1"/>
              </p:cNvSpPr>
              <p:nvPr/>
            </p:nvSpPr>
            <p:spPr>
              <a:xfrm>
                <a:off x="8316699" y="2303545"/>
                <a:ext cx="1198230" cy="455733"/>
              </a:xfrm>
              <a:prstGeom prst="rect">
                <a:avLst/>
              </a:prstGeom>
              <a:blipFill>
                <a:blip r:embed="rId6"/>
                <a:stretch>
                  <a:fillRect b="-18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F395F8BE-C958-4147-8956-A359C3FFDEE2}"/>
                  </a:ext>
                </a:extLst>
              </p:cNvPr>
              <p:cNvSpPr/>
              <p:nvPr/>
            </p:nvSpPr>
            <p:spPr>
              <a:xfrm>
                <a:off x="2897429" y="3823634"/>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oMath>
                  </m:oMathPara>
                </a14:m>
                <a:endParaRPr lang="en-US" sz="2400" dirty="0"/>
              </a:p>
            </p:txBody>
          </p:sp>
        </mc:Choice>
        <mc:Fallback xmlns="">
          <p:sp>
            <p:nvSpPr>
              <p:cNvPr id="62" name="Rectangle 61">
                <a:extLst>
                  <a:ext uri="{FF2B5EF4-FFF2-40B4-BE49-F238E27FC236}">
                    <a16:creationId xmlns:a16="http://schemas.microsoft.com/office/drawing/2014/main" id="{F395F8BE-C958-4147-8956-A359C3FFDEE2}"/>
                  </a:ext>
                </a:extLst>
              </p:cNvPr>
              <p:cNvSpPr>
                <a:spLocks noRot="1" noChangeAspect="1" noMove="1" noResize="1" noEditPoints="1" noAdjustHandles="1" noChangeArrowheads="1" noChangeShapeType="1" noTextEdit="1"/>
              </p:cNvSpPr>
              <p:nvPr/>
            </p:nvSpPr>
            <p:spPr>
              <a:xfrm>
                <a:off x="2897429" y="3823634"/>
                <a:ext cx="780017" cy="365125"/>
              </a:xfrm>
              <a:prstGeom prst="rect">
                <a:avLst/>
              </a:prstGeom>
              <a:blipFill>
                <a:blip r:embed="rId9"/>
                <a:stretch>
                  <a:fillRect b="-8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6DB6F1FB-DDEC-4BD1-94D1-E6BDD5C5C3ED}"/>
                  </a:ext>
                </a:extLst>
              </p:cNvPr>
              <p:cNvSpPr/>
              <p:nvPr/>
            </p:nvSpPr>
            <p:spPr>
              <a:xfrm>
                <a:off x="8431077" y="3870911"/>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r>
                        <a:rPr lang="en-US" sz="2400" b="0" i="1" dirty="0" smtClean="0">
                          <a:latin typeface="Cambria Math" panose="02040503050406030204" pitchFamily="18" charset="0"/>
                        </a:rPr>
                        <m:t>′</m:t>
                      </m:r>
                    </m:oMath>
                  </m:oMathPara>
                </a14:m>
                <a:endParaRPr lang="en-US" sz="2400" dirty="0"/>
              </a:p>
            </p:txBody>
          </p:sp>
        </mc:Choice>
        <mc:Fallback xmlns="">
          <p:sp>
            <p:nvSpPr>
              <p:cNvPr id="63" name="Rectangle 62">
                <a:extLst>
                  <a:ext uri="{FF2B5EF4-FFF2-40B4-BE49-F238E27FC236}">
                    <a16:creationId xmlns:a16="http://schemas.microsoft.com/office/drawing/2014/main" id="{6DB6F1FB-DDEC-4BD1-94D1-E6BDD5C5C3ED}"/>
                  </a:ext>
                </a:extLst>
              </p:cNvPr>
              <p:cNvSpPr>
                <a:spLocks noRot="1" noChangeAspect="1" noMove="1" noResize="1" noEditPoints="1" noAdjustHandles="1" noChangeArrowheads="1" noChangeShapeType="1" noTextEdit="1"/>
              </p:cNvSpPr>
              <p:nvPr/>
            </p:nvSpPr>
            <p:spPr>
              <a:xfrm>
                <a:off x="8431077" y="3870911"/>
                <a:ext cx="780017" cy="365125"/>
              </a:xfrm>
              <a:prstGeom prst="rect">
                <a:avLst/>
              </a:prstGeom>
              <a:blipFill>
                <a:blip r:embed="rId10"/>
                <a:stretch>
                  <a:fillRect t="-1667" b="-10000"/>
                </a:stretch>
              </a:blipFill>
              <a:ln>
                <a:noFill/>
              </a:ln>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3513EE05-0C7E-403E-945B-F88C240BB876}"/>
              </a:ext>
            </a:extLst>
          </p:cNvPr>
          <p:cNvCxnSpPr>
            <a:cxnSpLocks/>
          </p:cNvCxnSpPr>
          <p:nvPr/>
        </p:nvCxnSpPr>
        <p:spPr>
          <a:xfrm>
            <a:off x="2624764" y="2824679"/>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5" name="Straight Arrow Connector 64">
            <a:extLst>
              <a:ext uri="{FF2B5EF4-FFF2-40B4-BE49-F238E27FC236}">
                <a16:creationId xmlns:a16="http://schemas.microsoft.com/office/drawing/2014/main" id="{D62BC383-3E83-459C-A5B6-74442937902A}"/>
              </a:ext>
            </a:extLst>
          </p:cNvPr>
          <p:cNvCxnSpPr>
            <a:cxnSpLocks/>
          </p:cNvCxnSpPr>
          <p:nvPr/>
        </p:nvCxnSpPr>
        <p:spPr>
          <a:xfrm>
            <a:off x="8147674" y="4286585"/>
            <a:ext cx="127160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6" name="Straight Arrow Connector 65">
            <a:extLst>
              <a:ext uri="{FF2B5EF4-FFF2-40B4-BE49-F238E27FC236}">
                <a16:creationId xmlns:a16="http://schemas.microsoft.com/office/drawing/2014/main" id="{57BA6CB0-0E41-4A82-AF91-E2EC05EEC000}"/>
              </a:ext>
            </a:extLst>
          </p:cNvPr>
          <p:cNvCxnSpPr>
            <a:cxnSpLocks/>
          </p:cNvCxnSpPr>
          <p:nvPr/>
        </p:nvCxnSpPr>
        <p:spPr>
          <a:xfrm flipH="1">
            <a:off x="8160493" y="2824679"/>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7" name="Straight Arrow Connector 66">
            <a:extLst>
              <a:ext uri="{FF2B5EF4-FFF2-40B4-BE49-F238E27FC236}">
                <a16:creationId xmlns:a16="http://schemas.microsoft.com/office/drawing/2014/main" id="{471D64F2-CFF2-4ED5-BD4F-1B8B135DAB15}"/>
              </a:ext>
            </a:extLst>
          </p:cNvPr>
          <p:cNvCxnSpPr>
            <a:cxnSpLocks/>
          </p:cNvCxnSpPr>
          <p:nvPr/>
        </p:nvCxnSpPr>
        <p:spPr>
          <a:xfrm flipH="1">
            <a:off x="2599311" y="4286585"/>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8" name="内容占位符 2">
                <a:extLst>
                  <a:ext uri="{FF2B5EF4-FFF2-40B4-BE49-F238E27FC236}">
                    <a16:creationId xmlns:a16="http://schemas.microsoft.com/office/drawing/2014/main" id="{7E7EC224-87A9-4C58-A198-F23369E50599}"/>
                  </a:ext>
                </a:extLst>
              </p:cNvPr>
              <p:cNvSpPr txBox="1">
                <a:spLocks/>
              </p:cNvSpPr>
              <p:nvPr/>
            </p:nvSpPr>
            <p:spPr bwMode="auto">
              <a:xfrm>
                <a:off x="7678683" y="1648627"/>
                <a:ext cx="3319671" cy="3867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US" sz="2400" b="0" i="1" smtClean="0">
                        <a:solidFill>
                          <a:prstClr val="black"/>
                        </a:solidFill>
                        <a:latin typeface="Cambria Math" panose="02040503050406030204" pitchFamily="18" charset="0"/>
                        <a:cs typeface="Calibri"/>
                      </a:rPr>
                      <m:t>𝐻</m:t>
                    </m:r>
                  </m:oMath>
                </a14:m>
                <a:r>
                  <a:rPr lang="en-US" altLang="zh-CN" sz="2400" dirty="0">
                    <a:cs typeface="Calibri Light" panose="020F0302020204030204" pitchFamily="34" charset="0"/>
                  </a:rPr>
                  <a:t> : keyed one-way hash</a:t>
                </a:r>
              </a:p>
            </p:txBody>
          </p:sp>
        </mc:Choice>
        <mc:Fallback xmlns="">
          <p:sp>
            <p:nvSpPr>
              <p:cNvPr id="68" name="内容占位符 2">
                <a:extLst>
                  <a:ext uri="{FF2B5EF4-FFF2-40B4-BE49-F238E27FC236}">
                    <a16:creationId xmlns:a16="http://schemas.microsoft.com/office/drawing/2014/main" id="{7E7EC224-87A9-4C58-A198-F23369E50599}"/>
                  </a:ext>
                </a:extLst>
              </p:cNvPr>
              <p:cNvSpPr txBox="1">
                <a:spLocks noRot="1" noChangeAspect="1" noMove="1" noResize="1" noEditPoints="1" noAdjustHandles="1" noChangeArrowheads="1" noChangeShapeType="1" noTextEdit="1"/>
              </p:cNvSpPr>
              <p:nvPr/>
            </p:nvSpPr>
            <p:spPr bwMode="auto">
              <a:xfrm>
                <a:off x="7678683" y="1648627"/>
                <a:ext cx="3319671" cy="386718"/>
              </a:xfrm>
              <a:prstGeom prst="rect">
                <a:avLst/>
              </a:prstGeom>
              <a:blipFill>
                <a:blip r:embed="rId11"/>
                <a:stretch>
                  <a:fillRect l="-551" t="-21875" b="-437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8EAE8CFF-1758-4BD0-A1DA-0F4E2B610E47}"/>
              </a:ext>
            </a:extLst>
          </p:cNvPr>
          <p:cNvGrpSpPr/>
          <p:nvPr/>
        </p:nvGrpSpPr>
        <p:grpSpPr>
          <a:xfrm>
            <a:off x="256499" y="2199924"/>
            <a:ext cx="2298321" cy="2298321"/>
            <a:chOff x="156595" y="2724355"/>
            <a:chExt cx="2298321" cy="2298321"/>
          </a:xfrm>
        </p:grpSpPr>
        <p:pic>
          <p:nvPicPr>
            <p:cNvPr id="25" name="Picture 24">
              <a:extLst>
                <a:ext uri="{FF2B5EF4-FFF2-40B4-BE49-F238E27FC236}">
                  <a16:creationId xmlns:a16="http://schemas.microsoft.com/office/drawing/2014/main" id="{F5C0CF7A-5280-45E3-B1AA-A261A79A22E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6595" y="2724355"/>
              <a:ext cx="2298321" cy="2298321"/>
            </a:xfrm>
            <a:prstGeom prst="rect">
              <a:avLst/>
            </a:prstGeom>
          </p:spPr>
        </p:pic>
        <p:sp>
          <p:nvSpPr>
            <p:cNvPr id="26" name="Rectangle 25">
              <a:extLst>
                <a:ext uri="{FF2B5EF4-FFF2-40B4-BE49-F238E27FC236}">
                  <a16:creationId xmlns:a16="http://schemas.microsoft.com/office/drawing/2014/main" id="{268F39DA-AB4C-4ECF-A3D5-C252988B4E94}"/>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User</a:t>
              </a:r>
            </a:p>
          </p:txBody>
        </p:sp>
      </p:grpSp>
      <p:grpSp>
        <p:nvGrpSpPr>
          <p:cNvPr id="27" name="Group 26">
            <a:extLst>
              <a:ext uri="{FF2B5EF4-FFF2-40B4-BE49-F238E27FC236}">
                <a16:creationId xmlns:a16="http://schemas.microsoft.com/office/drawing/2014/main" id="{FF98773F-DEC4-4BBA-A987-B136EF5579D3}"/>
              </a:ext>
            </a:extLst>
          </p:cNvPr>
          <p:cNvGrpSpPr/>
          <p:nvPr/>
        </p:nvGrpSpPr>
        <p:grpSpPr>
          <a:xfrm>
            <a:off x="9353343" y="2076567"/>
            <a:ext cx="2474043" cy="2474043"/>
            <a:chOff x="9224942" y="2706465"/>
            <a:chExt cx="2474043" cy="2474043"/>
          </a:xfrm>
        </p:grpSpPr>
        <p:pic>
          <p:nvPicPr>
            <p:cNvPr id="28" name="Picture 27">
              <a:extLst>
                <a:ext uri="{FF2B5EF4-FFF2-40B4-BE49-F238E27FC236}">
                  <a16:creationId xmlns:a16="http://schemas.microsoft.com/office/drawing/2014/main" id="{0712C94F-E8EE-4D16-B918-3945F538D2A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p:spPr>
        </p:pic>
        <p:sp>
          <p:nvSpPr>
            <p:cNvPr id="29" name="Rectangle 28">
              <a:extLst>
                <a:ext uri="{FF2B5EF4-FFF2-40B4-BE49-F238E27FC236}">
                  <a16:creationId xmlns:a16="http://schemas.microsoft.com/office/drawing/2014/main" id="{6D412A7F-B305-41E5-8AFE-93FE0ABCCE3D}"/>
                </a:ext>
              </a:extLst>
            </p:cNvPr>
            <p:cNvSpPr/>
            <p:nvPr/>
          </p:nvSpPr>
          <p:spPr>
            <a:xfrm>
              <a:off x="9674999" y="4760286"/>
              <a:ext cx="1668796"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Server</a:t>
              </a:r>
            </a:p>
          </p:txBody>
        </p:sp>
      </p:grpSp>
      <p:sp>
        <p:nvSpPr>
          <p:cNvPr id="32" name="内容占位符 2">
            <a:extLst>
              <a:ext uri="{FF2B5EF4-FFF2-40B4-BE49-F238E27FC236}">
                <a16:creationId xmlns:a16="http://schemas.microsoft.com/office/drawing/2014/main" id="{EC2DC80F-E471-453F-A58A-74FA3679A134}"/>
              </a:ext>
            </a:extLst>
          </p:cNvPr>
          <p:cNvSpPr txBox="1">
            <a:spLocks/>
          </p:cNvSpPr>
          <p:nvPr/>
        </p:nvSpPr>
        <p:spPr bwMode="auto">
          <a:xfrm>
            <a:off x="198297" y="4925553"/>
            <a:ext cx="11273899" cy="57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zh-CN" sz="2200" dirty="0">
                <a:cs typeface="Calibri Light" panose="020F0302020204030204" pitchFamily="34" charset="0"/>
              </a:rPr>
              <a:t>Benefit of </a:t>
            </a:r>
            <a:r>
              <a:rPr lang="en-US" altLang="zh-CN" sz="2200" dirty="0" err="1">
                <a:cs typeface="Calibri Light" panose="020F0302020204030204" pitchFamily="34" charset="0"/>
              </a:rPr>
              <a:t>saPAKE</a:t>
            </a:r>
            <a:r>
              <a:rPr lang="en-US" altLang="zh-CN" sz="2200" dirty="0">
                <a:cs typeface="Calibri Light" panose="020F0302020204030204" pitchFamily="34" charset="0"/>
              </a:rPr>
              <a:t>:  offline dictionary attack on server compromise </a:t>
            </a:r>
            <a:r>
              <a:rPr lang="en-US" altLang="zh-CN" sz="2200" dirty="0">
                <a:solidFill>
                  <a:srgbClr val="FF0000"/>
                </a:solidFill>
                <a:cs typeface="Calibri Light" panose="020F0302020204030204" pitchFamily="34" charset="0"/>
              </a:rPr>
              <a:t>cannot be precomputed</a:t>
            </a:r>
          </a:p>
        </p:txBody>
      </p:sp>
      <p:sp>
        <p:nvSpPr>
          <p:cNvPr id="2" name="Slide Number Placeholder 1">
            <a:extLst>
              <a:ext uri="{FF2B5EF4-FFF2-40B4-BE49-F238E27FC236}">
                <a16:creationId xmlns:a16="http://schemas.microsoft.com/office/drawing/2014/main" id="{547673C6-53AD-2A1A-9545-C845ED67B21E}"/>
              </a:ext>
            </a:extLst>
          </p:cNvPr>
          <p:cNvSpPr>
            <a:spLocks noGrp="1"/>
          </p:cNvSpPr>
          <p:nvPr>
            <p:ph type="sldNum" sz="quarter" idx="12"/>
          </p:nvPr>
        </p:nvSpPr>
        <p:spPr/>
        <p:txBody>
          <a:bodyPr/>
          <a:lstStyle/>
          <a:p>
            <a:pPr>
              <a:defRPr/>
            </a:pPr>
            <a:fld id="{68010801-0F02-4A6B-A4E0-A6A05DF6C59F}" type="slidenum">
              <a:rPr lang="zh-CN" altLang="en-US" smtClean="0"/>
              <a:pPr>
                <a:defRPr/>
              </a:pPr>
              <a:t>5</a:t>
            </a:fld>
            <a:r>
              <a:rPr lang="en-US" altLang="zh-CN" dirty="0"/>
              <a:t>/18</a:t>
            </a:r>
            <a:endParaRPr lang="zh-CN" altLang="en-US" dirty="0"/>
          </a:p>
        </p:txBody>
      </p:sp>
      <p:sp>
        <p:nvSpPr>
          <p:cNvPr id="4" name="TextBox 3">
            <a:extLst>
              <a:ext uri="{FF2B5EF4-FFF2-40B4-BE49-F238E27FC236}">
                <a16:creationId xmlns:a16="http://schemas.microsoft.com/office/drawing/2014/main" id="{C95CC03C-8520-76C2-5C7F-F99BCB8FABB8}"/>
              </a:ext>
            </a:extLst>
          </p:cNvPr>
          <p:cNvSpPr txBox="1"/>
          <p:nvPr/>
        </p:nvSpPr>
        <p:spPr>
          <a:xfrm>
            <a:off x="8748410" y="337333"/>
            <a:ext cx="2870625" cy="369332"/>
          </a:xfrm>
          <a:prstGeom prst="rect">
            <a:avLst/>
          </a:prstGeom>
          <a:noFill/>
        </p:spPr>
        <p:txBody>
          <a:bodyPr wrap="square">
            <a:spAutoFit/>
          </a:bodyPr>
          <a:lstStyle/>
          <a:p>
            <a:r>
              <a:rPr lang="en-US" altLang="zh-CN" sz="1800" dirty="0"/>
              <a:t>[</a:t>
            </a:r>
            <a:r>
              <a:rPr lang="en-US" altLang="zh-CN" dirty="0"/>
              <a:t>JKX’18,BJX’19,JKX’21,RX’24]</a:t>
            </a:r>
            <a:endParaRPr lang="en-US" dirty="0"/>
          </a:p>
        </p:txBody>
      </p:sp>
      <p:sp>
        <p:nvSpPr>
          <p:cNvPr id="17" name="内容占位符 2">
            <a:extLst>
              <a:ext uri="{FF2B5EF4-FFF2-40B4-BE49-F238E27FC236}">
                <a16:creationId xmlns:a16="http://schemas.microsoft.com/office/drawing/2014/main" id="{69F67853-B8A9-FB28-C65D-8530FC0052A8}"/>
              </a:ext>
            </a:extLst>
          </p:cNvPr>
          <p:cNvSpPr txBox="1">
            <a:spLocks/>
          </p:cNvSpPr>
          <p:nvPr/>
        </p:nvSpPr>
        <p:spPr bwMode="auto">
          <a:xfrm>
            <a:off x="207659" y="5330380"/>
            <a:ext cx="11619727" cy="12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zh-CN" sz="2200" dirty="0">
                <a:cs typeface="Calibri Light" panose="020F0302020204030204" pitchFamily="34" charset="0"/>
              </a:rPr>
              <a:t>Can we make it stronger?  </a:t>
            </a:r>
            <a:r>
              <a:rPr lang="en-US" altLang="zh-CN" sz="2200" dirty="0">
                <a:solidFill>
                  <a:srgbClr val="00B050"/>
                </a:solidFill>
                <a:cs typeface="Calibri Light" panose="020F0302020204030204" pitchFamily="34" charset="0"/>
              </a:rPr>
              <a:t>Can we eliminate offline dictionary attack on Server compromise?</a:t>
            </a:r>
          </a:p>
          <a:p>
            <a:pPr marL="0" indent="0">
              <a:spcBef>
                <a:spcPts val="600"/>
              </a:spcBef>
              <a:buNone/>
            </a:pPr>
            <a:r>
              <a:rPr lang="en-US" altLang="zh-CN" sz="2200" dirty="0">
                <a:cs typeface="Calibri Light" panose="020F0302020204030204" pitchFamily="34" charset="0"/>
              </a:rPr>
              <a:t>Yes, with multi-party computation (MPC) implementation of Server, i.e. “Threshold PAKE”!</a:t>
            </a:r>
          </a:p>
        </p:txBody>
      </p:sp>
      <p:sp>
        <p:nvSpPr>
          <p:cNvPr id="3" name="Title 1">
            <a:extLst>
              <a:ext uri="{FF2B5EF4-FFF2-40B4-BE49-F238E27FC236}">
                <a16:creationId xmlns:a16="http://schemas.microsoft.com/office/drawing/2014/main" id="{D1E38279-0D14-D7F5-4E65-CDA748E8FBA9}"/>
              </a:ext>
            </a:extLst>
          </p:cNvPr>
          <p:cNvSpPr txBox="1">
            <a:spLocks/>
          </p:cNvSpPr>
          <p:nvPr/>
        </p:nvSpPr>
        <p:spPr bwMode="auto">
          <a:xfrm>
            <a:off x="9147724" y="884336"/>
            <a:ext cx="2616292" cy="34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altLang="zh-CN" sz="2100" dirty="0">
                <a:solidFill>
                  <a:srgbClr val="FF0000"/>
                </a:solidFill>
                <a:latin typeface="+mn-lt"/>
              </a:rPr>
              <a:t>IETF competition winner</a:t>
            </a:r>
          </a:p>
        </p:txBody>
      </p:sp>
      <p:cxnSp>
        <p:nvCxnSpPr>
          <p:cNvPr id="5" name="Straight Arrow Connector 4">
            <a:extLst>
              <a:ext uri="{FF2B5EF4-FFF2-40B4-BE49-F238E27FC236}">
                <a16:creationId xmlns:a16="http://schemas.microsoft.com/office/drawing/2014/main" id="{491951B8-1A9B-6560-15A1-058DDDE5CA66}"/>
              </a:ext>
            </a:extLst>
          </p:cNvPr>
          <p:cNvCxnSpPr>
            <a:cxnSpLocks/>
          </p:cNvCxnSpPr>
          <p:nvPr/>
        </p:nvCxnSpPr>
        <p:spPr>
          <a:xfrm flipH="1" flipV="1">
            <a:off x="9605641" y="706665"/>
            <a:ext cx="782288" cy="19185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D48CEF1-DD80-DB96-F25A-E17941057898}"/>
              </a:ext>
            </a:extLst>
          </p:cNvPr>
          <p:cNvSpPr/>
          <p:nvPr/>
        </p:nvSpPr>
        <p:spPr>
          <a:xfrm>
            <a:off x="8757714" y="346449"/>
            <a:ext cx="775252" cy="3651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Title 1">
            <a:extLst>
              <a:ext uri="{FF2B5EF4-FFF2-40B4-BE49-F238E27FC236}">
                <a16:creationId xmlns:a16="http://schemas.microsoft.com/office/drawing/2014/main" id="{A26CFF02-B270-A2D0-6CE6-C48A0358C3B2}"/>
              </a:ext>
            </a:extLst>
          </p:cNvPr>
          <p:cNvSpPr txBox="1">
            <a:spLocks/>
          </p:cNvSpPr>
          <p:nvPr/>
        </p:nvSpPr>
        <p:spPr bwMode="auto">
          <a:xfrm>
            <a:off x="8548747" y="42748"/>
            <a:ext cx="1254020" cy="34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altLang="zh-CN" sz="2100" dirty="0">
                <a:solidFill>
                  <a:srgbClr val="FF0000"/>
                </a:solidFill>
                <a:latin typeface="+mn-lt"/>
              </a:rPr>
              <a:t>“OPAQUE”</a:t>
            </a:r>
          </a:p>
        </p:txBody>
      </p:sp>
    </p:spTree>
    <p:extLst>
      <p:ext uri="{BB962C8B-B14F-4D97-AF65-F5344CB8AC3E}">
        <p14:creationId xmlns:p14="http://schemas.microsoft.com/office/powerpoint/2010/main" val="114394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DA56286-A444-6D81-BE4D-1D70815052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8472" y="1446136"/>
            <a:ext cx="843164" cy="689124"/>
          </a:xfrm>
          <a:prstGeom prst="rect">
            <a:avLst/>
          </a:prstGeom>
        </p:spPr>
      </p:pic>
      <p:sp>
        <p:nvSpPr>
          <p:cNvPr id="55" name="Rectangle 54">
            <a:extLst>
              <a:ext uri="{FF2B5EF4-FFF2-40B4-BE49-F238E27FC236}">
                <a16:creationId xmlns:a16="http://schemas.microsoft.com/office/drawing/2014/main" id="{07A758A8-70D5-4CE2-8728-5A8AA8450A83}"/>
              </a:ext>
            </a:extLst>
          </p:cNvPr>
          <p:cNvSpPr/>
          <p:nvPr/>
        </p:nvSpPr>
        <p:spPr>
          <a:xfrm>
            <a:off x="3348308" y="1533381"/>
            <a:ext cx="3835027" cy="1359493"/>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err="1"/>
              <a:t>saPAKE</a:t>
            </a:r>
            <a:endParaRPr lang="en-US" sz="3600" dirty="0"/>
          </a:p>
          <a:p>
            <a:pPr algn="ctr"/>
            <a:endParaRPr lang="en-US" sz="6000" dirty="0"/>
          </a:p>
        </p:txBody>
      </p:sp>
      <mc:AlternateContent xmlns:mc="http://schemas.openxmlformats.org/markup-compatibility/2006">
        <mc:Choice xmlns:a14="http://schemas.microsoft.com/office/drawing/2010/main" Requires="a14">
          <p:sp>
            <p:nvSpPr>
              <p:cNvPr id="52" name="Rectangle 51">
                <a:extLst>
                  <a:ext uri="{FF2B5EF4-FFF2-40B4-BE49-F238E27FC236}">
                    <a16:creationId xmlns:a16="http://schemas.microsoft.com/office/drawing/2014/main" id="{ADA89897-91D9-4A78-A6CA-8A7307467D3F}"/>
                  </a:ext>
                </a:extLst>
              </p:cNvPr>
              <p:cNvSpPr/>
              <p:nvPr/>
            </p:nvSpPr>
            <p:spPr>
              <a:xfrm>
                <a:off x="3289957" y="2132180"/>
                <a:ext cx="3951727" cy="62149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b="0" i="0" dirty="0" smtClean="0">
                        <a:latin typeface="Cambria Math" panose="02040503050406030204" pitchFamily="18" charset="0"/>
                      </a:rPr>
                      <m:t> </m:t>
                    </m:r>
                  </m:oMath>
                </a14:m>
                <a:r>
                  <a:rPr lang="en-US" sz="2400" dirty="0"/>
                  <a:t>if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b="0" i="1" dirty="0" smtClean="0">
                            <a:latin typeface="Cambria Math" panose="02040503050406030204" pitchFamily="18" charset="0"/>
                          </a:rPr>
                          <m:t>𝑟</m:t>
                        </m:r>
                      </m:sub>
                    </m:sSub>
                    <m:d>
                      <m:dPr>
                        <m:ctrlPr>
                          <a:rPr lang="en-US" sz="2400" b="0" i="1" dirty="0" smtClean="0">
                            <a:latin typeface="Cambria Math" panose="02040503050406030204" pitchFamily="18" charset="0"/>
                          </a:rPr>
                        </m:ctrlPr>
                      </m:dPr>
                      <m:e>
                        <m:r>
                          <a:rPr lang="en-US" sz="2400" i="1" dirty="0" smtClean="0">
                            <a:latin typeface="Cambria Math" panose="02040503050406030204" pitchFamily="18" charset="0"/>
                          </a:rPr>
                          <m:t>𝑝</m:t>
                        </m:r>
                        <m:r>
                          <a:rPr lang="en-US" sz="2400" b="0" i="1" dirty="0" smtClean="0">
                            <a:latin typeface="Cambria Math" panose="02040503050406030204" pitchFamily="18" charset="0"/>
                          </a:rPr>
                          <m:t>𝑤</m:t>
                        </m:r>
                      </m:e>
                    </m:d>
                    <m:r>
                      <a:rPr lang="en-US" sz="2400" b="0" i="1" dirty="0" smtClean="0">
                        <a:latin typeface="Cambria Math" panose="02040503050406030204" pitchFamily="18" charset="0"/>
                      </a:rPr>
                      <m:t>=</m:t>
                    </m:r>
                    <m:r>
                      <a:rPr lang="en-US" sz="2400" i="1" dirty="0">
                        <a:solidFill>
                          <a:schemeClr val="tx1"/>
                        </a:solidFill>
                        <a:latin typeface="Cambria Math" panose="02040503050406030204" pitchFamily="18" charset="0"/>
                      </a:rPr>
                      <m:t>h𝑝𝑤</m:t>
                    </m:r>
                  </m:oMath>
                </a14:m>
                <a:endParaRPr lang="en-US" sz="2400" dirty="0">
                  <a:solidFill>
                    <a:schemeClr val="tx1"/>
                  </a:solidFill>
                </a:endParaRPr>
              </a:p>
              <a:p>
                <a:pPr algn="ctr"/>
                <a:r>
                  <a:rPr lang="en-US" sz="2400" dirty="0"/>
                  <a:t>(otherwise k and k’ are </a:t>
                </a:r>
                <a:r>
                  <a:rPr lang="en-US" sz="2400" dirty="0" err="1"/>
                  <a:t>indep</a:t>
                </a:r>
                <a:r>
                  <a:rPr lang="en-US" sz="2400" dirty="0"/>
                  <a:t>.)</a:t>
                </a:r>
              </a:p>
            </p:txBody>
          </p:sp>
        </mc:Choice>
        <mc:Fallback>
          <p:sp>
            <p:nvSpPr>
              <p:cNvPr id="52" name="Rectangle 51">
                <a:extLst>
                  <a:ext uri="{FF2B5EF4-FFF2-40B4-BE49-F238E27FC236}">
                    <a16:creationId xmlns:a16="http://schemas.microsoft.com/office/drawing/2014/main" id="{ADA89897-91D9-4A78-A6CA-8A7307467D3F}"/>
                  </a:ext>
                </a:extLst>
              </p:cNvPr>
              <p:cNvSpPr>
                <a:spLocks noRot="1" noChangeAspect="1" noMove="1" noResize="1" noEditPoints="1" noAdjustHandles="1" noChangeArrowheads="1" noChangeShapeType="1" noTextEdit="1"/>
              </p:cNvSpPr>
              <p:nvPr/>
            </p:nvSpPr>
            <p:spPr>
              <a:xfrm>
                <a:off x="3289957" y="2132180"/>
                <a:ext cx="3951727" cy="621494"/>
              </a:xfrm>
              <a:prstGeom prst="rect">
                <a:avLst/>
              </a:prstGeom>
              <a:blipFill>
                <a:blip r:embed="rId4"/>
                <a:stretch>
                  <a:fillRect l="-2469" t="-24510" r="-2160" b="-38235"/>
                </a:stretch>
              </a:blipFill>
              <a:ln>
                <a:noFill/>
              </a:ln>
            </p:spPr>
            <p:txBody>
              <a:bodyPr/>
              <a:lstStyle/>
              <a:p>
                <a:r>
                  <a:rPr lang="en-US">
                    <a:noFill/>
                  </a:rPr>
                  <a:t> </a:t>
                </a:r>
              </a:p>
            </p:txBody>
          </p:sp>
        </mc:Fallback>
      </mc:AlternateContent>
      <p:sp>
        <p:nvSpPr>
          <p:cNvPr id="22" name="Title 1">
            <a:extLst>
              <a:ext uri="{FF2B5EF4-FFF2-40B4-BE49-F238E27FC236}">
                <a16:creationId xmlns:a16="http://schemas.microsoft.com/office/drawing/2014/main" id="{E2AA5B09-A679-4FD1-A797-169BD59C8A9A}"/>
              </a:ext>
            </a:extLst>
          </p:cNvPr>
          <p:cNvSpPr txBox="1">
            <a:spLocks/>
          </p:cNvSpPr>
          <p:nvPr/>
        </p:nvSpPr>
        <p:spPr bwMode="auto">
          <a:xfrm>
            <a:off x="177842" y="117479"/>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pl-PL" dirty="0"/>
              <a:t>saPAKE vs. threshold </a:t>
            </a:r>
            <a:r>
              <a:rPr lang="en-US" dirty="0"/>
              <a:t>PAKE (</a:t>
            </a:r>
            <a:r>
              <a:rPr lang="pl-PL" dirty="0"/>
              <a:t>tPA</a:t>
            </a:r>
            <a:r>
              <a:rPr lang="en-US" dirty="0"/>
              <a:t>KE)</a:t>
            </a:r>
            <a:endParaRPr lang="en-US" sz="3600" dirty="0">
              <a:solidFill>
                <a:srgbClr val="FF0000"/>
              </a:solidFill>
            </a:endParaRPr>
          </a:p>
        </p:txBody>
      </p:sp>
      <mc:AlternateContent xmlns:mc="http://schemas.openxmlformats.org/markup-compatibility/2006" xmlns:a14="http://schemas.microsoft.com/office/drawing/2010/main">
        <mc:Choice Requires="a14">
          <p:sp>
            <p:nvSpPr>
              <p:cNvPr id="51" name="内容占位符 2">
                <a:extLst>
                  <a:ext uri="{FF2B5EF4-FFF2-40B4-BE49-F238E27FC236}">
                    <a16:creationId xmlns:a16="http://schemas.microsoft.com/office/drawing/2014/main" id="{40CA10E0-AE14-4AE2-87F8-8236A785AA73}"/>
                  </a:ext>
                </a:extLst>
              </p:cNvPr>
              <p:cNvSpPr>
                <a:spLocks noGrp="1"/>
              </p:cNvSpPr>
              <p:nvPr>
                <p:ph idx="1"/>
              </p:nvPr>
            </p:nvSpPr>
            <p:spPr>
              <a:xfrm>
                <a:off x="717661" y="879225"/>
                <a:ext cx="11037589" cy="490335"/>
              </a:xfrm>
            </p:spPr>
            <p:txBody>
              <a:bodyPr>
                <a:noAutofit/>
              </a:bodyPr>
              <a:lstStyle/>
              <a:p>
                <a:pPr marL="0" indent="0">
                  <a:buNone/>
                </a:pPr>
                <a:r>
                  <a:rPr lang="en-US" altLang="zh-CN" sz="2400" dirty="0">
                    <a:cs typeface="Calibri Light" panose="020F0302020204030204" pitchFamily="34" charset="0"/>
                  </a:rPr>
                  <a:t>Server Initialization:  on input pw, pick random `salt’ </a:t>
                </a:r>
                <a14:m>
                  <m:oMath xmlns:m="http://schemas.openxmlformats.org/officeDocument/2006/math">
                    <m:r>
                      <a:rPr lang="en-US" sz="2400" b="0" i="1" dirty="0" smtClean="0">
                        <a:latin typeface="Cambria Math" panose="02040503050406030204" pitchFamily="18" charset="0"/>
                      </a:rPr>
                      <m:t>𝑟</m:t>
                    </m:r>
                  </m:oMath>
                </a14:m>
                <a:r>
                  <a:rPr lang="en-US" altLang="zh-CN" sz="2400" dirty="0">
                    <a:cs typeface="Calibri Light" panose="020F0302020204030204" pitchFamily="34" charset="0"/>
                  </a:rPr>
                  <a:t>, set </a:t>
                </a:r>
                <a14:m>
                  <m:oMath xmlns:m="http://schemas.openxmlformats.org/officeDocument/2006/math">
                    <m:r>
                      <a:rPr lang="en-US" sz="2400" b="0" i="1" smtClean="0">
                        <a:solidFill>
                          <a:srgbClr val="FF0000"/>
                        </a:solidFill>
                        <a:latin typeface="Cambria Math" panose="02040503050406030204" pitchFamily="18" charset="0"/>
                        <a:cs typeface="Calibri"/>
                      </a:rPr>
                      <m:t>h𝑝𝑤</m:t>
                    </m:r>
                    <m:r>
                      <a:rPr lang="en-US" sz="2400" b="0" i="1" smtClean="0">
                        <a:solidFill>
                          <a:prstClr val="black"/>
                        </a:solidFill>
                        <a:latin typeface="Cambria Math" panose="02040503050406030204" pitchFamily="18" charset="0"/>
                        <a:cs typeface="Calibri"/>
                      </a:rPr>
                      <m:t>=</m:t>
                    </m:r>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𝐻</m:t>
                        </m:r>
                      </m:e>
                      <m:sub>
                        <m:r>
                          <a:rPr lang="en-US" sz="2400" b="0" i="1" dirty="0" smtClean="0">
                            <a:latin typeface="Cambria Math" panose="02040503050406030204" pitchFamily="18" charset="0"/>
                          </a:rPr>
                          <m:t>𝑟</m:t>
                        </m:r>
                      </m:sub>
                    </m:sSub>
                    <m:d>
                      <m:dPr>
                        <m:ctrlPr>
                          <a:rPr lang="en-US" sz="2400" i="1" dirty="0">
                            <a:latin typeface="Cambria Math" panose="02040503050406030204" pitchFamily="18" charset="0"/>
                          </a:rPr>
                        </m:ctrlPr>
                      </m:dPr>
                      <m:e>
                        <m:r>
                          <a:rPr lang="en-US" sz="2400" i="1" dirty="0">
                            <a:latin typeface="Cambria Math" panose="02040503050406030204" pitchFamily="18" charset="0"/>
                          </a:rPr>
                          <m:t>𝑝𝑤</m:t>
                        </m:r>
                      </m:e>
                    </m:d>
                  </m:oMath>
                </a14:m>
                <a:endParaRPr lang="en-US" altLang="zh-CN" sz="2400" dirty="0">
                  <a:cs typeface="Calibri Light" panose="020F0302020204030204" pitchFamily="34" charset="0"/>
                </a:endParaRPr>
              </a:p>
            </p:txBody>
          </p:sp>
        </mc:Choice>
        <mc:Fallback xmlns="">
          <p:sp>
            <p:nvSpPr>
              <p:cNvPr id="51" name="内容占位符 2">
                <a:extLst>
                  <a:ext uri="{FF2B5EF4-FFF2-40B4-BE49-F238E27FC236}">
                    <a16:creationId xmlns:a16="http://schemas.microsoft.com/office/drawing/2014/main" id="{40CA10E0-AE14-4AE2-87F8-8236A785AA73}"/>
                  </a:ext>
                </a:extLst>
              </p:cNvPr>
              <p:cNvSpPr>
                <a:spLocks noGrp="1" noRot="1" noChangeAspect="1" noMove="1" noResize="1" noEditPoints="1" noAdjustHandles="1" noChangeArrowheads="1" noChangeShapeType="1" noTextEdit="1"/>
              </p:cNvSpPr>
              <p:nvPr>
                <p:ph idx="1"/>
              </p:nvPr>
            </p:nvSpPr>
            <p:spPr>
              <a:xfrm>
                <a:off x="717661" y="879225"/>
                <a:ext cx="11037589" cy="490335"/>
              </a:xfrm>
              <a:blipFill>
                <a:blip r:embed="rId5"/>
                <a:stretch>
                  <a:fillRect l="-884" t="-17284" b="-13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6595FCEE-1E2F-4B05-A60F-5E2AB2EB4B7A}"/>
                  </a:ext>
                </a:extLst>
              </p:cNvPr>
              <p:cNvSpPr/>
              <p:nvPr/>
            </p:nvSpPr>
            <p:spPr>
              <a:xfrm>
                <a:off x="1994201" y="1204860"/>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𝑝𝑤</m:t>
                      </m:r>
                    </m:oMath>
                  </m:oMathPara>
                </a14:m>
                <a:endParaRPr lang="en-US" sz="2400" dirty="0"/>
              </a:p>
            </p:txBody>
          </p:sp>
        </mc:Choice>
        <mc:Fallback xmlns="">
          <p:sp>
            <p:nvSpPr>
              <p:cNvPr id="53" name="Rectangle 52">
                <a:extLst>
                  <a:ext uri="{FF2B5EF4-FFF2-40B4-BE49-F238E27FC236}">
                    <a16:creationId xmlns:a16="http://schemas.microsoft.com/office/drawing/2014/main" id="{6595FCEE-1E2F-4B05-A60F-5E2AB2EB4B7A}"/>
                  </a:ext>
                </a:extLst>
              </p:cNvPr>
              <p:cNvSpPr>
                <a:spLocks noRot="1" noChangeAspect="1" noMove="1" noResize="1" noEditPoints="1" noAdjustHandles="1" noChangeArrowheads="1" noChangeShapeType="1" noTextEdit="1"/>
              </p:cNvSpPr>
              <p:nvPr/>
            </p:nvSpPr>
            <p:spPr>
              <a:xfrm>
                <a:off x="1994201" y="1204860"/>
                <a:ext cx="1198230" cy="455733"/>
              </a:xfrm>
              <a:prstGeom prst="rect">
                <a:avLst/>
              </a:prstGeom>
              <a:blipFill>
                <a:blip r:embed="rId6"/>
                <a:stretch>
                  <a:fillRect b="-1216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25B3C29-3526-4919-977F-95C0CA9F0B5D}"/>
                  </a:ext>
                </a:extLst>
              </p:cNvPr>
              <p:cNvSpPr/>
              <p:nvPr/>
            </p:nvSpPr>
            <p:spPr>
              <a:xfrm>
                <a:off x="7397891" y="1230363"/>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rgbClr val="FF0000"/>
                          </a:solidFill>
                          <a:latin typeface="Cambria Math" panose="02040503050406030204" pitchFamily="18" charset="0"/>
                        </a:rPr>
                        <m:t>𝑟</m:t>
                      </m:r>
                      <m:r>
                        <a:rPr lang="en-US" sz="2400" b="0" i="0" dirty="0" smtClean="0">
                          <a:solidFill>
                            <a:srgbClr val="FF0000"/>
                          </a:solidFill>
                          <a:latin typeface="Cambria Math" panose="02040503050406030204" pitchFamily="18" charset="0"/>
                        </a:rPr>
                        <m:t>,</m:t>
                      </m:r>
                      <m:r>
                        <a:rPr lang="en-US" sz="2400" b="0" i="1" dirty="0" smtClean="0">
                          <a:solidFill>
                            <a:srgbClr val="FF0000"/>
                          </a:solidFill>
                          <a:latin typeface="Cambria Math" panose="02040503050406030204" pitchFamily="18" charset="0"/>
                        </a:rPr>
                        <m:t>h𝑝</m:t>
                      </m:r>
                      <m:r>
                        <a:rPr lang="en-US" sz="2400" i="1" dirty="0" smtClean="0">
                          <a:solidFill>
                            <a:srgbClr val="FF0000"/>
                          </a:solidFill>
                          <a:latin typeface="Cambria Math" panose="02040503050406030204" pitchFamily="18" charset="0"/>
                        </a:rPr>
                        <m:t>𝑤</m:t>
                      </m:r>
                    </m:oMath>
                  </m:oMathPara>
                </a14:m>
                <a:endParaRPr lang="en-US" sz="2400" dirty="0">
                  <a:solidFill>
                    <a:srgbClr val="FF0000"/>
                  </a:solidFill>
                </a:endParaRPr>
              </a:p>
            </p:txBody>
          </p:sp>
        </mc:Choice>
        <mc:Fallback xmlns="">
          <p:sp>
            <p:nvSpPr>
              <p:cNvPr id="54" name="Rectangle 53">
                <a:extLst>
                  <a:ext uri="{FF2B5EF4-FFF2-40B4-BE49-F238E27FC236}">
                    <a16:creationId xmlns:a16="http://schemas.microsoft.com/office/drawing/2014/main" id="{325B3C29-3526-4919-977F-95C0CA9F0B5D}"/>
                  </a:ext>
                </a:extLst>
              </p:cNvPr>
              <p:cNvSpPr>
                <a:spLocks noRot="1" noChangeAspect="1" noMove="1" noResize="1" noEditPoints="1" noAdjustHandles="1" noChangeArrowheads="1" noChangeShapeType="1" noTextEdit="1"/>
              </p:cNvSpPr>
              <p:nvPr/>
            </p:nvSpPr>
            <p:spPr>
              <a:xfrm>
                <a:off x="7397891" y="1230363"/>
                <a:ext cx="1198230" cy="455733"/>
              </a:xfrm>
              <a:prstGeom prst="rect">
                <a:avLst/>
              </a:prstGeom>
              <a:blipFill>
                <a:blip r:embed="rId7"/>
                <a:stretch>
                  <a:fillRect b="-18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F395F8BE-C958-4147-8956-A359C3FFDEE2}"/>
                  </a:ext>
                </a:extLst>
              </p:cNvPr>
              <p:cNvSpPr/>
              <p:nvPr/>
            </p:nvSpPr>
            <p:spPr>
              <a:xfrm>
                <a:off x="2182692" y="2181811"/>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oMath>
                  </m:oMathPara>
                </a14:m>
                <a:endParaRPr lang="en-US" sz="2400" dirty="0"/>
              </a:p>
            </p:txBody>
          </p:sp>
        </mc:Choice>
        <mc:Fallback xmlns="">
          <p:sp>
            <p:nvSpPr>
              <p:cNvPr id="62" name="Rectangle 61">
                <a:extLst>
                  <a:ext uri="{FF2B5EF4-FFF2-40B4-BE49-F238E27FC236}">
                    <a16:creationId xmlns:a16="http://schemas.microsoft.com/office/drawing/2014/main" id="{F395F8BE-C958-4147-8956-A359C3FFDEE2}"/>
                  </a:ext>
                </a:extLst>
              </p:cNvPr>
              <p:cNvSpPr>
                <a:spLocks noRot="1" noChangeAspect="1" noMove="1" noResize="1" noEditPoints="1" noAdjustHandles="1" noChangeArrowheads="1" noChangeShapeType="1" noTextEdit="1"/>
              </p:cNvSpPr>
              <p:nvPr/>
            </p:nvSpPr>
            <p:spPr>
              <a:xfrm>
                <a:off x="2182692" y="2181811"/>
                <a:ext cx="780017" cy="365125"/>
              </a:xfrm>
              <a:prstGeom prst="rect">
                <a:avLst/>
              </a:prstGeom>
              <a:blipFill>
                <a:blip r:embed="rId8"/>
                <a:stretch>
                  <a:fillRect b="-8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6DB6F1FB-DDEC-4BD1-94D1-E6BDD5C5C3ED}"/>
                  </a:ext>
                </a:extLst>
              </p:cNvPr>
              <p:cNvSpPr/>
              <p:nvPr/>
            </p:nvSpPr>
            <p:spPr>
              <a:xfrm>
                <a:off x="7622615" y="2338000"/>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r>
                        <a:rPr lang="en-US" sz="2400" b="0" i="1" dirty="0" smtClean="0">
                          <a:latin typeface="Cambria Math" panose="02040503050406030204" pitchFamily="18" charset="0"/>
                        </a:rPr>
                        <m:t>′</m:t>
                      </m:r>
                    </m:oMath>
                  </m:oMathPara>
                </a14:m>
                <a:endParaRPr lang="en-US" sz="2400" dirty="0"/>
              </a:p>
            </p:txBody>
          </p:sp>
        </mc:Choice>
        <mc:Fallback xmlns="">
          <p:sp>
            <p:nvSpPr>
              <p:cNvPr id="63" name="Rectangle 62">
                <a:extLst>
                  <a:ext uri="{FF2B5EF4-FFF2-40B4-BE49-F238E27FC236}">
                    <a16:creationId xmlns:a16="http://schemas.microsoft.com/office/drawing/2014/main" id="{6DB6F1FB-DDEC-4BD1-94D1-E6BDD5C5C3ED}"/>
                  </a:ext>
                </a:extLst>
              </p:cNvPr>
              <p:cNvSpPr>
                <a:spLocks noRot="1" noChangeAspect="1" noMove="1" noResize="1" noEditPoints="1" noAdjustHandles="1" noChangeArrowheads="1" noChangeShapeType="1" noTextEdit="1"/>
              </p:cNvSpPr>
              <p:nvPr/>
            </p:nvSpPr>
            <p:spPr>
              <a:xfrm>
                <a:off x="7622615" y="2338000"/>
                <a:ext cx="780017" cy="365125"/>
              </a:xfrm>
              <a:prstGeom prst="rect">
                <a:avLst/>
              </a:prstGeom>
              <a:blipFill>
                <a:blip r:embed="rId9"/>
                <a:stretch>
                  <a:fillRect t="-3390" b="-11864"/>
                </a:stretch>
              </a:blipFill>
              <a:ln>
                <a:noFill/>
              </a:ln>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3513EE05-0C7E-403E-945B-F88C240BB876}"/>
              </a:ext>
            </a:extLst>
          </p:cNvPr>
          <p:cNvCxnSpPr>
            <a:cxnSpLocks/>
          </p:cNvCxnSpPr>
          <p:nvPr/>
        </p:nvCxnSpPr>
        <p:spPr>
          <a:xfrm>
            <a:off x="1900218" y="1753582"/>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5" name="Straight Arrow Connector 64">
            <a:extLst>
              <a:ext uri="{FF2B5EF4-FFF2-40B4-BE49-F238E27FC236}">
                <a16:creationId xmlns:a16="http://schemas.microsoft.com/office/drawing/2014/main" id="{D62BC383-3E83-459C-A5B6-74442937902A}"/>
              </a:ext>
            </a:extLst>
          </p:cNvPr>
          <p:cNvCxnSpPr>
            <a:cxnSpLocks/>
          </p:cNvCxnSpPr>
          <p:nvPr/>
        </p:nvCxnSpPr>
        <p:spPr>
          <a:xfrm>
            <a:off x="7339212" y="2753674"/>
            <a:ext cx="127160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6" name="Straight Arrow Connector 65">
            <a:extLst>
              <a:ext uri="{FF2B5EF4-FFF2-40B4-BE49-F238E27FC236}">
                <a16:creationId xmlns:a16="http://schemas.microsoft.com/office/drawing/2014/main" id="{57BA6CB0-0E41-4A82-AF91-E2EC05EEC000}"/>
              </a:ext>
            </a:extLst>
          </p:cNvPr>
          <p:cNvCxnSpPr>
            <a:cxnSpLocks/>
          </p:cNvCxnSpPr>
          <p:nvPr/>
        </p:nvCxnSpPr>
        <p:spPr>
          <a:xfrm flipH="1">
            <a:off x="7241685" y="1751497"/>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7" name="Straight Arrow Connector 66">
            <a:extLst>
              <a:ext uri="{FF2B5EF4-FFF2-40B4-BE49-F238E27FC236}">
                <a16:creationId xmlns:a16="http://schemas.microsoft.com/office/drawing/2014/main" id="{471D64F2-CFF2-4ED5-BD4F-1B8B135DAB15}"/>
              </a:ext>
            </a:extLst>
          </p:cNvPr>
          <p:cNvCxnSpPr>
            <a:cxnSpLocks/>
          </p:cNvCxnSpPr>
          <p:nvPr/>
        </p:nvCxnSpPr>
        <p:spPr>
          <a:xfrm flipH="1">
            <a:off x="1884574" y="2644762"/>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nvGrpSpPr>
          <p:cNvPr id="24" name="Group 23">
            <a:extLst>
              <a:ext uri="{FF2B5EF4-FFF2-40B4-BE49-F238E27FC236}">
                <a16:creationId xmlns:a16="http://schemas.microsoft.com/office/drawing/2014/main" id="{8EAE8CFF-1758-4BD0-A1DA-0F4E2B610E47}"/>
              </a:ext>
            </a:extLst>
          </p:cNvPr>
          <p:cNvGrpSpPr/>
          <p:nvPr/>
        </p:nvGrpSpPr>
        <p:grpSpPr>
          <a:xfrm>
            <a:off x="192109" y="1432726"/>
            <a:ext cx="1486871" cy="1278751"/>
            <a:chOff x="156595" y="2724355"/>
            <a:chExt cx="2298321" cy="2298321"/>
          </a:xfrm>
        </p:grpSpPr>
        <p:pic>
          <p:nvPicPr>
            <p:cNvPr id="25" name="Picture 24">
              <a:extLst>
                <a:ext uri="{FF2B5EF4-FFF2-40B4-BE49-F238E27FC236}">
                  <a16:creationId xmlns:a16="http://schemas.microsoft.com/office/drawing/2014/main" id="{F5C0CF7A-5280-45E3-B1AA-A261A79A22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6595" y="2724355"/>
              <a:ext cx="2298321" cy="2298321"/>
            </a:xfrm>
            <a:prstGeom prst="rect">
              <a:avLst/>
            </a:prstGeom>
          </p:spPr>
        </p:pic>
        <p:sp>
          <p:nvSpPr>
            <p:cNvPr id="26" name="Rectangle 25">
              <a:extLst>
                <a:ext uri="{FF2B5EF4-FFF2-40B4-BE49-F238E27FC236}">
                  <a16:creationId xmlns:a16="http://schemas.microsoft.com/office/drawing/2014/main" id="{268F39DA-AB4C-4ECF-A3D5-C252988B4E94}"/>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User</a:t>
              </a:r>
            </a:p>
          </p:txBody>
        </p:sp>
      </p:grpSp>
      <p:grpSp>
        <p:nvGrpSpPr>
          <p:cNvPr id="27" name="Group 26">
            <a:extLst>
              <a:ext uri="{FF2B5EF4-FFF2-40B4-BE49-F238E27FC236}">
                <a16:creationId xmlns:a16="http://schemas.microsoft.com/office/drawing/2014/main" id="{FF98773F-DEC4-4BBA-A987-B136EF5579D3}"/>
              </a:ext>
            </a:extLst>
          </p:cNvPr>
          <p:cNvGrpSpPr/>
          <p:nvPr/>
        </p:nvGrpSpPr>
        <p:grpSpPr>
          <a:xfrm>
            <a:off x="8475891" y="1418698"/>
            <a:ext cx="1414266" cy="1359492"/>
            <a:chOff x="9224942" y="2706465"/>
            <a:chExt cx="2474043" cy="2474043"/>
          </a:xfrm>
        </p:grpSpPr>
        <p:pic>
          <p:nvPicPr>
            <p:cNvPr id="28" name="Picture 27">
              <a:extLst>
                <a:ext uri="{FF2B5EF4-FFF2-40B4-BE49-F238E27FC236}">
                  <a16:creationId xmlns:a16="http://schemas.microsoft.com/office/drawing/2014/main" id="{0712C94F-E8EE-4D16-B918-3945F538D2A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p:spPr>
        </p:pic>
        <p:sp>
          <p:nvSpPr>
            <p:cNvPr id="29" name="Rectangle 28">
              <a:extLst>
                <a:ext uri="{FF2B5EF4-FFF2-40B4-BE49-F238E27FC236}">
                  <a16:creationId xmlns:a16="http://schemas.microsoft.com/office/drawing/2014/main" id="{6D412A7F-B305-41E5-8AFE-93FE0ABCCE3D}"/>
                </a:ext>
              </a:extLst>
            </p:cNvPr>
            <p:cNvSpPr/>
            <p:nvPr/>
          </p:nvSpPr>
          <p:spPr>
            <a:xfrm>
              <a:off x="9674999" y="4760286"/>
              <a:ext cx="1668796"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Server</a:t>
              </a:r>
            </a:p>
          </p:txBody>
        </p:sp>
      </p:grpSp>
      <p:sp>
        <p:nvSpPr>
          <p:cNvPr id="32" name="内容占位符 2">
            <a:extLst>
              <a:ext uri="{FF2B5EF4-FFF2-40B4-BE49-F238E27FC236}">
                <a16:creationId xmlns:a16="http://schemas.microsoft.com/office/drawing/2014/main" id="{EC2DC80F-E471-453F-A58A-74FA3679A134}"/>
              </a:ext>
            </a:extLst>
          </p:cNvPr>
          <p:cNvSpPr txBox="1">
            <a:spLocks/>
          </p:cNvSpPr>
          <p:nvPr/>
        </p:nvSpPr>
        <p:spPr bwMode="auto">
          <a:xfrm>
            <a:off x="345136" y="3139884"/>
            <a:ext cx="11619727" cy="360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zh-CN" dirty="0">
                <a:cs typeface="Calibri Light" panose="020F0302020204030204" pitchFamily="34" charset="0"/>
              </a:rPr>
              <a:t>Threshold PAKE (t-PAKE):</a:t>
            </a:r>
          </a:p>
          <a:p>
            <a:pPr>
              <a:spcBef>
                <a:spcPts val="600"/>
              </a:spcBef>
            </a:pPr>
            <a:r>
              <a:rPr lang="en-US" altLang="zh-CN" sz="2400" dirty="0">
                <a:cs typeface="Calibri Light" panose="020F0302020204030204" pitchFamily="34" charset="0"/>
              </a:rPr>
              <a:t>Server’s code is MPC-emulated by n parties holding secret-sharing s1,…,</a:t>
            </a:r>
            <a:r>
              <a:rPr lang="en-US" altLang="zh-CN" sz="2400" dirty="0" err="1">
                <a:cs typeface="Calibri Light" panose="020F0302020204030204" pitchFamily="34" charset="0"/>
              </a:rPr>
              <a:t>sn</a:t>
            </a:r>
            <a:r>
              <a:rPr lang="en-US" altLang="zh-CN" sz="2400" dirty="0">
                <a:cs typeface="Calibri Light" panose="020F0302020204030204" pitchFamily="34" charset="0"/>
              </a:rPr>
              <a:t> of Server’s state</a:t>
            </a:r>
          </a:p>
          <a:p>
            <a:pPr>
              <a:spcBef>
                <a:spcPts val="600"/>
              </a:spcBef>
            </a:pPr>
            <a:r>
              <a:rPr lang="en-US" altLang="zh-CN" sz="2400" dirty="0">
                <a:cs typeface="Calibri Light" panose="020F0302020204030204" pitchFamily="34" charset="0"/>
              </a:rPr>
              <a:t>corruption of up to t &lt; n servers leaks no information</a:t>
            </a:r>
          </a:p>
          <a:p>
            <a:pPr>
              <a:spcBef>
                <a:spcPts val="600"/>
              </a:spcBef>
            </a:pPr>
            <a:r>
              <a:rPr lang="en-US" altLang="zh-CN" sz="2400" dirty="0">
                <a:cs typeface="Calibri Light" panose="020F0302020204030204" pitchFamily="34" charset="0"/>
              </a:rPr>
              <a:t>t-PAKE [FK’00,MSJ’02,GR’03,ACFP’05,…] </a:t>
            </a:r>
            <a:r>
              <a:rPr lang="en-US" altLang="zh-CN" sz="2400" dirty="0">
                <a:solidFill>
                  <a:srgbClr val="FF0000"/>
                </a:solidFill>
                <a:cs typeface="Calibri Light" panose="020F0302020204030204" pitchFamily="34" charset="0"/>
              </a:rPr>
              <a:t>secret-shares symmetric PAKE</a:t>
            </a:r>
            <a:endParaRPr lang="en-US" altLang="zh-CN" sz="2400" dirty="0">
              <a:cs typeface="Calibri Light" panose="020F0302020204030204" pitchFamily="34" charset="0"/>
            </a:endParaRPr>
          </a:p>
          <a:p>
            <a:pPr lvl="1">
              <a:spcBef>
                <a:spcPts val="600"/>
              </a:spcBef>
            </a:pPr>
            <a:r>
              <a:rPr lang="en-US" altLang="zh-CN" sz="2000" dirty="0">
                <a:cs typeface="Calibri Light" panose="020F0302020204030204" pitchFamily="34" charset="0"/>
              </a:rPr>
              <a:t>(s1,…,</a:t>
            </a:r>
            <a:r>
              <a:rPr lang="en-US" altLang="zh-CN" sz="2000" dirty="0" err="1">
                <a:cs typeface="Calibri Light" panose="020F0302020204030204" pitchFamily="34" charset="0"/>
              </a:rPr>
              <a:t>sn</a:t>
            </a:r>
            <a:r>
              <a:rPr lang="en-US" altLang="zh-CN" sz="2000" dirty="0">
                <a:cs typeface="Calibri Light" panose="020F0302020204030204" pitchFamily="34" charset="0"/>
              </a:rPr>
              <a:t>) is a secret-sharing of password pw  →  corruption of ≥(t+1) servers leaks pw…</a:t>
            </a:r>
            <a:endParaRPr lang="en-US" altLang="zh-CN" sz="1400" dirty="0">
              <a:solidFill>
                <a:srgbClr val="FF0000"/>
              </a:solidFill>
              <a:cs typeface="Calibri Light" panose="020F0302020204030204" pitchFamily="34" charset="0"/>
            </a:endParaRPr>
          </a:p>
        </p:txBody>
      </p:sp>
      <p:sp>
        <p:nvSpPr>
          <p:cNvPr id="2" name="Slide Number Placeholder 1">
            <a:extLst>
              <a:ext uri="{FF2B5EF4-FFF2-40B4-BE49-F238E27FC236}">
                <a16:creationId xmlns:a16="http://schemas.microsoft.com/office/drawing/2014/main" id="{547673C6-53AD-2A1A-9545-C845ED67B21E}"/>
              </a:ext>
            </a:extLst>
          </p:cNvPr>
          <p:cNvSpPr>
            <a:spLocks noGrp="1"/>
          </p:cNvSpPr>
          <p:nvPr>
            <p:ph type="sldNum" sz="quarter" idx="12"/>
          </p:nvPr>
        </p:nvSpPr>
        <p:spPr/>
        <p:txBody>
          <a:bodyPr/>
          <a:lstStyle/>
          <a:p>
            <a:pPr>
              <a:defRPr/>
            </a:pPr>
            <a:fld id="{68010801-0F02-4A6B-A4E0-A6A05DF6C59F}" type="slidenum">
              <a:rPr lang="zh-CN" altLang="en-US" smtClean="0"/>
              <a:pPr>
                <a:defRPr/>
              </a:pPr>
              <a:t>6</a:t>
            </a:fld>
            <a:r>
              <a:rPr lang="en-US" altLang="zh-CN" dirty="0"/>
              <a:t>/18</a:t>
            </a:r>
            <a:endParaRPr lang="zh-CN" altLang="en-US"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E8221D0-A0F5-72E6-C697-347CE50AECBB}"/>
                  </a:ext>
                </a:extLst>
              </p:cNvPr>
              <p:cNvSpPr/>
              <p:nvPr/>
            </p:nvSpPr>
            <p:spPr>
              <a:xfrm>
                <a:off x="10291782" y="1389360"/>
                <a:ext cx="1849067" cy="1572974"/>
              </a:xfrm>
              <a:prstGeom prst="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0" dirty="0">
                    <a:solidFill>
                      <a:schemeClr val="tx1"/>
                    </a:solidFill>
                  </a:rPr>
                  <a:t>learns </a:t>
                </a:r>
                <a14:m>
                  <m:oMath xmlns:m="http://schemas.openxmlformats.org/officeDocument/2006/math">
                    <m:r>
                      <a:rPr lang="en-US" sz="2000" b="0" i="1" dirty="0" smtClean="0">
                        <a:solidFill>
                          <a:srgbClr val="FF0000"/>
                        </a:solidFill>
                        <a:latin typeface="Cambria Math" panose="02040503050406030204" pitchFamily="18" charset="0"/>
                      </a:rPr>
                      <m:t>𝑟</m:t>
                    </m:r>
                    <m:r>
                      <a:rPr lang="en-US" sz="2000" b="0" i="0" dirty="0" smtClean="0">
                        <a:solidFill>
                          <a:srgbClr val="FF0000"/>
                        </a:solidFill>
                        <a:latin typeface="Cambria Math" panose="02040503050406030204" pitchFamily="18" charset="0"/>
                      </a:rPr>
                      <m:t>,</m:t>
                    </m:r>
                    <m:r>
                      <a:rPr lang="en-US" sz="2000" b="0" i="1" dirty="0" smtClean="0">
                        <a:solidFill>
                          <a:srgbClr val="FF0000"/>
                        </a:solidFill>
                        <a:latin typeface="Cambria Math" panose="02040503050406030204" pitchFamily="18" charset="0"/>
                      </a:rPr>
                      <m:t>h𝑝</m:t>
                    </m:r>
                    <m:r>
                      <a:rPr lang="en-US" sz="2000" i="1" dirty="0" smtClean="0">
                        <a:solidFill>
                          <a:srgbClr val="FF0000"/>
                        </a:solidFill>
                        <a:latin typeface="Cambria Math" panose="02040503050406030204" pitchFamily="18" charset="0"/>
                      </a:rPr>
                      <m:t>𝑤</m:t>
                    </m:r>
                  </m:oMath>
                </a14:m>
                <a:endParaRPr lang="en-US" sz="2000" dirty="0">
                  <a:solidFill>
                    <a:srgbClr val="FF0000"/>
                  </a:solidFill>
                </a:endParaRPr>
              </a:p>
              <a:p>
                <a:pPr algn="ctr"/>
                <a:r>
                  <a:rPr lang="en-US" altLang="zh-CN" sz="2000" dirty="0">
                    <a:cs typeface="Calibri Light" panose="020F0302020204030204" pitchFamily="34" charset="0"/>
                  </a:rPr>
                  <a:t>→ </a:t>
                </a:r>
              </a:p>
              <a:p>
                <a:pPr algn="ctr"/>
                <a:r>
                  <a:rPr lang="en-US" altLang="zh-CN" sz="2000" dirty="0">
                    <a:cs typeface="Calibri Light" panose="020F0302020204030204" pitchFamily="34" charset="0"/>
                  </a:rPr>
                  <a:t>only </a:t>
                </a:r>
                <a:r>
                  <a:rPr lang="en-US" sz="2000" b="0" dirty="0">
                    <a:solidFill>
                      <a:schemeClr val="tx1"/>
                    </a:solidFill>
                  </a:rPr>
                  <a:t>offline password tests</a:t>
                </a:r>
                <a:endParaRPr lang="en-US" sz="2000" dirty="0">
                  <a:solidFill>
                    <a:srgbClr val="FF0000"/>
                  </a:solidFill>
                </a:endParaRPr>
              </a:p>
            </p:txBody>
          </p:sp>
        </mc:Choice>
        <mc:Fallback xmlns="">
          <p:sp>
            <p:nvSpPr>
              <p:cNvPr id="3" name="Rectangle 2">
                <a:extLst>
                  <a:ext uri="{FF2B5EF4-FFF2-40B4-BE49-F238E27FC236}">
                    <a16:creationId xmlns:a16="http://schemas.microsoft.com/office/drawing/2014/main" id="{6E8221D0-A0F5-72E6-C697-347CE50AECBB}"/>
                  </a:ext>
                </a:extLst>
              </p:cNvPr>
              <p:cNvSpPr>
                <a:spLocks noRot="1" noChangeAspect="1" noMove="1" noResize="1" noEditPoints="1" noAdjustHandles="1" noChangeArrowheads="1" noChangeShapeType="1" noTextEdit="1"/>
              </p:cNvSpPr>
              <p:nvPr/>
            </p:nvSpPr>
            <p:spPr>
              <a:xfrm>
                <a:off x="10291782" y="1389360"/>
                <a:ext cx="1849067" cy="1572974"/>
              </a:xfrm>
              <a:prstGeom prst="rect">
                <a:avLst/>
              </a:prstGeom>
              <a:blipFill>
                <a:blip r:embed="rId12"/>
                <a:stretch>
                  <a:fillRect/>
                </a:stretch>
              </a:blipFill>
              <a:ln w="1905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内容占位符 2">
                <a:extLst>
                  <a:ext uri="{FF2B5EF4-FFF2-40B4-BE49-F238E27FC236}">
                    <a16:creationId xmlns:a16="http://schemas.microsoft.com/office/drawing/2014/main" id="{D929DA66-495B-2173-CB59-B95D25923F3F}"/>
                  </a:ext>
                </a:extLst>
              </p:cNvPr>
              <p:cNvSpPr txBox="1">
                <a:spLocks/>
              </p:cNvSpPr>
              <p:nvPr/>
            </p:nvSpPr>
            <p:spPr bwMode="auto">
              <a:xfrm>
                <a:off x="291400" y="5489174"/>
                <a:ext cx="11619727" cy="122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zh-CN" sz="2400" dirty="0">
                    <a:cs typeface="Calibri Light" panose="020F0302020204030204" pitchFamily="34" charset="0"/>
                  </a:rPr>
                  <a:t>Our goal:  </a:t>
                </a:r>
                <a:r>
                  <a:rPr lang="en-US" altLang="zh-CN" sz="2400" dirty="0">
                    <a:solidFill>
                      <a:srgbClr val="00B050"/>
                    </a:solidFill>
                    <a:cs typeface="Calibri Light" panose="020F0302020204030204" pitchFamily="34" charset="0"/>
                  </a:rPr>
                  <a:t>Augmented t-PAKE (at-PAKE):</a:t>
                </a:r>
              </a:p>
              <a:p>
                <a:pPr>
                  <a:spcBef>
                    <a:spcPts val="600"/>
                  </a:spcBef>
                </a:pPr>
                <a:r>
                  <a:rPr lang="en-US" altLang="zh-CN" sz="2400" dirty="0">
                    <a:cs typeface="Calibri Light" panose="020F0302020204030204" pitchFamily="34" charset="0"/>
                  </a:rPr>
                  <a:t>corruption of ≥(t+1) servers leaks </a:t>
                </a:r>
                <a14:m>
                  <m:oMath xmlns:m="http://schemas.openxmlformats.org/officeDocument/2006/math">
                    <m:r>
                      <a:rPr lang="en-US" sz="2400" b="0" i="1" dirty="0" smtClean="0">
                        <a:solidFill>
                          <a:srgbClr val="FF0000"/>
                        </a:solidFill>
                        <a:latin typeface="Cambria Math" panose="02040503050406030204" pitchFamily="18" charset="0"/>
                      </a:rPr>
                      <m:t>𝑟</m:t>
                    </m:r>
                    <m:r>
                      <a:rPr lang="en-US" sz="2400" b="0" i="0" dirty="0" smtClean="0">
                        <a:solidFill>
                          <a:srgbClr val="FF0000"/>
                        </a:solidFill>
                        <a:latin typeface="Cambria Math" panose="02040503050406030204" pitchFamily="18" charset="0"/>
                      </a:rPr>
                      <m:t>,</m:t>
                    </m:r>
                    <m:r>
                      <a:rPr lang="en-US" sz="2400" b="0" i="1" dirty="0" smtClean="0">
                        <a:solidFill>
                          <a:srgbClr val="FF0000"/>
                        </a:solidFill>
                        <a:latin typeface="Cambria Math" panose="02040503050406030204" pitchFamily="18" charset="0"/>
                      </a:rPr>
                      <m:t>h𝑝</m:t>
                    </m:r>
                    <m:r>
                      <a:rPr lang="en-US" sz="2400" i="1" dirty="0" smtClean="0">
                        <a:solidFill>
                          <a:srgbClr val="FF0000"/>
                        </a:solidFill>
                        <a:latin typeface="Cambria Math" panose="02040503050406030204" pitchFamily="18" charset="0"/>
                      </a:rPr>
                      <m:t>𝑤</m:t>
                    </m:r>
                  </m:oMath>
                </a14:m>
                <a:r>
                  <a:rPr lang="en-US" sz="2400" dirty="0"/>
                  <a:t> </a:t>
                </a:r>
                <a:r>
                  <a:rPr lang="en-US" altLang="zh-CN" sz="2400" dirty="0">
                    <a:cs typeface="Calibri Light" panose="020F0302020204030204" pitchFamily="34" charset="0"/>
                  </a:rPr>
                  <a:t>→ allows only </a:t>
                </a:r>
                <a:r>
                  <a:rPr lang="en-US" sz="2400" dirty="0"/>
                  <a:t>offline </a:t>
                </a:r>
                <a:r>
                  <a:rPr lang="en-US" sz="2400" dirty="0" err="1"/>
                  <a:t>pwd</a:t>
                </a:r>
                <a:r>
                  <a:rPr lang="en-US" sz="2400" dirty="0"/>
                  <a:t> tests</a:t>
                </a:r>
              </a:p>
              <a:p>
                <a:pPr>
                  <a:spcBef>
                    <a:spcPts val="600"/>
                  </a:spcBef>
                </a:pPr>
                <a:r>
                  <a:rPr lang="en-US" altLang="zh-CN" sz="2400" dirty="0">
                    <a:cs typeface="Calibri Light" panose="020F0302020204030204" pitchFamily="34" charset="0"/>
                  </a:rPr>
                  <a:t>we want UC model for at-PAKE (prior t-PAKE models were game-based, e.g. assumed $ pw)</a:t>
                </a:r>
              </a:p>
            </p:txBody>
          </p:sp>
        </mc:Choice>
        <mc:Fallback xmlns="">
          <p:sp>
            <p:nvSpPr>
              <p:cNvPr id="5" name="内容占位符 2">
                <a:extLst>
                  <a:ext uri="{FF2B5EF4-FFF2-40B4-BE49-F238E27FC236}">
                    <a16:creationId xmlns:a16="http://schemas.microsoft.com/office/drawing/2014/main" id="{D929DA66-495B-2173-CB59-B95D25923F3F}"/>
                  </a:ext>
                </a:extLst>
              </p:cNvPr>
              <p:cNvSpPr txBox="1">
                <a:spLocks noRot="1" noChangeAspect="1" noMove="1" noResize="1" noEditPoints="1" noAdjustHandles="1" noChangeArrowheads="1" noChangeShapeType="1" noTextEdit="1"/>
              </p:cNvSpPr>
              <p:nvPr/>
            </p:nvSpPr>
            <p:spPr bwMode="auto">
              <a:xfrm>
                <a:off x="291400" y="5489174"/>
                <a:ext cx="11619727" cy="1227180"/>
              </a:xfrm>
              <a:prstGeom prst="rect">
                <a:avLst/>
              </a:prstGeom>
              <a:blipFill>
                <a:blip r:embed="rId13"/>
                <a:stretch>
                  <a:fillRect l="-839" t="-6931" r="-682" b="-113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64632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E5DD7E72-ABDC-9CE0-A9BA-59627A2E6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6440" y="2152243"/>
            <a:ext cx="412687" cy="337292"/>
          </a:xfrm>
          <a:prstGeom prst="rect">
            <a:avLst/>
          </a:prstGeom>
        </p:spPr>
      </p:pic>
      <p:pic>
        <p:nvPicPr>
          <p:cNvPr id="44" name="Picture 43">
            <a:extLst>
              <a:ext uri="{FF2B5EF4-FFF2-40B4-BE49-F238E27FC236}">
                <a16:creationId xmlns:a16="http://schemas.microsoft.com/office/drawing/2014/main" id="{16EBEF26-56BE-13FA-319F-66402809E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7957" y="1571754"/>
            <a:ext cx="412687" cy="337292"/>
          </a:xfrm>
          <a:prstGeom prst="rect">
            <a:avLst/>
          </a:prstGeom>
        </p:spPr>
      </p:pic>
      <p:sp>
        <p:nvSpPr>
          <p:cNvPr id="22" name="Title 1">
            <a:extLst>
              <a:ext uri="{FF2B5EF4-FFF2-40B4-BE49-F238E27FC236}">
                <a16:creationId xmlns:a16="http://schemas.microsoft.com/office/drawing/2014/main" id="{E2AA5B09-A679-4FD1-A797-169BD59C8A9A}"/>
              </a:ext>
            </a:extLst>
          </p:cNvPr>
          <p:cNvSpPr txBox="1">
            <a:spLocks/>
          </p:cNvSpPr>
          <p:nvPr/>
        </p:nvSpPr>
        <p:spPr bwMode="auto">
          <a:xfrm>
            <a:off x="177842" y="117479"/>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solidFill>
                  <a:srgbClr val="00B050"/>
                </a:solidFill>
              </a:rPr>
              <a:t>augmented </a:t>
            </a:r>
            <a:r>
              <a:rPr lang="en-US" dirty="0"/>
              <a:t>threshold PAKE (at-PAKE)</a:t>
            </a:r>
            <a:endParaRPr lang="en-US" sz="3600" dirty="0">
              <a:solidFill>
                <a:srgbClr val="FF0000"/>
              </a:solidFill>
            </a:endParaRPr>
          </a:p>
        </p:txBody>
      </p:sp>
      <mc:AlternateContent xmlns:mc="http://schemas.openxmlformats.org/markup-compatibility/2006" xmlns:a14="http://schemas.microsoft.com/office/drawing/2010/main">
        <mc:Choice Requires="a14">
          <p:sp>
            <p:nvSpPr>
              <p:cNvPr id="51" name="内容占位符 2">
                <a:extLst>
                  <a:ext uri="{FF2B5EF4-FFF2-40B4-BE49-F238E27FC236}">
                    <a16:creationId xmlns:a16="http://schemas.microsoft.com/office/drawing/2014/main" id="{40CA10E0-AE14-4AE2-87F8-8236A785AA73}"/>
                  </a:ext>
                </a:extLst>
              </p:cNvPr>
              <p:cNvSpPr>
                <a:spLocks noGrp="1"/>
              </p:cNvSpPr>
              <p:nvPr>
                <p:ph idx="1"/>
              </p:nvPr>
            </p:nvSpPr>
            <p:spPr>
              <a:xfrm>
                <a:off x="291401" y="879225"/>
                <a:ext cx="11799818" cy="490335"/>
              </a:xfrm>
            </p:spPr>
            <p:txBody>
              <a:bodyPr>
                <a:noAutofit/>
              </a:bodyPr>
              <a:lstStyle/>
              <a:p>
                <a:pPr marL="0" indent="0">
                  <a:buNone/>
                </a:pPr>
                <a:r>
                  <a:rPr lang="en-US" altLang="zh-CN" sz="2400" dirty="0">
                    <a:cs typeface="Calibri Light" panose="020F0302020204030204" pitchFamily="34" charset="0"/>
                  </a:rPr>
                  <a:t>Initialization:  on User’s input pw, servers output sharing </a:t>
                </a:r>
                <a14:m>
                  <m:oMath xmlns:m="http://schemas.openxmlformats.org/officeDocument/2006/math">
                    <m:r>
                      <a:rPr lang="en-US" altLang="zh-CN" sz="2400">
                        <a:solidFill>
                          <a:srgbClr val="FF0000"/>
                        </a:solidFill>
                        <a:latin typeface="Cambria Math" panose="02040503050406030204" pitchFamily="18" charset="0"/>
                        <a:cs typeface="Calibri"/>
                      </a:rPr>
                      <m:t>[</m:t>
                    </m:r>
                    <m:r>
                      <a:rPr lang="en-US" altLang="zh-CN" sz="2400" b="0" i="1" smtClean="0">
                        <a:solidFill>
                          <a:srgbClr val="FF0000"/>
                        </a:solidFill>
                        <a:latin typeface="Cambria Math" panose="02040503050406030204" pitchFamily="18" charset="0"/>
                        <a:cs typeface="Calibri"/>
                      </a:rPr>
                      <m:t>𝑟</m:t>
                    </m:r>
                    <m:r>
                      <a:rPr lang="en-US" altLang="zh-CN" sz="2400" b="0" i="0" smtClean="0">
                        <a:solidFill>
                          <a:srgbClr val="FF0000"/>
                        </a:solidFill>
                        <a:latin typeface="Cambria Math" panose="02040503050406030204" pitchFamily="18" charset="0"/>
                        <a:cs typeface="Calibri"/>
                      </a:rPr>
                      <m:t>,</m:t>
                    </m:r>
                    <m:r>
                      <a:rPr lang="en-US" sz="2400" b="0" i="1" smtClean="0">
                        <a:solidFill>
                          <a:srgbClr val="FF0000"/>
                        </a:solidFill>
                        <a:latin typeface="Cambria Math" panose="02040503050406030204" pitchFamily="18" charset="0"/>
                        <a:cs typeface="Calibri"/>
                      </a:rPr>
                      <m:t>h𝑝𝑤</m:t>
                    </m:r>
                    <m:r>
                      <a:rPr lang="en-US" sz="2400" b="0" i="1" smtClean="0">
                        <a:solidFill>
                          <a:prstClr val="black"/>
                        </a:solidFill>
                        <a:latin typeface="Cambria Math" panose="02040503050406030204" pitchFamily="18" charset="0"/>
                        <a:cs typeface="Calibri"/>
                      </a:rPr>
                      <m:t>=</m:t>
                    </m:r>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𝐻</m:t>
                        </m:r>
                      </m:e>
                      <m:sub>
                        <m:r>
                          <a:rPr lang="en-US" sz="2400" b="0" i="1" dirty="0" smtClean="0">
                            <a:latin typeface="Cambria Math" panose="02040503050406030204" pitchFamily="18" charset="0"/>
                          </a:rPr>
                          <m:t>𝑟</m:t>
                        </m:r>
                      </m:sub>
                    </m:sSub>
                    <m:d>
                      <m:dPr>
                        <m:ctrlPr>
                          <a:rPr lang="en-US" sz="2400" i="1" dirty="0">
                            <a:latin typeface="Cambria Math" panose="02040503050406030204" pitchFamily="18" charset="0"/>
                          </a:rPr>
                        </m:ctrlPr>
                      </m:dPr>
                      <m:e>
                        <m:r>
                          <a:rPr lang="en-US" sz="2400" i="1" dirty="0">
                            <a:latin typeface="Cambria Math" panose="02040503050406030204" pitchFamily="18" charset="0"/>
                          </a:rPr>
                          <m:t>𝑝𝑤</m:t>
                        </m:r>
                      </m:e>
                    </m:d>
                    <m:r>
                      <a:rPr lang="en-US" sz="2400" b="0" i="1" dirty="0" smtClean="0">
                        <a:solidFill>
                          <a:srgbClr val="FF0000"/>
                        </a:solidFill>
                        <a:latin typeface="Cambria Math" panose="02040503050406030204" pitchFamily="18" charset="0"/>
                      </a:rPr>
                      <m:t>]</m:t>
                    </m:r>
                  </m:oMath>
                </a14:m>
                <a:endParaRPr lang="en-US" altLang="zh-CN" sz="2400" dirty="0">
                  <a:cs typeface="Calibri Light" panose="020F0302020204030204" pitchFamily="34" charset="0"/>
                </a:endParaRPr>
              </a:p>
            </p:txBody>
          </p:sp>
        </mc:Choice>
        <mc:Fallback xmlns="">
          <p:sp>
            <p:nvSpPr>
              <p:cNvPr id="51" name="内容占位符 2">
                <a:extLst>
                  <a:ext uri="{FF2B5EF4-FFF2-40B4-BE49-F238E27FC236}">
                    <a16:creationId xmlns:a16="http://schemas.microsoft.com/office/drawing/2014/main" id="{40CA10E0-AE14-4AE2-87F8-8236A785AA73}"/>
                  </a:ext>
                </a:extLst>
              </p:cNvPr>
              <p:cNvSpPr>
                <a:spLocks noGrp="1" noRot="1" noChangeAspect="1" noMove="1" noResize="1" noEditPoints="1" noAdjustHandles="1" noChangeArrowheads="1" noChangeShapeType="1" noTextEdit="1"/>
              </p:cNvSpPr>
              <p:nvPr>
                <p:ph idx="1"/>
              </p:nvPr>
            </p:nvSpPr>
            <p:spPr>
              <a:xfrm>
                <a:off x="291401" y="879225"/>
                <a:ext cx="11799818" cy="490335"/>
              </a:xfrm>
              <a:blipFill>
                <a:blip r:embed="rId4"/>
                <a:stretch>
                  <a:fillRect l="-827" t="-17284" b="-13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25B3C29-3526-4919-977F-95C0CA9F0B5D}"/>
                  </a:ext>
                </a:extLst>
              </p:cNvPr>
              <p:cNvSpPr/>
              <p:nvPr/>
            </p:nvSpPr>
            <p:spPr>
              <a:xfrm>
                <a:off x="7387951" y="1230363"/>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0" dirty="0" smtClean="0">
                          <a:solidFill>
                            <a:srgbClr val="FF0000"/>
                          </a:solidFill>
                          <a:latin typeface="Cambria Math" panose="02040503050406030204" pitchFamily="18" charset="0"/>
                        </a:rPr>
                        <m:t>[</m:t>
                      </m:r>
                      <m:r>
                        <a:rPr lang="en-US" sz="2400" b="0" i="1" dirty="0" smtClean="0">
                          <a:solidFill>
                            <a:srgbClr val="FF0000"/>
                          </a:solidFill>
                          <a:latin typeface="Cambria Math" panose="02040503050406030204" pitchFamily="18" charset="0"/>
                        </a:rPr>
                        <m:t>𝑟</m:t>
                      </m:r>
                      <m:r>
                        <a:rPr lang="en-US" sz="2400" b="0" i="0" dirty="0" smtClean="0">
                          <a:solidFill>
                            <a:srgbClr val="FF0000"/>
                          </a:solidFill>
                          <a:latin typeface="Cambria Math" panose="02040503050406030204" pitchFamily="18" charset="0"/>
                        </a:rPr>
                        <m:t>,</m:t>
                      </m:r>
                      <m:r>
                        <a:rPr lang="en-US" sz="2400" b="0" i="1" dirty="0" smtClean="0">
                          <a:solidFill>
                            <a:srgbClr val="FF0000"/>
                          </a:solidFill>
                          <a:latin typeface="Cambria Math" panose="02040503050406030204" pitchFamily="18" charset="0"/>
                        </a:rPr>
                        <m:t>h𝑝</m:t>
                      </m:r>
                      <m:r>
                        <a:rPr lang="en-US" sz="2400" i="1" dirty="0" smtClean="0">
                          <a:solidFill>
                            <a:srgbClr val="FF0000"/>
                          </a:solidFill>
                          <a:latin typeface="Cambria Math" panose="02040503050406030204" pitchFamily="18" charset="0"/>
                        </a:rPr>
                        <m:t>𝑤</m:t>
                      </m:r>
                      <m:r>
                        <a:rPr lang="en-US" sz="2400" b="0" i="1" dirty="0"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xmlns="">
          <p:sp>
            <p:nvSpPr>
              <p:cNvPr id="54" name="Rectangle 53">
                <a:extLst>
                  <a:ext uri="{FF2B5EF4-FFF2-40B4-BE49-F238E27FC236}">
                    <a16:creationId xmlns:a16="http://schemas.microsoft.com/office/drawing/2014/main" id="{325B3C29-3526-4919-977F-95C0CA9F0B5D}"/>
                  </a:ext>
                </a:extLst>
              </p:cNvPr>
              <p:cNvSpPr>
                <a:spLocks noRot="1" noChangeAspect="1" noMove="1" noResize="1" noEditPoints="1" noAdjustHandles="1" noChangeArrowheads="1" noChangeShapeType="1" noTextEdit="1"/>
              </p:cNvSpPr>
              <p:nvPr/>
            </p:nvSpPr>
            <p:spPr>
              <a:xfrm>
                <a:off x="7387951" y="1230363"/>
                <a:ext cx="1198230" cy="455733"/>
              </a:xfrm>
              <a:prstGeom prst="rect">
                <a:avLst/>
              </a:prstGeom>
              <a:blipFill>
                <a:blip r:embed="rId5"/>
                <a:stretch>
                  <a:fillRect l="-8673" r="-3571" b="-18667"/>
                </a:stretch>
              </a:blipFill>
              <a:ln>
                <a:noFill/>
              </a:ln>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57BA6CB0-0E41-4A82-AF91-E2EC05EEC000}"/>
              </a:ext>
            </a:extLst>
          </p:cNvPr>
          <p:cNvCxnSpPr>
            <a:cxnSpLocks/>
          </p:cNvCxnSpPr>
          <p:nvPr/>
        </p:nvCxnSpPr>
        <p:spPr>
          <a:xfrm flipH="1">
            <a:off x="7255517" y="1753582"/>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2" name="内容占位符 2">
            <a:extLst>
              <a:ext uri="{FF2B5EF4-FFF2-40B4-BE49-F238E27FC236}">
                <a16:creationId xmlns:a16="http://schemas.microsoft.com/office/drawing/2014/main" id="{EC2DC80F-E471-453F-A58A-74FA3679A134}"/>
              </a:ext>
            </a:extLst>
          </p:cNvPr>
          <p:cNvSpPr txBox="1">
            <a:spLocks/>
          </p:cNvSpPr>
          <p:nvPr/>
        </p:nvSpPr>
        <p:spPr bwMode="auto">
          <a:xfrm>
            <a:off x="345136" y="3139884"/>
            <a:ext cx="11799818" cy="364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zh-CN" dirty="0">
                <a:cs typeface="Calibri Light" panose="020F0302020204030204" pitchFamily="34" charset="0"/>
              </a:rPr>
              <a:t>Threshold PAKE (t-PAKE):</a:t>
            </a:r>
          </a:p>
          <a:p>
            <a:pPr>
              <a:spcBef>
                <a:spcPts val="600"/>
              </a:spcBef>
            </a:pPr>
            <a:r>
              <a:rPr lang="en-US" altLang="zh-CN" sz="2400" dirty="0">
                <a:cs typeface="Calibri Light" panose="020F0302020204030204" pitchFamily="34" charset="0"/>
              </a:rPr>
              <a:t>Server’s code is MPC-emulated by n parties holding secret-sharing s1,…,</a:t>
            </a:r>
            <a:r>
              <a:rPr lang="en-US" altLang="zh-CN" sz="2400" dirty="0" err="1">
                <a:cs typeface="Calibri Light" panose="020F0302020204030204" pitchFamily="34" charset="0"/>
              </a:rPr>
              <a:t>sn</a:t>
            </a:r>
            <a:r>
              <a:rPr lang="en-US" altLang="zh-CN" sz="2400" dirty="0">
                <a:cs typeface="Calibri Light" panose="020F0302020204030204" pitchFamily="34" charset="0"/>
              </a:rPr>
              <a:t> of Server’s state</a:t>
            </a:r>
          </a:p>
          <a:p>
            <a:pPr>
              <a:spcBef>
                <a:spcPts val="600"/>
              </a:spcBef>
            </a:pPr>
            <a:r>
              <a:rPr lang="en-US" altLang="zh-CN" sz="2400" dirty="0">
                <a:cs typeface="Calibri Light" panose="020F0302020204030204" pitchFamily="34" charset="0"/>
              </a:rPr>
              <a:t>corruption of up to t &lt; n servers leaks no information</a:t>
            </a:r>
          </a:p>
          <a:p>
            <a:pPr>
              <a:spcBef>
                <a:spcPts val="600"/>
              </a:spcBef>
            </a:pPr>
            <a:r>
              <a:rPr lang="en-US" altLang="zh-CN" sz="2400" dirty="0">
                <a:cs typeface="Calibri Light" panose="020F0302020204030204" pitchFamily="34" charset="0"/>
              </a:rPr>
              <a:t>t-PAKE [FK’00,MSJ’02,GR’03,ACFP’05,…] </a:t>
            </a:r>
            <a:r>
              <a:rPr lang="en-US" altLang="zh-CN" sz="2400" dirty="0">
                <a:solidFill>
                  <a:srgbClr val="FF0000"/>
                </a:solidFill>
                <a:cs typeface="Calibri Light" panose="020F0302020204030204" pitchFamily="34" charset="0"/>
              </a:rPr>
              <a:t>secret-shares symmetric PAKE</a:t>
            </a:r>
            <a:endParaRPr lang="en-US" altLang="zh-CN" sz="2400" dirty="0">
              <a:cs typeface="Calibri Light" panose="020F0302020204030204" pitchFamily="34" charset="0"/>
            </a:endParaRPr>
          </a:p>
          <a:p>
            <a:pPr lvl="1">
              <a:spcBef>
                <a:spcPts val="600"/>
              </a:spcBef>
            </a:pPr>
            <a:r>
              <a:rPr lang="en-US" altLang="zh-CN" sz="2000" dirty="0">
                <a:cs typeface="Calibri Light" panose="020F0302020204030204" pitchFamily="34" charset="0"/>
              </a:rPr>
              <a:t>(s1,…,</a:t>
            </a:r>
            <a:r>
              <a:rPr lang="en-US" altLang="zh-CN" sz="2000" dirty="0" err="1">
                <a:cs typeface="Calibri Light" panose="020F0302020204030204" pitchFamily="34" charset="0"/>
              </a:rPr>
              <a:t>sn</a:t>
            </a:r>
            <a:r>
              <a:rPr lang="en-US" altLang="zh-CN" sz="2000" dirty="0">
                <a:cs typeface="Calibri Light" panose="020F0302020204030204" pitchFamily="34" charset="0"/>
              </a:rPr>
              <a:t>) is a secret-sharing of password pw  →  corruption of ≥(t+1) servers leaks pw…</a:t>
            </a:r>
            <a:endParaRPr lang="en-US" altLang="zh-CN" sz="1400" dirty="0">
              <a:solidFill>
                <a:srgbClr val="FF0000"/>
              </a:solidFill>
              <a:cs typeface="Calibri Light" panose="020F0302020204030204" pitchFamily="34" charset="0"/>
            </a:endParaRPr>
          </a:p>
        </p:txBody>
      </p:sp>
      <p:sp>
        <p:nvSpPr>
          <p:cNvPr id="2" name="Slide Number Placeholder 1">
            <a:extLst>
              <a:ext uri="{FF2B5EF4-FFF2-40B4-BE49-F238E27FC236}">
                <a16:creationId xmlns:a16="http://schemas.microsoft.com/office/drawing/2014/main" id="{547673C6-53AD-2A1A-9545-C845ED67B21E}"/>
              </a:ext>
            </a:extLst>
          </p:cNvPr>
          <p:cNvSpPr>
            <a:spLocks noGrp="1"/>
          </p:cNvSpPr>
          <p:nvPr>
            <p:ph type="sldNum" sz="quarter" idx="12"/>
          </p:nvPr>
        </p:nvSpPr>
        <p:spPr/>
        <p:txBody>
          <a:bodyPr/>
          <a:lstStyle/>
          <a:p>
            <a:pPr>
              <a:defRPr/>
            </a:pPr>
            <a:fld id="{68010801-0F02-4A6B-A4E0-A6A05DF6C59F}" type="slidenum">
              <a:rPr lang="zh-CN" altLang="en-US" smtClean="0"/>
              <a:pPr>
                <a:defRPr/>
              </a:pPr>
              <a:t>7</a:t>
            </a:fld>
            <a:r>
              <a:rPr lang="en-US" altLang="zh-CN" dirty="0"/>
              <a:t>/18</a:t>
            </a:r>
            <a:endParaRPr lang="zh-CN" altLang="en-US" dirty="0"/>
          </a:p>
        </p:txBody>
      </p:sp>
      <p:sp>
        <p:nvSpPr>
          <p:cNvPr id="3" name="Rectangle 2">
            <a:extLst>
              <a:ext uri="{FF2B5EF4-FFF2-40B4-BE49-F238E27FC236}">
                <a16:creationId xmlns:a16="http://schemas.microsoft.com/office/drawing/2014/main" id="{6E8221D0-A0F5-72E6-C697-347CE50AECBB}"/>
              </a:ext>
            </a:extLst>
          </p:cNvPr>
          <p:cNvSpPr/>
          <p:nvPr/>
        </p:nvSpPr>
        <p:spPr>
          <a:xfrm>
            <a:off x="10329613" y="2191791"/>
            <a:ext cx="1815888" cy="1045753"/>
          </a:xfrm>
          <a:prstGeom prst="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cs typeface="Calibri Light" panose="020F0302020204030204" pitchFamily="34" charset="0"/>
              </a:rPr>
              <a:t>≥ (t+1) corrupt</a:t>
            </a:r>
            <a:endParaRPr lang="en-US" sz="2000" dirty="0">
              <a:solidFill>
                <a:srgbClr val="FF0000"/>
              </a:solidFill>
            </a:endParaRPr>
          </a:p>
          <a:p>
            <a:pPr algn="ctr"/>
            <a:r>
              <a:rPr lang="en-US" altLang="zh-CN" sz="2000" dirty="0">
                <a:cs typeface="Calibri Light" panose="020F0302020204030204" pitchFamily="34" charset="0"/>
              </a:rPr>
              <a:t>→ only </a:t>
            </a:r>
            <a:r>
              <a:rPr lang="en-US" sz="2000" b="0" dirty="0">
                <a:solidFill>
                  <a:schemeClr val="tx1"/>
                </a:solidFill>
              </a:rPr>
              <a:t>offline password tests</a:t>
            </a:r>
            <a:endParaRPr lang="en-US" sz="2000" dirty="0">
              <a:solidFill>
                <a:srgbClr val="FF0000"/>
              </a:solidFill>
            </a:endParaRPr>
          </a:p>
        </p:txBody>
      </p:sp>
      <mc:AlternateContent xmlns:mc="http://schemas.openxmlformats.org/markup-compatibility/2006" xmlns:a14="http://schemas.microsoft.com/office/drawing/2010/main">
        <mc:Choice Requires="a14">
          <p:sp>
            <p:nvSpPr>
              <p:cNvPr id="5" name="内容占位符 2">
                <a:extLst>
                  <a:ext uri="{FF2B5EF4-FFF2-40B4-BE49-F238E27FC236}">
                    <a16:creationId xmlns:a16="http://schemas.microsoft.com/office/drawing/2014/main" id="{D929DA66-495B-2173-CB59-B95D25923F3F}"/>
                  </a:ext>
                </a:extLst>
              </p:cNvPr>
              <p:cNvSpPr txBox="1">
                <a:spLocks/>
              </p:cNvSpPr>
              <p:nvPr/>
            </p:nvSpPr>
            <p:spPr bwMode="auto">
              <a:xfrm>
                <a:off x="291400" y="5489174"/>
                <a:ext cx="11619727" cy="122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zh-CN" sz="2400" dirty="0">
                    <a:cs typeface="Calibri Light" panose="020F0302020204030204" pitchFamily="34" charset="0"/>
                  </a:rPr>
                  <a:t>Our goal:  </a:t>
                </a:r>
                <a:r>
                  <a:rPr lang="en-US" altLang="zh-CN" sz="2400" dirty="0">
                    <a:solidFill>
                      <a:srgbClr val="00B050"/>
                    </a:solidFill>
                    <a:cs typeface="Calibri Light" panose="020F0302020204030204" pitchFamily="34" charset="0"/>
                  </a:rPr>
                  <a:t>Augmented t-PAKE (at-PAKE):</a:t>
                </a:r>
              </a:p>
              <a:p>
                <a:pPr>
                  <a:spcBef>
                    <a:spcPts val="600"/>
                  </a:spcBef>
                </a:pPr>
                <a:r>
                  <a:rPr lang="en-US" altLang="zh-CN" sz="2400" dirty="0">
                    <a:cs typeface="Calibri Light" panose="020F0302020204030204" pitchFamily="34" charset="0"/>
                  </a:rPr>
                  <a:t>corruption of ≥(t+1) servers leaks </a:t>
                </a:r>
                <a14:m>
                  <m:oMath xmlns:m="http://schemas.openxmlformats.org/officeDocument/2006/math">
                    <m:r>
                      <a:rPr lang="en-US" sz="2400" b="0" i="1" dirty="0" smtClean="0">
                        <a:solidFill>
                          <a:srgbClr val="FF0000"/>
                        </a:solidFill>
                        <a:latin typeface="Cambria Math" panose="02040503050406030204" pitchFamily="18" charset="0"/>
                      </a:rPr>
                      <m:t>𝑟</m:t>
                    </m:r>
                    <m:r>
                      <a:rPr lang="en-US" sz="2400" b="0" i="0" dirty="0" smtClean="0">
                        <a:solidFill>
                          <a:srgbClr val="FF0000"/>
                        </a:solidFill>
                        <a:latin typeface="Cambria Math" panose="02040503050406030204" pitchFamily="18" charset="0"/>
                      </a:rPr>
                      <m:t>,</m:t>
                    </m:r>
                    <m:r>
                      <a:rPr lang="en-US" sz="2400" b="0" i="1" dirty="0" smtClean="0">
                        <a:solidFill>
                          <a:srgbClr val="FF0000"/>
                        </a:solidFill>
                        <a:latin typeface="Cambria Math" panose="02040503050406030204" pitchFamily="18" charset="0"/>
                      </a:rPr>
                      <m:t>h𝑝</m:t>
                    </m:r>
                    <m:r>
                      <a:rPr lang="en-US" sz="2400" i="1" dirty="0" smtClean="0">
                        <a:solidFill>
                          <a:srgbClr val="FF0000"/>
                        </a:solidFill>
                        <a:latin typeface="Cambria Math" panose="02040503050406030204" pitchFamily="18" charset="0"/>
                      </a:rPr>
                      <m:t>𝑤</m:t>
                    </m:r>
                  </m:oMath>
                </a14:m>
                <a:r>
                  <a:rPr lang="en-US" sz="2400" dirty="0"/>
                  <a:t> </a:t>
                </a:r>
                <a:r>
                  <a:rPr lang="en-US" altLang="zh-CN" sz="2400" dirty="0">
                    <a:cs typeface="Calibri Light" panose="020F0302020204030204" pitchFamily="34" charset="0"/>
                  </a:rPr>
                  <a:t>→ allows only </a:t>
                </a:r>
                <a:r>
                  <a:rPr lang="en-US" sz="2400" dirty="0"/>
                  <a:t>offline </a:t>
                </a:r>
                <a:r>
                  <a:rPr lang="en-US" sz="2400" dirty="0" err="1"/>
                  <a:t>pwd</a:t>
                </a:r>
                <a:r>
                  <a:rPr lang="en-US" sz="2400" dirty="0"/>
                  <a:t> tests</a:t>
                </a:r>
              </a:p>
              <a:p>
                <a:pPr>
                  <a:spcBef>
                    <a:spcPts val="600"/>
                  </a:spcBef>
                </a:pPr>
                <a:r>
                  <a:rPr lang="en-US" altLang="zh-CN" sz="2400" dirty="0">
                    <a:cs typeface="Calibri Light" panose="020F0302020204030204" pitchFamily="34" charset="0"/>
                  </a:rPr>
                  <a:t>we want UC model for at-PAKE (prior t-PAKE models were game-based, e.g. assumed $ pw)</a:t>
                </a:r>
              </a:p>
            </p:txBody>
          </p:sp>
        </mc:Choice>
        <mc:Fallback xmlns="">
          <p:sp>
            <p:nvSpPr>
              <p:cNvPr id="5" name="内容占位符 2">
                <a:extLst>
                  <a:ext uri="{FF2B5EF4-FFF2-40B4-BE49-F238E27FC236}">
                    <a16:creationId xmlns:a16="http://schemas.microsoft.com/office/drawing/2014/main" id="{D929DA66-495B-2173-CB59-B95D25923F3F}"/>
                  </a:ext>
                </a:extLst>
              </p:cNvPr>
              <p:cNvSpPr txBox="1">
                <a:spLocks noRot="1" noChangeAspect="1" noMove="1" noResize="1" noEditPoints="1" noAdjustHandles="1" noChangeArrowheads="1" noChangeShapeType="1" noTextEdit="1"/>
              </p:cNvSpPr>
              <p:nvPr/>
            </p:nvSpPr>
            <p:spPr bwMode="auto">
              <a:xfrm>
                <a:off x="291400" y="5489174"/>
                <a:ext cx="11619727" cy="1227180"/>
              </a:xfrm>
              <a:prstGeom prst="rect">
                <a:avLst/>
              </a:prstGeom>
              <a:blipFill>
                <a:blip r:embed="rId6"/>
                <a:stretch>
                  <a:fillRect l="-839" t="-6931" r="-682" b="-113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6" name="Group 5">
            <a:extLst>
              <a:ext uri="{FF2B5EF4-FFF2-40B4-BE49-F238E27FC236}">
                <a16:creationId xmlns:a16="http://schemas.microsoft.com/office/drawing/2014/main" id="{C2B3737D-0577-E614-8CF5-228C31B416BD}"/>
              </a:ext>
            </a:extLst>
          </p:cNvPr>
          <p:cNvGrpSpPr/>
          <p:nvPr/>
        </p:nvGrpSpPr>
        <p:grpSpPr>
          <a:xfrm>
            <a:off x="8764384" y="1324545"/>
            <a:ext cx="636283" cy="683335"/>
            <a:chOff x="9224942" y="2706465"/>
            <a:chExt cx="2474043" cy="2923745"/>
          </a:xfrm>
        </p:grpSpPr>
        <p:pic>
          <p:nvPicPr>
            <p:cNvPr id="7" name="Picture 6">
              <a:extLst>
                <a:ext uri="{FF2B5EF4-FFF2-40B4-BE49-F238E27FC236}">
                  <a16:creationId xmlns:a16="http://schemas.microsoft.com/office/drawing/2014/main" id="{7DE22221-1A0E-71C9-FD02-944500EBA8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8" name="Rectangle 7">
              <a:extLst>
                <a:ext uri="{FF2B5EF4-FFF2-40B4-BE49-F238E27FC236}">
                  <a16:creationId xmlns:a16="http://schemas.microsoft.com/office/drawing/2014/main" id="{7BEFFC1C-0D38-2B8E-C5F6-35F4199893DF}"/>
                </a:ext>
              </a:extLst>
            </p:cNvPr>
            <p:cNvSpPr/>
            <p:nvPr/>
          </p:nvSpPr>
          <p:spPr>
            <a:xfrm>
              <a:off x="9732416" y="5317818"/>
              <a:ext cx="1668797" cy="31239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S1</a:t>
              </a:r>
            </a:p>
          </p:txBody>
        </p:sp>
      </p:grpSp>
      <p:grpSp>
        <p:nvGrpSpPr>
          <p:cNvPr id="12" name="Group 11">
            <a:extLst>
              <a:ext uri="{FF2B5EF4-FFF2-40B4-BE49-F238E27FC236}">
                <a16:creationId xmlns:a16="http://schemas.microsoft.com/office/drawing/2014/main" id="{EC61CEBE-14BA-C959-1357-E7560E64940D}"/>
              </a:ext>
            </a:extLst>
          </p:cNvPr>
          <p:cNvGrpSpPr/>
          <p:nvPr/>
        </p:nvGrpSpPr>
        <p:grpSpPr>
          <a:xfrm>
            <a:off x="9400667" y="1500803"/>
            <a:ext cx="636283" cy="683335"/>
            <a:chOff x="9224942" y="2706465"/>
            <a:chExt cx="2474043" cy="2923745"/>
          </a:xfrm>
        </p:grpSpPr>
        <p:pic>
          <p:nvPicPr>
            <p:cNvPr id="13" name="Picture 12">
              <a:extLst>
                <a:ext uri="{FF2B5EF4-FFF2-40B4-BE49-F238E27FC236}">
                  <a16:creationId xmlns:a16="http://schemas.microsoft.com/office/drawing/2014/main" id="{277979B3-860E-8698-ED5C-BB1100CD50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14" name="Rectangle 13">
              <a:extLst>
                <a:ext uri="{FF2B5EF4-FFF2-40B4-BE49-F238E27FC236}">
                  <a16:creationId xmlns:a16="http://schemas.microsoft.com/office/drawing/2014/main" id="{900A5A96-984A-0B7E-01C5-7E5DD8A9E863}"/>
                </a:ext>
              </a:extLst>
            </p:cNvPr>
            <p:cNvSpPr/>
            <p:nvPr/>
          </p:nvSpPr>
          <p:spPr>
            <a:xfrm>
              <a:off x="9687619" y="5317818"/>
              <a:ext cx="1835678" cy="31239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S2</a:t>
              </a:r>
            </a:p>
          </p:txBody>
        </p:sp>
      </p:grpSp>
      <p:grpSp>
        <p:nvGrpSpPr>
          <p:cNvPr id="16" name="Group 15">
            <a:extLst>
              <a:ext uri="{FF2B5EF4-FFF2-40B4-BE49-F238E27FC236}">
                <a16:creationId xmlns:a16="http://schemas.microsoft.com/office/drawing/2014/main" id="{740C1179-A4F9-465D-6A12-93FF0E861BC4}"/>
              </a:ext>
            </a:extLst>
          </p:cNvPr>
          <p:cNvGrpSpPr/>
          <p:nvPr/>
        </p:nvGrpSpPr>
        <p:grpSpPr>
          <a:xfrm>
            <a:off x="9577433" y="2218187"/>
            <a:ext cx="636283" cy="683335"/>
            <a:chOff x="9224942" y="2706465"/>
            <a:chExt cx="2474043" cy="2923745"/>
          </a:xfrm>
        </p:grpSpPr>
        <p:pic>
          <p:nvPicPr>
            <p:cNvPr id="17" name="Picture 16">
              <a:extLst>
                <a:ext uri="{FF2B5EF4-FFF2-40B4-BE49-F238E27FC236}">
                  <a16:creationId xmlns:a16="http://schemas.microsoft.com/office/drawing/2014/main" id="{F164B8CF-95F4-9167-8F4A-5E5AA0BD3E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18" name="Rectangle 17">
              <a:extLst>
                <a:ext uri="{FF2B5EF4-FFF2-40B4-BE49-F238E27FC236}">
                  <a16:creationId xmlns:a16="http://schemas.microsoft.com/office/drawing/2014/main" id="{A140AE15-DD2B-31EF-E86D-8882C36467FB}"/>
                </a:ext>
              </a:extLst>
            </p:cNvPr>
            <p:cNvSpPr/>
            <p:nvPr/>
          </p:nvSpPr>
          <p:spPr>
            <a:xfrm>
              <a:off x="9732416" y="5317818"/>
              <a:ext cx="1668797" cy="31239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S3</a:t>
              </a:r>
            </a:p>
          </p:txBody>
        </p:sp>
      </p:grpSp>
      <p:grpSp>
        <p:nvGrpSpPr>
          <p:cNvPr id="20" name="Group 19">
            <a:extLst>
              <a:ext uri="{FF2B5EF4-FFF2-40B4-BE49-F238E27FC236}">
                <a16:creationId xmlns:a16="http://schemas.microsoft.com/office/drawing/2014/main" id="{9D8D51DD-8B54-678D-18CF-8A242AF9074C}"/>
              </a:ext>
            </a:extLst>
          </p:cNvPr>
          <p:cNvGrpSpPr/>
          <p:nvPr/>
        </p:nvGrpSpPr>
        <p:grpSpPr>
          <a:xfrm>
            <a:off x="8471721" y="2073642"/>
            <a:ext cx="636283" cy="683335"/>
            <a:chOff x="9224942" y="2706465"/>
            <a:chExt cx="2474043" cy="2923745"/>
          </a:xfrm>
        </p:grpSpPr>
        <p:pic>
          <p:nvPicPr>
            <p:cNvPr id="35" name="Picture 34">
              <a:extLst>
                <a:ext uri="{FF2B5EF4-FFF2-40B4-BE49-F238E27FC236}">
                  <a16:creationId xmlns:a16="http://schemas.microsoft.com/office/drawing/2014/main" id="{CFA49CA5-AA3D-0FF0-EF46-3F8B5C3B57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36" name="Rectangle 35">
              <a:extLst>
                <a:ext uri="{FF2B5EF4-FFF2-40B4-BE49-F238E27FC236}">
                  <a16:creationId xmlns:a16="http://schemas.microsoft.com/office/drawing/2014/main" id="{AD4E6F89-049C-F465-BC7E-70F50CAFA555}"/>
                </a:ext>
              </a:extLst>
            </p:cNvPr>
            <p:cNvSpPr/>
            <p:nvPr/>
          </p:nvSpPr>
          <p:spPr>
            <a:xfrm>
              <a:off x="9732416" y="5317818"/>
              <a:ext cx="1668797" cy="31239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Sn</a:t>
              </a:r>
            </a:p>
          </p:txBody>
        </p:sp>
      </p:grpSp>
      <p:sp>
        <p:nvSpPr>
          <p:cNvPr id="43" name="Rectangle 42">
            <a:extLst>
              <a:ext uri="{FF2B5EF4-FFF2-40B4-BE49-F238E27FC236}">
                <a16:creationId xmlns:a16="http://schemas.microsoft.com/office/drawing/2014/main" id="{9AB9C711-90C4-F585-C1E4-551EC9461302}"/>
              </a:ext>
            </a:extLst>
          </p:cNvPr>
          <p:cNvSpPr/>
          <p:nvPr/>
        </p:nvSpPr>
        <p:spPr>
          <a:xfrm>
            <a:off x="10329612" y="1330302"/>
            <a:ext cx="1815887" cy="743557"/>
          </a:xfrm>
          <a:prstGeom prst="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0" dirty="0">
                <a:solidFill>
                  <a:schemeClr val="tx1"/>
                </a:solidFill>
              </a:rPr>
              <a:t>&lt; t corrupt</a:t>
            </a:r>
            <a:endParaRPr lang="en-US" sz="2000" dirty="0">
              <a:solidFill>
                <a:srgbClr val="FF0000"/>
              </a:solidFill>
            </a:endParaRPr>
          </a:p>
          <a:p>
            <a:pPr algn="ctr"/>
            <a:r>
              <a:rPr lang="en-US" altLang="zh-CN" sz="2000" dirty="0">
                <a:cs typeface="Calibri Light" panose="020F0302020204030204" pitchFamily="34" charset="0"/>
              </a:rPr>
              <a:t>→  </a:t>
            </a:r>
            <a:r>
              <a:rPr lang="en-US" sz="2000" b="0" dirty="0">
                <a:solidFill>
                  <a:schemeClr val="tx1"/>
                </a:solidFill>
              </a:rPr>
              <a:t>no info</a:t>
            </a:r>
            <a:endParaRPr lang="en-US" sz="2000" dirty="0">
              <a:solidFill>
                <a:srgbClr val="FF0000"/>
              </a:solidFill>
            </a:endParaRPr>
          </a:p>
        </p:txBody>
      </p:sp>
      <p:sp>
        <p:nvSpPr>
          <p:cNvPr id="47" name="Rectangle 46">
            <a:extLst>
              <a:ext uri="{FF2B5EF4-FFF2-40B4-BE49-F238E27FC236}">
                <a16:creationId xmlns:a16="http://schemas.microsoft.com/office/drawing/2014/main" id="{EEDC32E0-BC52-38F3-2006-45A77D6D71FE}"/>
              </a:ext>
            </a:extLst>
          </p:cNvPr>
          <p:cNvSpPr/>
          <p:nvPr/>
        </p:nvSpPr>
        <p:spPr>
          <a:xfrm>
            <a:off x="3348308" y="1533381"/>
            <a:ext cx="3835027" cy="1359493"/>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00B050"/>
                </a:solidFill>
              </a:rPr>
              <a:t>at-PAKE</a:t>
            </a:r>
          </a:p>
          <a:p>
            <a:pPr algn="ctr"/>
            <a:endParaRPr lang="en-US" sz="6000" dirty="0"/>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B90843F1-EBA2-6699-AAAE-455005F27187}"/>
                  </a:ext>
                </a:extLst>
              </p:cNvPr>
              <p:cNvSpPr/>
              <p:nvPr/>
            </p:nvSpPr>
            <p:spPr>
              <a:xfrm>
                <a:off x="1994201" y="1204860"/>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𝑝𝑤</m:t>
                      </m:r>
                    </m:oMath>
                  </m:oMathPara>
                </a14:m>
                <a:endParaRPr lang="en-US" sz="2400" dirty="0"/>
              </a:p>
            </p:txBody>
          </p:sp>
        </mc:Choice>
        <mc:Fallback xmlns="">
          <p:sp>
            <p:nvSpPr>
              <p:cNvPr id="49" name="Rectangle 48">
                <a:extLst>
                  <a:ext uri="{FF2B5EF4-FFF2-40B4-BE49-F238E27FC236}">
                    <a16:creationId xmlns:a16="http://schemas.microsoft.com/office/drawing/2014/main" id="{B90843F1-EBA2-6699-AAAE-455005F27187}"/>
                  </a:ext>
                </a:extLst>
              </p:cNvPr>
              <p:cNvSpPr>
                <a:spLocks noRot="1" noChangeAspect="1" noMove="1" noResize="1" noEditPoints="1" noAdjustHandles="1" noChangeArrowheads="1" noChangeShapeType="1" noTextEdit="1"/>
              </p:cNvSpPr>
              <p:nvPr/>
            </p:nvSpPr>
            <p:spPr>
              <a:xfrm>
                <a:off x="1994201" y="1204860"/>
                <a:ext cx="1198230" cy="455733"/>
              </a:xfrm>
              <a:prstGeom prst="rect">
                <a:avLst/>
              </a:prstGeom>
              <a:blipFill>
                <a:blip r:embed="rId9"/>
                <a:stretch>
                  <a:fillRect b="-1216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BFF0394D-459A-BF80-200A-031DB94EAB70}"/>
                  </a:ext>
                </a:extLst>
              </p:cNvPr>
              <p:cNvSpPr/>
              <p:nvPr/>
            </p:nvSpPr>
            <p:spPr>
              <a:xfrm>
                <a:off x="2182692" y="2181811"/>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oMath>
                  </m:oMathPara>
                </a14:m>
                <a:endParaRPr lang="en-US" sz="2400" dirty="0"/>
              </a:p>
            </p:txBody>
          </p:sp>
        </mc:Choice>
        <mc:Fallback xmlns="">
          <p:sp>
            <p:nvSpPr>
              <p:cNvPr id="50" name="Rectangle 49">
                <a:extLst>
                  <a:ext uri="{FF2B5EF4-FFF2-40B4-BE49-F238E27FC236}">
                    <a16:creationId xmlns:a16="http://schemas.microsoft.com/office/drawing/2014/main" id="{BFF0394D-459A-BF80-200A-031DB94EAB70}"/>
                  </a:ext>
                </a:extLst>
              </p:cNvPr>
              <p:cNvSpPr>
                <a:spLocks noRot="1" noChangeAspect="1" noMove="1" noResize="1" noEditPoints="1" noAdjustHandles="1" noChangeArrowheads="1" noChangeShapeType="1" noTextEdit="1"/>
              </p:cNvSpPr>
              <p:nvPr/>
            </p:nvSpPr>
            <p:spPr>
              <a:xfrm>
                <a:off x="2182692" y="2181811"/>
                <a:ext cx="780017" cy="365125"/>
              </a:xfrm>
              <a:prstGeom prst="rect">
                <a:avLst/>
              </a:prstGeom>
              <a:blipFill>
                <a:blip r:embed="rId10"/>
                <a:stretch>
                  <a:fillRect b="-8333"/>
                </a:stretch>
              </a:blipFill>
              <a:ln>
                <a:noFill/>
              </a:ln>
            </p:spPr>
            <p:txBody>
              <a:bodyPr/>
              <a:lstStyle/>
              <a:p>
                <a:r>
                  <a:rPr lang="en-US">
                    <a:noFill/>
                  </a:rPr>
                  <a:t> </a:t>
                </a:r>
              </a:p>
            </p:txBody>
          </p:sp>
        </mc:Fallback>
      </mc:AlternateContent>
      <p:cxnSp>
        <p:nvCxnSpPr>
          <p:cNvPr id="56" name="Straight Arrow Connector 55">
            <a:extLst>
              <a:ext uri="{FF2B5EF4-FFF2-40B4-BE49-F238E27FC236}">
                <a16:creationId xmlns:a16="http://schemas.microsoft.com/office/drawing/2014/main" id="{C688E6F9-ADCB-3C1B-FC76-58E4CFDCCEE1}"/>
              </a:ext>
            </a:extLst>
          </p:cNvPr>
          <p:cNvCxnSpPr>
            <a:cxnSpLocks/>
          </p:cNvCxnSpPr>
          <p:nvPr/>
        </p:nvCxnSpPr>
        <p:spPr>
          <a:xfrm>
            <a:off x="1900218" y="1753582"/>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7" name="Straight Arrow Connector 56">
            <a:extLst>
              <a:ext uri="{FF2B5EF4-FFF2-40B4-BE49-F238E27FC236}">
                <a16:creationId xmlns:a16="http://schemas.microsoft.com/office/drawing/2014/main" id="{0FEC8C44-CFC8-FBA0-33D0-829E80D417AC}"/>
              </a:ext>
            </a:extLst>
          </p:cNvPr>
          <p:cNvCxnSpPr>
            <a:cxnSpLocks/>
          </p:cNvCxnSpPr>
          <p:nvPr/>
        </p:nvCxnSpPr>
        <p:spPr>
          <a:xfrm flipH="1">
            <a:off x="1884574" y="2644762"/>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nvGrpSpPr>
          <p:cNvPr id="58" name="Group 57">
            <a:extLst>
              <a:ext uri="{FF2B5EF4-FFF2-40B4-BE49-F238E27FC236}">
                <a16:creationId xmlns:a16="http://schemas.microsoft.com/office/drawing/2014/main" id="{8DBC2CE0-3549-7887-C091-CE1D536E4E77}"/>
              </a:ext>
            </a:extLst>
          </p:cNvPr>
          <p:cNvGrpSpPr/>
          <p:nvPr/>
        </p:nvGrpSpPr>
        <p:grpSpPr>
          <a:xfrm>
            <a:off x="192109" y="1432726"/>
            <a:ext cx="1486871" cy="1278751"/>
            <a:chOff x="156595" y="2724355"/>
            <a:chExt cx="2298321" cy="2298321"/>
          </a:xfrm>
        </p:grpSpPr>
        <p:pic>
          <p:nvPicPr>
            <p:cNvPr id="59" name="Picture 58">
              <a:extLst>
                <a:ext uri="{FF2B5EF4-FFF2-40B4-BE49-F238E27FC236}">
                  <a16:creationId xmlns:a16="http://schemas.microsoft.com/office/drawing/2014/main" id="{99AD4CAC-10B5-DE2A-FDF5-664E5730E86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6595" y="2724355"/>
              <a:ext cx="2298321" cy="2298321"/>
            </a:xfrm>
            <a:prstGeom prst="rect">
              <a:avLst/>
            </a:prstGeom>
          </p:spPr>
        </p:pic>
        <p:sp>
          <p:nvSpPr>
            <p:cNvPr id="60" name="Rectangle 59">
              <a:extLst>
                <a:ext uri="{FF2B5EF4-FFF2-40B4-BE49-F238E27FC236}">
                  <a16:creationId xmlns:a16="http://schemas.microsoft.com/office/drawing/2014/main" id="{98C14DC2-548F-6613-A612-F04763E174F4}"/>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User</a:t>
              </a:r>
            </a:p>
          </p:txBody>
        </p:sp>
      </p:gr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5D6323D3-FE95-A119-D907-C5EED2570BFF}"/>
                  </a:ext>
                </a:extLst>
              </p:cNvPr>
              <p:cNvSpPr/>
              <p:nvPr/>
            </p:nvSpPr>
            <p:spPr>
              <a:xfrm>
                <a:off x="7622615" y="2338000"/>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r>
                        <a:rPr lang="en-US" sz="2400" b="0" i="1" dirty="0" smtClean="0">
                          <a:latin typeface="Cambria Math" panose="02040503050406030204" pitchFamily="18" charset="0"/>
                        </a:rPr>
                        <m:t>′</m:t>
                      </m:r>
                    </m:oMath>
                  </m:oMathPara>
                </a14:m>
                <a:endParaRPr lang="en-US" sz="2400" dirty="0"/>
              </a:p>
            </p:txBody>
          </p:sp>
        </mc:Choice>
        <mc:Fallback xmlns="">
          <p:sp>
            <p:nvSpPr>
              <p:cNvPr id="61" name="Rectangle 60">
                <a:extLst>
                  <a:ext uri="{FF2B5EF4-FFF2-40B4-BE49-F238E27FC236}">
                    <a16:creationId xmlns:a16="http://schemas.microsoft.com/office/drawing/2014/main" id="{5D6323D3-FE95-A119-D907-C5EED2570BFF}"/>
                  </a:ext>
                </a:extLst>
              </p:cNvPr>
              <p:cNvSpPr>
                <a:spLocks noRot="1" noChangeAspect="1" noMove="1" noResize="1" noEditPoints="1" noAdjustHandles="1" noChangeArrowheads="1" noChangeShapeType="1" noTextEdit="1"/>
              </p:cNvSpPr>
              <p:nvPr/>
            </p:nvSpPr>
            <p:spPr>
              <a:xfrm>
                <a:off x="7622615" y="2338000"/>
                <a:ext cx="780017" cy="365125"/>
              </a:xfrm>
              <a:prstGeom prst="rect">
                <a:avLst/>
              </a:prstGeom>
              <a:blipFill>
                <a:blip r:embed="rId12"/>
                <a:stretch>
                  <a:fillRect t="-3390" b="-11864"/>
                </a:stretch>
              </a:blipFill>
              <a:ln>
                <a:noFill/>
              </a:ln>
            </p:spPr>
            <p:txBody>
              <a:bodyPr/>
              <a:lstStyle/>
              <a:p>
                <a:r>
                  <a:rPr lang="en-US">
                    <a:noFill/>
                  </a:rPr>
                  <a:t> </a:t>
                </a:r>
              </a:p>
            </p:txBody>
          </p:sp>
        </mc:Fallback>
      </mc:AlternateContent>
      <p:cxnSp>
        <p:nvCxnSpPr>
          <p:cNvPr id="68" name="Straight Arrow Connector 67">
            <a:extLst>
              <a:ext uri="{FF2B5EF4-FFF2-40B4-BE49-F238E27FC236}">
                <a16:creationId xmlns:a16="http://schemas.microsoft.com/office/drawing/2014/main" id="{242B0D47-DB6C-FC42-2744-2E4539889CEF}"/>
              </a:ext>
            </a:extLst>
          </p:cNvPr>
          <p:cNvCxnSpPr>
            <a:cxnSpLocks/>
          </p:cNvCxnSpPr>
          <p:nvPr/>
        </p:nvCxnSpPr>
        <p:spPr>
          <a:xfrm>
            <a:off x="7339212" y="2753674"/>
            <a:ext cx="127160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69" name="Rectangle 68">
            <a:extLst>
              <a:ext uri="{FF2B5EF4-FFF2-40B4-BE49-F238E27FC236}">
                <a16:creationId xmlns:a16="http://schemas.microsoft.com/office/drawing/2014/main" id="{AF630C19-B67F-C196-AD71-B7EDFA7824C1}"/>
              </a:ext>
            </a:extLst>
          </p:cNvPr>
          <p:cNvSpPr/>
          <p:nvPr/>
        </p:nvSpPr>
        <p:spPr>
          <a:xfrm>
            <a:off x="9081604" y="2690378"/>
            <a:ext cx="429187" cy="7301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b="1" dirty="0"/>
              <a:t>…</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17DF558C-2BC2-FFA9-1CE1-A08B00674AD7}"/>
                  </a:ext>
                </a:extLst>
              </p:cNvPr>
              <p:cNvSpPr/>
              <p:nvPr/>
            </p:nvSpPr>
            <p:spPr>
              <a:xfrm>
                <a:off x="3289957" y="2132180"/>
                <a:ext cx="3951727" cy="62149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b="0" i="0" dirty="0" smtClean="0">
                        <a:latin typeface="Cambria Math" panose="02040503050406030204" pitchFamily="18" charset="0"/>
                      </a:rPr>
                      <m:t> </m:t>
                    </m:r>
                  </m:oMath>
                </a14:m>
                <a:r>
                  <a:rPr lang="en-US" sz="2400" dirty="0"/>
                  <a:t>if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b="0" i="1" dirty="0" smtClean="0">
                            <a:latin typeface="Cambria Math" panose="02040503050406030204" pitchFamily="18" charset="0"/>
                          </a:rPr>
                          <m:t>𝑟</m:t>
                        </m:r>
                      </m:sub>
                    </m:sSub>
                    <m:d>
                      <m:dPr>
                        <m:ctrlPr>
                          <a:rPr lang="en-US" sz="2400" b="0" i="1" dirty="0" smtClean="0">
                            <a:latin typeface="Cambria Math" panose="02040503050406030204" pitchFamily="18" charset="0"/>
                          </a:rPr>
                        </m:ctrlPr>
                      </m:dPr>
                      <m:e>
                        <m:r>
                          <a:rPr lang="en-US" sz="2400" i="1" dirty="0" smtClean="0">
                            <a:latin typeface="Cambria Math" panose="02040503050406030204" pitchFamily="18" charset="0"/>
                          </a:rPr>
                          <m:t>𝑝</m:t>
                        </m:r>
                        <m:r>
                          <a:rPr lang="en-US" sz="2400" b="0" i="1" dirty="0" smtClean="0">
                            <a:latin typeface="Cambria Math" panose="02040503050406030204" pitchFamily="18" charset="0"/>
                          </a:rPr>
                          <m:t>𝑤</m:t>
                        </m:r>
                      </m:e>
                    </m:d>
                    <m:r>
                      <a:rPr lang="en-US" sz="2400" b="0" i="1" dirty="0" smtClean="0">
                        <a:latin typeface="Cambria Math" panose="02040503050406030204" pitchFamily="18" charset="0"/>
                      </a:rPr>
                      <m:t>=</m:t>
                    </m:r>
                    <m:r>
                      <a:rPr lang="en-US" sz="2400" i="1" dirty="0">
                        <a:solidFill>
                          <a:schemeClr val="tx1"/>
                        </a:solidFill>
                        <a:latin typeface="Cambria Math" panose="02040503050406030204" pitchFamily="18" charset="0"/>
                      </a:rPr>
                      <m:t>h𝑝𝑤</m:t>
                    </m:r>
                  </m:oMath>
                </a14:m>
                <a:endParaRPr lang="en-US" sz="2400" dirty="0">
                  <a:solidFill>
                    <a:schemeClr val="tx1"/>
                  </a:solidFill>
                </a:endParaRPr>
              </a:p>
              <a:p>
                <a:pPr algn="ctr"/>
                <a:r>
                  <a:rPr lang="en-US" sz="2400" dirty="0"/>
                  <a:t>(otherwise k and k’ are </a:t>
                </a:r>
                <a:r>
                  <a:rPr lang="en-US" sz="2400" dirty="0" err="1"/>
                  <a:t>indep</a:t>
                </a:r>
                <a:r>
                  <a:rPr lang="en-US" sz="2400" dirty="0"/>
                  <a:t>.)</a:t>
                </a:r>
              </a:p>
            </p:txBody>
          </p:sp>
        </mc:Choice>
        <mc:Fallback>
          <p:sp>
            <p:nvSpPr>
              <p:cNvPr id="4" name="Rectangle 3">
                <a:extLst>
                  <a:ext uri="{FF2B5EF4-FFF2-40B4-BE49-F238E27FC236}">
                    <a16:creationId xmlns:a16="http://schemas.microsoft.com/office/drawing/2014/main" id="{17DF558C-2BC2-FFA9-1CE1-A08B00674AD7}"/>
                  </a:ext>
                </a:extLst>
              </p:cNvPr>
              <p:cNvSpPr>
                <a:spLocks noRot="1" noChangeAspect="1" noMove="1" noResize="1" noEditPoints="1" noAdjustHandles="1" noChangeArrowheads="1" noChangeShapeType="1" noTextEdit="1"/>
              </p:cNvSpPr>
              <p:nvPr/>
            </p:nvSpPr>
            <p:spPr>
              <a:xfrm>
                <a:off x="3289957" y="2132180"/>
                <a:ext cx="3951727" cy="621494"/>
              </a:xfrm>
              <a:prstGeom prst="rect">
                <a:avLst/>
              </a:prstGeom>
              <a:blipFill>
                <a:blip r:embed="rId13"/>
                <a:stretch>
                  <a:fillRect l="-2469" t="-24510" r="-2160" b="-3823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00466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E5DD7E72-ABDC-9CE0-A9BA-59627A2E6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6440" y="2152243"/>
            <a:ext cx="412687" cy="337292"/>
          </a:xfrm>
          <a:prstGeom prst="rect">
            <a:avLst/>
          </a:prstGeom>
        </p:spPr>
      </p:pic>
      <p:pic>
        <p:nvPicPr>
          <p:cNvPr id="44" name="Picture 43">
            <a:extLst>
              <a:ext uri="{FF2B5EF4-FFF2-40B4-BE49-F238E27FC236}">
                <a16:creationId xmlns:a16="http://schemas.microsoft.com/office/drawing/2014/main" id="{16EBEF26-56BE-13FA-319F-66402809E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8639" y="1571937"/>
            <a:ext cx="412687" cy="337292"/>
          </a:xfrm>
          <a:prstGeom prst="rect">
            <a:avLst/>
          </a:prstGeom>
        </p:spPr>
      </p:pic>
      <p:sp>
        <p:nvSpPr>
          <p:cNvPr id="22" name="Title 1">
            <a:extLst>
              <a:ext uri="{FF2B5EF4-FFF2-40B4-BE49-F238E27FC236}">
                <a16:creationId xmlns:a16="http://schemas.microsoft.com/office/drawing/2014/main" id="{E2AA5B09-A679-4FD1-A797-169BD59C8A9A}"/>
              </a:ext>
            </a:extLst>
          </p:cNvPr>
          <p:cNvSpPr txBox="1">
            <a:spLocks/>
          </p:cNvSpPr>
          <p:nvPr/>
        </p:nvSpPr>
        <p:spPr bwMode="auto">
          <a:xfrm>
            <a:off x="177842" y="117479"/>
            <a:ext cx="11913377"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solidFill>
                  <a:srgbClr val="00B050"/>
                </a:solidFill>
              </a:rPr>
              <a:t>augmented </a:t>
            </a:r>
            <a:r>
              <a:rPr lang="en-US" dirty="0"/>
              <a:t>threshold PAKE (at-PAKE)</a:t>
            </a:r>
            <a:endParaRPr lang="en-US" sz="7200" dirty="0">
              <a:solidFill>
                <a:srgbClr val="FF0000"/>
              </a:solidFill>
            </a:endParaRPr>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25B3C29-3526-4919-977F-95C0CA9F0B5D}"/>
                  </a:ext>
                </a:extLst>
              </p:cNvPr>
              <p:cNvSpPr/>
              <p:nvPr/>
            </p:nvSpPr>
            <p:spPr>
              <a:xfrm>
                <a:off x="7387951" y="1230363"/>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0" dirty="0" smtClean="0">
                          <a:solidFill>
                            <a:srgbClr val="FF0000"/>
                          </a:solidFill>
                          <a:latin typeface="Cambria Math" panose="02040503050406030204" pitchFamily="18" charset="0"/>
                        </a:rPr>
                        <m:t>[</m:t>
                      </m:r>
                      <m:r>
                        <a:rPr lang="en-US" sz="2400" b="0" i="1" dirty="0" smtClean="0">
                          <a:solidFill>
                            <a:srgbClr val="FF0000"/>
                          </a:solidFill>
                          <a:latin typeface="Cambria Math" panose="02040503050406030204" pitchFamily="18" charset="0"/>
                        </a:rPr>
                        <m:t>𝑟</m:t>
                      </m:r>
                      <m:r>
                        <a:rPr lang="en-US" sz="2400" b="0" i="0" dirty="0" smtClean="0">
                          <a:solidFill>
                            <a:srgbClr val="FF0000"/>
                          </a:solidFill>
                          <a:latin typeface="Cambria Math" panose="02040503050406030204" pitchFamily="18" charset="0"/>
                        </a:rPr>
                        <m:t>,</m:t>
                      </m:r>
                      <m:r>
                        <a:rPr lang="en-US" sz="2400" b="0" i="1" dirty="0" smtClean="0">
                          <a:solidFill>
                            <a:srgbClr val="FF0000"/>
                          </a:solidFill>
                          <a:latin typeface="Cambria Math" panose="02040503050406030204" pitchFamily="18" charset="0"/>
                        </a:rPr>
                        <m:t>h𝑝</m:t>
                      </m:r>
                      <m:r>
                        <a:rPr lang="en-US" sz="2400" i="1" dirty="0" smtClean="0">
                          <a:solidFill>
                            <a:srgbClr val="FF0000"/>
                          </a:solidFill>
                          <a:latin typeface="Cambria Math" panose="02040503050406030204" pitchFamily="18" charset="0"/>
                        </a:rPr>
                        <m:t>𝑤</m:t>
                      </m:r>
                      <m:r>
                        <a:rPr lang="en-US" sz="2400" b="0" i="1" dirty="0"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xmlns="">
          <p:sp>
            <p:nvSpPr>
              <p:cNvPr id="54" name="Rectangle 53">
                <a:extLst>
                  <a:ext uri="{FF2B5EF4-FFF2-40B4-BE49-F238E27FC236}">
                    <a16:creationId xmlns:a16="http://schemas.microsoft.com/office/drawing/2014/main" id="{325B3C29-3526-4919-977F-95C0CA9F0B5D}"/>
                  </a:ext>
                </a:extLst>
              </p:cNvPr>
              <p:cNvSpPr>
                <a:spLocks noRot="1" noChangeAspect="1" noMove="1" noResize="1" noEditPoints="1" noAdjustHandles="1" noChangeArrowheads="1" noChangeShapeType="1" noTextEdit="1"/>
              </p:cNvSpPr>
              <p:nvPr/>
            </p:nvSpPr>
            <p:spPr>
              <a:xfrm>
                <a:off x="7387951" y="1230363"/>
                <a:ext cx="1198230" cy="455733"/>
              </a:xfrm>
              <a:prstGeom prst="rect">
                <a:avLst/>
              </a:prstGeom>
              <a:blipFill>
                <a:blip r:embed="rId4"/>
                <a:stretch>
                  <a:fillRect l="-8673" r="-3571" b="-18667"/>
                </a:stretch>
              </a:blipFill>
              <a:ln>
                <a:noFill/>
              </a:ln>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57BA6CB0-0E41-4A82-AF91-E2EC05EEC000}"/>
              </a:ext>
            </a:extLst>
          </p:cNvPr>
          <p:cNvCxnSpPr>
            <a:cxnSpLocks/>
          </p:cNvCxnSpPr>
          <p:nvPr/>
        </p:nvCxnSpPr>
        <p:spPr>
          <a:xfrm flipH="1">
            <a:off x="7255517" y="1753582"/>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 name="Slide Number Placeholder 1">
            <a:extLst>
              <a:ext uri="{FF2B5EF4-FFF2-40B4-BE49-F238E27FC236}">
                <a16:creationId xmlns:a16="http://schemas.microsoft.com/office/drawing/2014/main" id="{547673C6-53AD-2A1A-9545-C845ED67B21E}"/>
              </a:ext>
            </a:extLst>
          </p:cNvPr>
          <p:cNvSpPr>
            <a:spLocks noGrp="1"/>
          </p:cNvSpPr>
          <p:nvPr>
            <p:ph type="sldNum" sz="quarter" idx="12"/>
          </p:nvPr>
        </p:nvSpPr>
        <p:spPr/>
        <p:txBody>
          <a:bodyPr/>
          <a:lstStyle/>
          <a:p>
            <a:pPr>
              <a:defRPr/>
            </a:pPr>
            <a:fld id="{68010801-0F02-4A6B-A4E0-A6A05DF6C59F}" type="slidenum">
              <a:rPr lang="zh-CN" altLang="en-US" smtClean="0"/>
              <a:pPr>
                <a:defRPr/>
              </a:pPr>
              <a:t>8</a:t>
            </a:fld>
            <a:r>
              <a:rPr lang="en-US" altLang="zh-CN" dirty="0"/>
              <a:t>/18</a:t>
            </a:r>
            <a:endParaRPr lang="zh-CN" altLang="en-US" dirty="0"/>
          </a:p>
        </p:txBody>
      </p:sp>
      <p:sp>
        <p:nvSpPr>
          <p:cNvPr id="3" name="Rectangle 2">
            <a:extLst>
              <a:ext uri="{FF2B5EF4-FFF2-40B4-BE49-F238E27FC236}">
                <a16:creationId xmlns:a16="http://schemas.microsoft.com/office/drawing/2014/main" id="{6E8221D0-A0F5-72E6-C697-347CE50AECBB}"/>
              </a:ext>
            </a:extLst>
          </p:cNvPr>
          <p:cNvSpPr/>
          <p:nvPr/>
        </p:nvSpPr>
        <p:spPr>
          <a:xfrm>
            <a:off x="10329613" y="2191791"/>
            <a:ext cx="1815888" cy="1045753"/>
          </a:xfrm>
          <a:prstGeom prst="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cs typeface="Calibri Light" panose="020F0302020204030204" pitchFamily="34" charset="0"/>
              </a:rPr>
              <a:t>≥ (t+1) corrupt</a:t>
            </a:r>
            <a:endParaRPr lang="en-US" sz="2000" dirty="0">
              <a:solidFill>
                <a:srgbClr val="FF0000"/>
              </a:solidFill>
            </a:endParaRPr>
          </a:p>
          <a:p>
            <a:pPr algn="ctr"/>
            <a:r>
              <a:rPr lang="en-US" altLang="zh-CN" sz="2000" dirty="0">
                <a:cs typeface="Calibri Light" panose="020F0302020204030204" pitchFamily="34" charset="0"/>
              </a:rPr>
              <a:t>→ only </a:t>
            </a:r>
            <a:r>
              <a:rPr lang="en-US" sz="2000" b="0" dirty="0">
                <a:solidFill>
                  <a:schemeClr val="tx1"/>
                </a:solidFill>
              </a:rPr>
              <a:t>offline password tests</a:t>
            </a:r>
            <a:endParaRPr lang="en-US" sz="2000" dirty="0">
              <a:solidFill>
                <a:srgbClr val="FF0000"/>
              </a:solidFill>
            </a:endParaRPr>
          </a:p>
        </p:txBody>
      </p:sp>
      <p:grpSp>
        <p:nvGrpSpPr>
          <p:cNvPr id="6" name="Group 5">
            <a:extLst>
              <a:ext uri="{FF2B5EF4-FFF2-40B4-BE49-F238E27FC236}">
                <a16:creationId xmlns:a16="http://schemas.microsoft.com/office/drawing/2014/main" id="{C2B3737D-0577-E614-8CF5-228C31B416BD}"/>
              </a:ext>
            </a:extLst>
          </p:cNvPr>
          <p:cNvGrpSpPr/>
          <p:nvPr/>
        </p:nvGrpSpPr>
        <p:grpSpPr>
          <a:xfrm>
            <a:off x="8764384" y="1324545"/>
            <a:ext cx="636283" cy="683335"/>
            <a:chOff x="9224942" y="2706465"/>
            <a:chExt cx="2474043" cy="2923745"/>
          </a:xfrm>
        </p:grpSpPr>
        <p:pic>
          <p:nvPicPr>
            <p:cNvPr id="7" name="Picture 6">
              <a:extLst>
                <a:ext uri="{FF2B5EF4-FFF2-40B4-BE49-F238E27FC236}">
                  <a16:creationId xmlns:a16="http://schemas.microsoft.com/office/drawing/2014/main" id="{7DE22221-1A0E-71C9-FD02-944500EBA8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8" name="Rectangle 7">
              <a:extLst>
                <a:ext uri="{FF2B5EF4-FFF2-40B4-BE49-F238E27FC236}">
                  <a16:creationId xmlns:a16="http://schemas.microsoft.com/office/drawing/2014/main" id="{7BEFFC1C-0D38-2B8E-C5F6-35F4199893DF}"/>
                </a:ext>
              </a:extLst>
            </p:cNvPr>
            <p:cNvSpPr/>
            <p:nvPr/>
          </p:nvSpPr>
          <p:spPr>
            <a:xfrm>
              <a:off x="9732416" y="5317818"/>
              <a:ext cx="1668797" cy="31239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S1</a:t>
              </a:r>
            </a:p>
          </p:txBody>
        </p:sp>
      </p:grpSp>
      <p:grpSp>
        <p:nvGrpSpPr>
          <p:cNvPr id="12" name="Group 11">
            <a:extLst>
              <a:ext uri="{FF2B5EF4-FFF2-40B4-BE49-F238E27FC236}">
                <a16:creationId xmlns:a16="http://schemas.microsoft.com/office/drawing/2014/main" id="{EC61CEBE-14BA-C959-1357-E7560E64940D}"/>
              </a:ext>
            </a:extLst>
          </p:cNvPr>
          <p:cNvGrpSpPr/>
          <p:nvPr/>
        </p:nvGrpSpPr>
        <p:grpSpPr>
          <a:xfrm>
            <a:off x="9400667" y="1500803"/>
            <a:ext cx="636283" cy="683335"/>
            <a:chOff x="9224942" y="2706465"/>
            <a:chExt cx="2474043" cy="2923745"/>
          </a:xfrm>
        </p:grpSpPr>
        <p:pic>
          <p:nvPicPr>
            <p:cNvPr id="13" name="Picture 12">
              <a:extLst>
                <a:ext uri="{FF2B5EF4-FFF2-40B4-BE49-F238E27FC236}">
                  <a16:creationId xmlns:a16="http://schemas.microsoft.com/office/drawing/2014/main" id="{277979B3-860E-8698-ED5C-BB1100CD50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14" name="Rectangle 13">
              <a:extLst>
                <a:ext uri="{FF2B5EF4-FFF2-40B4-BE49-F238E27FC236}">
                  <a16:creationId xmlns:a16="http://schemas.microsoft.com/office/drawing/2014/main" id="{900A5A96-984A-0B7E-01C5-7E5DD8A9E863}"/>
                </a:ext>
              </a:extLst>
            </p:cNvPr>
            <p:cNvSpPr/>
            <p:nvPr/>
          </p:nvSpPr>
          <p:spPr>
            <a:xfrm>
              <a:off x="9687619" y="5317818"/>
              <a:ext cx="1835678" cy="31239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S2</a:t>
              </a:r>
            </a:p>
          </p:txBody>
        </p:sp>
      </p:grpSp>
      <p:grpSp>
        <p:nvGrpSpPr>
          <p:cNvPr id="16" name="Group 15">
            <a:extLst>
              <a:ext uri="{FF2B5EF4-FFF2-40B4-BE49-F238E27FC236}">
                <a16:creationId xmlns:a16="http://schemas.microsoft.com/office/drawing/2014/main" id="{740C1179-A4F9-465D-6A12-93FF0E861BC4}"/>
              </a:ext>
            </a:extLst>
          </p:cNvPr>
          <p:cNvGrpSpPr/>
          <p:nvPr/>
        </p:nvGrpSpPr>
        <p:grpSpPr>
          <a:xfrm>
            <a:off x="9577433" y="2218187"/>
            <a:ext cx="636283" cy="683335"/>
            <a:chOff x="9224942" y="2706465"/>
            <a:chExt cx="2474043" cy="2923745"/>
          </a:xfrm>
        </p:grpSpPr>
        <p:pic>
          <p:nvPicPr>
            <p:cNvPr id="17" name="Picture 16">
              <a:extLst>
                <a:ext uri="{FF2B5EF4-FFF2-40B4-BE49-F238E27FC236}">
                  <a16:creationId xmlns:a16="http://schemas.microsoft.com/office/drawing/2014/main" id="{F164B8CF-95F4-9167-8F4A-5E5AA0BD3E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18" name="Rectangle 17">
              <a:extLst>
                <a:ext uri="{FF2B5EF4-FFF2-40B4-BE49-F238E27FC236}">
                  <a16:creationId xmlns:a16="http://schemas.microsoft.com/office/drawing/2014/main" id="{A140AE15-DD2B-31EF-E86D-8882C36467FB}"/>
                </a:ext>
              </a:extLst>
            </p:cNvPr>
            <p:cNvSpPr/>
            <p:nvPr/>
          </p:nvSpPr>
          <p:spPr>
            <a:xfrm>
              <a:off x="9732416" y="5317818"/>
              <a:ext cx="1668797" cy="31239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S3</a:t>
              </a:r>
            </a:p>
          </p:txBody>
        </p:sp>
      </p:grpSp>
      <p:grpSp>
        <p:nvGrpSpPr>
          <p:cNvPr id="20" name="Group 19">
            <a:extLst>
              <a:ext uri="{FF2B5EF4-FFF2-40B4-BE49-F238E27FC236}">
                <a16:creationId xmlns:a16="http://schemas.microsoft.com/office/drawing/2014/main" id="{9D8D51DD-8B54-678D-18CF-8A242AF9074C}"/>
              </a:ext>
            </a:extLst>
          </p:cNvPr>
          <p:cNvGrpSpPr/>
          <p:nvPr/>
        </p:nvGrpSpPr>
        <p:grpSpPr>
          <a:xfrm>
            <a:off x="8471721" y="2073642"/>
            <a:ext cx="636283" cy="683335"/>
            <a:chOff x="9224942" y="2706465"/>
            <a:chExt cx="2474043" cy="2923745"/>
          </a:xfrm>
        </p:grpSpPr>
        <p:pic>
          <p:nvPicPr>
            <p:cNvPr id="35" name="Picture 34">
              <a:extLst>
                <a:ext uri="{FF2B5EF4-FFF2-40B4-BE49-F238E27FC236}">
                  <a16:creationId xmlns:a16="http://schemas.microsoft.com/office/drawing/2014/main" id="{CFA49CA5-AA3D-0FF0-EF46-3F8B5C3B57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36" name="Rectangle 35">
              <a:extLst>
                <a:ext uri="{FF2B5EF4-FFF2-40B4-BE49-F238E27FC236}">
                  <a16:creationId xmlns:a16="http://schemas.microsoft.com/office/drawing/2014/main" id="{AD4E6F89-049C-F465-BC7E-70F50CAFA555}"/>
                </a:ext>
              </a:extLst>
            </p:cNvPr>
            <p:cNvSpPr/>
            <p:nvPr/>
          </p:nvSpPr>
          <p:spPr>
            <a:xfrm>
              <a:off x="9732416" y="5317818"/>
              <a:ext cx="1668797" cy="31239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Sn</a:t>
              </a:r>
            </a:p>
          </p:txBody>
        </p:sp>
      </p:grpSp>
      <p:sp>
        <p:nvSpPr>
          <p:cNvPr id="47" name="Rectangle 46">
            <a:extLst>
              <a:ext uri="{FF2B5EF4-FFF2-40B4-BE49-F238E27FC236}">
                <a16:creationId xmlns:a16="http://schemas.microsoft.com/office/drawing/2014/main" id="{EEDC32E0-BC52-38F3-2006-45A77D6D71FE}"/>
              </a:ext>
            </a:extLst>
          </p:cNvPr>
          <p:cNvSpPr/>
          <p:nvPr/>
        </p:nvSpPr>
        <p:spPr>
          <a:xfrm>
            <a:off x="3348308" y="1533381"/>
            <a:ext cx="3835027" cy="1359493"/>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00B050"/>
                </a:solidFill>
              </a:rPr>
              <a:t>at-PAKE</a:t>
            </a:r>
          </a:p>
          <a:p>
            <a:pPr algn="ctr"/>
            <a:endParaRPr lang="en-US" sz="6000" dirty="0"/>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B90843F1-EBA2-6699-AAAE-455005F27187}"/>
                  </a:ext>
                </a:extLst>
              </p:cNvPr>
              <p:cNvSpPr/>
              <p:nvPr/>
            </p:nvSpPr>
            <p:spPr>
              <a:xfrm>
                <a:off x="1994201" y="1204860"/>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𝑝𝑤</m:t>
                      </m:r>
                    </m:oMath>
                  </m:oMathPara>
                </a14:m>
                <a:endParaRPr lang="en-US" sz="2400" dirty="0"/>
              </a:p>
            </p:txBody>
          </p:sp>
        </mc:Choice>
        <mc:Fallback xmlns="">
          <p:sp>
            <p:nvSpPr>
              <p:cNvPr id="49" name="Rectangle 48">
                <a:extLst>
                  <a:ext uri="{FF2B5EF4-FFF2-40B4-BE49-F238E27FC236}">
                    <a16:creationId xmlns:a16="http://schemas.microsoft.com/office/drawing/2014/main" id="{B90843F1-EBA2-6699-AAAE-455005F27187}"/>
                  </a:ext>
                </a:extLst>
              </p:cNvPr>
              <p:cNvSpPr>
                <a:spLocks noRot="1" noChangeAspect="1" noMove="1" noResize="1" noEditPoints="1" noAdjustHandles="1" noChangeArrowheads="1" noChangeShapeType="1" noTextEdit="1"/>
              </p:cNvSpPr>
              <p:nvPr/>
            </p:nvSpPr>
            <p:spPr>
              <a:xfrm>
                <a:off x="1994201" y="1204860"/>
                <a:ext cx="1198230" cy="455733"/>
              </a:xfrm>
              <a:prstGeom prst="rect">
                <a:avLst/>
              </a:prstGeom>
              <a:blipFill>
                <a:blip r:embed="rId7"/>
                <a:stretch>
                  <a:fillRect b="-1216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BFF0394D-459A-BF80-200A-031DB94EAB70}"/>
                  </a:ext>
                </a:extLst>
              </p:cNvPr>
              <p:cNvSpPr/>
              <p:nvPr/>
            </p:nvSpPr>
            <p:spPr>
              <a:xfrm>
                <a:off x="2182692" y="2181811"/>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oMath>
                  </m:oMathPara>
                </a14:m>
                <a:endParaRPr lang="en-US" sz="2400" dirty="0"/>
              </a:p>
            </p:txBody>
          </p:sp>
        </mc:Choice>
        <mc:Fallback xmlns="">
          <p:sp>
            <p:nvSpPr>
              <p:cNvPr id="50" name="Rectangle 49">
                <a:extLst>
                  <a:ext uri="{FF2B5EF4-FFF2-40B4-BE49-F238E27FC236}">
                    <a16:creationId xmlns:a16="http://schemas.microsoft.com/office/drawing/2014/main" id="{BFF0394D-459A-BF80-200A-031DB94EAB70}"/>
                  </a:ext>
                </a:extLst>
              </p:cNvPr>
              <p:cNvSpPr>
                <a:spLocks noRot="1" noChangeAspect="1" noMove="1" noResize="1" noEditPoints="1" noAdjustHandles="1" noChangeArrowheads="1" noChangeShapeType="1" noTextEdit="1"/>
              </p:cNvSpPr>
              <p:nvPr/>
            </p:nvSpPr>
            <p:spPr>
              <a:xfrm>
                <a:off x="2182692" y="2181811"/>
                <a:ext cx="780017" cy="365125"/>
              </a:xfrm>
              <a:prstGeom prst="rect">
                <a:avLst/>
              </a:prstGeom>
              <a:blipFill>
                <a:blip r:embed="rId8"/>
                <a:stretch>
                  <a:fillRect b="-8333"/>
                </a:stretch>
              </a:blipFill>
              <a:ln>
                <a:noFill/>
              </a:ln>
            </p:spPr>
            <p:txBody>
              <a:bodyPr/>
              <a:lstStyle/>
              <a:p>
                <a:r>
                  <a:rPr lang="en-US">
                    <a:noFill/>
                  </a:rPr>
                  <a:t> </a:t>
                </a:r>
              </a:p>
            </p:txBody>
          </p:sp>
        </mc:Fallback>
      </mc:AlternateContent>
      <p:cxnSp>
        <p:nvCxnSpPr>
          <p:cNvPr id="56" name="Straight Arrow Connector 55">
            <a:extLst>
              <a:ext uri="{FF2B5EF4-FFF2-40B4-BE49-F238E27FC236}">
                <a16:creationId xmlns:a16="http://schemas.microsoft.com/office/drawing/2014/main" id="{C688E6F9-ADCB-3C1B-FC76-58E4CFDCCEE1}"/>
              </a:ext>
            </a:extLst>
          </p:cNvPr>
          <p:cNvCxnSpPr>
            <a:cxnSpLocks/>
          </p:cNvCxnSpPr>
          <p:nvPr/>
        </p:nvCxnSpPr>
        <p:spPr>
          <a:xfrm>
            <a:off x="1900218" y="1753582"/>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7" name="Straight Arrow Connector 56">
            <a:extLst>
              <a:ext uri="{FF2B5EF4-FFF2-40B4-BE49-F238E27FC236}">
                <a16:creationId xmlns:a16="http://schemas.microsoft.com/office/drawing/2014/main" id="{0FEC8C44-CFC8-FBA0-33D0-829E80D417AC}"/>
              </a:ext>
            </a:extLst>
          </p:cNvPr>
          <p:cNvCxnSpPr>
            <a:cxnSpLocks/>
          </p:cNvCxnSpPr>
          <p:nvPr/>
        </p:nvCxnSpPr>
        <p:spPr>
          <a:xfrm flipH="1">
            <a:off x="1884574" y="2644762"/>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nvGrpSpPr>
          <p:cNvPr id="58" name="Group 57">
            <a:extLst>
              <a:ext uri="{FF2B5EF4-FFF2-40B4-BE49-F238E27FC236}">
                <a16:creationId xmlns:a16="http://schemas.microsoft.com/office/drawing/2014/main" id="{8DBC2CE0-3549-7887-C091-CE1D536E4E77}"/>
              </a:ext>
            </a:extLst>
          </p:cNvPr>
          <p:cNvGrpSpPr/>
          <p:nvPr/>
        </p:nvGrpSpPr>
        <p:grpSpPr>
          <a:xfrm>
            <a:off x="192109" y="1432726"/>
            <a:ext cx="1486871" cy="1278751"/>
            <a:chOff x="156595" y="2724355"/>
            <a:chExt cx="2298321" cy="2298321"/>
          </a:xfrm>
        </p:grpSpPr>
        <p:pic>
          <p:nvPicPr>
            <p:cNvPr id="59" name="Picture 58">
              <a:extLst>
                <a:ext uri="{FF2B5EF4-FFF2-40B4-BE49-F238E27FC236}">
                  <a16:creationId xmlns:a16="http://schemas.microsoft.com/office/drawing/2014/main" id="{99AD4CAC-10B5-DE2A-FDF5-664E5730E86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6595" y="2724355"/>
              <a:ext cx="2298321" cy="2298321"/>
            </a:xfrm>
            <a:prstGeom prst="rect">
              <a:avLst/>
            </a:prstGeom>
          </p:spPr>
        </p:pic>
        <p:sp>
          <p:nvSpPr>
            <p:cNvPr id="60" name="Rectangle 59">
              <a:extLst>
                <a:ext uri="{FF2B5EF4-FFF2-40B4-BE49-F238E27FC236}">
                  <a16:creationId xmlns:a16="http://schemas.microsoft.com/office/drawing/2014/main" id="{98C14DC2-548F-6613-A612-F04763E174F4}"/>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User</a:t>
              </a:r>
            </a:p>
          </p:txBody>
        </p:sp>
      </p:gr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5D6323D3-FE95-A119-D907-C5EED2570BFF}"/>
                  </a:ext>
                </a:extLst>
              </p:cNvPr>
              <p:cNvSpPr/>
              <p:nvPr/>
            </p:nvSpPr>
            <p:spPr>
              <a:xfrm>
                <a:off x="7622615" y="2338000"/>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r>
                        <a:rPr lang="en-US" sz="2400" b="0" i="1" dirty="0" smtClean="0">
                          <a:latin typeface="Cambria Math" panose="02040503050406030204" pitchFamily="18" charset="0"/>
                        </a:rPr>
                        <m:t>′</m:t>
                      </m:r>
                    </m:oMath>
                  </m:oMathPara>
                </a14:m>
                <a:endParaRPr lang="en-US" sz="2400" dirty="0"/>
              </a:p>
            </p:txBody>
          </p:sp>
        </mc:Choice>
        <mc:Fallback xmlns="">
          <p:sp>
            <p:nvSpPr>
              <p:cNvPr id="61" name="Rectangle 60">
                <a:extLst>
                  <a:ext uri="{FF2B5EF4-FFF2-40B4-BE49-F238E27FC236}">
                    <a16:creationId xmlns:a16="http://schemas.microsoft.com/office/drawing/2014/main" id="{5D6323D3-FE95-A119-D907-C5EED2570BFF}"/>
                  </a:ext>
                </a:extLst>
              </p:cNvPr>
              <p:cNvSpPr>
                <a:spLocks noRot="1" noChangeAspect="1" noMove="1" noResize="1" noEditPoints="1" noAdjustHandles="1" noChangeArrowheads="1" noChangeShapeType="1" noTextEdit="1"/>
              </p:cNvSpPr>
              <p:nvPr/>
            </p:nvSpPr>
            <p:spPr>
              <a:xfrm>
                <a:off x="7622615" y="2338000"/>
                <a:ext cx="780017" cy="365125"/>
              </a:xfrm>
              <a:prstGeom prst="rect">
                <a:avLst/>
              </a:prstGeom>
              <a:blipFill>
                <a:blip r:embed="rId10"/>
                <a:stretch>
                  <a:fillRect t="-3390" b="-11864"/>
                </a:stretch>
              </a:blipFill>
              <a:ln>
                <a:noFill/>
              </a:ln>
            </p:spPr>
            <p:txBody>
              <a:bodyPr/>
              <a:lstStyle/>
              <a:p>
                <a:r>
                  <a:rPr lang="en-US">
                    <a:noFill/>
                  </a:rPr>
                  <a:t> </a:t>
                </a:r>
              </a:p>
            </p:txBody>
          </p:sp>
        </mc:Fallback>
      </mc:AlternateContent>
      <p:cxnSp>
        <p:nvCxnSpPr>
          <p:cNvPr id="68" name="Straight Arrow Connector 67">
            <a:extLst>
              <a:ext uri="{FF2B5EF4-FFF2-40B4-BE49-F238E27FC236}">
                <a16:creationId xmlns:a16="http://schemas.microsoft.com/office/drawing/2014/main" id="{242B0D47-DB6C-FC42-2744-2E4539889CEF}"/>
              </a:ext>
            </a:extLst>
          </p:cNvPr>
          <p:cNvCxnSpPr>
            <a:cxnSpLocks/>
          </p:cNvCxnSpPr>
          <p:nvPr/>
        </p:nvCxnSpPr>
        <p:spPr>
          <a:xfrm>
            <a:off x="7339212" y="2753674"/>
            <a:ext cx="127160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5" name="内容占位符 2">
                <a:extLst>
                  <a:ext uri="{FF2B5EF4-FFF2-40B4-BE49-F238E27FC236}">
                    <a16:creationId xmlns:a16="http://schemas.microsoft.com/office/drawing/2014/main" id="{A62DEB34-1FCD-D8C7-2684-38877E540939}"/>
                  </a:ext>
                </a:extLst>
              </p:cNvPr>
              <p:cNvSpPr>
                <a:spLocks noGrp="1"/>
              </p:cNvSpPr>
              <p:nvPr>
                <p:ph idx="1"/>
              </p:nvPr>
            </p:nvSpPr>
            <p:spPr>
              <a:xfrm>
                <a:off x="291401" y="879225"/>
                <a:ext cx="11799818" cy="490335"/>
              </a:xfrm>
            </p:spPr>
            <p:txBody>
              <a:bodyPr>
                <a:noAutofit/>
              </a:bodyPr>
              <a:lstStyle/>
              <a:p>
                <a:pPr marL="0" indent="0">
                  <a:buNone/>
                </a:pPr>
                <a:r>
                  <a:rPr lang="en-US" altLang="zh-CN" sz="2400" dirty="0">
                    <a:cs typeface="Calibri Light" panose="020F0302020204030204" pitchFamily="34" charset="0"/>
                  </a:rPr>
                  <a:t>Initialization:  on User’s input pw, servers output sharing </a:t>
                </a:r>
                <a14:m>
                  <m:oMath xmlns:m="http://schemas.openxmlformats.org/officeDocument/2006/math">
                    <m:r>
                      <a:rPr lang="en-US" altLang="zh-CN" sz="2400">
                        <a:solidFill>
                          <a:srgbClr val="FF0000"/>
                        </a:solidFill>
                        <a:latin typeface="Cambria Math" panose="02040503050406030204" pitchFamily="18" charset="0"/>
                        <a:cs typeface="Calibri"/>
                      </a:rPr>
                      <m:t>[</m:t>
                    </m:r>
                    <m:r>
                      <a:rPr lang="en-US" altLang="zh-CN" sz="2400" b="0" i="1" smtClean="0">
                        <a:solidFill>
                          <a:srgbClr val="FF0000"/>
                        </a:solidFill>
                        <a:latin typeface="Cambria Math" panose="02040503050406030204" pitchFamily="18" charset="0"/>
                        <a:cs typeface="Calibri"/>
                      </a:rPr>
                      <m:t>𝑟</m:t>
                    </m:r>
                    <m:r>
                      <a:rPr lang="en-US" altLang="zh-CN" sz="2400" b="0" i="0" smtClean="0">
                        <a:solidFill>
                          <a:srgbClr val="FF0000"/>
                        </a:solidFill>
                        <a:latin typeface="Cambria Math" panose="02040503050406030204" pitchFamily="18" charset="0"/>
                        <a:cs typeface="Calibri"/>
                      </a:rPr>
                      <m:t>,</m:t>
                    </m:r>
                    <m:r>
                      <a:rPr lang="en-US" sz="2400" b="0" i="1" smtClean="0">
                        <a:solidFill>
                          <a:srgbClr val="FF0000"/>
                        </a:solidFill>
                        <a:latin typeface="Cambria Math" panose="02040503050406030204" pitchFamily="18" charset="0"/>
                        <a:cs typeface="Calibri"/>
                      </a:rPr>
                      <m:t>h𝑝𝑤</m:t>
                    </m:r>
                    <m:r>
                      <a:rPr lang="en-US" sz="2400" b="0" i="1" smtClean="0">
                        <a:solidFill>
                          <a:prstClr val="black"/>
                        </a:solidFill>
                        <a:latin typeface="Cambria Math" panose="02040503050406030204" pitchFamily="18" charset="0"/>
                        <a:cs typeface="Calibri"/>
                      </a:rPr>
                      <m:t>=</m:t>
                    </m:r>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𝐻</m:t>
                        </m:r>
                      </m:e>
                      <m:sub>
                        <m:r>
                          <a:rPr lang="en-US" sz="2400" b="0" i="1" dirty="0" smtClean="0">
                            <a:latin typeface="Cambria Math" panose="02040503050406030204" pitchFamily="18" charset="0"/>
                          </a:rPr>
                          <m:t>𝑟</m:t>
                        </m:r>
                      </m:sub>
                    </m:sSub>
                    <m:d>
                      <m:dPr>
                        <m:ctrlPr>
                          <a:rPr lang="en-US" sz="2400" i="1" dirty="0">
                            <a:latin typeface="Cambria Math" panose="02040503050406030204" pitchFamily="18" charset="0"/>
                          </a:rPr>
                        </m:ctrlPr>
                      </m:dPr>
                      <m:e>
                        <m:r>
                          <a:rPr lang="en-US" sz="2400" i="1" dirty="0">
                            <a:latin typeface="Cambria Math" panose="02040503050406030204" pitchFamily="18" charset="0"/>
                          </a:rPr>
                          <m:t>𝑝𝑤</m:t>
                        </m:r>
                      </m:e>
                    </m:d>
                    <m:r>
                      <a:rPr lang="en-US" sz="2400" b="0" i="1" dirty="0" smtClean="0">
                        <a:solidFill>
                          <a:srgbClr val="FF0000"/>
                        </a:solidFill>
                        <a:latin typeface="Cambria Math" panose="02040503050406030204" pitchFamily="18" charset="0"/>
                      </a:rPr>
                      <m:t>]</m:t>
                    </m:r>
                  </m:oMath>
                </a14:m>
                <a:endParaRPr lang="en-US" altLang="zh-CN" sz="2400" dirty="0">
                  <a:cs typeface="Calibri Light" panose="020F0302020204030204" pitchFamily="34" charset="0"/>
                </a:endParaRPr>
              </a:p>
            </p:txBody>
          </p:sp>
        </mc:Choice>
        <mc:Fallback xmlns="">
          <p:sp>
            <p:nvSpPr>
              <p:cNvPr id="15" name="内容占位符 2">
                <a:extLst>
                  <a:ext uri="{FF2B5EF4-FFF2-40B4-BE49-F238E27FC236}">
                    <a16:creationId xmlns:a16="http://schemas.microsoft.com/office/drawing/2014/main" id="{A62DEB34-1FCD-D8C7-2684-38877E540939}"/>
                  </a:ext>
                </a:extLst>
              </p:cNvPr>
              <p:cNvSpPr>
                <a:spLocks noGrp="1" noRot="1" noChangeAspect="1" noMove="1" noResize="1" noEditPoints="1" noAdjustHandles="1" noChangeArrowheads="1" noChangeShapeType="1" noTextEdit="1"/>
              </p:cNvSpPr>
              <p:nvPr>
                <p:ph idx="1"/>
              </p:nvPr>
            </p:nvSpPr>
            <p:spPr>
              <a:xfrm>
                <a:off x="291401" y="879225"/>
                <a:ext cx="11799818" cy="490335"/>
              </a:xfrm>
              <a:blipFill>
                <a:blip r:embed="rId11"/>
                <a:stretch>
                  <a:fillRect l="-827" t="-17284" b="-13580"/>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AE2F711E-94EA-66D8-2307-76B08EA05668}"/>
              </a:ext>
            </a:extLst>
          </p:cNvPr>
          <p:cNvSpPr/>
          <p:nvPr/>
        </p:nvSpPr>
        <p:spPr>
          <a:xfrm>
            <a:off x="10329613" y="1330302"/>
            <a:ext cx="1815888" cy="743557"/>
          </a:xfrm>
          <a:prstGeom prst="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0" dirty="0">
                <a:solidFill>
                  <a:schemeClr val="tx1"/>
                </a:solidFill>
              </a:rPr>
              <a:t>&lt; t corrupt</a:t>
            </a:r>
            <a:endParaRPr lang="en-US" sz="2000" dirty="0">
              <a:solidFill>
                <a:srgbClr val="FF0000"/>
              </a:solidFill>
            </a:endParaRPr>
          </a:p>
          <a:p>
            <a:pPr algn="ctr"/>
            <a:r>
              <a:rPr lang="en-US" altLang="zh-CN" sz="2000" dirty="0">
                <a:cs typeface="Calibri Light" panose="020F0302020204030204" pitchFamily="34" charset="0"/>
              </a:rPr>
              <a:t>→  </a:t>
            </a:r>
            <a:r>
              <a:rPr lang="en-US" sz="2000" b="0" dirty="0">
                <a:solidFill>
                  <a:schemeClr val="tx1"/>
                </a:solidFill>
              </a:rPr>
              <a:t>no info</a:t>
            </a:r>
            <a:endParaRPr lang="en-US" sz="2000" dirty="0">
              <a:solidFill>
                <a:srgbClr val="FF0000"/>
              </a:solidFill>
            </a:endParaRPr>
          </a:p>
        </p:txBody>
      </p:sp>
      <p:sp>
        <p:nvSpPr>
          <p:cNvPr id="21" name="Rectangle 20">
            <a:extLst>
              <a:ext uri="{FF2B5EF4-FFF2-40B4-BE49-F238E27FC236}">
                <a16:creationId xmlns:a16="http://schemas.microsoft.com/office/drawing/2014/main" id="{A12FD9BB-CC84-E5FC-D698-AFA90C28FF9A}"/>
              </a:ext>
            </a:extLst>
          </p:cNvPr>
          <p:cNvSpPr/>
          <p:nvPr/>
        </p:nvSpPr>
        <p:spPr>
          <a:xfrm>
            <a:off x="9081604" y="2690378"/>
            <a:ext cx="429187" cy="7301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b="1" dirty="0"/>
              <a:t>…</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D2FED4F-28E1-EAA5-2F1D-E3782950DBD3}"/>
                  </a:ext>
                </a:extLst>
              </p:cNvPr>
              <p:cNvSpPr/>
              <p:nvPr/>
            </p:nvSpPr>
            <p:spPr>
              <a:xfrm>
                <a:off x="3289957" y="2132180"/>
                <a:ext cx="3951727" cy="62149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b="0" i="0" dirty="0" smtClean="0">
                        <a:latin typeface="Cambria Math" panose="02040503050406030204" pitchFamily="18" charset="0"/>
                      </a:rPr>
                      <m:t> </m:t>
                    </m:r>
                  </m:oMath>
                </a14:m>
                <a:r>
                  <a:rPr lang="en-US" sz="2400" dirty="0"/>
                  <a:t>if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b="0" i="1" dirty="0" smtClean="0">
                            <a:latin typeface="Cambria Math" panose="02040503050406030204" pitchFamily="18" charset="0"/>
                          </a:rPr>
                          <m:t>𝑟</m:t>
                        </m:r>
                      </m:sub>
                    </m:sSub>
                    <m:d>
                      <m:dPr>
                        <m:ctrlPr>
                          <a:rPr lang="en-US" sz="2400" b="0" i="1" dirty="0" smtClean="0">
                            <a:latin typeface="Cambria Math" panose="02040503050406030204" pitchFamily="18" charset="0"/>
                          </a:rPr>
                        </m:ctrlPr>
                      </m:dPr>
                      <m:e>
                        <m:r>
                          <a:rPr lang="en-US" sz="2400" i="1" dirty="0" smtClean="0">
                            <a:latin typeface="Cambria Math" panose="02040503050406030204" pitchFamily="18" charset="0"/>
                          </a:rPr>
                          <m:t>𝑝</m:t>
                        </m:r>
                        <m:r>
                          <a:rPr lang="en-US" sz="2400" b="0" i="1" dirty="0" smtClean="0">
                            <a:latin typeface="Cambria Math" panose="02040503050406030204" pitchFamily="18" charset="0"/>
                          </a:rPr>
                          <m:t>𝑤</m:t>
                        </m:r>
                      </m:e>
                    </m:d>
                    <m:r>
                      <a:rPr lang="en-US" sz="2400" b="0" i="1" dirty="0" smtClean="0">
                        <a:latin typeface="Cambria Math" panose="02040503050406030204" pitchFamily="18" charset="0"/>
                      </a:rPr>
                      <m:t>=</m:t>
                    </m:r>
                    <m:r>
                      <a:rPr lang="en-US" sz="2400" i="1" dirty="0">
                        <a:solidFill>
                          <a:schemeClr val="tx1"/>
                        </a:solidFill>
                        <a:latin typeface="Cambria Math" panose="02040503050406030204" pitchFamily="18" charset="0"/>
                      </a:rPr>
                      <m:t>h𝑝𝑤</m:t>
                    </m:r>
                  </m:oMath>
                </a14:m>
                <a:endParaRPr lang="en-US" sz="2400" dirty="0">
                  <a:solidFill>
                    <a:schemeClr val="tx1"/>
                  </a:solidFill>
                </a:endParaRPr>
              </a:p>
              <a:p>
                <a:pPr algn="ctr"/>
                <a:r>
                  <a:rPr lang="en-US" sz="2400" dirty="0"/>
                  <a:t>(otherwise k and k’ are </a:t>
                </a:r>
                <a:r>
                  <a:rPr lang="en-US" sz="2400" dirty="0" err="1"/>
                  <a:t>indep</a:t>
                </a:r>
                <a:r>
                  <a:rPr lang="en-US" sz="2400" dirty="0"/>
                  <a:t>.)</a:t>
                </a:r>
              </a:p>
            </p:txBody>
          </p:sp>
        </mc:Choice>
        <mc:Fallback>
          <p:sp>
            <p:nvSpPr>
              <p:cNvPr id="4" name="Rectangle 3">
                <a:extLst>
                  <a:ext uri="{FF2B5EF4-FFF2-40B4-BE49-F238E27FC236}">
                    <a16:creationId xmlns:a16="http://schemas.microsoft.com/office/drawing/2014/main" id="{4D2FED4F-28E1-EAA5-2F1D-E3782950DBD3}"/>
                  </a:ext>
                </a:extLst>
              </p:cNvPr>
              <p:cNvSpPr>
                <a:spLocks noRot="1" noChangeAspect="1" noMove="1" noResize="1" noEditPoints="1" noAdjustHandles="1" noChangeArrowheads="1" noChangeShapeType="1" noTextEdit="1"/>
              </p:cNvSpPr>
              <p:nvPr/>
            </p:nvSpPr>
            <p:spPr>
              <a:xfrm>
                <a:off x="3289957" y="2132180"/>
                <a:ext cx="3951727" cy="621494"/>
              </a:xfrm>
              <a:prstGeom prst="rect">
                <a:avLst/>
              </a:prstGeom>
              <a:blipFill>
                <a:blip r:embed="rId12"/>
                <a:stretch>
                  <a:fillRect l="-2469" t="-24510" r="-2160" b="-38235"/>
                </a:stretch>
              </a:blipFill>
              <a:ln>
                <a:noFill/>
              </a:ln>
            </p:spPr>
            <p:txBody>
              <a:bodyPr/>
              <a:lstStyle/>
              <a:p>
                <a:r>
                  <a:rPr lang="en-US">
                    <a:noFill/>
                  </a:rPr>
                  <a:t> </a:t>
                </a:r>
              </a:p>
            </p:txBody>
          </p:sp>
        </mc:Fallback>
      </mc:AlternateContent>
      <p:sp>
        <p:nvSpPr>
          <p:cNvPr id="5" name="内容占位符 2">
            <a:extLst>
              <a:ext uri="{FF2B5EF4-FFF2-40B4-BE49-F238E27FC236}">
                <a16:creationId xmlns:a16="http://schemas.microsoft.com/office/drawing/2014/main" id="{C1BB93DD-A2C9-3B79-26B5-F95CD34B542A}"/>
              </a:ext>
            </a:extLst>
          </p:cNvPr>
          <p:cNvSpPr txBox="1">
            <a:spLocks/>
          </p:cNvSpPr>
          <p:nvPr/>
        </p:nvSpPr>
        <p:spPr bwMode="auto">
          <a:xfrm>
            <a:off x="249087" y="3051616"/>
            <a:ext cx="11746083" cy="243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buFont typeface="+mj-lt"/>
              <a:buAutoNum type="arabicPeriod"/>
            </a:pPr>
            <a:r>
              <a:rPr lang="en-US" altLang="zh-CN" sz="2400" dirty="0">
                <a:cs typeface="Calibri Light" panose="020F0302020204030204" pitchFamily="34" charset="0"/>
              </a:rPr>
              <a:t>Should all servers establish key k’=k with the User?</a:t>
            </a:r>
          </a:p>
          <a:p>
            <a:pPr marL="0" indent="0">
              <a:spcBef>
                <a:spcPts val="600"/>
              </a:spcBef>
              <a:buNone/>
            </a:pPr>
            <a:r>
              <a:rPr lang="en-US" altLang="zh-CN" sz="2400" dirty="0">
                <a:cs typeface="Calibri Light" panose="020F0302020204030204" pitchFamily="34" charset="0"/>
              </a:rPr>
              <a:t>       We split servers into </a:t>
            </a:r>
            <a:r>
              <a:rPr lang="en-US" altLang="zh-CN" sz="2400" i="1" dirty="0">
                <a:cs typeface="Calibri Light" panose="020F0302020204030204" pitchFamily="34" charset="0"/>
              </a:rPr>
              <a:t>auxiliary</a:t>
            </a:r>
            <a:r>
              <a:rPr lang="en-US" altLang="zh-CN" sz="2400" dirty="0">
                <a:cs typeface="Calibri Light" panose="020F0302020204030204" pitchFamily="34" charset="0"/>
              </a:rPr>
              <a:t> and </a:t>
            </a:r>
            <a:r>
              <a:rPr lang="en-US" altLang="zh-CN" sz="2400" i="1" dirty="0">
                <a:cs typeface="Calibri Light" panose="020F0302020204030204" pitchFamily="34" charset="0"/>
              </a:rPr>
              <a:t>target</a:t>
            </a:r>
            <a:r>
              <a:rPr lang="en-US" altLang="zh-CN" sz="2400" dirty="0">
                <a:cs typeface="Calibri Light" panose="020F0302020204030204" pitchFamily="34" charset="0"/>
              </a:rPr>
              <a:t> servers:</a:t>
            </a:r>
            <a:endParaRPr lang="en-US" altLang="zh-CN" sz="2000" dirty="0">
              <a:cs typeface="Calibri Light" panose="020F0302020204030204" pitchFamily="34" charset="0"/>
            </a:endParaRPr>
          </a:p>
          <a:p>
            <a:pPr lvl="1">
              <a:spcBef>
                <a:spcPts val="600"/>
              </a:spcBef>
            </a:pPr>
            <a:r>
              <a:rPr lang="en-US" altLang="zh-CN" sz="2000" i="1" dirty="0">
                <a:cs typeface="Calibri Light" panose="020F0302020204030204" pitchFamily="34" charset="0"/>
              </a:rPr>
              <a:t>Target server</a:t>
            </a:r>
            <a:r>
              <a:rPr lang="en-US" altLang="zh-CN" sz="2000" dirty="0">
                <a:cs typeface="Calibri Light" panose="020F0302020204030204" pitchFamily="34" charset="0"/>
              </a:rPr>
              <a:t> (a.k.a. “Gateway Server” in some prior t-PAKEs) establishes a shared key with the User</a:t>
            </a:r>
          </a:p>
          <a:p>
            <a:pPr lvl="1">
              <a:spcBef>
                <a:spcPts val="600"/>
              </a:spcBef>
            </a:pPr>
            <a:r>
              <a:rPr lang="en-US" altLang="zh-CN" sz="2000" i="1" dirty="0">
                <a:cs typeface="Calibri Light" panose="020F0302020204030204" pitchFamily="34" charset="0"/>
              </a:rPr>
              <a:t>Auxiliary servers </a:t>
            </a:r>
            <a:r>
              <a:rPr lang="en-US" altLang="zh-CN" sz="2000" dirty="0">
                <a:cs typeface="Calibri Light" panose="020F0302020204030204" pitchFamily="34" charset="0"/>
              </a:rPr>
              <a:t>exist only to facilitate authentication (and make it harder to corrupt </a:t>
            </a:r>
            <a:r>
              <a:rPr lang="en-US" altLang="zh-CN" sz="2000" i="1" dirty="0" err="1">
                <a:cs typeface="Calibri Light" panose="020F0302020204030204" pitchFamily="34" charset="0"/>
              </a:rPr>
              <a:t>r</a:t>
            </a:r>
            <a:r>
              <a:rPr lang="en-US" altLang="zh-CN" sz="2000" dirty="0" err="1">
                <a:cs typeface="Calibri Light" panose="020F0302020204030204" pitchFamily="34" charset="0"/>
              </a:rPr>
              <a:t>,</a:t>
            </a:r>
            <a:r>
              <a:rPr lang="en-US" altLang="zh-CN" sz="2000" i="1" dirty="0" err="1">
                <a:cs typeface="Calibri Light" panose="020F0302020204030204" pitchFamily="34" charset="0"/>
              </a:rPr>
              <a:t>hpw</a:t>
            </a:r>
            <a:r>
              <a:rPr lang="en-US" altLang="zh-CN" sz="2000" dirty="0">
                <a:cs typeface="Calibri Light" panose="020F0302020204030204" pitchFamily="34" charset="0"/>
              </a:rPr>
              <a:t>)</a:t>
            </a:r>
            <a:endParaRPr lang="en-US" altLang="zh-CN" sz="2400" dirty="0">
              <a:cs typeface="Calibri Light" panose="020F0302020204030204" pitchFamily="34" charset="0"/>
            </a:endParaRPr>
          </a:p>
        </p:txBody>
      </p:sp>
    </p:spTree>
    <p:extLst>
      <p:ext uri="{BB962C8B-B14F-4D97-AF65-F5344CB8AC3E}">
        <p14:creationId xmlns:p14="http://schemas.microsoft.com/office/powerpoint/2010/main" val="1713691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25B3C29-3526-4919-977F-95C0CA9F0B5D}"/>
                  </a:ext>
                </a:extLst>
              </p:cNvPr>
              <p:cNvSpPr/>
              <p:nvPr/>
            </p:nvSpPr>
            <p:spPr>
              <a:xfrm>
                <a:off x="7387951" y="1230363"/>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0" dirty="0" smtClean="0">
                          <a:solidFill>
                            <a:srgbClr val="FF0000"/>
                          </a:solidFill>
                          <a:latin typeface="Cambria Math" panose="02040503050406030204" pitchFamily="18" charset="0"/>
                        </a:rPr>
                        <m:t>[</m:t>
                      </m:r>
                      <m:r>
                        <a:rPr lang="en-US" sz="2400" b="0" i="1" dirty="0" smtClean="0">
                          <a:solidFill>
                            <a:srgbClr val="FF0000"/>
                          </a:solidFill>
                          <a:latin typeface="Cambria Math" panose="02040503050406030204" pitchFamily="18" charset="0"/>
                        </a:rPr>
                        <m:t>𝑟</m:t>
                      </m:r>
                      <m:r>
                        <a:rPr lang="en-US" sz="2400" b="0" i="0" dirty="0" smtClean="0">
                          <a:solidFill>
                            <a:srgbClr val="FF0000"/>
                          </a:solidFill>
                          <a:latin typeface="Cambria Math" panose="02040503050406030204" pitchFamily="18" charset="0"/>
                        </a:rPr>
                        <m:t>,</m:t>
                      </m:r>
                      <m:r>
                        <a:rPr lang="en-US" sz="2400" b="0" i="1" dirty="0" smtClean="0">
                          <a:solidFill>
                            <a:srgbClr val="FF0000"/>
                          </a:solidFill>
                          <a:latin typeface="Cambria Math" panose="02040503050406030204" pitchFamily="18" charset="0"/>
                        </a:rPr>
                        <m:t>h𝑝</m:t>
                      </m:r>
                      <m:r>
                        <a:rPr lang="en-US" sz="2400" i="1" dirty="0" smtClean="0">
                          <a:solidFill>
                            <a:srgbClr val="FF0000"/>
                          </a:solidFill>
                          <a:latin typeface="Cambria Math" panose="02040503050406030204" pitchFamily="18" charset="0"/>
                        </a:rPr>
                        <m:t>𝑤</m:t>
                      </m:r>
                      <m:r>
                        <a:rPr lang="en-US" sz="2400" b="0" i="1" dirty="0"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xmlns="">
          <p:sp>
            <p:nvSpPr>
              <p:cNvPr id="54" name="Rectangle 53">
                <a:extLst>
                  <a:ext uri="{FF2B5EF4-FFF2-40B4-BE49-F238E27FC236}">
                    <a16:creationId xmlns:a16="http://schemas.microsoft.com/office/drawing/2014/main" id="{325B3C29-3526-4919-977F-95C0CA9F0B5D}"/>
                  </a:ext>
                </a:extLst>
              </p:cNvPr>
              <p:cNvSpPr>
                <a:spLocks noRot="1" noChangeAspect="1" noMove="1" noResize="1" noEditPoints="1" noAdjustHandles="1" noChangeArrowheads="1" noChangeShapeType="1" noTextEdit="1"/>
              </p:cNvSpPr>
              <p:nvPr/>
            </p:nvSpPr>
            <p:spPr>
              <a:xfrm>
                <a:off x="7387951" y="1230363"/>
                <a:ext cx="1198230" cy="455733"/>
              </a:xfrm>
              <a:prstGeom prst="rect">
                <a:avLst/>
              </a:prstGeom>
              <a:blipFill>
                <a:blip r:embed="rId3"/>
                <a:stretch>
                  <a:fillRect l="-8673" r="-3571" b="-18667"/>
                </a:stretch>
              </a:blipFill>
              <a:ln>
                <a:noFill/>
              </a:ln>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57BA6CB0-0E41-4A82-AF91-E2EC05EEC000}"/>
              </a:ext>
            </a:extLst>
          </p:cNvPr>
          <p:cNvCxnSpPr>
            <a:cxnSpLocks/>
          </p:cNvCxnSpPr>
          <p:nvPr/>
        </p:nvCxnSpPr>
        <p:spPr>
          <a:xfrm flipH="1">
            <a:off x="7255517" y="1753582"/>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 name="Slide Number Placeholder 1">
            <a:extLst>
              <a:ext uri="{FF2B5EF4-FFF2-40B4-BE49-F238E27FC236}">
                <a16:creationId xmlns:a16="http://schemas.microsoft.com/office/drawing/2014/main" id="{547673C6-53AD-2A1A-9545-C845ED67B21E}"/>
              </a:ext>
            </a:extLst>
          </p:cNvPr>
          <p:cNvSpPr>
            <a:spLocks noGrp="1"/>
          </p:cNvSpPr>
          <p:nvPr>
            <p:ph type="sldNum" sz="quarter" idx="12"/>
          </p:nvPr>
        </p:nvSpPr>
        <p:spPr/>
        <p:txBody>
          <a:bodyPr/>
          <a:lstStyle/>
          <a:p>
            <a:pPr>
              <a:defRPr/>
            </a:pPr>
            <a:fld id="{68010801-0F02-4A6B-A4E0-A6A05DF6C59F}" type="slidenum">
              <a:rPr lang="zh-CN" altLang="en-US" smtClean="0"/>
              <a:pPr>
                <a:defRPr/>
              </a:pPr>
              <a:t>9</a:t>
            </a:fld>
            <a:r>
              <a:rPr lang="en-US" altLang="zh-CN" dirty="0"/>
              <a:t>/18</a:t>
            </a:r>
            <a:endParaRPr lang="zh-CN" altLang="en-US" dirty="0"/>
          </a:p>
        </p:txBody>
      </p:sp>
      <p:sp>
        <p:nvSpPr>
          <p:cNvPr id="3" name="Rectangle 2">
            <a:extLst>
              <a:ext uri="{FF2B5EF4-FFF2-40B4-BE49-F238E27FC236}">
                <a16:creationId xmlns:a16="http://schemas.microsoft.com/office/drawing/2014/main" id="{6E8221D0-A0F5-72E6-C697-347CE50AECBB}"/>
              </a:ext>
            </a:extLst>
          </p:cNvPr>
          <p:cNvSpPr/>
          <p:nvPr/>
        </p:nvSpPr>
        <p:spPr>
          <a:xfrm>
            <a:off x="10329613" y="2191791"/>
            <a:ext cx="1815888" cy="1045753"/>
          </a:xfrm>
          <a:prstGeom prst="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cs typeface="Calibri Light" panose="020F0302020204030204" pitchFamily="34" charset="0"/>
              </a:rPr>
              <a:t>≥ (t+1) corrupt</a:t>
            </a:r>
            <a:endParaRPr lang="en-US" sz="2000" dirty="0">
              <a:solidFill>
                <a:srgbClr val="FF0000"/>
              </a:solidFill>
            </a:endParaRPr>
          </a:p>
          <a:p>
            <a:pPr algn="ctr"/>
            <a:r>
              <a:rPr lang="en-US" altLang="zh-CN" sz="2000" dirty="0">
                <a:cs typeface="Calibri Light" panose="020F0302020204030204" pitchFamily="34" charset="0"/>
              </a:rPr>
              <a:t>→ only </a:t>
            </a:r>
            <a:r>
              <a:rPr lang="en-US" sz="2000" b="0" dirty="0">
                <a:solidFill>
                  <a:schemeClr val="tx1"/>
                </a:solidFill>
              </a:rPr>
              <a:t>offline password tests</a:t>
            </a:r>
            <a:endParaRPr lang="en-US" sz="2000" dirty="0">
              <a:solidFill>
                <a:srgbClr val="FF0000"/>
              </a:solidFill>
            </a:endParaRPr>
          </a:p>
        </p:txBody>
      </p:sp>
      <p:sp>
        <p:nvSpPr>
          <p:cNvPr id="47" name="Rectangle 46">
            <a:extLst>
              <a:ext uri="{FF2B5EF4-FFF2-40B4-BE49-F238E27FC236}">
                <a16:creationId xmlns:a16="http://schemas.microsoft.com/office/drawing/2014/main" id="{EEDC32E0-BC52-38F3-2006-45A77D6D71FE}"/>
              </a:ext>
            </a:extLst>
          </p:cNvPr>
          <p:cNvSpPr/>
          <p:nvPr/>
        </p:nvSpPr>
        <p:spPr>
          <a:xfrm>
            <a:off x="3348308" y="1533381"/>
            <a:ext cx="3835027" cy="1359493"/>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00B050"/>
                </a:solidFill>
              </a:rPr>
              <a:t>at-PAKE</a:t>
            </a:r>
          </a:p>
          <a:p>
            <a:pPr algn="ctr"/>
            <a:endParaRPr lang="en-US" sz="6000" dirty="0"/>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B90843F1-EBA2-6699-AAAE-455005F27187}"/>
                  </a:ext>
                </a:extLst>
              </p:cNvPr>
              <p:cNvSpPr/>
              <p:nvPr/>
            </p:nvSpPr>
            <p:spPr>
              <a:xfrm>
                <a:off x="1994201" y="1204860"/>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𝑝𝑤</m:t>
                      </m:r>
                    </m:oMath>
                  </m:oMathPara>
                </a14:m>
                <a:endParaRPr lang="en-US" sz="2400" dirty="0"/>
              </a:p>
            </p:txBody>
          </p:sp>
        </mc:Choice>
        <mc:Fallback xmlns="">
          <p:sp>
            <p:nvSpPr>
              <p:cNvPr id="49" name="Rectangle 48">
                <a:extLst>
                  <a:ext uri="{FF2B5EF4-FFF2-40B4-BE49-F238E27FC236}">
                    <a16:creationId xmlns:a16="http://schemas.microsoft.com/office/drawing/2014/main" id="{B90843F1-EBA2-6699-AAAE-455005F27187}"/>
                  </a:ext>
                </a:extLst>
              </p:cNvPr>
              <p:cNvSpPr>
                <a:spLocks noRot="1" noChangeAspect="1" noMove="1" noResize="1" noEditPoints="1" noAdjustHandles="1" noChangeArrowheads="1" noChangeShapeType="1" noTextEdit="1"/>
              </p:cNvSpPr>
              <p:nvPr/>
            </p:nvSpPr>
            <p:spPr>
              <a:xfrm>
                <a:off x="1994201" y="1204860"/>
                <a:ext cx="1198230" cy="455733"/>
              </a:xfrm>
              <a:prstGeom prst="rect">
                <a:avLst/>
              </a:prstGeom>
              <a:blipFill>
                <a:blip r:embed="rId5"/>
                <a:stretch>
                  <a:fillRect b="-1216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BFF0394D-459A-BF80-200A-031DB94EAB70}"/>
                  </a:ext>
                </a:extLst>
              </p:cNvPr>
              <p:cNvSpPr/>
              <p:nvPr/>
            </p:nvSpPr>
            <p:spPr>
              <a:xfrm>
                <a:off x="2182692" y="2181811"/>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oMath>
                  </m:oMathPara>
                </a14:m>
                <a:endParaRPr lang="en-US" sz="2400" dirty="0"/>
              </a:p>
            </p:txBody>
          </p:sp>
        </mc:Choice>
        <mc:Fallback xmlns="">
          <p:sp>
            <p:nvSpPr>
              <p:cNvPr id="50" name="Rectangle 49">
                <a:extLst>
                  <a:ext uri="{FF2B5EF4-FFF2-40B4-BE49-F238E27FC236}">
                    <a16:creationId xmlns:a16="http://schemas.microsoft.com/office/drawing/2014/main" id="{BFF0394D-459A-BF80-200A-031DB94EAB70}"/>
                  </a:ext>
                </a:extLst>
              </p:cNvPr>
              <p:cNvSpPr>
                <a:spLocks noRot="1" noChangeAspect="1" noMove="1" noResize="1" noEditPoints="1" noAdjustHandles="1" noChangeArrowheads="1" noChangeShapeType="1" noTextEdit="1"/>
              </p:cNvSpPr>
              <p:nvPr/>
            </p:nvSpPr>
            <p:spPr>
              <a:xfrm>
                <a:off x="2182692" y="2181811"/>
                <a:ext cx="780017" cy="365125"/>
              </a:xfrm>
              <a:prstGeom prst="rect">
                <a:avLst/>
              </a:prstGeom>
              <a:blipFill>
                <a:blip r:embed="rId6"/>
                <a:stretch>
                  <a:fillRect b="-8333"/>
                </a:stretch>
              </a:blipFill>
              <a:ln>
                <a:noFill/>
              </a:ln>
            </p:spPr>
            <p:txBody>
              <a:bodyPr/>
              <a:lstStyle/>
              <a:p>
                <a:r>
                  <a:rPr lang="en-US">
                    <a:noFill/>
                  </a:rPr>
                  <a:t> </a:t>
                </a:r>
              </a:p>
            </p:txBody>
          </p:sp>
        </mc:Fallback>
      </mc:AlternateContent>
      <p:cxnSp>
        <p:nvCxnSpPr>
          <p:cNvPr id="56" name="Straight Arrow Connector 55">
            <a:extLst>
              <a:ext uri="{FF2B5EF4-FFF2-40B4-BE49-F238E27FC236}">
                <a16:creationId xmlns:a16="http://schemas.microsoft.com/office/drawing/2014/main" id="{C688E6F9-ADCB-3C1B-FC76-58E4CFDCCEE1}"/>
              </a:ext>
            </a:extLst>
          </p:cNvPr>
          <p:cNvCxnSpPr>
            <a:cxnSpLocks/>
          </p:cNvCxnSpPr>
          <p:nvPr/>
        </p:nvCxnSpPr>
        <p:spPr>
          <a:xfrm>
            <a:off x="1900218" y="1753582"/>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7" name="Straight Arrow Connector 56">
            <a:extLst>
              <a:ext uri="{FF2B5EF4-FFF2-40B4-BE49-F238E27FC236}">
                <a16:creationId xmlns:a16="http://schemas.microsoft.com/office/drawing/2014/main" id="{0FEC8C44-CFC8-FBA0-33D0-829E80D417AC}"/>
              </a:ext>
            </a:extLst>
          </p:cNvPr>
          <p:cNvCxnSpPr>
            <a:cxnSpLocks/>
          </p:cNvCxnSpPr>
          <p:nvPr/>
        </p:nvCxnSpPr>
        <p:spPr>
          <a:xfrm flipH="1">
            <a:off x="1884574" y="2644762"/>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nvGrpSpPr>
          <p:cNvPr id="58" name="Group 57">
            <a:extLst>
              <a:ext uri="{FF2B5EF4-FFF2-40B4-BE49-F238E27FC236}">
                <a16:creationId xmlns:a16="http://schemas.microsoft.com/office/drawing/2014/main" id="{8DBC2CE0-3549-7887-C091-CE1D536E4E77}"/>
              </a:ext>
            </a:extLst>
          </p:cNvPr>
          <p:cNvGrpSpPr/>
          <p:nvPr/>
        </p:nvGrpSpPr>
        <p:grpSpPr>
          <a:xfrm>
            <a:off x="192109" y="1432726"/>
            <a:ext cx="1486871" cy="1278751"/>
            <a:chOff x="156595" y="2724355"/>
            <a:chExt cx="2298321" cy="2298321"/>
          </a:xfrm>
        </p:grpSpPr>
        <p:pic>
          <p:nvPicPr>
            <p:cNvPr id="59" name="Picture 58">
              <a:extLst>
                <a:ext uri="{FF2B5EF4-FFF2-40B4-BE49-F238E27FC236}">
                  <a16:creationId xmlns:a16="http://schemas.microsoft.com/office/drawing/2014/main" id="{99AD4CAC-10B5-DE2A-FDF5-664E5730E8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595" y="2724355"/>
              <a:ext cx="2298321" cy="2298321"/>
            </a:xfrm>
            <a:prstGeom prst="rect">
              <a:avLst/>
            </a:prstGeom>
          </p:spPr>
        </p:pic>
        <p:sp>
          <p:nvSpPr>
            <p:cNvPr id="60" name="Rectangle 59">
              <a:extLst>
                <a:ext uri="{FF2B5EF4-FFF2-40B4-BE49-F238E27FC236}">
                  <a16:creationId xmlns:a16="http://schemas.microsoft.com/office/drawing/2014/main" id="{98C14DC2-548F-6613-A612-F04763E174F4}"/>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User</a:t>
              </a:r>
            </a:p>
          </p:txBody>
        </p:sp>
      </p:gr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5D6323D3-FE95-A119-D907-C5EED2570BFF}"/>
                  </a:ext>
                </a:extLst>
              </p:cNvPr>
              <p:cNvSpPr/>
              <p:nvPr/>
            </p:nvSpPr>
            <p:spPr>
              <a:xfrm>
                <a:off x="7633755" y="2613855"/>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r>
                        <a:rPr lang="en-US" sz="2400" b="0" i="1" dirty="0" smtClean="0">
                          <a:latin typeface="Cambria Math" panose="02040503050406030204" pitchFamily="18" charset="0"/>
                        </a:rPr>
                        <m:t>′</m:t>
                      </m:r>
                    </m:oMath>
                  </m:oMathPara>
                </a14:m>
                <a:endParaRPr lang="en-US" sz="2400" dirty="0"/>
              </a:p>
            </p:txBody>
          </p:sp>
        </mc:Choice>
        <mc:Fallback xmlns="">
          <p:sp>
            <p:nvSpPr>
              <p:cNvPr id="61" name="Rectangle 60">
                <a:extLst>
                  <a:ext uri="{FF2B5EF4-FFF2-40B4-BE49-F238E27FC236}">
                    <a16:creationId xmlns:a16="http://schemas.microsoft.com/office/drawing/2014/main" id="{5D6323D3-FE95-A119-D907-C5EED2570BFF}"/>
                  </a:ext>
                </a:extLst>
              </p:cNvPr>
              <p:cNvSpPr>
                <a:spLocks noRot="1" noChangeAspect="1" noMove="1" noResize="1" noEditPoints="1" noAdjustHandles="1" noChangeArrowheads="1" noChangeShapeType="1" noTextEdit="1"/>
              </p:cNvSpPr>
              <p:nvPr/>
            </p:nvSpPr>
            <p:spPr>
              <a:xfrm>
                <a:off x="7633755" y="2613855"/>
                <a:ext cx="780017" cy="365125"/>
              </a:xfrm>
              <a:prstGeom prst="rect">
                <a:avLst/>
              </a:prstGeom>
              <a:blipFill>
                <a:blip r:embed="rId8"/>
                <a:stretch>
                  <a:fillRect t="-1667" b="-10000"/>
                </a:stretch>
              </a:blipFill>
              <a:ln>
                <a:noFill/>
              </a:ln>
            </p:spPr>
            <p:txBody>
              <a:bodyPr/>
              <a:lstStyle/>
              <a:p>
                <a:r>
                  <a:rPr lang="en-US">
                    <a:noFill/>
                  </a:rPr>
                  <a:t> </a:t>
                </a:r>
              </a:p>
            </p:txBody>
          </p:sp>
        </mc:Fallback>
      </mc:AlternateContent>
      <p:cxnSp>
        <p:nvCxnSpPr>
          <p:cNvPr id="68" name="Straight Arrow Connector 67">
            <a:extLst>
              <a:ext uri="{FF2B5EF4-FFF2-40B4-BE49-F238E27FC236}">
                <a16:creationId xmlns:a16="http://schemas.microsoft.com/office/drawing/2014/main" id="{242B0D47-DB6C-FC42-2744-2E4539889CEF}"/>
              </a:ext>
            </a:extLst>
          </p:cNvPr>
          <p:cNvCxnSpPr>
            <a:cxnSpLocks/>
          </p:cNvCxnSpPr>
          <p:nvPr/>
        </p:nvCxnSpPr>
        <p:spPr>
          <a:xfrm>
            <a:off x="7339212" y="2753674"/>
            <a:ext cx="1417329" cy="594747"/>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9" name="内容占位符 2">
            <a:extLst>
              <a:ext uri="{FF2B5EF4-FFF2-40B4-BE49-F238E27FC236}">
                <a16:creationId xmlns:a16="http://schemas.microsoft.com/office/drawing/2014/main" id="{8215AB7B-EC42-188B-43BD-A4EBA678F6C1}"/>
              </a:ext>
            </a:extLst>
          </p:cNvPr>
          <p:cNvSpPr txBox="1">
            <a:spLocks/>
          </p:cNvSpPr>
          <p:nvPr/>
        </p:nvSpPr>
        <p:spPr bwMode="auto">
          <a:xfrm>
            <a:off x="249087" y="3051610"/>
            <a:ext cx="11746083" cy="373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buFont typeface="+mj-lt"/>
              <a:buAutoNum type="arabicPeriod"/>
            </a:pPr>
            <a:r>
              <a:rPr lang="en-US" altLang="zh-CN" sz="2400" dirty="0">
                <a:cs typeface="Calibri Light" panose="020F0302020204030204" pitchFamily="34" charset="0"/>
              </a:rPr>
              <a:t>Should all servers establish key k’=k with the User?</a:t>
            </a:r>
          </a:p>
          <a:p>
            <a:pPr marL="0" indent="0">
              <a:spcBef>
                <a:spcPts val="600"/>
              </a:spcBef>
              <a:buNone/>
            </a:pPr>
            <a:r>
              <a:rPr lang="en-US" altLang="zh-CN" sz="2400" dirty="0">
                <a:cs typeface="Calibri Light" panose="020F0302020204030204" pitchFamily="34" charset="0"/>
              </a:rPr>
              <a:t>       We split servers into </a:t>
            </a:r>
            <a:r>
              <a:rPr lang="en-US" altLang="zh-CN" sz="2400" i="1" dirty="0">
                <a:cs typeface="Calibri Light" panose="020F0302020204030204" pitchFamily="34" charset="0"/>
              </a:rPr>
              <a:t>auxiliary</a:t>
            </a:r>
            <a:r>
              <a:rPr lang="en-US" altLang="zh-CN" sz="2400" dirty="0">
                <a:cs typeface="Calibri Light" panose="020F0302020204030204" pitchFamily="34" charset="0"/>
              </a:rPr>
              <a:t> and </a:t>
            </a:r>
            <a:r>
              <a:rPr lang="en-US" altLang="zh-CN" sz="2400" i="1" dirty="0">
                <a:cs typeface="Calibri Light" panose="020F0302020204030204" pitchFamily="34" charset="0"/>
              </a:rPr>
              <a:t>target</a:t>
            </a:r>
            <a:r>
              <a:rPr lang="en-US" altLang="zh-CN" sz="2400" dirty="0">
                <a:cs typeface="Calibri Light" panose="020F0302020204030204" pitchFamily="34" charset="0"/>
              </a:rPr>
              <a:t> servers:</a:t>
            </a:r>
            <a:endParaRPr lang="en-US" altLang="zh-CN" sz="2000" dirty="0">
              <a:cs typeface="Calibri Light" panose="020F0302020204030204" pitchFamily="34" charset="0"/>
            </a:endParaRPr>
          </a:p>
          <a:p>
            <a:pPr lvl="1">
              <a:spcBef>
                <a:spcPts val="600"/>
              </a:spcBef>
            </a:pPr>
            <a:r>
              <a:rPr lang="en-US" altLang="zh-CN" sz="2000" i="1" dirty="0">
                <a:cs typeface="Calibri Light" panose="020F0302020204030204" pitchFamily="34" charset="0"/>
              </a:rPr>
              <a:t>Target server</a:t>
            </a:r>
            <a:r>
              <a:rPr lang="en-US" altLang="zh-CN" sz="2000" dirty="0">
                <a:cs typeface="Calibri Light" panose="020F0302020204030204" pitchFamily="34" charset="0"/>
              </a:rPr>
              <a:t> (a.k.a. “Gateway Server” in some prior t-PAKEs) establishes a shared key with the User</a:t>
            </a:r>
          </a:p>
          <a:p>
            <a:pPr lvl="1">
              <a:spcBef>
                <a:spcPts val="600"/>
              </a:spcBef>
            </a:pPr>
            <a:r>
              <a:rPr lang="en-US" altLang="zh-CN" sz="2000" i="1" dirty="0">
                <a:cs typeface="Calibri Light" panose="020F0302020204030204" pitchFamily="34" charset="0"/>
              </a:rPr>
              <a:t>Auxiliary servers </a:t>
            </a:r>
            <a:r>
              <a:rPr lang="en-US" altLang="zh-CN" sz="2000" dirty="0">
                <a:cs typeface="Calibri Light" panose="020F0302020204030204" pitchFamily="34" charset="0"/>
              </a:rPr>
              <a:t>exist only to facilitate authentication (and make it harder to corrupt </a:t>
            </a:r>
            <a:r>
              <a:rPr lang="en-US" altLang="zh-CN" sz="2000" i="1" dirty="0" err="1">
                <a:cs typeface="Calibri Light" panose="020F0302020204030204" pitchFamily="34" charset="0"/>
              </a:rPr>
              <a:t>r</a:t>
            </a:r>
            <a:r>
              <a:rPr lang="en-US" altLang="zh-CN" sz="2000" dirty="0" err="1">
                <a:cs typeface="Calibri Light" panose="020F0302020204030204" pitchFamily="34" charset="0"/>
              </a:rPr>
              <a:t>,</a:t>
            </a:r>
            <a:r>
              <a:rPr lang="en-US" altLang="zh-CN" sz="2000" i="1" dirty="0" err="1">
                <a:cs typeface="Calibri Light" panose="020F0302020204030204" pitchFamily="34" charset="0"/>
              </a:rPr>
              <a:t>hpw</a:t>
            </a:r>
            <a:r>
              <a:rPr lang="en-US" altLang="zh-CN" sz="2000" dirty="0">
                <a:cs typeface="Calibri Light" panose="020F0302020204030204" pitchFamily="34" charset="0"/>
              </a:rPr>
              <a:t>)</a:t>
            </a:r>
          </a:p>
          <a:p>
            <a:pPr marL="457200" indent="-457200">
              <a:spcBef>
                <a:spcPts val="600"/>
              </a:spcBef>
              <a:buFont typeface="+mj-lt"/>
              <a:buAutoNum type="arabicPeriod" startAt="2"/>
            </a:pPr>
            <a:r>
              <a:rPr lang="en-US" altLang="zh-CN" sz="2400" dirty="0">
                <a:cs typeface="Calibri Light" panose="020F0302020204030204" pitchFamily="34" charset="0"/>
              </a:rPr>
              <a:t>Initialization?</a:t>
            </a:r>
          </a:p>
          <a:p>
            <a:pPr lvl="1">
              <a:spcBef>
                <a:spcPts val="600"/>
              </a:spcBef>
            </a:pPr>
            <a:r>
              <a:rPr lang="en-US" altLang="zh-CN" sz="2000" dirty="0">
                <a:cs typeface="Calibri Light" panose="020F0302020204030204" pitchFamily="34" charset="0"/>
              </a:rPr>
              <a:t>We assume User initializes all (AS1,…,</a:t>
            </a:r>
            <a:r>
              <a:rPr lang="en-US" altLang="zh-CN" sz="2000" dirty="0" err="1">
                <a:cs typeface="Calibri Light" panose="020F0302020204030204" pitchFamily="34" charset="0"/>
              </a:rPr>
              <a:t>ASn,TS</a:t>
            </a:r>
            <a:r>
              <a:rPr lang="en-US" altLang="zh-CN" sz="2000" dirty="0">
                <a:cs typeface="Calibri Light" panose="020F0302020204030204" pitchFamily="34" charset="0"/>
              </a:rPr>
              <a:t>) servers</a:t>
            </a:r>
          </a:p>
          <a:p>
            <a:pPr marL="457200" indent="-457200">
              <a:spcBef>
                <a:spcPts val="600"/>
              </a:spcBef>
              <a:buFont typeface="+mj-lt"/>
              <a:buAutoNum type="arabicPeriod" startAt="2"/>
            </a:pPr>
            <a:r>
              <a:rPr lang="en-US" altLang="zh-CN" sz="2400" dirty="0">
                <a:cs typeface="Calibri Light" panose="020F0302020204030204" pitchFamily="34" charset="0"/>
              </a:rPr>
              <a:t>Instance synchronization?</a:t>
            </a:r>
          </a:p>
          <a:p>
            <a:pPr lvl="1">
              <a:spcBef>
                <a:spcPts val="600"/>
              </a:spcBef>
            </a:pPr>
            <a:r>
              <a:rPr lang="en-US" altLang="zh-CN" sz="2000" dirty="0">
                <a:cs typeface="Calibri Light" panose="020F0302020204030204" pitchFamily="34" charset="0"/>
              </a:rPr>
              <a:t>All auxiliary servers AS1,…,</a:t>
            </a:r>
            <a:r>
              <a:rPr lang="en-US" altLang="zh-CN" sz="2000" dirty="0" err="1">
                <a:cs typeface="Calibri Light" panose="020F0302020204030204" pitchFamily="34" charset="0"/>
              </a:rPr>
              <a:t>ASn</a:t>
            </a:r>
            <a:r>
              <a:rPr lang="en-US" altLang="zh-CN" sz="2000" dirty="0">
                <a:cs typeface="Calibri Light" panose="020F0302020204030204" pitchFamily="34" charset="0"/>
              </a:rPr>
              <a:t> must run on the same </a:t>
            </a:r>
            <a:r>
              <a:rPr lang="en-US" altLang="zh-CN" sz="2000" i="1" dirty="0">
                <a:cs typeface="Calibri Light" panose="020F0302020204030204" pitchFamily="34" charset="0"/>
              </a:rPr>
              <a:t>session identifier (sid)</a:t>
            </a:r>
          </a:p>
          <a:p>
            <a:pPr marL="514350" indent="-514350">
              <a:spcBef>
                <a:spcPts val="600"/>
              </a:spcBef>
              <a:buFont typeface="+mj-lt"/>
              <a:buAutoNum type="arabicPeriod" startAt="4"/>
            </a:pPr>
            <a:r>
              <a:rPr lang="en-US" altLang="zh-CN" sz="2400" dirty="0">
                <a:cs typeface="Calibri Light" panose="020F0302020204030204" pitchFamily="34" charset="0"/>
              </a:rPr>
              <a:t>Explicit authentication?</a:t>
            </a:r>
          </a:p>
          <a:p>
            <a:pPr lvl="1">
              <a:spcBef>
                <a:spcPts val="600"/>
              </a:spcBef>
            </a:pPr>
            <a:r>
              <a:rPr lang="en-US" altLang="zh-CN" sz="2000" dirty="0">
                <a:cs typeface="Calibri Light" panose="020F0302020204030204" pitchFamily="34" charset="0"/>
              </a:rPr>
              <a:t>Only TS learns if attempt successful</a:t>
            </a:r>
          </a:p>
        </p:txBody>
      </p:sp>
      <p:sp>
        <p:nvSpPr>
          <p:cNvPr id="19" name="Rectangle 18">
            <a:extLst>
              <a:ext uri="{FF2B5EF4-FFF2-40B4-BE49-F238E27FC236}">
                <a16:creationId xmlns:a16="http://schemas.microsoft.com/office/drawing/2014/main" id="{AE2F711E-94EA-66D8-2307-76B08EA05668}"/>
              </a:ext>
            </a:extLst>
          </p:cNvPr>
          <p:cNvSpPr/>
          <p:nvPr/>
        </p:nvSpPr>
        <p:spPr>
          <a:xfrm>
            <a:off x="10329613" y="1330302"/>
            <a:ext cx="1815888" cy="743557"/>
          </a:xfrm>
          <a:prstGeom prst="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0" dirty="0">
                <a:solidFill>
                  <a:schemeClr val="tx1"/>
                </a:solidFill>
              </a:rPr>
              <a:t>&lt; t corrupt</a:t>
            </a:r>
            <a:endParaRPr lang="en-US" sz="2000" dirty="0">
              <a:solidFill>
                <a:srgbClr val="FF0000"/>
              </a:solidFill>
            </a:endParaRPr>
          </a:p>
          <a:p>
            <a:pPr algn="ctr"/>
            <a:r>
              <a:rPr lang="en-US" altLang="zh-CN" sz="2000" dirty="0">
                <a:cs typeface="Calibri Light" panose="020F0302020204030204" pitchFamily="34" charset="0"/>
              </a:rPr>
              <a:t>→  </a:t>
            </a:r>
            <a:r>
              <a:rPr lang="en-US" sz="2000" b="0" dirty="0">
                <a:solidFill>
                  <a:schemeClr val="tx1"/>
                </a:solidFill>
              </a:rPr>
              <a:t>no info</a:t>
            </a:r>
            <a:endParaRPr lang="en-US" sz="2000" dirty="0">
              <a:solidFill>
                <a:srgbClr val="FF0000"/>
              </a:solidFill>
            </a:endParaRPr>
          </a:p>
        </p:txBody>
      </p:sp>
      <p:sp>
        <p:nvSpPr>
          <p:cNvPr id="23" name="Title 1">
            <a:extLst>
              <a:ext uri="{FF2B5EF4-FFF2-40B4-BE49-F238E27FC236}">
                <a16:creationId xmlns:a16="http://schemas.microsoft.com/office/drawing/2014/main" id="{76569522-0241-2BE9-906A-E8C1CB34D4C1}"/>
              </a:ext>
            </a:extLst>
          </p:cNvPr>
          <p:cNvSpPr txBox="1">
            <a:spLocks/>
          </p:cNvSpPr>
          <p:nvPr/>
        </p:nvSpPr>
        <p:spPr bwMode="auto">
          <a:xfrm>
            <a:off x="177842" y="117479"/>
            <a:ext cx="11913377"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solidFill>
                  <a:srgbClr val="00B050"/>
                </a:solidFill>
              </a:rPr>
              <a:t>augmented </a:t>
            </a:r>
            <a:r>
              <a:rPr lang="en-US" dirty="0"/>
              <a:t>threshold PAKE (at-PAKE)</a:t>
            </a:r>
            <a:endParaRPr lang="en-US" sz="7200" dirty="0">
              <a:solidFill>
                <a:srgbClr val="FF0000"/>
              </a:solidFill>
            </a:endParaRPr>
          </a:p>
        </p:txBody>
      </p:sp>
      <mc:AlternateContent xmlns:mc="http://schemas.openxmlformats.org/markup-compatibility/2006" xmlns:a14="http://schemas.microsoft.com/office/drawing/2010/main">
        <mc:Choice Requires="a14">
          <p:sp>
            <p:nvSpPr>
              <p:cNvPr id="25" name="内容占位符 2">
                <a:extLst>
                  <a:ext uri="{FF2B5EF4-FFF2-40B4-BE49-F238E27FC236}">
                    <a16:creationId xmlns:a16="http://schemas.microsoft.com/office/drawing/2014/main" id="{9CB20E14-B9CB-F41C-9BD5-A226264DFE3F}"/>
                  </a:ext>
                </a:extLst>
              </p:cNvPr>
              <p:cNvSpPr>
                <a:spLocks noGrp="1"/>
              </p:cNvSpPr>
              <p:nvPr>
                <p:ph idx="1"/>
              </p:nvPr>
            </p:nvSpPr>
            <p:spPr>
              <a:xfrm>
                <a:off x="291401" y="879225"/>
                <a:ext cx="11799818" cy="490335"/>
              </a:xfrm>
            </p:spPr>
            <p:txBody>
              <a:bodyPr>
                <a:noAutofit/>
              </a:bodyPr>
              <a:lstStyle/>
              <a:p>
                <a:pPr marL="0" indent="0">
                  <a:buNone/>
                </a:pPr>
                <a:r>
                  <a:rPr lang="en-US" altLang="zh-CN" sz="2400" dirty="0">
                    <a:cs typeface="Calibri Light" panose="020F0302020204030204" pitchFamily="34" charset="0"/>
                  </a:rPr>
                  <a:t>Initialization:  on User’s input pw, servers output sharing </a:t>
                </a:r>
                <a14:m>
                  <m:oMath xmlns:m="http://schemas.openxmlformats.org/officeDocument/2006/math">
                    <m:r>
                      <a:rPr lang="en-US" altLang="zh-CN" sz="2400">
                        <a:solidFill>
                          <a:srgbClr val="FF0000"/>
                        </a:solidFill>
                        <a:latin typeface="Cambria Math" panose="02040503050406030204" pitchFamily="18" charset="0"/>
                        <a:cs typeface="Calibri"/>
                      </a:rPr>
                      <m:t>[</m:t>
                    </m:r>
                    <m:r>
                      <a:rPr lang="en-US" altLang="zh-CN" sz="2400" b="0" i="1" smtClean="0">
                        <a:solidFill>
                          <a:srgbClr val="FF0000"/>
                        </a:solidFill>
                        <a:latin typeface="Cambria Math" panose="02040503050406030204" pitchFamily="18" charset="0"/>
                        <a:cs typeface="Calibri"/>
                      </a:rPr>
                      <m:t>𝑟</m:t>
                    </m:r>
                    <m:r>
                      <a:rPr lang="en-US" altLang="zh-CN" sz="2400" b="0" i="0" smtClean="0">
                        <a:solidFill>
                          <a:srgbClr val="FF0000"/>
                        </a:solidFill>
                        <a:latin typeface="Cambria Math" panose="02040503050406030204" pitchFamily="18" charset="0"/>
                        <a:cs typeface="Calibri"/>
                      </a:rPr>
                      <m:t>,</m:t>
                    </m:r>
                    <m:r>
                      <a:rPr lang="en-US" sz="2400" b="0" i="1" smtClean="0">
                        <a:solidFill>
                          <a:srgbClr val="FF0000"/>
                        </a:solidFill>
                        <a:latin typeface="Cambria Math" panose="02040503050406030204" pitchFamily="18" charset="0"/>
                        <a:cs typeface="Calibri"/>
                      </a:rPr>
                      <m:t>h𝑝𝑤</m:t>
                    </m:r>
                    <m:r>
                      <a:rPr lang="en-US" sz="2400" b="0" i="1" smtClean="0">
                        <a:solidFill>
                          <a:prstClr val="black"/>
                        </a:solidFill>
                        <a:latin typeface="Cambria Math" panose="02040503050406030204" pitchFamily="18" charset="0"/>
                        <a:cs typeface="Calibri"/>
                      </a:rPr>
                      <m:t>=</m:t>
                    </m:r>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𝐻</m:t>
                        </m:r>
                      </m:e>
                      <m:sub>
                        <m:r>
                          <a:rPr lang="en-US" sz="2400" b="0" i="1" dirty="0" smtClean="0">
                            <a:latin typeface="Cambria Math" panose="02040503050406030204" pitchFamily="18" charset="0"/>
                          </a:rPr>
                          <m:t>𝑟</m:t>
                        </m:r>
                      </m:sub>
                    </m:sSub>
                    <m:d>
                      <m:dPr>
                        <m:ctrlPr>
                          <a:rPr lang="en-US" sz="2400" i="1" dirty="0">
                            <a:latin typeface="Cambria Math" panose="02040503050406030204" pitchFamily="18" charset="0"/>
                          </a:rPr>
                        </m:ctrlPr>
                      </m:dPr>
                      <m:e>
                        <m:r>
                          <a:rPr lang="en-US" sz="2400" i="1" dirty="0">
                            <a:latin typeface="Cambria Math" panose="02040503050406030204" pitchFamily="18" charset="0"/>
                          </a:rPr>
                          <m:t>𝑝𝑤</m:t>
                        </m:r>
                      </m:e>
                    </m:d>
                    <m:r>
                      <a:rPr lang="en-US" sz="2400" b="0" i="1" dirty="0" smtClean="0">
                        <a:solidFill>
                          <a:srgbClr val="FF0000"/>
                        </a:solidFill>
                        <a:latin typeface="Cambria Math" panose="02040503050406030204" pitchFamily="18" charset="0"/>
                      </a:rPr>
                      <m:t>]</m:t>
                    </m:r>
                  </m:oMath>
                </a14:m>
                <a:endParaRPr lang="en-US" altLang="zh-CN" sz="2400" dirty="0">
                  <a:cs typeface="Calibri Light" panose="020F0302020204030204" pitchFamily="34" charset="0"/>
                </a:endParaRPr>
              </a:p>
            </p:txBody>
          </p:sp>
        </mc:Choice>
        <mc:Fallback xmlns="">
          <p:sp>
            <p:nvSpPr>
              <p:cNvPr id="25" name="内容占位符 2">
                <a:extLst>
                  <a:ext uri="{FF2B5EF4-FFF2-40B4-BE49-F238E27FC236}">
                    <a16:creationId xmlns:a16="http://schemas.microsoft.com/office/drawing/2014/main" id="{9CB20E14-B9CB-F41C-9BD5-A226264DFE3F}"/>
                  </a:ext>
                </a:extLst>
              </p:cNvPr>
              <p:cNvSpPr>
                <a:spLocks noGrp="1" noRot="1" noChangeAspect="1" noMove="1" noResize="1" noEditPoints="1" noAdjustHandles="1" noChangeArrowheads="1" noChangeShapeType="1" noTextEdit="1"/>
              </p:cNvSpPr>
              <p:nvPr>
                <p:ph idx="1"/>
              </p:nvPr>
            </p:nvSpPr>
            <p:spPr>
              <a:xfrm>
                <a:off x="291401" y="879225"/>
                <a:ext cx="11799818" cy="490335"/>
              </a:xfrm>
              <a:blipFill>
                <a:blip r:embed="rId9"/>
                <a:stretch>
                  <a:fillRect l="-827" t="-17284" b="-13580"/>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1BF0C668-D745-FF71-6562-6DCFBC207496}"/>
              </a:ext>
            </a:extLst>
          </p:cNvPr>
          <p:cNvGrpSpPr/>
          <p:nvPr/>
        </p:nvGrpSpPr>
        <p:grpSpPr>
          <a:xfrm>
            <a:off x="8764384" y="1324545"/>
            <a:ext cx="636283" cy="683335"/>
            <a:chOff x="9224942" y="2706465"/>
            <a:chExt cx="2474043" cy="2923745"/>
          </a:xfrm>
        </p:grpSpPr>
        <p:pic>
          <p:nvPicPr>
            <p:cNvPr id="27" name="Picture 26">
              <a:extLst>
                <a:ext uri="{FF2B5EF4-FFF2-40B4-BE49-F238E27FC236}">
                  <a16:creationId xmlns:a16="http://schemas.microsoft.com/office/drawing/2014/main" id="{220826DA-F8EE-63BE-6696-08FADF447F6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28" name="Rectangle 27">
              <a:extLst>
                <a:ext uri="{FF2B5EF4-FFF2-40B4-BE49-F238E27FC236}">
                  <a16:creationId xmlns:a16="http://schemas.microsoft.com/office/drawing/2014/main" id="{23AC2202-2749-ABD9-1694-73B019291442}"/>
                </a:ext>
              </a:extLst>
            </p:cNvPr>
            <p:cNvSpPr/>
            <p:nvPr/>
          </p:nvSpPr>
          <p:spPr>
            <a:xfrm>
              <a:off x="9224942" y="5263629"/>
              <a:ext cx="2176271" cy="366581"/>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AS1</a:t>
              </a:r>
            </a:p>
          </p:txBody>
        </p:sp>
      </p:grpSp>
      <p:grpSp>
        <p:nvGrpSpPr>
          <p:cNvPr id="29" name="Group 28">
            <a:extLst>
              <a:ext uri="{FF2B5EF4-FFF2-40B4-BE49-F238E27FC236}">
                <a16:creationId xmlns:a16="http://schemas.microsoft.com/office/drawing/2014/main" id="{E8287EA6-62B9-77F1-39E4-C0651537EFC9}"/>
              </a:ext>
            </a:extLst>
          </p:cNvPr>
          <p:cNvGrpSpPr/>
          <p:nvPr/>
        </p:nvGrpSpPr>
        <p:grpSpPr>
          <a:xfrm>
            <a:off x="9324085" y="1500803"/>
            <a:ext cx="712865" cy="670671"/>
            <a:chOff x="8927170" y="2706465"/>
            <a:chExt cx="2771815" cy="2869560"/>
          </a:xfrm>
        </p:grpSpPr>
        <p:pic>
          <p:nvPicPr>
            <p:cNvPr id="30" name="Picture 29">
              <a:extLst>
                <a:ext uri="{FF2B5EF4-FFF2-40B4-BE49-F238E27FC236}">
                  <a16:creationId xmlns:a16="http://schemas.microsoft.com/office/drawing/2014/main" id="{909D915F-EE3A-2361-810F-DBBF9676C97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31" name="Rectangle 30">
              <a:extLst>
                <a:ext uri="{FF2B5EF4-FFF2-40B4-BE49-F238E27FC236}">
                  <a16:creationId xmlns:a16="http://schemas.microsoft.com/office/drawing/2014/main" id="{EE17CFED-1DAA-7929-EB10-B5F7D40F3274}"/>
                </a:ext>
              </a:extLst>
            </p:cNvPr>
            <p:cNvSpPr/>
            <p:nvPr/>
          </p:nvSpPr>
          <p:spPr>
            <a:xfrm>
              <a:off x="8927170" y="5263633"/>
              <a:ext cx="2771815" cy="31239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AS2</a:t>
              </a:r>
            </a:p>
          </p:txBody>
        </p:sp>
      </p:grpSp>
      <p:grpSp>
        <p:nvGrpSpPr>
          <p:cNvPr id="32" name="Group 31">
            <a:extLst>
              <a:ext uri="{FF2B5EF4-FFF2-40B4-BE49-F238E27FC236}">
                <a16:creationId xmlns:a16="http://schemas.microsoft.com/office/drawing/2014/main" id="{A397873F-9BE7-C70A-757C-AE7B86261832}"/>
              </a:ext>
            </a:extLst>
          </p:cNvPr>
          <p:cNvGrpSpPr/>
          <p:nvPr/>
        </p:nvGrpSpPr>
        <p:grpSpPr>
          <a:xfrm>
            <a:off x="9577433" y="2218187"/>
            <a:ext cx="636283" cy="683335"/>
            <a:chOff x="9224942" y="2706465"/>
            <a:chExt cx="2474043" cy="2923745"/>
          </a:xfrm>
        </p:grpSpPr>
        <p:pic>
          <p:nvPicPr>
            <p:cNvPr id="33" name="Picture 32">
              <a:extLst>
                <a:ext uri="{FF2B5EF4-FFF2-40B4-BE49-F238E27FC236}">
                  <a16:creationId xmlns:a16="http://schemas.microsoft.com/office/drawing/2014/main" id="{E925FC2B-80FF-08A2-78FB-7A4E4E09704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34" name="Rectangle 33">
              <a:extLst>
                <a:ext uri="{FF2B5EF4-FFF2-40B4-BE49-F238E27FC236}">
                  <a16:creationId xmlns:a16="http://schemas.microsoft.com/office/drawing/2014/main" id="{B36D40C6-F9C3-7E14-AE17-F9CAF6C79740}"/>
                </a:ext>
              </a:extLst>
            </p:cNvPr>
            <p:cNvSpPr/>
            <p:nvPr/>
          </p:nvSpPr>
          <p:spPr>
            <a:xfrm>
              <a:off x="9224942" y="5234590"/>
              <a:ext cx="2176271" cy="39562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AS3</a:t>
              </a:r>
            </a:p>
          </p:txBody>
        </p:sp>
      </p:grpSp>
      <p:grpSp>
        <p:nvGrpSpPr>
          <p:cNvPr id="37" name="Group 36">
            <a:extLst>
              <a:ext uri="{FF2B5EF4-FFF2-40B4-BE49-F238E27FC236}">
                <a16:creationId xmlns:a16="http://schemas.microsoft.com/office/drawing/2014/main" id="{93F70B8B-4EB2-4DAC-E459-6B96ECC0B60B}"/>
              </a:ext>
            </a:extLst>
          </p:cNvPr>
          <p:cNvGrpSpPr/>
          <p:nvPr/>
        </p:nvGrpSpPr>
        <p:grpSpPr>
          <a:xfrm>
            <a:off x="8471721" y="2073642"/>
            <a:ext cx="636283" cy="683335"/>
            <a:chOff x="9224942" y="2706465"/>
            <a:chExt cx="2474043" cy="2923744"/>
          </a:xfrm>
        </p:grpSpPr>
        <p:pic>
          <p:nvPicPr>
            <p:cNvPr id="38" name="Picture 37">
              <a:extLst>
                <a:ext uri="{FF2B5EF4-FFF2-40B4-BE49-F238E27FC236}">
                  <a16:creationId xmlns:a16="http://schemas.microsoft.com/office/drawing/2014/main" id="{F0696FA1-F1E9-6A88-384E-B855E246128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a:ln>
              <a:noFill/>
            </a:ln>
          </p:spPr>
        </p:pic>
        <p:sp>
          <p:nvSpPr>
            <p:cNvPr id="39" name="Rectangle 38">
              <a:extLst>
                <a:ext uri="{FF2B5EF4-FFF2-40B4-BE49-F238E27FC236}">
                  <a16:creationId xmlns:a16="http://schemas.microsoft.com/office/drawing/2014/main" id="{0BBFBCC5-E28D-5552-48FA-045B2665ED2E}"/>
                </a:ext>
              </a:extLst>
            </p:cNvPr>
            <p:cNvSpPr/>
            <p:nvPr/>
          </p:nvSpPr>
          <p:spPr>
            <a:xfrm>
              <a:off x="9224942" y="4987904"/>
              <a:ext cx="2214921" cy="642305"/>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a:t>ASn</a:t>
              </a:r>
              <a:endParaRPr lang="en-US" dirty="0"/>
            </a:p>
          </p:txBody>
        </p:sp>
      </p:grpSp>
      <p:sp>
        <p:nvSpPr>
          <p:cNvPr id="40" name="Rectangle 39">
            <a:extLst>
              <a:ext uri="{FF2B5EF4-FFF2-40B4-BE49-F238E27FC236}">
                <a16:creationId xmlns:a16="http://schemas.microsoft.com/office/drawing/2014/main" id="{61FC193D-A444-9E3F-260F-A90EF0E18834}"/>
              </a:ext>
            </a:extLst>
          </p:cNvPr>
          <p:cNvSpPr/>
          <p:nvPr/>
        </p:nvSpPr>
        <p:spPr>
          <a:xfrm>
            <a:off x="9081604" y="2690378"/>
            <a:ext cx="429187" cy="7301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b="1" dirty="0"/>
              <a:t>…</a:t>
            </a:r>
          </a:p>
        </p:txBody>
      </p:sp>
      <p:pic>
        <p:nvPicPr>
          <p:cNvPr id="41" name="Picture 40">
            <a:extLst>
              <a:ext uri="{FF2B5EF4-FFF2-40B4-BE49-F238E27FC236}">
                <a16:creationId xmlns:a16="http://schemas.microsoft.com/office/drawing/2014/main" id="{F7792CBE-4060-3C69-71B1-0F51A4E37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74508" y="3059306"/>
            <a:ext cx="636283" cy="578231"/>
          </a:xfrm>
          <a:prstGeom prst="rect">
            <a:avLst/>
          </a:prstGeom>
          <a:ln w="28575">
            <a:solidFill>
              <a:srgbClr val="7030A0"/>
            </a:solidFill>
          </a:ln>
        </p:spPr>
      </p:pic>
      <p:sp>
        <p:nvSpPr>
          <p:cNvPr id="42" name="Rectangle 41">
            <a:extLst>
              <a:ext uri="{FF2B5EF4-FFF2-40B4-BE49-F238E27FC236}">
                <a16:creationId xmlns:a16="http://schemas.microsoft.com/office/drawing/2014/main" id="{46066C2D-7C37-233E-3009-5F4A6C58B4B4}"/>
              </a:ext>
            </a:extLst>
          </p:cNvPr>
          <p:cNvSpPr/>
          <p:nvPr/>
        </p:nvSpPr>
        <p:spPr>
          <a:xfrm>
            <a:off x="8941150" y="3674644"/>
            <a:ext cx="569641" cy="19895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TS</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22E09EBB-8DDE-20C4-15E9-8EE4D5B94F60}"/>
                  </a:ext>
                </a:extLst>
              </p:cNvPr>
              <p:cNvSpPr/>
              <p:nvPr/>
            </p:nvSpPr>
            <p:spPr>
              <a:xfrm>
                <a:off x="3289957" y="2132180"/>
                <a:ext cx="3951727" cy="62149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b="0" i="0" dirty="0" smtClean="0">
                        <a:latin typeface="Cambria Math" panose="02040503050406030204" pitchFamily="18" charset="0"/>
                      </a:rPr>
                      <m:t> </m:t>
                    </m:r>
                  </m:oMath>
                </a14:m>
                <a:r>
                  <a:rPr lang="en-US" sz="2400" dirty="0"/>
                  <a:t>if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b="0" i="1" dirty="0" smtClean="0">
                            <a:latin typeface="Cambria Math" panose="02040503050406030204" pitchFamily="18" charset="0"/>
                          </a:rPr>
                          <m:t>𝑟</m:t>
                        </m:r>
                      </m:sub>
                    </m:sSub>
                    <m:d>
                      <m:dPr>
                        <m:ctrlPr>
                          <a:rPr lang="en-US" sz="2400" b="0" i="1" dirty="0" smtClean="0">
                            <a:latin typeface="Cambria Math" panose="02040503050406030204" pitchFamily="18" charset="0"/>
                          </a:rPr>
                        </m:ctrlPr>
                      </m:dPr>
                      <m:e>
                        <m:r>
                          <a:rPr lang="en-US" sz="2400" i="1" dirty="0" smtClean="0">
                            <a:latin typeface="Cambria Math" panose="02040503050406030204" pitchFamily="18" charset="0"/>
                          </a:rPr>
                          <m:t>𝑝</m:t>
                        </m:r>
                        <m:r>
                          <a:rPr lang="en-US" sz="2400" b="0" i="1" dirty="0" smtClean="0">
                            <a:latin typeface="Cambria Math" panose="02040503050406030204" pitchFamily="18" charset="0"/>
                          </a:rPr>
                          <m:t>𝑤</m:t>
                        </m:r>
                      </m:e>
                    </m:d>
                    <m:r>
                      <a:rPr lang="en-US" sz="2400" b="0" i="1" dirty="0" smtClean="0">
                        <a:latin typeface="Cambria Math" panose="02040503050406030204" pitchFamily="18" charset="0"/>
                      </a:rPr>
                      <m:t>=</m:t>
                    </m:r>
                    <m:r>
                      <a:rPr lang="en-US" sz="2400" i="1" dirty="0">
                        <a:solidFill>
                          <a:schemeClr val="tx1"/>
                        </a:solidFill>
                        <a:latin typeface="Cambria Math" panose="02040503050406030204" pitchFamily="18" charset="0"/>
                      </a:rPr>
                      <m:t>h𝑝𝑤</m:t>
                    </m:r>
                  </m:oMath>
                </a14:m>
                <a:endParaRPr lang="en-US" sz="2400" dirty="0">
                  <a:solidFill>
                    <a:schemeClr val="tx1"/>
                  </a:solidFill>
                </a:endParaRPr>
              </a:p>
              <a:p>
                <a:pPr algn="ctr"/>
                <a:r>
                  <a:rPr lang="en-US" sz="2400" dirty="0"/>
                  <a:t>(otherwise k and k’ are </a:t>
                </a:r>
                <a:r>
                  <a:rPr lang="en-US" sz="2400" dirty="0" err="1"/>
                  <a:t>indep</a:t>
                </a:r>
                <a:r>
                  <a:rPr lang="en-US" sz="2400" dirty="0"/>
                  <a:t>.)</a:t>
                </a:r>
              </a:p>
            </p:txBody>
          </p:sp>
        </mc:Choice>
        <mc:Fallback>
          <p:sp>
            <p:nvSpPr>
              <p:cNvPr id="4" name="Rectangle 3">
                <a:extLst>
                  <a:ext uri="{FF2B5EF4-FFF2-40B4-BE49-F238E27FC236}">
                    <a16:creationId xmlns:a16="http://schemas.microsoft.com/office/drawing/2014/main" id="{22E09EBB-8DDE-20C4-15E9-8EE4D5B94F60}"/>
                  </a:ext>
                </a:extLst>
              </p:cNvPr>
              <p:cNvSpPr>
                <a:spLocks noRot="1" noChangeAspect="1" noMove="1" noResize="1" noEditPoints="1" noAdjustHandles="1" noChangeArrowheads="1" noChangeShapeType="1" noTextEdit="1"/>
              </p:cNvSpPr>
              <p:nvPr/>
            </p:nvSpPr>
            <p:spPr>
              <a:xfrm>
                <a:off x="3289957" y="2132180"/>
                <a:ext cx="3951727" cy="621494"/>
              </a:xfrm>
              <a:prstGeom prst="rect">
                <a:avLst/>
              </a:prstGeom>
              <a:blipFill>
                <a:blip r:embed="rId11"/>
                <a:stretch>
                  <a:fillRect l="-2469" t="-24510" r="-2160" b="-3823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7414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40351</TotalTime>
  <Words>4592</Words>
  <Application>Microsoft Office PowerPoint</Application>
  <PresentationFormat>Widescreen</PresentationFormat>
  <Paragraphs>648</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 Math</vt:lpstr>
      <vt:lpstr>CMBX12</vt:lpstr>
      <vt:lpstr>Symbol</vt:lpstr>
      <vt:lpstr>Office 主题</vt:lpstr>
      <vt:lpstr>Augmented Threshold PAKE i.e. threshold PAKE with security on all servers compromise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OPAQUE: A Strong Asymmetric PAKE Protocol Secure Against Pre-Computation Attacks</dc:title>
  <dc:creator>xjy</dc:creator>
  <cp:lastModifiedBy>Stanislaw Jarecki</cp:lastModifiedBy>
  <cp:revision>170</cp:revision>
  <dcterms:created xsi:type="dcterms:W3CDTF">2018-04-19T03:51:36Z</dcterms:created>
  <dcterms:modified xsi:type="dcterms:W3CDTF">2024-12-10T17:49:37Z</dcterms:modified>
</cp:coreProperties>
</file>