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57" r:id="rId5"/>
    <p:sldId id="290" r:id="rId6"/>
    <p:sldId id="292" r:id="rId7"/>
    <p:sldId id="291" r:id="rId8"/>
    <p:sldId id="293" r:id="rId9"/>
    <p:sldId id="294" r:id="rId10"/>
    <p:sldId id="295" r:id="rId11"/>
    <p:sldId id="296" r:id="rId12"/>
    <p:sldId id="304" r:id="rId13"/>
    <p:sldId id="297" r:id="rId14"/>
    <p:sldId id="298" r:id="rId15"/>
    <p:sldId id="299" r:id="rId16"/>
    <p:sldId id="303" r:id="rId17"/>
    <p:sldId id="301" r:id="rId18"/>
    <p:sldId id="302" r:id="rId19"/>
    <p:sldId id="305" r:id="rId20"/>
    <p:sldId id="306" r:id="rId21"/>
    <p:sldId id="288" r:id="rId22"/>
  </p:sldIdLst>
  <p:sldSz cx="12192000" cy="6858000"/>
  <p:notesSz cx="6858000" cy="9144000"/>
  <p:embeddedFontLst>
    <p:embeddedFont>
      <p:font typeface="微软雅黑" panose="020B0503020204020204" charset="-122"/>
      <p:regular r:id="rId27"/>
    </p:embeddedFont>
    <p:embeddedFont>
      <p:font typeface="等线" panose="02010600030101010101" charset="-122"/>
      <p:regular r:id="rId28"/>
    </p:embeddedFont>
  </p:embeddedFontLst>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4" userDrawn="1">
          <p15:clr>
            <a:srgbClr val="A4A3A4"/>
          </p15:clr>
        </p15:guide>
        <p15:guide id="2" pos="381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uya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39" autoAdjust="0"/>
    <p:restoredTop sz="76260"/>
  </p:normalViewPr>
  <p:slideViewPr>
    <p:cSldViewPr snapToGrid="0" showGuides="1">
      <p:cViewPr varScale="1">
        <p:scale>
          <a:sx n="86" d="100"/>
          <a:sy n="86" d="100"/>
        </p:scale>
        <p:origin x="704" y="60"/>
      </p:cViewPr>
      <p:guideLst>
        <p:guide orient="horz" pos="2234"/>
        <p:guide pos="3815"/>
      </p:guideLst>
    </p:cSldViewPr>
  </p:slideViewPr>
  <p:notesTextViewPr>
    <p:cViewPr>
      <p:scale>
        <a:sx n="145" d="100"/>
        <a:sy n="145" d="100"/>
      </p:scale>
      <p:origin x="0" y="-308"/>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102.xml"/><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2D5B9-3EF0-414E-8B52-0CF6EC8D35FF}"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0ABAB-ADA1-8D4C-B10C-4B87E201EF9C}"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Hello, everyone, I am </a:t>
            </a:r>
            <a:r>
              <a:rPr kumimoji="1" lang="en-US" altLang="zh-CN" dirty="0" err="1"/>
              <a:t>Hongqing</a:t>
            </a:r>
            <a:r>
              <a:rPr kumimoji="1" lang="en-US" altLang="zh-CN" dirty="0"/>
              <a:t> Liu from Shanghai Jiao Tong University. Today, I am honored to introduce our new work, “Dishonest Majority Multiparty Computation over Matrix Rings.” This is a joint work with </a:t>
            </a:r>
            <a:r>
              <a:rPr kumimoji="1" lang="en-US" altLang="zh-CN" dirty="0" err="1"/>
              <a:t>Chaoping</a:t>
            </a:r>
            <a:r>
              <a:rPr kumimoji="1" lang="en-US" altLang="zh-CN" dirty="0"/>
              <a:t> Xing, Chen Yuan, and </a:t>
            </a:r>
            <a:r>
              <a:rPr kumimoji="1" lang="en-US" altLang="zh-CN" dirty="0" err="1"/>
              <a:t>Taoxu</a:t>
            </a:r>
            <a:r>
              <a:rPr kumimoji="1" lang="en-US" altLang="zh-CN" dirty="0"/>
              <a:t> Zou.</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Now, we proceed to random VOLE, RVOLE. The pseudorandom correlation generator (PCG) technique is used to reduce the communication cost. Here we introduce a function “expand” that generates a random vector u with the input of a seed s, which can be regarded as a PRG. Compared to VOLE, Alice only needs to input a seed s instead of a whole vector u.</a:t>
            </a:r>
            <a:endParaRPr kumimoji="1" lang="en-US" altLang="zh-CN" dirty="0"/>
          </a:p>
          <a:p>
            <a:r>
              <a:rPr kumimoji="1" lang="en-US" altLang="zh-CN" dirty="0"/>
              <a:t>The communication cost of RVOLE is only sublinear in the vector length m. In contrast, the communication cost of VOLE scales linearly in the vector length m.</a:t>
            </a:r>
            <a:endParaRPr kumimoji="1" lang="en-US" altLang="zh-CN" dirty="0"/>
          </a:p>
          <a:p>
            <a:r>
              <a:rPr kumimoji="1" lang="en-US" altLang="zh-CN" dirty="0"/>
              <a:t>It is not easy to clarify the detailed construction of RVOLE in such a short time, therefore I will omit this part. We only need to know that RVOLE needs to invoke two fundamental primitives: base VOLE and OT, oblivious transfer. </a:t>
            </a:r>
            <a:endParaRPr kumimoji="1" lang="en-US" altLang="zh-CN" dirty="0"/>
          </a:p>
          <a:p>
            <a:r>
              <a:rPr kumimoji="1" lang="en-US" altLang="zh-CN" dirty="0"/>
              <a:t>We will discuss two variants of RVOLE, subfield VOLE and our VOPE, which optimize OT and base VOLE respectively.</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This is the first variant of RVOLE, subfield VOLE. In the classical subfield VOLE, the vector chosen by Alice is defined over a subfield. Here we take an equivalent view to fit our setting. </a:t>
            </a:r>
            <a:endParaRPr kumimoji="1" lang="en-US" altLang="zh-CN" dirty="0"/>
          </a:p>
          <a:p>
            <a:r>
              <a:rPr kumimoji="1" lang="en-US" altLang="zh-CN" dirty="0"/>
              <a:t>In a subfield VOLE</a:t>
            </a:r>
            <a:r>
              <a:rPr kumimoji="1" lang="zh-CN" altLang="en-US" dirty="0"/>
              <a:t> </a:t>
            </a:r>
            <a:r>
              <a:rPr kumimoji="1" lang="en-US" altLang="zh-CN" dirty="0"/>
              <a:t>instance, Alice still inputs a seed s that can be expanded to a random vector u of length m1 like RVOLE. The difference is that Bob inputs a vector of length m2 instead of a scalar. </a:t>
            </a:r>
            <a:endParaRPr kumimoji="1" lang="en-US" altLang="zh-CN" dirty="0"/>
          </a:p>
          <a:p>
            <a:r>
              <a:rPr kumimoji="1" lang="en-US" altLang="zh-CN" dirty="0"/>
              <a:t>The subfield VOLE returns two m1 times m2 matrices V and W to Alice and Bob respectively. The sum of V and W is the outer product between two vectors, u and x. We can regard a subfield VOLE instance as m2 instances of RVOLE with the same seed and different scalars. These scalars form the input vector chosen by Bob.</a:t>
            </a:r>
            <a:endParaRPr kumimoji="1" lang="en-US" altLang="zh-CN" dirty="0"/>
          </a:p>
          <a:p>
            <a:r>
              <a:rPr kumimoji="1" lang="en-US" altLang="zh-CN" dirty="0"/>
              <a:t>Subfield VOLE can reuse the seed to reduce the number of OT instances.</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Based on the subfield VOLE, we propose vector oblivious product evaluation, VOPE. VOPE is used to obtain the additive sharing of the outer product between two long random vectors.</a:t>
            </a:r>
            <a:endParaRPr kumimoji="1" lang="en-US" altLang="zh-CN" dirty="0"/>
          </a:p>
          <a:p>
            <a:r>
              <a:rPr kumimoji="1" lang="en-US" altLang="zh-CN" dirty="0"/>
              <a:t>We observe that when m2 is also large, we can introduce a new expand function to generate a random vector of length m2. In this case, both Alice and Bob only need to input a seed. What is the benefit of replacing the input of Bob from a vector to a seed?</a:t>
            </a:r>
            <a:endParaRPr kumimoji="1" lang="en-US" altLang="zh-CN" dirty="0"/>
          </a:p>
          <a:p>
            <a:r>
              <a:rPr kumimoji="1" lang="en-US" altLang="zh-CN" dirty="0"/>
              <a:t>Recall that all variants of RVOLE have to invoke base VOLE as a building block. Compared to subfield VOLE, our VOPE protocol transforms these base VOLE instances into random VOLE instances. This modification allows us to make use of the advantage of PCG technique again, which reduces the communication and computation complexity further.</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Finally, we show how to compute matrix multiplication C between two random matrices A  and B, which corresponds to a Beaver triple. This is the bottleneck of our preprocessing phase.</a:t>
            </a:r>
            <a:endParaRPr kumimoji="1" lang="en-US" altLang="zh-CN" dirty="0"/>
          </a:p>
          <a:p>
            <a:r>
              <a:rPr kumimoji="1" lang="en-US" altLang="zh-CN" dirty="0"/>
              <a:t>Previously, most works were based on homomorphic encryption. These works encrypt each row of matrix A and each column of matrix B respectively. Then the matrix multiplication is decomposed into several inner products. </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our work, we take a different view of matrix multiplication: We regard matrix multiplication as the sum of outer products. </a:t>
            </a:r>
            <a:endParaRPr kumimoji="1" lang="en-US" altLang="zh-CN" dirty="0"/>
          </a:p>
          <a:p>
            <a:r>
              <a:rPr kumimoji="1" lang="en-US" altLang="zh-CN" dirty="0"/>
              <a:t>For each outer product, we can apply our VOPE protocol. Alice and Bob randomly choose m2 seeds from the seed space respectively. Then Alice uses each seed to generate a column of matrix A, and Bob applies each seed to obtain a row of matrix B. In each VOPE instance, Alice and Bob only need to input the corresponding seeds. </a:t>
            </a:r>
            <a:endParaRPr kumimoji="1" lang="en-US" altLang="zh-CN" dirty="0"/>
          </a:p>
          <a:p>
            <a:r>
              <a:rPr kumimoji="1" lang="en-US" altLang="zh-CN" dirty="0"/>
              <a:t>Previous works rely on the inner product of vectors, while our protocol resorts to the outer product of vectors. Our protocol provides a new method to compute random matrix multiplication.</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Let’s consider the performance. This is the theoretic analysis of the online phase. Compared to traditional SPDZ protocol, both our protocol and SPDZ + matrix reduce the communication complexity of each multiplication gate from O(m^3) to O(m^2). The advantage of our protocol is the share size and computation cost, which reduce around 50% share size and 40% number of multiplications compared to SPDZ + matrix when m is large enough. </a:t>
            </a:r>
            <a:endParaRPr kumimoji="1" lang="en-US" altLang="zh-CN" dirty="0"/>
          </a:p>
          <a:p>
            <a:endParaRPr kumimoji="1" lang="en-US" altLang="zh-CN" dirty="0"/>
          </a:p>
          <a:p>
            <a:r>
              <a:rPr kumimoji="1" lang="en-US" altLang="zh-CN" dirty="0"/>
              <a:t>We also implement the online phase of all three protocols. The experimental result shows that our protocol achieves a 1.38 to 1.85 times speedup compared to SPDZ + matrix, which roughly matches our theoretical analysis.</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 the preprocessing phase, we first analyze the communication cost of random VOLE, subfield VOLE and our VOPE. We also display the communication cost of homomorphic encryption for a full comparison. From random VOLE, subfield VOLE to our VOPE, we observe that communication complexity is reduced step by step. The communication complexity of our VOPE is even comparable to homomorphic encryption.</a:t>
            </a:r>
            <a:endParaRPr kumimoji="1" lang="en-US" altLang="zh-CN" dirty="0"/>
          </a:p>
          <a:p>
            <a:r>
              <a:rPr kumimoji="1" lang="en-US" altLang="zh-CN" dirty="0"/>
              <a:t>We calculate the number of base VOLE and OT instances and benchmark to estimate the runtime of VOLE-based protocols. Note that homomorphic encryption also argues with a benchmark.</a:t>
            </a:r>
            <a:endParaRPr kumimoji="1" lang="en-US" altLang="zh-CN" dirty="0"/>
          </a:p>
          <a:p>
            <a:r>
              <a:rPr kumimoji="1" lang="en-US" altLang="zh-CN" dirty="0"/>
              <a:t>In the aspect of the experimental result, our VOPE protocol achieves a 1.44 to 24.17 times speedup compared to HE! This speedup is prominent when matrix size m is large. Although VOLE-based protocols are believed to be applicable in random matrix multiplication, we are the first to analyze the concrete efficiency and our VOPE protocol makes a large improvement compared to random VOLE and subfield VOLE. </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 the end of the speech, we make a brief summary of this talk. In the online phase, we apply a new authenticated secret sharing by replacing the global key and MAC with vectors. To deal with the non-commutative property of matrix rings, we apply the transpose of matrices to design a multiplication sextuple as correlated randomness for each multiplication gate. Previous work CKR+21 only requires 1/m communication cost compared to traditional SPDZ protocol, while our protocol optimizes the share size and computation complexity.</a:t>
            </a:r>
            <a:endParaRPr kumimoji="1" lang="en-US" altLang="zh-CN" dirty="0"/>
          </a:p>
          <a:p>
            <a:r>
              <a:rPr kumimoji="1" lang="en-US" altLang="zh-CN" dirty="0"/>
              <a:t>In the preprocessing phase, almost all previous works for matrix multiplication are based on homomorphic encryption. Here we list CKR+21 as a representative work against a malicious adversary. We follow the technical line of VOLE and design a new protocol VOPE specialized for matrix multiplication. Our work has shown the potential of VOLE-based protocols in matrix multiplication, and we hope our work can attract the interest of VOLE in matrix multiplication and more applications.</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Here, we list the main references of our slide.</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Thank you for your attention! If you have any questions, please feel free to contact me at my email.</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Multiparty computation (MPC) allows several distrustful parties to compute a public function without leaking their private information. According to the number of corrupted parties, we classify MPC into honest majority and dishonest majority protocols. Here we focus on malicious adversary, where the corrupted parties can arbitrarily deviate the protocol.</a:t>
            </a:r>
            <a:endParaRPr kumimoji="1" lang="en-US" altLang="zh-CN" dirty="0"/>
          </a:p>
          <a:p>
            <a:r>
              <a:rPr kumimoji="1" lang="en-US" altLang="zh-CN" dirty="0"/>
              <a:t>In the beginning, MPC protocols are restricted to large fields. Recently, a series of MPC protocols have been designed for binary fields and integer rings Z2k. We can even construct an MPC protocol over non-commutative rings in the honest majority setting! </a:t>
            </a:r>
            <a:endParaRPr kumimoji="1" lang="en-US" altLang="zh-CN" dirty="0"/>
          </a:p>
          <a:p>
            <a:r>
              <a:rPr kumimoji="1" lang="en-US" altLang="zh-CN" dirty="0"/>
              <a:t>Naturally, we want to ask a question: </a:t>
            </a:r>
            <a:r>
              <a:rPr lang="en-US" altLang="zh-CN" sz="1200" dirty="0"/>
              <a:t>Can we design an efficient MPC protocol for some non-commutative rings in the dishonest majority setting against a malicious adversary?</a:t>
            </a:r>
            <a:endParaRPr lang="en-US" altLang="zh-CN" sz="1200" dirty="0"/>
          </a:p>
          <a:p>
            <a:r>
              <a:rPr lang="en-US" altLang="zh-CN" sz="1200" dirty="0"/>
              <a:t>In this work, we answer this question affirmatively. We design an MPC protocol for matrix rings, which contain m times m matrices over a   finite field F.</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So why do we choose matrix rings? On the one hand, the matrix plays an important role in privacy protection machine learning. The linear layers of machine learning, such as fully connected and convolution layers, involve numerous matrix operations. </a:t>
            </a:r>
            <a:endParaRPr kumimoji="1" lang="en-US" altLang="zh-CN" dirty="0"/>
          </a:p>
          <a:p>
            <a:r>
              <a:rPr kumimoji="1" lang="en-US" altLang="zh-CN" dirty="0"/>
              <a:t>On the other hand, many applicable non-commutative rings can be represented as a matrix. For example, quaternion rings can describe rotations in 3-D spaces, thus they are applied in computer graphics and aerospace.</a:t>
            </a:r>
            <a:endParaRPr kumimoji="1" lang="en-US" altLang="zh-CN" dirty="0"/>
          </a:p>
          <a:p>
            <a:r>
              <a:rPr kumimoji="1" lang="en-US" altLang="zh-CN" dirty="0"/>
              <a:t>We observe that any element of a quaternion ring can be written as a 4 times 4 matrix.</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So why do we choose matrix rings? On the one hand, the matrix plays an important role in privacy protection machine learning. The linear layers of machine learning, such as fully connected and convolution layers, involve numerous matrix operations. </a:t>
            </a:r>
            <a:endParaRPr kumimoji="1" lang="en-US" altLang="zh-CN" dirty="0"/>
          </a:p>
          <a:p>
            <a:r>
              <a:rPr kumimoji="1" lang="en-US" altLang="zh-CN" dirty="0"/>
              <a:t>On the other hand, many applicable non-commutative rings can be represented as a matrix. For example, quaternion rings can describe rotations in 3-D spaces, thus they are applied in computer graphics and aerospace.</a:t>
            </a:r>
            <a:endParaRPr kumimoji="1" lang="en-US" altLang="zh-CN" dirty="0"/>
          </a:p>
          <a:p>
            <a:r>
              <a:rPr kumimoji="1" lang="en-US" altLang="zh-CN" dirty="0"/>
              <a:t>We observe that any element of a quaternion ring can be written as a 4 times 4 matrix.</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Let’s start with the classical SPDZ protocol, which is an efficient dishonest majority MPC protocol. To tolerate n-1 parties corrupted by a malicious adversary, SPDZ protocol applies an authenticated secret sharing scheme. The core idea is to append a message authenticated code (MAC) for additive sharing. We can detect the additive errors introduced by the adversary with the help of MAC.</a:t>
            </a:r>
            <a:endParaRPr kumimoji="1" lang="en-US" altLang="zh-CN" dirty="0"/>
          </a:p>
          <a:p>
            <a:r>
              <a:rPr kumimoji="1" lang="en-US" altLang="zh-CN" dirty="0"/>
              <a:t>Assume there are n parties P1 to </a:t>
            </a:r>
            <a:r>
              <a:rPr kumimoji="1" lang="en-US" altLang="zh-CN" dirty="0" err="1"/>
              <a:t>Pn</a:t>
            </a:r>
            <a:r>
              <a:rPr kumimoji="1" lang="en-US" altLang="zh-CN" dirty="0"/>
              <a:t>. In the initialization step, each party Pi obtains the key share \</a:t>
            </a:r>
            <a:r>
              <a:rPr kumimoji="1" lang="en-US" altLang="zh-CN" dirty="0" err="1"/>
              <a:t>alpha_i</a:t>
            </a:r>
            <a:r>
              <a:rPr kumimoji="1" lang="en-US" altLang="zh-CN" dirty="0"/>
              <a:t> of the global key \alpha. Then for each additive sharing of x, all parties need to generate the additive sharing of \alpha x as the corresponding MAC. </a:t>
            </a:r>
            <a:endParaRPr kumimoji="1" lang="en-US" altLang="zh-CN" dirty="0"/>
          </a:p>
          <a:p>
            <a:r>
              <a:rPr kumimoji="1" lang="en-US" altLang="zh-CN" dirty="0"/>
              <a:t>Obviously, we can locally compute addition and scalar multiplication for authenticated secret sharing.</a:t>
            </a:r>
            <a:endParaRPr kumimoji="1" lang="en-US" altLang="zh-CN" dirty="0"/>
          </a:p>
          <a:p>
            <a:r>
              <a:rPr kumimoji="1" lang="en-US" altLang="zh-CN" dirty="0"/>
              <a:t>To multiply two authenticated </a:t>
            </a:r>
            <a:r>
              <a:rPr kumimoji="1" lang="en-US" altLang="zh-CN" dirty="0" err="1"/>
              <a:t>sharings</a:t>
            </a:r>
            <a:r>
              <a:rPr kumimoji="1" lang="en-US" altLang="zh-CN" dirty="0"/>
              <a:t> [[x]] and [[y]], we need to prepare an authenticated Beaver triple [[a]], [[b]], [[c]] in the preprocessing phase, where a and b are uniformly sampled from the field and c is the product of a and b. In the online phase, we only need to open two values d=x-a and e=y-b. These two openings leak no information about x and y since a and b act as random masks. Then we can locally compute the authenticated sharing of z, the product of x and y.</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SPDZ protocol works for a single element of a field; now, we turn to the matrix ring over this field. Without modifying the global key, we only need to extend the secret and MAC to matrices. Compared to the traditional SPDZ protocol, this new protocol makes full use of the structure of matrices and avoids redundant communication.</a:t>
            </a:r>
            <a:endParaRPr kumimoji="1" lang="en-US" altLang="zh-CN" dirty="0"/>
          </a:p>
          <a:p>
            <a:r>
              <a:rPr kumimoji="1" lang="en-US" altLang="zh-CN" dirty="0"/>
              <a:t>Similar to the original SPDZ protocol, this protocol also supports some local computation, including addition and multiplication with a public matrix on both the left and right sides. This is because the global key can be regarded as a scalar matrix, which lies in the center of matrix rings. </a:t>
            </a:r>
            <a:endParaRPr kumimoji="1" lang="en-US" altLang="zh-CN" dirty="0"/>
          </a:p>
          <a:p>
            <a:r>
              <a:rPr kumimoji="1" lang="en-US" altLang="zh-CN" dirty="0"/>
              <a:t>For the multiplication, we only need to extend authenticated Beaver triples to matrices. In the final equality, note that the computation of DB and AE requires left and right linearity respectively.</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 previous two protocols use an element of field as the global key. We observe that if we replace the global key with a column vector, then MAC is compressed from a matrix to a vector. In this way, the size of authenticated secret sharing is reduced from 2m^2 to m^2+m, which is only half when m is large enough.</a:t>
            </a:r>
            <a:endParaRPr kumimoji="1" lang="en-US" altLang="zh-CN" dirty="0"/>
          </a:p>
          <a:p>
            <a:r>
              <a:rPr kumimoji="1" lang="en-US" altLang="zh-CN" dirty="0"/>
              <a:t>However, this improvement brings a problem: The new secret sharing scheme can only locally compute addition and left multiplication with a public matrix. The right linearity does not hold anymore.</a:t>
            </a:r>
            <a:endParaRPr kumimoji="1" lang="en-US" altLang="zh-CN" dirty="0"/>
          </a:p>
          <a:p>
            <a:r>
              <a:rPr kumimoji="1" lang="en-US" altLang="zh-CN" dirty="0"/>
              <a:t>This change affects our multiplication protocol. We cannot locally compute the term AE in the final equality without right linearity. </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To solve this problem, we need to achieve the right linearity for our authenticated secret sharing. </a:t>
            </a:r>
            <a:endParaRPr kumimoji="1" lang="en-US" altLang="zh-CN" dirty="0"/>
          </a:p>
          <a:p>
            <a:r>
              <a:rPr kumimoji="1" lang="en-US" altLang="zh-CN" dirty="0"/>
              <a:t>Here, we resort to the transpose of matrices. In this case, we need to prepare a new type of correlated randomness double sharing, which is a pair authenticated sharing of a random matrix and its transpose.</a:t>
            </a:r>
            <a:endParaRPr kumimoji="1" lang="en-US" altLang="zh-CN" dirty="0"/>
          </a:p>
          <a:p>
            <a:r>
              <a:rPr kumimoji="1" lang="en-US" altLang="zh-CN" dirty="0"/>
              <a:t>For each multiplication gate, we prepare a multiplication sextuple. …… A multiplication sextuple is the combination of a Beaver triple and two double </a:t>
            </a:r>
            <a:r>
              <a:rPr kumimoji="1" lang="en-US" altLang="zh-CN" dirty="0" err="1"/>
              <a:t>sharings</a:t>
            </a:r>
            <a:r>
              <a:rPr kumimoji="1" lang="en-US" altLang="zh-CN" dirty="0"/>
              <a:t>.</a:t>
            </a:r>
            <a:endParaRPr kumimoji="1" lang="en-US" altLang="zh-CN" dirty="0"/>
          </a:p>
          <a:p>
            <a:r>
              <a:rPr kumimoji="1" lang="en-US" altLang="zh-CN" dirty="0"/>
              <a:t>In the online phase, we first follow the original protocol to open two matrices D and E; then we open F by using the transpose of A, R and public matrix E. This opening still leaks nothing due to the mask of R^T.</a:t>
            </a:r>
            <a:endParaRPr kumimoji="1" lang="en-US" altLang="zh-CN" dirty="0"/>
          </a:p>
          <a:p>
            <a:r>
              <a:rPr kumimoji="1" lang="en-US" altLang="zh-CN" dirty="0"/>
              <a:t>We realize the right linearity with the cost of an extra opening and consumption of two double </a:t>
            </a:r>
            <a:r>
              <a:rPr kumimoji="1" lang="en-US" altLang="zh-CN" dirty="0" err="1"/>
              <a:t>sharings</a:t>
            </a:r>
            <a:r>
              <a:rPr kumimoji="1" lang="en-US" altLang="zh-CN" dirty="0"/>
              <a:t>. Note that this new multiplication protocol requires an additional round, which can be eliminated by using function-dependent preprocessing. In the function dependent preprocessing phase, all parties know the the circuit but have no idea of the input. They can make use of the knowledge of circuit structure to reduce the communication round and complexity in the online phase. </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From now on, we will focus on the preprocessing phase. The main task is to prepare a multiplication sextuple for each multiplication gate. First of all, let’s consider how to generate an authenticated secret sharing. We resort to a two-party primitive vector oblivious linear evaluation (VOLE).</a:t>
            </a:r>
            <a:endParaRPr kumimoji="1" lang="en-US" altLang="zh-CN" dirty="0"/>
          </a:p>
          <a:p>
            <a:r>
              <a:rPr kumimoji="1" lang="en-US" altLang="zh-CN" dirty="0"/>
              <a:t>In a VOLE instance, Alice inputs a vector u of length m, and Bob inputs a scalar x. Then Alice and Bob receive two vectors of length m, v and w, respectively. The sum of v and w is the product between vector u and scalar x.</a:t>
            </a:r>
            <a:endParaRPr kumimoji="1" lang="en-US" altLang="zh-CN" dirty="0"/>
          </a:p>
          <a:p>
            <a:r>
              <a:rPr kumimoji="1" lang="en-US" altLang="zh-CN" dirty="0"/>
              <a:t>We can obtain n-party VOLE with n^2 invocations of 2-party VOLE between each pair of parties. </a:t>
            </a:r>
            <a:endParaRPr kumimoji="1" lang="en-US" altLang="zh-CN" dirty="0"/>
          </a:p>
          <a:p>
            <a:r>
              <a:rPr kumimoji="1" lang="en-US" altLang="zh-CN" dirty="0"/>
              <a:t>Since the global key remains unchanged during the whole protocol, we can apply VOLE to generate the MAC shares by setting the input of Bob as the key share. </a:t>
            </a:r>
            <a:endParaRPr kumimoji="1" lang="zh-CN" altLang="en-US" dirty="0"/>
          </a:p>
        </p:txBody>
      </p:sp>
      <p:sp>
        <p:nvSpPr>
          <p:cNvPr id="4" name="灯片编号占位符 3"/>
          <p:cNvSpPr>
            <a:spLocks noGrp="1"/>
          </p:cNvSpPr>
          <p:nvPr>
            <p:ph type="sldNum" sz="quarter" idx="5"/>
          </p:nvPr>
        </p:nvSpPr>
        <p:spPr/>
        <p:txBody>
          <a:bodyPr/>
          <a:lstStyle/>
          <a:p>
            <a:fld id="{6F80ABAB-ADA1-8D4C-B10C-4B87E201EF9C}"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image" Target="../media/image1.png"/><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9" Type="http://schemas.openxmlformats.org/officeDocument/2006/relationships/image" Target="../media/image53.png"/><Relationship Id="rId8" Type="http://schemas.openxmlformats.org/officeDocument/2006/relationships/image" Target="../media/image47.png"/><Relationship Id="rId7" Type="http://schemas.openxmlformats.org/officeDocument/2006/relationships/image" Target="../media/image46.png"/><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image" Target="../media/image45.png"/><Relationship Id="rId3" Type="http://schemas.openxmlformats.org/officeDocument/2006/relationships/tags" Target="../tags/tag78.xml"/><Relationship Id="rId2" Type="http://schemas.openxmlformats.org/officeDocument/2006/relationships/image" Target="../media/image44.png"/><Relationship Id="rId19" Type="http://schemas.openxmlformats.org/officeDocument/2006/relationships/notesSlide" Target="../notesSlides/notesSlide10.xml"/><Relationship Id="rId18" Type="http://schemas.openxmlformats.org/officeDocument/2006/relationships/slideLayout" Target="../slideLayouts/slideLayout2.xml"/><Relationship Id="rId17" Type="http://schemas.openxmlformats.org/officeDocument/2006/relationships/tags" Target="../tags/tag81.xml"/><Relationship Id="rId16" Type="http://schemas.openxmlformats.org/officeDocument/2006/relationships/image" Target="../media/image57.png"/><Relationship Id="rId15" Type="http://schemas.openxmlformats.org/officeDocument/2006/relationships/image" Target="../media/image56.png"/><Relationship Id="rId14" Type="http://schemas.openxmlformats.org/officeDocument/2006/relationships/image" Target="../media/image51.png"/><Relationship Id="rId13" Type="http://schemas.openxmlformats.org/officeDocument/2006/relationships/image" Target="../media/image55.png"/><Relationship Id="rId12" Type="http://schemas.openxmlformats.org/officeDocument/2006/relationships/image" Target="../media/image50.png"/><Relationship Id="rId11" Type="http://schemas.openxmlformats.org/officeDocument/2006/relationships/image" Target="../media/image54.png"/><Relationship Id="rId10" Type="http://schemas.openxmlformats.org/officeDocument/2006/relationships/image" Target="../media/image49.png"/><Relationship Id="rId1" Type="http://schemas.openxmlformats.org/officeDocument/2006/relationships/tags" Target="../tags/tag77.xml"/></Relationships>
</file>

<file path=ppt/slides/_rels/slide11.xml.rels><?xml version="1.0" encoding="UTF-8" standalone="yes"?>
<Relationships xmlns="http://schemas.openxmlformats.org/package/2006/relationships"><Relationship Id="rId9" Type="http://schemas.openxmlformats.org/officeDocument/2006/relationships/image" Target="../media/image60.png"/><Relationship Id="rId8" Type="http://schemas.openxmlformats.org/officeDocument/2006/relationships/image" Target="../media/image59.png"/><Relationship Id="rId7" Type="http://schemas.openxmlformats.org/officeDocument/2006/relationships/image" Target="../media/image58.png"/><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image" Target="../media/image45.png"/><Relationship Id="rId3" Type="http://schemas.openxmlformats.org/officeDocument/2006/relationships/tags" Target="../tags/tag83.xml"/><Relationship Id="rId20" Type="http://schemas.openxmlformats.org/officeDocument/2006/relationships/notesSlide" Target="../notesSlides/notesSlide11.xml"/><Relationship Id="rId2" Type="http://schemas.openxmlformats.org/officeDocument/2006/relationships/image" Target="../media/image44.png"/><Relationship Id="rId19" Type="http://schemas.openxmlformats.org/officeDocument/2006/relationships/slideLayout" Target="../slideLayouts/slideLayout2.xml"/><Relationship Id="rId18" Type="http://schemas.openxmlformats.org/officeDocument/2006/relationships/tags" Target="../tags/tag86.xml"/><Relationship Id="rId17" Type="http://schemas.openxmlformats.org/officeDocument/2006/relationships/image" Target="../media/image65.png"/><Relationship Id="rId16" Type="http://schemas.openxmlformats.org/officeDocument/2006/relationships/image" Target="../media/image56.png"/><Relationship Id="rId15" Type="http://schemas.openxmlformats.org/officeDocument/2006/relationships/image" Target="../media/image51.png"/><Relationship Id="rId14" Type="http://schemas.openxmlformats.org/officeDocument/2006/relationships/image" Target="../media/image55.png"/><Relationship Id="rId13" Type="http://schemas.openxmlformats.org/officeDocument/2006/relationships/image" Target="../media/image64.png"/><Relationship Id="rId12" Type="http://schemas.openxmlformats.org/officeDocument/2006/relationships/image" Target="../media/image63.png"/><Relationship Id="rId11" Type="http://schemas.openxmlformats.org/officeDocument/2006/relationships/image" Target="../media/image62.png"/><Relationship Id="rId10" Type="http://schemas.openxmlformats.org/officeDocument/2006/relationships/image" Target="../media/image61.png"/><Relationship Id="rId1" Type="http://schemas.openxmlformats.org/officeDocument/2006/relationships/tags" Target="../tags/tag82.xml"/></Relationships>
</file>

<file path=ppt/slides/_rels/slide12.xml.rels><?xml version="1.0" encoding="UTF-8" standalone="yes"?>
<Relationships xmlns="http://schemas.openxmlformats.org/package/2006/relationships"><Relationship Id="rId9" Type="http://schemas.openxmlformats.org/officeDocument/2006/relationships/image" Target="../media/image60.png"/><Relationship Id="rId8" Type="http://schemas.openxmlformats.org/officeDocument/2006/relationships/image" Target="../media/image59.png"/><Relationship Id="rId7" Type="http://schemas.openxmlformats.org/officeDocument/2006/relationships/image" Target="../media/image66.png"/><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image" Target="../media/image45.png"/><Relationship Id="rId3" Type="http://schemas.openxmlformats.org/officeDocument/2006/relationships/tags" Target="../tags/tag88.xml"/><Relationship Id="rId24" Type="http://schemas.openxmlformats.org/officeDocument/2006/relationships/notesSlide" Target="../notesSlides/notesSlide12.xml"/><Relationship Id="rId23" Type="http://schemas.openxmlformats.org/officeDocument/2006/relationships/slideLayout" Target="../slideLayouts/slideLayout2.xml"/><Relationship Id="rId22" Type="http://schemas.openxmlformats.org/officeDocument/2006/relationships/tags" Target="../tags/tag91.xml"/><Relationship Id="rId21" Type="http://schemas.openxmlformats.org/officeDocument/2006/relationships/image" Target="../media/image70.png"/><Relationship Id="rId20" Type="http://schemas.openxmlformats.org/officeDocument/2006/relationships/image" Target="../media/image69.png"/><Relationship Id="rId2" Type="http://schemas.openxmlformats.org/officeDocument/2006/relationships/image" Target="../media/image44.png"/><Relationship Id="rId19" Type="http://schemas.openxmlformats.org/officeDocument/2006/relationships/image" Target="../media/image65.png"/><Relationship Id="rId18" Type="http://schemas.openxmlformats.org/officeDocument/2006/relationships/image" Target="../media/image56.png"/><Relationship Id="rId17" Type="http://schemas.openxmlformats.org/officeDocument/2006/relationships/image" Target="../media/image51.png"/><Relationship Id="rId16" Type="http://schemas.openxmlformats.org/officeDocument/2006/relationships/image" Target="../media/image55.png"/><Relationship Id="rId15" Type="http://schemas.openxmlformats.org/officeDocument/2006/relationships/image" Target="../media/image68.png"/><Relationship Id="rId14" Type="http://schemas.openxmlformats.org/officeDocument/2006/relationships/image" Target="../media/image67.png"/><Relationship Id="rId13" Type="http://schemas.openxmlformats.org/officeDocument/2006/relationships/image" Target="../media/image64.png"/><Relationship Id="rId12" Type="http://schemas.openxmlformats.org/officeDocument/2006/relationships/image" Target="../media/image63.png"/><Relationship Id="rId11" Type="http://schemas.openxmlformats.org/officeDocument/2006/relationships/image" Target="../media/image62.png"/><Relationship Id="rId10" Type="http://schemas.openxmlformats.org/officeDocument/2006/relationships/image" Target="../media/image61.png"/><Relationship Id="rId1" Type="http://schemas.openxmlformats.org/officeDocument/2006/relationships/tags" Target="../tags/tag87.xml"/></Relationships>
</file>

<file path=ppt/slides/_rels/slide13.xml.rels><?xml version="1.0" encoding="UTF-8" standalone="yes"?>
<Relationships xmlns="http://schemas.openxmlformats.org/package/2006/relationships"><Relationship Id="rId9" Type="http://schemas.openxmlformats.org/officeDocument/2006/relationships/image" Target="../media/image78.png"/><Relationship Id="rId8" Type="http://schemas.openxmlformats.org/officeDocument/2006/relationships/image" Target="../media/image77.png"/><Relationship Id="rId7" Type="http://schemas.openxmlformats.org/officeDocument/2006/relationships/image" Target="../media/image76.png"/><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23.png"/><Relationship Id="rId3" Type="http://schemas.openxmlformats.org/officeDocument/2006/relationships/image" Target="../media/image73.png"/><Relationship Id="rId2" Type="http://schemas.openxmlformats.org/officeDocument/2006/relationships/image" Target="../media/image72.png"/><Relationship Id="rId12" Type="http://schemas.openxmlformats.org/officeDocument/2006/relationships/notesSlide" Target="../notesSlides/notesSlide13.xml"/><Relationship Id="rId11" Type="http://schemas.openxmlformats.org/officeDocument/2006/relationships/slideLayout" Target="../slideLayouts/slideLayout2.xml"/><Relationship Id="rId10" Type="http://schemas.openxmlformats.org/officeDocument/2006/relationships/tags" Target="../tags/tag92.xml"/><Relationship Id="rId1" Type="http://schemas.openxmlformats.org/officeDocument/2006/relationships/image" Target="../media/image71.png"/></Relationships>
</file>

<file path=ppt/slides/_rels/slide14.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image" Target="../media/image45.png"/><Relationship Id="rId7" Type="http://schemas.openxmlformats.org/officeDocument/2006/relationships/tags" Target="../tags/tag94.xml"/><Relationship Id="rId6" Type="http://schemas.openxmlformats.org/officeDocument/2006/relationships/image" Target="../media/image44.png"/><Relationship Id="rId5" Type="http://schemas.openxmlformats.org/officeDocument/2006/relationships/tags" Target="../tags/tag93.xml"/><Relationship Id="rId4" Type="http://schemas.openxmlformats.org/officeDocument/2006/relationships/image" Target="../media/image79.png"/><Relationship Id="rId3" Type="http://schemas.openxmlformats.org/officeDocument/2006/relationships/image" Target="../media/image74.png"/><Relationship Id="rId26" Type="http://schemas.openxmlformats.org/officeDocument/2006/relationships/notesSlide" Target="../notesSlides/notesSlide14.xml"/><Relationship Id="rId25" Type="http://schemas.openxmlformats.org/officeDocument/2006/relationships/slideLayout" Target="../slideLayouts/slideLayout2.xml"/><Relationship Id="rId24" Type="http://schemas.openxmlformats.org/officeDocument/2006/relationships/tags" Target="../tags/tag96.xml"/><Relationship Id="rId23" Type="http://schemas.openxmlformats.org/officeDocument/2006/relationships/image" Target="../media/image91.png"/><Relationship Id="rId22" Type="http://schemas.openxmlformats.org/officeDocument/2006/relationships/image" Target="../media/image90.png"/><Relationship Id="rId21" Type="http://schemas.openxmlformats.org/officeDocument/2006/relationships/image" Target="../media/image89.png"/><Relationship Id="rId20" Type="http://schemas.openxmlformats.org/officeDocument/2006/relationships/image" Target="../media/image88.png"/><Relationship Id="rId2" Type="http://schemas.openxmlformats.org/officeDocument/2006/relationships/image" Target="../media/image72.png"/><Relationship Id="rId19" Type="http://schemas.openxmlformats.org/officeDocument/2006/relationships/image" Target="../media/image73.png"/><Relationship Id="rId18" Type="http://schemas.openxmlformats.org/officeDocument/2006/relationships/image" Target="../media/image87.png"/><Relationship Id="rId17" Type="http://schemas.openxmlformats.org/officeDocument/2006/relationships/image" Target="../media/image86.png"/><Relationship Id="rId16" Type="http://schemas.openxmlformats.org/officeDocument/2006/relationships/image" Target="../media/image68.png"/><Relationship Id="rId15" Type="http://schemas.openxmlformats.org/officeDocument/2006/relationships/image" Target="../media/image85.png"/><Relationship Id="rId14" Type="http://schemas.openxmlformats.org/officeDocument/2006/relationships/image" Target="../media/image84.png"/><Relationship Id="rId13" Type="http://schemas.openxmlformats.org/officeDocument/2006/relationships/image" Target="../media/image83.png"/><Relationship Id="rId12" Type="http://schemas.openxmlformats.org/officeDocument/2006/relationships/image" Target="../media/image82.png"/><Relationship Id="rId11" Type="http://schemas.openxmlformats.org/officeDocument/2006/relationships/image" Target="../media/image81.png"/><Relationship Id="rId10" Type="http://schemas.openxmlformats.org/officeDocument/2006/relationships/image" Target="../media/image80.png"/><Relationship Id="rId1" Type="http://schemas.openxmlformats.org/officeDocument/2006/relationships/image" Target="../media/image71.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tags" Target="../tags/tag97.xml"/><Relationship Id="rId2" Type="http://schemas.openxmlformats.org/officeDocument/2006/relationships/image" Target="../media/image93.png"/><Relationship Id="rId1" Type="http://schemas.openxmlformats.org/officeDocument/2006/relationships/image" Target="../media/image92.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2.xml"/><Relationship Id="rId3" Type="http://schemas.openxmlformats.org/officeDocument/2006/relationships/tags" Target="../tags/tag98.xml"/><Relationship Id="rId2" Type="http://schemas.openxmlformats.org/officeDocument/2006/relationships/image" Target="../media/image95.png"/><Relationship Id="rId1" Type="http://schemas.openxmlformats.org/officeDocument/2006/relationships/image" Target="../media/image94.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2.xml"/><Relationship Id="rId6" Type="http://schemas.openxmlformats.org/officeDocument/2006/relationships/tags" Target="../tags/tag99.xml"/><Relationship Id="rId5" Type="http://schemas.openxmlformats.org/officeDocument/2006/relationships/image" Target="../media/image100.png"/><Relationship Id="rId4" Type="http://schemas.openxmlformats.org/officeDocument/2006/relationships/image" Target="../media/image99.png"/><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image" Target="../media/image9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65.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66.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tags" Target="../tags/tag6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5" Type="http://schemas.openxmlformats.org/officeDocument/2006/relationships/notesSlide" Target="../notesSlides/notesSlide5.xml"/><Relationship Id="rId14" Type="http://schemas.openxmlformats.org/officeDocument/2006/relationships/slideLayout" Target="../slideLayouts/slideLayout2.xml"/><Relationship Id="rId13" Type="http://schemas.openxmlformats.org/officeDocument/2006/relationships/tags" Target="../tags/tag68.xml"/><Relationship Id="rId12" Type="http://schemas.openxmlformats.org/officeDocument/2006/relationships/image" Target="../media/image19.png"/><Relationship Id="rId11" Type="http://schemas.openxmlformats.org/officeDocument/2006/relationships/image" Target="../media/image18.png"/><Relationship Id="rId10" Type="http://schemas.openxmlformats.org/officeDocument/2006/relationships/image" Target="../media/image17.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4" Type="http://schemas.openxmlformats.org/officeDocument/2006/relationships/notesSlide" Target="../notesSlides/notesSlide6.xml"/><Relationship Id="rId13" Type="http://schemas.openxmlformats.org/officeDocument/2006/relationships/slideLayout" Target="../slideLayouts/slideLayout2.xml"/><Relationship Id="rId12" Type="http://schemas.openxmlformats.org/officeDocument/2006/relationships/tags" Target="../tags/tag69.xml"/><Relationship Id="rId11" Type="http://schemas.openxmlformats.org/officeDocument/2006/relationships/image" Target="../media/image30.png"/><Relationship Id="rId10" Type="http://schemas.openxmlformats.org/officeDocument/2006/relationships/image" Target="../media/image29.png"/><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27.png"/><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3.png"/><Relationship Id="rId3" Type="http://schemas.openxmlformats.org/officeDocument/2006/relationships/image" Target="../media/image33.png"/><Relationship Id="rId2" Type="http://schemas.openxmlformats.org/officeDocument/2006/relationships/image" Target="../media/image32.png"/><Relationship Id="rId14" Type="http://schemas.openxmlformats.org/officeDocument/2006/relationships/notesSlide" Target="../notesSlides/notesSlide7.xml"/><Relationship Id="rId13" Type="http://schemas.openxmlformats.org/officeDocument/2006/relationships/slideLayout" Target="../slideLayouts/slideLayout2.xml"/><Relationship Id="rId12" Type="http://schemas.openxmlformats.org/officeDocument/2006/relationships/tags" Target="../tags/tag70.xml"/><Relationship Id="rId11" Type="http://schemas.openxmlformats.org/officeDocument/2006/relationships/image" Target="../media/image39.png"/><Relationship Id="rId10" Type="http://schemas.openxmlformats.org/officeDocument/2006/relationships/image" Target="../media/image38.png"/><Relationship Id="rId1"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tags" Target="../tags/tag71.xml"/><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23.png"/><Relationship Id="rId1" Type="http://schemas.openxmlformats.org/officeDocument/2006/relationships/image" Target="../media/image40.png"/></Relationships>
</file>

<file path=ppt/slides/_rels/slide9.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47.png"/><Relationship Id="rId7" Type="http://schemas.openxmlformats.org/officeDocument/2006/relationships/image" Target="../media/image46.png"/><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image" Target="../media/image45.png"/><Relationship Id="rId3" Type="http://schemas.openxmlformats.org/officeDocument/2006/relationships/tags" Target="../tags/tag73.xml"/><Relationship Id="rId2" Type="http://schemas.openxmlformats.org/officeDocument/2006/relationships/image" Target="../media/image44.png"/><Relationship Id="rId16" Type="http://schemas.openxmlformats.org/officeDocument/2006/relationships/notesSlide" Target="../notesSlides/notesSlide9.xml"/><Relationship Id="rId15" Type="http://schemas.openxmlformats.org/officeDocument/2006/relationships/slideLayout" Target="../slideLayouts/slideLayout2.xml"/><Relationship Id="rId14" Type="http://schemas.openxmlformats.org/officeDocument/2006/relationships/tags" Target="../tags/tag76.xml"/><Relationship Id="rId13" Type="http://schemas.openxmlformats.org/officeDocument/2006/relationships/image" Target="../media/image52.png"/><Relationship Id="rId12" Type="http://schemas.openxmlformats.org/officeDocument/2006/relationships/image" Target="../media/image51.png"/><Relationship Id="rId11" Type="http://schemas.openxmlformats.org/officeDocument/2006/relationships/image" Target="../media/image50.png"/><Relationship Id="rId10" Type="http://schemas.openxmlformats.org/officeDocument/2006/relationships/image" Target="../media/image49.png"/><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1195825" y="805895"/>
            <a:ext cx="9799200" cy="2570400"/>
          </a:xfrm>
        </p:spPr>
        <p:txBody>
          <a:bodyPr/>
          <a:lstStyle/>
          <a:p>
            <a:r>
              <a:rPr lang="en-US" altLang="zh-CN" sz="4800" dirty="0"/>
              <a:t>Dishonest Majority Multiparty Computation over Matrix Rings</a:t>
            </a:r>
            <a:endParaRPr lang="en-US" altLang="zh-CN" sz="4800" dirty="0"/>
          </a:p>
        </p:txBody>
      </p:sp>
      <p:sp>
        <p:nvSpPr>
          <p:cNvPr id="5" name="副标题 4"/>
          <p:cNvSpPr>
            <a:spLocks noGrp="1"/>
          </p:cNvSpPr>
          <p:nvPr>
            <p:ph type="subTitle" idx="1"/>
          </p:nvPr>
        </p:nvSpPr>
        <p:spPr>
          <a:xfrm>
            <a:off x="1287812" y="3864357"/>
            <a:ext cx="9799200" cy="1472400"/>
          </a:xfrm>
        </p:spPr>
        <p:txBody>
          <a:bodyPr>
            <a:normAutofit lnSpcReduction="10000"/>
          </a:bodyPr>
          <a:lstStyle/>
          <a:p>
            <a:r>
              <a:rPr lang="en-US" altLang="zh-CN" b="1" dirty="0" err="1">
                <a:solidFill>
                  <a:schemeClr val="tx1"/>
                </a:solidFill>
              </a:rPr>
              <a:t>Hongqing</a:t>
            </a:r>
            <a:r>
              <a:rPr lang="en-US" altLang="zh-CN" b="1" dirty="0">
                <a:solidFill>
                  <a:schemeClr val="tx1"/>
                </a:solidFill>
              </a:rPr>
              <a:t> Liu</a:t>
            </a:r>
            <a:r>
              <a:rPr lang="en-US" altLang="zh-CN" dirty="0">
                <a:solidFill>
                  <a:schemeClr val="tx1"/>
                </a:solidFill>
              </a:rPr>
              <a:t>, </a:t>
            </a:r>
            <a:r>
              <a:rPr lang="en-US" altLang="zh-CN" dirty="0" err="1">
                <a:solidFill>
                  <a:schemeClr val="tx1"/>
                </a:solidFill>
              </a:rPr>
              <a:t>Chaoping</a:t>
            </a:r>
            <a:r>
              <a:rPr lang="en-US" altLang="zh-CN" dirty="0">
                <a:solidFill>
                  <a:schemeClr val="tx1"/>
                </a:solidFill>
              </a:rPr>
              <a:t> Xing, Chen Yuan, </a:t>
            </a:r>
            <a:r>
              <a:rPr lang="en-US" altLang="zh-CN" dirty="0" err="1">
                <a:solidFill>
                  <a:schemeClr val="tx1"/>
                </a:solidFill>
              </a:rPr>
              <a:t>Taoxu</a:t>
            </a:r>
            <a:r>
              <a:rPr lang="en-US" altLang="zh-CN" dirty="0">
                <a:solidFill>
                  <a:schemeClr val="tx1"/>
                </a:solidFill>
              </a:rPr>
              <a:t> Zou</a:t>
            </a:r>
            <a:endParaRPr lang="en-US" altLang="zh-CN" dirty="0">
              <a:solidFill>
                <a:schemeClr val="tx1"/>
              </a:solidFill>
            </a:endParaRPr>
          </a:p>
          <a:p>
            <a:r>
              <a:rPr lang="en-US" altLang="zh-CN" dirty="0">
                <a:solidFill>
                  <a:schemeClr val="tx1"/>
                </a:solidFill>
              </a:rPr>
              <a:t>Shanghai Jiao Tong University</a:t>
            </a:r>
            <a:endParaRPr lang="en-US" altLang="zh-CN" dirty="0">
              <a:solidFill>
                <a:schemeClr val="tx1"/>
              </a:solidFill>
            </a:endParaRPr>
          </a:p>
          <a:p>
            <a:r>
              <a:rPr lang="en-US" altLang="zh-CN" dirty="0">
                <a:solidFill>
                  <a:schemeClr val="tx1"/>
                </a:solidFill>
              </a:rPr>
              <a:t>Dec 10th,ASIACRYPT 2024</a:t>
            </a:r>
            <a:endParaRPr lang="en-US" altLang="zh-CN" dirty="0">
              <a:solidFill>
                <a:schemeClr val="tx1"/>
              </a:solidFill>
            </a:endParaRPr>
          </a:p>
        </p:txBody>
      </p:sp>
      <p:cxnSp>
        <p:nvCxnSpPr>
          <p:cNvPr id="7" name="直接连接符 6"/>
          <p:cNvCxnSpPr/>
          <p:nvPr>
            <p:custDataLst>
              <p:tags r:id="rId1"/>
            </p:custDataLst>
          </p:nvPr>
        </p:nvCxnSpPr>
        <p:spPr>
          <a:xfrm>
            <a:off x="1195070" y="3481705"/>
            <a:ext cx="9799955" cy="0"/>
          </a:xfrm>
          <a:prstGeom prst="line">
            <a:avLst/>
          </a:prstGeom>
        </p:spPr>
        <p:style>
          <a:lnRef idx="3">
            <a:schemeClr val="dk1"/>
          </a:lnRef>
          <a:fillRef idx="0">
            <a:schemeClr val="dk1"/>
          </a:fillRef>
          <a:effectRef idx="2">
            <a:schemeClr val="dk1"/>
          </a:effectRef>
          <a:fontRef idx="minor">
            <a:schemeClr val="tx1"/>
          </a:fontRef>
        </p:style>
      </p:cxnSp>
      <p:pic>
        <p:nvPicPr>
          <p:cNvPr id="2" name="Picture 2" descr="http://vi.sjtu.edu.cn/uploads/files/22fc9c46e0998e2454d64f7eda901595-d2c02ba527abb94ad97653e36bbac8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0482" y="5441581"/>
            <a:ext cx="3053860" cy="10040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18786"/>
    </mc:Choice>
    <mc:Fallback>
      <p:transition spd="slow" advTm="1878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400" y="401956"/>
            <a:ext cx="10969200" cy="705600"/>
          </a:xfrm>
        </p:spPr>
        <p:txBody>
          <a:bodyPr/>
          <a:lstStyle/>
          <a:p>
            <a:r>
              <a:rPr lang="en-US" altLang="zh-CN" dirty="0"/>
              <a:t>Random VOLE </a:t>
            </a:r>
            <a:r>
              <a:rPr lang="en-US" altLang="zh-CN" dirty="0">
                <a:solidFill>
                  <a:schemeClr val="accent1">
                    <a:lumMod val="75000"/>
                  </a:schemeClr>
                </a:solidFill>
              </a:rPr>
              <a:t>[BCGI18]</a:t>
            </a:r>
            <a:endParaRPr lang="en-US" altLang="zh-CN" dirty="0">
              <a:solidFill>
                <a:schemeClr val="accent1">
                  <a:lumMod val="75000"/>
                </a:schemeClr>
              </a:solidFill>
            </a:endParaRPr>
          </a:p>
        </p:txBody>
      </p:sp>
      <p:pic>
        <p:nvPicPr>
          <p:cNvPr id="25" name="图片 24" descr="女性-人物"/>
          <p:cNvPicPr>
            <a:picLocks noChangeAspect="1"/>
          </p:cNvPicPr>
          <p:nvPr>
            <p:custDataLst>
              <p:tags r:id="rId1"/>
            </p:custDataLst>
          </p:nvPr>
        </p:nvPicPr>
        <p:blipFill>
          <a:blip r:embed="rId2"/>
          <a:stretch>
            <a:fillRect/>
          </a:stretch>
        </p:blipFill>
        <p:spPr>
          <a:xfrm>
            <a:off x="2329546" y="2651158"/>
            <a:ext cx="925195" cy="781685"/>
          </a:xfrm>
          <a:prstGeom prst="rect">
            <a:avLst/>
          </a:prstGeom>
        </p:spPr>
      </p:pic>
      <p:pic>
        <p:nvPicPr>
          <p:cNvPr id="29" name="图片 28" descr="用户,男,头像"/>
          <p:cNvPicPr>
            <a:picLocks noChangeAspect="1"/>
          </p:cNvPicPr>
          <p:nvPr>
            <p:custDataLst>
              <p:tags r:id="rId3"/>
            </p:custDataLst>
          </p:nvPr>
        </p:nvPicPr>
        <p:blipFill>
          <a:blip r:embed="rId4"/>
          <a:stretch>
            <a:fillRect/>
          </a:stretch>
        </p:blipFill>
        <p:spPr>
          <a:xfrm>
            <a:off x="8680145" y="2605192"/>
            <a:ext cx="911225" cy="810260"/>
          </a:xfrm>
          <a:prstGeom prst="rect">
            <a:avLst/>
          </a:prstGeom>
        </p:spPr>
      </p:pic>
      <p:sp>
        <p:nvSpPr>
          <p:cNvPr id="5" name="圆角矩形 4"/>
          <p:cNvSpPr/>
          <p:nvPr>
            <p:custDataLst>
              <p:tags r:id="rId5"/>
            </p:custDataLst>
          </p:nvPr>
        </p:nvSpPr>
        <p:spPr>
          <a:xfrm>
            <a:off x="5359521" y="2708221"/>
            <a:ext cx="1041279" cy="58734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RVOLE</a:t>
            </a:r>
            <a:endParaRPr lang="en-US" altLang="zh-CN" dirty="0"/>
          </a:p>
        </p:txBody>
      </p:sp>
      <p:sp>
        <p:nvSpPr>
          <p:cNvPr id="16" name="文本框 15"/>
          <p:cNvSpPr txBox="1"/>
          <p:nvPr>
            <p:custDataLst>
              <p:tags r:id="rId6"/>
            </p:custDataLst>
          </p:nvPr>
        </p:nvSpPr>
        <p:spPr>
          <a:xfrm>
            <a:off x="7389853" y="3680309"/>
            <a:ext cx="322222" cy="412420"/>
          </a:xfrm>
          <a:prstGeom prst="rect">
            <a:avLst/>
          </a:prstGeom>
          <a:noFill/>
        </p:spPr>
        <p:txBody>
          <a:bodyPr wrap="square" rtlCol="0" anchor="t">
            <a:spAutoFit/>
          </a:bodyPr>
          <a:lstStyle/>
          <a:p>
            <a:pPr algn="l"/>
            <a:endParaRPr lang="zh-CN" altLang="en-US"/>
          </a:p>
        </p:txBody>
      </p:sp>
      <p:cxnSp>
        <p:nvCxnSpPr>
          <p:cNvPr id="7" name="直接箭头连接符 6"/>
          <p:cNvCxnSpPr/>
          <p:nvPr/>
        </p:nvCxnSpPr>
        <p:spPr>
          <a:xfrm>
            <a:off x="3571534" y="2885603"/>
            <a:ext cx="1745801" cy="20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6449060" y="3152929"/>
            <a:ext cx="177658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6400800" y="2863369"/>
            <a:ext cx="18248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5" name="文本框 14"/>
              <p:cNvSpPr txBox="1"/>
              <p:nvPr/>
            </p:nvSpPr>
            <p:spPr>
              <a:xfrm>
                <a:off x="7092810" y="2544409"/>
                <a:ext cx="379206" cy="369332"/>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oMath>
                  </m:oMathPara>
                </a14:m>
                <a:endParaRPr lang="zh-CN" altLang="en-US" dirty="0"/>
              </a:p>
            </p:txBody>
          </p:sp>
        </mc:Choice>
        <mc:Fallback>
          <p:sp>
            <p:nvSpPr>
              <p:cNvPr id="15" name="文本框 14"/>
              <p:cNvSpPr txBox="1">
                <a:spLocks noRot="1" noChangeAspect="1" noMove="1" noResize="1" noEditPoints="1" noAdjustHandles="1" noChangeArrowheads="1" noChangeShapeType="1" noTextEdit="1"/>
              </p:cNvSpPr>
              <p:nvPr/>
            </p:nvSpPr>
            <p:spPr>
              <a:xfrm>
                <a:off x="7092810" y="2544409"/>
                <a:ext cx="379206" cy="369332"/>
              </a:xfrm>
              <a:prstGeom prst="rect">
                <a:avLst/>
              </a:prstGeom>
              <a:blipFill rotWithShape="1">
                <a:blip r:embed="rId7"/>
                <a:stretch>
                  <a:fillRect l="-131" t="-162" r="160" b="9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2" name="矩形 21"/>
              <p:cNvSpPr/>
              <p:nvPr/>
            </p:nvSpPr>
            <p:spPr>
              <a:xfrm>
                <a:off x="6615497" y="3273895"/>
                <a:ext cx="1372638" cy="274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𝒘</m:t>
                      </m:r>
                    </m:oMath>
                  </m:oMathPara>
                </a14:m>
                <a:endParaRPr lang="en-US" altLang="zh-CN" b="1" dirty="0"/>
              </a:p>
            </p:txBody>
          </p:sp>
        </mc:Choice>
        <mc:Fallback>
          <p:sp>
            <p:nvSpPr>
              <p:cNvPr id="22" name="矩形 21"/>
              <p:cNvSpPr>
                <a:spLocks noRot="1" noChangeAspect="1" noMove="1" noResize="1" noEditPoints="1" noAdjustHandles="1" noChangeArrowheads="1" noChangeShapeType="1" noTextEdit="1"/>
              </p:cNvSpPr>
              <p:nvPr/>
            </p:nvSpPr>
            <p:spPr>
              <a:xfrm>
                <a:off x="6615497" y="3273895"/>
                <a:ext cx="1372638" cy="274558"/>
              </a:xfrm>
              <a:prstGeom prst="rect">
                <a:avLst/>
              </a:prstGeom>
              <a:blipFill rotWithShape="1">
                <a:blip r:embed="rId8"/>
                <a:stretch>
                  <a:fillRect l="-467" t="-2484" r="-428" b="-2286"/>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文本框 3"/>
              <p:cNvSpPr txBox="1"/>
              <p:nvPr/>
            </p:nvSpPr>
            <p:spPr>
              <a:xfrm>
                <a:off x="5181526" y="2254286"/>
                <a:ext cx="1544205" cy="369332"/>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cs typeface="Cambria Math" panose="02040503050406030204" pitchFamily="18" charset="0"/>
                        </a:rPr>
                        <m:t>𝑠</m:t>
                      </m:r>
                      <m:r>
                        <a:rPr lang="en-US" altLang="zh-CN" i="1">
                          <a:latin typeface="Cambria Math" panose="02040503050406030204" pitchFamily="18" charset="0"/>
                          <a:cs typeface="Cambria Math" panose="02040503050406030204" pitchFamily="18" charset="0"/>
                        </a:rPr>
                        <m:t> ∈</m:t>
                      </m:r>
                      <m:r>
                        <a:rPr lang="en-US" altLang="zh-CN" b="0" i="1" smtClean="0">
                          <a:latin typeface="Cambria Math" panose="02040503050406030204" pitchFamily="18" charset="0"/>
                          <a:cs typeface="Cambria Math" panose="02040503050406030204" pitchFamily="18" charset="0"/>
                        </a:rPr>
                        <m:t>𝑆</m:t>
                      </m:r>
                      <m:r>
                        <a:rPr lang="en-US" altLang="zh-CN" i="1">
                          <a:latin typeface="Cambria Math" panose="02040503050406030204" pitchFamily="18" charset="0"/>
                          <a:cs typeface="Cambria Math" panose="02040503050406030204" pitchFamily="18" charset="0"/>
                        </a:rPr>
                        <m:t>,</m:t>
                      </m:r>
                      <m:r>
                        <a:rPr lang="en-US" altLang="zh-CN" i="1" smtClean="0">
                          <a:latin typeface="Cambria Math" panose="02040503050406030204" pitchFamily="18" charset="0"/>
                          <a:cs typeface="Cambria Math" panose="02040503050406030204" pitchFamily="18" charset="0"/>
                        </a:rPr>
                        <m:t> </m:t>
                      </m:r>
                      <m:r>
                        <a:rPr lang="en-US" altLang="zh-CN" b="0" i="1" smtClean="0">
                          <a:latin typeface="Cambria Math" panose="02040503050406030204" pitchFamily="18" charset="0"/>
                          <a:cs typeface="Cambria Math" panose="02040503050406030204" pitchFamily="18" charset="0"/>
                        </a:rPr>
                        <m:t>𝑥</m:t>
                      </m:r>
                      <m:r>
                        <a:rPr lang="en-US" altLang="zh-CN" i="1">
                          <a:latin typeface="Cambria Math" panose="02040503050406030204" pitchFamily="18" charset="0"/>
                          <a:cs typeface="Cambria Math" panose="02040503050406030204" pitchFamily="18" charset="0"/>
                        </a:rPr>
                        <m:t>∈ </m:t>
                      </m:r>
                      <m:r>
                        <a:rPr lang="en-US" altLang="zh-CN" i="1">
                          <a:latin typeface="Cambria Math" panose="02040503050406030204" pitchFamily="18" charset="0"/>
                          <a:cs typeface="Cambria Math" panose="02040503050406030204" pitchFamily="18" charset="0"/>
                        </a:rPr>
                        <m:t>𝔽</m:t>
                      </m:r>
                      <m:r>
                        <a:rPr lang="en-US" altLang="zh-CN" i="1">
                          <a:latin typeface="Cambria Math" panose="02040503050406030204" pitchFamily="18" charset="0"/>
                          <a:cs typeface="Cambria Math" panose="02040503050406030204" pitchFamily="18" charset="0"/>
                        </a:rPr>
                        <m:t> </m:t>
                      </m:r>
                    </m:oMath>
                  </m:oMathPara>
                </a14:m>
                <a:endParaRPr lang="zh-CN" altLang="en-US" dirty="0"/>
              </a:p>
            </p:txBody>
          </p:sp>
        </mc:Choice>
        <mc:Fallback>
          <p:sp>
            <p:nvSpPr>
              <p:cNvPr id="4" name="文本框 3"/>
              <p:cNvSpPr txBox="1">
                <a:spLocks noRot="1" noChangeAspect="1" noMove="1" noResize="1" noEditPoints="1" noAdjustHandles="1" noChangeArrowheads="1" noChangeShapeType="1" noTextEdit="1"/>
              </p:cNvSpPr>
              <p:nvPr/>
            </p:nvSpPr>
            <p:spPr>
              <a:xfrm>
                <a:off x="5181526" y="2254286"/>
                <a:ext cx="1544205" cy="369332"/>
              </a:xfrm>
              <a:prstGeom prst="rect">
                <a:avLst/>
              </a:prstGeom>
              <a:blipFill rotWithShape="1">
                <a:blip r:embed="rId9"/>
                <a:stretch>
                  <a:fillRect l="-36" t="-10" r="29" b="117"/>
                </a:stretch>
              </a:blipFill>
            </p:spPr>
            <p:txBody>
              <a:bodyPr/>
              <a:lstStyle/>
              <a:p>
                <a:r>
                  <a:rPr lang="zh-CN" altLang="en-US">
                    <a:noFill/>
                  </a:rPr>
                  <a:t> </a:t>
                </a:r>
              </a:p>
            </p:txBody>
          </p:sp>
        </mc:Fallback>
      </mc:AlternateContent>
      <p:cxnSp>
        <p:nvCxnSpPr>
          <p:cNvPr id="8" name="直接箭头连接符 8"/>
          <p:cNvCxnSpPr/>
          <p:nvPr/>
        </p:nvCxnSpPr>
        <p:spPr>
          <a:xfrm flipH="1">
            <a:off x="3546764" y="3182713"/>
            <a:ext cx="17030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文本框 16"/>
              <p:cNvSpPr txBox="1"/>
              <p:nvPr/>
            </p:nvSpPr>
            <p:spPr>
              <a:xfrm>
                <a:off x="2830923" y="4085734"/>
                <a:ext cx="6097978" cy="369332"/>
              </a:xfrm>
              <a:prstGeom prst="rect">
                <a:avLst/>
              </a:prstGeom>
              <a:noFill/>
            </p:spPr>
            <p:txBody>
              <a:bodyPr wrap="square">
                <a:spAutoFit/>
              </a:bodyPr>
              <a:lstStyle/>
              <a:p>
                <a:pPr algn="ctr"/>
                <a14:m>
                  <m:oMath xmlns:m="http://schemas.openxmlformats.org/officeDocument/2006/math">
                    <m:r>
                      <a:rPr lang="en-US" altLang="zh-CN" b="1" i="1" smtClean="0">
                        <a:latin typeface="Cambria Math" panose="02040503050406030204" pitchFamily="18" charset="0"/>
                      </a:rPr>
                      <m:t>𝒗</m:t>
                    </m:r>
                    <m:r>
                      <a:rPr lang="en-US" altLang="zh-CN" b="0" i="1" smtClean="0">
                        <a:latin typeface="Cambria Math" panose="02040503050406030204" pitchFamily="18" charset="0"/>
                      </a:rPr>
                      <m:t>,</m:t>
                    </m:r>
                    <m:r>
                      <a:rPr lang="en-US" altLang="zh-CN" b="1" i="1" smtClean="0">
                        <a:latin typeface="Cambria Math" panose="02040503050406030204" pitchFamily="18" charset="0"/>
                      </a:rPr>
                      <m:t>𝒘</m:t>
                    </m:r>
                    <m:r>
                      <a:rPr lang="en-US" altLang="zh-CN" b="0" i="1" smtClean="0">
                        <a:latin typeface="Cambria Math" panose="02040503050406030204" pitchFamily="18" charset="0"/>
                      </a:rPr>
                      <m:t>←</m:t>
                    </m:r>
                    <m:sSup>
                      <m:sSupPr>
                        <m:ctrlPr>
                          <a:rPr lang="en-US" altLang="zh-CN" i="1">
                            <a:latin typeface="Cambria Math" panose="02040503050406030204" pitchFamily="18" charset="0"/>
                            <a:cs typeface="Cambria Math" panose="02040503050406030204" pitchFamily="18" charset="0"/>
                          </a:rPr>
                        </m:ctrlPr>
                      </m:sSupPr>
                      <m:e>
                        <m:r>
                          <a:rPr lang="en-US" altLang="zh-CN" i="1">
                            <a:latin typeface="Cambria Math" panose="02040503050406030204" pitchFamily="18" charset="0"/>
                            <a:cs typeface="Cambria Math" panose="02040503050406030204" pitchFamily="18" charset="0"/>
                          </a:rPr>
                          <m:t>𝔽</m:t>
                        </m:r>
                      </m:e>
                      <m:sup>
                        <m:r>
                          <a:rPr lang="en-US" altLang="zh-CN" b="0" i="1" smtClean="0">
                            <a:latin typeface="Cambria Math" panose="02040503050406030204" pitchFamily="18" charset="0"/>
                            <a:cs typeface="Cambria Math" panose="02040503050406030204" pitchFamily="18" charset="0"/>
                          </a:rPr>
                          <m:t>𝑚</m:t>
                        </m:r>
                      </m:sup>
                    </m:sSup>
                    <m:r>
                      <a:rPr lang="en-US" altLang="zh-CN" i="1">
                        <a:latin typeface="Cambria Math" panose="02040503050406030204" pitchFamily="18" charset="0"/>
                        <a:cs typeface="Cambria Math" panose="02040503050406030204" pitchFamily="18" charset="0"/>
                      </a:rPr>
                      <m:t> </m:t>
                    </m:r>
                  </m:oMath>
                </a14:m>
                <a:r>
                  <a:rPr lang="en-US" altLang="zh-CN" dirty="0"/>
                  <a:t> </a:t>
                </a:r>
                <a:r>
                  <a:rPr lang="en-US" altLang="zh-CN" dirty="0" err="1"/>
                  <a:t>s.t.</a:t>
                </a:r>
                <a:r>
                  <a:rPr lang="en-US" altLang="zh-CN" dirty="0"/>
                  <a:t>    </a:t>
                </a:r>
                <a14:m>
                  <m:oMath xmlns:m="http://schemas.openxmlformats.org/officeDocument/2006/math">
                    <m:r>
                      <a:rPr lang="en-US" altLang="zh-CN" b="1" i="1" smtClean="0">
                        <a:latin typeface="Cambria Math" panose="02040503050406030204" pitchFamily="18" charset="0"/>
                      </a:rPr>
                      <m:t>𝒗</m:t>
                    </m:r>
                    <m:r>
                      <a:rPr lang="en-US" altLang="zh-CN" b="0" i="1" smtClean="0">
                        <a:latin typeface="Cambria Math" panose="02040503050406030204" pitchFamily="18" charset="0"/>
                      </a:rPr>
                      <m:t>+</m:t>
                    </m:r>
                    <m:r>
                      <a:rPr lang="en-US" altLang="zh-CN" b="1" i="1" smtClean="0">
                        <a:latin typeface="Cambria Math" panose="02040503050406030204" pitchFamily="18" charset="0"/>
                      </a:rPr>
                      <m:t>𝒘</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1" i="1" smtClean="0">
                        <a:latin typeface="Cambria Math" panose="02040503050406030204" pitchFamily="18" charset="0"/>
                      </a:rPr>
                      <m:t>𝒖</m:t>
                    </m:r>
                  </m:oMath>
                </a14:m>
                <a:endParaRPr lang="zh-CN" altLang="en-US" b="1" dirty="0"/>
              </a:p>
            </p:txBody>
          </p:sp>
        </mc:Choice>
        <mc:Fallback>
          <p:sp>
            <p:nvSpPr>
              <p:cNvPr id="17" name="文本框 16"/>
              <p:cNvSpPr txBox="1">
                <a:spLocks noRot="1" noChangeAspect="1" noMove="1" noResize="1" noEditPoints="1" noAdjustHandles="1" noChangeArrowheads="1" noChangeShapeType="1" noTextEdit="1"/>
              </p:cNvSpPr>
              <p:nvPr/>
            </p:nvSpPr>
            <p:spPr>
              <a:xfrm>
                <a:off x="2830923" y="4085734"/>
                <a:ext cx="6097978" cy="369332"/>
              </a:xfrm>
              <a:prstGeom prst="rect">
                <a:avLst/>
              </a:prstGeom>
              <a:blipFill rotWithShape="1">
                <a:blip r:embed="rId10"/>
                <a:stretch>
                  <a:fillRect l="-2" t="-39" r="3" b="14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3" name="文本框 22"/>
              <p:cNvSpPr txBox="1"/>
              <p:nvPr/>
            </p:nvSpPr>
            <p:spPr>
              <a:xfrm>
                <a:off x="930667" y="4829500"/>
                <a:ext cx="9898491"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2000" b="1" dirty="0"/>
                  <a:t>From VOLE to RVOLE: </a:t>
                </a:r>
                <a:r>
                  <a:rPr lang="en-US" altLang="zh-CN" sz="2000" dirty="0"/>
                  <a:t>Communication cost </a:t>
                </a:r>
                <a:r>
                  <a:rPr lang="en-US" altLang="zh-CN" sz="2000" b="1" dirty="0"/>
                  <a:t>sublinear</a:t>
                </a:r>
                <a:r>
                  <a:rPr lang="en-US" altLang="zh-CN" sz="2000" dirty="0"/>
                  <a:t> in the vector length </a:t>
                </a:r>
                <a14:m>
                  <m:oMath xmlns:m="http://schemas.openxmlformats.org/officeDocument/2006/math">
                    <m:r>
                      <a:rPr lang="en-US" altLang="zh-CN" sz="2000" b="0" i="1" smtClean="0">
                        <a:latin typeface="Cambria Math" panose="02040503050406030204" pitchFamily="18" charset="0"/>
                      </a:rPr>
                      <m:t>𝑚</m:t>
                    </m:r>
                  </m:oMath>
                </a14:m>
                <a:endParaRPr lang="en-US" altLang="zh-CN" sz="2000" dirty="0"/>
              </a:p>
            </p:txBody>
          </p:sp>
        </mc:Choice>
        <mc:Fallback>
          <p:sp>
            <p:nvSpPr>
              <p:cNvPr id="23" name="文本框 22"/>
              <p:cNvSpPr txBox="1">
                <a:spLocks noRot="1" noChangeAspect="1" noMove="1" noResize="1" noEditPoints="1" noAdjustHandles="1" noChangeArrowheads="1" noChangeShapeType="1" noTextEdit="1"/>
              </p:cNvSpPr>
              <p:nvPr/>
            </p:nvSpPr>
            <p:spPr>
              <a:xfrm>
                <a:off x="930667" y="4829500"/>
                <a:ext cx="9898491" cy="400110"/>
              </a:xfrm>
              <a:prstGeom prst="rect">
                <a:avLst/>
              </a:prstGeom>
              <a:blipFill rotWithShape="1">
                <a:blip r:embed="rId11"/>
                <a:stretch>
                  <a:fillRect l="-49" t="-1192" r="-46" b="-1173"/>
                </a:stretch>
              </a:blipFill>
            </p:spPr>
            <p:style>
              <a:lnRef idx="1">
                <a:schemeClr val="accent1"/>
              </a:lnRef>
              <a:fillRef idx="2">
                <a:schemeClr val="accent1"/>
              </a:fillRef>
              <a:effectRef idx="1">
                <a:schemeClr val="accent1"/>
              </a:effectRef>
              <a:fontRef idx="minor">
                <a:schemeClr val="dk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矩形 18"/>
              <p:cNvSpPr/>
              <p:nvPr/>
            </p:nvSpPr>
            <p:spPr>
              <a:xfrm>
                <a:off x="3877131" y="3295564"/>
                <a:ext cx="1372638" cy="274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𝒗</m:t>
                      </m:r>
                    </m:oMath>
                  </m:oMathPara>
                </a14:m>
                <a:endParaRPr lang="en-US" altLang="zh-CN" b="1" dirty="0"/>
              </a:p>
            </p:txBody>
          </p:sp>
        </mc:Choice>
        <mc:Fallback>
          <p:sp>
            <p:nvSpPr>
              <p:cNvPr id="19" name="矩形 18"/>
              <p:cNvSpPr>
                <a:spLocks noRot="1" noChangeAspect="1" noMove="1" noResize="1" noEditPoints="1" noAdjustHandles="1" noChangeArrowheads="1" noChangeShapeType="1" noTextEdit="1"/>
              </p:cNvSpPr>
              <p:nvPr/>
            </p:nvSpPr>
            <p:spPr>
              <a:xfrm>
                <a:off x="3877131" y="3295564"/>
                <a:ext cx="1372638" cy="274558"/>
              </a:xfrm>
              <a:prstGeom prst="rect">
                <a:avLst/>
              </a:prstGeom>
              <a:blipFill rotWithShape="1">
                <a:blip r:embed="rId12"/>
                <a:stretch>
                  <a:fillRect l="-496" t="-2513" r="-446" b="-2257"/>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矩形 10"/>
              <p:cNvSpPr/>
              <p:nvPr/>
            </p:nvSpPr>
            <p:spPr>
              <a:xfrm>
                <a:off x="4285900" y="2544409"/>
                <a:ext cx="489575" cy="25046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altLang="zh-CN" b="0" i="1" smtClean="0">
                          <a:latin typeface="Cambria Math" panose="02040503050406030204" pitchFamily="18" charset="0"/>
                        </a:rPr>
                        <m:t>𝑠</m:t>
                      </m:r>
                    </m:oMath>
                  </m:oMathPara>
                </a14:m>
                <a:endParaRPr lang="en-US" altLang="zh-CN" dirty="0"/>
              </a:p>
            </p:txBody>
          </p:sp>
        </mc:Choice>
        <mc:Fallback>
          <p:sp>
            <p:nvSpPr>
              <p:cNvPr id="11" name="矩形 10"/>
              <p:cNvSpPr>
                <a:spLocks noRot="1" noChangeAspect="1" noMove="1" noResize="1" noEditPoints="1" noAdjustHandles="1" noChangeArrowheads="1" noChangeShapeType="1" noTextEdit="1"/>
              </p:cNvSpPr>
              <p:nvPr/>
            </p:nvSpPr>
            <p:spPr>
              <a:xfrm>
                <a:off x="4285900" y="2544409"/>
                <a:ext cx="489575" cy="250465"/>
              </a:xfrm>
              <a:prstGeom prst="rect">
                <a:avLst/>
              </a:prstGeom>
              <a:blipFill rotWithShape="1">
                <a:blip r:embed="rId13"/>
                <a:stretch>
                  <a:fillRect l="-1355" t="-4803" r="-1241" b="-4722"/>
                </a:stretch>
              </a:blipFill>
            </p:spPr>
            <p:style>
              <a:lnRef idx="2">
                <a:schemeClr val="accent3">
                  <a:shade val="15000"/>
                </a:schemeClr>
              </a:lnRef>
              <a:fillRef idx="1">
                <a:schemeClr val="accent3"/>
              </a:fillRef>
              <a:effectRef idx="0">
                <a:schemeClr val="accent3"/>
              </a:effectRef>
              <a:fontRef idx="minor">
                <a:schemeClr val="lt1"/>
              </a:fontRef>
            </p:style>
            <p:txBody>
              <a:bodyPr/>
              <a:lstStyle/>
              <a:p>
                <a:r>
                  <a:rPr lang="zh-CN" altLang="en-US">
                    <a:noFill/>
                  </a:rPr>
                  <a:t> </a:t>
                </a:r>
              </a:p>
            </p:txBody>
          </p:sp>
        </mc:Fallback>
      </mc:AlternateContent>
      <p:sp>
        <p:nvSpPr>
          <p:cNvPr id="12" name="梯形 11"/>
          <p:cNvSpPr/>
          <p:nvPr/>
        </p:nvSpPr>
        <p:spPr>
          <a:xfrm rot="10800000">
            <a:off x="3847691" y="2082617"/>
            <a:ext cx="1353913" cy="458886"/>
          </a:xfrm>
          <a:prstGeom prst="trapezoid">
            <a:avLst>
              <a:gd name="adj" fmla="val 92034"/>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mc:AlternateContent xmlns:mc="http://schemas.openxmlformats.org/markup-compatibility/2006">
        <mc:Choice xmlns:a14="http://schemas.microsoft.com/office/drawing/2010/main" Requires="a14">
          <p:sp>
            <p:nvSpPr>
              <p:cNvPr id="26" name="矩形 25"/>
              <p:cNvSpPr/>
              <p:nvPr/>
            </p:nvSpPr>
            <p:spPr>
              <a:xfrm>
                <a:off x="3838329" y="1811533"/>
                <a:ext cx="1372638" cy="274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𝒖</m:t>
                      </m:r>
                    </m:oMath>
                  </m:oMathPara>
                </a14:m>
                <a:endParaRPr lang="en-US" altLang="zh-CN" b="1" dirty="0"/>
              </a:p>
            </p:txBody>
          </p:sp>
        </mc:Choice>
        <mc:Fallback>
          <p:sp>
            <p:nvSpPr>
              <p:cNvPr id="26" name="矩形 25"/>
              <p:cNvSpPr>
                <a:spLocks noRot="1" noChangeAspect="1" noMove="1" noResize="1" noEditPoints="1" noAdjustHandles="1" noChangeArrowheads="1" noChangeShapeType="1" noTextEdit="1"/>
              </p:cNvSpPr>
              <p:nvPr/>
            </p:nvSpPr>
            <p:spPr>
              <a:xfrm>
                <a:off x="3838329" y="1811533"/>
                <a:ext cx="1372638" cy="274558"/>
              </a:xfrm>
              <a:prstGeom prst="rect">
                <a:avLst/>
              </a:prstGeom>
              <a:blipFill rotWithShape="1">
                <a:blip r:embed="rId14"/>
                <a:stretch>
                  <a:fillRect l="-491" t="-2500" r="-451" b="-2271"/>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30" name="文本框 29"/>
          <p:cNvSpPr txBox="1"/>
          <p:nvPr/>
        </p:nvSpPr>
        <p:spPr>
          <a:xfrm>
            <a:off x="4126824" y="2147751"/>
            <a:ext cx="795646" cy="307777"/>
          </a:xfrm>
          <a:prstGeom prst="rect">
            <a:avLst/>
          </a:prstGeom>
          <a:noFill/>
        </p:spPr>
        <p:txBody>
          <a:bodyPr wrap="square" rtlCol="0">
            <a:spAutoFit/>
          </a:bodyPr>
          <a:lstStyle/>
          <a:p>
            <a:r>
              <a:rPr kumimoji="1" lang="en-US" altLang="zh-CN" sz="1400" dirty="0">
                <a:solidFill>
                  <a:schemeClr val="bg2"/>
                </a:solidFill>
              </a:rPr>
              <a:t>Expand</a:t>
            </a:r>
            <a:endParaRPr kumimoji="1" lang="zh-CN" altLang="en-US" sz="1400" dirty="0">
              <a:solidFill>
                <a:schemeClr val="bg2"/>
              </a:solidFill>
            </a:endParaRPr>
          </a:p>
        </p:txBody>
      </p:sp>
      <mc:AlternateContent xmlns:mc="http://schemas.openxmlformats.org/markup-compatibility/2006">
        <mc:Choice xmlns:a14="http://schemas.microsoft.com/office/drawing/2010/main" Requires="a14">
          <p:sp>
            <p:nvSpPr>
              <p:cNvPr id="31" name="文本框 30"/>
              <p:cNvSpPr txBox="1"/>
              <p:nvPr/>
            </p:nvSpPr>
            <p:spPr>
              <a:xfrm>
                <a:off x="4922470" y="1400079"/>
                <a:ext cx="1824843"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𝒖</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Expand</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oMath>
                  </m:oMathPara>
                </a14:m>
                <a:endParaRPr lang="zh-CN" altLang="en-US" dirty="0"/>
              </a:p>
            </p:txBody>
          </p:sp>
        </mc:Choice>
        <mc:Fallback>
          <p:sp>
            <p:nvSpPr>
              <p:cNvPr id="31" name="文本框 30"/>
              <p:cNvSpPr txBox="1">
                <a:spLocks noRot="1" noChangeAspect="1" noMove="1" noResize="1" noEditPoints="1" noAdjustHandles="1" noChangeArrowheads="1" noChangeShapeType="1" noTextEdit="1"/>
              </p:cNvSpPr>
              <p:nvPr/>
            </p:nvSpPr>
            <p:spPr>
              <a:xfrm>
                <a:off x="4922470" y="1400079"/>
                <a:ext cx="1824843" cy="369332"/>
              </a:xfrm>
              <a:prstGeom prst="rect">
                <a:avLst/>
              </a:prstGeom>
              <a:blipFill rotWithShape="1">
                <a:blip r:embed="rId15"/>
                <a:stretch>
                  <a:fillRect l="-32" t="-146" r="24" b="81"/>
                </a:stretch>
              </a:blipFill>
            </p:spPr>
            <p:txBody>
              <a:bodyPr/>
              <a:lstStyle/>
              <a:p>
                <a:r>
                  <a:rPr lang="zh-CN" altLang="en-US">
                    <a:noFill/>
                  </a:rPr>
                  <a:t> </a:t>
                </a:r>
              </a:p>
            </p:txBody>
          </p:sp>
        </mc:Fallback>
      </mc:AlternateContent>
      <p:sp>
        <p:nvSpPr>
          <p:cNvPr id="38" name="文本框 37"/>
          <p:cNvSpPr txBox="1"/>
          <p:nvPr/>
        </p:nvSpPr>
        <p:spPr>
          <a:xfrm>
            <a:off x="934564" y="5531808"/>
            <a:ext cx="9898491"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altLang="zh-CN" sz="2000" b="1" dirty="0"/>
              <a:t>Fundamental primitives of RVOLE: </a:t>
            </a:r>
            <a:r>
              <a:rPr lang="en-US" altLang="zh-CN" sz="2000" dirty="0"/>
              <a:t>Base VOLE + OT</a:t>
            </a:r>
            <a:endParaRPr lang="en-US" altLang="zh-CN" sz="2000" dirty="0"/>
          </a:p>
        </p:txBody>
      </p:sp>
      <p:sp>
        <p:nvSpPr>
          <p:cNvPr id="39" name="文本框 38"/>
          <p:cNvSpPr txBox="1"/>
          <p:nvPr/>
        </p:nvSpPr>
        <p:spPr>
          <a:xfrm>
            <a:off x="8301351" y="6284577"/>
            <a:ext cx="1683055"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en-US" altLang="zh-CN" dirty="0"/>
              <a:t>Subfield VOLE</a:t>
            </a:r>
            <a:endParaRPr kumimoji="1" lang="zh-CN" altLang="en-US" dirty="0"/>
          </a:p>
        </p:txBody>
      </p:sp>
      <p:cxnSp>
        <p:nvCxnSpPr>
          <p:cNvPr id="44" name="曲线连接符 43"/>
          <p:cNvCxnSpPr>
            <a:stCxn id="39" idx="0"/>
          </p:cNvCxnSpPr>
          <p:nvPr/>
        </p:nvCxnSpPr>
        <p:spPr>
          <a:xfrm rot="16200000" flipV="1">
            <a:off x="8804228" y="5945925"/>
            <a:ext cx="352659" cy="324645"/>
          </a:xfrm>
          <a:prstGeom prst="curvedConnector3">
            <a:avLst/>
          </a:prstGeom>
          <a:ln w="15875">
            <a:tailEnd type="triangle"/>
          </a:ln>
        </p:spPr>
        <p:style>
          <a:lnRef idx="1">
            <a:schemeClr val="dk1"/>
          </a:lnRef>
          <a:fillRef idx="0">
            <a:schemeClr val="dk1"/>
          </a:fillRef>
          <a:effectRef idx="0">
            <a:schemeClr val="dk1"/>
          </a:effectRef>
          <a:fontRef idx="minor">
            <a:schemeClr val="tx1"/>
          </a:fontRef>
        </p:style>
      </p:cxnSp>
      <p:sp>
        <p:nvSpPr>
          <p:cNvPr id="45" name="文本框 44"/>
          <p:cNvSpPr txBox="1"/>
          <p:nvPr/>
        </p:nvSpPr>
        <p:spPr>
          <a:xfrm>
            <a:off x="6812133" y="6284577"/>
            <a:ext cx="868061"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zh-CN" dirty="0"/>
              <a:t>VOPE</a:t>
            </a:r>
            <a:endParaRPr kumimoji="1" lang="zh-CN" altLang="en-US" dirty="0"/>
          </a:p>
        </p:txBody>
      </p:sp>
      <p:cxnSp>
        <p:nvCxnSpPr>
          <p:cNvPr id="46" name="曲线连接符 45"/>
          <p:cNvCxnSpPr>
            <a:stCxn id="45" idx="0"/>
          </p:cNvCxnSpPr>
          <p:nvPr/>
        </p:nvCxnSpPr>
        <p:spPr>
          <a:xfrm rot="5400000" flipH="1" flipV="1">
            <a:off x="7208469" y="5969614"/>
            <a:ext cx="352659" cy="277268"/>
          </a:xfrm>
          <a:prstGeom prst="curvedConnector3">
            <a:avLst>
              <a:gd name="adj1" fmla="val 50000"/>
            </a:avLst>
          </a:prstGeom>
          <a:ln w="15875">
            <a:tailEnd type="triangle"/>
          </a:ln>
        </p:spPr>
        <p:style>
          <a:lnRef idx="1">
            <a:schemeClr val="dk1"/>
          </a:lnRef>
          <a:fillRef idx="0">
            <a:schemeClr val="dk1"/>
          </a:fillRef>
          <a:effectRef idx="0">
            <a:schemeClr val="dk1"/>
          </a:effectRef>
          <a:fontRef idx="minor">
            <a:schemeClr val="tx1"/>
          </a:fontRef>
        </p:style>
      </p:cxnSp>
      <p:sp>
        <p:nvSpPr>
          <p:cNvPr id="50" name="文本框 49"/>
          <p:cNvSpPr txBox="1"/>
          <p:nvPr/>
        </p:nvSpPr>
        <p:spPr>
          <a:xfrm>
            <a:off x="6249636" y="6338438"/>
            <a:ext cx="538374" cy="261610"/>
          </a:xfrm>
          <a:prstGeom prst="rect">
            <a:avLst/>
          </a:prstGeom>
          <a:noFill/>
        </p:spPr>
        <p:txBody>
          <a:bodyPr wrap="square" rtlCol="0">
            <a:spAutoFit/>
          </a:bodyPr>
          <a:lstStyle/>
          <a:p>
            <a:r>
              <a:rPr kumimoji="1" lang="en-US" altLang="zh-CN" sz="1100" dirty="0">
                <a:solidFill>
                  <a:srgbClr val="FF0000"/>
                </a:solidFill>
              </a:rPr>
              <a:t>NEW!</a:t>
            </a:r>
            <a:endParaRPr kumimoji="1" lang="zh-CN" altLang="en-US" sz="1100" dirty="0">
              <a:solidFill>
                <a:srgbClr val="FF0000"/>
              </a:solidFill>
            </a:endParaRPr>
          </a:p>
        </p:txBody>
      </p:sp>
      <mc:AlternateContent xmlns:mc="http://schemas.openxmlformats.org/markup-compatibility/2006">
        <mc:Choice xmlns:a14="http://schemas.microsoft.com/office/drawing/2010/main" Requires="a14">
          <p:sp>
            <p:nvSpPr>
              <p:cNvPr id="52" name="文本框 51"/>
              <p:cNvSpPr txBox="1"/>
              <p:nvPr/>
            </p:nvSpPr>
            <p:spPr>
              <a:xfrm>
                <a:off x="2792143" y="1411087"/>
                <a:ext cx="2343939"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Expand</m:t>
                      </m:r>
                      <m:r>
                        <a:rPr lang="en-US" altLang="zh-CN" b="0" i="0" smtClean="0">
                          <a:latin typeface="Cambria Math" panose="02040503050406030204" pitchFamily="18" charset="0"/>
                        </a:rPr>
                        <m:t>: </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cs typeface="Cambria Math" panose="02040503050406030204" pitchFamily="18" charset="0"/>
                            </a:rPr>
                          </m:ctrlPr>
                        </m:sSupPr>
                        <m:e>
                          <m:r>
                            <a:rPr lang="en-US" altLang="zh-CN" i="1">
                              <a:latin typeface="Cambria Math" panose="02040503050406030204" pitchFamily="18" charset="0"/>
                              <a:cs typeface="Cambria Math" panose="02040503050406030204" pitchFamily="18" charset="0"/>
                            </a:rPr>
                            <m:t>𝔽</m:t>
                          </m:r>
                        </m:e>
                        <m:sup>
                          <m:r>
                            <a:rPr lang="en-US" altLang="zh-CN" b="0" i="1" smtClean="0">
                              <a:latin typeface="Cambria Math" panose="02040503050406030204" pitchFamily="18" charset="0"/>
                              <a:cs typeface="Cambria Math" panose="02040503050406030204" pitchFamily="18" charset="0"/>
                            </a:rPr>
                            <m:t>𝑚</m:t>
                          </m:r>
                        </m:sup>
                      </m:sSup>
                    </m:oMath>
                  </m:oMathPara>
                </a14:m>
                <a:endParaRPr lang="zh-CN" altLang="en-US" i="1" dirty="0"/>
              </a:p>
            </p:txBody>
          </p:sp>
        </mc:Choice>
        <mc:Fallback>
          <p:sp>
            <p:nvSpPr>
              <p:cNvPr id="52" name="文本框 51"/>
              <p:cNvSpPr txBox="1">
                <a:spLocks noRot="1" noChangeAspect="1" noMove="1" noResize="1" noEditPoints="1" noAdjustHandles="1" noChangeArrowheads="1" noChangeShapeType="1" noTextEdit="1"/>
              </p:cNvSpPr>
              <p:nvPr/>
            </p:nvSpPr>
            <p:spPr>
              <a:xfrm>
                <a:off x="2792143" y="1411087"/>
                <a:ext cx="2343939" cy="369332"/>
              </a:xfrm>
              <a:prstGeom prst="rect">
                <a:avLst/>
              </a:prstGeom>
              <a:blipFill rotWithShape="1">
                <a:blip r:embed="rId16"/>
                <a:stretch>
                  <a:fillRect l="-2" t="-32" r="9" b="139"/>
                </a:stretch>
              </a:blipFill>
            </p:spPr>
            <p:txBody>
              <a:bodyPr/>
              <a:lstStyle/>
              <a:p>
                <a:r>
                  <a:rPr lang="zh-CN" altLang="en-US">
                    <a:noFill/>
                  </a:rPr>
                  <a:t> </a:t>
                </a:r>
              </a:p>
            </p:txBody>
          </p:sp>
        </mc:Fallback>
      </mc:AlternateContent>
      <p:sp>
        <p:nvSpPr>
          <p:cNvPr id="3" name="文本框 2"/>
          <p:cNvSpPr txBox="1"/>
          <p:nvPr/>
        </p:nvSpPr>
        <p:spPr>
          <a:xfrm>
            <a:off x="2391029" y="3548453"/>
            <a:ext cx="925195" cy="369332"/>
          </a:xfrm>
          <a:prstGeom prst="rect">
            <a:avLst/>
          </a:prstGeom>
          <a:noFill/>
        </p:spPr>
        <p:txBody>
          <a:bodyPr wrap="square" rtlCol="0">
            <a:spAutoFit/>
          </a:bodyPr>
          <a:lstStyle/>
          <a:p>
            <a:r>
              <a:rPr kumimoji="1" lang="en-US" altLang="zh-CN" b="1" dirty="0"/>
              <a:t>Alice</a:t>
            </a:r>
            <a:endParaRPr kumimoji="1" lang="zh-CN" altLang="en-US" b="1" dirty="0"/>
          </a:p>
        </p:txBody>
      </p:sp>
      <p:sp>
        <p:nvSpPr>
          <p:cNvPr id="6" name="文本框 5"/>
          <p:cNvSpPr txBox="1"/>
          <p:nvPr/>
        </p:nvSpPr>
        <p:spPr>
          <a:xfrm>
            <a:off x="8829120" y="3620453"/>
            <a:ext cx="925195" cy="369332"/>
          </a:xfrm>
          <a:prstGeom prst="rect">
            <a:avLst/>
          </a:prstGeom>
          <a:noFill/>
        </p:spPr>
        <p:txBody>
          <a:bodyPr wrap="square" rtlCol="0">
            <a:spAutoFit/>
          </a:bodyPr>
          <a:lstStyle/>
          <a:p>
            <a:r>
              <a:rPr kumimoji="1" lang="en-US" altLang="zh-CN" b="1" dirty="0"/>
              <a:t>Bob</a:t>
            </a:r>
            <a:endParaRPr kumimoji="1" lang="zh-CN" altLang="en-US" b="1" dirty="0"/>
          </a:p>
        </p:txBody>
      </p:sp>
    </p:spTree>
    <p:custDataLst>
      <p:tags r:id="rId17"/>
    </p:custDataLst>
  </p:cSld>
  <p:clrMapOvr>
    <a:masterClrMapping/>
  </p:clrMapOvr>
  <mc:AlternateContent xmlns:mc="http://schemas.openxmlformats.org/markup-compatibility/2006">
    <mc:Choice xmlns:p14="http://schemas.microsoft.com/office/powerpoint/2010/main" Requires="p14">
      <p:transition spd="slow" p14:dur="2000" advTm="72834"/>
    </mc:Choice>
    <mc:Fallback>
      <p:transition spd="slow" advTm="728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22" grpId="0" animBg="1"/>
      <p:bldP spid="4" grpId="0"/>
      <p:bldP spid="17" grpId="0"/>
      <p:bldP spid="23" grpId="0" animBg="1"/>
      <p:bldP spid="19" grpId="0" animBg="1"/>
      <p:bldP spid="11" grpId="0" animBg="1"/>
      <p:bldP spid="12" grpId="0" animBg="1"/>
      <p:bldP spid="26" grpId="0" animBg="1"/>
      <p:bldP spid="30" grpId="0"/>
      <p:bldP spid="31" grpId="0"/>
      <p:bldP spid="38" grpId="0" animBg="1"/>
      <p:bldP spid="39" grpId="0" animBg="1"/>
      <p:bldP spid="45" grpId="0" animBg="1"/>
      <p:bldP spid="50" grpId="0"/>
      <p:bldP spid="52" grpId="0"/>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400" y="420784"/>
            <a:ext cx="10969200" cy="705600"/>
          </a:xfrm>
        </p:spPr>
        <p:txBody>
          <a:bodyPr/>
          <a:lstStyle/>
          <a:p>
            <a:r>
              <a:rPr lang="en-US" altLang="zh-CN" dirty="0"/>
              <a:t>Subfield VOLE </a:t>
            </a:r>
            <a:r>
              <a:rPr lang="en-US" altLang="zh-CN" dirty="0">
                <a:solidFill>
                  <a:schemeClr val="accent1">
                    <a:lumMod val="75000"/>
                  </a:schemeClr>
                </a:solidFill>
              </a:rPr>
              <a:t>[BCG+19]</a:t>
            </a:r>
            <a:endParaRPr lang="en-US" altLang="zh-CN" dirty="0">
              <a:solidFill>
                <a:schemeClr val="accent1">
                  <a:lumMod val="75000"/>
                </a:schemeClr>
              </a:solidFill>
            </a:endParaRPr>
          </a:p>
        </p:txBody>
      </p:sp>
      <p:pic>
        <p:nvPicPr>
          <p:cNvPr id="25" name="图片 24" descr="女性-人物"/>
          <p:cNvPicPr>
            <a:picLocks noChangeAspect="1"/>
          </p:cNvPicPr>
          <p:nvPr>
            <p:custDataLst>
              <p:tags r:id="rId1"/>
            </p:custDataLst>
          </p:nvPr>
        </p:nvPicPr>
        <p:blipFill>
          <a:blip r:embed="rId2"/>
          <a:stretch>
            <a:fillRect/>
          </a:stretch>
        </p:blipFill>
        <p:spPr>
          <a:xfrm>
            <a:off x="2024746" y="2691561"/>
            <a:ext cx="925195" cy="781685"/>
          </a:xfrm>
          <a:prstGeom prst="rect">
            <a:avLst/>
          </a:prstGeom>
        </p:spPr>
      </p:pic>
      <p:pic>
        <p:nvPicPr>
          <p:cNvPr id="29" name="图片 28" descr="用户,男,头像"/>
          <p:cNvPicPr>
            <a:picLocks noChangeAspect="1"/>
          </p:cNvPicPr>
          <p:nvPr>
            <p:custDataLst>
              <p:tags r:id="rId3"/>
            </p:custDataLst>
          </p:nvPr>
        </p:nvPicPr>
        <p:blipFill>
          <a:blip r:embed="rId4"/>
          <a:stretch>
            <a:fillRect/>
          </a:stretch>
        </p:blipFill>
        <p:spPr>
          <a:xfrm>
            <a:off x="8375345" y="2645595"/>
            <a:ext cx="911225" cy="810260"/>
          </a:xfrm>
          <a:prstGeom prst="rect">
            <a:avLst/>
          </a:prstGeom>
        </p:spPr>
      </p:pic>
      <p:sp>
        <p:nvSpPr>
          <p:cNvPr id="5" name="圆角矩形 4"/>
          <p:cNvSpPr/>
          <p:nvPr>
            <p:custDataLst>
              <p:tags r:id="rId5"/>
            </p:custDataLst>
          </p:nvPr>
        </p:nvSpPr>
        <p:spPr>
          <a:xfrm>
            <a:off x="5054721" y="2748624"/>
            <a:ext cx="1041279" cy="58734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SVOLE</a:t>
            </a:r>
            <a:endParaRPr lang="en-US" altLang="zh-CN" dirty="0"/>
          </a:p>
        </p:txBody>
      </p:sp>
      <p:sp>
        <p:nvSpPr>
          <p:cNvPr id="16" name="文本框 15"/>
          <p:cNvSpPr txBox="1"/>
          <p:nvPr>
            <p:custDataLst>
              <p:tags r:id="rId6"/>
            </p:custDataLst>
          </p:nvPr>
        </p:nvSpPr>
        <p:spPr>
          <a:xfrm>
            <a:off x="7085053" y="3720712"/>
            <a:ext cx="322222" cy="412420"/>
          </a:xfrm>
          <a:prstGeom prst="rect">
            <a:avLst/>
          </a:prstGeom>
          <a:noFill/>
        </p:spPr>
        <p:txBody>
          <a:bodyPr wrap="square" rtlCol="0" anchor="t">
            <a:spAutoFit/>
          </a:bodyPr>
          <a:lstStyle/>
          <a:p>
            <a:pPr algn="l"/>
            <a:endParaRPr lang="zh-CN" altLang="en-US"/>
          </a:p>
        </p:txBody>
      </p:sp>
      <p:cxnSp>
        <p:nvCxnSpPr>
          <p:cNvPr id="7" name="直接箭头连接符 6"/>
          <p:cNvCxnSpPr/>
          <p:nvPr/>
        </p:nvCxnSpPr>
        <p:spPr>
          <a:xfrm>
            <a:off x="3266734" y="2926006"/>
            <a:ext cx="1745801" cy="20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6144260" y="3193332"/>
            <a:ext cx="177658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6096000" y="2903772"/>
            <a:ext cx="18248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文本框 3"/>
              <p:cNvSpPr txBox="1"/>
              <p:nvPr/>
            </p:nvSpPr>
            <p:spPr>
              <a:xfrm>
                <a:off x="4813542" y="2355999"/>
                <a:ext cx="1802224" cy="369332"/>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cs typeface="Cambria Math" panose="02040503050406030204" pitchFamily="18" charset="0"/>
                        </a:rPr>
                        <m:t>𝑠</m:t>
                      </m:r>
                      <m:r>
                        <a:rPr lang="en-US" altLang="zh-CN" i="1">
                          <a:latin typeface="Cambria Math" panose="02040503050406030204" pitchFamily="18" charset="0"/>
                          <a:cs typeface="Cambria Math" panose="02040503050406030204" pitchFamily="18" charset="0"/>
                        </a:rPr>
                        <m:t> ∈</m:t>
                      </m:r>
                      <m:r>
                        <a:rPr lang="en-US" altLang="zh-CN" b="0" i="1" smtClean="0">
                          <a:latin typeface="Cambria Math" panose="02040503050406030204" pitchFamily="18" charset="0"/>
                          <a:cs typeface="Cambria Math" panose="02040503050406030204" pitchFamily="18" charset="0"/>
                        </a:rPr>
                        <m:t>𝑆</m:t>
                      </m:r>
                      <m:r>
                        <a:rPr lang="en-US" altLang="zh-CN" i="1">
                          <a:latin typeface="Cambria Math" panose="02040503050406030204" pitchFamily="18" charset="0"/>
                          <a:cs typeface="Cambria Math" panose="02040503050406030204" pitchFamily="18" charset="0"/>
                        </a:rPr>
                        <m:t>,</m:t>
                      </m:r>
                      <m:r>
                        <a:rPr lang="en-US" altLang="zh-CN" i="1" smtClean="0">
                          <a:latin typeface="Cambria Math" panose="02040503050406030204" pitchFamily="18" charset="0"/>
                          <a:cs typeface="Cambria Math" panose="02040503050406030204" pitchFamily="18" charset="0"/>
                        </a:rPr>
                        <m:t> </m:t>
                      </m:r>
                      <m:r>
                        <a:rPr lang="en-US" altLang="zh-CN" b="1" i="1" smtClean="0">
                          <a:latin typeface="Cambria Math" panose="02040503050406030204" pitchFamily="18" charset="0"/>
                          <a:cs typeface="Cambria Math" panose="02040503050406030204" pitchFamily="18" charset="0"/>
                        </a:rPr>
                        <m:t>𝒙</m:t>
                      </m:r>
                      <m:r>
                        <a:rPr lang="en-US" altLang="zh-CN" i="1">
                          <a:latin typeface="Cambria Math" panose="02040503050406030204" pitchFamily="18" charset="0"/>
                          <a:cs typeface="Cambria Math" panose="02040503050406030204" pitchFamily="18" charset="0"/>
                        </a:rPr>
                        <m:t>∈ </m:t>
                      </m:r>
                      <m:sSup>
                        <m:sSupPr>
                          <m:ctrlPr>
                            <a:rPr lang="en-US" altLang="zh-CN" b="0" i="1" smtClean="0">
                              <a:latin typeface="Cambria Math" panose="02040503050406030204" pitchFamily="18" charset="0"/>
                              <a:cs typeface="Cambria Math" panose="02040503050406030204" pitchFamily="18" charset="0"/>
                            </a:rPr>
                          </m:ctrlPr>
                        </m:sSupPr>
                        <m:e>
                          <m:r>
                            <a:rPr lang="en-US" altLang="zh-CN" i="1">
                              <a:latin typeface="Cambria Math" panose="02040503050406030204" pitchFamily="18" charset="0"/>
                              <a:cs typeface="Cambria Math" panose="02040503050406030204" pitchFamily="18" charset="0"/>
                            </a:rPr>
                            <m:t>𝔽</m:t>
                          </m:r>
                        </m:e>
                        <m:sup>
                          <m:sSub>
                            <m:sSubPr>
                              <m:ctrlPr>
                                <a:rPr lang="en-US" altLang="zh-CN" b="0" i="1" smtClean="0">
                                  <a:latin typeface="Cambria Math" panose="02040503050406030204" pitchFamily="18" charset="0"/>
                                  <a:cs typeface="Cambria Math" panose="02040503050406030204" pitchFamily="18" charset="0"/>
                                </a:rPr>
                              </m:ctrlPr>
                            </m:sSubPr>
                            <m:e>
                              <m:r>
                                <a:rPr lang="en-US" altLang="zh-CN" b="0" i="1" smtClean="0">
                                  <a:latin typeface="Cambria Math" panose="02040503050406030204" pitchFamily="18" charset="0"/>
                                  <a:cs typeface="Cambria Math" panose="02040503050406030204" pitchFamily="18" charset="0"/>
                                </a:rPr>
                                <m:t>𝑚</m:t>
                              </m:r>
                            </m:e>
                            <m:sub>
                              <m:r>
                                <a:rPr lang="en-US" altLang="zh-CN" b="0" i="1" smtClean="0">
                                  <a:latin typeface="Cambria Math" panose="02040503050406030204" pitchFamily="18" charset="0"/>
                                  <a:cs typeface="Cambria Math" panose="02040503050406030204" pitchFamily="18" charset="0"/>
                                </a:rPr>
                                <m:t>2</m:t>
                              </m:r>
                            </m:sub>
                          </m:sSub>
                        </m:sup>
                      </m:sSup>
                      <m:r>
                        <a:rPr lang="en-US" altLang="zh-CN" i="1">
                          <a:latin typeface="Cambria Math" panose="02040503050406030204" pitchFamily="18" charset="0"/>
                          <a:cs typeface="Cambria Math" panose="02040503050406030204" pitchFamily="18" charset="0"/>
                        </a:rPr>
                        <m:t> </m:t>
                      </m:r>
                    </m:oMath>
                  </m:oMathPara>
                </a14:m>
                <a:endParaRPr lang="zh-CN" altLang="en-US" dirty="0"/>
              </a:p>
            </p:txBody>
          </p:sp>
        </mc:Choice>
        <mc:Fallback>
          <p:sp>
            <p:nvSpPr>
              <p:cNvPr id="4" name="文本框 3"/>
              <p:cNvSpPr txBox="1">
                <a:spLocks noRot="1" noChangeAspect="1" noMove="1" noResize="1" noEditPoints="1" noAdjustHandles="1" noChangeArrowheads="1" noChangeShapeType="1" noTextEdit="1"/>
              </p:cNvSpPr>
              <p:nvPr/>
            </p:nvSpPr>
            <p:spPr>
              <a:xfrm>
                <a:off x="4813542" y="2355999"/>
                <a:ext cx="1802224" cy="369332"/>
              </a:xfrm>
              <a:prstGeom prst="rect">
                <a:avLst/>
              </a:prstGeom>
              <a:blipFill rotWithShape="1">
                <a:blip r:embed="rId7"/>
                <a:stretch>
                  <a:fillRect l="-13" t="-40" r="19" b="148"/>
                </a:stretch>
              </a:blipFill>
            </p:spPr>
            <p:txBody>
              <a:bodyPr/>
              <a:lstStyle/>
              <a:p>
                <a:r>
                  <a:rPr lang="zh-CN" altLang="en-US">
                    <a:noFill/>
                  </a:rPr>
                  <a:t> </a:t>
                </a:r>
              </a:p>
            </p:txBody>
          </p:sp>
        </mc:Fallback>
      </mc:AlternateContent>
      <p:cxnSp>
        <p:nvCxnSpPr>
          <p:cNvPr id="8" name="直接箭头连接符 8"/>
          <p:cNvCxnSpPr/>
          <p:nvPr/>
        </p:nvCxnSpPr>
        <p:spPr>
          <a:xfrm flipH="1">
            <a:off x="3241964" y="3223116"/>
            <a:ext cx="17030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文本框 16"/>
              <p:cNvSpPr txBox="1"/>
              <p:nvPr/>
            </p:nvSpPr>
            <p:spPr>
              <a:xfrm>
                <a:off x="2526371" y="4992457"/>
                <a:ext cx="6097978" cy="393121"/>
              </a:xfrm>
              <a:prstGeom prst="rect">
                <a:avLst/>
              </a:prstGeom>
              <a:noFill/>
            </p:spPr>
            <p:txBody>
              <a:bodyPr wrap="square">
                <a:spAutoFit/>
              </a:bodyPr>
              <a:lstStyle/>
              <a:p>
                <a:pPr algn="ctr"/>
                <a14:m>
                  <m:oMath xmlns:m="http://schemas.openxmlformats.org/officeDocument/2006/math">
                    <m:r>
                      <a:rPr lang="en-US" altLang="zh-CN" b="0" i="1" smtClean="0">
                        <a:latin typeface="Cambria Math" panose="02040503050406030204" pitchFamily="18" charset="0"/>
                      </a:rPr>
                      <m:t>𝑉</m:t>
                    </m:r>
                    <m:r>
                      <a:rPr lang="en-US" altLang="zh-CN" b="0" i="1" smtClean="0">
                        <a:latin typeface="Cambria Math" panose="02040503050406030204" pitchFamily="18" charset="0"/>
                      </a:rPr>
                      <m:t>,</m:t>
                    </m:r>
                    <m:r>
                      <a:rPr lang="en-US" altLang="zh-CN" b="0" i="1" smtClean="0">
                        <a:latin typeface="Cambria Math" panose="02040503050406030204" pitchFamily="18" charset="0"/>
                      </a:rPr>
                      <m:t>𝑊</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cs typeface="Cambria Math" panose="02040503050406030204" pitchFamily="18" charset="0"/>
                          </a:rPr>
                        </m:ctrlPr>
                      </m:sSubPr>
                      <m:e>
                        <m:r>
                          <a:rPr lang="en-US" altLang="zh-CN" b="0" i="1" smtClean="0">
                            <a:latin typeface="Cambria Math" panose="02040503050406030204" pitchFamily="18" charset="0"/>
                            <a:cs typeface="Cambria Math" panose="02040503050406030204" pitchFamily="18" charset="0"/>
                          </a:rPr>
                          <m:t>ℳ</m:t>
                        </m:r>
                      </m:e>
                      <m:sub>
                        <m:sSub>
                          <m:sSubPr>
                            <m:ctrlPr>
                              <a:rPr lang="en-US" altLang="zh-CN" b="0" i="1" smtClean="0">
                                <a:latin typeface="Cambria Math" panose="02040503050406030204" pitchFamily="18" charset="0"/>
                                <a:cs typeface="Cambria Math" panose="02040503050406030204" pitchFamily="18" charset="0"/>
                              </a:rPr>
                            </m:ctrlPr>
                          </m:sSubPr>
                          <m:e>
                            <m:r>
                              <a:rPr lang="en-US" altLang="zh-CN" b="0" i="1" smtClean="0">
                                <a:latin typeface="Cambria Math" panose="02040503050406030204" pitchFamily="18" charset="0"/>
                                <a:cs typeface="Cambria Math" panose="02040503050406030204" pitchFamily="18" charset="0"/>
                              </a:rPr>
                              <m:t>𝑚</m:t>
                            </m:r>
                          </m:e>
                          <m:sub>
                            <m:r>
                              <a:rPr lang="en-US" altLang="zh-CN" b="0" i="1" smtClean="0">
                                <a:latin typeface="Cambria Math" panose="02040503050406030204" pitchFamily="18" charset="0"/>
                                <a:cs typeface="Cambria Math" panose="02040503050406030204" pitchFamily="18" charset="0"/>
                              </a:rPr>
                              <m:t>1</m:t>
                            </m:r>
                          </m:sub>
                        </m:sSub>
                        <m:r>
                          <a:rPr lang="en-US" altLang="zh-CN" b="0" i="1" smtClean="0">
                            <a:latin typeface="Cambria Math" panose="02040503050406030204" pitchFamily="18" charset="0"/>
                            <a:cs typeface="Cambria Math" panose="02040503050406030204" pitchFamily="18" charset="0"/>
                          </a:rPr>
                          <m:t>×</m:t>
                        </m:r>
                        <m:sSub>
                          <m:sSubPr>
                            <m:ctrlPr>
                              <a:rPr lang="en-US" altLang="zh-CN" b="0" i="1" smtClean="0">
                                <a:latin typeface="Cambria Math" panose="02040503050406030204" pitchFamily="18" charset="0"/>
                                <a:cs typeface="Cambria Math" panose="02040503050406030204" pitchFamily="18" charset="0"/>
                              </a:rPr>
                            </m:ctrlPr>
                          </m:sSubPr>
                          <m:e>
                            <m:r>
                              <a:rPr lang="en-US" altLang="zh-CN" b="0" i="1" smtClean="0">
                                <a:latin typeface="Cambria Math" panose="02040503050406030204" pitchFamily="18" charset="0"/>
                                <a:cs typeface="Cambria Math" panose="02040503050406030204" pitchFamily="18" charset="0"/>
                              </a:rPr>
                              <m:t>𝑚</m:t>
                            </m:r>
                          </m:e>
                          <m:sub>
                            <m:r>
                              <a:rPr lang="en-US" altLang="zh-CN" b="0" i="1" smtClean="0">
                                <a:latin typeface="Cambria Math" panose="02040503050406030204" pitchFamily="18" charset="0"/>
                                <a:cs typeface="Cambria Math" panose="02040503050406030204" pitchFamily="18" charset="0"/>
                              </a:rPr>
                              <m:t>2</m:t>
                            </m:r>
                          </m:sub>
                        </m:sSub>
                      </m:sub>
                    </m:sSub>
                    <m:r>
                      <a:rPr lang="en-US" altLang="zh-CN" i="1">
                        <a:latin typeface="Cambria Math" panose="02040503050406030204" pitchFamily="18" charset="0"/>
                        <a:cs typeface="Cambria Math" panose="02040503050406030204" pitchFamily="18" charset="0"/>
                      </a:rPr>
                      <m:t>(</m:t>
                    </m:r>
                    <m:r>
                      <a:rPr lang="en-US" altLang="zh-CN" i="1">
                        <a:latin typeface="Cambria Math" panose="02040503050406030204" pitchFamily="18" charset="0"/>
                        <a:cs typeface="Cambria Math" panose="02040503050406030204" pitchFamily="18" charset="0"/>
                      </a:rPr>
                      <m:t>𝔽</m:t>
                    </m:r>
                    <m:r>
                      <a:rPr lang="en-US" altLang="zh-CN" i="1">
                        <a:latin typeface="Cambria Math" panose="02040503050406030204" pitchFamily="18" charset="0"/>
                        <a:cs typeface="Cambria Math" panose="02040503050406030204" pitchFamily="18" charset="0"/>
                      </a:rPr>
                      <m:t>)</m:t>
                    </m:r>
                  </m:oMath>
                </a14:m>
                <a:r>
                  <a:rPr lang="en-US" altLang="zh-CN" dirty="0"/>
                  <a:t>   s</a:t>
                </a:r>
                <a:r>
                  <a:rPr lang="en-US" altLang="zh-CN" dirty="0" err="1"/>
                  <a:t>.t.</a:t>
                </a:r>
                <a:r>
                  <a:rPr lang="en-US" altLang="zh-CN" dirty="0"/>
                  <a:t>    </a:t>
                </a:r>
                <a14:m>
                  <m:oMath xmlns:m="http://schemas.openxmlformats.org/officeDocument/2006/math">
                    <m:r>
                      <a:rPr lang="en-US" altLang="zh-CN" b="0" i="1" smtClean="0">
                        <a:latin typeface="Cambria Math" panose="02040503050406030204" pitchFamily="18" charset="0"/>
                      </a:rPr>
                      <m:t>𝑉</m:t>
                    </m:r>
                    <m:r>
                      <a:rPr lang="en-US" altLang="zh-CN" b="0" i="1" smtClean="0">
                        <a:latin typeface="Cambria Math" panose="02040503050406030204" pitchFamily="18" charset="0"/>
                      </a:rPr>
                      <m:t>+</m:t>
                    </m:r>
                    <m:r>
                      <a:rPr lang="en-US" altLang="zh-CN" b="0" i="1" smtClean="0">
                        <a:latin typeface="Cambria Math" panose="02040503050406030204" pitchFamily="18" charset="0"/>
                      </a:rPr>
                      <m:t>𝑊</m:t>
                    </m:r>
                    <m:r>
                      <a:rPr lang="en-US" altLang="zh-CN" b="0" i="1" smtClean="0">
                        <a:latin typeface="Cambria Math" panose="02040503050406030204" pitchFamily="18" charset="0"/>
                      </a:rPr>
                      <m:t>=</m:t>
                    </m:r>
                    <m:r>
                      <a:rPr kumimoji="1" lang="en-US" altLang="zh-CN" b="1" i="1" smtClean="0">
                        <a:latin typeface="Cambria Math" panose="02040503050406030204" pitchFamily="18" charset="0"/>
                      </a:rPr>
                      <m:t>𝒖</m:t>
                    </m:r>
                    <m:r>
                      <a:rPr kumimoji="1" lang="en-US" altLang="zh-CN" b="1" i="1" smtClean="0">
                        <a:latin typeface="Cambria Math" panose="02040503050406030204" pitchFamily="18" charset="0"/>
                      </a:rPr>
                      <m:t>⊗</m:t>
                    </m:r>
                    <m:r>
                      <a:rPr kumimoji="1" lang="en-US" altLang="zh-CN" b="1" i="1" smtClean="0">
                        <a:latin typeface="Cambria Math" panose="02040503050406030204" pitchFamily="18" charset="0"/>
                      </a:rPr>
                      <m:t>𝒙</m:t>
                    </m:r>
                  </m:oMath>
                </a14:m>
                <a:endParaRPr lang="zh-CN" altLang="en-US" dirty="0"/>
              </a:p>
            </p:txBody>
          </p:sp>
        </mc:Choice>
        <mc:Fallback>
          <p:sp>
            <p:nvSpPr>
              <p:cNvPr id="17" name="文本框 16"/>
              <p:cNvSpPr txBox="1">
                <a:spLocks noRot="1" noChangeAspect="1" noMove="1" noResize="1" noEditPoints="1" noAdjustHandles="1" noChangeArrowheads="1" noChangeShapeType="1" noTextEdit="1"/>
              </p:cNvSpPr>
              <p:nvPr/>
            </p:nvSpPr>
            <p:spPr>
              <a:xfrm>
                <a:off x="2526371" y="4992457"/>
                <a:ext cx="6097978" cy="393121"/>
              </a:xfrm>
              <a:prstGeom prst="rect">
                <a:avLst/>
              </a:prstGeom>
              <a:blipFill rotWithShape="1">
                <a:blip r:embed="rId8"/>
                <a:stretch>
                  <a:fillRect l="-6" t="-22" r="7" b="36"/>
                </a:stretch>
              </a:blipFill>
            </p:spPr>
            <p:txBody>
              <a:bodyPr/>
              <a:lstStyle/>
              <a:p>
                <a:r>
                  <a:rPr lang="zh-CN" altLang="en-US">
                    <a:noFill/>
                  </a:rPr>
                  <a:t> </a:t>
                </a:r>
              </a:p>
            </p:txBody>
          </p:sp>
        </mc:Fallback>
      </mc:AlternateContent>
      <p:sp>
        <p:nvSpPr>
          <p:cNvPr id="23" name="文本框 22"/>
          <p:cNvSpPr txBox="1"/>
          <p:nvPr/>
        </p:nvSpPr>
        <p:spPr>
          <a:xfrm>
            <a:off x="828592" y="5657604"/>
            <a:ext cx="9898491"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2000" b="1" dirty="0"/>
              <a:t>From RVOLE to SVOLE: </a:t>
            </a:r>
            <a:r>
              <a:rPr lang="en-US" altLang="zh-CN" sz="2000" dirty="0"/>
              <a:t>Reuse the seed to reduce the number of OT instances</a:t>
            </a:r>
            <a:endParaRPr lang="en-US" altLang="zh-CN" sz="2000" dirty="0"/>
          </a:p>
        </p:txBody>
      </p:sp>
      <mc:AlternateContent xmlns:mc="http://schemas.openxmlformats.org/markup-compatibility/2006">
        <mc:Choice xmlns:a14="http://schemas.microsoft.com/office/drawing/2010/main" Requires="a14">
          <p:sp>
            <p:nvSpPr>
              <p:cNvPr id="19" name="矩形 18"/>
              <p:cNvSpPr/>
              <p:nvPr/>
            </p:nvSpPr>
            <p:spPr>
              <a:xfrm>
                <a:off x="3572331" y="3335966"/>
                <a:ext cx="1372638" cy="84726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𝑉</m:t>
                      </m:r>
                    </m:oMath>
                  </m:oMathPara>
                </a14:m>
                <a:endParaRPr lang="en-US" altLang="zh-CN" dirty="0"/>
              </a:p>
            </p:txBody>
          </p:sp>
        </mc:Choice>
        <mc:Fallback>
          <p:sp>
            <p:nvSpPr>
              <p:cNvPr id="19" name="矩形 18"/>
              <p:cNvSpPr>
                <a:spLocks noRot="1" noChangeAspect="1" noMove="1" noResize="1" noEditPoints="1" noAdjustHandles="1" noChangeArrowheads="1" noChangeShapeType="1" noTextEdit="1"/>
              </p:cNvSpPr>
              <p:nvPr/>
            </p:nvSpPr>
            <p:spPr>
              <a:xfrm>
                <a:off x="3572331" y="3335966"/>
                <a:ext cx="1372638" cy="847266"/>
              </a:xfrm>
              <a:prstGeom prst="rect">
                <a:avLst/>
              </a:prstGeom>
              <a:blipFill rotWithShape="1">
                <a:blip r:embed="rId9"/>
                <a:stretch>
                  <a:fillRect l="-496" t="-786" r="-446" b="-692"/>
                </a:stretch>
              </a:blipFill>
            </p:spPr>
            <p:style>
              <a:lnRef idx="2">
                <a:schemeClr val="accent4">
                  <a:shade val="15000"/>
                </a:schemeClr>
              </a:lnRef>
              <a:fillRef idx="1">
                <a:schemeClr val="accent4"/>
              </a:fillRef>
              <a:effectRef idx="0">
                <a:schemeClr val="accent4"/>
              </a:effectRef>
              <a:fontRef idx="minor">
                <a:schemeClr val="lt1"/>
              </a:fontRef>
            </p:style>
            <p:txBody>
              <a:bodyPr/>
              <a:lstStyle/>
              <a:p>
                <a:r>
                  <a:rPr lang="zh-CN" altLang="en-US">
                    <a:noFill/>
                  </a:rPr>
                  <a:t> </a:t>
                </a:r>
              </a:p>
            </p:txBody>
          </p:sp>
        </mc:Fallback>
      </mc:AlternateContent>
      <p:sp>
        <p:nvSpPr>
          <p:cNvPr id="30" name="文本框 29"/>
          <p:cNvSpPr txBox="1"/>
          <p:nvPr/>
        </p:nvSpPr>
        <p:spPr>
          <a:xfrm>
            <a:off x="3822024" y="2188154"/>
            <a:ext cx="795646" cy="307777"/>
          </a:xfrm>
          <a:prstGeom prst="rect">
            <a:avLst/>
          </a:prstGeom>
          <a:noFill/>
        </p:spPr>
        <p:txBody>
          <a:bodyPr wrap="square" rtlCol="0">
            <a:spAutoFit/>
          </a:bodyPr>
          <a:lstStyle/>
          <a:p>
            <a:r>
              <a:rPr kumimoji="1" lang="en-US" altLang="zh-CN" sz="1400" dirty="0">
                <a:solidFill>
                  <a:schemeClr val="bg2"/>
                </a:solidFill>
              </a:rPr>
              <a:t>Expand</a:t>
            </a:r>
            <a:endParaRPr kumimoji="1" lang="zh-CN" altLang="en-US" sz="1400" dirty="0">
              <a:solidFill>
                <a:schemeClr val="bg2"/>
              </a:solidFill>
            </a:endParaRPr>
          </a:p>
        </p:txBody>
      </p:sp>
      <mc:AlternateContent xmlns:mc="http://schemas.openxmlformats.org/markup-compatibility/2006">
        <mc:Choice xmlns:a14="http://schemas.microsoft.com/office/drawing/2010/main" Requires="a14">
          <p:sp>
            <p:nvSpPr>
              <p:cNvPr id="3" name="矩形 2"/>
              <p:cNvSpPr/>
              <p:nvPr/>
            </p:nvSpPr>
            <p:spPr>
              <a:xfrm>
                <a:off x="6664644" y="2587894"/>
                <a:ext cx="840714" cy="247501"/>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𝒙</m:t>
                      </m:r>
                    </m:oMath>
                  </m:oMathPara>
                </a14:m>
                <a:endParaRPr lang="en-US" altLang="zh-CN" b="1" dirty="0"/>
              </a:p>
            </p:txBody>
          </p:sp>
        </mc:Choice>
        <mc:Fallback>
          <p:sp>
            <p:nvSpPr>
              <p:cNvPr id="3" name="矩形 2"/>
              <p:cNvSpPr>
                <a:spLocks noRot="1" noChangeAspect="1" noMove="1" noResize="1" noEditPoints="1" noAdjustHandles="1" noChangeArrowheads="1" noChangeShapeType="1" noTextEdit="1"/>
              </p:cNvSpPr>
              <p:nvPr/>
            </p:nvSpPr>
            <p:spPr>
              <a:xfrm>
                <a:off x="6664644" y="2587894"/>
                <a:ext cx="840714" cy="247501"/>
              </a:xfrm>
              <a:prstGeom prst="rect">
                <a:avLst/>
              </a:prstGeom>
              <a:blipFill rotWithShape="1">
                <a:blip r:embed="rId10"/>
                <a:stretch>
                  <a:fillRect l="-793" t="-5497" r="-720" b="-5339"/>
                </a:stretch>
              </a:blipFill>
            </p:spPr>
            <p:style>
              <a:lnRef idx="2">
                <a:schemeClr val="accent5">
                  <a:shade val="15000"/>
                </a:schemeClr>
              </a:lnRef>
              <a:fillRef idx="1">
                <a:schemeClr val="accent5"/>
              </a:fillRef>
              <a:effectRef idx="0">
                <a:schemeClr val="accent5"/>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矩形 5"/>
              <p:cNvSpPr/>
              <p:nvPr/>
            </p:nvSpPr>
            <p:spPr>
              <a:xfrm>
                <a:off x="6313093" y="3367647"/>
                <a:ext cx="1372638" cy="84505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𝑊</m:t>
                      </m:r>
                    </m:oMath>
                  </m:oMathPara>
                </a14:m>
                <a:endParaRPr lang="en-US" altLang="zh-CN" dirty="0"/>
              </a:p>
            </p:txBody>
          </p:sp>
        </mc:Choice>
        <mc:Fallback>
          <p:sp>
            <p:nvSpPr>
              <p:cNvPr id="6" name="矩形 5"/>
              <p:cNvSpPr>
                <a:spLocks noRot="1" noChangeAspect="1" noMove="1" noResize="1" noEditPoints="1" noAdjustHandles="1" noChangeArrowheads="1" noChangeShapeType="1" noTextEdit="1"/>
              </p:cNvSpPr>
              <p:nvPr/>
            </p:nvSpPr>
            <p:spPr>
              <a:xfrm>
                <a:off x="6313093" y="3367647"/>
                <a:ext cx="1372638" cy="845057"/>
              </a:xfrm>
              <a:prstGeom prst="rect">
                <a:avLst/>
              </a:prstGeom>
              <a:blipFill rotWithShape="1">
                <a:blip r:embed="rId11"/>
                <a:stretch>
                  <a:fillRect l="-503" t="-780" r="-439" b="-738"/>
                </a:stretch>
              </a:blipFill>
            </p:spPr>
            <p:style>
              <a:lnRef idx="2">
                <a:schemeClr val="accent4">
                  <a:shade val="15000"/>
                </a:schemeClr>
              </a:lnRef>
              <a:fillRef idx="1">
                <a:schemeClr val="accent4"/>
              </a:fillRef>
              <a:effectRef idx="0">
                <a:schemeClr val="accent4"/>
              </a:effectRef>
              <a:fontRef idx="minor">
                <a:schemeClr val="lt1"/>
              </a:fontRef>
            </p:style>
            <p:txBody>
              <a:bodyPr/>
              <a:lstStyle/>
              <a:p>
                <a:r>
                  <a:rPr lang="zh-CN" altLang="en-US">
                    <a:noFill/>
                  </a:rPr>
                  <a:t> </a:t>
                </a:r>
              </a:p>
            </p:txBody>
          </p:sp>
        </mc:Fallback>
      </mc:AlternateContent>
      <p:grpSp>
        <p:nvGrpSpPr>
          <p:cNvPr id="20" name="组合 19"/>
          <p:cNvGrpSpPr/>
          <p:nvPr/>
        </p:nvGrpSpPr>
        <p:grpSpPr>
          <a:xfrm>
            <a:off x="3212734" y="4503632"/>
            <a:ext cx="5143530" cy="300788"/>
            <a:chOff x="3212734" y="4503632"/>
            <a:chExt cx="5143530" cy="300788"/>
          </a:xfrm>
        </p:grpSpPr>
        <mc:AlternateContent xmlns:mc="http://schemas.openxmlformats.org/markup-compatibility/2006">
          <mc:Choice xmlns:a14="http://schemas.microsoft.com/office/drawing/2010/main" Requires="a14">
            <p:sp>
              <p:nvSpPr>
                <p:cNvPr id="13" name="文本框 12"/>
                <p:cNvSpPr txBox="1"/>
                <p:nvPr/>
              </p:nvSpPr>
              <p:spPr>
                <a:xfrm>
                  <a:off x="3212734" y="4503632"/>
                  <a:ext cx="2860142" cy="30078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i="1" smtClean="0">
                            <a:latin typeface="Cambria Math" panose="02040503050406030204" pitchFamily="18" charset="0"/>
                          </a:rPr>
                          <m:t>⊗:</m:t>
                        </m:r>
                        <m:sSup>
                          <m:sSupPr>
                            <m:ctrlPr>
                              <a:rPr kumimoji="1" lang="en-US" altLang="zh-CN" b="0" i="1" smtClean="0">
                                <a:latin typeface="Cambria Math" panose="02040503050406030204" pitchFamily="18" charset="0"/>
                              </a:rPr>
                            </m:ctrlPr>
                          </m:sSupPr>
                          <m:e>
                            <m:r>
                              <a:rPr kumimoji="1" lang="en-US" altLang="zh-CN" i="1" smtClean="0">
                                <a:latin typeface="Cambria Math" panose="02040503050406030204" pitchFamily="18" charset="0"/>
                              </a:rPr>
                              <m:t>𝔽</m:t>
                            </m:r>
                          </m:e>
                          <m: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1</m:t>
                                </m:r>
                              </m:sub>
                            </m:sSub>
                          </m:sup>
                        </m:sSup>
                        <m:r>
                          <a:rPr kumimoji="1" lang="en-US" altLang="zh-CN" i="1">
                            <a:latin typeface="Cambria Math" panose="02040503050406030204" pitchFamily="18" charset="0"/>
                          </a:rPr>
                          <m:t>×</m:t>
                        </m:r>
                        <m:sSup>
                          <m:sSupPr>
                            <m:ctrlPr>
                              <a:rPr kumimoji="1" lang="en-US" altLang="zh-CN" b="0" i="1" smtClean="0">
                                <a:latin typeface="Cambria Math" panose="02040503050406030204" pitchFamily="18" charset="0"/>
                              </a:rPr>
                            </m:ctrlPr>
                          </m:sSupPr>
                          <m:e>
                            <m:r>
                              <a:rPr kumimoji="1" lang="en-US" altLang="zh-CN" i="1">
                                <a:latin typeface="Cambria Math" panose="02040503050406030204" pitchFamily="18" charset="0"/>
                              </a:rPr>
                              <m:t>𝔽</m:t>
                            </m:r>
                          </m:e>
                          <m: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2</m:t>
                                </m:r>
                              </m:sub>
                            </m:sSub>
                          </m:sup>
                        </m:sSup>
                        <m:r>
                          <a:rPr kumimoji="1" lang="en-US" altLang="zh-CN" i="1">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ℳ</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2</m:t>
                                </m:r>
                              </m:sub>
                            </m:sSub>
                          </m:sub>
                        </m:sSub>
                        <m:r>
                          <a:rPr kumimoji="1" lang="en-US" altLang="zh-CN" i="1">
                            <a:latin typeface="Cambria Math" panose="02040503050406030204" pitchFamily="18" charset="0"/>
                          </a:rPr>
                          <m:t>(</m:t>
                        </m:r>
                        <m:r>
                          <a:rPr kumimoji="1" lang="en-US" altLang="zh-CN" i="1">
                            <a:latin typeface="Cambria Math" panose="02040503050406030204" pitchFamily="18" charset="0"/>
                          </a:rPr>
                          <m:t>𝔽</m:t>
                        </m:r>
                        <m:r>
                          <a:rPr kumimoji="1" lang="en-US" altLang="zh-CN" i="1">
                            <a:latin typeface="Cambria Math" panose="02040503050406030204" pitchFamily="18" charset="0"/>
                          </a:rPr>
                          <m:t>)</m:t>
                        </m:r>
                      </m:oMath>
                    </m:oMathPara>
                  </a14:m>
                  <a:endParaRPr kumimoji="1" lang="zh-CN" altLang="en-US" dirty="0"/>
                </a:p>
              </p:txBody>
            </p:sp>
          </mc:Choice>
          <mc:Fallback>
            <p:sp>
              <p:nvSpPr>
                <p:cNvPr id="13" name="文本框 12"/>
                <p:cNvSpPr txBox="1">
                  <a:spLocks noRot="1" noChangeAspect="1" noMove="1" noResize="1" noEditPoints="1" noAdjustHandles="1" noChangeArrowheads="1" noChangeShapeType="1" noTextEdit="1"/>
                </p:cNvSpPr>
                <p:nvPr/>
              </p:nvSpPr>
              <p:spPr>
                <a:xfrm>
                  <a:off x="3212734" y="4503632"/>
                  <a:ext cx="2860142" cy="300788"/>
                </a:xfrm>
                <a:prstGeom prst="rect">
                  <a:avLst/>
                </a:prstGeom>
                <a:blipFill rotWithShape="1">
                  <a:blip r:embed="rId12"/>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文本框 13"/>
                <p:cNvSpPr txBox="1"/>
                <p:nvPr/>
              </p:nvSpPr>
              <p:spPr>
                <a:xfrm>
                  <a:off x="6430673" y="4504370"/>
                  <a:ext cx="1925591" cy="2993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d>
                              <m:dPr>
                                <m:ctrlPr>
                                  <a:rPr kumimoji="1" lang="en-US" altLang="zh-CN" b="1" i="1" smtClean="0">
                                    <a:latin typeface="Cambria Math" panose="02040503050406030204" pitchFamily="18" charset="0"/>
                                  </a:rPr>
                                </m:ctrlPr>
                              </m:dPr>
                              <m:e>
                                <m:r>
                                  <a:rPr kumimoji="1" lang="en-US" altLang="zh-CN" b="1" i="1" smtClean="0">
                                    <a:latin typeface="Cambria Math" panose="02040503050406030204" pitchFamily="18" charset="0"/>
                                  </a:rPr>
                                  <m:t>𝒖</m:t>
                                </m:r>
                                <m:r>
                                  <a:rPr kumimoji="1" lang="en-US" altLang="zh-CN" b="0" i="1" smtClean="0">
                                    <a:latin typeface="Cambria Math" panose="02040503050406030204" pitchFamily="18" charset="0"/>
                                  </a:rPr>
                                  <m:t>⊗</m:t>
                                </m:r>
                                <m:r>
                                  <a:rPr kumimoji="1" lang="en-US" altLang="zh-CN" b="1" i="1" smtClean="0">
                                    <a:latin typeface="Cambria Math" panose="02040503050406030204" pitchFamily="18" charset="0"/>
                                  </a:rPr>
                                  <m:t>𝒙</m:t>
                                </m:r>
                              </m:e>
                            </m:d>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𝑢</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oMath>
                    </m:oMathPara>
                  </a14:m>
                  <a:endParaRPr kumimoji="1" lang="zh-CN" altLang="en-US" dirty="0"/>
                </a:p>
              </p:txBody>
            </p:sp>
          </mc:Choice>
          <mc:Fallback>
            <p:sp>
              <p:nvSpPr>
                <p:cNvPr id="14" name="文本框 13"/>
                <p:cNvSpPr txBox="1">
                  <a:spLocks noRot="1" noChangeAspect="1" noMove="1" noResize="1" noEditPoints="1" noAdjustHandles="1" noChangeArrowheads="1" noChangeShapeType="1" noTextEdit="1"/>
                </p:cNvSpPr>
                <p:nvPr/>
              </p:nvSpPr>
              <p:spPr>
                <a:xfrm>
                  <a:off x="6430673" y="4504370"/>
                  <a:ext cx="1925591" cy="299313"/>
                </a:xfrm>
                <a:prstGeom prst="rect">
                  <a:avLst/>
                </a:prstGeom>
                <a:blipFill rotWithShape="1">
                  <a:blip r:embed="rId13"/>
                </a:blipFill>
              </p:spPr>
              <p:txBody>
                <a:bodyPr/>
                <a:lstStyle/>
                <a:p>
                  <a:r>
                    <a:rPr lang="zh-CN" altLang="en-US">
                      <a:noFill/>
                    </a:rPr>
                    <a:t> </a:t>
                  </a:r>
                </a:p>
              </p:txBody>
            </p:sp>
          </mc:Fallback>
        </mc:AlternateContent>
      </p:grpSp>
      <mc:AlternateContent xmlns:mc="http://schemas.openxmlformats.org/markup-compatibility/2006">
        <mc:Choice xmlns:a14="http://schemas.microsoft.com/office/drawing/2010/main" Requires="a14">
          <p:sp>
            <p:nvSpPr>
              <p:cNvPr id="24" name="矩形 23"/>
              <p:cNvSpPr/>
              <p:nvPr/>
            </p:nvSpPr>
            <p:spPr>
              <a:xfrm>
                <a:off x="3981100" y="2584812"/>
                <a:ext cx="489575" cy="25046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altLang="zh-CN" b="0" i="1" smtClean="0">
                          <a:latin typeface="Cambria Math" panose="02040503050406030204" pitchFamily="18" charset="0"/>
                        </a:rPr>
                        <m:t>𝑠</m:t>
                      </m:r>
                    </m:oMath>
                  </m:oMathPara>
                </a14:m>
                <a:endParaRPr lang="en-US" altLang="zh-CN" dirty="0"/>
              </a:p>
            </p:txBody>
          </p:sp>
        </mc:Choice>
        <mc:Fallback>
          <p:sp>
            <p:nvSpPr>
              <p:cNvPr id="24" name="矩形 23"/>
              <p:cNvSpPr>
                <a:spLocks noRot="1" noChangeAspect="1" noMove="1" noResize="1" noEditPoints="1" noAdjustHandles="1" noChangeArrowheads="1" noChangeShapeType="1" noTextEdit="1"/>
              </p:cNvSpPr>
              <p:nvPr/>
            </p:nvSpPr>
            <p:spPr>
              <a:xfrm>
                <a:off x="3981100" y="2584812"/>
                <a:ext cx="489575" cy="250465"/>
              </a:xfrm>
              <a:prstGeom prst="rect">
                <a:avLst/>
              </a:prstGeom>
              <a:blipFill rotWithShape="1">
                <a:blip r:embed="rId14"/>
                <a:stretch>
                  <a:fillRect l="-1355" t="-4708" r="-1241" b="-4816"/>
                </a:stretch>
              </a:blipFill>
            </p:spPr>
            <p:style>
              <a:lnRef idx="2">
                <a:schemeClr val="accent3">
                  <a:shade val="15000"/>
                </a:schemeClr>
              </a:lnRef>
              <a:fillRef idx="1">
                <a:schemeClr val="accent3"/>
              </a:fillRef>
              <a:effectRef idx="0">
                <a:schemeClr val="accent3"/>
              </a:effectRef>
              <a:fontRef idx="minor">
                <a:schemeClr val="lt1"/>
              </a:fontRef>
            </p:style>
            <p:txBody>
              <a:bodyPr/>
              <a:lstStyle/>
              <a:p>
                <a:r>
                  <a:rPr lang="zh-CN" altLang="en-US">
                    <a:noFill/>
                  </a:rPr>
                  <a:t> </a:t>
                </a:r>
              </a:p>
            </p:txBody>
          </p:sp>
        </mc:Fallback>
      </mc:AlternateContent>
      <p:sp>
        <p:nvSpPr>
          <p:cNvPr id="27" name="梯形 26"/>
          <p:cNvSpPr/>
          <p:nvPr/>
        </p:nvSpPr>
        <p:spPr>
          <a:xfrm rot="10800000">
            <a:off x="3542891" y="2123020"/>
            <a:ext cx="1353913" cy="458886"/>
          </a:xfrm>
          <a:prstGeom prst="trapezoid">
            <a:avLst>
              <a:gd name="adj" fmla="val 92034"/>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mc:AlternateContent xmlns:mc="http://schemas.openxmlformats.org/markup-compatibility/2006">
        <mc:Choice xmlns:a14="http://schemas.microsoft.com/office/drawing/2010/main" Requires="a14">
          <p:sp>
            <p:nvSpPr>
              <p:cNvPr id="32" name="矩形 31"/>
              <p:cNvSpPr/>
              <p:nvPr/>
            </p:nvSpPr>
            <p:spPr>
              <a:xfrm>
                <a:off x="3533529" y="1851936"/>
                <a:ext cx="1372638" cy="274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𝒖</m:t>
                      </m:r>
                    </m:oMath>
                  </m:oMathPara>
                </a14:m>
                <a:endParaRPr lang="en-US" altLang="zh-CN" b="1" dirty="0"/>
              </a:p>
            </p:txBody>
          </p:sp>
        </mc:Choice>
        <mc:Fallback>
          <p:sp>
            <p:nvSpPr>
              <p:cNvPr id="32" name="矩形 31"/>
              <p:cNvSpPr>
                <a:spLocks noRot="1" noChangeAspect="1" noMove="1" noResize="1" noEditPoints="1" noAdjustHandles="1" noChangeArrowheads="1" noChangeShapeType="1" noTextEdit="1"/>
              </p:cNvSpPr>
              <p:nvPr/>
            </p:nvSpPr>
            <p:spPr>
              <a:xfrm>
                <a:off x="3533529" y="1851936"/>
                <a:ext cx="1372638" cy="274558"/>
              </a:xfrm>
              <a:prstGeom prst="rect">
                <a:avLst/>
              </a:prstGeom>
              <a:blipFill rotWithShape="1">
                <a:blip r:embed="rId15"/>
                <a:stretch>
                  <a:fillRect l="-491" t="-2413" r="-451" b="-2126"/>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33" name="文本框 32"/>
          <p:cNvSpPr txBox="1"/>
          <p:nvPr/>
        </p:nvSpPr>
        <p:spPr>
          <a:xfrm>
            <a:off x="3822024" y="2188154"/>
            <a:ext cx="795646" cy="307777"/>
          </a:xfrm>
          <a:prstGeom prst="rect">
            <a:avLst/>
          </a:prstGeom>
          <a:noFill/>
        </p:spPr>
        <p:txBody>
          <a:bodyPr wrap="square" rtlCol="0">
            <a:spAutoFit/>
          </a:bodyPr>
          <a:lstStyle/>
          <a:p>
            <a:r>
              <a:rPr kumimoji="1" lang="en-US" altLang="zh-CN" sz="1400" dirty="0">
                <a:solidFill>
                  <a:schemeClr val="bg2"/>
                </a:solidFill>
              </a:rPr>
              <a:t>Expand</a:t>
            </a:r>
            <a:endParaRPr kumimoji="1" lang="zh-CN" altLang="en-US" sz="1400" dirty="0">
              <a:solidFill>
                <a:schemeClr val="bg2"/>
              </a:solidFill>
            </a:endParaRPr>
          </a:p>
        </p:txBody>
      </p:sp>
      <mc:AlternateContent xmlns:mc="http://schemas.openxmlformats.org/markup-compatibility/2006">
        <mc:Choice xmlns:a14="http://schemas.microsoft.com/office/drawing/2010/main" Requires="a14">
          <p:sp>
            <p:nvSpPr>
              <p:cNvPr id="34" name="文本框 33"/>
              <p:cNvSpPr txBox="1"/>
              <p:nvPr/>
            </p:nvSpPr>
            <p:spPr>
              <a:xfrm>
                <a:off x="4617670" y="1440482"/>
                <a:ext cx="1824843"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𝒖</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Expand</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oMath>
                  </m:oMathPara>
                </a14:m>
                <a:endParaRPr lang="zh-CN" altLang="en-US" dirty="0"/>
              </a:p>
            </p:txBody>
          </p:sp>
        </mc:Choice>
        <mc:Fallback>
          <p:sp>
            <p:nvSpPr>
              <p:cNvPr id="34" name="文本框 33"/>
              <p:cNvSpPr txBox="1">
                <a:spLocks noRot="1" noChangeAspect="1" noMove="1" noResize="1" noEditPoints="1" noAdjustHandles="1" noChangeArrowheads="1" noChangeShapeType="1" noTextEdit="1"/>
              </p:cNvSpPr>
              <p:nvPr/>
            </p:nvSpPr>
            <p:spPr>
              <a:xfrm>
                <a:off x="4617670" y="1440482"/>
                <a:ext cx="1824843" cy="369332"/>
              </a:xfrm>
              <a:prstGeom prst="rect">
                <a:avLst/>
              </a:prstGeom>
              <a:blipFill rotWithShape="1">
                <a:blip r:embed="rId16"/>
                <a:stretch>
                  <a:fillRect l="-32" t="-82" r="24" b="1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5" name="文本框 34"/>
              <p:cNvSpPr txBox="1"/>
              <p:nvPr/>
            </p:nvSpPr>
            <p:spPr>
              <a:xfrm>
                <a:off x="2487343" y="1451490"/>
                <a:ext cx="2343939"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Expand</m:t>
                      </m:r>
                      <m:r>
                        <a:rPr lang="en-US" altLang="zh-CN" b="0" i="0" smtClean="0">
                          <a:latin typeface="Cambria Math" panose="02040503050406030204" pitchFamily="18" charset="0"/>
                        </a:rPr>
                        <m:t>: </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cs typeface="Cambria Math" panose="02040503050406030204" pitchFamily="18" charset="0"/>
                            </a:rPr>
                          </m:ctrlPr>
                        </m:sSupPr>
                        <m:e>
                          <m:r>
                            <a:rPr lang="en-US" altLang="zh-CN" i="1">
                              <a:latin typeface="Cambria Math" panose="02040503050406030204" pitchFamily="18" charset="0"/>
                              <a:cs typeface="Cambria Math" panose="02040503050406030204" pitchFamily="18" charset="0"/>
                            </a:rPr>
                            <m:t>𝔽</m:t>
                          </m:r>
                        </m:e>
                        <m:sup>
                          <m:sSub>
                            <m:sSubPr>
                              <m:ctrlPr>
                                <a:rPr lang="en-US" altLang="zh-CN" b="0" i="1" smtClean="0">
                                  <a:latin typeface="Cambria Math" panose="02040503050406030204" pitchFamily="18" charset="0"/>
                                  <a:cs typeface="Cambria Math" panose="02040503050406030204" pitchFamily="18" charset="0"/>
                                </a:rPr>
                              </m:ctrlPr>
                            </m:sSubPr>
                            <m:e>
                              <m:r>
                                <a:rPr lang="en-US" altLang="zh-CN" b="0" i="1" smtClean="0">
                                  <a:latin typeface="Cambria Math" panose="02040503050406030204" pitchFamily="18" charset="0"/>
                                  <a:cs typeface="Cambria Math" panose="02040503050406030204" pitchFamily="18" charset="0"/>
                                </a:rPr>
                                <m:t>𝑚</m:t>
                              </m:r>
                            </m:e>
                            <m:sub>
                              <m:r>
                                <a:rPr lang="en-US" altLang="zh-CN" b="0" i="1" smtClean="0">
                                  <a:latin typeface="Cambria Math" panose="02040503050406030204" pitchFamily="18" charset="0"/>
                                  <a:cs typeface="Cambria Math" panose="02040503050406030204" pitchFamily="18" charset="0"/>
                                </a:rPr>
                                <m:t>1</m:t>
                              </m:r>
                            </m:sub>
                          </m:sSub>
                        </m:sup>
                      </m:sSup>
                    </m:oMath>
                  </m:oMathPara>
                </a14:m>
                <a:endParaRPr lang="zh-CN" altLang="en-US" i="1" dirty="0"/>
              </a:p>
            </p:txBody>
          </p:sp>
        </mc:Choice>
        <mc:Fallback>
          <p:sp>
            <p:nvSpPr>
              <p:cNvPr id="35" name="文本框 34"/>
              <p:cNvSpPr txBox="1">
                <a:spLocks noRot="1" noChangeAspect="1" noMove="1" noResize="1" noEditPoints="1" noAdjustHandles="1" noChangeArrowheads="1" noChangeShapeType="1" noTextEdit="1"/>
              </p:cNvSpPr>
              <p:nvPr/>
            </p:nvSpPr>
            <p:spPr>
              <a:xfrm>
                <a:off x="2487343" y="1451490"/>
                <a:ext cx="2343939" cy="369332"/>
              </a:xfrm>
              <a:prstGeom prst="rect">
                <a:avLst/>
              </a:prstGeom>
              <a:blipFill rotWithShape="1">
                <a:blip r:embed="rId17"/>
                <a:stretch>
                  <a:fillRect l="-2" t="-139" r="9" b="75"/>
                </a:stretch>
              </a:blipFill>
            </p:spPr>
            <p:txBody>
              <a:bodyPr/>
              <a:lstStyle/>
              <a:p>
                <a:r>
                  <a:rPr lang="zh-CN" altLang="en-US">
                    <a:noFill/>
                  </a:rPr>
                  <a:t> </a:t>
                </a:r>
              </a:p>
            </p:txBody>
          </p:sp>
        </mc:Fallback>
      </mc:AlternateContent>
      <p:sp>
        <p:nvSpPr>
          <p:cNvPr id="11" name="文本框 10"/>
          <p:cNvSpPr txBox="1"/>
          <p:nvPr/>
        </p:nvSpPr>
        <p:spPr>
          <a:xfrm>
            <a:off x="2086229" y="3588856"/>
            <a:ext cx="925195" cy="369332"/>
          </a:xfrm>
          <a:prstGeom prst="rect">
            <a:avLst/>
          </a:prstGeom>
          <a:noFill/>
        </p:spPr>
        <p:txBody>
          <a:bodyPr wrap="square" rtlCol="0">
            <a:spAutoFit/>
          </a:bodyPr>
          <a:lstStyle/>
          <a:p>
            <a:r>
              <a:rPr kumimoji="1" lang="en-US" altLang="zh-CN" b="1" dirty="0"/>
              <a:t>Alice</a:t>
            </a:r>
            <a:endParaRPr kumimoji="1" lang="zh-CN" altLang="en-US" b="1" dirty="0"/>
          </a:p>
        </p:txBody>
      </p:sp>
      <p:sp>
        <p:nvSpPr>
          <p:cNvPr id="12" name="文本框 11"/>
          <p:cNvSpPr txBox="1"/>
          <p:nvPr/>
        </p:nvSpPr>
        <p:spPr>
          <a:xfrm>
            <a:off x="8591257" y="3588751"/>
            <a:ext cx="695313" cy="369332"/>
          </a:xfrm>
          <a:prstGeom prst="rect">
            <a:avLst/>
          </a:prstGeom>
          <a:noFill/>
        </p:spPr>
        <p:txBody>
          <a:bodyPr wrap="square" rtlCol="0">
            <a:spAutoFit/>
          </a:bodyPr>
          <a:lstStyle/>
          <a:p>
            <a:r>
              <a:rPr kumimoji="1" lang="en-US" altLang="zh-CN" b="1" dirty="0"/>
              <a:t>Bob</a:t>
            </a:r>
            <a:endParaRPr kumimoji="1" lang="zh-CN" altLang="en-US" b="1" dirty="0"/>
          </a:p>
        </p:txBody>
      </p:sp>
    </p:spTree>
    <p:custDataLst>
      <p:tags r:id="rId18"/>
    </p:custDataLst>
  </p:cSld>
  <p:clrMapOvr>
    <a:masterClrMapping/>
  </p:clrMapOvr>
  <mc:AlternateContent xmlns:mc="http://schemas.openxmlformats.org/markup-compatibility/2006">
    <mc:Choice xmlns:p14="http://schemas.microsoft.com/office/powerpoint/2010/main" Requires="p14">
      <p:transition spd="slow" p14:dur="2000" advTm="80053"/>
    </mc:Choice>
    <mc:Fallback>
      <p:transition spd="slow" advTm="8005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7" grpId="0"/>
      <p:bldP spid="23" grpId="0" animBg="1"/>
      <p:bldP spid="19" grpId="0" animBg="1"/>
      <p:bldP spid="3" grpId="0" animBg="1"/>
      <p:bldP spid="6" grpId="0" animBg="1"/>
      <p:bldP spid="24" grpId="0" animBg="1"/>
      <p:bldP spid="27" grpId="0" animBg="1"/>
      <p:bldP spid="32" grpId="0" animBg="1"/>
      <p:bldP spid="33" grpId="0"/>
      <p:bldP spid="34" grpId="0"/>
      <p:bldP spid="35"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400" y="393881"/>
            <a:ext cx="10969200" cy="705600"/>
          </a:xfrm>
        </p:spPr>
        <p:txBody>
          <a:bodyPr/>
          <a:lstStyle/>
          <a:p>
            <a:r>
              <a:rPr lang="en-US" altLang="zh-CN" dirty="0"/>
              <a:t>Vector Oblivious Product Evaluation</a:t>
            </a:r>
            <a:endParaRPr lang="en-US" altLang="zh-CN" dirty="0"/>
          </a:p>
        </p:txBody>
      </p:sp>
      <p:pic>
        <p:nvPicPr>
          <p:cNvPr id="25" name="图片 24" descr="女性-人物"/>
          <p:cNvPicPr>
            <a:picLocks noChangeAspect="1"/>
          </p:cNvPicPr>
          <p:nvPr>
            <p:custDataLst>
              <p:tags r:id="rId1"/>
            </p:custDataLst>
          </p:nvPr>
        </p:nvPicPr>
        <p:blipFill>
          <a:blip r:embed="rId2"/>
          <a:stretch>
            <a:fillRect/>
          </a:stretch>
        </p:blipFill>
        <p:spPr>
          <a:xfrm>
            <a:off x="2024746" y="2691561"/>
            <a:ext cx="925195" cy="781685"/>
          </a:xfrm>
          <a:prstGeom prst="rect">
            <a:avLst/>
          </a:prstGeom>
        </p:spPr>
      </p:pic>
      <p:pic>
        <p:nvPicPr>
          <p:cNvPr id="29" name="图片 28" descr="用户,男,头像"/>
          <p:cNvPicPr>
            <a:picLocks noChangeAspect="1"/>
          </p:cNvPicPr>
          <p:nvPr>
            <p:custDataLst>
              <p:tags r:id="rId3"/>
            </p:custDataLst>
          </p:nvPr>
        </p:nvPicPr>
        <p:blipFill>
          <a:blip r:embed="rId4"/>
          <a:stretch>
            <a:fillRect/>
          </a:stretch>
        </p:blipFill>
        <p:spPr>
          <a:xfrm>
            <a:off x="8375345" y="2645595"/>
            <a:ext cx="911225" cy="810260"/>
          </a:xfrm>
          <a:prstGeom prst="rect">
            <a:avLst/>
          </a:prstGeom>
        </p:spPr>
      </p:pic>
      <p:sp>
        <p:nvSpPr>
          <p:cNvPr id="5" name="圆角矩形 4"/>
          <p:cNvSpPr/>
          <p:nvPr>
            <p:custDataLst>
              <p:tags r:id="rId5"/>
            </p:custDataLst>
          </p:nvPr>
        </p:nvSpPr>
        <p:spPr>
          <a:xfrm>
            <a:off x="5054721" y="2748624"/>
            <a:ext cx="1041279" cy="58734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VOPE</a:t>
            </a:r>
            <a:endParaRPr lang="en-US" altLang="zh-CN" dirty="0"/>
          </a:p>
        </p:txBody>
      </p:sp>
      <p:sp>
        <p:nvSpPr>
          <p:cNvPr id="16" name="文本框 15"/>
          <p:cNvSpPr txBox="1"/>
          <p:nvPr>
            <p:custDataLst>
              <p:tags r:id="rId6"/>
            </p:custDataLst>
          </p:nvPr>
        </p:nvSpPr>
        <p:spPr>
          <a:xfrm>
            <a:off x="7085053" y="3720712"/>
            <a:ext cx="322222" cy="412420"/>
          </a:xfrm>
          <a:prstGeom prst="rect">
            <a:avLst/>
          </a:prstGeom>
          <a:noFill/>
        </p:spPr>
        <p:txBody>
          <a:bodyPr wrap="square" rtlCol="0" anchor="t">
            <a:spAutoFit/>
          </a:bodyPr>
          <a:lstStyle/>
          <a:p>
            <a:pPr algn="l"/>
            <a:endParaRPr lang="zh-CN" altLang="en-US"/>
          </a:p>
        </p:txBody>
      </p:sp>
      <p:cxnSp>
        <p:nvCxnSpPr>
          <p:cNvPr id="7" name="直接箭头连接符 6"/>
          <p:cNvCxnSpPr/>
          <p:nvPr/>
        </p:nvCxnSpPr>
        <p:spPr>
          <a:xfrm>
            <a:off x="3266734" y="2926006"/>
            <a:ext cx="1745801" cy="20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6144260" y="3193332"/>
            <a:ext cx="177658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6096000" y="2903772"/>
            <a:ext cx="18248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文本框 3"/>
              <p:cNvSpPr txBox="1"/>
              <p:nvPr/>
            </p:nvSpPr>
            <p:spPr>
              <a:xfrm>
                <a:off x="4813542" y="2355999"/>
                <a:ext cx="1569276" cy="369332"/>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cs typeface="Cambria Math" panose="02040503050406030204" pitchFamily="18" charset="0"/>
                        </a:rPr>
                        <m:t>𝑠</m:t>
                      </m:r>
                      <m:r>
                        <a:rPr lang="en-US" altLang="zh-CN" i="1">
                          <a:latin typeface="Cambria Math" panose="02040503050406030204" pitchFamily="18" charset="0"/>
                          <a:cs typeface="Cambria Math" panose="02040503050406030204" pitchFamily="18" charset="0"/>
                        </a:rPr>
                        <m:t> ∈</m:t>
                      </m:r>
                      <m:r>
                        <a:rPr lang="en-US" altLang="zh-CN" b="0" i="1" smtClean="0">
                          <a:latin typeface="Cambria Math" panose="02040503050406030204" pitchFamily="18" charset="0"/>
                          <a:cs typeface="Cambria Math" panose="02040503050406030204" pitchFamily="18" charset="0"/>
                        </a:rPr>
                        <m:t>𝑆</m:t>
                      </m:r>
                      <m:r>
                        <a:rPr lang="en-US" altLang="zh-CN" i="1">
                          <a:latin typeface="Cambria Math" panose="02040503050406030204" pitchFamily="18" charset="0"/>
                          <a:cs typeface="Cambria Math" panose="02040503050406030204" pitchFamily="18" charset="0"/>
                        </a:rPr>
                        <m:t>,</m:t>
                      </m:r>
                      <m:r>
                        <a:rPr lang="en-US" altLang="zh-CN" i="1" smtClean="0">
                          <a:latin typeface="Cambria Math" panose="02040503050406030204" pitchFamily="18" charset="0"/>
                          <a:cs typeface="Cambria Math" panose="02040503050406030204" pitchFamily="18" charset="0"/>
                        </a:rPr>
                        <m:t> </m:t>
                      </m:r>
                      <m:r>
                        <a:rPr lang="en-US" altLang="zh-CN" b="0" i="1" smtClean="0">
                          <a:latin typeface="Cambria Math" panose="02040503050406030204" pitchFamily="18" charset="0"/>
                          <a:cs typeface="Cambria Math" panose="02040503050406030204" pitchFamily="18" charset="0"/>
                        </a:rPr>
                        <m:t>𝑠</m:t>
                      </m:r>
                      <m:r>
                        <a:rPr lang="en-US" altLang="zh-CN" b="0" i="1" smtClean="0">
                          <a:latin typeface="Cambria Math" panose="02040503050406030204" pitchFamily="18" charset="0"/>
                          <a:cs typeface="Cambria Math" panose="02040503050406030204" pitchFamily="18" charset="0"/>
                        </a:rPr>
                        <m:t>′∈</m:t>
                      </m:r>
                      <m:r>
                        <a:rPr lang="en-US" altLang="zh-CN" b="0" i="1" smtClean="0">
                          <a:latin typeface="Cambria Math" panose="02040503050406030204" pitchFamily="18" charset="0"/>
                          <a:cs typeface="Cambria Math" panose="02040503050406030204" pitchFamily="18" charset="0"/>
                        </a:rPr>
                        <m:t>𝑆</m:t>
                      </m:r>
                      <m:r>
                        <a:rPr lang="en-US" altLang="zh-CN" b="0" i="1" smtClean="0">
                          <a:latin typeface="Cambria Math" panose="02040503050406030204" pitchFamily="18" charset="0"/>
                          <a:cs typeface="Cambria Math" panose="02040503050406030204" pitchFamily="18" charset="0"/>
                        </a:rPr>
                        <m:t>′ </m:t>
                      </m:r>
                    </m:oMath>
                  </m:oMathPara>
                </a14:m>
                <a:endParaRPr lang="zh-CN" altLang="en-US" dirty="0"/>
              </a:p>
            </p:txBody>
          </p:sp>
        </mc:Choice>
        <mc:Fallback>
          <p:sp>
            <p:nvSpPr>
              <p:cNvPr id="4" name="文本框 3"/>
              <p:cNvSpPr txBox="1">
                <a:spLocks noRot="1" noChangeAspect="1" noMove="1" noResize="1" noEditPoints="1" noAdjustHandles="1" noChangeArrowheads="1" noChangeShapeType="1" noTextEdit="1"/>
              </p:cNvSpPr>
              <p:nvPr/>
            </p:nvSpPr>
            <p:spPr>
              <a:xfrm>
                <a:off x="4813542" y="2355999"/>
                <a:ext cx="1569276" cy="369332"/>
              </a:xfrm>
              <a:prstGeom prst="rect">
                <a:avLst/>
              </a:prstGeom>
              <a:blipFill rotWithShape="1">
                <a:blip r:embed="rId7"/>
                <a:stretch>
                  <a:fillRect l="-15" t="-40" r="28" b="148"/>
                </a:stretch>
              </a:blipFill>
            </p:spPr>
            <p:txBody>
              <a:bodyPr/>
              <a:lstStyle/>
              <a:p>
                <a:r>
                  <a:rPr lang="zh-CN" altLang="en-US">
                    <a:noFill/>
                  </a:rPr>
                  <a:t> </a:t>
                </a:r>
              </a:p>
            </p:txBody>
          </p:sp>
        </mc:Fallback>
      </mc:AlternateContent>
      <p:cxnSp>
        <p:nvCxnSpPr>
          <p:cNvPr id="8" name="直接箭头连接符 8"/>
          <p:cNvCxnSpPr/>
          <p:nvPr/>
        </p:nvCxnSpPr>
        <p:spPr>
          <a:xfrm flipH="1">
            <a:off x="3241964" y="3223116"/>
            <a:ext cx="17030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文本框 16"/>
              <p:cNvSpPr txBox="1"/>
              <p:nvPr/>
            </p:nvSpPr>
            <p:spPr>
              <a:xfrm>
                <a:off x="2526371" y="4992457"/>
                <a:ext cx="6097978" cy="393121"/>
              </a:xfrm>
              <a:prstGeom prst="rect">
                <a:avLst/>
              </a:prstGeom>
              <a:noFill/>
            </p:spPr>
            <p:txBody>
              <a:bodyPr wrap="square">
                <a:spAutoFit/>
              </a:bodyPr>
              <a:lstStyle/>
              <a:p>
                <a:pPr algn="ctr"/>
                <a14:m>
                  <m:oMath xmlns:m="http://schemas.openxmlformats.org/officeDocument/2006/math">
                    <m:r>
                      <a:rPr lang="en-US" altLang="zh-CN" b="0" i="1" smtClean="0">
                        <a:latin typeface="Cambria Math" panose="02040503050406030204" pitchFamily="18" charset="0"/>
                      </a:rPr>
                      <m:t>𝑉</m:t>
                    </m:r>
                    <m:r>
                      <a:rPr lang="en-US" altLang="zh-CN" b="0" i="1" smtClean="0">
                        <a:latin typeface="Cambria Math" panose="02040503050406030204" pitchFamily="18" charset="0"/>
                      </a:rPr>
                      <m:t>,</m:t>
                    </m:r>
                    <m:r>
                      <a:rPr lang="en-US" altLang="zh-CN" b="0" i="1" smtClean="0">
                        <a:latin typeface="Cambria Math" panose="02040503050406030204" pitchFamily="18" charset="0"/>
                      </a:rPr>
                      <m:t>𝑊</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cs typeface="Cambria Math" panose="02040503050406030204" pitchFamily="18" charset="0"/>
                          </a:rPr>
                        </m:ctrlPr>
                      </m:sSubPr>
                      <m:e>
                        <m:r>
                          <a:rPr lang="en-US" altLang="zh-CN" b="0" i="1" smtClean="0">
                            <a:latin typeface="Cambria Math" panose="02040503050406030204" pitchFamily="18" charset="0"/>
                            <a:cs typeface="Cambria Math" panose="02040503050406030204" pitchFamily="18" charset="0"/>
                          </a:rPr>
                          <m:t>ℳ</m:t>
                        </m:r>
                      </m:e>
                      <m:sub>
                        <m:sSub>
                          <m:sSubPr>
                            <m:ctrlPr>
                              <a:rPr lang="en-US" altLang="zh-CN" b="0" i="1" smtClean="0">
                                <a:latin typeface="Cambria Math" panose="02040503050406030204" pitchFamily="18" charset="0"/>
                                <a:cs typeface="Cambria Math" panose="02040503050406030204" pitchFamily="18" charset="0"/>
                              </a:rPr>
                            </m:ctrlPr>
                          </m:sSubPr>
                          <m:e>
                            <m:r>
                              <a:rPr lang="en-US" altLang="zh-CN" b="0" i="1" smtClean="0">
                                <a:latin typeface="Cambria Math" panose="02040503050406030204" pitchFamily="18" charset="0"/>
                                <a:cs typeface="Cambria Math" panose="02040503050406030204" pitchFamily="18" charset="0"/>
                              </a:rPr>
                              <m:t>𝑚</m:t>
                            </m:r>
                          </m:e>
                          <m:sub>
                            <m:r>
                              <a:rPr lang="en-US" altLang="zh-CN" b="0" i="1" smtClean="0">
                                <a:latin typeface="Cambria Math" panose="02040503050406030204" pitchFamily="18" charset="0"/>
                                <a:cs typeface="Cambria Math" panose="02040503050406030204" pitchFamily="18" charset="0"/>
                              </a:rPr>
                              <m:t>1</m:t>
                            </m:r>
                          </m:sub>
                        </m:sSub>
                        <m:r>
                          <a:rPr lang="en-US" altLang="zh-CN" b="0" i="1" smtClean="0">
                            <a:latin typeface="Cambria Math" panose="02040503050406030204" pitchFamily="18" charset="0"/>
                            <a:cs typeface="Cambria Math" panose="02040503050406030204" pitchFamily="18" charset="0"/>
                          </a:rPr>
                          <m:t>×</m:t>
                        </m:r>
                        <m:sSub>
                          <m:sSubPr>
                            <m:ctrlPr>
                              <a:rPr lang="en-US" altLang="zh-CN" b="0" i="1" smtClean="0">
                                <a:latin typeface="Cambria Math" panose="02040503050406030204" pitchFamily="18" charset="0"/>
                                <a:cs typeface="Cambria Math" panose="02040503050406030204" pitchFamily="18" charset="0"/>
                              </a:rPr>
                            </m:ctrlPr>
                          </m:sSubPr>
                          <m:e>
                            <m:r>
                              <a:rPr lang="en-US" altLang="zh-CN" b="0" i="1" smtClean="0">
                                <a:latin typeface="Cambria Math" panose="02040503050406030204" pitchFamily="18" charset="0"/>
                                <a:cs typeface="Cambria Math" panose="02040503050406030204" pitchFamily="18" charset="0"/>
                              </a:rPr>
                              <m:t>𝑚</m:t>
                            </m:r>
                          </m:e>
                          <m:sub>
                            <m:r>
                              <a:rPr lang="en-US" altLang="zh-CN" b="0" i="1" smtClean="0">
                                <a:latin typeface="Cambria Math" panose="02040503050406030204" pitchFamily="18" charset="0"/>
                                <a:cs typeface="Cambria Math" panose="02040503050406030204" pitchFamily="18" charset="0"/>
                              </a:rPr>
                              <m:t>2</m:t>
                            </m:r>
                          </m:sub>
                        </m:sSub>
                      </m:sub>
                    </m:sSub>
                    <m:r>
                      <a:rPr lang="en-US" altLang="zh-CN" i="1">
                        <a:latin typeface="Cambria Math" panose="02040503050406030204" pitchFamily="18" charset="0"/>
                        <a:cs typeface="Cambria Math" panose="02040503050406030204" pitchFamily="18" charset="0"/>
                      </a:rPr>
                      <m:t>(</m:t>
                    </m:r>
                    <m:r>
                      <a:rPr lang="en-US" altLang="zh-CN" i="1">
                        <a:latin typeface="Cambria Math" panose="02040503050406030204" pitchFamily="18" charset="0"/>
                        <a:cs typeface="Cambria Math" panose="02040503050406030204" pitchFamily="18" charset="0"/>
                      </a:rPr>
                      <m:t>𝔽</m:t>
                    </m:r>
                    <m:r>
                      <a:rPr lang="en-US" altLang="zh-CN" i="1">
                        <a:latin typeface="Cambria Math" panose="02040503050406030204" pitchFamily="18" charset="0"/>
                        <a:cs typeface="Cambria Math" panose="02040503050406030204" pitchFamily="18" charset="0"/>
                      </a:rPr>
                      <m:t>)</m:t>
                    </m:r>
                  </m:oMath>
                </a14:m>
                <a:r>
                  <a:rPr lang="en-US" altLang="zh-CN" dirty="0"/>
                  <a:t>   s</a:t>
                </a:r>
                <a:r>
                  <a:rPr lang="en-US" altLang="zh-CN" dirty="0" err="1"/>
                  <a:t>.t.</a:t>
                </a:r>
                <a:r>
                  <a:rPr lang="en-US" altLang="zh-CN" dirty="0"/>
                  <a:t>    </a:t>
                </a:r>
                <a14:m>
                  <m:oMath xmlns:m="http://schemas.openxmlformats.org/officeDocument/2006/math">
                    <m:r>
                      <a:rPr lang="en-US" altLang="zh-CN" b="0" i="1" smtClean="0">
                        <a:latin typeface="Cambria Math" panose="02040503050406030204" pitchFamily="18" charset="0"/>
                      </a:rPr>
                      <m:t>𝑉</m:t>
                    </m:r>
                    <m:r>
                      <a:rPr lang="en-US" altLang="zh-CN" b="0" i="1" smtClean="0">
                        <a:latin typeface="Cambria Math" panose="02040503050406030204" pitchFamily="18" charset="0"/>
                      </a:rPr>
                      <m:t>+</m:t>
                    </m:r>
                    <m:r>
                      <a:rPr lang="en-US" altLang="zh-CN" b="0" i="1" smtClean="0">
                        <a:latin typeface="Cambria Math" panose="02040503050406030204" pitchFamily="18" charset="0"/>
                      </a:rPr>
                      <m:t>𝑊</m:t>
                    </m:r>
                    <m:r>
                      <a:rPr lang="en-US" altLang="zh-CN" b="0" i="1" smtClean="0">
                        <a:latin typeface="Cambria Math" panose="02040503050406030204" pitchFamily="18" charset="0"/>
                      </a:rPr>
                      <m:t>=</m:t>
                    </m:r>
                    <m:r>
                      <a:rPr kumimoji="1" lang="en-US" altLang="zh-CN" b="1" i="1" smtClean="0">
                        <a:latin typeface="Cambria Math" panose="02040503050406030204" pitchFamily="18" charset="0"/>
                      </a:rPr>
                      <m:t>𝒖</m:t>
                    </m:r>
                    <m:r>
                      <a:rPr kumimoji="1" lang="en-US" altLang="zh-CN" b="1" i="1" smtClean="0">
                        <a:latin typeface="Cambria Math" panose="02040503050406030204" pitchFamily="18" charset="0"/>
                      </a:rPr>
                      <m:t>⊗</m:t>
                    </m:r>
                    <m:r>
                      <a:rPr kumimoji="1" lang="en-US" altLang="zh-CN" b="1" i="1" smtClean="0">
                        <a:latin typeface="Cambria Math" panose="02040503050406030204" pitchFamily="18" charset="0"/>
                      </a:rPr>
                      <m:t>𝒙</m:t>
                    </m:r>
                  </m:oMath>
                </a14:m>
                <a:endParaRPr lang="zh-CN" altLang="en-US" dirty="0"/>
              </a:p>
            </p:txBody>
          </p:sp>
        </mc:Choice>
        <mc:Fallback>
          <p:sp>
            <p:nvSpPr>
              <p:cNvPr id="17" name="文本框 16"/>
              <p:cNvSpPr txBox="1">
                <a:spLocks noRot="1" noChangeAspect="1" noMove="1" noResize="1" noEditPoints="1" noAdjustHandles="1" noChangeArrowheads="1" noChangeShapeType="1" noTextEdit="1"/>
              </p:cNvSpPr>
              <p:nvPr/>
            </p:nvSpPr>
            <p:spPr>
              <a:xfrm>
                <a:off x="2526371" y="4992457"/>
                <a:ext cx="6097978" cy="393121"/>
              </a:xfrm>
              <a:prstGeom prst="rect">
                <a:avLst/>
              </a:prstGeom>
              <a:blipFill rotWithShape="1">
                <a:blip r:embed="rId8"/>
                <a:stretch>
                  <a:fillRect l="-6" t="-22" r="7" b="36"/>
                </a:stretch>
              </a:blipFill>
            </p:spPr>
            <p:txBody>
              <a:bodyPr/>
              <a:lstStyle/>
              <a:p>
                <a:r>
                  <a:rPr lang="zh-CN" altLang="en-US">
                    <a:noFill/>
                  </a:rPr>
                  <a:t> </a:t>
                </a:r>
              </a:p>
            </p:txBody>
          </p:sp>
        </mc:Fallback>
      </mc:AlternateContent>
      <p:sp>
        <p:nvSpPr>
          <p:cNvPr id="23" name="文本框 22"/>
          <p:cNvSpPr txBox="1"/>
          <p:nvPr/>
        </p:nvSpPr>
        <p:spPr>
          <a:xfrm>
            <a:off x="828592" y="5657604"/>
            <a:ext cx="1006800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2000" b="1" dirty="0"/>
              <a:t>From SVOLE to VOPE: </a:t>
            </a:r>
            <a:r>
              <a:rPr lang="en-US" altLang="zh-CN" sz="2000" dirty="0"/>
              <a:t>Transform base VOLE instances into random VOLE instances</a:t>
            </a:r>
            <a:endParaRPr lang="en-US" altLang="zh-CN" sz="2000" dirty="0"/>
          </a:p>
        </p:txBody>
      </p:sp>
      <mc:AlternateContent xmlns:mc="http://schemas.openxmlformats.org/markup-compatibility/2006">
        <mc:Choice xmlns:a14="http://schemas.microsoft.com/office/drawing/2010/main" Requires="a14">
          <p:sp>
            <p:nvSpPr>
              <p:cNvPr id="19" name="矩形 18"/>
              <p:cNvSpPr/>
              <p:nvPr/>
            </p:nvSpPr>
            <p:spPr>
              <a:xfrm>
                <a:off x="3572331" y="3335966"/>
                <a:ext cx="1372638" cy="84726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𝑉</m:t>
                      </m:r>
                    </m:oMath>
                  </m:oMathPara>
                </a14:m>
                <a:endParaRPr lang="en-US" altLang="zh-CN" dirty="0"/>
              </a:p>
            </p:txBody>
          </p:sp>
        </mc:Choice>
        <mc:Fallback>
          <p:sp>
            <p:nvSpPr>
              <p:cNvPr id="19" name="矩形 18"/>
              <p:cNvSpPr>
                <a:spLocks noRot="1" noChangeAspect="1" noMove="1" noResize="1" noEditPoints="1" noAdjustHandles="1" noChangeArrowheads="1" noChangeShapeType="1" noTextEdit="1"/>
              </p:cNvSpPr>
              <p:nvPr/>
            </p:nvSpPr>
            <p:spPr>
              <a:xfrm>
                <a:off x="3572331" y="3335966"/>
                <a:ext cx="1372638" cy="847266"/>
              </a:xfrm>
              <a:prstGeom prst="rect">
                <a:avLst/>
              </a:prstGeom>
              <a:blipFill rotWithShape="1">
                <a:blip r:embed="rId9"/>
                <a:stretch>
                  <a:fillRect l="-496" t="-786" r="-446" b="-692"/>
                </a:stretch>
              </a:blipFill>
            </p:spPr>
            <p:style>
              <a:lnRef idx="2">
                <a:schemeClr val="accent4">
                  <a:shade val="15000"/>
                </a:schemeClr>
              </a:lnRef>
              <a:fillRef idx="1">
                <a:schemeClr val="accent4"/>
              </a:fillRef>
              <a:effectRef idx="0">
                <a:schemeClr val="accent4"/>
              </a:effectRef>
              <a:fontRef idx="minor">
                <a:schemeClr val="lt1"/>
              </a:fontRef>
            </p:style>
            <p:txBody>
              <a:bodyPr/>
              <a:lstStyle/>
              <a:p>
                <a:r>
                  <a:rPr lang="zh-CN" altLang="en-US">
                    <a:noFill/>
                  </a:rPr>
                  <a:t> </a:t>
                </a:r>
              </a:p>
            </p:txBody>
          </p:sp>
        </mc:Fallback>
      </mc:AlternateContent>
      <p:sp>
        <p:nvSpPr>
          <p:cNvPr id="30" name="文本框 29"/>
          <p:cNvSpPr txBox="1"/>
          <p:nvPr/>
        </p:nvSpPr>
        <p:spPr>
          <a:xfrm>
            <a:off x="3822024" y="2188154"/>
            <a:ext cx="795646" cy="307777"/>
          </a:xfrm>
          <a:prstGeom prst="rect">
            <a:avLst/>
          </a:prstGeom>
          <a:noFill/>
        </p:spPr>
        <p:txBody>
          <a:bodyPr wrap="square" rtlCol="0">
            <a:spAutoFit/>
          </a:bodyPr>
          <a:lstStyle/>
          <a:p>
            <a:r>
              <a:rPr kumimoji="1" lang="en-US" altLang="zh-CN" sz="1400" dirty="0">
                <a:solidFill>
                  <a:schemeClr val="bg2"/>
                </a:solidFill>
              </a:rPr>
              <a:t>Expand</a:t>
            </a:r>
            <a:endParaRPr kumimoji="1" lang="zh-CN" altLang="en-US" sz="1400" dirty="0">
              <a:solidFill>
                <a:schemeClr val="bg2"/>
              </a:solidFill>
            </a:endParaRPr>
          </a:p>
        </p:txBody>
      </p:sp>
      <mc:AlternateContent xmlns:mc="http://schemas.openxmlformats.org/markup-compatibility/2006">
        <mc:Choice xmlns:a14="http://schemas.microsoft.com/office/drawing/2010/main" Requires="a14">
          <p:sp>
            <p:nvSpPr>
              <p:cNvPr id="3" name="矩形 2"/>
              <p:cNvSpPr/>
              <p:nvPr/>
            </p:nvSpPr>
            <p:spPr>
              <a:xfrm>
                <a:off x="6664696" y="1851693"/>
                <a:ext cx="840714" cy="247501"/>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𝒙</m:t>
                      </m:r>
                    </m:oMath>
                  </m:oMathPara>
                </a14:m>
                <a:endParaRPr lang="en-US" altLang="zh-CN" b="1" dirty="0"/>
              </a:p>
            </p:txBody>
          </p:sp>
        </mc:Choice>
        <mc:Fallback>
          <p:sp>
            <p:nvSpPr>
              <p:cNvPr id="3" name="矩形 2"/>
              <p:cNvSpPr>
                <a:spLocks noRot="1" noChangeAspect="1" noMove="1" noResize="1" noEditPoints="1" noAdjustHandles="1" noChangeArrowheads="1" noChangeShapeType="1" noTextEdit="1"/>
              </p:cNvSpPr>
              <p:nvPr/>
            </p:nvSpPr>
            <p:spPr>
              <a:xfrm>
                <a:off x="6664696" y="1851693"/>
                <a:ext cx="840714" cy="247501"/>
              </a:xfrm>
              <a:prstGeom prst="rect">
                <a:avLst/>
              </a:prstGeom>
              <a:blipFill rotWithShape="1">
                <a:blip r:embed="rId10"/>
                <a:stretch>
                  <a:fillRect l="-799" t="-5401" r="-714" b="-5435"/>
                </a:stretch>
              </a:blipFill>
            </p:spPr>
            <p:style>
              <a:lnRef idx="2">
                <a:schemeClr val="accent5">
                  <a:shade val="15000"/>
                </a:schemeClr>
              </a:lnRef>
              <a:fillRef idx="1">
                <a:schemeClr val="accent5"/>
              </a:fillRef>
              <a:effectRef idx="0">
                <a:schemeClr val="accent5"/>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矩形 5"/>
              <p:cNvSpPr/>
              <p:nvPr/>
            </p:nvSpPr>
            <p:spPr>
              <a:xfrm>
                <a:off x="6313093" y="3367647"/>
                <a:ext cx="1372638" cy="84505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𝑊</m:t>
                      </m:r>
                    </m:oMath>
                  </m:oMathPara>
                </a14:m>
                <a:endParaRPr lang="en-US" altLang="zh-CN" dirty="0"/>
              </a:p>
            </p:txBody>
          </p:sp>
        </mc:Choice>
        <mc:Fallback>
          <p:sp>
            <p:nvSpPr>
              <p:cNvPr id="6" name="矩形 5"/>
              <p:cNvSpPr>
                <a:spLocks noRot="1" noChangeAspect="1" noMove="1" noResize="1" noEditPoints="1" noAdjustHandles="1" noChangeArrowheads="1" noChangeShapeType="1" noTextEdit="1"/>
              </p:cNvSpPr>
              <p:nvPr/>
            </p:nvSpPr>
            <p:spPr>
              <a:xfrm>
                <a:off x="6313093" y="3367647"/>
                <a:ext cx="1372638" cy="845057"/>
              </a:xfrm>
              <a:prstGeom prst="rect">
                <a:avLst/>
              </a:prstGeom>
              <a:blipFill rotWithShape="1">
                <a:blip r:embed="rId11"/>
                <a:stretch>
                  <a:fillRect l="-503" t="-780" r="-439" b="-738"/>
                </a:stretch>
              </a:blipFill>
            </p:spPr>
            <p:style>
              <a:lnRef idx="2">
                <a:schemeClr val="accent4">
                  <a:shade val="15000"/>
                </a:schemeClr>
              </a:lnRef>
              <a:fillRef idx="1">
                <a:schemeClr val="accent4"/>
              </a:fillRef>
              <a:effectRef idx="0">
                <a:schemeClr val="accent4"/>
              </a:effectRef>
              <a:fontRef idx="minor">
                <a:schemeClr val="lt1"/>
              </a:fontRef>
            </p:style>
            <p:txBody>
              <a:bodyPr/>
              <a:lstStyle/>
              <a:p>
                <a:r>
                  <a:rPr lang="zh-CN" altLang="en-US">
                    <a:noFill/>
                  </a:rPr>
                  <a:t> </a:t>
                </a:r>
              </a:p>
            </p:txBody>
          </p:sp>
        </mc:Fallback>
      </mc:AlternateContent>
      <p:grpSp>
        <p:nvGrpSpPr>
          <p:cNvPr id="20" name="组合 19"/>
          <p:cNvGrpSpPr/>
          <p:nvPr/>
        </p:nvGrpSpPr>
        <p:grpSpPr>
          <a:xfrm>
            <a:off x="3212734" y="4503632"/>
            <a:ext cx="5143530" cy="300788"/>
            <a:chOff x="3212734" y="4503632"/>
            <a:chExt cx="5143530" cy="300788"/>
          </a:xfrm>
        </p:grpSpPr>
        <mc:AlternateContent xmlns:mc="http://schemas.openxmlformats.org/markup-compatibility/2006">
          <mc:Choice xmlns:a14="http://schemas.microsoft.com/office/drawing/2010/main" Requires="a14">
            <p:sp>
              <p:nvSpPr>
                <p:cNvPr id="13" name="文本框 12"/>
                <p:cNvSpPr txBox="1"/>
                <p:nvPr/>
              </p:nvSpPr>
              <p:spPr>
                <a:xfrm>
                  <a:off x="3212734" y="4503632"/>
                  <a:ext cx="2860142" cy="30078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i="1" smtClean="0">
                            <a:latin typeface="Cambria Math" panose="02040503050406030204" pitchFamily="18" charset="0"/>
                          </a:rPr>
                          <m:t>⊗:</m:t>
                        </m:r>
                        <m:sSup>
                          <m:sSupPr>
                            <m:ctrlPr>
                              <a:rPr kumimoji="1" lang="en-US" altLang="zh-CN" b="0" i="1" smtClean="0">
                                <a:latin typeface="Cambria Math" panose="02040503050406030204" pitchFamily="18" charset="0"/>
                              </a:rPr>
                            </m:ctrlPr>
                          </m:sSupPr>
                          <m:e>
                            <m:r>
                              <a:rPr kumimoji="1" lang="en-US" altLang="zh-CN" i="1" smtClean="0">
                                <a:latin typeface="Cambria Math" panose="02040503050406030204" pitchFamily="18" charset="0"/>
                              </a:rPr>
                              <m:t>𝔽</m:t>
                            </m:r>
                          </m:e>
                          <m: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1</m:t>
                                </m:r>
                              </m:sub>
                            </m:sSub>
                          </m:sup>
                        </m:sSup>
                        <m:r>
                          <a:rPr kumimoji="1" lang="en-US" altLang="zh-CN" i="1">
                            <a:latin typeface="Cambria Math" panose="02040503050406030204" pitchFamily="18" charset="0"/>
                          </a:rPr>
                          <m:t>×</m:t>
                        </m:r>
                        <m:sSup>
                          <m:sSupPr>
                            <m:ctrlPr>
                              <a:rPr kumimoji="1" lang="en-US" altLang="zh-CN" b="0" i="1" smtClean="0">
                                <a:latin typeface="Cambria Math" panose="02040503050406030204" pitchFamily="18" charset="0"/>
                              </a:rPr>
                            </m:ctrlPr>
                          </m:sSupPr>
                          <m:e>
                            <m:r>
                              <a:rPr kumimoji="1" lang="en-US" altLang="zh-CN" i="1">
                                <a:latin typeface="Cambria Math" panose="02040503050406030204" pitchFamily="18" charset="0"/>
                              </a:rPr>
                              <m:t>𝔽</m:t>
                            </m:r>
                          </m:e>
                          <m: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2</m:t>
                                </m:r>
                              </m:sub>
                            </m:sSub>
                          </m:sup>
                        </m:sSup>
                        <m:r>
                          <a:rPr kumimoji="1" lang="en-US" altLang="zh-CN" i="1">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ℳ</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2</m:t>
                                </m:r>
                              </m:sub>
                            </m:sSub>
                          </m:sub>
                        </m:sSub>
                        <m:r>
                          <a:rPr kumimoji="1" lang="en-US" altLang="zh-CN" i="1">
                            <a:latin typeface="Cambria Math" panose="02040503050406030204" pitchFamily="18" charset="0"/>
                          </a:rPr>
                          <m:t>(</m:t>
                        </m:r>
                        <m:r>
                          <a:rPr kumimoji="1" lang="en-US" altLang="zh-CN" i="1">
                            <a:latin typeface="Cambria Math" panose="02040503050406030204" pitchFamily="18" charset="0"/>
                          </a:rPr>
                          <m:t>𝔽</m:t>
                        </m:r>
                        <m:r>
                          <a:rPr kumimoji="1" lang="en-US" altLang="zh-CN" i="1">
                            <a:latin typeface="Cambria Math" panose="02040503050406030204" pitchFamily="18" charset="0"/>
                          </a:rPr>
                          <m:t>)</m:t>
                        </m:r>
                      </m:oMath>
                    </m:oMathPara>
                  </a14:m>
                  <a:endParaRPr kumimoji="1" lang="zh-CN" altLang="en-US" dirty="0"/>
                </a:p>
              </p:txBody>
            </p:sp>
          </mc:Choice>
          <mc:Fallback>
            <p:sp>
              <p:nvSpPr>
                <p:cNvPr id="13" name="文本框 12"/>
                <p:cNvSpPr txBox="1">
                  <a:spLocks noRot="1" noChangeAspect="1" noMove="1" noResize="1" noEditPoints="1" noAdjustHandles="1" noChangeArrowheads="1" noChangeShapeType="1" noTextEdit="1"/>
                </p:cNvSpPr>
                <p:nvPr/>
              </p:nvSpPr>
              <p:spPr>
                <a:xfrm>
                  <a:off x="3212734" y="4503632"/>
                  <a:ext cx="2860142" cy="300788"/>
                </a:xfrm>
                <a:prstGeom prst="rect">
                  <a:avLst/>
                </a:prstGeom>
                <a:blipFill rotWithShape="1">
                  <a:blip r:embed="rId12"/>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文本框 13"/>
                <p:cNvSpPr txBox="1"/>
                <p:nvPr/>
              </p:nvSpPr>
              <p:spPr>
                <a:xfrm>
                  <a:off x="6430673" y="4504370"/>
                  <a:ext cx="1925591" cy="2993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d>
                              <m:dPr>
                                <m:ctrlPr>
                                  <a:rPr kumimoji="1" lang="en-US" altLang="zh-CN" b="1" i="1" smtClean="0">
                                    <a:latin typeface="Cambria Math" panose="02040503050406030204" pitchFamily="18" charset="0"/>
                                  </a:rPr>
                                </m:ctrlPr>
                              </m:dPr>
                              <m:e>
                                <m:r>
                                  <a:rPr kumimoji="1" lang="en-US" altLang="zh-CN" b="1" i="1" smtClean="0">
                                    <a:latin typeface="Cambria Math" panose="02040503050406030204" pitchFamily="18" charset="0"/>
                                  </a:rPr>
                                  <m:t>𝒖</m:t>
                                </m:r>
                                <m:r>
                                  <a:rPr kumimoji="1" lang="en-US" altLang="zh-CN" b="0" i="1" smtClean="0">
                                    <a:latin typeface="Cambria Math" panose="02040503050406030204" pitchFamily="18" charset="0"/>
                                  </a:rPr>
                                  <m:t>⊗</m:t>
                                </m:r>
                                <m:r>
                                  <a:rPr kumimoji="1" lang="en-US" altLang="zh-CN" b="1" i="1" smtClean="0">
                                    <a:latin typeface="Cambria Math" panose="02040503050406030204" pitchFamily="18" charset="0"/>
                                  </a:rPr>
                                  <m:t>𝒙</m:t>
                                </m:r>
                              </m:e>
                            </m:d>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𝑢</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𝑥</m:t>
                            </m:r>
                          </m:e>
                          <m:sub>
                            <m:r>
                              <a:rPr kumimoji="1" lang="en-US" altLang="zh-CN" b="0" i="1" smtClean="0">
                                <a:latin typeface="Cambria Math" panose="02040503050406030204" pitchFamily="18" charset="0"/>
                              </a:rPr>
                              <m:t>𝑗</m:t>
                            </m:r>
                          </m:sub>
                        </m:sSub>
                      </m:oMath>
                    </m:oMathPara>
                  </a14:m>
                  <a:endParaRPr kumimoji="1" lang="zh-CN" altLang="en-US" dirty="0"/>
                </a:p>
              </p:txBody>
            </p:sp>
          </mc:Choice>
          <mc:Fallback>
            <p:sp>
              <p:nvSpPr>
                <p:cNvPr id="14" name="文本框 13"/>
                <p:cNvSpPr txBox="1">
                  <a:spLocks noRot="1" noChangeAspect="1" noMove="1" noResize="1" noEditPoints="1" noAdjustHandles="1" noChangeArrowheads="1" noChangeShapeType="1" noTextEdit="1"/>
                </p:cNvSpPr>
                <p:nvPr/>
              </p:nvSpPr>
              <p:spPr>
                <a:xfrm>
                  <a:off x="6430673" y="4504370"/>
                  <a:ext cx="1925591" cy="299313"/>
                </a:xfrm>
                <a:prstGeom prst="rect">
                  <a:avLst/>
                </a:prstGeom>
                <a:blipFill rotWithShape="1">
                  <a:blip r:embed="rId13"/>
                </a:blipFill>
              </p:spPr>
              <p:txBody>
                <a:bodyPr/>
                <a:lstStyle/>
                <a:p>
                  <a:r>
                    <a:rPr lang="zh-CN" altLang="en-US">
                      <a:noFill/>
                    </a:rPr>
                    <a:t> </a:t>
                  </a:r>
                </a:p>
              </p:txBody>
            </p:sp>
          </mc:Fallback>
        </mc:AlternateContent>
      </p:grpSp>
      <mc:AlternateContent xmlns:mc="http://schemas.openxmlformats.org/markup-compatibility/2006">
        <mc:Choice xmlns:a14="http://schemas.microsoft.com/office/drawing/2010/main" Requires="a14">
          <p:sp>
            <p:nvSpPr>
              <p:cNvPr id="15" name="矩形 14"/>
              <p:cNvSpPr/>
              <p:nvPr/>
            </p:nvSpPr>
            <p:spPr>
              <a:xfrm>
                <a:off x="6859693" y="2563396"/>
                <a:ext cx="445687" cy="277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altLang="zh-CN" b="0" i="1" smtClean="0">
                          <a:latin typeface="Cambria Math" panose="02040503050406030204" pitchFamily="18" charset="0"/>
                        </a:rPr>
                        <m:t>𝑠</m:t>
                      </m:r>
                      <m:r>
                        <a:rPr lang="en-US" altLang="zh-CN" b="0" i="1" smtClean="0">
                          <a:latin typeface="Cambria Math" panose="02040503050406030204" pitchFamily="18" charset="0"/>
                        </a:rPr>
                        <m:t>′</m:t>
                      </m:r>
                    </m:oMath>
                  </m:oMathPara>
                </a14:m>
                <a:endParaRPr lang="en-US" altLang="zh-CN" dirty="0"/>
              </a:p>
            </p:txBody>
          </p:sp>
        </mc:Choice>
        <mc:Fallback>
          <p:sp>
            <p:nvSpPr>
              <p:cNvPr id="15" name="矩形 14"/>
              <p:cNvSpPr>
                <a:spLocks noRot="1" noChangeAspect="1" noMove="1" noResize="1" noEditPoints="1" noAdjustHandles="1" noChangeArrowheads="1" noChangeShapeType="1" noTextEdit="1"/>
              </p:cNvSpPr>
              <p:nvPr/>
            </p:nvSpPr>
            <p:spPr>
              <a:xfrm>
                <a:off x="6859693" y="2563396"/>
                <a:ext cx="445687" cy="277000"/>
              </a:xfrm>
              <a:prstGeom prst="rect">
                <a:avLst/>
              </a:prstGeom>
              <a:blipFill rotWithShape="1">
                <a:blip r:embed="rId14"/>
                <a:stretch>
                  <a:fillRect l="-1520" t="-2486" r="-1348" b="-2278"/>
                </a:stretch>
              </a:blipFill>
            </p:spPr>
            <p:style>
              <a:lnRef idx="2">
                <a:schemeClr val="accent6">
                  <a:shade val="15000"/>
                </a:schemeClr>
              </a:lnRef>
              <a:fillRef idx="1">
                <a:schemeClr val="accent6"/>
              </a:fillRef>
              <a:effectRef idx="0">
                <a:schemeClr val="accent6"/>
              </a:effectRef>
              <a:fontRef idx="minor">
                <a:schemeClr val="lt1"/>
              </a:fontRef>
            </p:style>
            <p:txBody>
              <a:bodyPr/>
              <a:lstStyle/>
              <a:p>
                <a:r>
                  <a:rPr lang="zh-CN" altLang="en-US">
                    <a:noFill/>
                  </a:rPr>
                  <a:t> </a:t>
                </a:r>
              </a:p>
            </p:txBody>
          </p:sp>
        </mc:Fallback>
      </mc:AlternateContent>
      <p:sp>
        <p:nvSpPr>
          <p:cNvPr id="18" name="梯形 17"/>
          <p:cNvSpPr/>
          <p:nvPr/>
        </p:nvSpPr>
        <p:spPr>
          <a:xfrm rot="10800000">
            <a:off x="6664695" y="2101300"/>
            <a:ext cx="840715" cy="467715"/>
          </a:xfrm>
          <a:prstGeom prst="trapezoid">
            <a:avLst>
              <a:gd name="adj" fmla="val 44173"/>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mc:AlternateContent xmlns:mc="http://schemas.openxmlformats.org/markup-compatibility/2006">
        <mc:Choice xmlns:a14="http://schemas.microsoft.com/office/drawing/2010/main" Requires="a14">
          <p:sp>
            <p:nvSpPr>
              <p:cNvPr id="22" name="文本框 21"/>
              <p:cNvSpPr txBox="1"/>
              <p:nvPr/>
            </p:nvSpPr>
            <p:spPr>
              <a:xfrm>
                <a:off x="6715033" y="2178680"/>
                <a:ext cx="790378" cy="276999"/>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m:rPr>
                          <m:sty m:val="p"/>
                        </m:rPr>
                        <a:rPr kumimoji="1" lang="en-US" altLang="zh-CN" sz="1200" i="0" dirty="0" smtClean="0">
                          <a:solidFill>
                            <a:schemeClr val="bg2"/>
                          </a:solidFill>
                          <a:latin typeface="Cambria Math" panose="02040503050406030204" pitchFamily="18" charset="0"/>
                        </a:rPr>
                        <m:t>Expand</m:t>
                      </m:r>
                      <m:r>
                        <a:rPr kumimoji="1" lang="en-US" altLang="zh-CN" sz="1200" b="0" i="1" dirty="0" smtClean="0">
                          <a:solidFill>
                            <a:schemeClr val="bg2"/>
                          </a:solidFill>
                          <a:latin typeface="Cambria Math" panose="02040503050406030204" pitchFamily="18" charset="0"/>
                        </a:rPr>
                        <m:t>′</m:t>
                      </m:r>
                    </m:oMath>
                  </m:oMathPara>
                </a14:m>
                <a:endParaRPr kumimoji="1" lang="zh-CN" altLang="en-US" sz="1200" dirty="0">
                  <a:solidFill>
                    <a:schemeClr val="bg2"/>
                  </a:solidFill>
                </a:endParaRPr>
              </a:p>
            </p:txBody>
          </p:sp>
        </mc:Choice>
        <mc:Fallback>
          <p:sp>
            <p:nvSpPr>
              <p:cNvPr id="22" name="文本框 21"/>
              <p:cNvSpPr txBox="1">
                <a:spLocks noRot="1" noChangeAspect="1" noMove="1" noResize="1" noEditPoints="1" noAdjustHandles="1" noChangeArrowheads="1" noChangeShapeType="1" noTextEdit="1"/>
              </p:cNvSpPr>
              <p:nvPr/>
            </p:nvSpPr>
            <p:spPr>
              <a:xfrm>
                <a:off x="6715033" y="2178680"/>
                <a:ext cx="790378" cy="276999"/>
              </a:xfrm>
              <a:prstGeom prst="rect">
                <a:avLst/>
              </a:prstGeom>
              <a:blipFill rotWithShape="1">
                <a:blip r:embed="rId15"/>
                <a:stretch>
                  <a:fillRect l="-69" t="-227" r="44" b="4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2" name="矩形 31"/>
              <p:cNvSpPr/>
              <p:nvPr/>
            </p:nvSpPr>
            <p:spPr>
              <a:xfrm>
                <a:off x="3981100" y="2584812"/>
                <a:ext cx="489575" cy="25046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n-US" altLang="zh-CN" b="0" i="1" smtClean="0">
                          <a:latin typeface="Cambria Math" panose="02040503050406030204" pitchFamily="18" charset="0"/>
                        </a:rPr>
                        <m:t>𝑠</m:t>
                      </m:r>
                    </m:oMath>
                  </m:oMathPara>
                </a14:m>
                <a:endParaRPr lang="en-US" altLang="zh-CN" dirty="0"/>
              </a:p>
            </p:txBody>
          </p:sp>
        </mc:Choice>
        <mc:Fallback>
          <p:sp>
            <p:nvSpPr>
              <p:cNvPr id="32" name="矩形 31"/>
              <p:cNvSpPr>
                <a:spLocks noRot="1" noChangeAspect="1" noMove="1" noResize="1" noEditPoints="1" noAdjustHandles="1" noChangeArrowheads="1" noChangeShapeType="1" noTextEdit="1"/>
              </p:cNvSpPr>
              <p:nvPr/>
            </p:nvSpPr>
            <p:spPr>
              <a:xfrm>
                <a:off x="3981100" y="2584812"/>
                <a:ext cx="489575" cy="250465"/>
              </a:xfrm>
              <a:prstGeom prst="rect">
                <a:avLst/>
              </a:prstGeom>
              <a:blipFill rotWithShape="1">
                <a:blip r:embed="rId16"/>
                <a:stretch>
                  <a:fillRect l="-1355" t="-4708" r="-1241" b="-4816"/>
                </a:stretch>
              </a:blipFill>
            </p:spPr>
            <p:style>
              <a:lnRef idx="2">
                <a:schemeClr val="accent3">
                  <a:shade val="15000"/>
                </a:schemeClr>
              </a:lnRef>
              <a:fillRef idx="1">
                <a:schemeClr val="accent3"/>
              </a:fillRef>
              <a:effectRef idx="0">
                <a:schemeClr val="accent3"/>
              </a:effectRef>
              <a:fontRef idx="minor">
                <a:schemeClr val="lt1"/>
              </a:fontRef>
            </p:style>
            <p:txBody>
              <a:bodyPr/>
              <a:lstStyle/>
              <a:p>
                <a:r>
                  <a:rPr lang="zh-CN" altLang="en-US">
                    <a:noFill/>
                  </a:rPr>
                  <a:t> </a:t>
                </a:r>
              </a:p>
            </p:txBody>
          </p:sp>
        </mc:Fallback>
      </mc:AlternateContent>
      <p:sp>
        <p:nvSpPr>
          <p:cNvPr id="33" name="梯形 32"/>
          <p:cNvSpPr/>
          <p:nvPr/>
        </p:nvSpPr>
        <p:spPr>
          <a:xfrm rot="10800000">
            <a:off x="3542891" y="2123020"/>
            <a:ext cx="1353913" cy="458886"/>
          </a:xfrm>
          <a:prstGeom prst="trapezoid">
            <a:avLst>
              <a:gd name="adj" fmla="val 92034"/>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mc:AlternateContent xmlns:mc="http://schemas.openxmlformats.org/markup-compatibility/2006">
        <mc:Choice xmlns:a14="http://schemas.microsoft.com/office/drawing/2010/main" Requires="a14">
          <p:sp>
            <p:nvSpPr>
              <p:cNvPr id="34" name="矩形 33"/>
              <p:cNvSpPr/>
              <p:nvPr/>
            </p:nvSpPr>
            <p:spPr>
              <a:xfrm>
                <a:off x="3533529" y="1851936"/>
                <a:ext cx="1372638" cy="274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𝒖</m:t>
                      </m:r>
                    </m:oMath>
                  </m:oMathPara>
                </a14:m>
                <a:endParaRPr lang="en-US" altLang="zh-CN" b="1" dirty="0"/>
              </a:p>
            </p:txBody>
          </p:sp>
        </mc:Choice>
        <mc:Fallback>
          <p:sp>
            <p:nvSpPr>
              <p:cNvPr id="34" name="矩形 33"/>
              <p:cNvSpPr>
                <a:spLocks noRot="1" noChangeAspect="1" noMove="1" noResize="1" noEditPoints="1" noAdjustHandles="1" noChangeArrowheads="1" noChangeShapeType="1" noTextEdit="1"/>
              </p:cNvSpPr>
              <p:nvPr/>
            </p:nvSpPr>
            <p:spPr>
              <a:xfrm>
                <a:off x="3533529" y="1851936"/>
                <a:ext cx="1372638" cy="274558"/>
              </a:xfrm>
              <a:prstGeom prst="rect">
                <a:avLst/>
              </a:prstGeom>
              <a:blipFill rotWithShape="1">
                <a:blip r:embed="rId17"/>
                <a:stretch>
                  <a:fillRect l="-491" t="-2413" r="-451" b="-2126"/>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35" name="文本框 34"/>
          <p:cNvSpPr txBox="1"/>
          <p:nvPr/>
        </p:nvSpPr>
        <p:spPr>
          <a:xfrm>
            <a:off x="3822024" y="2188154"/>
            <a:ext cx="795646" cy="307777"/>
          </a:xfrm>
          <a:prstGeom prst="rect">
            <a:avLst/>
          </a:prstGeom>
          <a:noFill/>
        </p:spPr>
        <p:txBody>
          <a:bodyPr wrap="square" rtlCol="0">
            <a:spAutoFit/>
          </a:bodyPr>
          <a:lstStyle/>
          <a:p>
            <a:r>
              <a:rPr kumimoji="1" lang="en-US" altLang="zh-CN" sz="1400" dirty="0">
                <a:solidFill>
                  <a:schemeClr val="bg2"/>
                </a:solidFill>
              </a:rPr>
              <a:t>Expand</a:t>
            </a:r>
            <a:endParaRPr kumimoji="1" lang="zh-CN" altLang="en-US" sz="1400" dirty="0">
              <a:solidFill>
                <a:schemeClr val="bg2"/>
              </a:solidFill>
            </a:endParaRPr>
          </a:p>
        </p:txBody>
      </p:sp>
      <mc:AlternateContent xmlns:mc="http://schemas.openxmlformats.org/markup-compatibility/2006">
        <mc:Choice xmlns:a14="http://schemas.microsoft.com/office/drawing/2010/main" Requires="a14">
          <p:sp>
            <p:nvSpPr>
              <p:cNvPr id="36" name="文本框 35"/>
              <p:cNvSpPr txBox="1"/>
              <p:nvPr/>
            </p:nvSpPr>
            <p:spPr>
              <a:xfrm>
                <a:off x="3901120" y="1432208"/>
                <a:ext cx="1824843"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𝒖</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Expand</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oMath>
                  </m:oMathPara>
                </a14:m>
                <a:endParaRPr lang="zh-CN" altLang="en-US" dirty="0"/>
              </a:p>
            </p:txBody>
          </p:sp>
        </mc:Choice>
        <mc:Fallback>
          <p:sp>
            <p:nvSpPr>
              <p:cNvPr id="36" name="文本框 35"/>
              <p:cNvSpPr txBox="1">
                <a:spLocks noRot="1" noChangeAspect="1" noMove="1" noResize="1" noEditPoints="1" noAdjustHandles="1" noChangeArrowheads="1" noChangeShapeType="1" noTextEdit="1"/>
              </p:cNvSpPr>
              <p:nvPr/>
            </p:nvSpPr>
            <p:spPr>
              <a:xfrm>
                <a:off x="3901120" y="1432208"/>
                <a:ext cx="1824843" cy="369332"/>
              </a:xfrm>
              <a:prstGeom prst="rect">
                <a:avLst/>
              </a:prstGeom>
              <a:blipFill rotWithShape="1">
                <a:blip r:embed="rId18"/>
                <a:stretch>
                  <a:fillRect l="-17" t="-77" r="9" b="1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7" name="文本框 36"/>
              <p:cNvSpPr txBox="1"/>
              <p:nvPr/>
            </p:nvSpPr>
            <p:spPr>
              <a:xfrm>
                <a:off x="1770793" y="1443216"/>
                <a:ext cx="2343939"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Expand</m:t>
                      </m:r>
                      <m:r>
                        <a:rPr lang="en-US" altLang="zh-CN" b="0" i="0" smtClean="0">
                          <a:latin typeface="Cambria Math" panose="02040503050406030204" pitchFamily="18" charset="0"/>
                        </a:rPr>
                        <m:t>: </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cs typeface="Cambria Math" panose="02040503050406030204" pitchFamily="18" charset="0"/>
                            </a:rPr>
                          </m:ctrlPr>
                        </m:sSupPr>
                        <m:e>
                          <m:r>
                            <a:rPr lang="en-US" altLang="zh-CN" i="1">
                              <a:latin typeface="Cambria Math" panose="02040503050406030204" pitchFamily="18" charset="0"/>
                              <a:cs typeface="Cambria Math" panose="02040503050406030204" pitchFamily="18" charset="0"/>
                            </a:rPr>
                            <m:t>𝔽</m:t>
                          </m:r>
                        </m:e>
                        <m:sup>
                          <m:sSub>
                            <m:sSubPr>
                              <m:ctrlPr>
                                <a:rPr lang="en-US" altLang="zh-CN" b="0" i="1" smtClean="0">
                                  <a:latin typeface="Cambria Math" panose="02040503050406030204" pitchFamily="18" charset="0"/>
                                  <a:cs typeface="Cambria Math" panose="02040503050406030204" pitchFamily="18" charset="0"/>
                                </a:rPr>
                              </m:ctrlPr>
                            </m:sSubPr>
                            <m:e>
                              <m:r>
                                <a:rPr lang="en-US" altLang="zh-CN" b="0" i="1" smtClean="0">
                                  <a:latin typeface="Cambria Math" panose="02040503050406030204" pitchFamily="18" charset="0"/>
                                  <a:cs typeface="Cambria Math" panose="02040503050406030204" pitchFamily="18" charset="0"/>
                                </a:rPr>
                                <m:t>𝑚</m:t>
                              </m:r>
                            </m:e>
                            <m:sub>
                              <m:r>
                                <a:rPr lang="en-US" altLang="zh-CN" b="0" i="1" smtClean="0">
                                  <a:latin typeface="Cambria Math" panose="02040503050406030204" pitchFamily="18" charset="0"/>
                                  <a:cs typeface="Cambria Math" panose="02040503050406030204" pitchFamily="18" charset="0"/>
                                </a:rPr>
                                <m:t>1</m:t>
                              </m:r>
                            </m:sub>
                          </m:sSub>
                        </m:sup>
                      </m:sSup>
                    </m:oMath>
                  </m:oMathPara>
                </a14:m>
                <a:endParaRPr lang="zh-CN" altLang="en-US" i="1" dirty="0"/>
              </a:p>
            </p:txBody>
          </p:sp>
        </mc:Choice>
        <mc:Fallback>
          <p:sp>
            <p:nvSpPr>
              <p:cNvPr id="37" name="文本框 36"/>
              <p:cNvSpPr txBox="1">
                <a:spLocks noRot="1" noChangeAspect="1" noMove="1" noResize="1" noEditPoints="1" noAdjustHandles="1" noChangeArrowheads="1" noChangeShapeType="1" noTextEdit="1"/>
              </p:cNvSpPr>
              <p:nvPr/>
            </p:nvSpPr>
            <p:spPr>
              <a:xfrm>
                <a:off x="1770793" y="1443216"/>
                <a:ext cx="2343939" cy="369332"/>
              </a:xfrm>
              <a:prstGeom prst="rect">
                <a:avLst/>
              </a:prstGeom>
              <a:blipFill rotWithShape="1">
                <a:blip r:embed="rId19"/>
                <a:stretch>
                  <a:fillRect l="-18" t="-134" r="24" b="7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8" name="文本框 37"/>
              <p:cNvSpPr txBox="1"/>
              <p:nvPr/>
            </p:nvSpPr>
            <p:spPr>
              <a:xfrm>
                <a:off x="8149698" y="1432208"/>
                <a:ext cx="1824843"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𝒙</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Expand</m:t>
                      </m:r>
                      <m:r>
                        <a:rPr lang="en-US" altLang="zh-CN" b="0" i="0" smtClean="0">
                          <a:latin typeface="Cambria Math" panose="02040503050406030204" pitchFamily="18" charset="0"/>
                        </a:rPr>
                        <m:t>′</m:t>
                      </m:r>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oMath>
                  </m:oMathPara>
                </a14:m>
                <a:endParaRPr lang="zh-CN" altLang="en-US" dirty="0"/>
              </a:p>
            </p:txBody>
          </p:sp>
        </mc:Choice>
        <mc:Fallback>
          <p:sp>
            <p:nvSpPr>
              <p:cNvPr id="38" name="文本框 37"/>
              <p:cNvSpPr txBox="1">
                <a:spLocks noRot="1" noChangeAspect="1" noMove="1" noResize="1" noEditPoints="1" noAdjustHandles="1" noChangeArrowheads="1" noChangeShapeType="1" noTextEdit="1"/>
              </p:cNvSpPr>
              <p:nvPr/>
            </p:nvSpPr>
            <p:spPr>
              <a:xfrm>
                <a:off x="8149698" y="1432208"/>
                <a:ext cx="1824843" cy="369332"/>
              </a:xfrm>
              <a:prstGeom prst="rect">
                <a:avLst/>
              </a:prstGeom>
              <a:blipFill rotWithShape="1">
                <a:blip r:embed="rId20"/>
                <a:stretch>
                  <a:fillRect l="-6" t="-77" r="33" b="1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9" name="文本框 38"/>
              <p:cNvSpPr txBox="1"/>
              <p:nvPr/>
            </p:nvSpPr>
            <p:spPr>
              <a:xfrm>
                <a:off x="5946943" y="1443147"/>
                <a:ext cx="2343939"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Expand</m:t>
                      </m:r>
                      <m:r>
                        <a:rPr lang="en-US" altLang="zh-CN" b="0" i="0" smtClean="0">
                          <a:latin typeface="Cambria Math" panose="02040503050406030204" pitchFamily="18" charset="0"/>
                        </a:rPr>
                        <m:t>′: </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cs typeface="Cambria Math" panose="02040503050406030204" pitchFamily="18" charset="0"/>
                            </a:rPr>
                          </m:ctrlPr>
                        </m:sSupPr>
                        <m:e>
                          <m:r>
                            <a:rPr lang="en-US" altLang="zh-CN" i="1">
                              <a:latin typeface="Cambria Math" panose="02040503050406030204" pitchFamily="18" charset="0"/>
                              <a:cs typeface="Cambria Math" panose="02040503050406030204" pitchFamily="18" charset="0"/>
                            </a:rPr>
                            <m:t>𝔽</m:t>
                          </m:r>
                        </m:e>
                        <m:sup>
                          <m:sSub>
                            <m:sSubPr>
                              <m:ctrlPr>
                                <a:rPr lang="en-US" altLang="zh-CN" b="0" i="1" smtClean="0">
                                  <a:latin typeface="Cambria Math" panose="02040503050406030204" pitchFamily="18" charset="0"/>
                                  <a:cs typeface="Cambria Math" panose="02040503050406030204" pitchFamily="18" charset="0"/>
                                </a:rPr>
                              </m:ctrlPr>
                            </m:sSubPr>
                            <m:e>
                              <m:r>
                                <a:rPr lang="en-US" altLang="zh-CN" b="0" i="1" smtClean="0">
                                  <a:latin typeface="Cambria Math" panose="02040503050406030204" pitchFamily="18" charset="0"/>
                                  <a:cs typeface="Cambria Math" panose="02040503050406030204" pitchFamily="18" charset="0"/>
                                </a:rPr>
                                <m:t>𝑚</m:t>
                              </m:r>
                            </m:e>
                            <m:sub>
                              <m:r>
                                <a:rPr lang="en-US" altLang="zh-CN" b="0" i="1" smtClean="0">
                                  <a:latin typeface="Cambria Math" panose="02040503050406030204" pitchFamily="18" charset="0"/>
                                  <a:cs typeface="Cambria Math" panose="02040503050406030204" pitchFamily="18" charset="0"/>
                                </a:rPr>
                                <m:t>2</m:t>
                              </m:r>
                            </m:sub>
                          </m:sSub>
                        </m:sup>
                      </m:sSup>
                    </m:oMath>
                  </m:oMathPara>
                </a14:m>
                <a:endParaRPr lang="zh-CN" altLang="en-US" i="1" dirty="0"/>
              </a:p>
            </p:txBody>
          </p:sp>
        </mc:Choice>
        <mc:Fallback>
          <p:sp>
            <p:nvSpPr>
              <p:cNvPr id="39" name="文本框 38"/>
              <p:cNvSpPr txBox="1">
                <a:spLocks noRot="1" noChangeAspect="1" noMove="1" noResize="1" noEditPoints="1" noAdjustHandles="1" noChangeArrowheads="1" noChangeShapeType="1" noTextEdit="1"/>
              </p:cNvSpPr>
              <p:nvPr/>
            </p:nvSpPr>
            <p:spPr>
              <a:xfrm>
                <a:off x="5946943" y="1443147"/>
                <a:ext cx="2343939" cy="369332"/>
              </a:xfrm>
              <a:prstGeom prst="rect">
                <a:avLst/>
              </a:prstGeom>
              <a:blipFill rotWithShape="1">
                <a:blip r:embed="rId21"/>
                <a:stretch>
                  <a:fillRect l="-7" t="-116" r="14" b="51"/>
                </a:stretch>
              </a:blipFill>
            </p:spPr>
            <p:txBody>
              <a:bodyPr/>
              <a:lstStyle/>
              <a:p>
                <a:r>
                  <a:rPr lang="zh-CN" altLang="en-US">
                    <a:noFill/>
                  </a:rPr>
                  <a:t> </a:t>
                </a:r>
              </a:p>
            </p:txBody>
          </p:sp>
        </mc:Fallback>
      </mc:AlternateContent>
      <p:sp>
        <p:nvSpPr>
          <p:cNvPr id="11" name="文本框 10"/>
          <p:cNvSpPr txBox="1"/>
          <p:nvPr/>
        </p:nvSpPr>
        <p:spPr>
          <a:xfrm>
            <a:off x="2086229" y="3588856"/>
            <a:ext cx="925195" cy="369332"/>
          </a:xfrm>
          <a:prstGeom prst="rect">
            <a:avLst/>
          </a:prstGeom>
          <a:noFill/>
        </p:spPr>
        <p:txBody>
          <a:bodyPr wrap="square" rtlCol="0">
            <a:spAutoFit/>
          </a:bodyPr>
          <a:lstStyle/>
          <a:p>
            <a:r>
              <a:rPr kumimoji="1" lang="en-US" altLang="zh-CN" b="1" dirty="0"/>
              <a:t>Alice</a:t>
            </a:r>
            <a:endParaRPr kumimoji="1" lang="zh-CN" altLang="en-US" b="1" dirty="0"/>
          </a:p>
        </p:txBody>
      </p:sp>
      <p:sp>
        <p:nvSpPr>
          <p:cNvPr id="12" name="文本框 11"/>
          <p:cNvSpPr txBox="1"/>
          <p:nvPr/>
        </p:nvSpPr>
        <p:spPr>
          <a:xfrm>
            <a:off x="8471219" y="3588856"/>
            <a:ext cx="925195" cy="369332"/>
          </a:xfrm>
          <a:prstGeom prst="rect">
            <a:avLst/>
          </a:prstGeom>
          <a:noFill/>
        </p:spPr>
        <p:txBody>
          <a:bodyPr wrap="square" rtlCol="0">
            <a:spAutoFit/>
          </a:bodyPr>
          <a:lstStyle/>
          <a:p>
            <a:r>
              <a:rPr kumimoji="1" lang="en-US" altLang="zh-CN" b="1" dirty="0"/>
              <a:t>Bob</a:t>
            </a:r>
            <a:endParaRPr kumimoji="1" lang="zh-CN" altLang="en-US" b="1" dirty="0"/>
          </a:p>
        </p:txBody>
      </p:sp>
    </p:spTree>
    <p:custDataLst>
      <p:tags r:id="rId22"/>
    </p:custDataLst>
  </p:cSld>
  <p:clrMapOvr>
    <a:masterClrMapping/>
  </p:clrMapOvr>
  <mc:AlternateContent xmlns:mc="http://schemas.openxmlformats.org/markup-compatibility/2006">
    <mc:Choice xmlns:p14="http://schemas.microsoft.com/office/powerpoint/2010/main" Requires="p14">
      <p:transition spd="slow" p14:dur="2000" advTm="71150"/>
    </mc:Choice>
    <mc:Fallback>
      <p:transition spd="slow" advTm="711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17" grpId="0"/>
      <p:bldP spid="23" grpId="0" animBg="1"/>
      <p:bldP spid="19" grpId="0" animBg="1"/>
      <p:bldP spid="3" grpId="0" animBg="1"/>
      <p:bldP spid="6" grpId="0" animBg="1"/>
      <p:bldP spid="15" grpId="0" animBg="1"/>
      <p:bldP spid="18" grpId="0" animBg="1"/>
      <p:bldP spid="22" grpId="0"/>
      <p:bldP spid="32" grpId="0" animBg="1"/>
      <p:bldP spid="33" grpId="0" animBg="1"/>
      <p:bldP spid="34" grpId="0" animBg="1"/>
      <p:bldP spid="35" grpId="0"/>
      <p:bldP spid="36" grpId="0"/>
      <p:bldP spid="37" grpId="0"/>
      <p:bldP spid="38" grpId="0"/>
      <p:bldP spid="3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400" y="430270"/>
            <a:ext cx="10969200" cy="705600"/>
          </a:xfrm>
        </p:spPr>
        <p:txBody>
          <a:bodyPr/>
          <a:lstStyle/>
          <a:p>
            <a:r>
              <a:rPr lang="en-US" altLang="zh-CN" dirty="0"/>
              <a:t>Random Matrix Multiplication</a:t>
            </a:r>
            <a:endParaRPr lang="en-US" altLang="zh-CN" dirty="0"/>
          </a:p>
        </p:txBody>
      </p:sp>
      <p:sp>
        <p:nvSpPr>
          <p:cNvPr id="21" name="矩形 20"/>
          <p:cNvSpPr/>
          <p:nvPr/>
        </p:nvSpPr>
        <p:spPr>
          <a:xfrm>
            <a:off x="1066636" y="1839674"/>
            <a:ext cx="1819067" cy="126869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tLang="zh-CN" dirty="0"/>
          </a:p>
        </p:txBody>
      </p:sp>
      <p:sp>
        <p:nvSpPr>
          <p:cNvPr id="32" name="矩形 31"/>
          <p:cNvSpPr/>
          <p:nvPr/>
        </p:nvSpPr>
        <p:spPr>
          <a:xfrm rot="5400000">
            <a:off x="3485947" y="2006499"/>
            <a:ext cx="1819067" cy="148541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ltLang="zh-CN" dirty="0"/>
          </a:p>
        </p:txBody>
      </p:sp>
      <mc:AlternateContent xmlns:mc="http://schemas.openxmlformats.org/markup-compatibility/2006">
        <mc:Choice xmlns:a14="http://schemas.microsoft.com/office/drawing/2010/main" Requires="a14">
          <p:sp>
            <p:nvSpPr>
              <p:cNvPr id="33" name="文本框 32"/>
              <p:cNvSpPr txBox="1"/>
              <p:nvPr/>
            </p:nvSpPr>
            <p:spPr>
              <a:xfrm>
                <a:off x="1255833" y="1407226"/>
                <a:ext cx="1623265" cy="30078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𝐴</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𝑀</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2</m:t>
                              </m:r>
                            </m:sub>
                          </m:sSub>
                        </m:sub>
                      </m:sSub>
                      <m:r>
                        <a:rPr kumimoji="1" lang="en-US" altLang="zh-CN" i="1">
                          <a:latin typeface="Cambria Math" panose="02040503050406030204" pitchFamily="18" charset="0"/>
                        </a:rPr>
                        <m:t>(</m:t>
                      </m:r>
                      <m:r>
                        <a:rPr kumimoji="1" lang="en-US" altLang="zh-CN" i="1">
                          <a:latin typeface="Cambria Math" panose="02040503050406030204" pitchFamily="18" charset="0"/>
                        </a:rPr>
                        <m:t>𝔽</m:t>
                      </m:r>
                      <m:r>
                        <a:rPr kumimoji="1" lang="en-US" altLang="zh-CN" b="0" i="1" smtClean="0">
                          <a:latin typeface="Cambria Math" panose="02040503050406030204" pitchFamily="18" charset="0"/>
                        </a:rPr>
                        <m:t>)</m:t>
                      </m:r>
                    </m:oMath>
                  </m:oMathPara>
                </a14:m>
                <a:endParaRPr kumimoji="1" lang="zh-CN" altLang="en-US" dirty="0"/>
              </a:p>
            </p:txBody>
          </p:sp>
        </mc:Choice>
        <mc:Fallback>
          <p:sp>
            <p:nvSpPr>
              <p:cNvPr id="33" name="文本框 32"/>
              <p:cNvSpPr txBox="1">
                <a:spLocks noRot="1" noChangeAspect="1" noMove="1" noResize="1" noEditPoints="1" noAdjustHandles="1" noChangeArrowheads="1" noChangeShapeType="1" noTextEdit="1"/>
              </p:cNvSpPr>
              <p:nvPr/>
            </p:nvSpPr>
            <p:spPr>
              <a:xfrm>
                <a:off x="1255833" y="1407226"/>
                <a:ext cx="1623265" cy="300788"/>
              </a:xfrm>
              <a:prstGeom prst="rect">
                <a:avLst/>
              </a:prstGeom>
              <a:blipFill rotWithShape="1">
                <a:blip r:embed="rId1"/>
                <a:stretch>
                  <a:fillRect l="-27" t="-22" r="-782" b="16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6" name="文本框 35"/>
              <p:cNvSpPr txBox="1"/>
              <p:nvPr/>
            </p:nvSpPr>
            <p:spPr>
              <a:xfrm>
                <a:off x="3631780" y="1407226"/>
                <a:ext cx="1633652" cy="30078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𝐵</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𝑀</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2</m:t>
                              </m:r>
                            </m:sub>
                          </m:sSub>
                        </m:sub>
                      </m:sSub>
                      <m:r>
                        <a:rPr kumimoji="1" lang="en-US" altLang="zh-CN" i="1">
                          <a:latin typeface="Cambria Math" panose="02040503050406030204" pitchFamily="18" charset="0"/>
                        </a:rPr>
                        <m:t>(</m:t>
                      </m:r>
                      <m:r>
                        <a:rPr kumimoji="1" lang="en-US" altLang="zh-CN" i="1">
                          <a:latin typeface="Cambria Math" panose="02040503050406030204" pitchFamily="18" charset="0"/>
                        </a:rPr>
                        <m:t>𝔽</m:t>
                      </m:r>
                      <m:r>
                        <a:rPr kumimoji="1" lang="en-US" altLang="zh-CN" b="0" i="1" smtClean="0">
                          <a:latin typeface="Cambria Math" panose="02040503050406030204" pitchFamily="18" charset="0"/>
                        </a:rPr>
                        <m:t>)</m:t>
                      </m:r>
                    </m:oMath>
                  </m:oMathPara>
                </a14:m>
                <a:endParaRPr kumimoji="1" lang="zh-CN" altLang="en-US" dirty="0"/>
              </a:p>
            </p:txBody>
          </p:sp>
        </mc:Choice>
        <mc:Fallback>
          <p:sp>
            <p:nvSpPr>
              <p:cNvPr id="36" name="文本框 35"/>
              <p:cNvSpPr txBox="1">
                <a:spLocks noRot="1" noChangeAspect="1" noMove="1" noResize="1" noEditPoints="1" noAdjustHandles="1" noChangeArrowheads="1" noChangeShapeType="1" noTextEdit="1"/>
              </p:cNvSpPr>
              <p:nvPr/>
            </p:nvSpPr>
            <p:spPr>
              <a:xfrm>
                <a:off x="3631780" y="1407226"/>
                <a:ext cx="1633652" cy="300788"/>
              </a:xfrm>
              <a:prstGeom prst="rect">
                <a:avLst/>
              </a:prstGeom>
              <a:blipFill rotWithShape="1">
                <a:blip r:embed="rId2"/>
                <a:stretch>
                  <a:fillRect l="-13" t="-22" r="-621" b="166"/>
                </a:stretch>
              </a:blipFill>
            </p:spPr>
            <p:txBody>
              <a:bodyPr/>
              <a:lstStyle/>
              <a:p>
                <a:r>
                  <a:rPr lang="zh-CN" altLang="en-US">
                    <a:noFill/>
                  </a:rPr>
                  <a:t> </a:t>
                </a:r>
              </a:p>
            </p:txBody>
          </p:sp>
        </mc:Fallback>
      </mc:AlternateContent>
      <p:sp>
        <p:nvSpPr>
          <p:cNvPr id="40" name="矩形 39"/>
          <p:cNvSpPr/>
          <p:nvPr/>
        </p:nvSpPr>
        <p:spPr>
          <a:xfrm>
            <a:off x="6481857" y="1839674"/>
            <a:ext cx="1506409" cy="126869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tLang="zh-CN" dirty="0"/>
          </a:p>
        </p:txBody>
      </p:sp>
      <mc:AlternateContent xmlns:mc="http://schemas.openxmlformats.org/markup-compatibility/2006">
        <mc:Choice xmlns:a14="http://schemas.microsoft.com/office/drawing/2010/main" Requires="a14">
          <p:sp>
            <p:nvSpPr>
              <p:cNvPr id="41" name="文本框 40"/>
              <p:cNvSpPr txBox="1"/>
              <p:nvPr/>
            </p:nvSpPr>
            <p:spPr>
              <a:xfrm>
                <a:off x="6481857" y="1407226"/>
                <a:ext cx="1668021" cy="31188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𝐶</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𝑀</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3</m:t>
                              </m:r>
                            </m:sub>
                          </m:sSub>
                        </m:sub>
                      </m:sSub>
                      <m:r>
                        <a:rPr kumimoji="1" lang="en-US" altLang="zh-CN" i="1">
                          <a:latin typeface="Cambria Math" panose="02040503050406030204" pitchFamily="18" charset="0"/>
                        </a:rPr>
                        <m:t>(</m:t>
                      </m:r>
                      <m:r>
                        <a:rPr kumimoji="1" lang="en-US" altLang="zh-CN" i="1">
                          <a:latin typeface="Cambria Math" panose="02040503050406030204" pitchFamily="18" charset="0"/>
                        </a:rPr>
                        <m:t>𝔽</m:t>
                      </m:r>
                      <m:r>
                        <a:rPr kumimoji="1" lang="en-US" altLang="zh-CN" b="0" i="1" smtClean="0">
                          <a:latin typeface="Cambria Math" panose="02040503050406030204" pitchFamily="18" charset="0"/>
                        </a:rPr>
                        <m:t>)</m:t>
                      </m:r>
                    </m:oMath>
                  </m:oMathPara>
                </a14:m>
                <a:endParaRPr kumimoji="1" lang="zh-CN" altLang="en-US" dirty="0"/>
              </a:p>
            </p:txBody>
          </p:sp>
        </mc:Choice>
        <mc:Fallback>
          <p:sp>
            <p:nvSpPr>
              <p:cNvPr id="41" name="文本框 40"/>
              <p:cNvSpPr txBox="1">
                <a:spLocks noRot="1" noChangeAspect="1" noMove="1" noResize="1" noEditPoints="1" noAdjustHandles="1" noChangeArrowheads="1" noChangeShapeType="1" noTextEdit="1"/>
              </p:cNvSpPr>
              <p:nvPr/>
            </p:nvSpPr>
            <p:spPr>
              <a:xfrm>
                <a:off x="6481857" y="1407226"/>
                <a:ext cx="1668021" cy="311880"/>
              </a:xfrm>
              <a:prstGeom prst="rect">
                <a:avLst/>
              </a:prstGeom>
              <a:blipFill rotWithShape="1">
                <a:blip r:embed="rId3"/>
                <a:stretch>
                  <a:fillRect l="-25" t="-21" r="17" b="5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2" name="文本框 41"/>
              <p:cNvSpPr txBox="1"/>
              <p:nvPr/>
            </p:nvSpPr>
            <p:spPr>
              <a:xfrm>
                <a:off x="9155876" y="2212849"/>
                <a:ext cx="81624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𝐶</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𝐴𝐵</m:t>
                      </m:r>
                    </m:oMath>
                  </m:oMathPara>
                </a14:m>
                <a:endParaRPr kumimoji="1" lang="zh-CN" altLang="en-US" dirty="0"/>
              </a:p>
            </p:txBody>
          </p:sp>
        </mc:Choice>
        <mc:Fallback>
          <p:sp>
            <p:nvSpPr>
              <p:cNvPr id="42" name="文本框 41"/>
              <p:cNvSpPr txBox="1">
                <a:spLocks noRot="1" noChangeAspect="1" noMove="1" noResize="1" noEditPoints="1" noAdjustHandles="1" noChangeArrowheads="1" noChangeShapeType="1" noTextEdit="1"/>
              </p:cNvSpPr>
              <p:nvPr/>
            </p:nvSpPr>
            <p:spPr>
              <a:xfrm>
                <a:off x="9155876" y="2212849"/>
                <a:ext cx="816249" cy="276999"/>
              </a:xfrm>
              <a:prstGeom prst="rect">
                <a:avLst/>
              </a:prstGeom>
              <a:blipFill rotWithShape="1">
                <a:blip r:embed="rId4"/>
                <a:stretch>
                  <a:fillRect l="-55" t="-184" r="-768" b="5"/>
                </a:stretch>
              </a:blipFill>
            </p:spPr>
            <p:txBody>
              <a:bodyPr/>
              <a:lstStyle/>
              <a:p>
                <a:r>
                  <a:rPr lang="zh-CN" altLang="en-US">
                    <a:noFill/>
                  </a:rPr>
                  <a:t> </a:t>
                </a:r>
              </a:p>
            </p:txBody>
          </p:sp>
        </mc:Fallback>
      </mc:AlternateContent>
      <p:sp>
        <p:nvSpPr>
          <p:cNvPr id="3" name="矩形 2"/>
          <p:cNvSpPr/>
          <p:nvPr/>
        </p:nvSpPr>
        <p:spPr>
          <a:xfrm>
            <a:off x="982853" y="4608663"/>
            <a:ext cx="1819067" cy="1268692"/>
          </a:xfrm>
          <a:prstGeom prst="rect">
            <a:avLst/>
          </a:prstGeom>
          <a:solidFill>
            <a:schemeClr val="accent1">
              <a:tint val="66000"/>
              <a:satMod val="160000"/>
              <a:alpha val="60000"/>
            </a:schemeClr>
          </a:solidFill>
          <a:effectLst>
            <a:softEdge rad="12700"/>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tLang="zh-CN" dirty="0"/>
          </a:p>
        </p:txBody>
      </p:sp>
      <p:sp>
        <p:nvSpPr>
          <p:cNvPr id="4" name="矩形 3"/>
          <p:cNvSpPr/>
          <p:nvPr/>
        </p:nvSpPr>
        <p:spPr>
          <a:xfrm rot="5400000">
            <a:off x="3366498" y="4775488"/>
            <a:ext cx="1819067" cy="1485417"/>
          </a:xfrm>
          <a:prstGeom prst="rect">
            <a:avLst/>
          </a:prstGeom>
          <a:solidFill>
            <a:schemeClr val="accent5">
              <a:alpha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ltLang="zh-CN" dirty="0"/>
          </a:p>
        </p:txBody>
      </p:sp>
      <mc:AlternateContent xmlns:mc="http://schemas.openxmlformats.org/markup-compatibility/2006">
        <mc:Choice xmlns:a14="http://schemas.microsoft.com/office/drawing/2010/main" Requires="a14">
          <p:sp>
            <p:nvSpPr>
              <p:cNvPr id="5" name="文本框 4"/>
              <p:cNvSpPr txBox="1"/>
              <p:nvPr/>
            </p:nvSpPr>
            <p:spPr>
              <a:xfrm>
                <a:off x="1172050" y="4176215"/>
                <a:ext cx="1623265" cy="30078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𝐴</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𝑀</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2</m:t>
                              </m:r>
                            </m:sub>
                          </m:sSub>
                        </m:sub>
                      </m:sSub>
                      <m:r>
                        <a:rPr kumimoji="1" lang="en-US" altLang="zh-CN" i="1">
                          <a:latin typeface="Cambria Math" panose="02040503050406030204" pitchFamily="18" charset="0"/>
                        </a:rPr>
                        <m:t>(</m:t>
                      </m:r>
                      <m:r>
                        <a:rPr kumimoji="1" lang="en-US" altLang="zh-CN" i="1">
                          <a:latin typeface="Cambria Math" panose="02040503050406030204" pitchFamily="18" charset="0"/>
                        </a:rPr>
                        <m:t>𝔽</m:t>
                      </m:r>
                      <m:r>
                        <a:rPr kumimoji="1" lang="en-US" altLang="zh-CN" b="0" i="1" smtClean="0">
                          <a:latin typeface="Cambria Math" panose="02040503050406030204" pitchFamily="18" charset="0"/>
                        </a:rPr>
                        <m:t>)</m:t>
                      </m:r>
                    </m:oMath>
                  </m:oMathPara>
                </a14:m>
                <a:endParaRPr kumimoji="1" lang="zh-CN" altLang="en-US" dirty="0"/>
              </a:p>
            </p:txBody>
          </p:sp>
        </mc:Choice>
        <mc:Fallback>
          <p:sp>
            <p:nvSpPr>
              <p:cNvPr id="5" name="文本框 4"/>
              <p:cNvSpPr txBox="1">
                <a:spLocks noRot="1" noChangeAspect="1" noMove="1" noResize="1" noEditPoints="1" noAdjustHandles="1" noChangeArrowheads="1" noChangeShapeType="1" noTextEdit="1"/>
              </p:cNvSpPr>
              <p:nvPr/>
            </p:nvSpPr>
            <p:spPr>
              <a:xfrm>
                <a:off x="1172050" y="4176215"/>
                <a:ext cx="1623265" cy="300788"/>
              </a:xfrm>
              <a:prstGeom prst="rect">
                <a:avLst/>
              </a:prstGeom>
              <a:blipFill rotWithShape="1">
                <a:blip r:embed="rId1"/>
                <a:stretch>
                  <a:fillRect l="-29" t="-151" r="-780" b="8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p:cNvSpPr txBox="1"/>
              <p:nvPr/>
            </p:nvSpPr>
            <p:spPr>
              <a:xfrm>
                <a:off x="3547997" y="4176215"/>
                <a:ext cx="1633652" cy="30078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𝐵</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𝑀</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2</m:t>
                              </m:r>
                            </m:sub>
                          </m:sSub>
                        </m:sub>
                      </m:sSub>
                      <m:r>
                        <a:rPr kumimoji="1" lang="en-US" altLang="zh-CN" i="1">
                          <a:latin typeface="Cambria Math" panose="02040503050406030204" pitchFamily="18" charset="0"/>
                        </a:rPr>
                        <m:t>(</m:t>
                      </m:r>
                      <m:r>
                        <a:rPr kumimoji="1" lang="en-US" altLang="zh-CN" i="1">
                          <a:latin typeface="Cambria Math" panose="02040503050406030204" pitchFamily="18" charset="0"/>
                        </a:rPr>
                        <m:t>𝔽</m:t>
                      </m:r>
                      <m:r>
                        <a:rPr kumimoji="1" lang="en-US" altLang="zh-CN" b="0" i="1" smtClean="0">
                          <a:latin typeface="Cambria Math" panose="02040503050406030204" pitchFamily="18" charset="0"/>
                        </a:rPr>
                        <m:t>)</m:t>
                      </m:r>
                    </m:oMath>
                  </m:oMathPara>
                </a14:m>
                <a:endParaRPr kumimoji="1" lang="zh-CN" altLang="en-US" dirty="0"/>
              </a:p>
            </p:txBody>
          </p:sp>
        </mc:Choice>
        <mc:Fallback>
          <p:sp>
            <p:nvSpPr>
              <p:cNvPr id="6" name="文本框 5"/>
              <p:cNvSpPr txBox="1">
                <a:spLocks noRot="1" noChangeAspect="1" noMove="1" noResize="1" noEditPoints="1" noAdjustHandles="1" noChangeArrowheads="1" noChangeShapeType="1" noTextEdit="1"/>
              </p:cNvSpPr>
              <p:nvPr/>
            </p:nvSpPr>
            <p:spPr>
              <a:xfrm>
                <a:off x="3547997" y="4176215"/>
                <a:ext cx="1633652" cy="300788"/>
              </a:xfrm>
              <a:prstGeom prst="rect">
                <a:avLst/>
              </a:prstGeom>
              <a:blipFill rotWithShape="1">
                <a:blip r:embed="rId2"/>
                <a:stretch>
                  <a:fillRect l="-15" t="-151" r="-619" b="84"/>
                </a:stretch>
              </a:blipFill>
            </p:spPr>
            <p:txBody>
              <a:bodyPr/>
              <a:lstStyle/>
              <a:p>
                <a:r>
                  <a:rPr lang="zh-CN" altLang="en-US">
                    <a:noFill/>
                  </a:rPr>
                  <a:t> </a:t>
                </a:r>
              </a:p>
            </p:txBody>
          </p:sp>
        </mc:Fallback>
      </mc:AlternateContent>
      <p:sp>
        <p:nvSpPr>
          <p:cNvPr id="7" name="矩形 6"/>
          <p:cNvSpPr/>
          <p:nvPr/>
        </p:nvSpPr>
        <p:spPr>
          <a:xfrm rot="16200000">
            <a:off x="1805709" y="4331087"/>
            <a:ext cx="166751" cy="181246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8" name="矩形 7"/>
          <p:cNvSpPr/>
          <p:nvPr/>
        </p:nvSpPr>
        <p:spPr>
          <a:xfrm rot="10800000">
            <a:off x="4513241" y="4637681"/>
            <a:ext cx="176726" cy="178346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ltLang="zh-CN" dirty="0"/>
          </a:p>
        </p:txBody>
      </p:sp>
      <mc:AlternateContent xmlns:mc="http://schemas.openxmlformats.org/markup-compatibility/2006">
        <mc:Choice xmlns:a14="http://schemas.microsoft.com/office/drawing/2010/main" Requires="a14">
          <p:sp>
            <p:nvSpPr>
              <p:cNvPr id="9" name="文本框 8"/>
              <p:cNvSpPr txBox="1"/>
              <p:nvPr/>
            </p:nvSpPr>
            <p:spPr>
              <a:xfrm>
                <a:off x="679231" y="5039414"/>
                <a:ext cx="281423"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1" i="1" smtClean="0">
                              <a:latin typeface="Cambria Math" panose="02040503050406030204" pitchFamily="18" charset="0"/>
                            </a:rPr>
                            <m:t>𝒂</m:t>
                          </m:r>
                        </m:e>
                        <m:sub>
                          <m:r>
                            <a:rPr kumimoji="1" lang="en-US" altLang="zh-CN" b="0" i="1" smtClean="0">
                              <a:latin typeface="Cambria Math" panose="02040503050406030204" pitchFamily="18" charset="0"/>
                            </a:rPr>
                            <m:t>𝑖</m:t>
                          </m:r>
                        </m:sub>
                      </m:sSub>
                    </m:oMath>
                  </m:oMathPara>
                </a14:m>
                <a:endParaRPr kumimoji="1" lang="zh-CN" altLang="en-US" dirty="0"/>
              </a:p>
            </p:txBody>
          </p:sp>
        </mc:Choice>
        <mc:Fallback>
          <p:sp>
            <p:nvSpPr>
              <p:cNvPr id="9" name="文本框 8"/>
              <p:cNvSpPr txBox="1">
                <a:spLocks noRot="1" noChangeAspect="1" noMove="1" noResize="1" noEditPoints="1" noAdjustHandles="1" noChangeArrowheads="1" noChangeShapeType="1" noTextEdit="1"/>
              </p:cNvSpPr>
              <p:nvPr/>
            </p:nvSpPr>
            <p:spPr>
              <a:xfrm>
                <a:off x="679231" y="5039414"/>
                <a:ext cx="281423" cy="276999"/>
              </a:xfrm>
              <a:prstGeom prst="rect">
                <a:avLst/>
              </a:prstGeom>
              <a:blipFill rotWithShape="1">
                <a:blip r:embed="rId5"/>
                <a:stretch>
                  <a:fillRect l="-148" t="-19" r="-5000" b="7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文本框 9"/>
              <p:cNvSpPr txBox="1"/>
              <p:nvPr/>
            </p:nvSpPr>
            <p:spPr>
              <a:xfrm>
                <a:off x="4719893" y="5450774"/>
                <a:ext cx="276935" cy="29931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1" i="1" smtClean="0">
                              <a:latin typeface="Cambria Math" panose="02040503050406030204" pitchFamily="18" charset="0"/>
                            </a:rPr>
                            <m:t>𝒃</m:t>
                          </m:r>
                        </m:e>
                        <m:sub>
                          <m:r>
                            <a:rPr kumimoji="1" lang="en-US" altLang="zh-CN" b="0" i="1" smtClean="0">
                              <a:latin typeface="Cambria Math" panose="02040503050406030204" pitchFamily="18" charset="0"/>
                            </a:rPr>
                            <m:t>𝑗</m:t>
                          </m:r>
                        </m:sub>
                      </m:sSub>
                    </m:oMath>
                  </m:oMathPara>
                </a14:m>
                <a:endParaRPr kumimoji="1" lang="zh-CN" altLang="en-US" dirty="0"/>
              </a:p>
            </p:txBody>
          </p:sp>
        </mc:Choice>
        <mc:Fallback>
          <p:sp>
            <p:nvSpPr>
              <p:cNvPr id="10" name="文本框 9"/>
              <p:cNvSpPr txBox="1">
                <a:spLocks noRot="1" noChangeAspect="1" noMove="1" noResize="1" noEditPoints="1" noAdjustHandles="1" noChangeArrowheads="1" noChangeShapeType="1" noTextEdit="1"/>
              </p:cNvSpPr>
              <p:nvPr/>
            </p:nvSpPr>
            <p:spPr>
              <a:xfrm>
                <a:off x="4719893" y="5450774"/>
                <a:ext cx="276935" cy="299313"/>
              </a:xfrm>
              <a:prstGeom prst="rect">
                <a:avLst/>
              </a:prstGeom>
              <a:blipFill rotWithShape="1">
                <a:blip r:embed="rId6"/>
                <a:stretch>
                  <a:fillRect l="-207" t="-190" r="-8709" b="5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 name="文本框 10"/>
              <p:cNvSpPr txBox="1"/>
              <p:nvPr/>
            </p:nvSpPr>
            <p:spPr>
              <a:xfrm>
                <a:off x="8474045" y="5039414"/>
                <a:ext cx="2349006" cy="29931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𝐶</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𝑗</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1" i="1" smtClean="0">
                              <a:latin typeface="Cambria Math" panose="02040503050406030204" pitchFamily="18" charset="0"/>
                            </a:rPr>
                            <m:t>𝒂</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1" i="1" smtClean="0">
                              <a:latin typeface="Cambria Math" panose="02040503050406030204" pitchFamily="18" charset="0"/>
                            </a:rPr>
                            <m:t>𝒃</m:t>
                          </m:r>
                        </m:e>
                        <m:sub>
                          <m:r>
                            <a:rPr kumimoji="1" lang="en-US" altLang="zh-CN" b="0" i="1" smtClean="0">
                              <a:latin typeface="Cambria Math" panose="02040503050406030204" pitchFamily="18" charset="0"/>
                            </a:rPr>
                            <m:t>𝑗</m:t>
                          </m:r>
                        </m:sub>
                      </m:sSub>
                    </m:oMath>
                  </m:oMathPara>
                </a14:m>
                <a:endParaRPr kumimoji="1" lang="zh-CN" altLang="en-US" dirty="0"/>
              </a:p>
            </p:txBody>
          </p:sp>
        </mc:Choice>
        <mc:Fallback>
          <p:sp>
            <p:nvSpPr>
              <p:cNvPr id="11" name="文本框 10"/>
              <p:cNvSpPr txBox="1">
                <a:spLocks noRot="1" noChangeAspect="1" noMove="1" noResize="1" noEditPoints="1" noAdjustHandles="1" noChangeArrowheads="1" noChangeShapeType="1" noTextEdit="1"/>
              </p:cNvSpPr>
              <p:nvPr/>
            </p:nvSpPr>
            <p:spPr>
              <a:xfrm>
                <a:off x="8474045" y="5039414"/>
                <a:ext cx="2349006" cy="299313"/>
              </a:xfrm>
              <a:prstGeom prst="rect">
                <a:avLst/>
              </a:prstGeom>
              <a:blipFill rotWithShape="1">
                <a:blip r:embed="rId7"/>
                <a:stretch>
                  <a:fillRect l="-26" t="-18" r="5" b="94"/>
                </a:stretch>
              </a:blipFill>
            </p:spPr>
            <p:txBody>
              <a:bodyPr/>
              <a:lstStyle/>
              <a:p>
                <a:r>
                  <a:rPr lang="zh-CN" altLang="en-US">
                    <a:noFill/>
                  </a:rPr>
                  <a:t> </a:t>
                </a:r>
              </a:p>
            </p:txBody>
          </p:sp>
        </mc:Fallback>
      </mc:AlternateContent>
      <p:sp>
        <p:nvSpPr>
          <p:cNvPr id="12" name="矩形 11"/>
          <p:cNvSpPr/>
          <p:nvPr/>
        </p:nvSpPr>
        <p:spPr>
          <a:xfrm>
            <a:off x="6386571" y="4644270"/>
            <a:ext cx="1506409" cy="1268692"/>
          </a:xfrm>
          <a:prstGeom prst="rect">
            <a:avLst/>
          </a:prstGeom>
          <a:solidFill>
            <a:schemeClr val="accent4">
              <a:lumMod val="75000"/>
              <a:alpha val="6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tLang="zh-CN" dirty="0"/>
          </a:p>
        </p:txBody>
      </p:sp>
      <mc:AlternateContent xmlns:mc="http://schemas.openxmlformats.org/markup-compatibility/2006">
        <mc:Choice xmlns:a14="http://schemas.microsoft.com/office/drawing/2010/main" Requires="a14">
          <p:sp>
            <p:nvSpPr>
              <p:cNvPr id="13" name="文本框 12"/>
              <p:cNvSpPr txBox="1"/>
              <p:nvPr/>
            </p:nvSpPr>
            <p:spPr>
              <a:xfrm>
                <a:off x="6386571" y="4211822"/>
                <a:ext cx="1668021" cy="31188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𝐶</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𝑀</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3</m:t>
                              </m:r>
                            </m:sub>
                          </m:sSub>
                        </m:sub>
                      </m:sSub>
                      <m:r>
                        <a:rPr kumimoji="1" lang="en-US" altLang="zh-CN" i="1">
                          <a:latin typeface="Cambria Math" panose="02040503050406030204" pitchFamily="18" charset="0"/>
                        </a:rPr>
                        <m:t>(</m:t>
                      </m:r>
                      <m:r>
                        <a:rPr kumimoji="1" lang="en-US" altLang="zh-CN" i="1">
                          <a:latin typeface="Cambria Math" panose="02040503050406030204" pitchFamily="18" charset="0"/>
                        </a:rPr>
                        <m:t>𝔽</m:t>
                      </m:r>
                      <m:r>
                        <a:rPr kumimoji="1" lang="en-US" altLang="zh-CN" b="0" i="1" smtClean="0">
                          <a:latin typeface="Cambria Math" panose="02040503050406030204" pitchFamily="18" charset="0"/>
                        </a:rPr>
                        <m:t>)</m:t>
                      </m:r>
                    </m:oMath>
                  </m:oMathPara>
                </a14:m>
                <a:endParaRPr kumimoji="1" lang="zh-CN" altLang="en-US" dirty="0"/>
              </a:p>
            </p:txBody>
          </p:sp>
        </mc:Choice>
        <mc:Fallback>
          <p:sp>
            <p:nvSpPr>
              <p:cNvPr id="13" name="文本框 12"/>
              <p:cNvSpPr txBox="1">
                <a:spLocks noRot="1" noChangeAspect="1" noMove="1" noResize="1" noEditPoints="1" noAdjustHandles="1" noChangeArrowheads="1" noChangeShapeType="1" noTextEdit="1"/>
              </p:cNvSpPr>
              <p:nvPr/>
            </p:nvSpPr>
            <p:spPr>
              <a:xfrm>
                <a:off x="6386571" y="4211822"/>
                <a:ext cx="1668021" cy="311880"/>
              </a:xfrm>
              <a:prstGeom prst="rect">
                <a:avLst/>
              </a:prstGeom>
              <a:blipFill rotWithShape="1">
                <a:blip r:embed="rId3"/>
                <a:stretch>
                  <a:fillRect l="-23" t="-161" r="15" b="191"/>
                </a:stretch>
              </a:blipFill>
            </p:spPr>
            <p:txBody>
              <a:bodyPr/>
              <a:lstStyle/>
              <a:p>
                <a:r>
                  <a:rPr lang="zh-CN" altLang="en-US">
                    <a:noFill/>
                  </a:rPr>
                  <a:t> </a:t>
                </a:r>
              </a:p>
            </p:txBody>
          </p:sp>
        </mc:Fallback>
      </mc:AlternateContent>
      <p:cxnSp>
        <p:nvCxnSpPr>
          <p:cNvPr id="14" name="直线连接符 48"/>
          <p:cNvCxnSpPr/>
          <p:nvPr/>
        </p:nvCxnSpPr>
        <p:spPr>
          <a:xfrm>
            <a:off x="279675" y="3951815"/>
            <a:ext cx="11186556" cy="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rot="16200000">
            <a:off x="7420429" y="5150576"/>
            <a:ext cx="166748" cy="164926"/>
          </a:xfrm>
          <a:prstGeom prst="rect">
            <a:avLst/>
          </a:prstGeom>
          <a:solidFill>
            <a:schemeClr val="accent4">
              <a:lumMod val="75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ltLang="zh-CN" dirty="0"/>
          </a:p>
        </p:txBody>
      </p:sp>
      <mc:AlternateContent xmlns:mc="http://schemas.openxmlformats.org/markup-compatibility/2006">
        <mc:Choice xmlns:a14="http://schemas.microsoft.com/office/drawing/2010/main" Requires="a14">
          <p:sp>
            <p:nvSpPr>
              <p:cNvPr id="17" name="文本框 16"/>
              <p:cNvSpPr txBox="1"/>
              <p:nvPr/>
            </p:nvSpPr>
            <p:spPr>
              <a:xfrm>
                <a:off x="7220581" y="4774145"/>
                <a:ext cx="665570" cy="391646"/>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𝐶</m:t>
                          </m:r>
                        </m:e>
                        <m:sub>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𝑗</m:t>
                          </m:r>
                        </m:sub>
                      </m:sSub>
                    </m:oMath>
                  </m:oMathPara>
                </a14:m>
                <a:endParaRPr lang="zh-CN" altLang="en-US" dirty="0"/>
              </a:p>
            </p:txBody>
          </p:sp>
        </mc:Choice>
        <mc:Fallback>
          <p:sp>
            <p:nvSpPr>
              <p:cNvPr id="17" name="文本框 16"/>
              <p:cNvSpPr txBox="1">
                <a:spLocks noRot="1" noChangeAspect="1" noMove="1" noResize="1" noEditPoints="1" noAdjustHandles="1" noChangeArrowheads="1" noChangeShapeType="1" noTextEdit="1"/>
              </p:cNvSpPr>
              <p:nvPr/>
            </p:nvSpPr>
            <p:spPr>
              <a:xfrm>
                <a:off x="7220581" y="4774145"/>
                <a:ext cx="665570" cy="391646"/>
              </a:xfrm>
              <a:prstGeom prst="rect">
                <a:avLst/>
              </a:prstGeom>
              <a:blipFill rotWithShape="1">
                <a:blip r:embed="rId8"/>
                <a:stretch>
                  <a:fillRect l="-95" t="-55" r="13" b="17"/>
                </a:stretch>
              </a:blipFill>
            </p:spPr>
            <p:txBody>
              <a:bodyPr/>
              <a:lstStyle/>
              <a:p>
                <a:r>
                  <a:rPr lang="zh-CN" altLang="en-US">
                    <a:noFill/>
                  </a:rPr>
                  <a:t> </a:t>
                </a:r>
              </a:p>
            </p:txBody>
          </p:sp>
        </mc:Fallback>
      </mc:AlternateContent>
      <p:sp>
        <p:nvSpPr>
          <p:cNvPr id="19" name="椭圆形标注 18"/>
          <p:cNvSpPr/>
          <p:nvPr/>
        </p:nvSpPr>
        <p:spPr>
          <a:xfrm>
            <a:off x="9035143" y="5634228"/>
            <a:ext cx="1669175" cy="679658"/>
          </a:xfrm>
          <a:prstGeom prst="wedgeEllipseCallout">
            <a:avLst>
              <a:gd name="adj1" fmla="val 2516"/>
              <a:gd name="adj2" fmla="val -10121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zh-CN" b="1" dirty="0"/>
              <a:t>inner product</a:t>
            </a:r>
            <a:endParaRPr kumimoji="1" lang="zh-CN" altLang="en-US" b="1" dirty="0"/>
          </a:p>
        </p:txBody>
      </p:sp>
      <mc:AlternateContent xmlns:mc="http://schemas.openxmlformats.org/markup-compatibility/2006">
        <mc:Choice xmlns:a14="http://schemas.microsoft.com/office/drawing/2010/main" Requires="a14">
          <p:sp>
            <p:nvSpPr>
              <p:cNvPr id="22" name="文本框 21"/>
              <p:cNvSpPr txBox="1"/>
              <p:nvPr/>
            </p:nvSpPr>
            <p:spPr>
              <a:xfrm>
                <a:off x="8219901" y="4589479"/>
                <a:ext cx="2989246"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1</m:t>
                              </m:r>
                            </m:sub>
                          </m:sSub>
                        </m:e>
                      </m:d>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𝑗</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3</m:t>
                          </m:r>
                        </m:sub>
                      </m:sSub>
                      <m:r>
                        <a:rPr kumimoji="1" lang="en-US" altLang="zh-CN" b="0" i="1" smtClean="0">
                          <a:latin typeface="Cambria Math" panose="02040503050406030204" pitchFamily="18" charset="0"/>
                        </a:rPr>
                        <m:t>]</m:t>
                      </m:r>
                    </m:oMath>
                  </m:oMathPara>
                </a14:m>
                <a:endParaRPr lang="zh-CN" altLang="en-US" dirty="0"/>
              </a:p>
            </p:txBody>
          </p:sp>
        </mc:Choice>
        <mc:Fallback>
          <p:sp>
            <p:nvSpPr>
              <p:cNvPr id="22" name="文本框 21"/>
              <p:cNvSpPr txBox="1">
                <a:spLocks noRot="1" noChangeAspect="1" noMove="1" noResize="1" noEditPoints="1" noAdjustHandles="1" noChangeArrowheads="1" noChangeShapeType="1" noTextEdit="1"/>
              </p:cNvSpPr>
              <p:nvPr/>
            </p:nvSpPr>
            <p:spPr>
              <a:xfrm>
                <a:off x="8219901" y="4589479"/>
                <a:ext cx="2989246" cy="369332"/>
              </a:xfrm>
              <a:prstGeom prst="rect">
                <a:avLst/>
              </a:prstGeom>
              <a:blipFill rotWithShape="1">
                <a:blip r:embed="rId9"/>
                <a:stretch>
                  <a:fillRect l="-15" t="-90" r="4" b="26"/>
                </a:stretch>
              </a:blipFill>
            </p:spPr>
            <p:txBody>
              <a:bodyPr/>
              <a:lstStyle/>
              <a:p>
                <a:r>
                  <a:rPr lang="zh-CN" altLang="en-US">
                    <a:noFill/>
                  </a:rPr>
                  <a:t> </a:t>
                </a:r>
              </a:p>
            </p:txBody>
          </p:sp>
        </mc:Fallback>
      </mc:AlternateContent>
    </p:spTree>
    <p:custDataLst>
      <p:tags r:id="rId10"/>
    </p:custDataLst>
  </p:cSld>
  <p:clrMapOvr>
    <a:masterClrMapping/>
  </p:clrMapOvr>
  <mc:AlternateContent xmlns:mc="http://schemas.openxmlformats.org/markup-compatibility/2006">
    <mc:Choice xmlns:p14="http://schemas.microsoft.com/office/powerpoint/2010/main" Requires="p14">
      <p:transition spd="slow" p14:dur="2000" advTm="35339"/>
    </mc:Choice>
    <mc:Fallback>
      <p:transition spd="slow" advTm="353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animBg="1"/>
      <p:bldP spid="33" grpId="0"/>
      <p:bldP spid="36" grpId="0"/>
      <p:bldP spid="40" grpId="0" animBg="1"/>
      <p:bldP spid="41" grpId="0"/>
      <p:bldP spid="42" grpId="0"/>
      <p:bldP spid="3" grpId="0" animBg="1"/>
      <p:bldP spid="4" grpId="0" animBg="1"/>
      <p:bldP spid="5" grpId="0"/>
      <p:bldP spid="6" grpId="0"/>
      <p:bldP spid="7" grpId="0" animBg="1"/>
      <p:bldP spid="8" grpId="0" animBg="1"/>
      <p:bldP spid="9" grpId="0"/>
      <p:bldP spid="10" grpId="0"/>
      <p:bldP spid="11" grpId="0"/>
      <p:bldP spid="12" grpId="0" animBg="1"/>
      <p:bldP spid="13" grpId="0"/>
      <p:bldP spid="15" grpId="0" animBg="1"/>
      <p:bldP spid="17" grpId="0"/>
      <p:bldP spid="19"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8400" y="360234"/>
            <a:ext cx="10969200" cy="705600"/>
          </a:xfrm>
        </p:spPr>
        <p:txBody>
          <a:bodyPr/>
          <a:lstStyle/>
          <a:p>
            <a:r>
              <a:rPr lang="en-US" altLang="zh-CN" dirty="0"/>
              <a:t>Random Matrix Multiplication via VOPE</a:t>
            </a:r>
            <a:endParaRPr lang="en-US" altLang="zh-CN" dirty="0"/>
          </a:p>
        </p:txBody>
      </p:sp>
      <p:sp>
        <p:nvSpPr>
          <p:cNvPr id="21" name="矩形 20"/>
          <p:cNvSpPr/>
          <p:nvPr/>
        </p:nvSpPr>
        <p:spPr>
          <a:xfrm>
            <a:off x="1094222" y="1816528"/>
            <a:ext cx="1819067" cy="1268692"/>
          </a:xfrm>
          <a:prstGeom prst="rect">
            <a:avLst/>
          </a:prstGeom>
          <a:solidFill>
            <a:schemeClr val="accent1">
              <a:tint val="66000"/>
              <a:satMod val="160000"/>
              <a:alpha val="60000"/>
            </a:schemeClr>
          </a:solidFill>
          <a:effectLst>
            <a:softEdge rad="12700"/>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ltLang="zh-CN" dirty="0"/>
          </a:p>
        </p:txBody>
      </p:sp>
      <p:sp>
        <p:nvSpPr>
          <p:cNvPr id="32" name="矩形 31"/>
          <p:cNvSpPr/>
          <p:nvPr/>
        </p:nvSpPr>
        <p:spPr>
          <a:xfrm rot="5400000">
            <a:off x="3477867" y="1983353"/>
            <a:ext cx="1819067" cy="1485417"/>
          </a:xfrm>
          <a:prstGeom prst="rect">
            <a:avLst/>
          </a:prstGeom>
          <a:solidFill>
            <a:schemeClr val="accent5">
              <a:alpha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ltLang="zh-CN" dirty="0"/>
          </a:p>
        </p:txBody>
      </p:sp>
      <mc:AlternateContent xmlns:mc="http://schemas.openxmlformats.org/markup-compatibility/2006">
        <mc:Choice xmlns:a14="http://schemas.microsoft.com/office/drawing/2010/main" Requires="a14">
          <p:sp>
            <p:nvSpPr>
              <p:cNvPr id="33" name="文本框 32"/>
              <p:cNvSpPr txBox="1"/>
              <p:nvPr/>
            </p:nvSpPr>
            <p:spPr>
              <a:xfrm>
                <a:off x="1283419" y="1384080"/>
                <a:ext cx="1623265" cy="30078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𝐴</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𝑀</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2</m:t>
                              </m:r>
                            </m:sub>
                          </m:sSub>
                        </m:sub>
                      </m:sSub>
                      <m:r>
                        <a:rPr kumimoji="1" lang="en-US" altLang="zh-CN" i="1">
                          <a:latin typeface="Cambria Math" panose="02040503050406030204" pitchFamily="18" charset="0"/>
                        </a:rPr>
                        <m:t>(</m:t>
                      </m:r>
                      <m:r>
                        <a:rPr kumimoji="1" lang="en-US" altLang="zh-CN" i="1">
                          <a:latin typeface="Cambria Math" panose="02040503050406030204" pitchFamily="18" charset="0"/>
                        </a:rPr>
                        <m:t>𝔽</m:t>
                      </m:r>
                      <m:r>
                        <a:rPr kumimoji="1" lang="en-US" altLang="zh-CN" b="0" i="1" smtClean="0">
                          <a:latin typeface="Cambria Math" panose="02040503050406030204" pitchFamily="18" charset="0"/>
                        </a:rPr>
                        <m:t>)</m:t>
                      </m:r>
                    </m:oMath>
                  </m:oMathPara>
                </a14:m>
                <a:endParaRPr kumimoji="1" lang="zh-CN" altLang="en-US" dirty="0"/>
              </a:p>
            </p:txBody>
          </p:sp>
        </mc:Choice>
        <mc:Fallback>
          <p:sp>
            <p:nvSpPr>
              <p:cNvPr id="33" name="文本框 32"/>
              <p:cNvSpPr txBox="1">
                <a:spLocks noRot="1" noChangeAspect="1" noMove="1" noResize="1" noEditPoints="1" noAdjustHandles="1" noChangeArrowheads="1" noChangeShapeType="1" noTextEdit="1"/>
              </p:cNvSpPr>
              <p:nvPr/>
            </p:nvSpPr>
            <p:spPr>
              <a:xfrm>
                <a:off x="1283419" y="1384080"/>
                <a:ext cx="1623265" cy="300788"/>
              </a:xfrm>
              <a:prstGeom prst="rect">
                <a:avLst/>
              </a:prstGeom>
              <a:blipFill rotWithShape="1">
                <a:blip r:embed="rId1"/>
                <a:stretch>
                  <a:fillRect l="-5" t="-138" r="-804" b="7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6" name="文本框 35"/>
              <p:cNvSpPr txBox="1"/>
              <p:nvPr/>
            </p:nvSpPr>
            <p:spPr>
              <a:xfrm>
                <a:off x="3659366" y="1384080"/>
                <a:ext cx="1633652" cy="30078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𝐵</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𝑀</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2</m:t>
                              </m:r>
                            </m:sub>
                          </m:sSub>
                        </m:sub>
                      </m:sSub>
                      <m:r>
                        <a:rPr kumimoji="1" lang="en-US" altLang="zh-CN" i="1">
                          <a:latin typeface="Cambria Math" panose="02040503050406030204" pitchFamily="18" charset="0"/>
                        </a:rPr>
                        <m:t>(</m:t>
                      </m:r>
                      <m:r>
                        <a:rPr kumimoji="1" lang="en-US" altLang="zh-CN" i="1">
                          <a:latin typeface="Cambria Math" panose="02040503050406030204" pitchFamily="18" charset="0"/>
                        </a:rPr>
                        <m:t>𝔽</m:t>
                      </m:r>
                      <m:r>
                        <a:rPr kumimoji="1" lang="en-US" altLang="zh-CN" b="0" i="1" smtClean="0">
                          <a:latin typeface="Cambria Math" panose="02040503050406030204" pitchFamily="18" charset="0"/>
                        </a:rPr>
                        <m:t>)</m:t>
                      </m:r>
                    </m:oMath>
                  </m:oMathPara>
                </a14:m>
                <a:endParaRPr kumimoji="1" lang="zh-CN" altLang="en-US" dirty="0"/>
              </a:p>
            </p:txBody>
          </p:sp>
        </mc:Choice>
        <mc:Fallback>
          <p:sp>
            <p:nvSpPr>
              <p:cNvPr id="36" name="文本框 35"/>
              <p:cNvSpPr txBox="1">
                <a:spLocks noRot="1" noChangeAspect="1" noMove="1" noResize="1" noEditPoints="1" noAdjustHandles="1" noChangeArrowheads="1" noChangeShapeType="1" noTextEdit="1"/>
              </p:cNvSpPr>
              <p:nvPr/>
            </p:nvSpPr>
            <p:spPr>
              <a:xfrm>
                <a:off x="3659366" y="1384080"/>
                <a:ext cx="1633652" cy="300788"/>
              </a:xfrm>
              <a:prstGeom prst="rect">
                <a:avLst/>
              </a:prstGeom>
              <a:blipFill rotWithShape="1">
                <a:blip r:embed="rId2"/>
                <a:stretch>
                  <a:fillRect l="-30" t="-138" r="-604" b="71"/>
                </a:stretch>
              </a:blipFill>
            </p:spPr>
            <p:txBody>
              <a:bodyPr/>
              <a:lstStyle/>
              <a:p>
                <a:r>
                  <a:rPr lang="zh-CN" altLang="en-US">
                    <a:noFill/>
                  </a:rPr>
                  <a:t> </a:t>
                </a:r>
              </a:p>
            </p:txBody>
          </p:sp>
        </mc:Fallback>
      </mc:AlternateContent>
      <p:sp>
        <p:nvSpPr>
          <p:cNvPr id="3" name="矩形 2"/>
          <p:cNvSpPr/>
          <p:nvPr/>
        </p:nvSpPr>
        <p:spPr>
          <a:xfrm>
            <a:off x="1825625" y="1816528"/>
            <a:ext cx="178130" cy="12686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dirty="0"/>
          </a:p>
        </p:txBody>
      </p:sp>
      <p:sp>
        <p:nvSpPr>
          <p:cNvPr id="4" name="矩形 3"/>
          <p:cNvSpPr/>
          <p:nvPr/>
        </p:nvSpPr>
        <p:spPr>
          <a:xfrm rot="16200000">
            <a:off x="4314442" y="1989889"/>
            <a:ext cx="160594" cy="147074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ltLang="zh-CN" dirty="0"/>
          </a:p>
        </p:txBody>
      </p:sp>
      <mc:AlternateContent xmlns:mc="http://schemas.openxmlformats.org/markup-compatibility/2006">
        <mc:Choice xmlns:a14="http://schemas.microsoft.com/office/drawing/2010/main" Requires="a14">
          <p:sp>
            <p:nvSpPr>
              <p:cNvPr id="5" name="文本框 4"/>
              <p:cNvSpPr txBox="1"/>
              <p:nvPr/>
            </p:nvSpPr>
            <p:spPr>
              <a:xfrm>
                <a:off x="1778787" y="3085220"/>
                <a:ext cx="281423"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1" i="1" smtClean="0">
                              <a:latin typeface="Cambria Math" panose="02040503050406030204" pitchFamily="18" charset="0"/>
                            </a:rPr>
                            <m:t>𝒂</m:t>
                          </m:r>
                        </m:e>
                        <m:sub>
                          <m:r>
                            <a:rPr kumimoji="1" lang="en-US" altLang="zh-CN" b="0" i="1" smtClean="0">
                              <a:latin typeface="Cambria Math" panose="02040503050406030204" pitchFamily="18" charset="0"/>
                            </a:rPr>
                            <m:t>𝑖</m:t>
                          </m:r>
                        </m:sub>
                      </m:sSub>
                    </m:oMath>
                  </m:oMathPara>
                </a14:m>
                <a:endParaRPr kumimoji="1" lang="zh-CN" altLang="en-US" dirty="0"/>
              </a:p>
            </p:txBody>
          </p:sp>
        </mc:Choice>
        <mc:Fallback>
          <p:sp>
            <p:nvSpPr>
              <p:cNvPr id="5" name="文本框 4"/>
              <p:cNvSpPr txBox="1">
                <a:spLocks noRot="1" noChangeAspect="1" noMove="1" noResize="1" noEditPoints="1" noAdjustHandles="1" noChangeArrowheads="1" noChangeShapeType="1" noTextEdit="1"/>
              </p:cNvSpPr>
              <p:nvPr/>
            </p:nvSpPr>
            <p:spPr>
              <a:xfrm>
                <a:off x="1778787" y="3085220"/>
                <a:ext cx="281423" cy="276999"/>
              </a:xfrm>
              <a:prstGeom prst="rect">
                <a:avLst/>
              </a:prstGeom>
              <a:blipFill rotWithShape="1">
                <a:blip r:embed="rId3"/>
                <a:stretch>
                  <a:fillRect l="-54" t="-141" r="-5094" b="19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p:cNvSpPr txBox="1"/>
              <p:nvPr/>
            </p:nvSpPr>
            <p:spPr>
              <a:xfrm>
                <a:off x="5293018" y="2528559"/>
                <a:ext cx="278217"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r>
                            <a:rPr kumimoji="1" lang="en-US" altLang="zh-CN" b="1" i="1" smtClean="0">
                              <a:latin typeface="Cambria Math" panose="02040503050406030204" pitchFamily="18" charset="0"/>
                            </a:rPr>
                            <m:t>𝒃</m:t>
                          </m:r>
                        </m:e>
                        <m:sub>
                          <m:r>
                            <a:rPr kumimoji="1" lang="en-US" altLang="zh-CN" b="0" i="1" smtClean="0">
                              <a:latin typeface="Cambria Math" panose="02040503050406030204" pitchFamily="18" charset="0"/>
                            </a:rPr>
                            <m:t>𝑖</m:t>
                          </m:r>
                        </m:sub>
                      </m:sSub>
                    </m:oMath>
                  </m:oMathPara>
                </a14:m>
                <a:endParaRPr kumimoji="1" lang="zh-CN" altLang="en-US" dirty="0"/>
              </a:p>
            </p:txBody>
          </p:sp>
        </mc:Choice>
        <mc:Fallback>
          <p:sp>
            <p:nvSpPr>
              <p:cNvPr id="6" name="文本框 5"/>
              <p:cNvSpPr txBox="1">
                <a:spLocks noRot="1" noChangeAspect="1" noMove="1" noResize="1" noEditPoints="1" noAdjustHandles="1" noChangeArrowheads="1" noChangeShapeType="1" noTextEdit="1"/>
              </p:cNvSpPr>
              <p:nvPr/>
            </p:nvSpPr>
            <p:spPr>
              <a:xfrm>
                <a:off x="5293018" y="2528559"/>
                <a:ext cx="278217" cy="276999"/>
              </a:xfrm>
              <a:prstGeom prst="rect">
                <a:avLst/>
              </a:prstGeom>
              <a:blipFill rotWithShape="1">
                <a:blip r:embed="rId4"/>
                <a:stretch>
                  <a:fillRect l="-105" t="-225" r="-4885" b="46"/>
                </a:stretch>
              </a:blipFill>
            </p:spPr>
            <p:txBody>
              <a:bodyPr/>
              <a:lstStyle/>
              <a:p>
                <a:r>
                  <a:rPr lang="zh-CN" altLang="en-US">
                    <a:noFill/>
                  </a:rPr>
                  <a:t> </a:t>
                </a:r>
              </a:p>
            </p:txBody>
          </p:sp>
        </mc:Fallback>
      </mc:AlternateContent>
      <p:pic>
        <p:nvPicPr>
          <p:cNvPr id="18" name="图片 17" descr="女性-人物"/>
          <p:cNvPicPr>
            <a:picLocks noChangeAspect="1"/>
          </p:cNvPicPr>
          <p:nvPr>
            <p:custDataLst>
              <p:tags r:id="rId5"/>
            </p:custDataLst>
          </p:nvPr>
        </p:nvPicPr>
        <p:blipFill>
          <a:blip r:embed="rId6"/>
          <a:stretch>
            <a:fillRect/>
          </a:stretch>
        </p:blipFill>
        <p:spPr>
          <a:xfrm>
            <a:off x="1136842" y="5197520"/>
            <a:ext cx="925195" cy="781685"/>
          </a:xfrm>
          <a:prstGeom prst="rect">
            <a:avLst/>
          </a:prstGeom>
        </p:spPr>
      </p:pic>
      <p:pic>
        <p:nvPicPr>
          <p:cNvPr id="19" name="图片 18" descr="用户,男,头像"/>
          <p:cNvPicPr>
            <a:picLocks noChangeAspect="1"/>
          </p:cNvPicPr>
          <p:nvPr>
            <p:custDataLst>
              <p:tags r:id="rId7"/>
            </p:custDataLst>
          </p:nvPr>
        </p:nvPicPr>
        <p:blipFill>
          <a:blip r:embed="rId8"/>
          <a:stretch>
            <a:fillRect/>
          </a:stretch>
        </p:blipFill>
        <p:spPr>
          <a:xfrm>
            <a:off x="7487441" y="5151554"/>
            <a:ext cx="911225" cy="810260"/>
          </a:xfrm>
          <a:prstGeom prst="rect">
            <a:avLst/>
          </a:prstGeom>
        </p:spPr>
      </p:pic>
      <p:sp>
        <p:nvSpPr>
          <p:cNvPr id="20" name="圆角矩形 19"/>
          <p:cNvSpPr/>
          <p:nvPr>
            <p:custDataLst>
              <p:tags r:id="rId9"/>
            </p:custDataLst>
          </p:nvPr>
        </p:nvSpPr>
        <p:spPr>
          <a:xfrm>
            <a:off x="4166817" y="5254583"/>
            <a:ext cx="1041279" cy="58734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VOPE</a:t>
            </a:r>
            <a:endParaRPr lang="en-US" altLang="zh-CN" dirty="0"/>
          </a:p>
        </p:txBody>
      </p:sp>
      <p:cxnSp>
        <p:nvCxnSpPr>
          <p:cNvPr id="23" name="直接箭头连接符 6"/>
          <p:cNvCxnSpPr/>
          <p:nvPr/>
        </p:nvCxnSpPr>
        <p:spPr>
          <a:xfrm>
            <a:off x="2378830" y="5431965"/>
            <a:ext cx="1745801" cy="20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9"/>
          <p:cNvCxnSpPr/>
          <p:nvPr/>
        </p:nvCxnSpPr>
        <p:spPr>
          <a:xfrm flipH="1">
            <a:off x="5208096" y="5409731"/>
            <a:ext cx="18248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文本框 25"/>
              <p:cNvSpPr txBox="1"/>
              <p:nvPr/>
            </p:nvSpPr>
            <p:spPr>
              <a:xfrm>
                <a:off x="3925638" y="4861958"/>
                <a:ext cx="1648849" cy="369332"/>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cs typeface="Cambria Math" panose="02040503050406030204" pitchFamily="18" charset="0"/>
                            </a:rPr>
                          </m:ctrlPr>
                        </m:sSubPr>
                        <m:e>
                          <m:r>
                            <a:rPr lang="en-US" altLang="zh-CN" b="0" i="1" smtClean="0">
                              <a:latin typeface="Cambria Math" panose="02040503050406030204" pitchFamily="18" charset="0"/>
                              <a:cs typeface="Cambria Math" panose="02040503050406030204" pitchFamily="18" charset="0"/>
                            </a:rPr>
                            <m:t>𝑠</m:t>
                          </m:r>
                        </m:e>
                        <m:sub>
                          <m:r>
                            <a:rPr lang="en-US" altLang="zh-CN" b="0" i="1" smtClean="0">
                              <a:latin typeface="Cambria Math" panose="02040503050406030204" pitchFamily="18" charset="0"/>
                              <a:cs typeface="Cambria Math" panose="02040503050406030204" pitchFamily="18" charset="0"/>
                            </a:rPr>
                            <m:t>𝑖</m:t>
                          </m:r>
                        </m:sub>
                      </m:sSub>
                      <m:r>
                        <a:rPr lang="en-US" altLang="zh-CN" i="1">
                          <a:latin typeface="Cambria Math" panose="02040503050406030204" pitchFamily="18" charset="0"/>
                          <a:cs typeface="Cambria Math" panose="02040503050406030204" pitchFamily="18" charset="0"/>
                        </a:rPr>
                        <m:t> ∈</m:t>
                      </m:r>
                      <m:r>
                        <a:rPr lang="en-US" altLang="zh-CN" b="0" i="1" smtClean="0">
                          <a:latin typeface="Cambria Math" panose="02040503050406030204" pitchFamily="18" charset="0"/>
                          <a:cs typeface="Cambria Math" panose="02040503050406030204" pitchFamily="18" charset="0"/>
                        </a:rPr>
                        <m:t>𝑆</m:t>
                      </m:r>
                      <m:r>
                        <a:rPr lang="en-US" altLang="zh-CN" i="1">
                          <a:latin typeface="Cambria Math" panose="02040503050406030204" pitchFamily="18" charset="0"/>
                          <a:cs typeface="Cambria Math" panose="02040503050406030204" pitchFamily="18" charset="0"/>
                        </a:rPr>
                        <m:t>,</m:t>
                      </m:r>
                      <m:r>
                        <a:rPr lang="en-US" altLang="zh-CN" b="0" i="0" smtClean="0">
                          <a:latin typeface="Cambria Math" panose="02040503050406030204" pitchFamily="18" charset="0"/>
                          <a:cs typeface="Cambria Math" panose="02040503050406030204" pitchFamily="18" charset="0"/>
                        </a:rPr>
                        <m:t> </m:t>
                      </m:r>
                      <m:sSub>
                        <m:sSubPr>
                          <m:ctrlPr>
                            <a:rPr lang="en-US" altLang="zh-CN" b="0" i="1" smtClean="0">
                              <a:latin typeface="Cambria Math" panose="02040503050406030204" pitchFamily="18" charset="0"/>
                              <a:cs typeface="Cambria Math" panose="02040503050406030204" pitchFamily="18" charset="0"/>
                            </a:rPr>
                          </m:ctrlPr>
                        </m:sSubPr>
                        <m:e>
                          <m:r>
                            <m:rPr>
                              <m:sty m:val="p"/>
                            </m:rPr>
                            <a:rPr lang="en-US" altLang="zh-CN" b="0" i="0" smtClean="0">
                              <a:latin typeface="Cambria Math" panose="02040503050406030204" pitchFamily="18" charset="0"/>
                              <a:cs typeface="Cambria Math" panose="02040503050406030204" pitchFamily="18" charset="0"/>
                            </a:rPr>
                            <m:t>s</m:t>
                          </m:r>
                        </m:e>
                        <m:sub>
                          <m:r>
                            <a:rPr lang="en-US" altLang="zh-CN" b="0" i="1" smtClean="0">
                              <a:latin typeface="Cambria Math" panose="02040503050406030204" pitchFamily="18" charset="0"/>
                              <a:cs typeface="Cambria Math" panose="02040503050406030204" pitchFamily="18" charset="0"/>
                            </a:rPr>
                            <m:t>𝑖</m:t>
                          </m:r>
                        </m:sub>
                      </m:sSub>
                      <m:r>
                        <a:rPr lang="en-US" altLang="zh-CN" b="0" i="1" smtClean="0">
                          <a:latin typeface="Cambria Math" panose="02040503050406030204" pitchFamily="18" charset="0"/>
                          <a:cs typeface="Cambria Math" panose="02040503050406030204" pitchFamily="18" charset="0"/>
                        </a:rPr>
                        <m:t>′</m:t>
                      </m:r>
                      <m:r>
                        <a:rPr lang="en-US" altLang="zh-CN" i="1">
                          <a:latin typeface="Cambria Math" panose="02040503050406030204" pitchFamily="18" charset="0"/>
                          <a:cs typeface="Cambria Math" panose="02040503050406030204" pitchFamily="18" charset="0"/>
                        </a:rPr>
                        <m:t>∈</m:t>
                      </m:r>
                      <m:r>
                        <a:rPr lang="en-US" altLang="zh-CN" b="0" i="1" smtClean="0">
                          <a:latin typeface="Cambria Math" panose="02040503050406030204" pitchFamily="18" charset="0"/>
                          <a:cs typeface="Cambria Math" panose="02040503050406030204" pitchFamily="18" charset="0"/>
                        </a:rPr>
                        <m:t>𝑆</m:t>
                      </m:r>
                      <m:r>
                        <a:rPr lang="en-US" altLang="zh-CN" b="0" i="1" smtClean="0">
                          <a:latin typeface="Cambria Math" panose="02040503050406030204" pitchFamily="18" charset="0"/>
                          <a:cs typeface="Cambria Math" panose="02040503050406030204" pitchFamily="18" charset="0"/>
                        </a:rPr>
                        <m:t>′</m:t>
                      </m:r>
                    </m:oMath>
                  </m:oMathPara>
                </a14:m>
                <a:endParaRPr lang="zh-CN" altLang="en-US" dirty="0"/>
              </a:p>
            </p:txBody>
          </p:sp>
        </mc:Choice>
        <mc:Fallback>
          <p:sp>
            <p:nvSpPr>
              <p:cNvPr id="26" name="文本框 25"/>
              <p:cNvSpPr txBox="1">
                <a:spLocks noRot="1" noChangeAspect="1" noMove="1" noResize="1" noEditPoints="1" noAdjustHandles="1" noChangeArrowheads="1" noChangeShapeType="1" noTextEdit="1"/>
              </p:cNvSpPr>
              <p:nvPr/>
            </p:nvSpPr>
            <p:spPr>
              <a:xfrm>
                <a:off x="3925638" y="4861958"/>
                <a:ext cx="1648849" cy="369332"/>
              </a:xfrm>
              <a:prstGeom prst="rect">
                <a:avLst/>
              </a:prstGeom>
              <a:blipFill rotWithShape="1">
                <a:blip r:embed="rId10"/>
                <a:stretch>
                  <a:fillRect l="-4" t="-108" r="28" b="43"/>
                </a:stretch>
              </a:blipFill>
            </p:spPr>
            <p:txBody>
              <a:bodyPr/>
              <a:lstStyle/>
              <a:p>
                <a:r>
                  <a:rPr lang="zh-CN" altLang="en-US">
                    <a:noFill/>
                  </a:rPr>
                  <a:t> </a:t>
                </a:r>
              </a:p>
            </p:txBody>
          </p:sp>
        </mc:Fallback>
      </mc:AlternateContent>
      <p:cxnSp>
        <p:nvCxnSpPr>
          <p:cNvPr id="27" name="直接箭头连接符 8"/>
          <p:cNvCxnSpPr/>
          <p:nvPr/>
        </p:nvCxnSpPr>
        <p:spPr>
          <a:xfrm flipH="1">
            <a:off x="2354060" y="5729075"/>
            <a:ext cx="17030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8" name="矩形 27"/>
              <p:cNvSpPr/>
              <p:nvPr/>
            </p:nvSpPr>
            <p:spPr>
              <a:xfrm>
                <a:off x="2684427" y="5841925"/>
                <a:ext cx="1372638" cy="847266"/>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𝑖</m:t>
                          </m:r>
                        </m:sub>
                      </m:sSub>
                    </m:oMath>
                  </m:oMathPara>
                </a14:m>
                <a:endParaRPr lang="en-US" altLang="zh-CN" dirty="0"/>
              </a:p>
            </p:txBody>
          </p:sp>
        </mc:Choice>
        <mc:Fallback>
          <p:sp>
            <p:nvSpPr>
              <p:cNvPr id="28" name="矩形 27"/>
              <p:cNvSpPr>
                <a:spLocks noRot="1" noChangeAspect="1" noMove="1" noResize="1" noEditPoints="1" noAdjustHandles="1" noChangeArrowheads="1" noChangeShapeType="1" noTextEdit="1"/>
              </p:cNvSpPr>
              <p:nvPr/>
            </p:nvSpPr>
            <p:spPr>
              <a:xfrm>
                <a:off x="2684427" y="5841925"/>
                <a:ext cx="1372638" cy="847266"/>
              </a:xfrm>
              <a:prstGeom prst="rect">
                <a:avLst/>
              </a:prstGeom>
              <a:blipFill rotWithShape="1">
                <a:blip r:embed="rId11"/>
                <a:stretch>
                  <a:fillRect l="-483" t="-816" r="-459" b="-738"/>
                </a:stretch>
              </a:blipFill>
            </p:spPr>
            <p:style>
              <a:lnRef idx="2">
                <a:schemeClr val="accent4">
                  <a:shade val="15000"/>
                </a:schemeClr>
              </a:lnRef>
              <a:fillRef idx="1">
                <a:schemeClr val="accent4"/>
              </a:fillRef>
              <a:effectRef idx="0">
                <a:schemeClr val="accent4"/>
              </a:effectRef>
              <a:fontRef idx="minor">
                <a:schemeClr val="lt1"/>
              </a:fontRef>
            </p:style>
            <p:txBody>
              <a:bodyPr/>
              <a:lstStyle/>
              <a:p>
                <a:r>
                  <a:rPr lang="zh-CN" altLang="en-US">
                    <a:noFill/>
                  </a:rPr>
                  <a:t> </a:t>
                </a:r>
              </a:p>
            </p:txBody>
          </p:sp>
        </mc:Fallback>
      </mc:AlternateContent>
      <p:sp>
        <p:nvSpPr>
          <p:cNvPr id="35" name="文本框 34"/>
          <p:cNvSpPr txBox="1"/>
          <p:nvPr/>
        </p:nvSpPr>
        <p:spPr>
          <a:xfrm>
            <a:off x="2934120" y="4694113"/>
            <a:ext cx="795646" cy="307777"/>
          </a:xfrm>
          <a:prstGeom prst="rect">
            <a:avLst/>
          </a:prstGeom>
          <a:noFill/>
        </p:spPr>
        <p:txBody>
          <a:bodyPr wrap="square" rtlCol="0">
            <a:spAutoFit/>
          </a:bodyPr>
          <a:lstStyle/>
          <a:p>
            <a:r>
              <a:rPr kumimoji="1" lang="en-US" altLang="zh-CN" sz="1400" dirty="0">
                <a:solidFill>
                  <a:schemeClr val="bg2"/>
                </a:solidFill>
              </a:rPr>
              <a:t>Expand</a:t>
            </a:r>
            <a:endParaRPr kumimoji="1" lang="zh-CN" altLang="en-US" sz="1400" dirty="0">
              <a:solidFill>
                <a:schemeClr val="bg2"/>
              </a:solidFill>
            </a:endParaRPr>
          </a:p>
        </p:txBody>
      </p:sp>
      <mc:AlternateContent xmlns:mc="http://schemas.openxmlformats.org/markup-compatibility/2006">
        <mc:Choice xmlns:a14="http://schemas.microsoft.com/office/drawing/2010/main" Requires="a14">
          <p:sp>
            <p:nvSpPr>
              <p:cNvPr id="37" name="文本框 36"/>
              <p:cNvSpPr txBox="1"/>
              <p:nvPr/>
            </p:nvSpPr>
            <p:spPr>
              <a:xfrm>
                <a:off x="608400" y="3972554"/>
                <a:ext cx="4129990" cy="369332"/>
              </a:xfrm>
              <a:prstGeom prst="rect">
                <a:avLst/>
              </a:prstGeom>
              <a:noFill/>
            </p:spPr>
            <p:txBody>
              <a:bodyPr wrap="square">
                <a:spAutoFit/>
              </a:bodyPr>
              <a:lstStyle/>
              <a:p>
                <a:pPr algn="ctr"/>
                <a14:m>
                  <m:oMath xmlns:m="http://schemas.openxmlformats.org/officeDocument/2006/math">
                    <m:r>
                      <a:rPr lang="en-US" altLang="zh-CN" i="1" smtClean="0">
                        <a:latin typeface="Cambria Math" panose="02040503050406030204" pitchFamily="18" charset="0"/>
                        <a:cs typeface="Cambria Math" panose="02040503050406030204" pitchFamily="18" charset="0"/>
                      </a:rPr>
                      <m:t> </m:t>
                    </m:r>
                  </m:oMath>
                </a14:m>
                <a:r>
                  <a:rPr lang="en-US" altLang="zh-CN" dirty="0"/>
                  <a:t>  </a:t>
                </a:r>
                <a14:m>
                  <m:oMath xmlns:m="http://schemas.openxmlformats.org/officeDocument/2006/math">
                    <m:r>
                      <m:rPr>
                        <m:sty m:val="p"/>
                      </m:rPr>
                      <a:rPr lang="en-US" altLang="zh-CN" b="0" i="0" smtClean="0">
                        <a:latin typeface="Cambria Math" panose="02040503050406030204" pitchFamily="18" charset="0"/>
                      </a:rPr>
                      <m:t>Expand</m:t>
                    </m:r>
                    <m:r>
                      <a:rPr lang="en-US" altLang="zh-CN" b="0" i="0" smtClean="0">
                        <a:latin typeface="Cambria Math" panose="02040503050406030204" pitchFamily="18" charset="0"/>
                      </a:rPr>
                      <m:t>: </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cs typeface="Cambria Math" panose="02040503050406030204" pitchFamily="18" charset="0"/>
                          </a:rPr>
                        </m:ctrlPr>
                      </m:sSupPr>
                      <m:e>
                        <m:r>
                          <a:rPr lang="en-US" altLang="zh-CN" i="1">
                            <a:latin typeface="Cambria Math" panose="02040503050406030204" pitchFamily="18" charset="0"/>
                            <a:cs typeface="Cambria Math" panose="02040503050406030204" pitchFamily="18" charset="0"/>
                          </a:rPr>
                          <m:t>𝔽</m:t>
                        </m:r>
                      </m:e>
                      <m:sup>
                        <m:sSub>
                          <m:sSubPr>
                            <m:ctrlPr>
                              <a:rPr lang="en-US" altLang="zh-CN" b="0" i="1" smtClean="0">
                                <a:latin typeface="Cambria Math" panose="02040503050406030204" pitchFamily="18" charset="0"/>
                                <a:cs typeface="Cambria Math" panose="02040503050406030204" pitchFamily="18" charset="0"/>
                              </a:rPr>
                            </m:ctrlPr>
                          </m:sSubPr>
                          <m:e>
                            <m:r>
                              <a:rPr lang="en-US" altLang="zh-CN" b="0" i="1" smtClean="0">
                                <a:latin typeface="Cambria Math" panose="02040503050406030204" pitchFamily="18" charset="0"/>
                                <a:cs typeface="Cambria Math" panose="02040503050406030204" pitchFamily="18" charset="0"/>
                              </a:rPr>
                              <m:t>𝑚</m:t>
                            </m:r>
                          </m:e>
                          <m:sub>
                            <m:r>
                              <a:rPr lang="en-US" altLang="zh-CN" b="0" i="1" smtClean="0">
                                <a:latin typeface="Cambria Math" panose="02040503050406030204" pitchFamily="18" charset="0"/>
                                <a:cs typeface="Cambria Math" panose="02040503050406030204" pitchFamily="18" charset="0"/>
                              </a:rPr>
                              <m:t>1</m:t>
                            </m:r>
                          </m:sub>
                        </m:sSub>
                      </m:sup>
                    </m:sSup>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1" i="1" smtClean="0">
                            <a:latin typeface="Cambria Math" panose="02040503050406030204" pitchFamily="18" charset="0"/>
                          </a:rPr>
                          <m:t>𝒂</m:t>
                        </m:r>
                      </m:e>
                      <m:sub>
                        <m:r>
                          <m:rPr>
                            <m:sty m:val="p"/>
                          </m:rPr>
                          <a:rPr lang="en-US" altLang="zh-CN" b="0" i="0" smtClean="0">
                            <a:latin typeface="Cambria Math" panose="02040503050406030204" pitchFamily="18" charset="0"/>
                          </a:rPr>
                          <m:t>i</m:t>
                        </m:r>
                      </m:sub>
                    </m:sSub>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Expand</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oMath>
                </a14:m>
                <a:endParaRPr lang="zh-CN" altLang="en-US" dirty="0"/>
              </a:p>
            </p:txBody>
          </p:sp>
        </mc:Choice>
        <mc:Fallback>
          <p:sp>
            <p:nvSpPr>
              <p:cNvPr id="37" name="文本框 36"/>
              <p:cNvSpPr txBox="1">
                <a:spLocks noRot="1" noChangeAspect="1" noMove="1" noResize="1" noEditPoints="1" noAdjustHandles="1" noChangeArrowheads="1" noChangeShapeType="1" noTextEdit="1"/>
              </p:cNvSpPr>
              <p:nvPr/>
            </p:nvSpPr>
            <p:spPr>
              <a:xfrm>
                <a:off x="608400" y="3972554"/>
                <a:ext cx="4129990" cy="369332"/>
              </a:xfrm>
              <a:prstGeom prst="rect">
                <a:avLst/>
              </a:prstGeom>
              <a:blipFill rotWithShape="1">
                <a:blip r:embed="rId12"/>
                <a:stretch>
                  <a:fillRect l="-2" t="-170" b="10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8" name="矩形 37"/>
              <p:cNvSpPr/>
              <p:nvPr/>
            </p:nvSpPr>
            <p:spPr>
              <a:xfrm>
                <a:off x="5776792" y="4357652"/>
                <a:ext cx="840714" cy="247501"/>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𝒃</m:t>
                          </m:r>
                        </m:e>
                        <m:sub>
                          <m:r>
                            <a:rPr lang="en-US" altLang="zh-CN" b="1" i="1" smtClean="0">
                              <a:latin typeface="Cambria Math" panose="02040503050406030204" pitchFamily="18" charset="0"/>
                            </a:rPr>
                            <m:t>𝒊</m:t>
                          </m:r>
                        </m:sub>
                      </m:sSub>
                    </m:oMath>
                  </m:oMathPara>
                </a14:m>
                <a:endParaRPr lang="en-US" altLang="zh-CN" b="1" dirty="0"/>
              </a:p>
            </p:txBody>
          </p:sp>
        </mc:Choice>
        <mc:Fallback>
          <p:sp>
            <p:nvSpPr>
              <p:cNvPr id="38" name="矩形 37"/>
              <p:cNvSpPr>
                <a:spLocks noRot="1" noChangeAspect="1" noMove="1" noResize="1" noEditPoints="1" noAdjustHandles="1" noChangeArrowheads="1" noChangeShapeType="1" noTextEdit="1"/>
              </p:cNvSpPr>
              <p:nvPr/>
            </p:nvSpPr>
            <p:spPr>
              <a:xfrm>
                <a:off x="5776792" y="4357652"/>
                <a:ext cx="840714" cy="247501"/>
              </a:xfrm>
              <a:prstGeom prst="rect">
                <a:avLst/>
              </a:prstGeom>
              <a:blipFill rotWithShape="1">
                <a:blip r:embed="rId13"/>
                <a:stretch>
                  <a:fillRect l="-779" t="-5502" r="-735" b="-5334"/>
                </a:stretch>
              </a:blipFill>
            </p:spPr>
            <p:style>
              <a:lnRef idx="2">
                <a:schemeClr val="accent5">
                  <a:shade val="15000"/>
                </a:schemeClr>
              </a:lnRef>
              <a:fillRef idx="1">
                <a:schemeClr val="accent5"/>
              </a:fillRef>
              <a:effectRef idx="0">
                <a:schemeClr val="accent5"/>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9" name="矩形 38"/>
              <p:cNvSpPr/>
              <p:nvPr/>
            </p:nvSpPr>
            <p:spPr>
              <a:xfrm>
                <a:off x="5425189" y="5873606"/>
                <a:ext cx="1372638" cy="845057"/>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𝑖</m:t>
                          </m:r>
                        </m:sub>
                      </m:sSub>
                    </m:oMath>
                  </m:oMathPara>
                </a14:m>
                <a:endParaRPr lang="en-US" altLang="zh-CN" dirty="0"/>
              </a:p>
            </p:txBody>
          </p:sp>
        </mc:Choice>
        <mc:Fallback>
          <p:sp>
            <p:nvSpPr>
              <p:cNvPr id="39" name="矩形 38"/>
              <p:cNvSpPr>
                <a:spLocks noRot="1" noChangeAspect="1" noMove="1" noResize="1" noEditPoints="1" noAdjustHandles="1" noChangeArrowheads="1" noChangeShapeType="1" noTextEdit="1"/>
              </p:cNvSpPr>
              <p:nvPr/>
            </p:nvSpPr>
            <p:spPr>
              <a:xfrm>
                <a:off x="5425189" y="5873606"/>
                <a:ext cx="1372638" cy="845057"/>
              </a:xfrm>
              <a:prstGeom prst="rect">
                <a:avLst/>
              </a:prstGeom>
              <a:blipFill rotWithShape="1">
                <a:blip r:embed="rId14"/>
                <a:stretch>
                  <a:fillRect l="-491" t="-810" r="-452" b="-708"/>
                </a:stretch>
              </a:blipFill>
            </p:spPr>
            <p:style>
              <a:lnRef idx="2">
                <a:schemeClr val="accent4">
                  <a:shade val="15000"/>
                </a:schemeClr>
              </a:lnRef>
              <a:fillRef idx="1">
                <a:schemeClr val="accent4"/>
              </a:fillRef>
              <a:effectRef idx="0">
                <a:schemeClr val="accent4"/>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0" name="矩形 39"/>
              <p:cNvSpPr/>
              <p:nvPr/>
            </p:nvSpPr>
            <p:spPr>
              <a:xfrm>
                <a:off x="5971789" y="5069355"/>
                <a:ext cx="445687" cy="2770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oMath>
                  </m:oMathPara>
                </a14:m>
                <a:endParaRPr lang="en-US" altLang="zh-CN" dirty="0"/>
              </a:p>
            </p:txBody>
          </p:sp>
        </mc:Choice>
        <mc:Fallback>
          <p:sp>
            <p:nvSpPr>
              <p:cNvPr id="40" name="矩形 39"/>
              <p:cNvSpPr>
                <a:spLocks noRot="1" noChangeAspect="1" noMove="1" noResize="1" noEditPoints="1" noAdjustHandles="1" noChangeArrowheads="1" noChangeShapeType="1" noTextEdit="1"/>
              </p:cNvSpPr>
              <p:nvPr/>
            </p:nvSpPr>
            <p:spPr>
              <a:xfrm>
                <a:off x="5971789" y="5069355"/>
                <a:ext cx="445687" cy="277000"/>
              </a:xfrm>
              <a:prstGeom prst="rect">
                <a:avLst/>
              </a:prstGeom>
              <a:blipFill rotWithShape="1">
                <a:blip r:embed="rId15"/>
                <a:stretch>
                  <a:fillRect l="-1481" t="-2347" r="-1388" b="-2188"/>
                </a:stretch>
              </a:blipFill>
            </p:spPr>
            <p:style>
              <a:lnRef idx="2">
                <a:schemeClr val="accent6">
                  <a:shade val="15000"/>
                </a:schemeClr>
              </a:lnRef>
              <a:fillRef idx="1">
                <a:schemeClr val="accent6"/>
              </a:fillRef>
              <a:effectRef idx="0">
                <a:schemeClr val="accent6"/>
              </a:effectRef>
              <a:fontRef idx="minor">
                <a:schemeClr val="lt1"/>
              </a:fontRef>
            </p:style>
            <p:txBody>
              <a:bodyPr/>
              <a:lstStyle/>
              <a:p>
                <a:r>
                  <a:rPr lang="zh-CN" altLang="en-US">
                    <a:noFill/>
                  </a:rPr>
                  <a:t> </a:t>
                </a:r>
              </a:p>
            </p:txBody>
          </p:sp>
        </mc:Fallback>
      </mc:AlternateContent>
      <p:sp>
        <p:nvSpPr>
          <p:cNvPr id="41" name="梯形 40"/>
          <p:cNvSpPr/>
          <p:nvPr/>
        </p:nvSpPr>
        <p:spPr>
          <a:xfrm rot="10800000">
            <a:off x="5776791" y="4607259"/>
            <a:ext cx="840715" cy="467715"/>
          </a:xfrm>
          <a:prstGeom prst="trapezoid">
            <a:avLst>
              <a:gd name="adj" fmla="val 44173"/>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mc:AlternateContent xmlns:mc="http://schemas.openxmlformats.org/markup-compatibility/2006">
        <mc:Choice xmlns:a14="http://schemas.microsoft.com/office/drawing/2010/main" Requires="a14">
          <p:sp>
            <p:nvSpPr>
              <p:cNvPr id="42" name="文本框 41"/>
              <p:cNvSpPr txBox="1"/>
              <p:nvPr/>
            </p:nvSpPr>
            <p:spPr>
              <a:xfrm>
                <a:off x="5827129" y="4684639"/>
                <a:ext cx="790378" cy="276999"/>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m:rPr>
                          <m:sty m:val="p"/>
                        </m:rPr>
                        <a:rPr kumimoji="1" lang="en-US" altLang="zh-CN" sz="1200" i="0" dirty="0" smtClean="0">
                          <a:solidFill>
                            <a:schemeClr val="bg2"/>
                          </a:solidFill>
                          <a:latin typeface="Cambria Math" panose="02040503050406030204" pitchFamily="18" charset="0"/>
                        </a:rPr>
                        <m:t>Expand</m:t>
                      </m:r>
                      <m:r>
                        <a:rPr kumimoji="1" lang="en-US" altLang="zh-CN" sz="1200" b="0" i="1" dirty="0" smtClean="0">
                          <a:solidFill>
                            <a:schemeClr val="bg2"/>
                          </a:solidFill>
                          <a:latin typeface="Cambria Math" panose="02040503050406030204" pitchFamily="18" charset="0"/>
                        </a:rPr>
                        <m:t>′</m:t>
                      </m:r>
                    </m:oMath>
                  </m:oMathPara>
                </a14:m>
                <a:endParaRPr kumimoji="1" lang="zh-CN" altLang="en-US" sz="1200" dirty="0">
                  <a:solidFill>
                    <a:schemeClr val="bg2"/>
                  </a:solidFill>
                </a:endParaRPr>
              </a:p>
            </p:txBody>
          </p:sp>
        </mc:Choice>
        <mc:Fallback>
          <p:sp>
            <p:nvSpPr>
              <p:cNvPr id="42" name="文本框 41"/>
              <p:cNvSpPr txBox="1">
                <a:spLocks noRot="1" noChangeAspect="1" noMove="1" noResize="1" noEditPoints="1" noAdjustHandles="1" noChangeArrowheads="1" noChangeShapeType="1" noTextEdit="1"/>
              </p:cNvSpPr>
              <p:nvPr/>
            </p:nvSpPr>
            <p:spPr>
              <a:xfrm>
                <a:off x="5827129" y="4684639"/>
                <a:ext cx="790378" cy="276999"/>
              </a:xfrm>
              <a:prstGeom prst="rect">
                <a:avLst/>
              </a:prstGeom>
              <a:blipFill rotWithShape="1">
                <a:blip r:embed="rId16"/>
                <a:stretch>
                  <a:fillRect l="-47" t="-88" r="22" b="13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3" name="文本框 42"/>
              <p:cNvSpPr txBox="1"/>
              <p:nvPr/>
            </p:nvSpPr>
            <p:spPr>
              <a:xfrm>
                <a:off x="4826750" y="3944924"/>
                <a:ext cx="4129990" cy="369588"/>
              </a:xfrm>
              <a:prstGeom prst="rect">
                <a:avLst/>
              </a:prstGeom>
              <a:noFill/>
            </p:spPr>
            <p:txBody>
              <a:bodyPr wrap="square">
                <a:spAutoFit/>
              </a:bodyPr>
              <a:lstStyle/>
              <a:p>
                <a:pPr algn="ctr"/>
                <a14:m>
                  <m:oMath xmlns:m="http://schemas.openxmlformats.org/officeDocument/2006/math">
                    <m:r>
                      <a:rPr lang="en-US" altLang="zh-CN" i="1" smtClean="0">
                        <a:latin typeface="Cambria Math" panose="02040503050406030204" pitchFamily="18" charset="0"/>
                        <a:cs typeface="Cambria Math" panose="02040503050406030204" pitchFamily="18" charset="0"/>
                      </a:rPr>
                      <m:t> </m:t>
                    </m:r>
                  </m:oMath>
                </a14:m>
                <a:r>
                  <a:rPr lang="en-US" altLang="zh-CN" dirty="0"/>
                  <a:t>  </a:t>
                </a:r>
                <a14:m>
                  <m:oMath xmlns:m="http://schemas.openxmlformats.org/officeDocument/2006/math">
                    <m:r>
                      <m:rPr>
                        <m:sty m:val="p"/>
                      </m:rPr>
                      <a:rPr lang="en-US" altLang="zh-CN" b="0" i="0" smtClean="0">
                        <a:latin typeface="Cambria Math" panose="02040503050406030204" pitchFamily="18" charset="0"/>
                      </a:rPr>
                      <m:t>Expand</m:t>
                    </m:r>
                    <m:r>
                      <a:rPr lang="en-US" altLang="zh-CN" b="0" i="0" smtClean="0">
                        <a:latin typeface="Cambria Math" panose="02040503050406030204" pitchFamily="18" charset="0"/>
                      </a:rPr>
                      <m:t>′: </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cs typeface="Cambria Math" panose="02040503050406030204" pitchFamily="18" charset="0"/>
                          </a:rPr>
                        </m:ctrlPr>
                      </m:sSupPr>
                      <m:e>
                        <m:r>
                          <a:rPr lang="en-US" altLang="zh-CN" i="1">
                            <a:latin typeface="Cambria Math" panose="02040503050406030204" pitchFamily="18" charset="0"/>
                            <a:cs typeface="Cambria Math" panose="02040503050406030204" pitchFamily="18" charset="0"/>
                          </a:rPr>
                          <m:t>𝔽</m:t>
                        </m:r>
                      </m:e>
                      <m:sup>
                        <m:sSub>
                          <m:sSubPr>
                            <m:ctrlPr>
                              <a:rPr lang="en-US" altLang="zh-CN" b="0" i="1" smtClean="0">
                                <a:latin typeface="Cambria Math" panose="02040503050406030204" pitchFamily="18" charset="0"/>
                                <a:cs typeface="Cambria Math" panose="02040503050406030204" pitchFamily="18" charset="0"/>
                              </a:rPr>
                            </m:ctrlPr>
                          </m:sSubPr>
                          <m:e>
                            <m:r>
                              <a:rPr lang="en-US" altLang="zh-CN" b="0" i="1" smtClean="0">
                                <a:latin typeface="Cambria Math" panose="02040503050406030204" pitchFamily="18" charset="0"/>
                                <a:cs typeface="Cambria Math" panose="02040503050406030204" pitchFamily="18" charset="0"/>
                              </a:rPr>
                              <m:t>𝑚</m:t>
                            </m:r>
                          </m:e>
                          <m:sub>
                            <m:r>
                              <a:rPr lang="en-US" altLang="zh-CN" b="0" i="1" smtClean="0">
                                <a:latin typeface="Cambria Math" panose="02040503050406030204" pitchFamily="18" charset="0"/>
                                <a:cs typeface="Cambria Math" panose="02040503050406030204" pitchFamily="18" charset="0"/>
                              </a:rPr>
                              <m:t>3</m:t>
                            </m:r>
                          </m:sub>
                        </m:sSub>
                      </m:sup>
                    </m:sSup>
                  </m:oMath>
                </a14:m>
                <a:r>
                  <a:rPr lang="en-US" altLang="zh-CN" dirty="0"/>
                  <a:t>    </a:t>
                </a:r>
                <a14:m>
                  <m:oMath xmlns:m="http://schemas.openxmlformats.org/officeDocument/2006/math">
                    <m:sSub>
                      <m:sSubPr>
                        <m:ctrlPr>
                          <a:rPr lang="en-US" altLang="zh-CN" b="0" i="1" dirty="0" smtClean="0">
                            <a:latin typeface="Cambria Math" panose="02040503050406030204" pitchFamily="18" charset="0"/>
                          </a:rPr>
                        </m:ctrlPr>
                      </m:sSubPr>
                      <m:e>
                        <m:r>
                          <a:rPr lang="en-US" altLang="zh-CN" b="1" i="1" dirty="0" smtClean="0">
                            <a:latin typeface="Cambria Math" panose="02040503050406030204" pitchFamily="18" charset="0"/>
                          </a:rPr>
                          <m:t>𝒃</m:t>
                        </m:r>
                      </m:e>
                      <m:sub>
                        <m:r>
                          <a:rPr lang="en-US" altLang="zh-CN" b="0" i="1" dirty="0" smtClean="0">
                            <a:latin typeface="Cambria Math" panose="02040503050406030204" pitchFamily="18" charset="0"/>
                          </a:rPr>
                          <m:t>𝑖</m:t>
                        </m:r>
                      </m:sub>
                    </m:sSub>
                    <m:r>
                      <a:rPr lang="en-US" altLang="zh-CN" b="0" i="1" dirty="0" smtClean="0">
                        <a:latin typeface="Cambria Math" panose="02040503050406030204" pitchFamily="18" charset="0"/>
                      </a:rPr>
                      <m:t>=</m:t>
                    </m:r>
                    <m:r>
                      <m:rPr>
                        <m:sty m:val="p"/>
                      </m:rPr>
                      <a:rPr lang="en-US" altLang="zh-CN" b="0" i="0" dirty="0" smtClean="0">
                        <a:latin typeface="Cambria Math" panose="02040503050406030204" pitchFamily="18" charset="0"/>
                      </a:rPr>
                      <m:t>Expand</m:t>
                    </m:r>
                    <m:r>
                      <a:rPr lang="en-US" altLang="zh-CN" b="0" i="1" dirty="0" smtClean="0">
                        <a:latin typeface="Cambria Math" panose="02040503050406030204" pitchFamily="18" charset="0"/>
                      </a:rPr>
                      <m:t>′(</m:t>
                    </m:r>
                    <m:sSubSup>
                      <m:sSubSupPr>
                        <m:ctrlPr>
                          <a:rPr lang="en-US" altLang="zh-CN" b="0" i="1" dirty="0" smtClean="0">
                            <a:latin typeface="Cambria Math" panose="02040503050406030204" pitchFamily="18" charset="0"/>
                          </a:rPr>
                        </m:ctrlPr>
                      </m:sSubSupPr>
                      <m:e>
                        <m:r>
                          <a:rPr lang="en-US" altLang="zh-CN" b="0" i="1" dirty="0" smtClean="0">
                            <a:latin typeface="Cambria Math" panose="02040503050406030204" pitchFamily="18" charset="0"/>
                          </a:rPr>
                          <m:t>𝑠</m:t>
                        </m:r>
                      </m:e>
                      <m:sub>
                        <m:r>
                          <a:rPr lang="en-US" altLang="zh-CN" b="0" i="1" dirty="0" smtClean="0">
                            <a:latin typeface="Cambria Math" panose="02040503050406030204" pitchFamily="18" charset="0"/>
                          </a:rPr>
                          <m:t>𝑖</m:t>
                        </m:r>
                      </m:sub>
                      <m:sup>
                        <m:r>
                          <a:rPr lang="en-US" altLang="zh-CN" b="0" i="1" dirty="0" smtClean="0">
                            <a:latin typeface="Cambria Math" panose="02040503050406030204" pitchFamily="18" charset="0"/>
                          </a:rPr>
                          <m:t>′</m:t>
                        </m:r>
                      </m:sup>
                    </m:sSubSup>
                    <m:r>
                      <a:rPr lang="en-US" altLang="zh-CN" b="0" i="1" dirty="0" smtClean="0">
                        <a:latin typeface="Cambria Math" panose="02040503050406030204" pitchFamily="18" charset="0"/>
                      </a:rPr>
                      <m:t>)</m:t>
                    </m:r>
                  </m:oMath>
                </a14:m>
                <a:endParaRPr lang="zh-CN" altLang="en-US" dirty="0"/>
              </a:p>
            </p:txBody>
          </p:sp>
        </mc:Choice>
        <mc:Fallback>
          <p:sp>
            <p:nvSpPr>
              <p:cNvPr id="43" name="文本框 42"/>
              <p:cNvSpPr txBox="1">
                <a:spLocks noRot="1" noChangeAspect="1" noMove="1" noResize="1" noEditPoints="1" noAdjustHandles="1" noChangeArrowheads="1" noChangeShapeType="1" noTextEdit="1"/>
              </p:cNvSpPr>
              <p:nvPr/>
            </p:nvSpPr>
            <p:spPr>
              <a:xfrm>
                <a:off x="4826750" y="3944924"/>
                <a:ext cx="4129990" cy="369588"/>
              </a:xfrm>
              <a:prstGeom prst="rect">
                <a:avLst/>
              </a:prstGeom>
              <a:blipFill rotWithShape="1">
                <a:blip r:embed="rId17"/>
                <a:stretch>
                  <a:fillRect l="-3" t="-82" r="2" b="8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4" name="文本框 43"/>
              <p:cNvSpPr txBox="1"/>
              <p:nvPr/>
            </p:nvSpPr>
            <p:spPr>
              <a:xfrm>
                <a:off x="8618072" y="2049325"/>
                <a:ext cx="2349006" cy="756233"/>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𝐶</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𝐴𝐵</m:t>
                      </m:r>
                      <m:r>
                        <a:rPr kumimoji="1" lang="en-US" altLang="zh-CN" b="0" i="1" smtClean="0">
                          <a:latin typeface="Cambria Math" panose="02040503050406030204" pitchFamily="18" charset="0"/>
                        </a:rPr>
                        <m:t>=</m:t>
                      </m:r>
                      <m:nary>
                        <m:naryPr>
                          <m:chr m:val="∑"/>
                          <m:ctrlPr>
                            <a:rPr kumimoji="1" lang="en-US" altLang="zh-CN" b="0" i="1" smtClean="0">
                              <a:latin typeface="Cambria Math" panose="02040503050406030204" pitchFamily="18" charset="0"/>
                            </a:rPr>
                          </m:ctrlPr>
                        </m:naryPr>
                        <m:sub>
                          <m:r>
                            <m:rPr>
                              <m:brk m:alnAt="23"/>
                            </m:rPr>
                            <a:rPr kumimoji="1" lang="en-US" altLang="zh-CN" b="0" i="1" smtClean="0">
                              <a:latin typeface="Cambria Math" panose="02040503050406030204" pitchFamily="18" charset="0"/>
                            </a:rPr>
                            <m:t>𝑖</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1</m:t>
                          </m:r>
                        </m:sub>
                        <m:sup>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2</m:t>
                              </m:r>
                            </m:sub>
                          </m:sSub>
                        </m:sup>
                        <m:e>
                          <m:sSub>
                            <m:sSubPr>
                              <m:ctrlPr>
                                <a:rPr kumimoji="1" lang="en-US" altLang="zh-CN" b="0" i="1" smtClean="0">
                                  <a:latin typeface="Cambria Math" panose="02040503050406030204" pitchFamily="18" charset="0"/>
                                </a:rPr>
                              </m:ctrlPr>
                            </m:sSubPr>
                            <m:e>
                              <m:r>
                                <a:rPr kumimoji="1" lang="en-US" altLang="zh-CN" b="1" i="1" smtClean="0">
                                  <a:latin typeface="Cambria Math" panose="02040503050406030204" pitchFamily="18" charset="0"/>
                                </a:rPr>
                                <m:t>𝒂</m:t>
                              </m:r>
                            </m:e>
                            <m:sub>
                              <m:r>
                                <a:rPr kumimoji="1" lang="en-US" altLang="zh-CN" b="0" i="1" smtClean="0">
                                  <a:latin typeface="Cambria Math" panose="02040503050406030204" pitchFamily="18" charset="0"/>
                                </a:rPr>
                                <m:t>𝑖</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1" i="1" smtClean="0">
                                  <a:latin typeface="Cambria Math" panose="02040503050406030204" pitchFamily="18" charset="0"/>
                                </a:rPr>
                                <m:t>𝒃</m:t>
                              </m:r>
                            </m:e>
                            <m:sub>
                              <m:r>
                                <a:rPr kumimoji="1" lang="en-US" altLang="zh-CN" b="0" i="1" smtClean="0">
                                  <a:latin typeface="Cambria Math" panose="02040503050406030204" pitchFamily="18" charset="0"/>
                                </a:rPr>
                                <m:t>𝑖</m:t>
                              </m:r>
                            </m:sub>
                          </m:sSub>
                        </m:e>
                      </m:nary>
                    </m:oMath>
                  </m:oMathPara>
                </a14:m>
                <a:endParaRPr kumimoji="1" lang="zh-CN" altLang="en-US" dirty="0"/>
              </a:p>
            </p:txBody>
          </p:sp>
        </mc:Choice>
        <mc:Fallback>
          <p:sp>
            <p:nvSpPr>
              <p:cNvPr id="44" name="文本框 43"/>
              <p:cNvSpPr txBox="1">
                <a:spLocks noRot="1" noChangeAspect="1" noMove="1" noResize="1" noEditPoints="1" noAdjustHandles="1" noChangeArrowheads="1" noChangeShapeType="1" noTextEdit="1"/>
              </p:cNvSpPr>
              <p:nvPr/>
            </p:nvSpPr>
            <p:spPr>
              <a:xfrm>
                <a:off x="8618072" y="2049325"/>
                <a:ext cx="2349006" cy="756233"/>
              </a:xfrm>
              <a:prstGeom prst="rect">
                <a:avLst/>
              </a:prstGeom>
              <a:blipFill rotWithShape="1">
                <a:blip r:embed="rId18"/>
                <a:stretch>
                  <a:fillRect l="-21" t="-24" r="27" b="-3426"/>
                </a:stretch>
              </a:blipFill>
            </p:spPr>
            <p:txBody>
              <a:bodyPr/>
              <a:lstStyle/>
              <a:p>
                <a:r>
                  <a:rPr lang="zh-CN" altLang="en-US">
                    <a:noFill/>
                  </a:rPr>
                  <a:t> </a:t>
                </a:r>
              </a:p>
            </p:txBody>
          </p:sp>
        </mc:Fallback>
      </mc:AlternateContent>
      <p:sp>
        <p:nvSpPr>
          <p:cNvPr id="46" name="矩形 45"/>
          <p:cNvSpPr/>
          <p:nvPr/>
        </p:nvSpPr>
        <p:spPr>
          <a:xfrm>
            <a:off x="6497940" y="1852135"/>
            <a:ext cx="1506409" cy="126869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ltLang="zh-CN" dirty="0"/>
          </a:p>
        </p:txBody>
      </p:sp>
      <mc:AlternateContent xmlns:mc="http://schemas.openxmlformats.org/markup-compatibility/2006">
        <mc:Choice xmlns:a14="http://schemas.microsoft.com/office/drawing/2010/main" Requires="a14">
          <p:sp>
            <p:nvSpPr>
              <p:cNvPr id="47" name="文本框 46"/>
              <p:cNvSpPr txBox="1"/>
              <p:nvPr/>
            </p:nvSpPr>
            <p:spPr>
              <a:xfrm>
                <a:off x="6497940" y="1419687"/>
                <a:ext cx="1668021" cy="31188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𝐶</m:t>
                      </m:r>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𝑀</m:t>
                          </m:r>
                        </m:e>
                        <m:sub>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1</m:t>
                              </m:r>
                            </m:sub>
                          </m:sSub>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𝑚</m:t>
                              </m:r>
                            </m:e>
                            <m:sub>
                              <m:r>
                                <a:rPr kumimoji="1" lang="en-US" altLang="zh-CN" b="0" i="1" smtClean="0">
                                  <a:latin typeface="Cambria Math" panose="02040503050406030204" pitchFamily="18" charset="0"/>
                                </a:rPr>
                                <m:t>3</m:t>
                              </m:r>
                            </m:sub>
                          </m:sSub>
                        </m:sub>
                      </m:sSub>
                      <m:r>
                        <a:rPr kumimoji="1" lang="en-US" altLang="zh-CN" i="1">
                          <a:latin typeface="Cambria Math" panose="02040503050406030204" pitchFamily="18" charset="0"/>
                        </a:rPr>
                        <m:t>(</m:t>
                      </m:r>
                      <m:r>
                        <a:rPr kumimoji="1" lang="en-US" altLang="zh-CN" i="1">
                          <a:latin typeface="Cambria Math" panose="02040503050406030204" pitchFamily="18" charset="0"/>
                        </a:rPr>
                        <m:t>𝔽</m:t>
                      </m:r>
                      <m:r>
                        <a:rPr kumimoji="1" lang="en-US" altLang="zh-CN" b="0" i="1" smtClean="0">
                          <a:latin typeface="Cambria Math" panose="02040503050406030204" pitchFamily="18" charset="0"/>
                        </a:rPr>
                        <m:t>)</m:t>
                      </m:r>
                    </m:oMath>
                  </m:oMathPara>
                </a14:m>
                <a:endParaRPr kumimoji="1" lang="zh-CN" altLang="en-US" dirty="0"/>
              </a:p>
            </p:txBody>
          </p:sp>
        </mc:Choice>
        <mc:Fallback>
          <p:sp>
            <p:nvSpPr>
              <p:cNvPr id="47" name="文本框 46"/>
              <p:cNvSpPr txBox="1">
                <a:spLocks noRot="1" noChangeAspect="1" noMove="1" noResize="1" noEditPoints="1" noAdjustHandles="1" noChangeArrowheads="1" noChangeShapeType="1" noTextEdit="1"/>
              </p:cNvSpPr>
              <p:nvPr/>
            </p:nvSpPr>
            <p:spPr>
              <a:xfrm>
                <a:off x="6497940" y="1419687"/>
                <a:ext cx="1668021" cy="311880"/>
              </a:xfrm>
              <a:prstGeom prst="rect">
                <a:avLst/>
              </a:prstGeom>
              <a:blipFill rotWithShape="1">
                <a:blip r:embed="rId19"/>
                <a:stretch>
                  <a:fillRect l="-37" t="-148" r="30" b="179"/>
                </a:stretch>
              </a:blipFill>
            </p:spPr>
            <p:txBody>
              <a:bodyPr/>
              <a:lstStyle/>
              <a:p>
                <a:r>
                  <a:rPr lang="zh-CN" altLang="en-US">
                    <a:noFill/>
                  </a:rPr>
                  <a:t> </a:t>
                </a:r>
              </a:p>
            </p:txBody>
          </p:sp>
        </mc:Fallback>
      </mc:AlternateContent>
      <p:cxnSp>
        <p:nvCxnSpPr>
          <p:cNvPr id="49" name="直线连接符 48"/>
          <p:cNvCxnSpPr/>
          <p:nvPr/>
        </p:nvCxnSpPr>
        <p:spPr>
          <a:xfrm>
            <a:off x="391044" y="3791511"/>
            <a:ext cx="11186556" cy="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2565411" y="4395255"/>
            <a:ext cx="1372638" cy="983341"/>
            <a:chOff x="3533529" y="1851936"/>
            <a:chExt cx="1372638" cy="983341"/>
          </a:xfrm>
        </p:grpSpPr>
        <mc:AlternateContent xmlns:mc="http://schemas.openxmlformats.org/markup-compatibility/2006">
          <mc:Choice xmlns:a14="http://schemas.microsoft.com/office/drawing/2010/main" Requires="a14">
            <p:sp>
              <p:nvSpPr>
                <p:cNvPr id="53" name="矩形 52"/>
                <p:cNvSpPr/>
                <p:nvPr/>
              </p:nvSpPr>
              <p:spPr>
                <a:xfrm>
                  <a:off x="3981100" y="2584812"/>
                  <a:ext cx="489575" cy="25046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𝑠</m:t>
                            </m:r>
                          </m:e>
                          <m:sub>
                            <m:r>
                              <a:rPr lang="en-US" altLang="zh-CN" b="0" i="1" smtClean="0">
                                <a:latin typeface="Cambria Math" panose="02040503050406030204" pitchFamily="18" charset="0"/>
                              </a:rPr>
                              <m:t>𝑖</m:t>
                            </m:r>
                          </m:sub>
                        </m:sSub>
                      </m:oMath>
                    </m:oMathPara>
                  </a14:m>
                  <a:endParaRPr lang="en-US" altLang="zh-CN" dirty="0"/>
                </a:p>
              </p:txBody>
            </p:sp>
          </mc:Choice>
          <mc:Fallback>
            <p:sp>
              <p:nvSpPr>
                <p:cNvPr id="53" name="矩形 52"/>
                <p:cNvSpPr>
                  <a:spLocks noRot="1" noChangeAspect="1" noMove="1" noResize="1" noEditPoints="1" noAdjustHandles="1" noChangeArrowheads="1" noChangeShapeType="1" noTextEdit="1"/>
                </p:cNvSpPr>
                <p:nvPr/>
              </p:nvSpPr>
              <p:spPr>
                <a:xfrm>
                  <a:off x="3981100" y="2584812"/>
                  <a:ext cx="489575" cy="250465"/>
                </a:xfrm>
                <a:prstGeom prst="rect">
                  <a:avLst/>
                </a:prstGeom>
                <a:blipFill rotWithShape="1">
                  <a:blip r:embed="rId20"/>
                </a:blipFill>
              </p:spPr>
              <p:style>
                <a:lnRef idx="2">
                  <a:schemeClr val="accent3">
                    <a:shade val="15000"/>
                  </a:schemeClr>
                </a:lnRef>
                <a:fillRef idx="1">
                  <a:schemeClr val="accent3"/>
                </a:fillRef>
                <a:effectRef idx="0">
                  <a:schemeClr val="accent3"/>
                </a:effectRef>
                <a:fontRef idx="minor">
                  <a:schemeClr val="lt1"/>
                </a:fontRef>
              </p:style>
              <p:txBody>
                <a:bodyPr/>
                <a:lstStyle/>
                <a:p>
                  <a:r>
                    <a:rPr lang="zh-CN" altLang="en-US">
                      <a:noFill/>
                    </a:rPr>
                    <a:t> </a:t>
                  </a:r>
                </a:p>
              </p:txBody>
            </p:sp>
          </mc:Fallback>
        </mc:AlternateContent>
        <p:sp>
          <p:nvSpPr>
            <p:cNvPr id="54" name="梯形 53"/>
            <p:cNvSpPr/>
            <p:nvPr/>
          </p:nvSpPr>
          <p:spPr>
            <a:xfrm rot="10800000">
              <a:off x="3542891" y="2123020"/>
              <a:ext cx="1353913" cy="458886"/>
            </a:xfrm>
            <a:prstGeom prst="trapezoid">
              <a:avLst>
                <a:gd name="adj" fmla="val 92034"/>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zh-CN" altLang="en-US" dirty="0"/>
            </a:p>
          </p:txBody>
        </p:sp>
        <mc:AlternateContent xmlns:mc="http://schemas.openxmlformats.org/markup-compatibility/2006">
          <mc:Choice xmlns:a14="http://schemas.microsoft.com/office/drawing/2010/main" Requires="a14">
            <p:sp>
              <p:nvSpPr>
                <p:cNvPr id="55" name="矩形 54"/>
                <p:cNvSpPr/>
                <p:nvPr/>
              </p:nvSpPr>
              <p:spPr>
                <a:xfrm>
                  <a:off x="3533529" y="1851936"/>
                  <a:ext cx="1372638" cy="274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1" i="1" smtClean="0">
                                <a:latin typeface="Cambria Math" panose="02040503050406030204" pitchFamily="18" charset="0"/>
                              </a:rPr>
                              <m:t>𝒂</m:t>
                            </m:r>
                          </m:e>
                          <m:sub>
                            <m:r>
                              <a:rPr lang="en-US" altLang="zh-CN" b="0" i="1" smtClean="0">
                                <a:latin typeface="Cambria Math" panose="02040503050406030204" pitchFamily="18" charset="0"/>
                              </a:rPr>
                              <m:t>𝑖</m:t>
                            </m:r>
                          </m:sub>
                        </m:sSub>
                      </m:oMath>
                    </m:oMathPara>
                  </a14:m>
                  <a:endParaRPr lang="en-US" altLang="zh-CN" dirty="0"/>
                </a:p>
              </p:txBody>
            </p:sp>
          </mc:Choice>
          <mc:Fallback>
            <p:sp>
              <p:nvSpPr>
                <p:cNvPr id="55" name="矩形 54"/>
                <p:cNvSpPr>
                  <a:spLocks noRot="1" noChangeAspect="1" noMove="1" noResize="1" noEditPoints="1" noAdjustHandles="1" noChangeArrowheads="1" noChangeShapeType="1" noTextEdit="1"/>
                </p:cNvSpPr>
                <p:nvPr/>
              </p:nvSpPr>
              <p:spPr>
                <a:xfrm>
                  <a:off x="3533529" y="1851936"/>
                  <a:ext cx="1372638" cy="274558"/>
                </a:xfrm>
                <a:prstGeom prst="rect">
                  <a:avLst/>
                </a:prstGeom>
                <a:blipFill rotWithShape="1">
                  <a:blip r:embed="rId21"/>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56" name="文本框 55"/>
            <p:cNvSpPr txBox="1"/>
            <p:nvPr/>
          </p:nvSpPr>
          <p:spPr>
            <a:xfrm>
              <a:off x="3822024" y="2188154"/>
              <a:ext cx="795646" cy="307777"/>
            </a:xfrm>
            <a:prstGeom prst="rect">
              <a:avLst/>
            </a:prstGeom>
            <a:noFill/>
          </p:spPr>
          <p:txBody>
            <a:bodyPr wrap="square" rtlCol="0">
              <a:spAutoFit/>
            </a:bodyPr>
            <a:lstStyle/>
            <a:p>
              <a:r>
                <a:rPr kumimoji="1" lang="en-US" altLang="zh-CN" sz="1400" dirty="0">
                  <a:solidFill>
                    <a:schemeClr val="bg2"/>
                  </a:solidFill>
                </a:rPr>
                <a:t>Expand</a:t>
              </a:r>
              <a:endParaRPr kumimoji="1" lang="zh-CN" altLang="en-US" sz="1400" dirty="0">
                <a:solidFill>
                  <a:schemeClr val="bg2"/>
                </a:solidFill>
              </a:endParaRPr>
            </a:p>
          </p:txBody>
        </p:sp>
      </p:grpSp>
      <p:grpSp>
        <p:nvGrpSpPr>
          <p:cNvPr id="61" name="组合 60"/>
          <p:cNvGrpSpPr/>
          <p:nvPr/>
        </p:nvGrpSpPr>
        <p:grpSpPr>
          <a:xfrm>
            <a:off x="8886708" y="4731473"/>
            <a:ext cx="2690892" cy="756339"/>
            <a:chOff x="8886708" y="4731473"/>
            <a:chExt cx="2690892" cy="756339"/>
          </a:xfrm>
        </p:grpSpPr>
        <mc:AlternateContent xmlns:mc="http://schemas.openxmlformats.org/markup-compatibility/2006">
          <mc:Choice xmlns:a14="http://schemas.microsoft.com/office/drawing/2010/main" Requires="a14">
            <p:sp>
              <p:nvSpPr>
                <p:cNvPr id="51" name="文本框 50"/>
                <p:cNvSpPr txBox="1"/>
                <p:nvPr/>
              </p:nvSpPr>
              <p:spPr>
                <a:xfrm>
                  <a:off x="9088280" y="5118480"/>
                  <a:ext cx="2376199" cy="369332"/>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b="1" i="1">
                                <a:latin typeface="Cambria Math" panose="02040503050406030204" pitchFamily="18" charset="0"/>
                              </a:rPr>
                              <m:t>𝒂</m:t>
                            </m:r>
                          </m:e>
                          <m:sub>
                            <m:r>
                              <a:rPr kumimoji="1" lang="en-US" altLang="zh-CN" i="1">
                                <a:latin typeface="Cambria Math" panose="02040503050406030204" pitchFamily="18" charset="0"/>
                              </a:rPr>
                              <m:t>𝑖</m:t>
                            </m:r>
                          </m:sub>
                        </m:sSub>
                        <m:r>
                          <a:rPr kumimoji="1" lang="en-US" altLang="zh-CN" i="1">
                            <a:latin typeface="Cambria Math" panose="02040503050406030204" pitchFamily="18" charset="0"/>
                          </a:rPr>
                          <m:t>⊗</m:t>
                        </m:r>
                        <m:sSub>
                          <m:sSubPr>
                            <m:ctrlPr>
                              <a:rPr kumimoji="1" lang="en-US" altLang="zh-CN" i="1">
                                <a:latin typeface="Cambria Math" panose="02040503050406030204" pitchFamily="18" charset="0"/>
                              </a:rPr>
                            </m:ctrlPr>
                          </m:sSubPr>
                          <m:e>
                            <m:r>
                              <a:rPr kumimoji="1" lang="en-US" altLang="zh-CN" b="1" i="1">
                                <a:latin typeface="Cambria Math" panose="02040503050406030204" pitchFamily="18" charset="0"/>
                              </a:rPr>
                              <m:t>𝒃</m:t>
                            </m:r>
                          </m:e>
                          <m:sub>
                            <m:r>
                              <a:rPr kumimoji="1" lang="en-US" altLang="zh-CN" i="1">
                                <a:latin typeface="Cambria Math" panose="02040503050406030204" pitchFamily="18" charset="0"/>
                              </a:rPr>
                              <m:t>𝑖</m:t>
                            </m:r>
                          </m:sub>
                        </m:sSub>
                      </m:oMath>
                    </m:oMathPara>
                  </a14:m>
                  <a:endParaRPr lang="zh-CN" altLang="en-US" dirty="0"/>
                </a:p>
              </p:txBody>
            </p:sp>
          </mc:Choice>
          <mc:Fallback>
            <p:sp>
              <p:nvSpPr>
                <p:cNvPr id="51" name="文本框 50"/>
                <p:cNvSpPr txBox="1">
                  <a:spLocks noRot="1" noChangeAspect="1" noMove="1" noResize="1" noEditPoints="1" noAdjustHandles="1" noChangeArrowheads="1" noChangeShapeType="1" noTextEdit="1"/>
                </p:cNvSpPr>
                <p:nvPr/>
              </p:nvSpPr>
              <p:spPr>
                <a:xfrm>
                  <a:off x="9088280" y="5118480"/>
                  <a:ext cx="2376199" cy="369332"/>
                </a:xfrm>
                <a:prstGeom prst="rect">
                  <a:avLst/>
                </a:prstGeom>
                <a:blipFill rotWithShape="1">
                  <a:blip r:embed="rId22"/>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8" name="文本框 57"/>
                <p:cNvSpPr txBox="1"/>
                <p:nvPr/>
              </p:nvSpPr>
              <p:spPr>
                <a:xfrm>
                  <a:off x="8886708" y="4732105"/>
                  <a:ext cx="2314942" cy="404213"/>
                </a:xfrm>
                <a:prstGeom prst="rect">
                  <a:avLst/>
                </a:prstGeom>
                <a:noFill/>
              </p:spPr>
              <p:txBody>
                <a:bodyPr wrap="square">
                  <a:spAutoFit/>
                </a:bodyPr>
                <a:lstStyle/>
                <a:p>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𝑉</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𝑊</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cs typeface="Cambria Math" panose="02040503050406030204" pitchFamily="18" charset="0"/>
                            </a:rPr>
                          </m:ctrlPr>
                        </m:sSubPr>
                        <m:e>
                          <m:r>
                            <a:rPr lang="en-US" altLang="zh-CN" b="0" i="1" smtClean="0">
                              <a:latin typeface="Cambria Math" panose="02040503050406030204" pitchFamily="18" charset="0"/>
                              <a:cs typeface="Cambria Math" panose="02040503050406030204" pitchFamily="18" charset="0"/>
                            </a:rPr>
                            <m:t>ℳ</m:t>
                          </m:r>
                        </m:e>
                        <m:sub>
                          <m:sSub>
                            <m:sSubPr>
                              <m:ctrlPr>
                                <a:rPr lang="en-US" altLang="zh-CN" b="0" i="1" smtClean="0">
                                  <a:latin typeface="Cambria Math" panose="02040503050406030204" pitchFamily="18" charset="0"/>
                                  <a:cs typeface="Cambria Math" panose="02040503050406030204" pitchFamily="18" charset="0"/>
                                </a:rPr>
                              </m:ctrlPr>
                            </m:sSubPr>
                            <m:e>
                              <m:r>
                                <a:rPr lang="en-US" altLang="zh-CN" b="0" i="1" smtClean="0">
                                  <a:latin typeface="Cambria Math" panose="02040503050406030204" pitchFamily="18" charset="0"/>
                                  <a:cs typeface="Cambria Math" panose="02040503050406030204" pitchFamily="18" charset="0"/>
                                </a:rPr>
                                <m:t>𝑚</m:t>
                              </m:r>
                            </m:e>
                            <m:sub>
                              <m:r>
                                <a:rPr lang="en-US" altLang="zh-CN" b="0" i="1" smtClean="0">
                                  <a:latin typeface="Cambria Math" panose="02040503050406030204" pitchFamily="18" charset="0"/>
                                  <a:cs typeface="Cambria Math" panose="02040503050406030204" pitchFamily="18" charset="0"/>
                                </a:rPr>
                                <m:t>1</m:t>
                              </m:r>
                            </m:sub>
                          </m:sSub>
                          <m:r>
                            <a:rPr lang="en-US" altLang="zh-CN" b="0" i="1" smtClean="0">
                              <a:latin typeface="Cambria Math" panose="02040503050406030204" pitchFamily="18" charset="0"/>
                              <a:cs typeface="Cambria Math" panose="02040503050406030204" pitchFamily="18" charset="0"/>
                            </a:rPr>
                            <m:t>×</m:t>
                          </m:r>
                          <m:sSub>
                            <m:sSubPr>
                              <m:ctrlPr>
                                <a:rPr lang="en-US" altLang="zh-CN" b="0" i="1" smtClean="0">
                                  <a:latin typeface="Cambria Math" panose="02040503050406030204" pitchFamily="18" charset="0"/>
                                  <a:cs typeface="Cambria Math" panose="02040503050406030204" pitchFamily="18" charset="0"/>
                                </a:rPr>
                              </m:ctrlPr>
                            </m:sSubPr>
                            <m:e>
                              <m:r>
                                <a:rPr lang="en-US" altLang="zh-CN" b="0" i="1" smtClean="0">
                                  <a:latin typeface="Cambria Math" panose="02040503050406030204" pitchFamily="18" charset="0"/>
                                  <a:cs typeface="Cambria Math" panose="02040503050406030204" pitchFamily="18" charset="0"/>
                                </a:rPr>
                                <m:t>𝑚</m:t>
                              </m:r>
                            </m:e>
                            <m:sub>
                              <m:r>
                                <a:rPr lang="en-US" altLang="zh-CN" b="0" i="1" smtClean="0">
                                  <a:latin typeface="Cambria Math" panose="02040503050406030204" pitchFamily="18" charset="0"/>
                                  <a:cs typeface="Cambria Math" panose="02040503050406030204" pitchFamily="18" charset="0"/>
                                </a:rPr>
                                <m:t>3</m:t>
                              </m:r>
                            </m:sub>
                          </m:sSub>
                        </m:sub>
                      </m:sSub>
                      <m:r>
                        <a:rPr lang="en-US" altLang="zh-CN" i="1">
                          <a:latin typeface="Cambria Math" panose="02040503050406030204" pitchFamily="18" charset="0"/>
                          <a:cs typeface="Cambria Math" panose="02040503050406030204" pitchFamily="18" charset="0"/>
                        </a:rPr>
                        <m:t>(</m:t>
                      </m:r>
                      <m:r>
                        <a:rPr lang="en-US" altLang="zh-CN" i="1">
                          <a:latin typeface="Cambria Math" panose="02040503050406030204" pitchFamily="18" charset="0"/>
                          <a:cs typeface="Cambria Math" panose="02040503050406030204" pitchFamily="18" charset="0"/>
                        </a:rPr>
                        <m:t>𝔽</m:t>
                      </m:r>
                      <m:r>
                        <a:rPr lang="en-US" altLang="zh-CN" i="1">
                          <a:latin typeface="Cambria Math" panose="02040503050406030204" pitchFamily="18" charset="0"/>
                          <a:cs typeface="Cambria Math" panose="02040503050406030204" pitchFamily="18" charset="0"/>
                        </a:rPr>
                        <m:t>)</m:t>
                      </m:r>
                    </m:oMath>
                  </a14:m>
                  <a:r>
                    <a:rPr lang="en-US" altLang="zh-CN" dirty="0"/>
                    <a:t> </a:t>
                  </a:r>
                  <a:endParaRPr lang="zh-CN" altLang="en-US" dirty="0"/>
                </a:p>
              </p:txBody>
            </p:sp>
          </mc:Choice>
          <mc:Fallback>
            <p:sp>
              <p:nvSpPr>
                <p:cNvPr id="58" name="文本框 57"/>
                <p:cNvSpPr txBox="1">
                  <a:spLocks noRot="1" noChangeAspect="1" noMove="1" noResize="1" noEditPoints="1" noAdjustHandles="1" noChangeArrowheads="1" noChangeShapeType="1" noTextEdit="1"/>
                </p:cNvSpPr>
                <p:nvPr/>
              </p:nvSpPr>
              <p:spPr>
                <a:xfrm>
                  <a:off x="8886708" y="4732105"/>
                  <a:ext cx="2314942" cy="404213"/>
                </a:xfrm>
                <a:prstGeom prst="rect">
                  <a:avLst/>
                </a:prstGeom>
                <a:blipFill rotWithShape="1">
                  <a:blip r:embed="rId23"/>
                </a:blipFill>
              </p:spPr>
              <p:txBody>
                <a:bodyPr/>
                <a:lstStyle/>
                <a:p>
                  <a:r>
                    <a:rPr lang="zh-CN" altLang="en-US">
                      <a:noFill/>
                    </a:rPr>
                    <a:t> </a:t>
                  </a:r>
                </a:p>
              </p:txBody>
            </p:sp>
          </mc:Fallback>
        </mc:AlternateContent>
        <p:sp>
          <p:nvSpPr>
            <p:cNvPr id="60" name="文本框 59"/>
            <p:cNvSpPr txBox="1"/>
            <p:nvPr/>
          </p:nvSpPr>
          <p:spPr>
            <a:xfrm>
              <a:off x="11050236" y="4731473"/>
              <a:ext cx="527364" cy="369332"/>
            </a:xfrm>
            <a:prstGeom prst="rect">
              <a:avLst/>
            </a:prstGeom>
            <a:noFill/>
          </p:spPr>
          <p:txBody>
            <a:bodyPr wrap="square">
              <a:spAutoFit/>
            </a:bodyPr>
            <a:lstStyle/>
            <a:p>
              <a:r>
                <a:rPr lang="en-US" altLang="zh-CN" dirty="0" err="1"/>
                <a:t>s.t.</a:t>
              </a:r>
              <a:endParaRPr lang="zh-CN" altLang="en-US" dirty="0"/>
            </a:p>
          </p:txBody>
        </p:sp>
      </p:grpSp>
      <p:sp>
        <p:nvSpPr>
          <p:cNvPr id="8" name="椭圆形标注 7"/>
          <p:cNvSpPr/>
          <p:nvPr/>
        </p:nvSpPr>
        <p:spPr>
          <a:xfrm>
            <a:off x="9644743" y="2966261"/>
            <a:ext cx="1669175" cy="679658"/>
          </a:xfrm>
          <a:prstGeom prst="wedgeEllipseCallout">
            <a:avLst>
              <a:gd name="adj1" fmla="val 2516"/>
              <a:gd name="adj2" fmla="val -10121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zh-CN" b="1" dirty="0"/>
              <a:t>outer product</a:t>
            </a:r>
            <a:endParaRPr kumimoji="1" lang="zh-CN" altLang="en-US" b="1" dirty="0"/>
          </a:p>
        </p:txBody>
      </p:sp>
      <p:sp>
        <p:nvSpPr>
          <p:cNvPr id="7" name="文本框 6"/>
          <p:cNvSpPr txBox="1"/>
          <p:nvPr/>
        </p:nvSpPr>
        <p:spPr>
          <a:xfrm>
            <a:off x="1193476" y="6016158"/>
            <a:ext cx="925195" cy="369332"/>
          </a:xfrm>
          <a:prstGeom prst="rect">
            <a:avLst/>
          </a:prstGeom>
          <a:noFill/>
        </p:spPr>
        <p:txBody>
          <a:bodyPr wrap="square" rtlCol="0">
            <a:spAutoFit/>
          </a:bodyPr>
          <a:lstStyle/>
          <a:p>
            <a:r>
              <a:rPr kumimoji="1" lang="en-US" altLang="zh-CN" b="1" dirty="0"/>
              <a:t>Alice</a:t>
            </a:r>
            <a:endParaRPr kumimoji="1" lang="zh-CN" altLang="en-US" b="1" dirty="0"/>
          </a:p>
        </p:txBody>
      </p:sp>
      <p:sp>
        <p:nvSpPr>
          <p:cNvPr id="9" name="文本框 8"/>
          <p:cNvSpPr txBox="1"/>
          <p:nvPr/>
        </p:nvSpPr>
        <p:spPr>
          <a:xfrm>
            <a:off x="7541751" y="6022869"/>
            <a:ext cx="925195" cy="369332"/>
          </a:xfrm>
          <a:prstGeom prst="rect">
            <a:avLst/>
          </a:prstGeom>
          <a:noFill/>
        </p:spPr>
        <p:txBody>
          <a:bodyPr wrap="square" rtlCol="0">
            <a:spAutoFit/>
          </a:bodyPr>
          <a:lstStyle/>
          <a:p>
            <a:r>
              <a:rPr kumimoji="1" lang="en-US" altLang="zh-CN" b="1" dirty="0"/>
              <a:t>Bob</a:t>
            </a:r>
            <a:endParaRPr kumimoji="1" lang="zh-CN" altLang="en-US" b="1" dirty="0"/>
          </a:p>
        </p:txBody>
      </p:sp>
    </p:spTree>
    <p:custDataLst>
      <p:tags r:id="rId24"/>
    </p:custDataLst>
  </p:cSld>
  <p:clrMapOvr>
    <a:masterClrMapping/>
  </p:clrMapOvr>
  <mc:AlternateContent xmlns:mc="http://schemas.openxmlformats.org/markup-compatibility/2006">
    <mc:Choice xmlns:p14="http://schemas.microsoft.com/office/powerpoint/2010/main" Requires="p14">
      <p:transition spd="slow" p14:dur="2000" advTm="56860"/>
    </mc:Choice>
    <mc:Fallback>
      <p:transition spd="slow" advTm="568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2" grpId="0" animBg="1"/>
      <p:bldP spid="33" grpId="0"/>
      <p:bldP spid="36" grpId="0"/>
      <p:bldP spid="3" grpId="0" animBg="1"/>
      <p:bldP spid="4" grpId="0" animBg="1"/>
      <p:bldP spid="5" grpId="0"/>
      <p:bldP spid="6" grpId="0"/>
      <p:bldP spid="20" grpId="0" animBg="1"/>
      <p:bldP spid="26" grpId="0"/>
      <p:bldP spid="28" grpId="0" animBg="1"/>
      <p:bldP spid="35" grpId="0"/>
      <p:bldP spid="37" grpId="0"/>
      <p:bldP spid="38" grpId="0" animBg="1"/>
      <p:bldP spid="39" grpId="0" animBg="1"/>
      <p:bldP spid="40" grpId="0" animBg="1"/>
      <p:bldP spid="41" grpId="0" animBg="1"/>
      <p:bldP spid="42" grpId="0"/>
      <p:bldP spid="43" grpId="0"/>
      <p:bldP spid="44" grpId="0"/>
      <p:bldP spid="46" grpId="0" animBg="1"/>
      <p:bldP spid="47" grpId="0"/>
      <p:bldP spid="8" grpId="0" animBg="1"/>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400" y="430270"/>
            <a:ext cx="10969200" cy="705600"/>
          </a:xfrm>
        </p:spPr>
        <p:txBody>
          <a:bodyPr/>
          <a:lstStyle/>
          <a:p>
            <a:r>
              <a:rPr lang="en-US" altLang="zh-CN" dirty="0"/>
              <a:t>Performance: Online Phase</a:t>
            </a:r>
            <a:endParaRPr lang="en-US" altLang="zh-CN"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nvGraphicFramePr>
            <p:xfrm>
              <a:off x="1705094" y="1574800"/>
              <a:ext cx="8128000" cy="185420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pPr algn="ctr"/>
                          <a:r>
                            <a:rPr lang="en-US" altLang="zh-CN" dirty="0"/>
                            <a:t>Protocol</a:t>
                          </a:r>
                          <a:endParaRPr lang="zh-CN" altLang="en-US" dirty="0"/>
                        </a:p>
                      </a:txBody>
                      <a:tcPr/>
                    </a:tc>
                    <a:tc>
                      <a:txBody>
                        <a:bodyPr/>
                        <a:lstStyle/>
                        <a:p>
                          <a:pPr algn="ctr"/>
                          <a:r>
                            <a:rPr lang="en-US" altLang="zh-CN" dirty="0"/>
                            <a:t>Communication</a:t>
                          </a:r>
                          <a:endParaRPr lang="zh-CN" altLang="en-US" dirty="0"/>
                        </a:p>
                      </a:txBody>
                      <a:tcPr/>
                    </a:tc>
                    <a:tc>
                      <a:txBody>
                        <a:bodyPr/>
                        <a:lstStyle/>
                        <a:p>
                          <a:pPr algn="ctr"/>
                          <a:r>
                            <a:rPr lang="en-US" altLang="zh-CN" dirty="0"/>
                            <a:t>Share size</a:t>
                          </a:r>
                          <a:endParaRPr lang="zh-CN" altLang="en-US" dirty="0"/>
                        </a:p>
                      </a:txBody>
                      <a:tcPr/>
                    </a:tc>
                    <a:tc>
                      <a:txBody>
                        <a:bodyPr/>
                        <a:lstStyle/>
                        <a:p>
                          <a:pPr algn="ctr"/>
                          <a:r>
                            <a:rPr lang="en-US" altLang="zh-CN" dirty="0"/>
                            <a:t># multiplication</a:t>
                          </a:r>
                          <a:endParaRPr lang="zh-CN" altLang="en-US" dirty="0"/>
                        </a:p>
                      </a:txBody>
                      <a:tcPr/>
                    </a:tc>
                  </a:tr>
                  <a:tr h="370840">
                    <a:tc>
                      <a:txBody>
                        <a:bodyPr/>
                        <a:lstStyle/>
                        <a:p>
                          <a:pPr algn="ctr"/>
                          <a:r>
                            <a:rPr lang="en-US" altLang="zh-CN" dirty="0"/>
                            <a:t>SPDZ</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4</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3</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1</m:t>
                                    </m:r>
                                  </m:e>
                                </m:d>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𝑞</m:t>
                                    </m:r>
                                  </m:e>
                                </m:func>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2</m:t>
                                    </m:r>
                                  </m:sup>
                                </m:sSup>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𝑞</m:t>
                                    </m:r>
                                  </m:e>
                                </m:func>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6</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3</m:t>
                                    </m:r>
                                  </m:sup>
                                </m:sSup>
                              </m:oMath>
                            </m:oMathPara>
                          </a14:m>
                          <a:endParaRPr lang="zh-CN" altLang="en-US" dirty="0"/>
                        </a:p>
                      </a:txBody>
                      <a:tcPr/>
                    </a:tc>
                  </a:tr>
                  <a:tr h="370840">
                    <a:tc>
                      <a:txBody>
                        <a:bodyPr/>
                        <a:lstStyle/>
                        <a:p>
                          <a:pPr algn="ctr"/>
                          <a:r>
                            <a:rPr lang="en-US" altLang="zh-CN" dirty="0"/>
                            <a:t>SPDZ + matrix</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4</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2</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1</m:t>
                                    </m:r>
                                  </m:e>
                                </m:d>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𝑞</m:t>
                                    </m:r>
                                  </m:e>
                                </m:func>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2</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2</m:t>
                                    </m:r>
                                  </m:sup>
                                </m:sSup>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𝑞</m:t>
                                    </m:r>
                                  </m:e>
                                </m:func>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5</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3</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2</m:t>
                                    </m:r>
                                  </m:sup>
                                </m:sSup>
                              </m:oMath>
                            </m:oMathPara>
                          </a14:m>
                          <a:endParaRPr lang="zh-CN" altLang="en-US" dirty="0"/>
                        </a:p>
                      </a:txBody>
                      <a:tcPr/>
                    </a:tc>
                  </a:tr>
                  <a:tr h="370840">
                    <a:tc>
                      <a:txBody>
                        <a:bodyPr/>
                        <a:lstStyle/>
                        <a:p>
                          <a:pPr algn="ctr"/>
                          <a:r>
                            <a:rPr lang="en-US" altLang="zh-CN" dirty="0"/>
                            <a:t>This work (FI*)</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6</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2</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1</m:t>
                                    </m:r>
                                  </m:e>
                                </m:d>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𝑞</m:t>
                                    </m:r>
                                  </m:e>
                                </m:func>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𝑚</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𝑚</m:t>
                                    </m:r>
                                    <m:r>
                                      <a:rPr lang="en-US" altLang="zh-CN" b="0" i="1" smtClean="0">
                                        <a:latin typeface="Cambria Math" panose="02040503050406030204" pitchFamily="18" charset="0"/>
                                      </a:rPr>
                                      <m:t>+</m:t>
                                    </m:r>
                                    <m:r>
                                      <a:rPr lang="en-US" altLang="zh-CN" b="0" i="1" smtClean="0">
                                        <a:latin typeface="Cambria Math" panose="02040503050406030204" pitchFamily="18" charset="0"/>
                                      </a:rPr>
                                      <m:t>1</m:t>
                                    </m:r>
                                  </m:e>
                                </m:d>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𝑞</m:t>
                                    </m:r>
                                  </m:e>
                                </m:func>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3</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3</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3</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2</m:t>
                                    </m:r>
                                  </m:sup>
                                </m:sSup>
                              </m:oMath>
                            </m:oMathPara>
                          </a14:m>
                          <a:endParaRPr lang="zh-CN" altLang="en-US" dirty="0"/>
                        </a:p>
                      </a:txBody>
                      <a:tcPr/>
                    </a:tc>
                  </a:tr>
                  <a:tr h="370840">
                    <a:tc>
                      <a:txBody>
                        <a:bodyPr/>
                        <a:lstStyle/>
                        <a:p>
                          <a:pPr algn="ctr"/>
                          <a:r>
                            <a:rPr lang="en-US" altLang="zh-CN" dirty="0"/>
                            <a:t>This work (FD*)</a:t>
                          </a:r>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4</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2</m:t>
                                    </m:r>
                                  </m:sup>
                                </m:sSup>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𝑛</m:t>
                                    </m:r>
                                    <m:r>
                                      <a:rPr lang="en-US" altLang="zh-CN" b="0" i="1" smtClean="0">
                                        <a:latin typeface="Cambria Math" panose="02040503050406030204" pitchFamily="18" charset="0"/>
                                      </a:rPr>
                                      <m:t>−</m:t>
                                    </m:r>
                                    <m:r>
                                      <a:rPr lang="en-US" altLang="zh-CN" b="0" i="1" smtClean="0">
                                        <a:latin typeface="Cambria Math" panose="02040503050406030204" pitchFamily="18" charset="0"/>
                                      </a:rPr>
                                      <m:t>1</m:t>
                                    </m:r>
                                  </m:e>
                                </m:d>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𝑞</m:t>
                                    </m:r>
                                  </m:e>
                                </m:func>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𝑚</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𝑚</m:t>
                                    </m:r>
                                    <m:r>
                                      <a:rPr lang="en-US" altLang="zh-CN" b="0" i="1" smtClean="0">
                                        <a:latin typeface="Cambria Math" panose="02040503050406030204" pitchFamily="18" charset="0"/>
                                      </a:rPr>
                                      <m:t>+</m:t>
                                    </m:r>
                                    <m:r>
                                      <a:rPr lang="en-US" altLang="zh-CN" b="0" i="1" smtClean="0">
                                        <a:latin typeface="Cambria Math" panose="02040503050406030204" pitchFamily="18" charset="0"/>
                                      </a:rPr>
                                      <m:t>1</m:t>
                                    </m:r>
                                  </m:e>
                                </m:d>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log</m:t>
                                    </m:r>
                                  </m:fName>
                                  <m:e>
                                    <m:r>
                                      <a:rPr lang="en-US" altLang="zh-CN" b="0" i="1" smtClean="0">
                                        <a:latin typeface="Cambria Math" panose="02040503050406030204" pitchFamily="18" charset="0"/>
                                      </a:rPr>
                                      <m:t>𝑞</m:t>
                                    </m:r>
                                  </m:e>
                                </m:func>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3</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3</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3</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𝑚</m:t>
                                    </m:r>
                                  </m:e>
                                  <m:sup>
                                    <m:r>
                                      <a:rPr lang="en-US" altLang="zh-CN" b="0" i="1" smtClean="0">
                                        <a:latin typeface="Cambria Math" panose="02040503050406030204" pitchFamily="18" charset="0"/>
                                      </a:rPr>
                                      <m:t>2</m:t>
                                    </m:r>
                                  </m:sup>
                                </m:sSup>
                              </m:oMath>
                            </m:oMathPara>
                          </a14:m>
                          <a:endParaRPr lang="zh-CN" altLang="en-US" dirty="0"/>
                        </a:p>
                      </a:txBody>
                      <a:tcPr/>
                    </a:tc>
                  </a:tr>
                </a:tbl>
              </a:graphicData>
            </a:graphic>
          </p:graphicFrame>
        </mc:Choice>
        <mc:Fallback xmlns="">
          <p:graphicFrame>
            <p:nvGraphicFramePr>
              <p:cNvPr id="3" name="表格 2"/>
              <p:cNvGraphicFramePr>
                <a:graphicFrameLocks noGrp="1"/>
              </p:cNvGraphicFramePr>
              <p:nvPr/>
            </p:nvGraphicFramePr>
            <p:xfrm>
              <a:off x="1705094" y="1574800"/>
              <a:ext cx="8128000" cy="185420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pPr algn="ctr"/>
                          <a:r>
                            <a:rPr lang="en-US" altLang="zh-CN" dirty="0"/>
                            <a:t>Protocol</a:t>
                          </a:r>
                          <a:endParaRPr lang="zh-CN" altLang="en-US" dirty="0"/>
                        </a:p>
                      </a:txBody>
                      <a:tcPr/>
                    </a:tc>
                    <a:tc>
                      <a:txBody>
                        <a:bodyPr/>
                        <a:lstStyle/>
                        <a:p>
                          <a:pPr algn="ctr"/>
                          <a:r>
                            <a:rPr lang="en-US" altLang="zh-CN" dirty="0"/>
                            <a:t>Communication</a:t>
                          </a:r>
                          <a:endParaRPr lang="zh-CN" altLang="en-US" dirty="0"/>
                        </a:p>
                      </a:txBody>
                      <a:tcPr/>
                    </a:tc>
                    <a:tc>
                      <a:txBody>
                        <a:bodyPr/>
                        <a:lstStyle/>
                        <a:p>
                          <a:pPr algn="ctr"/>
                          <a:r>
                            <a:rPr lang="en-US" altLang="zh-CN" dirty="0"/>
                            <a:t>Share size</a:t>
                          </a:r>
                          <a:endParaRPr lang="zh-CN" altLang="en-US" dirty="0"/>
                        </a:p>
                      </a:txBody>
                      <a:tcPr/>
                    </a:tc>
                    <a:tc>
                      <a:txBody>
                        <a:bodyPr/>
                        <a:lstStyle/>
                        <a:p>
                          <a:pPr algn="ctr"/>
                          <a:r>
                            <a:rPr lang="en-US" altLang="zh-CN" dirty="0"/>
                            <a:t># multiplication</a:t>
                          </a:r>
                          <a:endParaRPr lang="zh-CN" altLang="en-US" dirty="0"/>
                        </a:p>
                      </a:txBody>
                      <a:tcPr/>
                    </a:tc>
                  </a:tr>
                  <a:tr h="377190">
                    <a:tc>
                      <a:txBody>
                        <a:bodyPr/>
                        <a:lstStyle/>
                        <a:p>
                          <a:pPr algn="ctr"/>
                          <a:r>
                            <a:rPr lang="en-US" altLang="zh-CN" dirty="0"/>
                            <a:t>SPDZ</a:t>
                          </a:r>
                          <a:endParaRPr lang="zh-CN" altLang="en-US" dirty="0"/>
                        </a:p>
                      </a:txBody>
                      <a:tcPr/>
                    </a:tc>
                    <a:tc>
                      <a:txBody>
                        <a:bodyPr/>
                        <a:lstStyle/>
                        <a:p>
                          <a:endParaRPr lang="zh-CN"/>
                        </a:p>
                      </a:txBody>
                      <a:tcPr>
                        <a:blipFill>
                          <a:blip r:embed="rId1"/>
                        </a:blipFill>
                      </a:tcPr>
                    </a:tc>
                    <a:tc>
                      <a:txBody>
                        <a:bodyPr/>
                        <a:lstStyle/>
                        <a:p>
                          <a:endParaRPr lang="zh-CN"/>
                        </a:p>
                      </a:txBody>
                      <a:tcPr>
                        <a:blipFill>
                          <a:blip r:embed="rId1"/>
                        </a:blipFill>
                      </a:tcPr>
                    </a:tc>
                    <a:tc>
                      <a:txBody>
                        <a:bodyPr/>
                        <a:lstStyle/>
                        <a:p>
                          <a:endParaRPr lang="zh-CN"/>
                        </a:p>
                      </a:txBody>
                      <a:tcPr>
                        <a:blipFill>
                          <a:blip r:embed="rId1"/>
                        </a:blipFill>
                      </a:tcPr>
                    </a:tc>
                  </a:tr>
                  <a:tr h="377190">
                    <a:tc>
                      <a:txBody>
                        <a:bodyPr/>
                        <a:lstStyle/>
                        <a:p>
                          <a:pPr algn="ctr"/>
                          <a:r>
                            <a:rPr lang="en-US" altLang="zh-CN" dirty="0"/>
                            <a:t>SPDZ + matrix</a:t>
                          </a:r>
                          <a:endParaRPr lang="zh-CN" altLang="en-US" dirty="0"/>
                        </a:p>
                      </a:txBody>
                      <a:tcPr/>
                    </a:tc>
                    <a:tc>
                      <a:txBody>
                        <a:bodyPr/>
                        <a:lstStyle/>
                        <a:p>
                          <a:endParaRPr lang="zh-CN"/>
                        </a:p>
                      </a:txBody>
                      <a:tcPr>
                        <a:blipFill>
                          <a:blip r:embed="rId1"/>
                        </a:blipFill>
                      </a:tcPr>
                    </a:tc>
                    <a:tc>
                      <a:txBody>
                        <a:bodyPr/>
                        <a:lstStyle/>
                        <a:p>
                          <a:endParaRPr lang="zh-CN"/>
                        </a:p>
                      </a:txBody>
                      <a:tcPr>
                        <a:blipFill>
                          <a:blip r:embed="rId1"/>
                        </a:blipFill>
                      </a:tcPr>
                    </a:tc>
                    <a:tc>
                      <a:txBody>
                        <a:bodyPr/>
                        <a:lstStyle/>
                        <a:p>
                          <a:endParaRPr lang="zh-CN"/>
                        </a:p>
                      </a:txBody>
                      <a:tcPr>
                        <a:blipFill>
                          <a:blip r:embed="rId1"/>
                        </a:blipFill>
                      </a:tcPr>
                    </a:tc>
                  </a:tr>
                  <a:tr h="377190">
                    <a:tc>
                      <a:txBody>
                        <a:bodyPr/>
                        <a:lstStyle/>
                        <a:p>
                          <a:pPr algn="ctr"/>
                          <a:r>
                            <a:rPr lang="en-US" altLang="zh-CN" dirty="0"/>
                            <a:t>This work (FI*)</a:t>
                          </a:r>
                          <a:endParaRPr lang="zh-CN" altLang="en-US" dirty="0"/>
                        </a:p>
                      </a:txBody>
                      <a:tcPr/>
                    </a:tc>
                    <a:tc>
                      <a:txBody>
                        <a:bodyPr/>
                        <a:lstStyle/>
                        <a:p>
                          <a:endParaRPr lang="zh-CN"/>
                        </a:p>
                      </a:txBody>
                      <a:tcPr>
                        <a:blipFill>
                          <a:blip r:embed="rId1"/>
                        </a:blipFill>
                      </a:tcPr>
                    </a:tc>
                    <a:tc>
                      <a:txBody>
                        <a:bodyPr/>
                        <a:lstStyle/>
                        <a:p>
                          <a:endParaRPr lang="zh-CN"/>
                        </a:p>
                      </a:txBody>
                      <a:tcPr>
                        <a:blipFill>
                          <a:blip r:embed="rId1"/>
                        </a:blipFill>
                      </a:tcPr>
                    </a:tc>
                    <a:tc>
                      <a:txBody>
                        <a:bodyPr/>
                        <a:lstStyle/>
                        <a:p>
                          <a:endParaRPr lang="zh-CN"/>
                        </a:p>
                      </a:txBody>
                      <a:tcPr>
                        <a:blipFill>
                          <a:blip r:embed="rId1"/>
                        </a:blipFill>
                      </a:tcPr>
                    </a:tc>
                  </a:tr>
                  <a:tr h="377190">
                    <a:tc>
                      <a:txBody>
                        <a:bodyPr/>
                        <a:lstStyle/>
                        <a:p>
                          <a:pPr algn="ctr"/>
                          <a:r>
                            <a:rPr lang="en-US" altLang="zh-CN" dirty="0"/>
                            <a:t>This work (FD*)</a:t>
                          </a:r>
                          <a:endParaRPr lang="zh-CN" altLang="en-US" dirty="0"/>
                        </a:p>
                      </a:txBody>
                      <a:tcPr/>
                    </a:tc>
                    <a:tc>
                      <a:txBody>
                        <a:bodyPr/>
                        <a:lstStyle/>
                        <a:p>
                          <a:endParaRPr lang="zh-CN"/>
                        </a:p>
                      </a:txBody>
                      <a:tcPr>
                        <a:blipFill>
                          <a:blip r:embed="rId1"/>
                        </a:blipFill>
                      </a:tcPr>
                    </a:tc>
                    <a:tc>
                      <a:txBody>
                        <a:bodyPr/>
                        <a:lstStyle/>
                        <a:p>
                          <a:endParaRPr lang="zh-CN"/>
                        </a:p>
                      </a:txBody>
                      <a:tcPr>
                        <a:blipFill>
                          <a:blip r:embed="rId1"/>
                        </a:blipFill>
                      </a:tcPr>
                    </a:tc>
                    <a:tc>
                      <a:txBody>
                        <a:bodyPr/>
                        <a:lstStyle/>
                        <a:p>
                          <a:endParaRPr lang="zh-CN"/>
                        </a:p>
                      </a:txBody>
                      <a:tcPr>
                        <a:blipFill>
                          <a:blip r:embed="rId1"/>
                        </a:blipFill>
                      </a:tcPr>
                    </a:tc>
                  </a:tr>
                </a:tbl>
              </a:graphicData>
            </a:graphic>
          </p:graphicFrame>
        </mc:Fallback>
      </mc:AlternateContent>
      <p:sp>
        <p:nvSpPr>
          <p:cNvPr id="4" name="文本框 3"/>
          <p:cNvSpPr txBox="1"/>
          <p:nvPr/>
        </p:nvSpPr>
        <p:spPr>
          <a:xfrm>
            <a:off x="1705094" y="3429000"/>
            <a:ext cx="6454589" cy="369332"/>
          </a:xfrm>
          <a:prstGeom prst="rect">
            <a:avLst/>
          </a:prstGeom>
          <a:noFill/>
        </p:spPr>
        <p:txBody>
          <a:bodyPr wrap="square" rtlCol="0">
            <a:spAutoFit/>
          </a:bodyPr>
          <a:lstStyle/>
          <a:p>
            <a:r>
              <a:rPr kumimoji="1" lang="en-US" altLang="zh-CN" dirty="0"/>
              <a:t>* FI / FD: Function-Independent / Dependent Preprocessing</a:t>
            </a:r>
            <a:endParaRPr kumimoji="1" lang="zh-CN" altLang="en-US" dirty="0"/>
          </a:p>
        </p:txBody>
      </p:sp>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nvGraphicFramePr>
            <p:xfrm>
              <a:off x="1705094" y="4356100"/>
              <a:ext cx="8128000" cy="1854200"/>
            </p:xfrm>
            <a:graphic>
              <a:graphicData uri="http://schemas.openxmlformats.org/drawingml/2006/table">
                <a:tbl>
                  <a:tblPr firstRow="1" bandRow="1">
                    <a:tableStyleId>{F5AB1C69-6EDB-4FF4-983F-18BD219EF322}</a:tableStyleId>
                  </a:tblPr>
                  <a:tblGrid>
                    <a:gridCol w="2032000"/>
                    <a:gridCol w="2032000"/>
                    <a:gridCol w="2032000"/>
                    <a:gridCol w="2032000"/>
                  </a:tblGrid>
                  <a:tr h="370840">
                    <a:tc>
                      <a:txBody>
                        <a:bodyPr/>
                        <a:lstStyle/>
                        <a:p>
                          <a:pPr algn="ctr"/>
                          <a14:m>
                            <m:oMathPara xmlns:m="http://schemas.openxmlformats.org/officeDocument/2006/math">
                              <m:oMathParaPr>
                                <m:jc m:val="centerGroup"/>
                              </m:oMathParaPr>
                              <m:oMath xmlns:m="http://schemas.openxmlformats.org/officeDocument/2006/math">
                                <m:r>
                                  <a:rPr lang="en-US" altLang="zh-CN" b="1" smtClean="0">
                                    <a:latin typeface="Cambria Math" panose="02040503050406030204" pitchFamily="18" charset="0"/>
                                  </a:rPr>
                                  <m:t>𝒎</m:t>
                                </m:r>
                              </m:oMath>
                            </m:oMathPara>
                          </a14:m>
                          <a:endParaRPr lang="zh-CN" altLang="en-US" dirty="0"/>
                        </a:p>
                      </a:txBody>
                      <a:tcPr/>
                    </a:tc>
                    <a:tc>
                      <a:txBody>
                        <a:bodyPr/>
                        <a:lstStyle/>
                        <a:p>
                          <a:pPr algn="ctr"/>
                          <a:r>
                            <a:rPr lang="en-US" altLang="zh-CN" dirty="0"/>
                            <a:t>SPDZ</a:t>
                          </a:r>
                          <a:endParaRPr lang="zh-CN" altLang="en-US" dirty="0"/>
                        </a:p>
                      </a:txBody>
                      <a:tcPr/>
                    </a:tc>
                    <a:tc>
                      <a:txBody>
                        <a:bodyPr/>
                        <a:lstStyle/>
                        <a:p>
                          <a:pPr algn="ctr"/>
                          <a:r>
                            <a:rPr lang="en-US" altLang="zh-CN" dirty="0"/>
                            <a:t>SPDZ + matrix</a:t>
                          </a:r>
                          <a:endParaRPr lang="zh-CN" altLang="en-US" dirty="0"/>
                        </a:p>
                      </a:txBody>
                      <a:tcPr/>
                    </a:tc>
                    <a:tc>
                      <a:txBody>
                        <a:bodyPr/>
                        <a:lstStyle/>
                        <a:p>
                          <a:pPr algn="ctr"/>
                          <a:r>
                            <a:rPr lang="en-US" altLang="zh-CN" dirty="0"/>
                            <a:t>This work</a:t>
                          </a:r>
                          <a:endParaRPr lang="zh-CN" altLang="en-US" dirty="0"/>
                        </a:p>
                      </a:txBody>
                      <a:tcPr/>
                    </a:tc>
                  </a:tr>
                  <a:tr h="370840">
                    <a:tc>
                      <a:txBody>
                        <a:bodyPr/>
                        <a:lstStyle/>
                        <a:p>
                          <a:pPr algn="ctr"/>
                          <a:r>
                            <a:rPr lang="en-US" altLang="zh-CN" dirty="0"/>
                            <a:t>128</a:t>
                          </a:r>
                          <a:endParaRPr lang="zh-CN" altLang="en-US" dirty="0"/>
                        </a:p>
                      </a:txBody>
                      <a:tcPr/>
                    </a:tc>
                    <a:tc>
                      <a:txBody>
                        <a:bodyPr/>
                        <a:lstStyle/>
                        <a:p>
                          <a:pPr algn="ctr"/>
                          <a:r>
                            <a:rPr lang="en-US" altLang="zh-CN" dirty="0"/>
                            <a:t>1.3 sec</a:t>
                          </a:r>
                          <a:endParaRPr lang="zh-CN" altLang="en-US" dirty="0"/>
                        </a:p>
                      </a:txBody>
                      <a:tcPr/>
                    </a:tc>
                    <a:tc>
                      <a:txBody>
                        <a:bodyPr/>
                        <a:lstStyle/>
                        <a:p>
                          <a:pPr algn="ctr"/>
                          <a:r>
                            <a:rPr lang="en-US" altLang="zh-CN" dirty="0"/>
                            <a:t>96 </a:t>
                          </a:r>
                          <a:r>
                            <a:rPr lang="en-US" altLang="zh-CN" dirty="0" err="1"/>
                            <a:t>ms</a:t>
                          </a:r>
                          <a:endParaRPr lang="zh-CN" altLang="en-US" dirty="0"/>
                        </a:p>
                      </a:txBody>
                      <a:tcPr/>
                    </a:tc>
                    <a:tc>
                      <a:txBody>
                        <a:bodyPr/>
                        <a:lstStyle/>
                        <a:p>
                          <a:pPr algn="ctr"/>
                          <a:r>
                            <a:rPr lang="en-US" altLang="zh-CN" dirty="0"/>
                            <a:t>52 </a:t>
                          </a:r>
                          <a:r>
                            <a:rPr lang="en-US" altLang="zh-CN" dirty="0" err="1"/>
                            <a:t>ms</a:t>
                          </a:r>
                          <a:endParaRPr lang="zh-CN" altLang="en-US" dirty="0"/>
                        </a:p>
                      </a:txBody>
                      <a:tcPr/>
                    </a:tc>
                  </a:tr>
                  <a:tr h="370840">
                    <a:tc>
                      <a:txBody>
                        <a:bodyPr/>
                        <a:lstStyle/>
                        <a:p>
                          <a:pPr algn="ctr"/>
                          <a:r>
                            <a:rPr lang="en-US" altLang="zh-CN" dirty="0"/>
                            <a:t>256</a:t>
                          </a:r>
                          <a:endParaRPr lang="zh-CN" altLang="en-US" dirty="0"/>
                        </a:p>
                      </a:txBody>
                      <a:tcPr/>
                    </a:tc>
                    <a:tc>
                      <a:txBody>
                        <a:bodyPr/>
                        <a:lstStyle/>
                        <a:p>
                          <a:pPr algn="ctr"/>
                          <a:r>
                            <a:rPr lang="en-US" altLang="zh-CN" dirty="0"/>
                            <a:t>9.5 sec</a:t>
                          </a:r>
                          <a:endParaRPr lang="zh-CN" altLang="en-US" dirty="0"/>
                        </a:p>
                      </a:txBody>
                      <a:tcPr/>
                    </a:tc>
                    <a:tc>
                      <a:txBody>
                        <a:bodyPr/>
                        <a:lstStyle/>
                        <a:p>
                          <a:pPr algn="ctr"/>
                          <a:r>
                            <a:rPr lang="en-US" altLang="zh-CN" dirty="0"/>
                            <a:t>559 </a:t>
                          </a:r>
                          <a:r>
                            <a:rPr lang="en-US" altLang="zh-CN" dirty="0" err="1"/>
                            <a:t>ms</a:t>
                          </a:r>
                          <a:endParaRPr lang="zh-CN" altLang="en-US" dirty="0"/>
                        </a:p>
                      </a:txBody>
                      <a:tcPr/>
                    </a:tc>
                    <a:tc>
                      <a:txBody>
                        <a:bodyPr/>
                        <a:lstStyle/>
                        <a:p>
                          <a:pPr algn="ctr"/>
                          <a:r>
                            <a:rPr lang="en-US" altLang="zh-CN" dirty="0"/>
                            <a:t>329 </a:t>
                          </a:r>
                          <a:r>
                            <a:rPr lang="en-US" altLang="zh-CN" dirty="0" err="1"/>
                            <a:t>ms</a:t>
                          </a:r>
                          <a:endParaRPr lang="zh-CN" altLang="en-US" dirty="0"/>
                        </a:p>
                      </a:txBody>
                      <a:tcPr/>
                    </a:tc>
                  </a:tr>
                  <a:tr h="370840">
                    <a:tc>
                      <a:txBody>
                        <a:bodyPr/>
                        <a:lstStyle/>
                        <a:p>
                          <a:pPr algn="ctr"/>
                          <a:r>
                            <a:rPr lang="en-US" altLang="zh-CN" dirty="0"/>
                            <a:t>512</a:t>
                          </a:r>
                          <a:endParaRPr lang="zh-CN" altLang="en-US" dirty="0"/>
                        </a:p>
                      </a:txBody>
                      <a:tcPr/>
                    </a:tc>
                    <a:tc>
                      <a:txBody>
                        <a:bodyPr/>
                        <a:lstStyle/>
                        <a:p>
                          <a:pPr algn="ctr"/>
                          <a:r>
                            <a:rPr lang="en-US" altLang="zh-CN" dirty="0"/>
                            <a:t>77.9 sec</a:t>
                          </a:r>
                          <a:endParaRPr lang="zh-CN" altLang="en-US" dirty="0"/>
                        </a:p>
                      </a:txBody>
                      <a:tcPr/>
                    </a:tc>
                    <a:tc>
                      <a:txBody>
                        <a:bodyPr/>
                        <a:lstStyle/>
                        <a:p>
                          <a:pPr algn="ctr"/>
                          <a:r>
                            <a:rPr lang="en-US" altLang="zh-CN" dirty="0"/>
                            <a:t>5.0 sec</a:t>
                          </a:r>
                          <a:endParaRPr lang="zh-CN" altLang="en-US" dirty="0"/>
                        </a:p>
                      </a:txBody>
                      <a:tcPr/>
                    </a:tc>
                    <a:tc>
                      <a:txBody>
                        <a:bodyPr/>
                        <a:lstStyle/>
                        <a:p>
                          <a:pPr algn="ctr"/>
                          <a:r>
                            <a:rPr lang="en-US" altLang="zh-CN" dirty="0"/>
                            <a:t>3.2 sec</a:t>
                          </a:r>
                          <a:endParaRPr lang="zh-CN" altLang="en-US" dirty="0"/>
                        </a:p>
                      </a:txBody>
                      <a:tcPr/>
                    </a:tc>
                  </a:tr>
                  <a:tr h="370840">
                    <a:tc>
                      <a:txBody>
                        <a:bodyPr/>
                        <a:lstStyle/>
                        <a:p>
                          <a:pPr algn="ctr"/>
                          <a:r>
                            <a:rPr lang="en-US" altLang="zh-CN" dirty="0"/>
                            <a:t>1024</a:t>
                          </a:r>
                          <a:endParaRPr lang="zh-CN" altLang="en-US" dirty="0"/>
                        </a:p>
                      </a:txBody>
                      <a:tcPr/>
                    </a:tc>
                    <a:tc>
                      <a:txBody>
                        <a:bodyPr/>
                        <a:lstStyle/>
                        <a:p>
                          <a:pPr algn="ctr"/>
                          <a:r>
                            <a:rPr lang="en-US" altLang="zh-CN" dirty="0"/>
                            <a:t>633 sec</a:t>
                          </a:r>
                          <a:endParaRPr lang="zh-CN" altLang="en-US" dirty="0"/>
                        </a:p>
                      </a:txBody>
                      <a:tcPr/>
                    </a:tc>
                    <a:tc>
                      <a:txBody>
                        <a:bodyPr/>
                        <a:lstStyle/>
                        <a:p>
                          <a:pPr algn="ctr"/>
                          <a:r>
                            <a:rPr lang="en-US" altLang="zh-CN" dirty="0"/>
                            <a:t>42.5 sec</a:t>
                          </a:r>
                          <a:endParaRPr lang="zh-CN" altLang="en-US" dirty="0"/>
                        </a:p>
                      </a:txBody>
                      <a:tcPr/>
                    </a:tc>
                    <a:tc>
                      <a:txBody>
                        <a:bodyPr/>
                        <a:lstStyle/>
                        <a:p>
                          <a:pPr algn="ctr"/>
                          <a:r>
                            <a:rPr lang="en-US" altLang="zh-CN" dirty="0"/>
                            <a:t>30.9 sec</a:t>
                          </a:r>
                          <a:endParaRPr lang="zh-CN" altLang="en-US" dirty="0"/>
                        </a:p>
                      </a:txBody>
                      <a:tcPr/>
                    </a:tc>
                  </a:tr>
                </a:tbl>
              </a:graphicData>
            </a:graphic>
          </p:graphicFrame>
        </mc:Choice>
        <mc:Fallback xmlns="">
          <p:graphicFrame>
            <p:nvGraphicFramePr>
              <p:cNvPr id="5" name="表格 4"/>
              <p:cNvGraphicFramePr>
                <a:graphicFrameLocks noGrp="1"/>
              </p:cNvGraphicFramePr>
              <p:nvPr/>
            </p:nvGraphicFramePr>
            <p:xfrm>
              <a:off x="1705094" y="4356100"/>
              <a:ext cx="8128000" cy="1854200"/>
            </p:xfrm>
            <a:graphic>
              <a:graphicData uri="http://schemas.openxmlformats.org/drawingml/2006/table">
                <a:tbl>
                  <a:tblPr firstRow="1" bandRow="1">
                    <a:tableStyleId>{F5AB1C69-6EDB-4FF4-983F-18BD219EF322}</a:tableStyleId>
                  </a:tblPr>
                  <a:tblGrid>
                    <a:gridCol w="2032000"/>
                    <a:gridCol w="2032000"/>
                    <a:gridCol w="2032000"/>
                    <a:gridCol w="2032000"/>
                  </a:tblGrid>
                  <a:tr h="370840">
                    <a:tc>
                      <a:txBody>
                        <a:bodyPr/>
                        <a:lstStyle/>
                        <a:p>
                          <a:endParaRPr lang="zh-CN"/>
                        </a:p>
                      </a:txBody>
                      <a:tcPr>
                        <a:blipFill>
                          <a:blip r:embed="rId2"/>
                        </a:blipFill>
                      </a:tcPr>
                    </a:tc>
                    <a:tc>
                      <a:txBody>
                        <a:bodyPr/>
                        <a:lstStyle/>
                        <a:p>
                          <a:pPr algn="ctr"/>
                          <a:r>
                            <a:rPr lang="en-US" altLang="zh-CN" dirty="0"/>
                            <a:t>SPDZ</a:t>
                          </a:r>
                          <a:endParaRPr lang="zh-CN" altLang="en-US" dirty="0"/>
                        </a:p>
                      </a:txBody>
                      <a:tcPr/>
                    </a:tc>
                    <a:tc>
                      <a:txBody>
                        <a:bodyPr/>
                        <a:lstStyle/>
                        <a:p>
                          <a:pPr algn="ctr"/>
                          <a:r>
                            <a:rPr lang="en-US" altLang="zh-CN" dirty="0"/>
                            <a:t>SPDZ + matrix</a:t>
                          </a:r>
                          <a:endParaRPr lang="zh-CN" altLang="en-US" dirty="0"/>
                        </a:p>
                      </a:txBody>
                      <a:tcPr/>
                    </a:tc>
                    <a:tc>
                      <a:txBody>
                        <a:bodyPr/>
                        <a:lstStyle/>
                        <a:p>
                          <a:pPr algn="ctr"/>
                          <a:r>
                            <a:rPr lang="en-US" altLang="zh-CN" dirty="0"/>
                            <a:t>This work</a:t>
                          </a:r>
                          <a:endParaRPr lang="zh-CN" altLang="en-US" dirty="0"/>
                        </a:p>
                      </a:txBody>
                      <a:tcPr/>
                    </a:tc>
                  </a:tr>
                  <a:tr h="370840">
                    <a:tc>
                      <a:txBody>
                        <a:bodyPr/>
                        <a:lstStyle/>
                        <a:p>
                          <a:pPr algn="ctr"/>
                          <a:r>
                            <a:rPr lang="en-US" altLang="zh-CN" dirty="0"/>
                            <a:t>128</a:t>
                          </a:r>
                          <a:endParaRPr lang="zh-CN" altLang="en-US" dirty="0"/>
                        </a:p>
                      </a:txBody>
                      <a:tcPr/>
                    </a:tc>
                    <a:tc>
                      <a:txBody>
                        <a:bodyPr/>
                        <a:lstStyle/>
                        <a:p>
                          <a:pPr algn="ctr"/>
                          <a:r>
                            <a:rPr lang="en-US" altLang="zh-CN" dirty="0"/>
                            <a:t>1.3 sec</a:t>
                          </a:r>
                          <a:endParaRPr lang="zh-CN" altLang="en-US" dirty="0"/>
                        </a:p>
                      </a:txBody>
                      <a:tcPr/>
                    </a:tc>
                    <a:tc>
                      <a:txBody>
                        <a:bodyPr/>
                        <a:lstStyle/>
                        <a:p>
                          <a:pPr algn="ctr"/>
                          <a:r>
                            <a:rPr lang="en-US" altLang="zh-CN" dirty="0"/>
                            <a:t>96 </a:t>
                          </a:r>
                          <a:r>
                            <a:rPr lang="en-US" altLang="zh-CN" dirty="0" err="1"/>
                            <a:t>ms</a:t>
                          </a:r>
                          <a:endParaRPr lang="zh-CN" altLang="en-US" dirty="0"/>
                        </a:p>
                      </a:txBody>
                      <a:tcPr/>
                    </a:tc>
                    <a:tc>
                      <a:txBody>
                        <a:bodyPr/>
                        <a:lstStyle/>
                        <a:p>
                          <a:pPr algn="ctr"/>
                          <a:r>
                            <a:rPr lang="en-US" altLang="zh-CN" dirty="0"/>
                            <a:t>52 </a:t>
                          </a:r>
                          <a:r>
                            <a:rPr lang="en-US" altLang="zh-CN" dirty="0" err="1"/>
                            <a:t>ms</a:t>
                          </a:r>
                          <a:endParaRPr lang="zh-CN" altLang="en-US" dirty="0"/>
                        </a:p>
                      </a:txBody>
                      <a:tcPr/>
                    </a:tc>
                  </a:tr>
                  <a:tr h="370840">
                    <a:tc>
                      <a:txBody>
                        <a:bodyPr/>
                        <a:lstStyle/>
                        <a:p>
                          <a:pPr algn="ctr"/>
                          <a:r>
                            <a:rPr lang="en-US" altLang="zh-CN" dirty="0"/>
                            <a:t>256</a:t>
                          </a:r>
                          <a:endParaRPr lang="zh-CN" altLang="en-US" dirty="0"/>
                        </a:p>
                      </a:txBody>
                      <a:tcPr/>
                    </a:tc>
                    <a:tc>
                      <a:txBody>
                        <a:bodyPr/>
                        <a:lstStyle/>
                        <a:p>
                          <a:pPr algn="ctr"/>
                          <a:r>
                            <a:rPr lang="en-US" altLang="zh-CN" dirty="0"/>
                            <a:t>9.5 sec</a:t>
                          </a:r>
                          <a:endParaRPr lang="zh-CN" altLang="en-US" dirty="0"/>
                        </a:p>
                      </a:txBody>
                      <a:tcPr/>
                    </a:tc>
                    <a:tc>
                      <a:txBody>
                        <a:bodyPr/>
                        <a:lstStyle/>
                        <a:p>
                          <a:pPr algn="ctr"/>
                          <a:r>
                            <a:rPr lang="en-US" altLang="zh-CN" dirty="0"/>
                            <a:t>559 </a:t>
                          </a:r>
                          <a:r>
                            <a:rPr lang="en-US" altLang="zh-CN" dirty="0" err="1"/>
                            <a:t>ms</a:t>
                          </a:r>
                          <a:endParaRPr lang="zh-CN" altLang="en-US" dirty="0"/>
                        </a:p>
                      </a:txBody>
                      <a:tcPr/>
                    </a:tc>
                    <a:tc>
                      <a:txBody>
                        <a:bodyPr/>
                        <a:lstStyle/>
                        <a:p>
                          <a:pPr algn="ctr"/>
                          <a:r>
                            <a:rPr lang="en-US" altLang="zh-CN" dirty="0"/>
                            <a:t>329 </a:t>
                          </a:r>
                          <a:r>
                            <a:rPr lang="en-US" altLang="zh-CN" dirty="0" err="1"/>
                            <a:t>ms</a:t>
                          </a:r>
                          <a:endParaRPr lang="zh-CN" altLang="en-US" dirty="0"/>
                        </a:p>
                      </a:txBody>
                      <a:tcPr/>
                    </a:tc>
                  </a:tr>
                  <a:tr h="370840">
                    <a:tc>
                      <a:txBody>
                        <a:bodyPr/>
                        <a:lstStyle/>
                        <a:p>
                          <a:pPr algn="ctr"/>
                          <a:r>
                            <a:rPr lang="en-US" altLang="zh-CN" dirty="0"/>
                            <a:t>512</a:t>
                          </a:r>
                          <a:endParaRPr lang="zh-CN" altLang="en-US" dirty="0"/>
                        </a:p>
                      </a:txBody>
                      <a:tcPr/>
                    </a:tc>
                    <a:tc>
                      <a:txBody>
                        <a:bodyPr/>
                        <a:lstStyle/>
                        <a:p>
                          <a:pPr algn="ctr"/>
                          <a:r>
                            <a:rPr lang="en-US" altLang="zh-CN" dirty="0"/>
                            <a:t>77.9 sec</a:t>
                          </a:r>
                          <a:endParaRPr lang="zh-CN" altLang="en-US" dirty="0"/>
                        </a:p>
                      </a:txBody>
                      <a:tcPr/>
                    </a:tc>
                    <a:tc>
                      <a:txBody>
                        <a:bodyPr/>
                        <a:lstStyle/>
                        <a:p>
                          <a:pPr algn="ctr"/>
                          <a:r>
                            <a:rPr lang="en-US" altLang="zh-CN" dirty="0"/>
                            <a:t>5.0 sec</a:t>
                          </a:r>
                          <a:endParaRPr lang="zh-CN" altLang="en-US" dirty="0"/>
                        </a:p>
                      </a:txBody>
                      <a:tcPr/>
                    </a:tc>
                    <a:tc>
                      <a:txBody>
                        <a:bodyPr/>
                        <a:lstStyle/>
                        <a:p>
                          <a:pPr algn="ctr"/>
                          <a:r>
                            <a:rPr lang="en-US" altLang="zh-CN" dirty="0"/>
                            <a:t>3.2 sec</a:t>
                          </a:r>
                          <a:endParaRPr lang="zh-CN" altLang="en-US" dirty="0"/>
                        </a:p>
                      </a:txBody>
                      <a:tcPr/>
                    </a:tc>
                  </a:tr>
                  <a:tr h="370840">
                    <a:tc>
                      <a:txBody>
                        <a:bodyPr/>
                        <a:lstStyle/>
                        <a:p>
                          <a:pPr algn="ctr"/>
                          <a:r>
                            <a:rPr lang="en-US" altLang="zh-CN" dirty="0"/>
                            <a:t>1024</a:t>
                          </a:r>
                          <a:endParaRPr lang="zh-CN" altLang="en-US" dirty="0"/>
                        </a:p>
                      </a:txBody>
                      <a:tcPr/>
                    </a:tc>
                    <a:tc>
                      <a:txBody>
                        <a:bodyPr/>
                        <a:lstStyle/>
                        <a:p>
                          <a:pPr algn="ctr"/>
                          <a:r>
                            <a:rPr lang="en-US" altLang="zh-CN" dirty="0"/>
                            <a:t>633 sec</a:t>
                          </a:r>
                          <a:endParaRPr lang="zh-CN" altLang="en-US" dirty="0"/>
                        </a:p>
                      </a:txBody>
                      <a:tcPr/>
                    </a:tc>
                    <a:tc>
                      <a:txBody>
                        <a:bodyPr/>
                        <a:lstStyle/>
                        <a:p>
                          <a:pPr algn="ctr"/>
                          <a:r>
                            <a:rPr lang="en-US" altLang="zh-CN" dirty="0"/>
                            <a:t>42.5 sec</a:t>
                          </a:r>
                          <a:endParaRPr lang="zh-CN" altLang="en-US" dirty="0"/>
                        </a:p>
                      </a:txBody>
                      <a:tcPr/>
                    </a:tc>
                    <a:tc>
                      <a:txBody>
                        <a:bodyPr/>
                        <a:lstStyle/>
                        <a:p>
                          <a:pPr algn="ctr"/>
                          <a:r>
                            <a:rPr lang="en-US" altLang="zh-CN" dirty="0"/>
                            <a:t>30.9 sec</a:t>
                          </a:r>
                          <a:endParaRPr lang="zh-CN" altLang="en-US" dirty="0"/>
                        </a:p>
                      </a:txBody>
                      <a:tcPr/>
                    </a:tc>
                  </a:tr>
                </a:tbl>
              </a:graphicData>
            </a:graphic>
          </p:graphicFrame>
        </mc:Fallback>
      </mc:AlternateContent>
      <p:sp>
        <p:nvSpPr>
          <p:cNvPr id="6" name="文本框 5"/>
          <p:cNvSpPr txBox="1"/>
          <p:nvPr/>
        </p:nvSpPr>
        <p:spPr>
          <a:xfrm>
            <a:off x="4775201" y="1170669"/>
            <a:ext cx="2548091" cy="400110"/>
          </a:xfrm>
          <a:prstGeom prst="rect">
            <a:avLst/>
          </a:prstGeom>
          <a:noFill/>
        </p:spPr>
        <p:txBody>
          <a:bodyPr wrap="square" rtlCol="0">
            <a:spAutoFit/>
          </a:bodyPr>
          <a:lstStyle/>
          <a:p>
            <a:r>
              <a:rPr kumimoji="1" lang="en-US" altLang="zh-CN" sz="2000" b="1" dirty="0"/>
              <a:t>Theoretic analysis</a:t>
            </a:r>
            <a:endParaRPr kumimoji="1" lang="zh-CN" altLang="en-US" sz="2000" b="1" dirty="0"/>
          </a:p>
        </p:txBody>
      </p:sp>
      <p:sp>
        <p:nvSpPr>
          <p:cNvPr id="7" name="文本框 6"/>
          <p:cNvSpPr txBox="1"/>
          <p:nvPr/>
        </p:nvSpPr>
        <p:spPr>
          <a:xfrm>
            <a:off x="4692932" y="3939381"/>
            <a:ext cx="2548091" cy="400110"/>
          </a:xfrm>
          <a:prstGeom prst="rect">
            <a:avLst/>
          </a:prstGeom>
          <a:noFill/>
        </p:spPr>
        <p:txBody>
          <a:bodyPr wrap="square" rtlCol="0">
            <a:spAutoFit/>
          </a:bodyPr>
          <a:lstStyle/>
          <a:p>
            <a:r>
              <a:rPr kumimoji="1" lang="en-US" altLang="zh-CN" sz="2000" b="1" dirty="0"/>
              <a:t>Experiment result</a:t>
            </a:r>
            <a:endParaRPr kumimoji="1" lang="zh-CN" altLang="en-US" sz="2000" b="1" dirty="0"/>
          </a:p>
        </p:txBody>
      </p:sp>
      <p:sp>
        <p:nvSpPr>
          <p:cNvPr id="8" name="椭圆形标注 7"/>
          <p:cNvSpPr/>
          <p:nvPr/>
        </p:nvSpPr>
        <p:spPr>
          <a:xfrm>
            <a:off x="9760267" y="3429000"/>
            <a:ext cx="2358906" cy="700930"/>
          </a:xfrm>
          <a:prstGeom prst="wedgeEllipseCallout">
            <a:avLst>
              <a:gd name="adj1" fmla="val -43841"/>
              <a:gd name="adj2" fmla="val -9844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dirty="0"/>
              <a:t>Reduce </a:t>
            </a:r>
            <a:r>
              <a:rPr kumimoji="1" lang="en-US" altLang="zh-CN" b="1" dirty="0">
                <a:solidFill>
                  <a:srgbClr val="FF0000"/>
                </a:solidFill>
              </a:rPr>
              <a:t>40% </a:t>
            </a:r>
            <a:r>
              <a:rPr kumimoji="1" lang="en-US" altLang="zh-CN" dirty="0"/>
              <a:t>computation!</a:t>
            </a:r>
            <a:endParaRPr kumimoji="1" lang="zh-CN" altLang="en-US" dirty="0"/>
          </a:p>
        </p:txBody>
      </p:sp>
      <p:sp>
        <p:nvSpPr>
          <p:cNvPr id="12" name="云形标注 11"/>
          <p:cNvSpPr/>
          <p:nvPr/>
        </p:nvSpPr>
        <p:spPr>
          <a:xfrm>
            <a:off x="9922598" y="4747001"/>
            <a:ext cx="2196575" cy="1237129"/>
          </a:xfrm>
          <a:prstGeom prst="cloudCallout">
            <a:avLst>
              <a:gd name="adj1" fmla="val -51527"/>
              <a:gd name="adj2" fmla="val -6306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b="1" dirty="0"/>
              <a:t>1.38x-1.85x</a:t>
            </a:r>
            <a:endParaRPr kumimoji="1" lang="en-US" altLang="zh-CN" b="1" dirty="0"/>
          </a:p>
          <a:p>
            <a:pPr algn="ctr"/>
            <a:r>
              <a:rPr kumimoji="1" lang="en-US" altLang="zh-CN" dirty="0"/>
              <a:t>speedup!</a:t>
            </a:r>
            <a:endParaRPr kumimoji="1" lang="zh-CN" altLang="en-US" dirty="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70481"/>
    </mc:Choice>
    <mc:Fallback>
      <p:transition spd="slow" advTm="704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400" y="430270"/>
            <a:ext cx="10969200" cy="705600"/>
          </a:xfrm>
        </p:spPr>
        <p:txBody>
          <a:bodyPr/>
          <a:lstStyle/>
          <a:p>
            <a:r>
              <a:rPr lang="en-US" altLang="zh-CN" dirty="0"/>
              <a:t>Performance: Preprocessing Phase</a:t>
            </a:r>
            <a:endParaRPr lang="en-US" altLang="zh-CN" dirty="0"/>
          </a:p>
        </p:txBody>
      </p:sp>
      <p:sp>
        <p:nvSpPr>
          <p:cNvPr id="6" name="文本框 5"/>
          <p:cNvSpPr txBox="1"/>
          <p:nvPr/>
        </p:nvSpPr>
        <p:spPr>
          <a:xfrm>
            <a:off x="3285289" y="1149702"/>
            <a:ext cx="4967610" cy="400110"/>
          </a:xfrm>
          <a:prstGeom prst="rect">
            <a:avLst/>
          </a:prstGeom>
          <a:noFill/>
        </p:spPr>
        <p:txBody>
          <a:bodyPr wrap="square" rtlCol="0">
            <a:spAutoFit/>
          </a:bodyPr>
          <a:lstStyle/>
          <a:p>
            <a:r>
              <a:rPr kumimoji="1" lang="en-US" altLang="zh-CN" sz="2000" b="1" dirty="0"/>
              <a:t>Theoretic analysis of communication</a:t>
            </a:r>
            <a:endParaRPr kumimoji="1" lang="zh-CN" altLang="en-US" sz="2000" b="1" dirty="0"/>
          </a:p>
        </p:txBody>
      </p:sp>
      <p:sp>
        <p:nvSpPr>
          <p:cNvPr id="7" name="文本框 6"/>
          <p:cNvSpPr txBox="1"/>
          <p:nvPr/>
        </p:nvSpPr>
        <p:spPr>
          <a:xfrm>
            <a:off x="3887389" y="3995692"/>
            <a:ext cx="4124497" cy="400110"/>
          </a:xfrm>
          <a:prstGeom prst="rect">
            <a:avLst/>
          </a:prstGeom>
          <a:noFill/>
        </p:spPr>
        <p:txBody>
          <a:bodyPr wrap="square" rtlCol="0">
            <a:spAutoFit/>
          </a:bodyPr>
          <a:lstStyle/>
          <a:p>
            <a:r>
              <a:rPr kumimoji="1" lang="en-US" altLang="zh-CN" sz="2000" b="1" dirty="0"/>
              <a:t>Experiment result: benchmark</a:t>
            </a:r>
            <a:endParaRPr kumimoji="1" lang="zh-CN" altLang="en-US" sz="2000" b="1" dirty="0"/>
          </a:p>
        </p:txBody>
      </p:sp>
      <mc:AlternateContent xmlns:mc="http://schemas.openxmlformats.org/markup-compatibility/2006" xmlns:a14="http://schemas.microsoft.com/office/drawing/2010/main">
        <mc:Choice Requires="a14">
          <p:graphicFrame>
            <p:nvGraphicFramePr>
              <p:cNvPr id="9" name="表格 8"/>
              <p:cNvGraphicFramePr>
                <a:graphicFrameLocks noGrp="1"/>
              </p:cNvGraphicFramePr>
              <p:nvPr/>
            </p:nvGraphicFramePr>
            <p:xfrm>
              <a:off x="1416425" y="1638681"/>
              <a:ext cx="8547251" cy="1854200"/>
            </p:xfrm>
            <a:graphic>
              <a:graphicData uri="http://schemas.openxmlformats.org/drawingml/2006/table">
                <a:tbl>
                  <a:tblPr firstRow="1" bandRow="1">
                    <a:tableStyleId>{5C22544A-7EE6-4342-B048-85BDC9FD1C3A}</a:tableStyleId>
                  </a:tblPr>
                  <a:tblGrid>
                    <a:gridCol w="1398493"/>
                    <a:gridCol w="1918447"/>
                    <a:gridCol w="1882588"/>
                    <a:gridCol w="1721223"/>
                    <a:gridCol w="1626500"/>
                  </a:tblGrid>
                  <a:tr h="370840">
                    <a:tc>
                      <a:txBody>
                        <a:bodyP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𝒎</m:t>
                                </m:r>
                              </m:oMath>
                            </m:oMathPara>
                          </a14:m>
                          <a:endParaRPr lang="zh-CN" altLang="en-US" dirty="0"/>
                        </a:p>
                      </a:txBody>
                      <a:tcPr/>
                    </a:tc>
                    <a:tc>
                      <a:txBody>
                        <a:bodyPr/>
                        <a:lstStyle/>
                        <a:p>
                          <a:pPr algn="ctr"/>
                          <a:r>
                            <a:rPr lang="en-US" altLang="zh-CN" dirty="0"/>
                            <a:t>Random VOLE</a:t>
                          </a:r>
                          <a:endParaRPr lang="zh-CN" altLang="en-US" dirty="0"/>
                        </a:p>
                      </a:txBody>
                      <a:tcPr/>
                    </a:tc>
                    <a:tc>
                      <a:txBody>
                        <a:bodyPr/>
                        <a:lstStyle/>
                        <a:p>
                          <a:pPr algn="ctr"/>
                          <a:r>
                            <a:rPr lang="en-US" altLang="zh-CN" dirty="0"/>
                            <a:t>Subfield VOLE</a:t>
                          </a:r>
                          <a:endParaRPr lang="zh-CN" altLang="en-US" dirty="0"/>
                        </a:p>
                      </a:txBody>
                      <a:tcPr/>
                    </a:tc>
                    <a:tc>
                      <a:txBody>
                        <a:bodyPr/>
                        <a:lstStyle/>
                        <a:p>
                          <a:pPr algn="ctr"/>
                          <a:r>
                            <a:rPr lang="en-US" altLang="zh-CN" dirty="0"/>
                            <a:t>This work</a:t>
                          </a:r>
                          <a:endParaRPr lang="zh-CN" altLang="en-US" dirty="0"/>
                        </a:p>
                      </a:txBody>
                      <a:tcPr/>
                    </a:tc>
                    <a:tc>
                      <a:txBody>
                        <a:bodyPr/>
                        <a:lstStyle/>
                        <a:p>
                          <a:pPr algn="ctr"/>
                          <a:r>
                            <a:rPr lang="en-US" altLang="zh-CN" dirty="0"/>
                            <a:t>HE [CKR+21]</a:t>
                          </a:r>
                          <a:endParaRPr lang="zh-CN" altLang="en-US" dirty="0"/>
                        </a:p>
                      </a:txBody>
                      <a:tcPr/>
                    </a:tc>
                  </a:tr>
                  <a:tr h="370840">
                    <a:tc>
                      <a:txBody>
                        <a:bodyPr/>
                        <a:lstStyle/>
                        <a:p>
                          <a:pPr algn="ctr"/>
                          <a:r>
                            <a:rPr lang="en-US" altLang="zh-CN" dirty="0"/>
                            <a:t>128</a:t>
                          </a:r>
                          <a:endParaRPr lang="zh-CN" altLang="en-US" dirty="0"/>
                        </a:p>
                      </a:txBody>
                      <a:tcPr/>
                    </a:tc>
                    <a:tc>
                      <a:txBody>
                        <a:bodyPr/>
                        <a:lstStyle/>
                        <a:p>
                          <a:pPr algn="ctr"/>
                          <a:r>
                            <a:rPr lang="en-US" altLang="zh-CN" dirty="0"/>
                            <a:t>83.5 MB</a:t>
                          </a:r>
                          <a:endParaRPr lang="zh-CN" altLang="en-US" dirty="0"/>
                        </a:p>
                      </a:txBody>
                      <a:tcPr/>
                    </a:tc>
                    <a:tc>
                      <a:txBody>
                        <a:bodyPr/>
                        <a:lstStyle/>
                        <a:p>
                          <a:pPr algn="ctr"/>
                          <a:r>
                            <a:rPr lang="en-US" altLang="zh-CN" dirty="0"/>
                            <a:t>34.8 MB</a:t>
                          </a:r>
                          <a:endParaRPr lang="zh-CN" altLang="en-US" dirty="0"/>
                        </a:p>
                      </a:txBody>
                      <a:tcPr/>
                    </a:tc>
                    <a:tc>
                      <a:txBody>
                        <a:bodyPr/>
                        <a:lstStyle/>
                        <a:p>
                          <a:pPr algn="ctr"/>
                          <a:r>
                            <a:rPr lang="en-US" altLang="zh-CN" dirty="0"/>
                            <a:t>19.0 MB</a:t>
                          </a:r>
                          <a:endParaRPr lang="zh-CN" altLang="en-US" dirty="0"/>
                        </a:p>
                      </a:txBody>
                      <a:tcPr/>
                    </a:tc>
                    <a:tc>
                      <a:txBody>
                        <a:bodyPr/>
                        <a:lstStyle/>
                        <a:p>
                          <a:pPr algn="ctr"/>
                          <a:r>
                            <a:rPr lang="en-US" altLang="zh-CN" dirty="0"/>
                            <a:t>12.5 MB</a:t>
                          </a:r>
                          <a:endParaRPr lang="zh-CN" altLang="en-US" dirty="0"/>
                        </a:p>
                      </a:txBody>
                      <a:tcPr/>
                    </a:tc>
                  </a:tr>
                  <a:tr h="370840">
                    <a:tc>
                      <a:txBody>
                        <a:bodyPr/>
                        <a:lstStyle/>
                        <a:p>
                          <a:pPr algn="ctr"/>
                          <a:r>
                            <a:rPr lang="en-US" altLang="zh-CN" dirty="0"/>
                            <a:t>256 </a:t>
                          </a:r>
                          <a:endParaRPr lang="en-US" altLang="zh-CN" dirty="0"/>
                        </a:p>
                      </a:txBody>
                      <a:tcPr/>
                    </a:tc>
                    <a:tc>
                      <a:txBody>
                        <a:bodyPr/>
                        <a:lstStyle/>
                        <a:p>
                          <a:pPr algn="ctr"/>
                          <a:r>
                            <a:rPr lang="en-US" altLang="zh-CN" dirty="0"/>
                            <a:t>362 MB</a:t>
                          </a:r>
                          <a:endParaRPr lang="zh-CN" altLang="en-US" dirty="0"/>
                        </a:p>
                      </a:txBody>
                      <a:tcPr/>
                    </a:tc>
                    <a:tc>
                      <a:txBody>
                        <a:bodyPr/>
                        <a:lstStyle/>
                        <a:p>
                          <a:pPr algn="ctr"/>
                          <a:r>
                            <a:rPr lang="en-US" altLang="zh-CN" dirty="0"/>
                            <a:t>138 MB</a:t>
                          </a:r>
                          <a:endParaRPr lang="zh-CN" altLang="en-US" dirty="0"/>
                        </a:p>
                      </a:txBody>
                      <a:tcPr/>
                    </a:tc>
                    <a:tc>
                      <a:txBody>
                        <a:bodyPr/>
                        <a:lstStyle/>
                        <a:p>
                          <a:pPr algn="ctr"/>
                          <a:r>
                            <a:rPr lang="en-US" altLang="zh-CN" dirty="0"/>
                            <a:t>60 MB</a:t>
                          </a:r>
                          <a:endParaRPr lang="zh-CN" altLang="en-US" dirty="0"/>
                        </a:p>
                      </a:txBody>
                      <a:tcPr/>
                    </a:tc>
                    <a:tc>
                      <a:txBody>
                        <a:bodyPr/>
                        <a:lstStyle/>
                        <a:p>
                          <a:pPr algn="ctr"/>
                          <a:r>
                            <a:rPr lang="en-US" altLang="zh-CN" dirty="0"/>
                            <a:t>50 MB</a:t>
                          </a:r>
                          <a:endParaRPr lang="zh-CN" altLang="en-US" dirty="0"/>
                        </a:p>
                      </a:txBody>
                      <a:tcPr/>
                    </a:tc>
                  </a:tr>
                  <a:tr h="370840">
                    <a:tc>
                      <a:txBody>
                        <a:bodyPr/>
                        <a:lstStyle/>
                        <a:p>
                          <a:pPr algn="ctr"/>
                          <a:r>
                            <a:rPr lang="en-US" altLang="zh-CN" dirty="0"/>
                            <a:t>512</a:t>
                          </a:r>
                          <a:endParaRPr lang="zh-CN" altLang="en-US" dirty="0"/>
                        </a:p>
                      </a:txBody>
                      <a:tcPr/>
                    </a:tc>
                    <a:tc>
                      <a:txBody>
                        <a:bodyPr/>
                        <a:lstStyle/>
                        <a:p>
                          <a:pPr algn="ctr"/>
                          <a:r>
                            <a:rPr lang="en-US" altLang="zh-CN" dirty="0"/>
                            <a:t>1453 MB</a:t>
                          </a:r>
                          <a:endParaRPr lang="zh-CN" altLang="en-US" dirty="0"/>
                        </a:p>
                      </a:txBody>
                      <a:tcPr/>
                    </a:tc>
                    <a:tc>
                      <a:txBody>
                        <a:bodyPr/>
                        <a:lstStyle/>
                        <a:p>
                          <a:pPr algn="ctr"/>
                          <a:r>
                            <a:rPr lang="en-US" altLang="zh-CN" dirty="0"/>
                            <a:t>518 MB</a:t>
                          </a:r>
                          <a:endParaRPr lang="zh-CN" altLang="en-US" dirty="0"/>
                        </a:p>
                      </a:txBody>
                      <a:tcPr/>
                    </a:tc>
                    <a:tc>
                      <a:txBody>
                        <a:bodyPr/>
                        <a:lstStyle/>
                        <a:p>
                          <a:pPr algn="ctr"/>
                          <a:r>
                            <a:rPr lang="en-US" altLang="zh-CN" b="1" dirty="0"/>
                            <a:t>198 MB</a:t>
                          </a:r>
                          <a:endParaRPr lang="zh-CN" altLang="en-US" b="1" dirty="0"/>
                        </a:p>
                      </a:txBody>
                      <a:tcPr/>
                    </a:tc>
                    <a:tc>
                      <a:txBody>
                        <a:bodyPr/>
                        <a:lstStyle/>
                        <a:p>
                          <a:pPr algn="ctr"/>
                          <a:r>
                            <a:rPr lang="en-US" altLang="zh-CN" dirty="0"/>
                            <a:t>199 MB</a:t>
                          </a:r>
                          <a:endParaRPr lang="zh-CN" altLang="en-US" dirty="0"/>
                        </a:p>
                      </a:txBody>
                      <a:tcPr/>
                    </a:tc>
                  </a:tr>
                  <a:tr h="370840">
                    <a:tc>
                      <a:txBody>
                        <a:bodyPr/>
                        <a:lstStyle/>
                        <a:p>
                          <a:pPr algn="ctr"/>
                          <a:r>
                            <a:rPr lang="en-US" altLang="zh-CN" dirty="0"/>
                            <a:t>1024</a:t>
                          </a:r>
                          <a:endParaRPr lang="zh-CN" altLang="en-US" dirty="0"/>
                        </a:p>
                      </a:txBody>
                      <a:tcPr/>
                    </a:tc>
                    <a:tc>
                      <a:txBody>
                        <a:bodyPr/>
                        <a:lstStyle/>
                        <a:p>
                          <a:pPr algn="ctr"/>
                          <a:r>
                            <a:rPr lang="en-US" altLang="zh-CN" dirty="0"/>
                            <a:t>6000 MB</a:t>
                          </a:r>
                          <a:endParaRPr lang="zh-CN" altLang="en-US" dirty="0"/>
                        </a:p>
                      </a:txBody>
                      <a:tcPr/>
                    </a:tc>
                    <a:tc>
                      <a:txBody>
                        <a:bodyPr/>
                        <a:lstStyle/>
                        <a:p>
                          <a:pPr algn="ctr"/>
                          <a:r>
                            <a:rPr lang="en-US" altLang="zh-CN" dirty="0"/>
                            <a:t>2004 MB</a:t>
                          </a:r>
                          <a:endParaRPr lang="zh-CN" altLang="en-US" dirty="0"/>
                        </a:p>
                      </a:txBody>
                      <a:tcPr/>
                    </a:tc>
                    <a:tc>
                      <a:txBody>
                        <a:bodyPr/>
                        <a:lstStyle/>
                        <a:p>
                          <a:pPr algn="ctr"/>
                          <a:r>
                            <a:rPr lang="en-US" altLang="zh-CN" b="1" dirty="0"/>
                            <a:t>739 MB</a:t>
                          </a:r>
                          <a:endParaRPr lang="zh-CN" altLang="en-US" b="1" dirty="0"/>
                        </a:p>
                      </a:txBody>
                      <a:tcPr/>
                    </a:tc>
                    <a:tc>
                      <a:txBody>
                        <a:bodyPr/>
                        <a:lstStyle/>
                        <a:p>
                          <a:pPr algn="ctr"/>
                          <a:r>
                            <a:rPr lang="en-US" altLang="zh-CN" dirty="0"/>
                            <a:t>797 MB</a:t>
                          </a:r>
                          <a:endParaRPr lang="zh-CN" altLang="en-US" dirty="0"/>
                        </a:p>
                      </a:txBody>
                      <a:tcPr/>
                    </a:tc>
                  </a:tr>
                </a:tbl>
              </a:graphicData>
            </a:graphic>
          </p:graphicFrame>
        </mc:Choice>
        <mc:Fallback xmlns="">
          <p:graphicFrame>
            <p:nvGraphicFramePr>
              <p:cNvPr id="9" name="表格 8"/>
              <p:cNvGraphicFramePr>
                <a:graphicFrameLocks noGrp="1"/>
              </p:cNvGraphicFramePr>
              <p:nvPr/>
            </p:nvGraphicFramePr>
            <p:xfrm>
              <a:off x="1416425" y="1638681"/>
              <a:ext cx="8547251" cy="1854200"/>
            </p:xfrm>
            <a:graphic>
              <a:graphicData uri="http://schemas.openxmlformats.org/drawingml/2006/table">
                <a:tbl>
                  <a:tblPr firstRow="1" bandRow="1">
                    <a:tableStyleId>{5C22544A-7EE6-4342-B048-85BDC9FD1C3A}</a:tableStyleId>
                  </a:tblPr>
                  <a:tblGrid>
                    <a:gridCol w="1398493"/>
                    <a:gridCol w="1918447"/>
                    <a:gridCol w="1882588"/>
                    <a:gridCol w="1721223"/>
                    <a:gridCol w="1626500"/>
                  </a:tblGrid>
                  <a:tr h="370840">
                    <a:tc>
                      <a:txBody>
                        <a:bodyPr/>
                        <a:lstStyle/>
                        <a:p>
                          <a:endParaRPr lang="zh-CN"/>
                        </a:p>
                      </a:txBody>
                      <a:tcPr>
                        <a:blipFill>
                          <a:blip r:embed="rId1"/>
                        </a:blipFill>
                      </a:tcPr>
                    </a:tc>
                    <a:tc>
                      <a:txBody>
                        <a:bodyPr/>
                        <a:lstStyle/>
                        <a:p>
                          <a:pPr algn="ctr"/>
                          <a:r>
                            <a:rPr lang="en-US" altLang="zh-CN" dirty="0"/>
                            <a:t>Random VOLE</a:t>
                          </a:r>
                          <a:endParaRPr lang="zh-CN" altLang="en-US" dirty="0"/>
                        </a:p>
                      </a:txBody>
                      <a:tcPr/>
                    </a:tc>
                    <a:tc>
                      <a:txBody>
                        <a:bodyPr/>
                        <a:lstStyle/>
                        <a:p>
                          <a:pPr algn="ctr"/>
                          <a:r>
                            <a:rPr lang="en-US" altLang="zh-CN" dirty="0"/>
                            <a:t>Subfield VOLE</a:t>
                          </a:r>
                          <a:endParaRPr lang="zh-CN" altLang="en-US" dirty="0"/>
                        </a:p>
                      </a:txBody>
                      <a:tcPr/>
                    </a:tc>
                    <a:tc>
                      <a:txBody>
                        <a:bodyPr/>
                        <a:lstStyle/>
                        <a:p>
                          <a:pPr algn="ctr"/>
                          <a:r>
                            <a:rPr lang="en-US" altLang="zh-CN" dirty="0"/>
                            <a:t>This work</a:t>
                          </a:r>
                          <a:endParaRPr lang="zh-CN" altLang="en-US" dirty="0"/>
                        </a:p>
                      </a:txBody>
                      <a:tcPr/>
                    </a:tc>
                    <a:tc>
                      <a:txBody>
                        <a:bodyPr/>
                        <a:lstStyle/>
                        <a:p>
                          <a:pPr algn="ctr"/>
                          <a:r>
                            <a:rPr lang="en-US" altLang="zh-CN" dirty="0"/>
                            <a:t>HE [CKR+21]</a:t>
                          </a:r>
                          <a:endParaRPr lang="zh-CN" altLang="en-US" dirty="0"/>
                        </a:p>
                      </a:txBody>
                      <a:tcPr/>
                    </a:tc>
                  </a:tr>
                  <a:tr h="370840">
                    <a:tc>
                      <a:txBody>
                        <a:bodyPr/>
                        <a:lstStyle/>
                        <a:p>
                          <a:pPr algn="ctr"/>
                          <a:r>
                            <a:rPr lang="en-US" altLang="zh-CN" dirty="0"/>
                            <a:t>128</a:t>
                          </a:r>
                          <a:endParaRPr lang="zh-CN" altLang="en-US" dirty="0"/>
                        </a:p>
                      </a:txBody>
                      <a:tcPr/>
                    </a:tc>
                    <a:tc>
                      <a:txBody>
                        <a:bodyPr/>
                        <a:lstStyle/>
                        <a:p>
                          <a:pPr algn="ctr"/>
                          <a:r>
                            <a:rPr lang="en-US" altLang="zh-CN" dirty="0"/>
                            <a:t>83.5 MB</a:t>
                          </a:r>
                          <a:endParaRPr lang="zh-CN" altLang="en-US" dirty="0"/>
                        </a:p>
                      </a:txBody>
                      <a:tcPr/>
                    </a:tc>
                    <a:tc>
                      <a:txBody>
                        <a:bodyPr/>
                        <a:lstStyle/>
                        <a:p>
                          <a:pPr algn="ctr"/>
                          <a:r>
                            <a:rPr lang="en-US" altLang="zh-CN" dirty="0"/>
                            <a:t>34.8 MB</a:t>
                          </a:r>
                          <a:endParaRPr lang="zh-CN" altLang="en-US" dirty="0"/>
                        </a:p>
                      </a:txBody>
                      <a:tcPr/>
                    </a:tc>
                    <a:tc>
                      <a:txBody>
                        <a:bodyPr/>
                        <a:lstStyle/>
                        <a:p>
                          <a:pPr algn="ctr"/>
                          <a:r>
                            <a:rPr lang="en-US" altLang="zh-CN" dirty="0"/>
                            <a:t>19.0 MB</a:t>
                          </a:r>
                          <a:endParaRPr lang="zh-CN" altLang="en-US" dirty="0"/>
                        </a:p>
                      </a:txBody>
                      <a:tcPr/>
                    </a:tc>
                    <a:tc>
                      <a:txBody>
                        <a:bodyPr/>
                        <a:lstStyle/>
                        <a:p>
                          <a:pPr algn="ctr"/>
                          <a:r>
                            <a:rPr lang="en-US" altLang="zh-CN" dirty="0"/>
                            <a:t>12.5 MB</a:t>
                          </a:r>
                          <a:endParaRPr lang="zh-CN" altLang="en-US" dirty="0"/>
                        </a:p>
                      </a:txBody>
                      <a:tcPr/>
                    </a:tc>
                  </a:tr>
                  <a:tr h="370840">
                    <a:tc>
                      <a:txBody>
                        <a:bodyPr/>
                        <a:lstStyle/>
                        <a:p>
                          <a:pPr algn="ctr"/>
                          <a:r>
                            <a:rPr lang="en-US" altLang="zh-CN" dirty="0"/>
                            <a:t>256 </a:t>
                          </a:r>
                          <a:endParaRPr lang="en-US" altLang="zh-CN" dirty="0"/>
                        </a:p>
                      </a:txBody>
                      <a:tcPr/>
                    </a:tc>
                    <a:tc>
                      <a:txBody>
                        <a:bodyPr/>
                        <a:lstStyle/>
                        <a:p>
                          <a:pPr algn="ctr"/>
                          <a:r>
                            <a:rPr lang="en-US" altLang="zh-CN" dirty="0"/>
                            <a:t>362 MB</a:t>
                          </a:r>
                          <a:endParaRPr lang="zh-CN" altLang="en-US" dirty="0"/>
                        </a:p>
                      </a:txBody>
                      <a:tcPr/>
                    </a:tc>
                    <a:tc>
                      <a:txBody>
                        <a:bodyPr/>
                        <a:lstStyle/>
                        <a:p>
                          <a:pPr algn="ctr"/>
                          <a:r>
                            <a:rPr lang="en-US" altLang="zh-CN" dirty="0"/>
                            <a:t>138 MB</a:t>
                          </a:r>
                          <a:endParaRPr lang="zh-CN" altLang="en-US" dirty="0"/>
                        </a:p>
                      </a:txBody>
                      <a:tcPr/>
                    </a:tc>
                    <a:tc>
                      <a:txBody>
                        <a:bodyPr/>
                        <a:lstStyle/>
                        <a:p>
                          <a:pPr algn="ctr"/>
                          <a:r>
                            <a:rPr lang="en-US" altLang="zh-CN" dirty="0"/>
                            <a:t>60 MB</a:t>
                          </a:r>
                          <a:endParaRPr lang="zh-CN" altLang="en-US" dirty="0"/>
                        </a:p>
                      </a:txBody>
                      <a:tcPr/>
                    </a:tc>
                    <a:tc>
                      <a:txBody>
                        <a:bodyPr/>
                        <a:lstStyle/>
                        <a:p>
                          <a:pPr algn="ctr"/>
                          <a:r>
                            <a:rPr lang="en-US" altLang="zh-CN" dirty="0"/>
                            <a:t>50 MB</a:t>
                          </a:r>
                          <a:endParaRPr lang="zh-CN" altLang="en-US" dirty="0"/>
                        </a:p>
                      </a:txBody>
                      <a:tcPr/>
                    </a:tc>
                  </a:tr>
                  <a:tr h="370840">
                    <a:tc>
                      <a:txBody>
                        <a:bodyPr/>
                        <a:lstStyle/>
                        <a:p>
                          <a:pPr algn="ctr"/>
                          <a:r>
                            <a:rPr lang="en-US" altLang="zh-CN" dirty="0"/>
                            <a:t>512</a:t>
                          </a:r>
                          <a:endParaRPr lang="zh-CN" altLang="en-US" dirty="0"/>
                        </a:p>
                      </a:txBody>
                      <a:tcPr/>
                    </a:tc>
                    <a:tc>
                      <a:txBody>
                        <a:bodyPr/>
                        <a:lstStyle/>
                        <a:p>
                          <a:pPr algn="ctr"/>
                          <a:r>
                            <a:rPr lang="en-US" altLang="zh-CN" dirty="0"/>
                            <a:t>1453 MB</a:t>
                          </a:r>
                          <a:endParaRPr lang="zh-CN" altLang="en-US" dirty="0"/>
                        </a:p>
                      </a:txBody>
                      <a:tcPr/>
                    </a:tc>
                    <a:tc>
                      <a:txBody>
                        <a:bodyPr/>
                        <a:lstStyle/>
                        <a:p>
                          <a:pPr algn="ctr"/>
                          <a:r>
                            <a:rPr lang="en-US" altLang="zh-CN" dirty="0"/>
                            <a:t>518 MB</a:t>
                          </a:r>
                          <a:endParaRPr lang="zh-CN" altLang="en-US" dirty="0"/>
                        </a:p>
                      </a:txBody>
                      <a:tcPr/>
                    </a:tc>
                    <a:tc>
                      <a:txBody>
                        <a:bodyPr/>
                        <a:lstStyle/>
                        <a:p>
                          <a:pPr algn="ctr"/>
                          <a:r>
                            <a:rPr lang="en-US" altLang="zh-CN" b="1" dirty="0"/>
                            <a:t>198 MB</a:t>
                          </a:r>
                          <a:endParaRPr lang="zh-CN" altLang="en-US" b="1" dirty="0"/>
                        </a:p>
                      </a:txBody>
                      <a:tcPr/>
                    </a:tc>
                    <a:tc>
                      <a:txBody>
                        <a:bodyPr/>
                        <a:lstStyle/>
                        <a:p>
                          <a:pPr algn="ctr"/>
                          <a:r>
                            <a:rPr lang="en-US" altLang="zh-CN" dirty="0"/>
                            <a:t>199 MB</a:t>
                          </a:r>
                          <a:endParaRPr lang="zh-CN" altLang="en-US" dirty="0"/>
                        </a:p>
                      </a:txBody>
                      <a:tcPr/>
                    </a:tc>
                  </a:tr>
                  <a:tr h="370840">
                    <a:tc>
                      <a:txBody>
                        <a:bodyPr/>
                        <a:lstStyle/>
                        <a:p>
                          <a:pPr algn="ctr"/>
                          <a:r>
                            <a:rPr lang="en-US" altLang="zh-CN" dirty="0"/>
                            <a:t>1024</a:t>
                          </a:r>
                          <a:endParaRPr lang="zh-CN" altLang="en-US" dirty="0"/>
                        </a:p>
                      </a:txBody>
                      <a:tcPr/>
                    </a:tc>
                    <a:tc>
                      <a:txBody>
                        <a:bodyPr/>
                        <a:lstStyle/>
                        <a:p>
                          <a:pPr algn="ctr"/>
                          <a:r>
                            <a:rPr lang="en-US" altLang="zh-CN" dirty="0"/>
                            <a:t>6000 MB</a:t>
                          </a:r>
                          <a:endParaRPr lang="zh-CN" altLang="en-US" dirty="0"/>
                        </a:p>
                      </a:txBody>
                      <a:tcPr/>
                    </a:tc>
                    <a:tc>
                      <a:txBody>
                        <a:bodyPr/>
                        <a:lstStyle/>
                        <a:p>
                          <a:pPr algn="ctr"/>
                          <a:r>
                            <a:rPr lang="en-US" altLang="zh-CN" dirty="0"/>
                            <a:t>2004 MB</a:t>
                          </a:r>
                          <a:endParaRPr lang="zh-CN" altLang="en-US" dirty="0"/>
                        </a:p>
                      </a:txBody>
                      <a:tcPr/>
                    </a:tc>
                    <a:tc>
                      <a:txBody>
                        <a:bodyPr/>
                        <a:lstStyle/>
                        <a:p>
                          <a:pPr algn="ctr"/>
                          <a:r>
                            <a:rPr lang="en-US" altLang="zh-CN" b="1" dirty="0"/>
                            <a:t>739 MB</a:t>
                          </a:r>
                          <a:endParaRPr lang="zh-CN" altLang="en-US" b="1" dirty="0"/>
                        </a:p>
                      </a:txBody>
                      <a:tcPr/>
                    </a:tc>
                    <a:tc>
                      <a:txBody>
                        <a:bodyPr/>
                        <a:lstStyle/>
                        <a:p>
                          <a:pPr algn="ctr"/>
                          <a:r>
                            <a:rPr lang="en-US" altLang="zh-CN" dirty="0"/>
                            <a:t>797 MB</a:t>
                          </a:r>
                          <a:endParaRPr lang="zh-CN" altLang="en-US" dirty="0"/>
                        </a:p>
                      </a:txBody>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1" name="表格 10"/>
              <p:cNvGraphicFramePr>
                <a:graphicFrameLocks noGrp="1"/>
              </p:cNvGraphicFramePr>
              <p:nvPr/>
            </p:nvGraphicFramePr>
            <p:xfrm>
              <a:off x="1416424" y="4427873"/>
              <a:ext cx="8547251" cy="1854200"/>
            </p:xfrm>
            <a:graphic>
              <a:graphicData uri="http://schemas.openxmlformats.org/drawingml/2006/table">
                <a:tbl>
                  <a:tblPr firstRow="1" bandRow="1">
                    <a:tableStyleId>{F5AB1C69-6EDB-4FF4-983F-18BD219EF322}</a:tableStyleId>
                  </a:tblPr>
                  <a:tblGrid>
                    <a:gridCol w="1398493"/>
                    <a:gridCol w="1918447"/>
                    <a:gridCol w="1882588"/>
                    <a:gridCol w="1721223"/>
                    <a:gridCol w="1626500"/>
                  </a:tblGrid>
                  <a:tr h="370840">
                    <a:tc>
                      <a:txBody>
                        <a:bodyPr/>
                        <a:lstStyle/>
                        <a:p>
                          <a:pPr algn="ctr"/>
                          <a14:m>
                            <m:oMathPara xmlns:m="http://schemas.openxmlformats.org/officeDocument/2006/math">
                              <m:oMathParaPr>
                                <m:jc m:val="centerGroup"/>
                              </m:oMathParaPr>
                              <m:oMath xmlns:m="http://schemas.openxmlformats.org/officeDocument/2006/math">
                                <m:r>
                                  <a:rPr lang="en-US" altLang="zh-CN" b="1" smtClean="0">
                                    <a:latin typeface="Cambria Math" panose="02040503050406030204" pitchFamily="18" charset="0"/>
                                  </a:rPr>
                                  <m:t>𝒎</m:t>
                                </m:r>
                              </m:oMath>
                            </m:oMathPara>
                          </a14:m>
                          <a:endParaRPr lang="zh-CN" altLang="en-US" dirty="0"/>
                        </a:p>
                      </a:txBody>
                      <a:tcPr/>
                    </a:tc>
                    <a:tc>
                      <a:txBody>
                        <a:bodyPr/>
                        <a:lstStyle/>
                        <a:p>
                          <a:pPr algn="ctr"/>
                          <a:r>
                            <a:rPr lang="en-US" altLang="zh-CN" dirty="0"/>
                            <a:t>Random VOLE</a:t>
                          </a:r>
                          <a:endParaRPr lang="zh-CN" altLang="en-US" dirty="0"/>
                        </a:p>
                      </a:txBody>
                      <a:tcPr/>
                    </a:tc>
                    <a:tc>
                      <a:txBody>
                        <a:bodyPr/>
                        <a:lstStyle/>
                        <a:p>
                          <a:pPr algn="ctr"/>
                          <a:r>
                            <a:rPr lang="en-US" altLang="zh-CN" dirty="0"/>
                            <a:t>Subfield VOLE</a:t>
                          </a:r>
                          <a:endParaRPr lang="zh-CN" altLang="en-US" dirty="0"/>
                        </a:p>
                      </a:txBody>
                      <a:tcPr/>
                    </a:tc>
                    <a:tc>
                      <a:txBody>
                        <a:bodyPr/>
                        <a:lstStyle/>
                        <a:p>
                          <a:pPr algn="ctr"/>
                          <a:r>
                            <a:rPr lang="en-US" altLang="zh-CN" dirty="0"/>
                            <a:t>This work</a:t>
                          </a:r>
                          <a:endParaRPr lang="zh-CN" altLang="en-US" dirty="0"/>
                        </a:p>
                      </a:txBody>
                      <a:tcPr/>
                    </a:tc>
                    <a:tc>
                      <a:txBody>
                        <a:bodyPr/>
                        <a:lstStyle/>
                        <a:p>
                          <a:pPr algn="ctr"/>
                          <a:r>
                            <a:rPr lang="en-US" altLang="zh-CN" dirty="0"/>
                            <a:t>HE [CKR+21]</a:t>
                          </a:r>
                          <a:endParaRPr lang="zh-CN" altLang="en-US" dirty="0"/>
                        </a:p>
                      </a:txBody>
                      <a:tcPr/>
                    </a:tc>
                  </a:tr>
                  <a:tr h="370840">
                    <a:tc>
                      <a:txBody>
                        <a:bodyPr/>
                        <a:lstStyle/>
                        <a:p>
                          <a:pPr algn="ctr"/>
                          <a:r>
                            <a:rPr lang="en-US" altLang="zh-CN" dirty="0"/>
                            <a:t>128</a:t>
                          </a:r>
                          <a:endParaRPr lang="zh-CN" altLang="en-US" dirty="0"/>
                        </a:p>
                      </a:txBody>
                      <a:tcPr/>
                    </a:tc>
                    <a:tc>
                      <a:txBody>
                        <a:bodyPr/>
                        <a:lstStyle/>
                        <a:p>
                          <a:pPr algn="ctr"/>
                          <a:r>
                            <a:rPr lang="en-US" altLang="zh-CN" dirty="0"/>
                            <a:t>3.6 sec</a:t>
                          </a:r>
                          <a:endParaRPr lang="zh-CN" altLang="en-US" dirty="0"/>
                        </a:p>
                      </a:txBody>
                      <a:tcPr/>
                    </a:tc>
                    <a:tc>
                      <a:txBody>
                        <a:bodyPr/>
                        <a:lstStyle/>
                        <a:p>
                          <a:pPr algn="ctr"/>
                          <a:r>
                            <a:rPr lang="en-US" altLang="zh-CN" dirty="0"/>
                            <a:t>2.9 sec</a:t>
                          </a:r>
                          <a:endParaRPr lang="zh-CN" altLang="en-US" dirty="0"/>
                        </a:p>
                      </a:txBody>
                      <a:tcPr/>
                    </a:tc>
                    <a:tc>
                      <a:txBody>
                        <a:bodyPr/>
                        <a:lstStyle/>
                        <a:p>
                          <a:pPr algn="ctr"/>
                          <a:r>
                            <a:rPr lang="en-US" altLang="zh-CN" dirty="0"/>
                            <a:t>4.1 sec</a:t>
                          </a:r>
                          <a:endParaRPr lang="zh-CN" altLang="en-US" dirty="0"/>
                        </a:p>
                      </a:txBody>
                      <a:tcPr/>
                    </a:tc>
                    <a:tc>
                      <a:txBody>
                        <a:bodyPr/>
                        <a:lstStyle/>
                        <a:p>
                          <a:pPr algn="ctr"/>
                          <a:r>
                            <a:rPr lang="en-US" altLang="zh-CN" dirty="0"/>
                            <a:t>5.9 sec</a:t>
                          </a:r>
                          <a:endParaRPr lang="zh-CN" altLang="en-US" dirty="0"/>
                        </a:p>
                      </a:txBody>
                      <a:tcPr/>
                    </a:tc>
                  </a:tr>
                  <a:tr h="370840">
                    <a:tc>
                      <a:txBody>
                        <a:bodyPr/>
                        <a:lstStyle/>
                        <a:p>
                          <a:pPr algn="ctr"/>
                          <a:r>
                            <a:rPr lang="en-US" altLang="zh-CN" dirty="0"/>
                            <a:t>256 </a:t>
                          </a:r>
                          <a:endParaRPr lang="en-US" altLang="zh-CN" dirty="0"/>
                        </a:p>
                      </a:txBody>
                      <a:tcPr/>
                    </a:tc>
                    <a:tc>
                      <a:txBody>
                        <a:bodyPr/>
                        <a:lstStyle/>
                        <a:p>
                          <a:pPr algn="ctr"/>
                          <a:r>
                            <a:rPr lang="en-US" altLang="zh-CN" dirty="0"/>
                            <a:t>13.9 sec</a:t>
                          </a:r>
                          <a:endParaRPr lang="zh-CN" altLang="en-US" dirty="0"/>
                        </a:p>
                      </a:txBody>
                      <a:tcPr/>
                    </a:tc>
                    <a:tc>
                      <a:txBody>
                        <a:bodyPr/>
                        <a:lstStyle/>
                        <a:p>
                          <a:pPr algn="ctr"/>
                          <a:r>
                            <a:rPr lang="en-US" altLang="zh-CN" dirty="0"/>
                            <a:t>10.1 sec</a:t>
                          </a:r>
                          <a:endParaRPr lang="zh-CN" altLang="en-US" dirty="0"/>
                        </a:p>
                      </a:txBody>
                      <a:tcPr/>
                    </a:tc>
                    <a:tc>
                      <a:txBody>
                        <a:bodyPr/>
                        <a:lstStyle/>
                        <a:p>
                          <a:pPr algn="ctr"/>
                          <a:r>
                            <a:rPr lang="en-US" altLang="zh-CN" dirty="0"/>
                            <a:t>8.2 sec</a:t>
                          </a:r>
                          <a:endParaRPr lang="zh-CN" altLang="en-US" dirty="0"/>
                        </a:p>
                      </a:txBody>
                      <a:tcPr/>
                    </a:tc>
                    <a:tc>
                      <a:txBody>
                        <a:bodyPr/>
                        <a:lstStyle/>
                        <a:p>
                          <a:pPr algn="ctr"/>
                          <a:r>
                            <a:rPr lang="en-US" altLang="zh-CN" dirty="0"/>
                            <a:t>25.5 sec</a:t>
                          </a:r>
                          <a:endParaRPr lang="zh-CN" altLang="en-US" dirty="0"/>
                        </a:p>
                      </a:txBody>
                      <a:tcPr/>
                    </a:tc>
                  </a:tr>
                  <a:tr h="370840">
                    <a:tc>
                      <a:txBody>
                        <a:bodyPr/>
                        <a:lstStyle/>
                        <a:p>
                          <a:pPr algn="ctr"/>
                          <a:r>
                            <a:rPr lang="en-US" altLang="zh-CN" dirty="0"/>
                            <a:t>512</a:t>
                          </a:r>
                          <a:endParaRPr lang="zh-CN" altLang="en-US" dirty="0"/>
                        </a:p>
                      </a:txBody>
                      <a:tcPr/>
                    </a:tc>
                    <a:tc>
                      <a:txBody>
                        <a:bodyPr/>
                        <a:lstStyle/>
                        <a:p>
                          <a:pPr algn="ctr"/>
                          <a:r>
                            <a:rPr lang="en-US" altLang="zh-CN" dirty="0"/>
                            <a:t>56.4 sec</a:t>
                          </a:r>
                          <a:endParaRPr lang="zh-CN" altLang="en-US" dirty="0"/>
                        </a:p>
                      </a:txBody>
                      <a:tcPr/>
                    </a:tc>
                    <a:tc>
                      <a:txBody>
                        <a:bodyPr/>
                        <a:lstStyle/>
                        <a:p>
                          <a:pPr algn="ctr"/>
                          <a:r>
                            <a:rPr lang="en-US" altLang="zh-CN" dirty="0"/>
                            <a:t>38.2 sec</a:t>
                          </a:r>
                          <a:endParaRPr lang="zh-CN" altLang="en-US" dirty="0"/>
                        </a:p>
                      </a:txBody>
                      <a:tcPr/>
                    </a:tc>
                    <a:tc>
                      <a:txBody>
                        <a:bodyPr/>
                        <a:lstStyle/>
                        <a:p>
                          <a:pPr algn="ctr"/>
                          <a:r>
                            <a:rPr lang="en-US" altLang="zh-CN" dirty="0"/>
                            <a:t>16.8 sec</a:t>
                          </a:r>
                          <a:endParaRPr lang="zh-CN" altLang="en-US" dirty="0"/>
                        </a:p>
                      </a:txBody>
                      <a:tcPr/>
                    </a:tc>
                    <a:tc>
                      <a:txBody>
                        <a:bodyPr/>
                        <a:lstStyle/>
                        <a:p>
                          <a:pPr algn="ctr"/>
                          <a:r>
                            <a:rPr lang="en-US" altLang="zh-CN" dirty="0"/>
                            <a:t>2.3 min</a:t>
                          </a:r>
                          <a:endParaRPr lang="zh-CN" altLang="en-US" dirty="0"/>
                        </a:p>
                      </a:txBody>
                      <a:tcPr/>
                    </a:tc>
                  </a:tr>
                  <a:tr h="370840">
                    <a:tc>
                      <a:txBody>
                        <a:bodyPr/>
                        <a:lstStyle/>
                        <a:p>
                          <a:pPr algn="ctr"/>
                          <a:r>
                            <a:rPr lang="en-US" altLang="zh-CN" dirty="0"/>
                            <a:t>1024</a:t>
                          </a:r>
                          <a:endParaRPr lang="zh-CN" altLang="en-US" dirty="0"/>
                        </a:p>
                      </a:txBody>
                      <a:tcPr/>
                    </a:tc>
                    <a:tc>
                      <a:txBody>
                        <a:bodyPr/>
                        <a:lstStyle/>
                        <a:p>
                          <a:pPr algn="ctr"/>
                          <a:r>
                            <a:rPr lang="en-US" altLang="zh-CN" dirty="0"/>
                            <a:t>4.1 min</a:t>
                          </a:r>
                          <a:endParaRPr lang="zh-CN" altLang="en-US" dirty="0"/>
                        </a:p>
                      </a:txBody>
                      <a:tcPr/>
                    </a:tc>
                    <a:tc>
                      <a:txBody>
                        <a:bodyPr/>
                        <a:lstStyle/>
                        <a:p>
                          <a:pPr algn="ctr"/>
                          <a:r>
                            <a:rPr lang="en-US" altLang="zh-CN" dirty="0"/>
                            <a:t>2.5 min</a:t>
                          </a:r>
                          <a:endParaRPr lang="zh-CN" altLang="en-US" dirty="0"/>
                        </a:p>
                      </a:txBody>
                      <a:tcPr/>
                    </a:tc>
                    <a:tc>
                      <a:txBody>
                        <a:bodyPr/>
                        <a:lstStyle/>
                        <a:p>
                          <a:pPr algn="ctr"/>
                          <a:r>
                            <a:rPr lang="en-US" altLang="zh-CN" dirty="0"/>
                            <a:t>36.0 sec</a:t>
                          </a:r>
                          <a:endParaRPr lang="zh-CN" altLang="en-US" dirty="0"/>
                        </a:p>
                      </a:txBody>
                      <a:tcPr/>
                    </a:tc>
                    <a:tc>
                      <a:txBody>
                        <a:bodyPr/>
                        <a:lstStyle/>
                        <a:p>
                          <a:pPr algn="ctr"/>
                          <a:r>
                            <a:rPr lang="en-US" altLang="zh-CN" dirty="0"/>
                            <a:t>14.5 min</a:t>
                          </a:r>
                          <a:endParaRPr lang="zh-CN" altLang="en-US" dirty="0"/>
                        </a:p>
                      </a:txBody>
                      <a:tcPr/>
                    </a:tc>
                  </a:tr>
                </a:tbl>
              </a:graphicData>
            </a:graphic>
          </p:graphicFrame>
        </mc:Choice>
        <mc:Fallback xmlns="">
          <p:graphicFrame>
            <p:nvGraphicFramePr>
              <p:cNvPr id="11" name="表格 10"/>
              <p:cNvGraphicFramePr>
                <a:graphicFrameLocks noGrp="1"/>
              </p:cNvGraphicFramePr>
              <p:nvPr/>
            </p:nvGraphicFramePr>
            <p:xfrm>
              <a:off x="1416424" y="4427873"/>
              <a:ext cx="8547251" cy="1854200"/>
            </p:xfrm>
            <a:graphic>
              <a:graphicData uri="http://schemas.openxmlformats.org/drawingml/2006/table">
                <a:tbl>
                  <a:tblPr firstRow="1" bandRow="1">
                    <a:tableStyleId>{F5AB1C69-6EDB-4FF4-983F-18BD219EF322}</a:tableStyleId>
                  </a:tblPr>
                  <a:tblGrid>
                    <a:gridCol w="1398493"/>
                    <a:gridCol w="1918447"/>
                    <a:gridCol w="1882588"/>
                    <a:gridCol w="1721223"/>
                    <a:gridCol w="1626500"/>
                  </a:tblGrid>
                  <a:tr h="370840">
                    <a:tc>
                      <a:txBody>
                        <a:bodyPr/>
                        <a:lstStyle/>
                        <a:p>
                          <a:endParaRPr lang="zh-CN"/>
                        </a:p>
                      </a:txBody>
                      <a:tcPr>
                        <a:blipFill>
                          <a:blip r:embed="rId2"/>
                        </a:blipFill>
                      </a:tcPr>
                    </a:tc>
                    <a:tc>
                      <a:txBody>
                        <a:bodyPr/>
                        <a:lstStyle/>
                        <a:p>
                          <a:pPr algn="ctr"/>
                          <a:r>
                            <a:rPr lang="en-US" altLang="zh-CN" dirty="0"/>
                            <a:t>Random VOLE</a:t>
                          </a:r>
                          <a:endParaRPr lang="zh-CN" altLang="en-US" dirty="0"/>
                        </a:p>
                      </a:txBody>
                      <a:tcPr/>
                    </a:tc>
                    <a:tc>
                      <a:txBody>
                        <a:bodyPr/>
                        <a:lstStyle/>
                        <a:p>
                          <a:pPr algn="ctr"/>
                          <a:r>
                            <a:rPr lang="en-US" altLang="zh-CN" dirty="0"/>
                            <a:t>Subfield VOLE</a:t>
                          </a:r>
                          <a:endParaRPr lang="zh-CN" altLang="en-US" dirty="0"/>
                        </a:p>
                      </a:txBody>
                      <a:tcPr/>
                    </a:tc>
                    <a:tc>
                      <a:txBody>
                        <a:bodyPr/>
                        <a:lstStyle/>
                        <a:p>
                          <a:pPr algn="ctr"/>
                          <a:r>
                            <a:rPr lang="en-US" altLang="zh-CN" dirty="0"/>
                            <a:t>This work</a:t>
                          </a:r>
                          <a:endParaRPr lang="zh-CN" altLang="en-US" dirty="0"/>
                        </a:p>
                      </a:txBody>
                      <a:tcPr/>
                    </a:tc>
                    <a:tc>
                      <a:txBody>
                        <a:bodyPr/>
                        <a:lstStyle/>
                        <a:p>
                          <a:pPr algn="ctr"/>
                          <a:r>
                            <a:rPr lang="en-US" altLang="zh-CN" dirty="0"/>
                            <a:t>HE [CKR+21]</a:t>
                          </a:r>
                          <a:endParaRPr lang="zh-CN" altLang="en-US" dirty="0"/>
                        </a:p>
                      </a:txBody>
                      <a:tcPr/>
                    </a:tc>
                  </a:tr>
                  <a:tr h="370840">
                    <a:tc>
                      <a:txBody>
                        <a:bodyPr/>
                        <a:lstStyle/>
                        <a:p>
                          <a:pPr algn="ctr"/>
                          <a:r>
                            <a:rPr lang="en-US" altLang="zh-CN" dirty="0"/>
                            <a:t>128</a:t>
                          </a:r>
                          <a:endParaRPr lang="zh-CN" altLang="en-US" dirty="0"/>
                        </a:p>
                      </a:txBody>
                      <a:tcPr/>
                    </a:tc>
                    <a:tc>
                      <a:txBody>
                        <a:bodyPr/>
                        <a:lstStyle/>
                        <a:p>
                          <a:pPr algn="ctr"/>
                          <a:r>
                            <a:rPr lang="en-US" altLang="zh-CN" dirty="0"/>
                            <a:t>3.6 sec</a:t>
                          </a:r>
                          <a:endParaRPr lang="zh-CN" altLang="en-US" dirty="0"/>
                        </a:p>
                      </a:txBody>
                      <a:tcPr/>
                    </a:tc>
                    <a:tc>
                      <a:txBody>
                        <a:bodyPr/>
                        <a:lstStyle/>
                        <a:p>
                          <a:pPr algn="ctr"/>
                          <a:r>
                            <a:rPr lang="en-US" altLang="zh-CN" dirty="0"/>
                            <a:t>2.9 sec</a:t>
                          </a:r>
                          <a:endParaRPr lang="zh-CN" altLang="en-US" dirty="0"/>
                        </a:p>
                      </a:txBody>
                      <a:tcPr/>
                    </a:tc>
                    <a:tc>
                      <a:txBody>
                        <a:bodyPr/>
                        <a:lstStyle/>
                        <a:p>
                          <a:pPr algn="ctr"/>
                          <a:r>
                            <a:rPr lang="en-US" altLang="zh-CN" dirty="0"/>
                            <a:t>4.1 sec</a:t>
                          </a:r>
                          <a:endParaRPr lang="zh-CN" altLang="en-US" dirty="0"/>
                        </a:p>
                      </a:txBody>
                      <a:tcPr/>
                    </a:tc>
                    <a:tc>
                      <a:txBody>
                        <a:bodyPr/>
                        <a:lstStyle/>
                        <a:p>
                          <a:pPr algn="ctr"/>
                          <a:r>
                            <a:rPr lang="en-US" altLang="zh-CN" dirty="0"/>
                            <a:t>5.9 sec</a:t>
                          </a:r>
                          <a:endParaRPr lang="zh-CN" altLang="en-US" dirty="0"/>
                        </a:p>
                      </a:txBody>
                      <a:tcPr/>
                    </a:tc>
                  </a:tr>
                  <a:tr h="370840">
                    <a:tc>
                      <a:txBody>
                        <a:bodyPr/>
                        <a:lstStyle/>
                        <a:p>
                          <a:pPr algn="ctr"/>
                          <a:r>
                            <a:rPr lang="en-US" altLang="zh-CN" dirty="0"/>
                            <a:t>256 </a:t>
                          </a:r>
                          <a:endParaRPr lang="en-US" altLang="zh-CN" dirty="0"/>
                        </a:p>
                      </a:txBody>
                      <a:tcPr/>
                    </a:tc>
                    <a:tc>
                      <a:txBody>
                        <a:bodyPr/>
                        <a:lstStyle/>
                        <a:p>
                          <a:pPr algn="ctr"/>
                          <a:r>
                            <a:rPr lang="en-US" altLang="zh-CN" dirty="0"/>
                            <a:t>13.9 sec</a:t>
                          </a:r>
                          <a:endParaRPr lang="zh-CN" altLang="en-US" dirty="0"/>
                        </a:p>
                      </a:txBody>
                      <a:tcPr/>
                    </a:tc>
                    <a:tc>
                      <a:txBody>
                        <a:bodyPr/>
                        <a:lstStyle/>
                        <a:p>
                          <a:pPr algn="ctr"/>
                          <a:r>
                            <a:rPr lang="en-US" altLang="zh-CN" dirty="0"/>
                            <a:t>10.1 sec</a:t>
                          </a:r>
                          <a:endParaRPr lang="zh-CN" altLang="en-US" dirty="0"/>
                        </a:p>
                      </a:txBody>
                      <a:tcPr/>
                    </a:tc>
                    <a:tc>
                      <a:txBody>
                        <a:bodyPr/>
                        <a:lstStyle/>
                        <a:p>
                          <a:pPr algn="ctr"/>
                          <a:r>
                            <a:rPr lang="en-US" altLang="zh-CN" dirty="0"/>
                            <a:t>8.2 sec</a:t>
                          </a:r>
                          <a:endParaRPr lang="zh-CN" altLang="en-US" dirty="0"/>
                        </a:p>
                      </a:txBody>
                      <a:tcPr/>
                    </a:tc>
                    <a:tc>
                      <a:txBody>
                        <a:bodyPr/>
                        <a:lstStyle/>
                        <a:p>
                          <a:pPr algn="ctr"/>
                          <a:r>
                            <a:rPr lang="en-US" altLang="zh-CN" dirty="0"/>
                            <a:t>25.5 sec</a:t>
                          </a:r>
                          <a:endParaRPr lang="zh-CN" altLang="en-US" dirty="0"/>
                        </a:p>
                      </a:txBody>
                      <a:tcPr/>
                    </a:tc>
                  </a:tr>
                  <a:tr h="370840">
                    <a:tc>
                      <a:txBody>
                        <a:bodyPr/>
                        <a:lstStyle/>
                        <a:p>
                          <a:pPr algn="ctr"/>
                          <a:r>
                            <a:rPr lang="en-US" altLang="zh-CN" dirty="0"/>
                            <a:t>512</a:t>
                          </a:r>
                          <a:endParaRPr lang="zh-CN" altLang="en-US" dirty="0"/>
                        </a:p>
                      </a:txBody>
                      <a:tcPr/>
                    </a:tc>
                    <a:tc>
                      <a:txBody>
                        <a:bodyPr/>
                        <a:lstStyle/>
                        <a:p>
                          <a:pPr algn="ctr"/>
                          <a:r>
                            <a:rPr lang="en-US" altLang="zh-CN" dirty="0"/>
                            <a:t>56.4 sec</a:t>
                          </a:r>
                          <a:endParaRPr lang="zh-CN" altLang="en-US" dirty="0"/>
                        </a:p>
                      </a:txBody>
                      <a:tcPr/>
                    </a:tc>
                    <a:tc>
                      <a:txBody>
                        <a:bodyPr/>
                        <a:lstStyle/>
                        <a:p>
                          <a:pPr algn="ctr"/>
                          <a:r>
                            <a:rPr lang="en-US" altLang="zh-CN" dirty="0"/>
                            <a:t>38.2 sec</a:t>
                          </a:r>
                          <a:endParaRPr lang="zh-CN" altLang="en-US" dirty="0"/>
                        </a:p>
                      </a:txBody>
                      <a:tcPr/>
                    </a:tc>
                    <a:tc>
                      <a:txBody>
                        <a:bodyPr/>
                        <a:lstStyle/>
                        <a:p>
                          <a:pPr algn="ctr"/>
                          <a:r>
                            <a:rPr lang="en-US" altLang="zh-CN" dirty="0"/>
                            <a:t>16.8 sec</a:t>
                          </a:r>
                          <a:endParaRPr lang="zh-CN" altLang="en-US" dirty="0"/>
                        </a:p>
                      </a:txBody>
                      <a:tcPr/>
                    </a:tc>
                    <a:tc>
                      <a:txBody>
                        <a:bodyPr/>
                        <a:lstStyle/>
                        <a:p>
                          <a:pPr algn="ctr"/>
                          <a:r>
                            <a:rPr lang="en-US" altLang="zh-CN" dirty="0"/>
                            <a:t>2.3 min</a:t>
                          </a:r>
                          <a:endParaRPr lang="zh-CN" altLang="en-US" dirty="0"/>
                        </a:p>
                      </a:txBody>
                      <a:tcPr/>
                    </a:tc>
                  </a:tr>
                  <a:tr h="370840">
                    <a:tc>
                      <a:txBody>
                        <a:bodyPr/>
                        <a:lstStyle/>
                        <a:p>
                          <a:pPr algn="ctr"/>
                          <a:r>
                            <a:rPr lang="en-US" altLang="zh-CN" dirty="0"/>
                            <a:t>1024</a:t>
                          </a:r>
                          <a:endParaRPr lang="zh-CN" altLang="en-US" dirty="0"/>
                        </a:p>
                      </a:txBody>
                      <a:tcPr/>
                    </a:tc>
                    <a:tc>
                      <a:txBody>
                        <a:bodyPr/>
                        <a:lstStyle/>
                        <a:p>
                          <a:pPr algn="ctr"/>
                          <a:r>
                            <a:rPr lang="en-US" altLang="zh-CN" dirty="0"/>
                            <a:t>4.1 min</a:t>
                          </a:r>
                          <a:endParaRPr lang="zh-CN" altLang="en-US" dirty="0"/>
                        </a:p>
                      </a:txBody>
                      <a:tcPr/>
                    </a:tc>
                    <a:tc>
                      <a:txBody>
                        <a:bodyPr/>
                        <a:lstStyle/>
                        <a:p>
                          <a:pPr algn="ctr"/>
                          <a:r>
                            <a:rPr lang="en-US" altLang="zh-CN" dirty="0"/>
                            <a:t>2.5 min</a:t>
                          </a:r>
                          <a:endParaRPr lang="zh-CN" altLang="en-US" dirty="0"/>
                        </a:p>
                      </a:txBody>
                      <a:tcPr/>
                    </a:tc>
                    <a:tc>
                      <a:txBody>
                        <a:bodyPr/>
                        <a:lstStyle/>
                        <a:p>
                          <a:pPr algn="ctr"/>
                          <a:r>
                            <a:rPr lang="en-US" altLang="zh-CN" dirty="0"/>
                            <a:t>36.0 sec</a:t>
                          </a:r>
                          <a:endParaRPr lang="zh-CN" altLang="en-US" dirty="0"/>
                        </a:p>
                      </a:txBody>
                      <a:tcPr/>
                    </a:tc>
                    <a:tc>
                      <a:txBody>
                        <a:bodyPr/>
                        <a:lstStyle/>
                        <a:p>
                          <a:pPr algn="ctr"/>
                          <a:r>
                            <a:rPr lang="en-US" altLang="zh-CN" dirty="0"/>
                            <a:t>14.5 min</a:t>
                          </a:r>
                          <a:endParaRPr lang="zh-CN" altLang="en-US" dirty="0"/>
                        </a:p>
                      </a:txBody>
                      <a:tcPr/>
                    </a:tc>
                  </a:tr>
                </a:tbl>
              </a:graphicData>
            </a:graphic>
          </p:graphicFrame>
        </mc:Fallback>
      </mc:AlternateContent>
      <p:sp>
        <p:nvSpPr>
          <p:cNvPr id="12" name="云形标注 11"/>
          <p:cNvSpPr/>
          <p:nvPr/>
        </p:nvSpPr>
        <p:spPr>
          <a:xfrm>
            <a:off x="9963676" y="4960418"/>
            <a:ext cx="2052998" cy="1185402"/>
          </a:xfrm>
          <a:prstGeom prst="cloudCallout">
            <a:avLst>
              <a:gd name="adj1" fmla="val -45293"/>
              <a:gd name="adj2" fmla="val -709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b="1" dirty="0"/>
              <a:t>1.44x-24.17x</a:t>
            </a:r>
            <a:endParaRPr kumimoji="1" lang="en-US" altLang="zh-CN" b="1" dirty="0"/>
          </a:p>
          <a:p>
            <a:pPr algn="ctr"/>
            <a:r>
              <a:rPr kumimoji="1" lang="en-US" altLang="zh-CN" dirty="0"/>
              <a:t>speedup!</a:t>
            </a:r>
            <a:endParaRPr kumimoji="1" lang="zh-CN" altLang="en-US" dirty="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108921"/>
    </mc:Choice>
    <mc:Fallback>
      <p:transition spd="slow" advTm="1089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1533" y="385551"/>
            <a:ext cx="10969200" cy="705600"/>
          </a:xfrm>
        </p:spPr>
        <p:txBody>
          <a:bodyPr/>
          <a:lstStyle/>
          <a:p>
            <a:r>
              <a:rPr lang="en-US" altLang="zh-CN" dirty="0"/>
              <a:t>Summary</a:t>
            </a:r>
            <a:endParaRPr lang="en-US" altLang="zh-CN" dirty="0"/>
          </a:p>
        </p:txBody>
      </p:sp>
      <p:cxnSp>
        <p:nvCxnSpPr>
          <p:cNvPr id="8" name="直线连接符 7"/>
          <p:cNvCxnSpPr/>
          <p:nvPr/>
        </p:nvCxnSpPr>
        <p:spPr>
          <a:xfrm>
            <a:off x="1741714" y="2434769"/>
            <a:ext cx="8382000" cy="3631"/>
          </a:xfrm>
          <a:prstGeom prst="line">
            <a:avLst/>
          </a:prstGeom>
          <a:ln w="19050"/>
        </p:spPr>
        <p:style>
          <a:lnRef idx="1">
            <a:schemeClr val="dk1"/>
          </a:lnRef>
          <a:fillRef idx="0">
            <a:schemeClr val="dk1"/>
          </a:fillRef>
          <a:effectRef idx="0">
            <a:schemeClr val="dk1"/>
          </a:effectRef>
          <a:fontRef idx="minor">
            <a:schemeClr val="tx1"/>
          </a:fontRef>
        </p:style>
      </p:cxnSp>
      <p:sp>
        <p:nvSpPr>
          <p:cNvPr id="10" name="椭圆 9"/>
          <p:cNvSpPr/>
          <p:nvPr/>
        </p:nvSpPr>
        <p:spPr>
          <a:xfrm>
            <a:off x="2492829" y="2344059"/>
            <a:ext cx="163285" cy="181421"/>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zh-CN" altLang="en-US"/>
          </a:p>
        </p:txBody>
      </p:sp>
      <p:sp>
        <p:nvSpPr>
          <p:cNvPr id="13" name="椭圆 12"/>
          <p:cNvSpPr/>
          <p:nvPr/>
        </p:nvSpPr>
        <p:spPr>
          <a:xfrm>
            <a:off x="6770915" y="2344058"/>
            <a:ext cx="163285" cy="181421"/>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zh-CN" altLang="en-US"/>
          </a:p>
        </p:txBody>
      </p:sp>
      <p:sp>
        <p:nvSpPr>
          <p:cNvPr id="14" name="椭圆 13"/>
          <p:cNvSpPr/>
          <p:nvPr/>
        </p:nvSpPr>
        <p:spPr>
          <a:xfrm>
            <a:off x="8839200" y="2344059"/>
            <a:ext cx="163285" cy="181421"/>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zh-CN" altLang="en-US"/>
          </a:p>
        </p:txBody>
      </p:sp>
      <p:sp>
        <p:nvSpPr>
          <p:cNvPr id="16" name="文本框 15"/>
          <p:cNvSpPr txBox="1"/>
          <p:nvPr/>
        </p:nvSpPr>
        <p:spPr>
          <a:xfrm>
            <a:off x="611400" y="2250103"/>
            <a:ext cx="912600" cy="369332"/>
          </a:xfrm>
          <a:prstGeom prst="rect">
            <a:avLst/>
          </a:prstGeom>
          <a:noFill/>
        </p:spPr>
        <p:txBody>
          <a:bodyPr wrap="square" rtlCol="0">
            <a:spAutoFit/>
          </a:bodyPr>
          <a:lstStyle/>
          <a:p>
            <a:r>
              <a:rPr kumimoji="1" lang="en-US" altLang="zh-CN" dirty="0"/>
              <a:t>online</a:t>
            </a:r>
            <a:endParaRPr kumimoji="1" lang="zh-CN" altLang="en-US" dirty="0"/>
          </a:p>
        </p:txBody>
      </p:sp>
      <p:sp>
        <p:nvSpPr>
          <p:cNvPr id="19" name="圆角矩形 18"/>
          <p:cNvSpPr/>
          <p:nvPr/>
        </p:nvSpPr>
        <p:spPr>
          <a:xfrm>
            <a:off x="1937656" y="1477084"/>
            <a:ext cx="1273629" cy="44631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dirty="0"/>
              <a:t>DPSZ12</a:t>
            </a:r>
            <a:endParaRPr kumimoji="1" lang="zh-CN" altLang="en-US" dirty="0"/>
          </a:p>
        </p:txBody>
      </p:sp>
      <p:sp>
        <p:nvSpPr>
          <p:cNvPr id="20" name="圆角矩形 19"/>
          <p:cNvSpPr/>
          <p:nvPr/>
        </p:nvSpPr>
        <p:spPr>
          <a:xfrm>
            <a:off x="6215742" y="1477084"/>
            <a:ext cx="1273629" cy="44631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dirty="0"/>
              <a:t>CKR+21</a:t>
            </a:r>
            <a:endParaRPr kumimoji="1" lang="zh-CN" altLang="en-US" dirty="0"/>
          </a:p>
        </p:txBody>
      </p:sp>
      <p:sp>
        <p:nvSpPr>
          <p:cNvPr id="21" name="圆角矩形 20"/>
          <p:cNvSpPr/>
          <p:nvPr/>
        </p:nvSpPr>
        <p:spPr>
          <a:xfrm>
            <a:off x="8284027" y="1462574"/>
            <a:ext cx="1273629" cy="44631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dirty="0"/>
              <a:t>This work</a:t>
            </a:r>
            <a:endParaRPr kumimoji="1" lang="zh-CN" altLang="en-US" dirty="0"/>
          </a:p>
        </p:txBody>
      </p:sp>
      <p:cxnSp>
        <p:nvCxnSpPr>
          <p:cNvPr id="23" name="直线箭头连接符 22"/>
          <p:cNvCxnSpPr>
            <a:stCxn id="19" idx="2"/>
            <a:endCxn id="10" idx="0"/>
          </p:cNvCxnSpPr>
          <p:nvPr/>
        </p:nvCxnSpPr>
        <p:spPr>
          <a:xfrm>
            <a:off x="2574471" y="1923399"/>
            <a:ext cx="1" cy="42066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线箭头连接符 24"/>
          <p:cNvCxnSpPr/>
          <p:nvPr/>
        </p:nvCxnSpPr>
        <p:spPr>
          <a:xfrm>
            <a:off x="6852555" y="1923399"/>
            <a:ext cx="1" cy="42066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线箭头连接符 25"/>
          <p:cNvCxnSpPr/>
          <p:nvPr/>
        </p:nvCxnSpPr>
        <p:spPr>
          <a:xfrm>
            <a:off x="8920841" y="1900335"/>
            <a:ext cx="1" cy="42066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787410" y="2605708"/>
            <a:ext cx="1937657" cy="369332"/>
          </a:xfrm>
          <a:prstGeom prst="rect">
            <a:avLst/>
          </a:prstGeom>
          <a:noFill/>
        </p:spPr>
        <p:txBody>
          <a:bodyPr wrap="square" rtlCol="0">
            <a:spAutoFit/>
          </a:bodyPr>
          <a:lstStyle/>
          <a:p>
            <a:r>
              <a:rPr kumimoji="1" lang="en-US" altLang="zh-CN" dirty="0"/>
              <a:t>communication</a:t>
            </a:r>
            <a:endParaRPr kumimoji="1" lang="zh-CN" altLang="en-US" dirty="0"/>
          </a:p>
        </p:txBody>
      </p:sp>
      <p:sp>
        <p:nvSpPr>
          <p:cNvPr id="29" name="文本框 28"/>
          <p:cNvSpPr txBox="1"/>
          <p:nvPr/>
        </p:nvSpPr>
        <p:spPr>
          <a:xfrm>
            <a:off x="8349340" y="2594948"/>
            <a:ext cx="1436917" cy="369332"/>
          </a:xfrm>
          <a:prstGeom prst="rect">
            <a:avLst/>
          </a:prstGeom>
          <a:noFill/>
        </p:spPr>
        <p:txBody>
          <a:bodyPr wrap="square" rtlCol="0">
            <a:spAutoFit/>
          </a:bodyPr>
          <a:lstStyle/>
          <a:p>
            <a:r>
              <a:rPr kumimoji="1" lang="en-US" altLang="zh-CN" dirty="0"/>
              <a:t>share size</a:t>
            </a:r>
            <a:endParaRPr kumimoji="1" lang="zh-CN" altLang="en-US" dirty="0"/>
          </a:p>
        </p:txBody>
      </p:sp>
      <p:sp>
        <p:nvSpPr>
          <p:cNvPr id="30" name="文本框 29"/>
          <p:cNvSpPr txBox="1"/>
          <p:nvPr/>
        </p:nvSpPr>
        <p:spPr>
          <a:xfrm>
            <a:off x="8284027" y="2866694"/>
            <a:ext cx="1676400" cy="369332"/>
          </a:xfrm>
          <a:prstGeom prst="rect">
            <a:avLst/>
          </a:prstGeom>
          <a:noFill/>
        </p:spPr>
        <p:txBody>
          <a:bodyPr wrap="square" rtlCol="0">
            <a:spAutoFit/>
          </a:bodyPr>
          <a:lstStyle/>
          <a:p>
            <a:r>
              <a:rPr kumimoji="1" lang="en-US" altLang="zh-CN" dirty="0"/>
              <a:t>computation</a:t>
            </a:r>
            <a:endParaRPr kumimoji="1" lang="zh-CN" altLang="en-US" dirty="0"/>
          </a:p>
        </p:txBody>
      </p:sp>
      <p:cxnSp>
        <p:nvCxnSpPr>
          <p:cNvPr id="31" name="直线连接符 30"/>
          <p:cNvCxnSpPr/>
          <p:nvPr/>
        </p:nvCxnSpPr>
        <p:spPr>
          <a:xfrm>
            <a:off x="1741714" y="4434635"/>
            <a:ext cx="8382000" cy="3631"/>
          </a:xfrm>
          <a:prstGeom prst="line">
            <a:avLst/>
          </a:prstGeom>
          <a:ln w="19050"/>
        </p:spPr>
        <p:style>
          <a:lnRef idx="1">
            <a:schemeClr val="dk1"/>
          </a:lnRef>
          <a:fillRef idx="0">
            <a:schemeClr val="dk1"/>
          </a:fillRef>
          <a:effectRef idx="0">
            <a:schemeClr val="dk1"/>
          </a:effectRef>
          <a:fontRef idx="minor">
            <a:schemeClr val="tx1"/>
          </a:fontRef>
        </p:style>
      </p:cxnSp>
      <p:sp>
        <p:nvSpPr>
          <p:cNvPr id="32" name="椭圆 31"/>
          <p:cNvSpPr/>
          <p:nvPr/>
        </p:nvSpPr>
        <p:spPr>
          <a:xfrm>
            <a:off x="4718953" y="4343924"/>
            <a:ext cx="163285" cy="181421"/>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zh-CN" altLang="en-US"/>
          </a:p>
        </p:txBody>
      </p:sp>
      <p:sp>
        <p:nvSpPr>
          <p:cNvPr id="33" name="椭圆 32"/>
          <p:cNvSpPr/>
          <p:nvPr/>
        </p:nvSpPr>
        <p:spPr>
          <a:xfrm>
            <a:off x="6770915" y="4343924"/>
            <a:ext cx="163285" cy="181421"/>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zh-CN" altLang="en-US"/>
          </a:p>
        </p:txBody>
      </p:sp>
      <p:sp>
        <p:nvSpPr>
          <p:cNvPr id="34" name="椭圆 33"/>
          <p:cNvSpPr/>
          <p:nvPr/>
        </p:nvSpPr>
        <p:spPr>
          <a:xfrm>
            <a:off x="8839200" y="4343925"/>
            <a:ext cx="163285" cy="181421"/>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zh-CN" altLang="en-US"/>
          </a:p>
        </p:txBody>
      </p:sp>
      <p:sp>
        <p:nvSpPr>
          <p:cNvPr id="35" name="文本框 34"/>
          <p:cNvSpPr txBox="1"/>
          <p:nvPr/>
        </p:nvSpPr>
        <p:spPr>
          <a:xfrm>
            <a:off x="121550" y="4234935"/>
            <a:ext cx="1794337" cy="369332"/>
          </a:xfrm>
          <a:prstGeom prst="rect">
            <a:avLst/>
          </a:prstGeom>
          <a:noFill/>
        </p:spPr>
        <p:txBody>
          <a:bodyPr wrap="square" rtlCol="0">
            <a:spAutoFit/>
          </a:bodyPr>
          <a:lstStyle/>
          <a:p>
            <a:r>
              <a:rPr kumimoji="1" lang="en-US" altLang="zh-CN" dirty="0"/>
              <a:t>preprocessing</a:t>
            </a:r>
            <a:endParaRPr kumimoji="1" lang="zh-CN" altLang="en-US" dirty="0"/>
          </a:p>
        </p:txBody>
      </p:sp>
      <p:sp>
        <p:nvSpPr>
          <p:cNvPr id="37" name="圆角矩形 36"/>
          <p:cNvSpPr/>
          <p:nvPr/>
        </p:nvSpPr>
        <p:spPr>
          <a:xfrm>
            <a:off x="6215742" y="3476950"/>
            <a:ext cx="1273629" cy="4463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zh-CN"/>
              <a:t>CKR+</a:t>
            </a:r>
            <a:r>
              <a:rPr kumimoji="1" lang="en-US" altLang="zh-CN" dirty="0"/>
              <a:t>21</a:t>
            </a:r>
            <a:endParaRPr kumimoji="1" lang="zh-CN" altLang="en-US" dirty="0"/>
          </a:p>
        </p:txBody>
      </p:sp>
      <p:cxnSp>
        <p:nvCxnSpPr>
          <p:cNvPr id="40" name="直线箭头连接符 39"/>
          <p:cNvCxnSpPr/>
          <p:nvPr/>
        </p:nvCxnSpPr>
        <p:spPr>
          <a:xfrm>
            <a:off x="6852555" y="3923265"/>
            <a:ext cx="1" cy="42066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5399319" y="4343924"/>
            <a:ext cx="163285" cy="181421"/>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zh-CN" altLang="en-US"/>
          </a:p>
        </p:txBody>
      </p:sp>
      <p:sp>
        <p:nvSpPr>
          <p:cNvPr id="46" name="圆角矩形 45"/>
          <p:cNvSpPr/>
          <p:nvPr/>
        </p:nvSpPr>
        <p:spPr>
          <a:xfrm>
            <a:off x="3526966" y="5166364"/>
            <a:ext cx="1273629" cy="68020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zh-CN" dirty="0"/>
              <a:t>RVOLE</a:t>
            </a:r>
            <a:endParaRPr kumimoji="1" lang="en-US" altLang="zh-CN" dirty="0"/>
          </a:p>
          <a:p>
            <a:pPr algn="ctr"/>
            <a:r>
              <a:rPr kumimoji="1" lang="en-US" altLang="zh-CN" dirty="0"/>
              <a:t>[BCGI18]</a:t>
            </a:r>
            <a:endParaRPr kumimoji="1" lang="zh-CN" altLang="en-US" dirty="0"/>
          </a:p>
        </p:txBody>
      </p:sp>
      <p:sp>
        <p:nvSpPr>
          <p:cNvPr id="47" name="圆角矩形 46"/>
          <p:cNvSpPr/>
          <p:nvPr/>
        </p:nvSpPr>
        <p:spPr>
          <a:xfrm>
            <a:off x="5399319" y="5168029"/>
            <a:ext cx="1273629" cy="68020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zh-CN" dirty="0"/>
              <a:t>SVOLE</a:t>
            </a:r>
            <a:endParaRPr kumimoji="1" lang="en-US" altLang="zh-CN" dirty="0"/>
          </a:p>
          <a:p>
            <a:pPr algn="ctr"/>
            <a:r>
              <a:rPr kumimoji="1" lang="en-US" altLang="zh-CN" dirty="0"/>
              <a:t>[BCG+19]</a:t>
            </a:r>
            <a:endParaRPr kumimoji="1" lang="zh-CN" altLang="en-US" dirty="0"/>
          </a:p>
        </p:txBody>
      </p:sp>
      <p:cxnSp>
        <p:nvCxnSpPr>
          <p:cNvPr id="49" name="直线箭头连接符 48"/>
          <p:cNvCxnSpPr>
            <a:stCxn id="46" idx="0"/>
            <a:endCxn id="32" idx="3"/>
          </p:cNvCxnSpPr>
          <p:nvPr/>
        </p:nvCxnSpPr>
        <p:spPr>
          <a:xfrm flipV="1">
            <a:off x="4163781" y="4498777"/>
            <a:ext cx="579085" cy="66758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线箭头连接符 50"/>
          <p:cNvCxnSpPr>
            <a:stCxn id="47" idx="0"/>
            <a:endCxn id="45" idx="5"/>
          </p:cNvCxnSpPr>
          <p:nvPr/>
        </p:nvCxnSpPr>
        <p:spPr>
          <a:xfrm flipH="1" flipV="1">
            <a:off x="5538691" y="4498777"/>
            <a:ext cx="497443" cy="669252"/>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2" name="圆角矩形 51"/>
          <p:cNvSpPr/>
          <p:nvPr/>
        </p:nvSpPr>
        <p:spPr>
          <a:xfrm>
            <a:off x="8284027" y="5145181"/>
            <a:ext cx="1273629" cy="68020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zh-CN" dirty="0"/>
              <a:t>VOPE</a:t>
            </a:r>
            <a:endParaRPr kumimoji="1" lang="en-US" altLang="zh-CN" dirty="0"/>
          </a:p>
          <a:p>
            <a:pPr algn="ctr"/>
            <a:r>
              <a:rPr kumimoji="1" lang="en-US" altLang="zh-CN" dirty="0"/>
              <a:t>This work</a:t>
            </a:r>
            <a:endParaRPr kumimoji="1" lang="zh-CN" altLang="en-US" dirty="0"/>
          </a:p>
        </p:txBody>
      </p:sp>
      <p:cxnSp>
        <p:nvCxnSpPr>
          <p:cNvPr id="53" name="直线箭头连接符 52"/>
          <p:cNvCxnSpPr>
            <a:stCxn id="52" idx="0"/>
            <a:endCxn id="34" idx="4"/>
          </p:cNvCxnSpPr>
          <p:nvPr/>
        </p:nvCxnSpPr>
        <p:spPr>
          <a:xfrm flipV="1">
            <a:off x="8920842" y="4525346"/>
            <a:ext cx="1" cy="619835"/>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6" name="文本框 55"/>
              <p:cNvSpPr txBox="1"/>
              <p:nvPr/>
            </p:nvSpPr>
            <p:spPr>
              <a:xfrm>
                <a:off x="7459770" y="2641114"/>
                <a:ext cx="530593"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1" i="1" smtClean="0">
                          <a:solidFill>
                            <a:srgbClr val="FF0000"/>
                          </a:solidFill>
                          <a:latin typeface="Cambria Math" panose="02040503050406030204" pitchFamily="18" charset="0"/>
                        </a:rPr>
                        <m:t>𝟏</m:t>
                      </m:r>
                      <m:r>
                        <a:rPr kumimoji="1" lang="en-US" altLang="zh-CN" b="1" i="1" smtClean="0">
                          <a:solidFill>
                            <a:srgbClr val="FF0000"/>
                          </a:solidFill>
                          <a:latin typeface="Cambria Math" panose="02040503050406030204" pitchFamily="18" charset="0"/>
                        </a:rPr>
                        <m:t>/</m:t>
                      </m:r>
                      <m:r>
                        <a:rPr kumimoji="1" lang="en-US" altLang="zh-CN" b="1" i="1" smtClean="0">
                          <a:solidFill>
                            <a:srgbClr val="FF0000"/>
                          </a:solidFill>
                          <a:latin typeface="Cambria Math" panose="02040503050406030204" pitchFamily="18" charset="0"/>
                        </a:rPr>
                        <m:t>𝒎</m:t>
                      </m:r>
                    </m:oMath>
                  </m:oMathPara>
                </a14:m>
                <a:endParaRPr kumimoji="1" lang="zh-CN" altLang="en-US" b="1" dirty="0">
                  <a:solidFill>
                    <a:srgbClr val="FF0000"/>
                  </a:solidFill>
                </a:endParaRPr>
              </a:p>
            </p:txBody>
          </p:sp>
        </mc:Choice>
        <mc:Fallback>
          <p:sp>
            <p:nvSpPr>
              <p:cNvPr id="56" name="文本框 55"/>
              <p:cNvSpPr txBox="1">
                <a:spLocks noRot="1" noChangeAspect="1" noMove="1" noResize="1" noEditPoints="1" noAdjustHandles="1" noChangeArrowheads="1" noChangeShapeType="1" noTextEdit="1"/>
              </p:cNvSpPr>
              <p:nvPr/>
            </p:nvSpPr>
            <p:spPr>
              <a:xfrm>
                <a:off x="7459770" y="2641114"/>
                <a:ext cx="530593" cy="276999"/>
              </a:xfrm>
              <a:prstGeom prst="rect">
                <a:avLst/>
              </a:prstGeom>
              <a:blipFill rotWithShape="1">
                <a:blip r:embed="rId1"/>
                <a:stretch>
                  <a:fillRect l="-80" t="-54" r="-5236" b="10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7" name="文本框 56"/>
              <p:cNvSpPr txBox="1"/>
              <p:nvPr/>
            </p:nvSpPr>
            <p:spPr>
              <a:xfrm>
                <a:off x="9741726" y="2608329"/>
                <a:ext cx="54502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1" i="1" smtClean="0">
                          <a:solidFill>
                            <a:srgbClr val="FF0000"/>
                          </a:solidFill>
                          <a:latin typeface="Cambria Math" panose="02040503050406030204" pitchFamily="18" charset="0"/>
                        </a:rPr>
                        <m:t>𝟓𝟎</m:t>
                      </m:r>
                      <m:r>
                        <a:rPr kumimoji="1" lang="en-US" altLang="zh-CN" b="1" i="1" smtClean="0">
                          <a:solidFill>
                            <a:srgbClr val="FF0000"/>
                          </a:solidFill>
                          <a:latin typeface="Cambria Math" panose="02040503050406030204" pitchFamily="18" charset="0"/>
                        </a:rPr>
                        <m:t>%</m:t>
                      </m:r>
                    </m:oMath>
                  </m:oMathPara>
                </a14:m>
                <a:endParaRPr kumimoji="1" lang="zh-CN" altLang="en-US" b="1" dirty="0">
                  <a:solidFill>
                    <a:srgbClr val="FF0000"/>
                  </a:solidFill>
                </a:endParaRPr>
              </a:p>
            </p:txBody>
          </p:sp>
        </mc:Choice>
        <mc:Fallback>
          <p:sp>
            <p:nvSpPr>
              <p:cNvPr id="57" name="文本框 56"/>
              <p:cNvSpPr txBox="1">
                <a:spLocks noRot="1" noChangeAspect="1" noMove="1" noResize="1" noEditPoints="1" noAdjustHandles="1" noChangeArrowheads="1" noChangeShapeType="1" noTextEdit="1"/>
              </p:cNvSpPr>
              <p:nvPr/>
            </p:nvSpPr>
            <p:spPr>
              <a:xfrm>
                <a:off x="9741726" y="2608329"/>
                <a:ext cx="545021" cy="276999"/>
              </a:xfrm>
              <a:prstGeom prst="rect">
                <a:avLst/>
              </a:prstGeom>
              <a:blipFill rotWithShape="1">
                <a:blip r:embed="rId2"/>
                <a:stretch>
                  <a:fillRect l="-35" t="-139" r="-5289" b="189"/>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8" name="文本框 57"/>
              <p:cNvSpPr txBox="1"/>
              <p:nvPr/>
            </p:nvSpPr>
            <p:spPr>
              <a:xfrm>
                <a:off x="9738670" y="2912860"/>
                <a:ext cx="54502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1" i="1" smtClean="0">
                          <a:solidFill>
                            <a:srgbClr val="FF0000"/>
                          </a:solidFill>
                          <a:latin typeface="Cambria Math" panose="02040503050406030204" pitchFamily="18" charset="0"/>
                        </a:rPr>
                        <m:t>𝟔𝟎</m:t>
                      </m:r>
                      <m:r>
                        <a:rPr kumimoji="1" lang="en-US" altLang="zh-CN" b="1" i="1" smtClean="0">
                          <a:solidFill>
                            <a:srgbClr val="FF0000"/>
                          </a:solidFill>
                          <a:latin typeface="Cambria Math" panose="02040503050406030204" pitchFamily="18" charset="0"/>
                        </a:rPr>
                        <m:t>%</m:t>
                      </m:r>
                    </m:oMath>
                  </m:oMathPara>
                </a14:m>
                <a:endParaRPr kumimoji="1" lang="zh-CN" altLang="en-US" b="1" dirty="0">
                  <a:solidFill>
                    <a:srgbClr val="FF0000"/>
                  </a:solidFill>
                </a:endParaRPr>
              </a:p>
            </p:txBody>
          </p:sp>
        </mc:Choice>
        <mc:Fallback>
          <p:sp>
            <p:nvSpPr>
              <p:cNvPr id="58" name="文本框 57"/>
              <p:cNvSpPr txBox="1">
                <a:spLocks noRot="1" noChangeAspect="1" noMove="1" noResize="1" noEditPoints="1" noAdjustHandles="1" noChangeArrowheads="1" noChangeShapeType="1" noTextEdit="1"/>
              </p:cNvSpPr>
              <p:nvPr/>
            </p:nvSpPr>
            <p:spPr>
              <a:xfrm>
                <a:off x="9738670" y="2912860"/>
                <a:ext cx="545021" cy="276999"/>
              </a:xfrm>
              <a:prstGeom prst="rect">
                <a:avLst/>
              </a:prstGeom>
              <a:blipFill rotWithShape="1">
                <a:blip r:embed="rId3"/>
                <a:stretch>
                  <a:fillRect l="-57" t="-42" r="-5268" b="92"/>
                </a:stretch>
              </a:blipFill>
            </p:spPr>
            <p:txBody>
              <a:bodyPr/>
              <a:lstStyle/>
              <a:p>
                <a:r>
                  <a:rPr lang="zh-CN" altLang="en-US">
                    <a:noFill/>
                  </a:rPr>
                  <a:t> </a:t>
                </a:r>
              </a:p>
            </p:txBody>
          </p:sp>
        </mc:Fallback>
      </mc:AlternateContent>
      <p:sp>
        <p:nvSpPr>
          <p:cNvPr id="61" name="文本框 60"/>
          <p:cNvSpPr txBox="1"/>
          <p:nvPr/>
        </p:nvSpPr>
        <p:spPr>
          <a:xfrm>
            <a:off x="5451026" y="3498540"/>
            <a:ext cx="764716" cy="369332"/>
          </a:xfrm>
          <a:prstGeom prst="rect">
            <a:avLst/>
          </a:prstGeom>
          <a:noFill/>
        </p:spPr>
        <p:txBody>
          <a:bodyPr wrap="square" rtlCol="0">
            <a:spAutoFit/>
          </a:bodyPr>
          <a:lstStyle/>
          <a:p>
            <a:r>
              <a:rPr kumimoji="1" lang="en-US" altLang="zh-CN" dirty="0"/>
              <a:t>HE</a:t>
            </a:r>
            <a:endParaRPr kumimoji="1" lang="zh-CN" altLang="en-US" dirty="0"/>
          </a:p>
        </p:txBody>
      </p:sp>
      <p:sp>
        <p:nvSpPr>
          <p:cNvPr id="63" name="圆角矩形 62"/>
          <p:cNvSpPr/>
          <p:nvPr/>
        </p:nvSpPr>
        <p:spPr>
          <a:xfrm>
            <a:off x="3058886" y="4832570"/>
            <a:ext cx="7227861" cy="1595160"/>
          </a:xfrm>
          <a:prstGeom prst="roundRect">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4" name="文本框 63"/>
          <p:cNvSpPr txBox="1"/>
          <p:nvPr/>
        </p:nvSpPr>
        <p:spPr>
          <a:xfrm>
            <a:off x="2072339" y="5364302"/>
            <a:ext cx="866774" cy="369332"/>
          </a:xfrm>
          <a:prstGeom prst="rect">
            <a:avLst/>
          </a:prstGeom>
          <a:noFill/>
        </p:spPr>
        <p:txBody>
          <a:bodyPr wrap="square" rtlCol="0">
            <a:spAutoFit/>
          </a:bodyPr>
          <a:lstStyle/>
          <a:p>
            <a:r>
              <a:rPr kumimoji="1" lang="en-US" altLang="zh-CN" dirty="0"/>
              <a:t>VOLE</a:t>
            </a:r>
            <a:endParaRPr kumimoji="1" lang="zh-CN" altLang="en-US" dirty="0"/>
          </a:p>
        </p:txBody>
      </p:sp>
      <mc:AlternateContent xmlns:mc="http://schemas.openxmlformats.org/markup-compatibility/2006">
        <mc:Choice xmlns:a14="http://schemas.microsoft.com/office/drawing/2010/main" Requires="a14">
          <p:sp>
            <p:nvSpPr>
              <p:cNvPr id="66" name="文本框 65"/>
              <p:cNvSpPr txBox="1"/>
              <p:nvPr/>
            </p:nvSpPr>
            <p:spPr>
              <a:xfrm>
                <a:off x="5782355" y="5919500"/>
                <a:ext cx="866774" cy="369332"/>
              </a:xfrm>
              <a:prstGeom prst="rect">
                <a:avLst/>
              </a:prstGeom>
              <a:noFill/>
            </p:spPr>
            <p:txBody>
              <a:bodyPr wrap="square" rtlCol="0">
                <a:spAutoFit/>
              </a:bodyPr>
              <a:lstStyle/>
              <a:p>
                <a:r>
                  <a:rPr kumimoji="1" lang="en-US" altLang="zh-CN" dirty="0"/>
                  <a:t>OT </a:t>
                </a:r>
                <a14:m>
                  <m:oMath xmlns:m="http://schemas.openxmlformats.org/officeDocument/2006/math">
                    <m:r>
                      <a:rPr kumimoji="1" lang="en-US" altLang="zh-CN" i="1" smtClean="0">
                        <a:latin typeface="Cambria Math" panose="02040503050406030204" pitchFamily="18" charset="0"/>
                        <a:ea typeface="Cambria Math" panose="02040503050406030204" pitchFamily="18" charset="0"/>
                      </a:rPr>
                      <m:t>↓</m:t>
                    </m:r>
                  </m:oMath>
                </a14:m>
                <a:endParaRPr kumimoji="1" lang="zh-CN" altLang="en-US" dirty="0"/>
              </a:p>
            </p:txBody>
          </p:sp>
        </mc:Choice>
        <mc:Fallback>
          <p:sp>
            <p:nvSpPr>
              <p:cNvPr id="66" name="文本框 65"/>
              <p:cNvSpPr txBox="1">
                <a:spLocks noRot="1" noChangeAspect="1" noMove="1" noResize="1" noEditPoints="1" noAdjustHandles="1" noChangeArrowheads="1" noChangeShapeType="1" noTextEdit="1"/>
              </p:cNvSpPr>
              <p:nvPr/>
            </p:nvSpPr>
            <p:spPr>
              <a:xfrm>
                <a:off x="5782355" y="5919500"/>
                <a:ext cx="866774" cy="369332"/>
              </a:xfrm>
              <a:prstGeom prst="rect">
                <a:avLst/>
              </a:prstGeom>
              <a:blipFill rotWithShape="1">
                <a:blip r:embed="rId4"/>
                <a:stretch>
                  <a:fillRect l="-5" t="-8" r="5" b="11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7" name="文本框 66"/>
              <p:cNvSpPr txBox="1"/>
              <p:nvPr/>
            </p:nvSpPr>
            <p:spPr>
              <a:xfrm>
                <a:off x="8200800" y="5897861"/>
                <a:ext cx="1554616" cy="369332"/>
              </a:xfrm>
              <a:prstGeom prst="rect">
                <a:avLst/>
              </a:prstGeom>
              <a:noFill/>
            </p:spPr>
            <p:txBody>
              <a:bodyPr wrap="square" rtlCol="0">
                <a:spAutoFit/>
              </a:bodyPr>
              <a:lstStyle/>
              <a:p>
                <a:r>
                  <a:rPr kumimoji="1" lang="en-US" altLang="zh-CN" dirty="0"/>
                  <a:t>base VOLE </a:t>
                </a:r>
                <a14:m>
                  <m:oMath xmlns:m="http://schemas.openxmlformats.org/officeDocument/2006/math">
                    <m:r>
                      <a:rPr kumimoji="1" lang="en-US" altLang="zh-CN" i="1" smtClean="0">
                        <a:latin typeface="Cambria Math" panose="02040503050406030204" pitchFamily="18" charset="0"/>
                        <a:ea typeface="Cambria Math" panose="02040503050406030204" pitchFamily="18" charset="0"/>
                      </a:rPr>
                      <m:t>↓</m:t>
                    </m:r>
                  </m:oMath>
                </a14:m>
                <a:endParaRPr kumimoji="1" lang="zh-CN" altLang="en-US" dirty="0"/>
              </a:p>
            </p:txBody>
          </p:sp>
        </mc:Choice>
        <mc:Fallback>
          <p:sp>
            <p:nvSpPr>
              <p:cNvPr id="67" name="文本框 66"/>
              <p:cNvSpPr txBox="1">
                <a:spLocks noRot="1" noChangeAspect="1" noMove="1" noResize="1" noEditPoints="1" noAdjustHandles="1" noChangeArrowheads="1" noChangeShapeType="1" noTextEdit="1"/>
              </p:cNvSpPr>
              <p:nvPr/>
            </p:nvSpPr>
            <p:spPr>
              <a:xfrm>
                <a:off x="8200800" y="5897861"/>
                <a:ext cx="1554616" cy="369332"/>
              </a:xfrm>
              <a:prstGeom prst="rect">
                <a:avLst/>
              </a:prstGeom>
              <a:blipFill rotWithShape="1">
                <a:blip r:embed="rId5"/>
                <a:stretch>
                  <a:fillRect l="-26" t="-167" r="35" b="102"/>
                </a:stretch>
              </a:blipFill>
            </p:spPr>
            <p:txBody>
              <a:bodyPr/>
              <a:lstStyle/>
              <a:p>
                <a:r>
                  <a:rPr lang="zh-CN" altLang="en-US">
                    <a:noFill/>
                  </a:rPr>
                  <a:t> </a:t>
                </a:r>
              </a:p>
            </p:txBody>
          </p:sp>
        </mc:Fallback>
      </mc:AlternateContent>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108921"/>
    </mc:Choice>
    <mc:Fallback>
      <p:transition spd="slow" advTm="1089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6" grpId="0"/>
      <p:bldP spid="19" grpId="0" animBg="1"/>
      <p:bldP spid="20" grpId="0" animBg="1"/>
      <p:bldP spid="21" grpId="0" animBg="1"/>
      <p:bldP spid="27" grpId="0"/>
      <p:bldP spid="29" grpId="0"/>
      <p:bldP spid="30" grpId="0"/>
      <p:bldP spid="32" grpId="0" animBg="1"/>
      <p:bldP spid="33" grpId="0" animBg="1"/>
      <p:bldP spid="34" grpId="0" animBg="1"/>
      <p:bldP spid="35" grpId="0"/>
      <p:bldP spid="37" grpId="0" animBg="1"/>
      <p:bldP spid="45" grpId="0" animBg="1"/>
      <p:bldP spid="46" grpId="0" animBg="1"/>
      <p:bldP spid="47" grpId="0" animBg="1"/>
      <p:bldP spid="52" grpId="0" animBg="1"/>
      <p:bldP spid="56" grpId="0"/>
      <p:bldP spid="57" grpId="0"/>
      <p:bldP spid="58" grpId="0"/>
      <p:bldP spid="61" grpId="0"/>
      <p:bldP spid="63" grpId="0" animBg="1"/>
      <p:bldP spid="64" grpId="0"/>
      <p:bldP spid="66" grpId="0"/>
      <p:bldP spid="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1533" y="385551"/>
            <a:ext cx="10969200" cy="705600"/>
          </a:xfrm>
        </p:spPr>
        <p:txBody>
          <a:bodyPr/>
          <a:lstStyle/>
          <a:p>
            <a:r>
              <a:rPr lang="en-US" altLang="zh-CN" dirty="0"/>
              <a:t>References</a:t>
            </a:r>
            <a:endParaRPr lang="en-US" altLang="zh-CN" dirty="0"/>
          </a:p>
        </p:txBody>
      </p:sp>
      <p:sp>
        <p:nvSpPr>
          <p:cNvPr id="3" name="文本框 2"/>
          <p:cNvSpPr txBox="1"/>
          <p:nvPr/>
        </p:nvSpPr>
        <p:spPr>
          <a:xfrm>
            <a:off x="876304" y="1245778"/>
            <a:ext cx="10319657" cy="4651915"/>
          </a:xfrm>
          <a:prstGeom prst="rect">
            <a:avLst/>
          </a:prstGeom>
          <a:noFill/>
        </p:spPr>
        <p:txBody>
          <a:bodyPr wrap="square" rtlCol="0">
            <a:spAutoFit/>
          </a:bodyPr>
          <a:lstStyle/>
          <a:p>
            <a:pPr>
              <a:lnSpc>
                <a:spcPct val="150000"/>
              </a:lnSpc>
            </a:pPr>
            <a:r>
              <a:rPr kumimoji="1" lang="en-US" altLang="zh-CN" sz="2000" dirty="0">
                <a:solidFill>
                  <a:schemeClr val="accent1">
                    <a:lumMod val="75000"/>
                  </a:schemeClr>
                </a:solidFill>
              </a:rPr>
              <a:t>[DPSZ12] </a:t>
            </a:r>
            <a:r>
              <a:rPr lang="en-GB" altLang="zh-CN" sz="2000" dirty="0"/>
              <a:t>Ivan </a:t>
            </a:r>
            <a:r>
              <a:rPr lang="en-GB" altLang="zh-CN" sz="2000" dirty="0" err="1"/>
              <a:t>Damgard</a:t>
            </a:r>
            <a:r>
              <a:rPr lang="en-GB" altLang="zh-CN" sz="2000" dirty="0"/>
              <a:t>, Valerio </a:t>
            </a:r>
            <a:r>
              <a:rPr lang="en-GB" altLang="zh-CN" sz="2000" dirty="0" err="1"/>
              <a:t>Pastro</a:t>
            </a:r>
            <a:r>
              <a:rPr lang="en-GB" altLang="zh-CN" sz="2000" dirty="0"/>
              <a:t>, Nigel Smart, and Sarah </a:t>
            </a:r>
            <a:r>
              <a:rPr lang="en-GB" altLang="zh-CN" sz="2000" dirty="0" err="1"/>
              <a:t>Zakarias</a:t>
            </a:r>
            <a:r>
              <a:rPr lang="en-GB" altLang="zh-CN" sz="2000" dirty="0"/>
              <a:t>: </a:t>
            </a:r>
            <a:r>
              <a:rPr kumimoji="1" lang="en-US" altLang="zh-CN" sz="2000" dirty="0"/>
              <a:t>Multiparty computation from somewhat homomorphic encryption. In: CRYPTO 2012.</a:t>
            </a:r>
            <a:endParaRPr kumimoji="1" lang="en-US" altLang="zh-CN" sz="2000" dirty="0"/>
          </a:p>
          <a:p>
            <a:pPr>
              <a:lnSpc>
                <a:spcPct val="150000"/>
              </a:lnSpc>
            </a:pPr>
            <a:r>
              <a:rPr kumimoji="1" lang="en-US" altLang="zh-CN" sz="2000" dirty="0">
                <a:solidFill>
                  <a:schemeClr val="accent1">
                    <a:lumMod val="75000"/>
                  </a:schemeClr>
                </a:solidFill>
              </a:rPr>
              <a:t>[BGIN18] </a:t>
            </a:r>
            <a:r>
              <a:rPr lang="en-GB" altLang="zh-CN" sz="2000" dirty="0" err="1"/>
              <a:t>Elette</a:t>
            </a:r>
            <a:r>
              <a:rPr lang="en-GB" altLang="zh-CN" sz="2000" dirty="0"/>
              <a:t> Boyle, Geoffroy Couteau, Niv Gilboa, and Yuval </a:t>
            </a:r>
            <a:r>
              <a:rPr lang="en-GB" altLang="zh-CN" sz="2000" dirty="0" err="1"/>
              <a:t>Ishai</a:t>
            </a:r>
            <a:r>
              <a:rPr lang="en-GB" altLang="zh-CN" sz="2000" dirty="0"/>
              <a:t>: </a:t>
            </a:r>
            <a:r>
              <a:rPr kumimoji="1" lang="en-US" altLang="zh-CN" sz="2000" dirty="0"/>
              <a:t>Compressing vector OLE. In: ACM CCS 2018.</a:t>
            </a:r>
            <a:endParaRPr kumimoji="1" lang="en-US" altLang="zh-CN" sz="2000" dirty="0"/>
          </a:p>
          <a:p>
            <a:pPr>
              <a:lnSpc>
                <a:spcPct val="150000"/>
              </a:lnSpc>
            </a:pPr>
            <a:r>
              <a:rPr kumimoji="1" lang="en-US" altLang="zh-CN" sz="2000" dirty="0">
                <a:solidFill>
                  <a:schemeClr val="accent1">
                    <a:lumMod val="75000"/>
                  </a:schemeClr>
                </a:solidFill>
              </a:rPr>
              <a:t>[BCG+19] </a:t>
            </a:r>
            <a:r>
              <a:rPr kumimoji="1" lang="en-US" altLang="zh-CN" sz="2000" dirty="0" err="1"/>
              <a:t>Elette</a:t>
            </a:r>
            <a:r>
              <a:rPr kumimoji="1" lang="en-US" altLang="zh-CN" sz="2000" dirty="0"/>
              <a:t> Boyle, Geoffroy Couteau, Niv Gilboa, Yuval </a:t>
            </a:r>
            <a:r>
              <a:rPr kumimoji="1" lang="en-US" altLang="zh-CN" sz="2000" dirty="0" err="1"/>
              <a:t>Ishai</a:t>
            </a:r>
            <a:r>
              <a:rPr kumimoji="1" lang="en-US" altLang="zh-CN" sz="2000" dirty="0"/>
              <a:t>, Lisa Kohl, and Peter Scholl: Eﬃcient pseudorandom correlation generators: Silent OT extension and more. In: CRYPTO 2019. </a:t>
            </a:r>
            <a:endParaRPr kumimoji="1" lang="en-US" altLang="zh-CN" sz="2000" dirty="0"/>
          </a:p>
          <a:p>
            <a:pPr>
              <a:lnSpc>
                <a:spcPct val="150000"/>
              </a:lnSpc>
            </a:pPr>
            <a:r>
              <a:rPr kumimoji="1" lang="en-US" altLang="zh-CN" sz="2000">
                <a:solidFill>
                  <a:schemeClr val="accent1">
                    <a:lumMod val="75000"/>
                  </a:schemeClr>
                </a:solidFill>
              </a:rPr>
              <a:t>[CKR+</a:t>
            </a:r>
            <a:r>
              <a:rPr kumimoji="1" lang="en-US" altLang="zh-CN" sz="2000" dirty="0">
                <a:solidFill>
                  <a:schemeClr val="accent1">
                    <a:lumMod val="75000"/>
                  </a:schemeClr>
                </a:solidFill>
              </a:rPr>
              <a:t>21] </a:t>
            </a:r>
            <a:r>
              <a:rPr kumimoji="1" lang="en-US" altLang="zh-CN" sz="2000" dirty="0">
                <a:solidFill>
                  <a:schemeClr val="tx2"/>
                </a:solidFill>
              </a:rPr>
              <a:t>Hao Chen, Miran Kim, Ilya </a:t>
            </a:r>
            <a:r>
              <a:rPr kumimoji="1" lang="en-US" altLang="zh-CN" sz="2000" dirty="0" err="1">
                <a:solidFill>
                  <a:schemeClr val="tx2"/>
                </a:solidFill>
              </a:rPr>
              <a:t>Razenshteyn</a:t>
            </a:r>
            <a:r>
              <a:rPr kumimoji="1" lang="en-US" altLang="zh-CN" sz="2000" dirty="0">
                <a:solidFill>
                  <a:schemeClr val="tx2"/>
                </a:solidFill>
              </a:rPr>
              <a:t>, Dragos </a:t>
            </a:r>
            <a:r>
              <a:rPr kumimoji="1" lang="en-US" altLang="zh-CN" sz="2000" dirty="0" err="1">
                <a:solidFill>
                  <a:schemeClr val="tx2"/>
                </a:solidFill>
              </a:rPr>
              <a:t>Rotaru</a:t>
            </a:r>
            <a:r>
              <a:rPr kumimoji="1" lang="en-US" altLang="zh-CN" sz="2000" dirty="0">
                <a:solidFill>
                  <a:schemeClr val="tx2"/>
                </a:solidFill>
              </a:rPr>
              <a:t>, Yongsoo Song, and Sameer </a:t>
            </a:r>
            <a:r>
              <a:rPr kumimoji="1" lang="en-US" altLang="zh-CN" sz="2000" dirty="0" err="1">
                <a:solidFill>
                  <a:schemeClr val="tx2"/>
                </a:solidFill>
              </a:rPr>
              <a:t>Wagh</a:t>
            </a:r>
            <a:r>
              <a:rPr kumimoji="1" lang="en-US" altLang="zh-CN" sz="2000" dirty="0">
                <a:solidFill>
                  <a:schemeClr val="tx2"/>
                </a:solidFill>
              </a:rPr>
              <a:t>: </a:t>
            </a:r>
            <a:r>
              <a:rPr kumimoji="1" lang="en-US" altLang="zh-CN" sz="2000" dirty="0"/>
              <a:t>Maliciously secure matrix multiplication with applications to private deep learning. In: ASIACRYPT 2020.</a:t>
            </a:r>
            <a:endParaRPr kumimoji="1" lang="zh-CN" altLang="en-US" sz="2000"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08921"/>
    </mc:Choice>
    <mc:Fallback>
      <p:transition spd="slow" advTm="10892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80155" y="2484755"/>
            <a:ext cx="5082540" cy="705485"/>
          </a:xfrm>
        </p:spPr>
        <p:txBody>
          <a:bodyPr>
            <a:noAutofit/>
          </a:bodyPr>
          <a:lstStyle/>
          <a:p>
            <a:r>
              <a:rPr lang="en-US" altLang="zh-CN" sz="6000" dirty="0"/>
              <a:t>Thank you!</a:t>
            </a:r>
            <a:endParaRPr lang="en-US" altLang="zh-CN" sz="6000" dirty="0"/>
          </a:p>
        </p:txBody>
      </p:sp>
      <p:sp>
        <p:nvSpPr>
          <p:cNvPr id="3" name="内容占位符 2"/>
          <p:cNvSpPr>
            <a:spLocks noGrp="1"/>
          </p:cNvSpPr>
          <p:nvPr>
            <p:ph idx="1"/>
          </p:nvPr>
        </p:nvSpPr>
        <p:spPr>
          <a:xfrm>
            <a:off x="611505" y="5271204"/>
            <a:ext cx="10968990" cy="1178560"/>
          </a:xfrm>
        </p:spPr>
        <p:txBody>
          <a:bodyPr/>
          <a:lstStyle/>
          <a:p>
            <a:r>
              <a:rPr lang="en-US" dirty="0"/>
              <a:t>See our full version at </a:t>
            </a:r>
            <a:r>
              <a:rPr lang="en-US" dirty="0" err="1"/>
              <a:t>ia.cr</a:t>
            </a:r>
            <a:r>
              <a:rPr lang="en-US" dirty="0"/>
              <a:t>/2023/1912.</a:t>
            </a:r>
            <a:endParaRPr lang="en-US" dirty="0"/>
          </a:p>
          <a:p>
            <a:r>
              <a:rPr lang="en-US" dirty="0"/>
              <a:t>If you have any questions, please contact me via </a:t>
            </a:r>
            <a:r>
              <a:rPr lang="en-US" dirty="0" err="1"/>
              <a:t>liu.hong.qing@sjtu.edu.cn</a:t>
            </a:r>
            <a:endParaRPr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0979"/>
    </mc:Choice>
    <mc:Fallback>
      <p:transition spd="slow" advTm="1097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090" y="200095"/>
            <a:ext cx="10969200" cy="705600"/>
          </a:xfrm>
        </p:spPr>
        <p:txBody>
          <a:bodyPr>
            <a:normAutofit/>
          </a:bodyPr>
          <a:lstStyle/>
          <a:p>
            <a:r>
              <a:rPr lang="en-US" altLang="zh-CN" dirty="0"/>
              <a:t>Multiparty Computation</a:t>
            </a:r>
            <a:endParaRPr lang="en-US" altLang="zh-CN" dirty="0"/>
          </a:p>
        </p:txBody>
      </p:sp>
      <p:pic>
        <p:nvPicPr>
          <p:cNvPr id="3" name="Picture 5" descr="Applied Sciences | Free Full-Text | Generation and Distribution of Quantum  Oblivious Keys for Secure Multiparty Computation"/>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6118" y="1651044"/>
            <a:ext cx="4640944" cy="330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nvGraphicFramePr>
            <p:xfrm>
              <a:off x="5249333" y="1651044"/>
              <a:ext cx="6666087" cy="2133918"/>
            </p:xfrm>
            <a:graphic>
              <a:graphicData uri="http://schemas.openxmlformats.org/drawingml/2006/table">
                <a:tbl>
                  <a:tblPr firstRow="1" bandRow="1">
                    <a:tableStyleId>{5C22544A-7EE6-4342-B048-85BDC9FD1C3A}</a:tableStyleId>
                  </a:tblPr>
                  <a:tblGrid>
                    <a:gridCol w="2065867"/>
                    <a:gridCol w="2181450"/>
                    <a:gridCol w="2418770"/>
                  </a:tblGrid>
                  <a:tr h="370840">
                    <a:tc>
                      <a:txBody>
                        <a:bodyPr/>
                        <a:lstStyle/>
                        <a:p>
                          <a:pPr algn="ctr"/>
                          <a:r>
                            <a:rPr lang="en-US" altLang="zh-CN" dirty="0"/>
                            <a:t>Ring</a:t>
                          </a:r>
                          <a:endParaRPr lang="zh-CN" altLang="en-US" dirty="0"/>
                        </a:p>
                      </a:txBody>
                      <a:tcPr/>
                    </a:tc>
                    <a:tc>
                      <a:txBody>
                        <a:bodyPr/>
                        <a:lstStyle/>
                        <a:p>
                          <a:pPr algn="ctr"/>
                          <a:r>
                            <a:rPr lang="en-US" altLang="zh-CN" dirty="0"/>
                            <a:t>Honest majority</a:t>
                          </a:r>
                          <a:endParaRPr lang="zh-CN" altLang="en-US" dirty="0"/>
                        </a:p>
                      </a:txBody>
                      <a:tcPr/>
                    </a:tc>
                    <a:tc>
                      <a:txBody>
                        <a:bodyPr/>
                        <a:lstStyle/>
                        <a:p>
                          <a:pPr algn="ctr"/>
                          <a:r>
                            <a:rPr lang="en-US" altLang="zh-CN" dirty="0"/>
                            <a:t>Dishonest Majority</a:t>
                          </a:r>
                          <a:endParaRPr lang="zh-CN" altLang="en-US" dirty="0"/>
                        </a:p>
                      </a:txBody>
                      <a:tcPr/>
                    </a:tc>
                  </a:tr>
                  <a:tr h="370840">
                    <a:tc>
                      <a:txBody>
                        <a:bodyPr/>
                        <a:lstStyle/>
                        <a:p>
                          <a:pPr algn="ctr"/>
                          <a:r>
                            <a:rPr lang="en-US" altLang="zh-CN" dirty="0"/>
                            <a:t>Large field</a:t>
                          </a:r>
                          <a:endParaRPr lang="zh-CN" altLang="en-US" dirty="0"/>
                        </a:p>
                      </a:txBody>
                      <a:tcPr/>
                    </a:tc>
                    <a:tc>
                      <a:txBody>
                        <a:bodyPr/>
                        <a:lstStyle/>
                        <a:p>
                          <a:pPr algn="ctr"/>
                          <a:r>
                            <a:rPr lang="en-US" altLang="zh-CN" dirty="0"/>
                            <a:t>DN07,ATLAS,…</a:t>
                          </a:r>
                          <a:endParaRPr lang="zh-CN" altLang="en-US" dirty="0"/>
                        </a:p>
                      </a:txBody>
                      <a:tcPr/>
                    </a:tc>
                    <a:tc>
                      <a:txBody>
                        <a:bodyPr/>
                        <a:lstStyle/>
                        <a:p>
                          <a:pPr algn="ctr"/>
                          <a:r>
                            <a:rPr lang="en-US" altLang="zh-CN" dirty="0"/>
                            <a:t>BDOZ,SPDZ</a:t>
                          </a:r>
                          <a:endParaRPr lang="zh-CN" altLang="en-US" dirty="0"/>
                        </a:p>
                      </a:txBody>
                      <a:tcPr/>
                    </a:tc>
                  </a:tr>
                  <a:tr h="370840">
                    <a:tc>
                      <a:txBody>
                        <a:bodyPr/>
                        <a:lstStyle/>
                        <a:p>
                          <a:pPr algn="ctr"/>
                          <a:r>
                            <a:rPr lang="en-US" altLang="zh-CN" dirty="0"/>
                            <a:t>Binary field</a:t>
                          </a:r>
                          <a:endParaRPr lang="zh-CN" altLang="en-US" dirty="0"/>
                        </a:p>
                      </a:txBody>
                      <a:tcPr/>
                    </a:tc>
                    <a:tc>
                      <a:txBody>
                        <a:bodyPr/>
                        <a:lstStyle/>
                        <a:p>
                          <a:pPr algn="ctr"/>
                          <a:r>
                            <a:rPr lang="en-US" altLang="zh-CN" dirty="0"/>
                            <a:t>CCXY18,GS21,…</a:t>
                          </a:r>
                          <a:endParaRPr lang="en-US" altLang="zh-CN" dirty="0"/>
                        </a:p>
                      </a:txBody>
                      <a:tcPr/>
                    </a:tc>
                    <a:tc>
                      <a:txBody>
                        <a:bodyPr/>
                        <a:lstStyle/>
                        <a:p>
                          <a:pPr algn="ctr"/>
                          <a:r>
                            <a:rPr lang="en-US" altLang="zh-CN" dirty="0" err="1"/>
                            <a:t>MiniMAC</a:t>
                          </a:r>
                          <a:r>
                            <a:rPr lang="en-US" altLang="zh-CN" dirty="0"/>
                            <a:t>,…</a:t>
                          </a:r>
                          <a:endParaRPr lang="zh-CN" altLang="en-US" dirty="0"/>
                        </a:p>
                      </a:txBody>
                      <a:tcPr/>
                    </a:tc>
                  </a:tr>
                  <a:tr h="370840">
                    <a:tc>
                      <a:txBody>
                        <a:bodyPr/>
                        <a:lstStyle/>
                        <a:p>
                          <a:pPr algn="ctr"/>
                          <a:r>
                            <a:rPr lang="en-US" altLang="zh-CN" dirty="0"/>
                            <a:t>Integer ring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ℤ</m:t>
                                  </m:r>
                                </m:e>
                                <m:sub>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2</m:t>
                                      </m:r>
                                    </m:e>
                                    <m:sup>
                                      <m:r>
                                        <a:rPr lang="en-US" altLang="zh-CN" b="0" i="1" smtClean="0">
                                          <a:latin typeface="Cambria Math" panose="02040503050406030204" pitchFamily="18" charset="0"/>
                                        </a:rPr>
                                        <m:t>𝑘</m:t>
                                      </m:r>
                                    </m:sup>
                                  </m:sSup>
                                </m:sub>
                              </m:sSub>
                            </m:oMath>
                          </a14:m>
                          <a:endParaRPr lang="zh-CN" altLang="en-US" dirty="0"/>
                        </a:p>
                      </a:txBody>
                      <a:tcPr/>
                    </a:tc>
                    <a:tc>
                      <a:txBody>
                        <a:bodyPr/>
                        <a:lstStyle/>
                        <a:p>
                          <a:pPr algn="ctr"/>
                          <a:r>
                            <a:rPr lang="en-US" altLang="zh-CN" dirty="0"/>
                            <a:t>ACD+19,CRX21,…</a:t>
                          </a:r>
                          <a:endParaRPr lang="zh-CN" altLang="en-US" dirty="0"/>
                        </a:p>
                      </a:txBody>
                      <a:tcPr/>
                    </a:tc>
                    <a:tc>
                      <a:txBody>
                        <a:bodyPr/>
                        <a:lstStyle/>
                        <a:p>
                          <a:pPr algn="ctr"/>
                          <a:r>
                            <a:rPr lang="en-US" altLang="zh-CN" dirty="0"/>
                            <a:t>SPDZ2k,EXY22</a:t>
                          </a:r>
                          <a:endParaRPr lang="zh-CN" altLang="en-US" dirty="0"/>
                        </a:p>
                      </a:txBody>
                      <a:tcPr/>
                    </a:tc>
                  </a:tr>
                  <a:tr h="370840">
                    <a:tc>
                      <a:txBody>
                        <a:bodyPr/>
                        <a:lstStyle/>
                        <a:p>
                          <a:pPr algn="ctr"/>
                          <a:r>
                            <a:rPr lang="en-US" altLang="zh-CN" dirty="0"/>
                            <a:t>Non-commutative ring </a:t>
                          </a:r>
                          <a:endParaRPr lang="zh-CN" altLang="en-US" dirty="0"/>
                        </a:p>
                      </a:txBody>
                      <a:tcPr/>
                    </a:tc>
                    <a:tc>
                      <a:txBody>
                        <a:bodyPr/>
                        <a:lstStyle/>
                        <a:p>
                          <a:pPr algn="ctr"/>
                          <a:r>
                            <a:rPr lang="en-US" altLang="zh-CN" dirty="0"/>
                            <a:t>ES21</a:t>
                          </a:r>
                          <a:endParaRPr lang="zh-CN" altLang="en-US" dirty="0"/>
                        </a:p>
                      </a:txBody>
                      <a:tcPr/>
                    </a:tc>
                    <a:tc>
                      <a:txBody>
                        <a:bodyPr/>
                        <a:lstStyle/>
                        <a:p>
                          <a:pPr algn="ctr"/>
                          <a:r>
                            <a:rPr lang="zh-CN" altLang="en-US" dirty="0"/>
                            <a:t>❓</a:t>
                          </a:r>
                          <a:endParaRPr lang="zh-CN" altLang="en-US" dirty="0"/>
                        </a:p>
                      </a:txBody>
                      <a:tcPr/>
                    </a:tc>
                  </a:tr>
                </a:tbl>
              </a:graphicData>
            </a:graphic>
          </p:graphicFrame>
        </mc:Choice>
        <mc:Fallback xmlns="">
          <p:graphicFrame>
            <p:nvGraphicFramePr>
              <p:cNvPr id="5" name="表格 4"/>
              <p:cNvGraphicFramePr>
                <a:graphicFrameLocks noGrp="1"/>
              </p:cNvGraphicFramePr>
              <p:nvPr/>
            </p:nvGraphicFramePr>
            <p:xfrm>
              <a:off x="5249333" y="1651044"/>
              <a:ext cx="6666087" cy="2133918"/>
            </p:xfrm>
            <a:graphic>
              <a:graphicData uri="http://schemas.openxmlformats.org/drawingml/2006/table">
                <a:tbl>
                  <a:tblPr firstRow="1" bandRow="1">
                    <a:tableStyleId>{5C22544A-7EE6-4342-B048-85BDC9FD1C3A}</a:tableStyleId>
                  </a:tblPr>
                  <a:tblGrid>
                    <a:gridCol w="2065867"/>
                    <a:gridCol w="2181450"/>
                    <a:gridCol w="2418770"/>
                  </a:tblGrid>
                  <a:tr h="370840">
                    <a:tc>
                      <a:txBody>
                        <a:bodyPr/>
                        <a:lstStyle/>
                        <a:p>
                          <a:pPr algn="ctr"/>
                          <a:r>
                            <a:rPr lang="en-US" altLang="zh-CN" dirty="0"/>
                            <a:t>Ring</a:t>
                          </a:r>
                          <a:endParaRPr lang="zh-CN" altLang="en-US" dirty="0"/>
                        </a:p>
                      </a:txBody>
                      <a:tcPr/>
                    </a:tc>
                    <a:tc>
                      <a:txBody>
                        <a:bodyPr/>
                        <a:lstStyle/>
                        <a:p>
                          <a:pPr algn="ctr"/>
                          <a:r>
                            <a:rPr lang="en-US" altLang="zh-CN" dirty="0"/>
                            <a:t>Honest majority</a:t>
                          </a:r>
                          <a:endParaRPr lang="zh-CN" altLang="en-US" dirty="0"/>
                        </a:p>
                      </a:txBody>
                      <a:tcPr/>
                    </a:tc>
                    <a:tc>
                      <a:txBody>
                        <a:bodyPr/>
                        <a:lstStyle/>
                        <a:p>
                          <a:pPr algn="ctr"/>
                          <a:r>
                            <a:rPr lang="en-US" altLang="zh-CN" dirty="0"/>
                            <a:t>Dishonest Majority</a:t>
                          </a:r>
                          <a:endParaRPr lang="zh-CN" altLang="en-US" dirty="0"/>
                        </a:p>
                      </a:txBody>
                      <a:tcPr/>
                    </a:tc>
                  </a:tr>
                  <a:tr h="370840">
                    <a:tc>
                      <a:txBody>
                        <a:bodyPr/>
                        <a:lstStyle/>
                        <a:p>
                          <a:pPr algn="ctr"/>
                          <a:r>
                            <a:rPr lang="en-US" altLang="zh-CN" dirty="0"/>
                            <a:t>Large field</a:t>
                          </a:r>
                          <a:endParaRPr lang="zh-CN" altLang="en-US" dirty="0"/>
                        </a:p>
                      </a:txBody>
                      <a:tcPr/>
                    </a:tc>
                    <a:tc>
                      <a:txBody>
                        <a:bodyPr/>
                        <a:lstStyle/>
                        <a:p>
                          <a:pPr algn="ctr"/>
                          <a:r>
                            <a:rPr lang="en-US" altLang="zh-CN" dirty="0"/>
                            <a:t>DN07,ATLAS,…</a:t>
                          </a:r>
                          <a:endParaRPr lang="zh-CN" altLang="en-US" dirty="0"/>
                        </a:p>
                      </a:txBody>
                      <a:tcPr/>
                    </a:tc>
                    <a:tc>
                      <a:txBody>
                        <a:bodyPr/>
                        <a:lstStyle/>
                        <a:p>
                          <a:pPr algn="ctr"/>
                          <a:r>
                            <a:rPr lang="en-US" altLang="zh-CN" dirty="0"/>
                            <a:t>BDOZ,SPDZ</a:t>
                          </a:r>
                          <a:endParaRPr lang="zh-CN" altLang="en-US" dirty="0"/>
                        </a:p>
                      </a:txBody>
                      <a:tcPr/>
                    </a:tc>
                  </a:tr>
                  <a:tr h="370840">
                    <a:tc>
                      <a:txBody>
                        <a:bodyPr/>
                        <a:lstStyle/>
                        <a:p>
                          <a:pPr algn="ctr"/>
                          <a:r>
                            <a:rPr lang="en-US" altLang="zh-CN" dirty="0"/>
                            <a:t>Binary field</a:t>
                          </a:r>
                          <a:endParaRPr lang="zh-CN" altLang="en-US" dirty="0"/>
                        </a:p>
                      </a:txBody>
                      <a:tcPr/>
                    </a:tc>
                    <a:tc>
                      <a:txBody>
                        <a:bodyPr/>
                        <a:lstStyle/>
                        <a:p>
                          <a:pPr algn="ctr"/>
                          <a:r>
                            <a:rPr lang="en-US" altLang="zh-CN" dirty="0"/>
                            <a:t>CCXY18,GS21,…</a:t>
                          </a:r>
                          <a:endParaRPr lang="en-US" altLang="zh-CN" dirty="0"/>
                        </a:p>
                      </a:txBody>
                      <a:tcPr/>
                    </a:tc>
                    <a:tc>
                      <a:txBody>
                        <a:bodyPr/>
                        <a:lstStyle/>
                        <a:p>
                          <a:pPr algn="ctr"/>
                          <a:r>
                            <a:rPr lang="en-US" altLang="zh-CN" dirty="0" err="1"/>
                            <a:t>MiniMAC</a:t>
                          </a:r>
                          <a:r>
                            <a:rPr lang="en-US" altLang="zh-CN" dirty="0"/>
                            <a:t>,…</a:t>
                          </a:r>
                          <a:endParaRPr lang="zh-CN" altLang="en-US" dirty="0"/>
                        </a:p>
                      </a:txBody>
                      <a:tcPr/>
                    </a:tc>
                  </a:tr>
                  <a:tr h="387350">
                    <a:tc>
                      <a:txBody>
                        <a:bodyPr/>
                        <a:lstStyle/>
                        <a:p>
                          <a:endParaRPr lang="zh-CN"/>
                        </a:p>
                      </a:txBody>
                      <a:tcPr>
                        <a:blipFill>
                          <a:blip r:embed="rId2"/>
                        </a:blipFill>
                      </a:tcPr>
                    </a:tc>
                    <a:tc>
                      <a:txBody>
                        <a:bodyPr/>
                        <a:lstStyle/>
                        <a:p>
                          <a:pPr algn="ctr"/>
                          <a:r>
                            <a:rPr lang="en-US" altLang="zh-CN" dirty="0"/>
                            <a:t>ACD+19,CRX21,…</a:t>
                          </a:r>
                          <a:endParaRPr lang="zh-CN" altLang="en-US" dirty="0"/>
                        </a:p>
                      </a:txBody>
                      <a:tcPr/>
                    </a:tc>
                    <a:tc>
                      <a:txBody>
                        <a:bodyPr/>
                        <a:lstStyle/>
                        <a:p>
                          <a:pPr algn="ctr"/>
                          <a:r>
                            <a:rPr lang="en-US" altLang="zh-CN" dirty="0"/>
                            <a:t>SPDZ2k,EXY22</a:t>
                          </a:r>
                          <a:endParaRPr lang="zh-CN" altLang="en-US" dirty="0"/>
                        </a:p>
                      </a:txBody>
                      <a:tcPr/>
                    </a:tc>
                  </a:tr>
                  <a:tr h="370840">
                    <a:tc>
                      <a:txBody>
                        <a:bodyPr/>
                        <a:lstStyle/>
                        <a:p>
                          <a:pPr algn="ctr"/>
                          <a:r>
                            <a:rPr lang="en-US" altLang="zh-CN" dirty="0"/>
                            <a:t>Non-commutative ring </a:t>
                          </a:r>
                          <a:endParaRPr lang="zh-CN" altLang="en-US" dirty="0"/>
                        </a:p>
                      </a:txBody>
                      <a:tcPr/>
                    </a:tc>
                    <a:tc>
                      <a:txBody>
                        <a:bodyPr/>
                        <a:lstStyle/>
                        <a:p>
                          <a:pPr algn="ctr"/>
                          <a:r>
                            <a:rPr lang="en-US" altLang="zh-CN" dirty="0"/>
                            <a:t>ES21</a:t>
                          </a:r>
                          <a:endParaRPr lang="zh-CN" altLang="en-US" dirty="0"/>
                        </a:p>
                      </a:txBody>
                      <a:tcPr/>
                    </a:tc>
                    <a:tc>
                      <a:txBody>
                        <a:bodyPr/>
                        <a:lstStyle/>
                        <a:p>
                          <a:pPr algn="ctr"/>
                          <a:r>
                            <a:rPr lang="zh-CN" altLang="en-US" dirty="0"/>
                            <a:t>❓</a:t>
                          </a:r>
                          <a:endParaRPr lang="zh-CN" altLang="en-US" dirty="0"/>
                        </a:p>
                      </a:txBody>
                      <a:tcPr/>
                    </a:tc>
                  </a:tr>
                </a:tbl>
              </a:graphicData>
            </a:graphic>
          </p:graphicFrame>
        </mc:Fallback>
      </mc:AlternateContent>
      <p:sp>
        <p:nvSpPr>
          <p:cNvPr id="7" name="文本框 6"/>
          <p:cNvSpPr txBox="1"/>
          <p:nvPr/>
        </p:nvSpPr>
        <p:spPr>
          <a:xfrm>
            <a:off x="5290049" y="4140155"/>
            <a:ext cx="6389512"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2000" b="1" dirty="0"/>
              <a:t>Question</a:t>
            </a:r>
            <a:r>
              <a:rPr lang="en-US" altLang="zh-CN" sz="2000" dirty="0"/>
              <a:t>: Can we design an efficient MPC protocol for some non-commutative rings in the dishonest majority setting against a malicious adversary?</a:t>
            </a:r>
            <a:endParaRPr lang="en-US" altLang="zh-CN" sz="2000" dirty="0"/>
          </a:p>
        </p:txBody>
      </p:sp>
      <mc:AlternateContent xmlns:mc="http://schemas.openxmlformats.org/markup-compatibility/2006">
        <mc:Choice xmlns:a14="http://schemas.microsoft.com/office/drawing/2010/main" Requires="a14">
          <p:sp>
            <p:nvSpPr>
              <p:cNvPr id="9" name="文本框 8"/>
              <p:cNvSpPr txBox="1"/>
              <p:nvPr/>
            </p:nvSpPr>
            <p:spPr>
              <a:xfrm>
                <a:off x="6096000" y="5610675"/>
                <a:ext cx="4853364"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CN" sz="2000" b="1" dirty="0"/>
                  <a:t>Answer</a:t>
                </a:r>
                <a:r>
                  <a:rPr lang="en-US" altLang="zh-CN" sz="2000" dirty="0"/>
                  <a:t>: Yes for matrix rings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ℳ</m:t>
                        </m:r>
                      </m:e>
                      <m:sub>
                        <m:r>
                          <a:rPr lang="en-US" altLang="zh-CN" sz="2000" b="0" i="1" smtClean="0">
                            <a:latin typeface="Cambria Math" panose="02040503050406030204" pitchFamily="18" charset="0"/>
                          </a:rPr>
                          <m:t>𝑚</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m:t>
                        </m:r>
                      </m:sub>
                    </m:sSub>
                    <m:r>
                      <a:rPr lang="en-US" altLang="zh-CN" sz="2000" b="0" i="1" smtClean="0">
                        <a:latin typeface="Cambria Math" panose="02040503050406030204" pitchFamily="18" charset="0"/>
                      </a:rPr>
                      <m:t>(</m:t>
                    </m:r>
                    <m:r>
                      <a:rPr lang="en-US" altLang="zh-CN" sz="2000" i="1">
                        <a:latin typeface="Cambria Math" panose="02040503050406030204" pitchFamily="18" charset="0"/>
                        <a:cs typeface="Cambria Math" panose="02040503050406030204" pitchFamily="18" charset="0"/>
                      </a:rPr>
                      <m:t>𝔽</m:t>
                    </m:r>
                    <m:r>
                      <a:rPr lang="en-US" altLang="zh-CN" sz="2000" b="0" i="1" smtClean="0">
                        <a:latin typeface="Cambria Math" panose="02040503050406030204" pitchFamily="18" charset="0"/>
                      </a:rPr>
                      <m:t>)</m:t>
                    </m:r>
                  </m:oMath>
                </a14:m>
                <a:r>
                  <a:rPr lang="en-US" altLang="zh-CN" sz="2000" dirty="0"/>
                  <a:t>!</a:t>
                </a:r>
                <a:endParaRPr lang="en-US" altLang="zh-CN" sz="2000" dirty="0"/>
              </a:p>
            </p:txBody>
          </p:sp>
        </mc:Choice>
        <mc:Fallback>
          <p:sp>
            <p:nvSpPr>
              <p:cNvPr id="9" name="文本框 8"/>
              <p:cNvSpPr txBox="1">
                <a:spLocks noRot="1" noChangeAspect="1" noMove="1" noResize="1" noEditPoints="1" noAdjustHandles="1" noChangeArrowheads="1" noChangeShapeType="1" noTextEdit="1"/>
              </p:cNvSpPr>
              <p:nvPr/>
            </p:nvSpPr>
            <p:spPr>
              <a:xfrm>
                <a:off x="6096000" y="5610675"/>
                <a:ext cx="4853364" cy="400110"/>
              </a:xfrm>
              <a:prstGeom prst="rect">
                <a:avLst/>
              </a:prstGeom>
              <a:blipFill rotWithShape="1">
                <a:blip r:embed="rId3"/>
                <a:stretch>
                  <a:fillRect l="-105" t="-1223" r="-90" b="-1142"/>
                </a:stretch>
              </a:blipFill>
            </p:spPr>
            <p:style>
              <a:lnRef idx="1">
                <a:schemeClr val="accent5"/>
              </a:lnRef>
              <a:fillRef idx="2">
                <a:schemeClr val="accent5"/>
              </a:fillRef>
              <a:effectRef idx="1">
                <a:schemeClr val="accent5"/>
              </a:effectRef>
              <a:fontRef idx="minor">
                <a:schemeClr val="dk1"/>
              </a:fontRef>
            </p:style>
            <p:txBody>
              <a:bodyPr/>
              <a:lstStyle/>
              <a:p>
                <a:r>
                  <a:rPr lang="zh-CN" altLang="en-US">
                    <a:noFill/>
                  </a:rPr>
                  <a:t> </a:t>
                </a:r>
              </a:p>
            </p:txBody>
          </p:sp>
        </mc:Fallback>
      </mc:AlternateContent>
    </p:spTree>
    <p:custDataLst>
      <p:tags r:id="rId4"/>
    </p:custDataLst>
  </p:cSld>
  <p:clrMapOvr>
    <a:masterClrMapping/>
  </p:clrMapOvr>
  <mc:AlternateContent xmlns:mc="http://schemas.openxmlformats.org/markup-compatibility/2006">
    <mc:Choice xmlns:p14="http://schemas.microsoft.com/office/powerpoint/2010/main" Requires="p14">
      <p:transition spd="slow" p14:dur="2000" advTm="78450"/>
    </mc:Choice>
    <mc:Fallback>
      <p:transition spd="slow" advTm="784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gamedev - Fig. 2: The inertial frame - the frame of reference of an object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93991" y="2353733"/>
            <a:ext cx="5222683" cy="3340681"/>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287090" y="200095"/>
            <a:ext cx="10969200" cy="705600"/>
          </a:xfrm>
        </p:spPr>
        <p:txBody>
          <a:bodyPr>
            <a:normAutofit/>
          </a:bodyPr>
          <a:lstStyle/>
          <a:p>
            <a:r>
              <a:rPr lang="en-US" altLang="zh-CN" dirty="0"/>
              <a:t>Why Matrix Rings?</a:t>
            </a:r>
            <a:endParaRPr lang="en-US" altLang="zh-CN" dirty="0"/>
          </a:p>
        </p:txBody>
      </p:sp>
      <p:sp>
        <p:nvSpPr>
          <p:cNvPr id="4" name="文本框 3"/>
          <p:cNvSpPr txBox="1"/>
          <p:nvPr/>
        </p:nvSpPr>
        <p:spPr>
          <a:xfrm>
            <a:off x="412045" y="1315154"/>
            <a:ext cx="5294488" cy="369332"/>
          </a:xfrm>
          <a:prstGeom prst="rect">
            <a:avLst/>
          </a:prstGeom>
          <a:noFill/>
        </p:spPr>
        <p:txBody>
          <a:bodyPr wrap="square" rtlCol="0">
            <a:spAutoFit/>
          </a:bodyPr>
          <a:lstStyle/>
          <a:p>
            <a:r>
              <a:rPr lang="en-US" altLang="zh-CN" b="1" dirty="0"/>
              <a:t>Matrix rings</a:t>
            </a:r>
            <a:r>
              <a:rPr lang="en-US" altLang="zh-CN" dirty="0"/>
              <a:t>: privacy preserving machine learning</a:t>
            </a:r>
            <a:endParaRPr lang="zh-CN" altLang="en-US" dirty="0"/>
          </a:p>
        </p:txBody>
      </p:sp>
      <p:sp>
        <p:nvSpPr>
          <p:cNvPr id="6" name="文本框 5"/>
          <p:cNvSpPr txBox="1"/>
          <p:nvPr/>
        </p:nvSpPr>
        <p:spPr>
          <a:xfrm>
            <a:off x="6096000" y="1315154"/>
            <a:ext cx="5418667" cy="369332"/>
          </a:xfrm>
          <a:prstGeom prst="rect">
            <a:avLst/>
          </a:prstGeom>
          <a:noFill/>
        </p:spPr>
        <p:txBody>
          <a:bodyPr wrap="square" rtlCol="0">
            <a:spAutoFit/>
          </a:bodyPr>
          <a:lstStyle/>
          <a:p>
            <a:r>
              <a:rPr lang="en-US" altLang="zh-CN" b="1" i="0" dirty="0">
                <a:solidFill>
                  <a:srgbClr val="333333"/>
                </a:solidFill>
                <a:effectLst/>
                <a:latin typeface="Helvetica Neue"/>
              </a:rPr>
              <a:t>Quaternion</a:t>
            </a:r>
            <a:r>
              <a:rPr lang="en-US" altLang="zh-CN" b="1" dirty="0"/>
              <a:t> rings</a:t>
            </a:r>
            <a:r>
              <a:rPr lang="en-US" altLang="zh-CN" dirty="0"/>
              <a:t>: computer graphics, aerospace</a:t>
            </a:r>
            <a:endParaRPr lang="zh-CN" altLang="en-US" dirty="0"/>
          </a:p>
        </p:txBody>
      </p:sp>
      <p:pic>
        <p:nvPicPr>
          <p:cNvPr id="1029" name="Picture 5" descr="Convolutional Neural Network. In this article, we will see what are… | by  Arc | Towards Data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39" y="2201333"/>
            <a:ext cx="4833700" cy="32092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41944"/>
    </mc:Choice>
    <mc:Fallback>
      <p:transition spd="slow" advTm="419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090" y="200095"/>
            <a:ext cx="10969200" cy="705600"/>
          </a:xfrm>
        </p:spPr>
        <p:txBody>
          <a:bodyPr>
            <a:normAutofit/>
          </a:bodyPr>
          <a:lstStyle/>
          <a:p>
            <a:r>
              <a:rPr lang="en-US" altLang="zh-CN" dirty="0"/>
              <a:t>Why Matrix Rings?</a:t>
            </a:r>
            <a:endParaRPr lang="en-US" altLang="zh-CN" dirty="0"/>
          </a:p>
        </p:txBody>
      </p:sp>
      <p:sp>
        <p:nvSpPr>
          <p:cNvPr id="4" name="文本框 3"/>
          <p:cNvSpPr txBox="1"/>
          <p:nvPr/>
        </p:nvSpPr>
        <p:spPr>
          <a:xfrm>
            <a:off x="412045" y="1315154"/>
            <a:ext cx="5294488" cy="369332"/>
          </a:xfrm>
          <a:prstGeom prst="rect">
            <a:avLst/>
          </a:prstGeom>
          <a:noFill/>
        </p:spPr>
        <p:txBody>
          <a:bodyPr wrap="square" rtlCol="0">
            <a:spAutoFit/>
          </a:bodyPr>
          <a:lstStyle/>
          <a:p>
            <a:r>
              <a:rPr lang="en-US" altLang="zh-CN" b="1" dirty="0"/>
              <a:t>Matrix rings</a:t>
            </a:r>
            <a:r>
              <a:rPr lang="en-US" altLang="zh-CN" dirty="0"/>
              <a:t>: privacy preserving machine learning</a:t>
            </a:r>
            <a:endParaRPr lang="zh-CN" altLang="en-US" dirty="0"/>
          </a:p>
        </p:txBody>
      </p:sp>
      <p:sp>
        <p:nvSpPr>
          <p:cNvPr id="6" name="文本框 5"/>
          <p:cNvSpPr txBox="1"/>
          <p:nvPr/>
        </p:nvSpPr>
        <p:spPr>
          <a:xfrm>
            <a:off x="6096000" y="1315154"/>
            <a:ext cx="5418667" cy="369332"/>
          </a:xfrm>
          <a:prstGeom prst="rect">
            <a:avLst/>
          </a:prstGeom>
          <a:noFill/>
        </p:spPr>
        <p:txBody>
          <a:bodyPr wrap="square" rtlCol="0">
            <a:spAutoFit/>
          </a:bodyPr>
          <a:lstStyle/>
          <a:p>
            <a:r>
              <a:rPr lang="en-US" altLang="zh-CN" b="1" i="0" dirty="0">
                <a:solidFill>
                  <a:srgbClr val="333333"/>
                </a:solidFill>
                <a:effectLst/>
                <a:latin typeface="Helvetica Neue"/>
              </a:rPr>
              <a:t>Quaternion</a:t>
            </a:r>
            <a:r>
              <a:rPr lang="en-US" altLang="zh-CN" b="1" dirty="0"/>
              <a:t> rings</a:t>
            </a:r>
            <a:r>
              <a:rPr lang="en-US" altLang="zh-CN" dirty="0"/>
              <a:t>: computer graphics, aerospace</a:t>
            </a:r>
            <a:endParaRPr lang="zh-CN" altLang="en-US" dirty="0"/>
          </a:p>
        </p:txBody>
      </p:sp>
      <p:sp>
        <p:nvSpPr>
          <p:cNvPr id="9" name="文本框 8"/>
          <p:cNvSpPr txBox="1"/>
          <p:nvPr/>
        </p:nvSpPr>
        <p:spPr>
          <a:xfrm>
            <a:off x="6474178" y="1724613"/>
            <a:ext cx="5040489" cy="369332"/>
          </a:xfrm>
          <a:prstGeom prst="rect">
            <a:avLst/>
          </a:prstGeom>
          <a:noFill/>
        </p:spPr>
        <p:txBody>
          <a:bodyPr wrap="square" rtlCol="0">
            <a:spAutoFit/>
          </a:bodyPr>
          <a:lstStyle/>
          <a:p>
            <a:r>
              <a:rPr lang="en-US" altLang="zh-CN" dirty="0"/>
              <a:t>Can be represented in the form of </a:t>
            </a:r>
            <a:r>
              <a:rPr lang="en-US" altLang="zh-CN" b="1" dirty="0"/>
              <a:t>matrices</a:t>
            </a:r>
            <a:r>
              <a:rPr lang="en-US" altLang="zh-CN" dirty="0"/>
              <a:t>!</a:t>
            </a:r>
            <a:endParaRPr lang="zh-CN" altLang="en-US" dirty="0"/>
          </a:p>
        </p:txBody>
      </p:sp>
      <p:pic>
        <p:nvPicPr>
          <p:cNvPr id="1029" name="Picture 5" descr="Convolutional Neural Network. In this article, we will see what are… | by  Arc | Towards Data Scienc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2439" y="2201333"/>
            <a:ext cx="4833700" cy="320921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0" name="文本框 9"/>
              <p:cNvSpPr txBox="1"/>
              <p:nvPr/>
            </p:nvSpPr>
            <p:spPr>
              <a:xfrm>
                <a:off x="6617291" y="3328261"/>
                <a:ext cx="4503284" cy="113390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𝑎</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𝑏𝑖</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𝑐𝑗</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𝑑𝑘</m:t>
                      </m:r>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m>
                            <m:mPr>
                              <m:mcs>
                                <m:mc>
                                  <m:mcPr>
                                    <m:count m:val="4"/>
                                    <m:mcJc m:val="center"/>
                                  </m:mcPr>
                                </m:mc>
                              </m:mcs>
                              <m:ctrlPr>
                                <a:rPr lang="en-US" altLang="zh-CN" sz="2000" b="0" i="1" smtClean="0">
                                  <a:latin typeface="Cambria Math" panose="02040503050406030204" pitchFamily="18" charset="0"/>
                                </a:rPr>
                              </m:ctrlPr>
                            </m:mPr>
                            <m:mr>
                              <m:e>
                                <m:r>
                                  <m:rPr>
                                    <m:brk m:alnAt="7"/>
                                  </m:rPr>
                                  <a:rPr lang="en-US" altLang="zh-CN" sz="2000" b="0" i="1" smtClean="0">
                                    <a:latin typeface="Cambria Math" panose="02040503050406030204" pitchFamily="18" charset="0"/>
                                  </a:rPr>
                                  <m:t>𝑎</m:t>
                                </m:r>
                              </m:e>
                              <m:e>
                                <m:r>
                                  <a:rPr lang="en-US" altLang="zh-CN" sz="2000" b="0" i="1" smtClean="0">
                                    <a:latin typeface="Cambria Math" panose="02040503050406030204" pitchFamily="18" charset="0"/>
                                  </a:rPr>
                                  <m:t>𝑑</m:t>
                                </m:r>
                              </m:e>
                              <m:e>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m:t>
                                </m:r>
                              </m:e>
                              <m:e>
                                <m:r>
                                  <a:rPr lang="en-US" altLang="zh-CN" sz="2000" b="0" i="1" smtClean="0">
                                    <a:latin typeface="Cambria Math" panose="02040503050406030204" pitchFamily="18" charset="0"/>
                                  </a:rPr>
                                  <m:t>𝑏</m:t>
                                </m:r>
                              </m:e>
                            </m:mr>
                            <m:mr>
                              <m:e>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𝑑</m:t>
                                </m:r>
                              </m:e>
                              <m:e>
                                <m:r>
                                  <a:rPr lang="en-US" altLang="zh-CN" sz="2000" b="0" i="1" smtClean="0">
                                    <a:latin typeface="Cambria Math" panose="02040503050406030204" pitchFamily="18" charset="0"/>
                                  </a:rPr>
                                  <m:t>𝑎</m:t>
                                </m:r>
                              </m:e>
                              <m:e>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𝑏</m:t>
                                </m:r>
                              </m:e>
                              <m:e>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𝑐</m:t>
                                </m:r>
                              </m:e>
                            </m:mr>
                            <m:mr>
                              <m:e>
                                <m:r>
                                  <a:rPr lang="en-US" altLang="zh-CN" sz="2000" b="0" i="1" smtClean="0">
                                    <a:latin typeface="Cambria Math" panose="02040503050406030204" pitchFamily="18" charset="0"/>
                                  </a:rPr>
                                  <m:t>𝑐</m:t>
                                </m:r>
                              </m:e>
                              <m:e>
                                <m:r>
                                  <a:rPr lang="en-US" altLang="zh-CN" sz="2000" b="0" i="1" smtClean="0">
                                    <a:latin typeface="Cambria Math" panose="02040503050406030204" pitchFamily="18" charset="0"/>
                                  </a:rPr>
                                  <m:t>𝑏</m:t>
                                </m:r>
                              </m:e>
                              <m:e>
                                <m:r>
                                  <a:rPr lang="en-US" altLang="zh-CN" sz="2000" b="0" i="1" smtClean="0">
                                    <a:latin typeface="Cambria Math" panose="02040503050406030204" pitchFamily="18" charset="0"/>
                                  </a:rPr>
                                  <m:t>𝑎</m:t>
                                </m:r>
                              </m:e>
                              <m:e>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𝑑</m:t>
                                </m:r>
                              </m:e>
                            </m:mr>
                            <m:mr>
                              <m:e>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𝑏</m:t>
                                </m:r>
                              </m:e>
                              <m:e>
                                <m:r>
                                  <a:rPr lang="en-US" altLang="zh-CN" sz="2000" b="0" i="1" smtClean="0">
                                    <a:latin typeface="Cambria Math" panose="02040503050406030204" pitchFamily="18" charset="0"/>
                                  </a:rPr>
                                  <m:t>𝑐</m:t>
                                </m:r>
                              </m:e>
                              <m:e>
                                <m:r>
                                  <a:rPr lang="en-US" altLang="zh-CN" sz="2000" b="0" i="1" smtClean="0">
                                    <a:latin typeface="Cambria Math" panose="02040503050406030204" pitchFamily="18" charset="0"/>
                                  </a:rPr>
                                  <m:t>𝑑</m:t>
                                </m:r>
                              </m:e>
                              <m:e>
                                <m:r>
                                  <a:rPr lang="en-US" altLang="zh-CN" sz="2000" b="0" i="1" smtClean="0">
                                    <a:latin typeface="Cambria Math" panose="02040503050406030204" pitchFamily="18" charset="0"/>
                                  </a:rPr>
                                  <m:t>𝑎</m:t>
                                </m:r>
                              </m:e>
                            </m:mr>
                          </m:m>
                        </m:e>
                      </m:d>
                    </m:oMath>
                  </m:oMathPara>
                </a14:m>
                <a:endParaRPr lang="zh-CN" altLang="en-US" dirty="0"/>
              </a:p>
            </p:txBody>
          </p:sp>
        </mc:Choice>
        <mc:Fallback>
          <p:sp>
            <p:nvSpPr>
              <p:cNvPr id="10" name="文本框 9"/>
              <p:cNvSpPr txBox="1">
                <a:spLocks noRot="1" noChangeAspect="1" noMove="1" noResize="1" noEditPoints="1" noAdjustHandles="1" noChangeArrowheads="1" noChangeShapeType="1" noTextEdit="1"/>
              </p:cNvSpPr>
              <p:nvPr/>
            </p:nvSpPr>
            <p:spPr>
              <a:xfrm>
                <a:off x="6617291" y="3328261"/>
                <a:ext cx="4503284" cy="1133900"/>
              </a:xfrm>
              <a:prstGeom prst="rect">
                <a:avLst/>
              </a:prstGeom>
              <a:blipFill rotWithShape="1">
                <a:blip r:embed="rId2"/>
                <a:stretch>
                  <a:fillRect l="-13" t="-20" r="10" b="1"/>
                </a:stretch>
              </a:blipFill>
            </p:spPr>
            <p:txBody>
              <a:bodyPr/>
              <a:lstStyle/>
              <a:p>
                <a:r>
                  <a:rPr lang="zh-CN" altLang="en-US">
                    <a:noFill/>
                  </a:rPr>
                  <a:t> </a:t>
                </a:r>
              </a:p>
            </p:txBody>
          </p:sp>
        </mc:Fallback>
      </mc:AlternateContent>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8676"/>
    </mc:Choice>
    <mc:Fallback>
      <p:transition spd="slow" advTm="867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090" y="200095"/>
            <a:ext cx="10969200" cy="705600"/>
          </a:xfrm>
        </p:spPr>
        <p:txBody>
          <a:bodyPr>
            <a:normAutofit/>
          </a:bodyPr>
          <a:lstStyle/>
          <a:p>
            <a:r>
              <a:rPr lang="en-US" altLang="zh-CN" dirty="0"/>
              <a:t>Recap: SPDZ protocol </a:t>
            </a:r>
            <a:r>
              <a:rPr lang="en-US" altLang="zh-CN" dirty="0">
                <a:solidFill>
                  <a:schemeClr val="accent1">
                    <a:lumMod val="75000"/>
                  </a:schemeClr>
                </a:solidFill>
              </a:rPr>
              <a:t>[DPSZ12]</a:t>
            </a:r>
            <a:endParaRPr lang="en-US" altLang="zh-CN" dirty="0">
              <a:solidFill>
                <a:schemeClr val="accent1">
                  <a:lumMod val="75000"/>
                </a:schemeClr>
              </a:solidFill>
            </a:endParaRPr>
          </a:p>
        </p:txBody>
      </p:sp>
      <p:sp>
        <p:nvSpPr>
          <p:cNvPr id="3" name="文本框 2"/>
          <p:cNvSpPr txBox="1"/>
          <p:nvPr/>
        </p:nvSpPr>
        <p:spPr>
          <a:xfrm>
            <a:off x="2548998" y="1047627"/>
            <a:ext cx="5901216"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kumimoji="1" lang="en-US" altLang="zh-CN" dirty="0"/>
              <a:t>SPDZ: authenticated sharing = additive sharing + MAC </a:t>
            </a:r>
            <a:endParaRPr kumimoji="1" lang="zh-CN" altLang="en-US" dirty="0"/>
          </a:p>
        </p:txBody>
      </p:sp>
      <p:grpSp>
        <p:nvGrpSpPr>
          <p:cNvPr id="73" name="组合 72"/>
          <p:cNvGrpSpPr/>
          <p:nvPr/>
        </p:nvGrpSpPr>
        <p:grpSpPr>
          <a:xfrm>
            <a:off x="1912959" y="1555394"/>
            <a:ext cx="7605951" cy="1616100"/>
            <a:chOff x="1912959" y="1555394"/>
            <a:chExt cx="7605951" cy="1616100"/>
          </a:xfrm>
        </p:grpSpPr>
        <p:sp>
          <p:nvSpPr>
            <p:cNvPr id="39" name="文本框 38"/>
            <p:cNvSpPr txBox="1"/>
            <p:nvPr/>
          </p:nvSpPr>
          <p:spPr>
            <a:xfrm>
              <a:off x="3274556" y="2160694"/>
              <a:ext cx="65" cy="276999"/>
            </a:xfrm>
            <a:prstGeom prst="rect">
              <a:avLst/>
            </a:prstGeom>
            <a:noFill/>
          </p:spPr>
          <p:txBody>
            <a:bodyPr wrap="none" lIns="0" tIns="0" rIns="0" bIns="0" rtlCol="0">
              <a:spAutoFit/>
            </a:bodyPr>
            <a:lstStyle/>
            <a:p>
              <a:endParaRPr kumimoji="1" lang="zh-CN" altLang="en-US" dirty="0"/>
            </a:p>
          </p:txBody>
        </p:sp>
        <mc:AlternateContent xmlns:mc="http://schemas.openxmlformats.org/markup-compatibility/2006">
          <mc:Choice xmlns:a14="http://schemas.microsoft.com/office/drawing/2010/main" Requires="a14">
            <p:sp>
              <p:nvSpPr>
                <p:cNvPr id="40" name="文本框 39"/>
                <p:cNvSpPr txBox="1"/>
                <p:nvPr/>
              </p:nvSpPr>
              <p:spPr>
                <a:xfrm>
                  <a:off x="3884155" y="1956880"/>
                  <a:ext cx="2813206"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 =</m:t>
                        </m:r>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     </m:t>
                            </m:r>
                            <m:r>
                              <a:rPr kumimoji="1" lang="en-US" altLang="zh-CN" b="0" i="1" smtClean="0">
                                <a:solidFill>
                                  <a:srgbClr val="FF0000"/>
                                </a:solidFill>
                                <a:latin typeface="Cambria Math" panose="02040503050406030204" pitchFamily="18" charset="0"/>
                              </a:rPr>
                              <m:t>𝑥</m:t>
                            </m:r>
                          </m:e>
                          <m:sub>
                            <m:r>
                              <a:rPr kumimoji="1" lang="en-US" altLang="zh-CN" b="0" i="1" smtClean="0">
                                <a:solidFill>
                                  <a:srgbClr val="FF0000"/>
                                </a:solidFill>
                                <a:latin typeface="Cambria Math" panose="02040503050406030204" pitchFamily="18" charset="0"/>
                              </a:rPr>
                              <m:t>1</m:t>
                            </m:r>
                          </m:sub>
                        </m:sSub>
                        <m:r>
                          <a:rPr kumimoji="1" lang="en-US" altLang="zh-CN" b="0" i="1" smtClean="0">
                            <a:solidFill>
                              <a:srgbClr val="FF0000"/>
                            </a:solidFill>
                            <a:latin typeface="Cambria Math" panose="02040503050406030204" pitchFamily="18" charset="0"/>
                          </a:rPr>
                          <m:t>      </m:t>
                        </m:r>
                        <m:r>
                          <a:rPr kumimoji="1" lang="en-US" altLang="zh-CN" b="0" i="1" smtClean="0">
                            <a:latin typeface="Cambria Math" panose="02040503050406030204" pitchFamily="18" charset="0"/>
                          </a:rPr>
                          <m:t>+   ⋯  +     </m:t>
                        </m:r>
                        <m:sSub>
                          <m:sSubPr>
                            <m:ctrlPr>
                              <a:rPr kumimoji="1" lang="en-US" altLang="zh-CN" b="0" i="1" smtClean="0">
                                <a:solidFill>
                                  <a:srgbClr val="00B0F0"/>
                                </a:solidFill>
                                <a:latin typeface="Cambria Math" panose="02040503050406030204" pitchFamily="18" charset="0"/>
                              </a:rPr>
                            </m:ctrlPr>
                          </m:sSubPr>
                          <m:e>
                            <m:r>
                              <a:rPr kumimoji="1" lang="en-US" altLang="zh-CN" b="0" i="1" smtClean="0">
                                <a:solidFill>
                                  <a:srgbClr val="00B0F0"/>
                                </a:solidFill>
                                <a:latin typeface="Cambria Math" panose="02040503050406030204" pitchFamily="18" charset="0"/>
                              </a:rPr>
                              <m:t>𝑥</m:t>
                            </m:r>
                          </m:e>
                          <m:sub>
                            <m:r>
                              <a:rPr kumimoji="1" lang="en-US" altLang="zh-CN" b="0" i="1" smtClean="0">
                                <a:solidFill>
                                  <a:srgbClr val="00B0F0"/>
                                </a:solidFill>
                                <a:latin typeface="Cambria Math" panose="02040503050406030204" pitchFamily="18" charset="0"/>
                              </a:rPr>
                              <m:t>𝑛</m:t>
                            </m:r>
                          </m:sub>
                        </m:sSub>
                      </m:oMath>
                    </m:oMathPara>
                  </a14:m>
                  <a:endParaRPr kumimoji="1" lang="zh-CN" altLang="en-US" dirty="0"/>
                </a:p>
              </p:txBody>
            </p:sp>
          </mc:Choice>
          <mc:Fallback>
            <p:sp>
              <p:nvSpPr>
                <p:cNvPr id="40" name="文本框 39"/>
                <p:cNvSpPr txBox="1">
                  <a:spLocks noRot="1" noChangeAspect="1" noMove="1" noResize="1" noEditPoints="1" noAdjustHandles="1" noChangeArrowheads="1" noChangeShapeType="1" noTextEdit="1"/>
                </p:cNvSpPr>
                <p:nvPr/>
              </p:nvSpPr>
              <p:spPr>
                <a:xfrm>
                  <a:off x="3884155" y="1956880"/>
                  <a:ext cx="2813206" cy="276999"/>
                </a:xfrm>
                <a:prstGeom prst="rect">
                  <a:avLst/>
                </a:prstGeom>
                <a:blipFill rotWithShape="1">
                  <a:blip r:embed="rId1"/>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1" name="文本框 40"/>
                <p:cNvSpPr txBox="1"/>
                <p:nvPr/>
              </p:nvSpPr>
              <p:spPr>
                <a:xfrm>
                  <a:off x="3657650" y="2849508"/>
                  <a:ext cx="3211392"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𝛼</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 </m:t>
                        </m:r>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𝑚</m:t>
                            </m:r>
                          </m:e>
                          <m:sub>
                            <m:r>
                              <a:rPr kumimoji="1" lang="en-US" altLang="zh-CN" b="0" i="1" smtClean="0">
                                <a:solidFill>
                                  <a:srgbClr val="FF0000"/>
                                </a:solidFill>
                                <a:latin typeface="Cambria Math" panose="02040503050406030204" pitchFamily="18" charset="0"/>
                              </a:rPr>
                              <m:t>1</m:t>
                            </m:r>
                          </m:sub>
                        </m:sSub>
                        <m:d>
                          <m:dPr>
                            <m:ctrlPr>
                              <a:rPr kumimoji="1" lang="en-US" altLang="zh-CN" b="0" i="1" smtClean="0">
                                <a:solidFill>
                                  <a:srgbClr val="FF0000"/>
                                </a:solidFill>
                                <a:latin typeface="Cambria Math" panose="02040503050406030204" pitchFamily="18" charset="0"/>
                              </a:rPr>
                            </m:ctrlPr>
                          </m:dPr>
                          <m:e>
                            <m:r>
                              <a:rPr kumimoji="1" lang="en-US" altLang="zh-CN" b="0" i="1" smtClean="0">
                                <a:solidFill>
                                  <a:srgbClr val="FF0000"/>
                                </a:solidFill>
                                <a:latin typeface="Cambria Math" panose="02040503050406030204" pitchFamily="18" charset="0"/>
                              </a:rPr>
                              <m:t>𝑥</m:t>
                            </m:r>
                          </m:e>
                        </m:d>
                        <m:r>
                          <a:rPr kumimoji="1" lang="en-US" altLang="zh-CN" b="0" i="1" smtClean="0">
                            <a:solidFill>
                              <a:srgbClr val="FF0000"/>
                            </a:solidFill>
                            <a:latin typeface="Cambria Math" panose="02040503050406030204" pitchFamily="18" charset="0"/>
                          </a:rPr>
                          <m:t> </m:t>
                        </m:r>
                        <m:r>
                          <a:rPr kumimoji="1" lang="en-US" altLang="zh-CN" b="0" i="1" smtClean="0">
                            <a:latin typeface="Cambria Math" panose="02040503050406030204" pitchFamily="18" charset="0"/>
                          </a:rPr>
                          <m:t>+ ⋯   +  </m:t>
                        </m:r>
                        <m:sSub>
                          <m:sSubPr>
                            <m:ctrlPr>
                              <a:rPr kumimoji="1" lang="en-US" altLang="zh-CN" b="0" i="1" smtClean="0">
                                <a:solidFill>
                                  <a:srgbClr val="00B0F0"/>
                                </a:solidFill>
                                <a:latin typeface="Cambria Math" panose="02040503050406030204" pitchFamily="18" charset="0"/>
                              </a:rPr>
                            </m:ctrlPr>
                          </m:sSubPr>
                          <m:e>
                            <m:r>
                              <a:rPr kumimoji="1" lang="en-US" altLang="zh-CN" b="0" i="1" smtClean="0">
                                <a:solidFill>
                                  <a:srgbClr val="00B0F0"/>
                                </a:solidFill>
                                <a:latin typeface="Cambria Math" panose="02040503050406030204" pitchFamily="18" charset="0"/>
                              </a:rPr>
                              <m:t>𝑚</m:t>
                            </m:r>
                          </m:e>
                          <m:sub>
                            <m:r>
                              <a:rPr kumimoji="1" lang="en-US" altLang="zh-CN" b="0" i="1" smtClean="0">
                                <a:solidFill>
                                  <a:srgbClr val="00B0F0"/>
                                </a:solidFill>
                                <a:latin typeface="Cambria Math" panose="02040503050406030204" pitchFamily="18" charset="0"/>
                              </a:rPr>
                              <m:t>𝑛</m:t>
                            </m:r>
                          </m:sub>
                        </m:sSub>
                        <m:r>
                          <a:rPr kumimoji="1" lang="en-US" altLang="zh-CN" b="0" i="1" smtClean="0">
                            <a:solidFill>
                              <a:srgbClr val="00B0F0"/>
                            </a:solidFill>
                            <a:latin typeface="Cambria Math" panose="02040503050406030204" pitchFamily="18" charset="0"/>
                          </a:rPr>
                          <m:t>(</m:t>
                        </m:r>
                        <m:r>
                          <a:rPr kumimoji="1" lang="en-US" altLang="zh-CN" b="0" i="1" smtClean="0">
                            <a:solidFill>
                              <a:srgbClr val="00B0F0"/>
                            </a:solidFill>
                            <a:latin typeface="Cambria Math" panose="02040503050406030204" pitchFamily="18" charset="0"/>
                          </a:rPr>
                          <m:t>𝑥</m:t>
                        </m:r>
                        <m:r>
                          <a:rPr kumimoji="1" lang="en-US" altLang="zh-CN" b="0" i="1" smtClean="0">
                            <a:solidFill>
                              <a:srgbClr val="00B0F0"/>
                            </a:solidFill>
                            <a:latin typeface="Cambria Math" panose="02040503050406030204" pitchFamily="18" charset="0"/>
                          </a:rPr>
                          <m:t>)</m:t>
                        </m:r>
                      </m:oMath>
                    </m:oMathPara>
                  </a14:m>
                  <a:endParaRPr kumimoji="1" lang="zh-CN" altLang="en-US" dirty="0"/>
                </a:p>
              </p:txBody>
            </p:sp>
          </mc:Choice>
          <mc:Fallback>
            <p:sp>
              <p:nvSpPr>
                <p:cNvPr id="41" name="文本框 40"/>
                <p:cNvSpPr txBox="1">
                  <a:spLocks noRot="1" noChangeAspect="1" noMove="1" noResize="1" noEditPoints="1" noAdjustHandles="1" noChangeArrowheads="1" noChangeShapeType="1" noTextEdit="1"/>
                </p:cNvSpPr>
                <p:nvPr/>
              </p:nvSpPr>
              <p:spPr>
                <a:xfrm>
                  <a:off x="3657650" y="2849508"/>
                  <a:ext cx="3211392" cy="276999"/>
                </a:xfrm>
                <a:prstGeom prst="rect">
                  <a:avLst/>
                </a:prstGeom>
                <a:blipFill rotWithShape="1">
                  <a:blip r:embed="rId2"/>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2" name="文本框 41"/>
                <p:cNvSpPr txBox="1"/>
                <p:nvPr/>
              </p:nvSpPr>
              <p:spPr>
                <a:xfrm>
                  <a:off x="3884155" y="2403194"/>
                  <a:ext cx="280967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𝛼</m:t>
                        </m:r>
                        <m:r>
                          <a:rPr kumimoji="1" lang="en-US" altLang="zh-CN" b="0" i="1" smtClean="0">
                            <a:latin typeface="Cambria Math" panose="02040503050406030204" pitchFamily="18" charset="0"/>
                          </a:rPr>
                          <m:t> =</m:t>
                        </m:r>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     </m:t>
                            </m:r>
                            <m:r>
                              <a:rPr kumimoji="1" lang="en-US" altLang="zh-CN" b="0" i="1" smtClean="0">
                                <a:solidFill>
                                  <a:srgbClr val="FF0000"/>
                                </a:solidFill>
                                <a:latin typeface="Cambria Math" panose="02040503050406030204" pitchFamily="18" charset="0"/>
                              </a:rPr>
                              <m:t>𝛼</m:t>
                            </m:r>
                          </m:e>
                          <m:sub>
                            <m:r>
                              <a:rPr kumimoji="1" lang="en-US" altLang="zh-CN" b="0" i="1" smtClean="0">
                                <a:solidFill>
                                  <a:srgbClr val="FF0000"/>
                                </a:solidFill>
                                <a:latin typeface="Cambria Math" panose="02040503050406030204" pitchFamily="18" charset="0"/>
                              </a:rPr>
                              <m:t>1</m:t>
                            </m:r>
                          </m:sub>
                        </m:sSub>
                        <m:r>
                          <a:rPr kumimoji="1" lang="en-US" altLang="zh-CN" b="0" i="1" smtClean="0">
                            <a:solidFill>
                              <a:srgbClr val="FF0000"/>
                            </a:solidFill>
                            <a:latin typeface="Cambria Math" panose="02040503050406030204" pitchFamily="18" charset="0"/>
                          </a:rPr>
                          <m:t>      </m:t>
                        </m:r>
                        <m:r>
                          <a:rPr kumimoji="1" lang="en-US" altLang="zh-CN" b="0" i="1" smtClean="0">
                            <a:latin typeface="Cambria Math" panose="02040503050406030204" pitchFamily="18" charset="0"/>
                          </a:rPr>
                          <m:t>+   ⋯  +     </m:t>
                        </m:r>
                        <m:sSub>
                          <m:sSubPr>
                            <m:ctrlPr>
                              <a:rPr kumimoji="1" lang="en-US" altLang="zh-CN" b="0" i="1" smtClean="0">
                                <a:solidFill>
                                  <a:srgbClr val="00B0F0"/>
                                </a:solidFill>
                                <a:latin typeface="Cambria Math" panose="02040503050406030204" pitchFamily="18" charset="0"/>
                              </a:rPr>
                            </m:ctrlPr>
                          </m:sSubPr>
                          <m:e>
                            <m:r>
                              <a:rPr kumimoji="1" lang="en-US" altLang="zh-CN" b="0" i="1" smtClean="0">
                                <a:solidFill>
                                  <a:srgbClr val="00B0F0"/>
                                </a:solidFill>
                                <a:latin typeface="Cambria Math" panose="02040503050406030204" pitchFamily="18" charset="0"/>
                              </a:rPr>
                              <m:t>𝛼</m:t>
                            </m:r>
                          </m:e>
                          <m:sub>
                            <m:r>
                              <a:rPr kumimoji="1" lang="en-US" altLang="zh-CN" b="0" i="1" smtClean="0">
                                <a:solidFill>
                                  <a:srgbClr val="00B0F0"/>
                                </a:solidFill>
                                <a:latin typeface="Cambria Math" panose="02040503050406030204" pitchFamily="18" charset="0"/>
                              </a:rPr>
                              <m:t>𝑛</m:t>
                            </m:r>
                          </m:sub>
                        </m:sSub>
                      </m:oMath>
                    </m:oMathPara>
                  </a14:m>
                  <a:endParaRPr kumimoji="1" lang="zh-CN" altLang="en-US" dirty="0"/>
                </a:p>
              </p:txBody>
            </p:sp>
          </mc:Choice>
          <mc:Fallback>
            <p:sp>
              <p:nvSpPr>
                <p:cNvPr id="42" name="文本框 41"/>
                <p:cNvSpPr txBox="1">
                  <a:spLocks noRot="1" noChangeAspect="1" noMove="1" noResize="1" noEditPoints="1" noAdjustHandles="1" noChangeArrowheads="1" noChangeShapeType="1" noTextEdit="1"/>
                </p:cNvSpPr>
                <p:nvPr/>
              </p:nvSpPr>
              <p:spPr>
                <a:xfrm>
                  <a:off x="3884155" y="2403194"/>
                  <a:ext cx="2809679" cy="276999"/>
                </a:xfrm>
                <a:prstGeom prst="rect">
                  <a:avLst/>
                </a:prstGeom>
                <a:blipFill rotWithShape="1">
                  <a:blip r:embed="rId3"/>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3" name="文本框 42"/>
                <p:cNvSpPr txBox="1"/>
                <p:nvPr/>
              </p:nvSpPr>
              <p:spPr>
                <a:xfrm>
                  <a:off x="4357921" y="1555394"/>
                  <a:ext cx="790161" cy="27699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𝑃</m:t>
                            </m:r>
                          </m:e>
                          <m:sub>
                            <m:r>
                              <a:rPr kumimoji="1" lang="en-US" altLang="zh-CN" b="0" i="1" smtClean="0">
                                <a:solidFill>
                                  <a:srgbClr val="FF0000"/>
                                </a:solidFill>
                                <a:latin typeface="Cambria Math" panose="02040503050406030204" pitchFamily="18" charset="0"/>
                              </a:rPr>
                              <m:t>1</m:t>
                            </m:r>
                          </m:sub>
                        </m:sSub>
                      </m:oMath>
                    </m:oMathPara>
                  </a14:m>
                  <a:endParaRPr kumimoji="1" lang="zh-CN" altLang="en-US" dirty="0"/>
                </a:p>
              </p:txBody>
            </p:sp>
          </mc:Choice>
          <mc:Fallback>
            <p:sp>
              <p:nvSpPr>
                <p:cNvPr id="43" name="文本框 42"/>
                <p:cNvSpPr txBox="1">
                  <a:spLocks noRot="1" noChangeAspect="1" noMove="1" noResize="1" noEditPoints="1" noAdjustHandles="1" noChangeArrowheads="1" noChangeShapeType="1" noTextEdit="1"/>
                </p:cNvSpPr>
                <p:nvPr/>
              </p:nvSpPr>
              <p:spPr>
                <a:xfrm>
                  <a:off x="4357921" y="1555394"/>
                  <a:ext cx="790161" cy="276999"/>
                </a:xfrm>
                <a:prstGeom prst="rect">
                  <a:avLst/>
                </a:prstGeom>
                <a:blipFill rotWithShape="1">
                  <a:blip r:embed="rId4"/>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4" name="文本框 43"/>
                <p:cNvSpPr txBox="1"/>
                <p:nvPr/>
              </p:nvSpPr>
              <p:spPr>
                <a:xfrm>
                  <a:off x="6078881" y="1565786"/>
                  <a:ext cx="790161" cy="27699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00B0F0"/>
                                </a:solidFill>
                                <a:latin typeface="Cambria Math" panose="02040503050406030204" pitchFamily="18" charset="0"/>
                              </a:rPr>
                            </m:ctrlPr>
                          </m:sSubPr>
                          <m:e>
                            <m:r>
                              <a:rPr kumimoji="1" lang="en-US" altLang="zh-CN" b="0" i="1" smtClean="0">
                                <a:solidFill>
                                  <a:srgbClr val="00B0F0"/>
                                </a:solidFill>
                                <a:latin typeface="Cambria Math" panose="02040503050406030204" pitchFamily="18" charset="0"/>
                              </a:rPr>
                              <m:t>𝑃</m:t>
                            </m:r>
                          </m:e>
                          <m:sub>
                            <m:r>
                              <a:rPr kumimoji="1" lang="en-US" altLang="zh-CN" b="0" i="1" smtClean="0">
                                <a:solidFill>
                                  <a:srgbClr val="00B0F0"/>
                                </a:solidFill>
                                <a:latin typeface="Cambria Math" panose="02040503050406030204" pitchFamily="18" charset="0"/>
                              </a:rPr>
                              <m:t>𝑛</m:t>
                            </m:r>
                          </m:sub>
                        </m:sSub>
                      </m:oMath>
                    </m:oMathPara>
                  </a14:m>
                  <a:endParaRPr kumimoji="1" lang="zh-CN" altLang="en-US" dirty="0"/>
                </a:p>
              </p:txBody>
            </p:sp>
          </mc:Choice>
          <mc:Fallback>
            <p:sp>
              <p:nvSpPr>
                <p:cNvPr id="44" name="文本框 43"/>
                <p:cNvSpPr txBox="1">
                  <a:spLocks noRot="1" noChangeAspect="1" noMove="1" noResize="1" noEditPoints="1" noAdjustHandles="1" noChangeArrowheads="1" noChangeShapeType="1" noTextEdit="1"/>
                </p:cNvSpPr>
                <p:nvPr/>
              </p:nvSpPr>
              <p:spPr>
                <a:xfrm>
                  <a:off x="6078881" y="1565786"/>
                  <a:ext cx="790161" cy="276999"/>
                </a:xfrm>
                <a:prstGeom prst="rect">
                  <a:avLst/>
                </a:prstGeom>
                <a:blipFill rotWithShape="1">
                  <a:blip r:embed="rId5"/>
                </a:blipFill>
              </p:spPr>
              <p:txBody>
                <a:bodyPr/>
                <a:lstStyle/>
                <a:p>
                  <a:r>
                    <a:rPr lang="zh-CN" altLang="en-US">
                      <a:noFill/>
                    </a:rPr>
                    <a:t> </a:t>
                  </a:r>
                </a:p>
              </p:txBody>
            </p:sp>
          </mc:Fallback>
        </mc:AlternateContent>
        <p:sp>
          <p:nvSpPr>
            <p:cNvPr id="46" name="文本框 45"/>
            <p:cNvSpPr txBox="1"/>
            <p:nvPr/>
          </p:nvSpPr>
          <p:spPr>
            <a:xfrm>
              <a:off x="2076891" y="1956880"/>
              <a:ext cx="944217" cy="369332"/>
            </a:xfrm>
            <a:prstGeom prst="rect">
              <a:avLst/>
            </a:prstGeom>
            <a:noFill/>
          </p:spPr>
          <p:txBody>
            <a:bodyPr wrap="square" rtlCol="0">
              <a:spAutoFit/>
            </a:bodyPr>
            <a:lstStyle/>
            <a:p>
              <a:r>
                <a:rPr kumimoji="1" lang="en-US" altLang="zh-CN" dirty="0"/>
                <a:t>secret</a:t>
              </a:r>
              <a:endParaRPr kumimoji="1" lang="zh-CN" altLang="en-US" dirty="0"/>
            </a:p>
          </p:txBody>
        </p:sp>
        <p:sp>
          <p:nvSpPr>
            <p:cNvPr id="48" name="文本框 47"/>
            <p:cNvSpPr txBox="1"/>
            <p:nvPr/>
          </p:nvSpPr>
          <p:spPr>
            <a:xfrm>
              <a:off x="1912959" y="2403481"/>
              <a:ext cx="1272079" cy="369332"/>
            </a:xfrm>
            <a:prstGeom prst="rect">
              <a:avLst/>
            </a:prstGeom>
            <a:noFill/>
          </p:spPr>
          <p:txBody>
            <a:bodyPr wrap="square" rtlCol="0">
              <a:spAutoFit/>
            </a:bodyPr>
            <a:lstStyle/>
            <a:p>
              <a:r>
                <a:rPr kumimoji="1" lang="en-US" altLang="zh-CN" dirty="0"/>
                <a:t>global key</a:t>
              </a:r>
              <a:endParaRPr kumimoji="1" lang="zh-CN" altLang="en-US" dirty="0"/>
            </a:p>
          </p:txBody>
        </p:sp>
        <p:sp>
          <p:nvSpPr>
            <p:cNvPr id="49" name="文本框 48"/>
            <p:cNvSpPr txBox="1"/>
            <p:nvPr/>
          </p:nvSpPr>
          <p:spPr>
            <a:xfrm>
              <a:off x="2153721" y="2802162"/>
              <a:ext cx="944217" cy="369332"/>
            </a:xfrm>
            <a:prstGeom prst="rect">
              <a:avLst/>
            </a:prstGeom>
            <a:noFill/>
          </p:spPr>
          <p:txBody>
            <a:bodyPr wrap="square" rtlCol="0">
              <a:spAutoFit/>
            </a:bodyPr>
            <a:lstStyle/>
            <a:p>
              <a:r>
                <a:rPr kumimoji="1" lang="en-US" altLang="zh-CN" dirty="0"/>
                <a:t>MAC</a:t>
              </a:r>
              <a:endParaRPr kumimoji="1" lang="zh-CN" altLang="en-US" dirty="0"/>
            </a:p>
          </p:txBody>
        </p:sp>
        <p:sp>
          <p:nvSpPr>
            <p:cNvPr id="53" name="右大括号 52"/>
            <p:cNvSpPr/>
            <p:nvPr/>
          </p:nvSpPr>
          <p:spPr>
            <a:xfrm>
              <a:off x="6869042" y="2095379"/>
              <a:ext cx="298305" cy="1031128"/>
            </a:xfrm>
            <a:prstGeom prst="rightBrace">
              <a:avLst>
                <a:gd name="adj1" fmla="val 47234"/>
                <a:gd name="adj2" fmla="val 50000"/>
              </a:avLst>
            </a:prstGeom>
            <a:ln w="9525"/>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ln w="38100">
                  <a:solidFill>
                    <a:schemeClr val="tx1"/>
                  </a:solidFill>
                </a:ln>
              </a:endParaRPr>
            </a:p>
          </p:txBody>
        </p:sp>
        <mc:AlternateContent xmlns:mc="http://schemas.openxmlformats.org/markup-compatibility/2006">
          <mc:Choice xmlns:a14="http://schemas.microsoft.com/office/drawing/2010/main" Requires="a14">
            <p:sp>
              <p:nvSpPr>
                <p:cNvPr id="55" name="文本框 54"/>
                <p:cNvSpPr txBox="1"/>
                <p:nvPr/>
              </p:nvSpPr>
              <p:spPr>
                <a:xfrm>
                  <a:off x="7303368" y="2431822"/>
                  <a:ext cx="2215542" cy="31265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𝑥</m:t>
                                </m:r>
                              </m:e>
                            </m:d>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𝑥</m:t>
                            </m:r>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𝛼</m:t>
                            </m:r>
                          </m:e>
                        </m:d>
                        <m:r>
                          <a:rPr kumimoji="1" lang="en-US" altLang="zh-CN" b="0" i="1" smtClean="0">
                            <a:latin typeface="Cambria Math" panose="02040503050406030204" pitchFamily="18" charset="0"/>
                          </a:rPr>
                          <m:t>, </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𝛼</m:t>
                            </m:r>
                            <m:r>
                              <a:rPr kumimoji="1" lang="en-US" altLang="zh-CN" b="0" i="1" smtClean="0">
                                <a:latin typeface="Cambria Math" panose="02040503050406030204" pitchFamily="18" charset="0"/>
                              </a:rPr>
                              <m:t>𝑥</m:t>
                            </m:r>
                          </m:e>
                        </m:d>
                        <m:r>
                          <a:rPr kumimoji="1" lang="en-US" altLang="zh-CN" b="0" i="1" smtClean="0">
                            <a:latin typeface="Cambria Math" panose="02040503050406030204" pitchFamily="18" charset="0"/>
                          </a:rPr>
                          <m:t>)</m:t>
                        </m:r>
                      </m:oMath>
                    </m:oMathPara>
                  </a14:m>
                  <a:endParaRPr kumimoji="1" lang="zh-CN" altLang="en-US" dirty="0"/>
                </a:p>
              </p:txBody>
            </p:sp>
          </mc:Choice>
          <mc:Fallback>
            <p:sp>
              <p:nvSpPr>
                <p:cNvPr id="55" name="文本框 54"/>
                <p:cNvSpPr txBox="1">
                  <a:spLocks noRot="1" noChangeAspect="1" noMove="1" noResize="1" noEditPoints="1" noAdjustHandles="1" noChangeArrowheads="1" noChangeShapeType="1" noTextEdit="1"/>
                </p:cNvSpPr>
                <p:nvPr/>
              </p:nvSpPr>
              <p:spPr>
                <a:xfrm>
                  <a:off x="7303368" y="2431822"/>
                  <a:ext cx="2215542" cy="312650"/>
                </a:xfrm>
                <a:prstGeom prst="rect">
                  <a:avLst/>
                </a:prstGeom>
                <a:blipFill rotWithShape="1">
                  <a:blip r:embed="rId6"/>
                </a:blipFill>
              </p:spPr>
              <p:txBody>
                <a:bodyPr/>
                <a:lstStyle/>
                <a:p>
                  <a:r>
                    <a:rPr lang="zh-CN" altLang="en-US">
                      <a:noFill/>
                    </a:rPr>
                    <a:t> </a:t>
                  </a:r>
                </a:p>
              </p:txBody>
            </p:sp>
          </mc:Fallback>
        </mc:AlternateContent>
      </p:grpSp>
      <p:cxnSp>
        <p:nvCxnSpPr>
          <p:cNvPr id="57" name="直线连接符 56"/>
          <p:cNvCxnSpPr/>
          <p:nvPr/>
        </p:nvCxnSpPr>
        <p:spPr>
          <a:xfrm>
            <a:off x="475013" y="3429000"/>
            <a:ext cx="11186556" cy="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cxnSp>
        <p:nvCxnSpPr>
          <p:cNvPr id="58" name="直线连接符 57"/>
          <p:cNvCxnSpPr/>
          <p:nvPr/>
        </p:nvCxnSpPr>
        <p:spPr>
          <a:xfrm>
            <a:off x="5771690" y="3429000"/>
            <a:ext cx="0" cy="319935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1789796" y="3670198"/>
            <a:ext cx="2790483" cy="369332"/>
          </a:xfrm>
          <a:prstGeom prst="rect">
            <a:avLst/>
          </a:prstGeom>
          <a:noFill/>
        </p:spPr>
        <p:txBody>
          <a:bodyPr wrap="square" rtlCol="0">
            <a:spAutoFit/>
          </a:bodyPr>
          <a:lstStyle/>
          <a:p>
            <a:r>
              <a:rPr kumimoji="1" lang="en-US" altLang="zh-CN" b="1" dirty="0"/>
              <a:t>Local computation</a:t>
            </a:r>
            <a:endParaRPr kumimoji="1" lang="zh-CN" altLang="en-US" b="1" dirty="0"/>
          </a:p>
        </p:txBody>
      </p:sp>
      <mc:AlternateContent xmlns:mc="http://schemas.openxmlformats.org/markup-compatibility/2006">
        <mc:Choice xmlns:a14="http://schemas.microsoft.com/office/drawing/2010/main" Requires="a14">
          <p:sp>
            <p:nvSpPr>
              <p:cNvPr id="62" name="文本框 61"/>
              <p:cNvSpPr txBox="1"/>
              <p:nvPr/>
            </p:nvSpPr>
            <p:spPr>
              <a:xfrm>
                <a:off x="551340" y="4372299"/>
                <a:ext cx="5401870" cy="681982"/>
              </a:xfrm>
              <a:prstGeom prst="rect">
                <a:avLst/>
              </a:prstGeom>
              <a:noFill/>
            </p:spPr>
            <p:txBody>
              <a:bodyPr wrap="square" rtlCol="0">
                <a:spAutoFit/>
              </a:bodyPr>
              <a:lstStyle/>
              <a:p>
                <a:r>
                  <a:rPr kumimoji="1" lang="en-US" altLang="zh-CN" b="1" dirty="0"/>
                  <a:t>Addition</a:t>
                </a:r>
                <a:r>
                  <a:rPr kumimoji="1" lang="en-US" altLang="zh-CN" dirty="0"/>
                  <a:t>   </a:t>
                </a:r>
                <a14:m>
                  <m:oMath xmlns:m="http://schemas.openxmlformats.org/officeDocument/2006/math">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𝑦</m:t>
                            </m:r>
                          </m:e>
                        </m:d>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𝑦</m:t>
                        </m:r>
                      </m:e>
                    </m:d>
                    <m:r>
                      <a:rPr kumimoji="1" lang="en-US" altLang="zh-CN" b="0" i="1" smtClean="0">
                        <a:latin typeface="Cambria Math" panose="02040503050406030204" pitchFamily="18" charset="0"/>
                      </a:rPr>
                      <m:t>, </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𝛼</m:t>
                        </m:r>
                      </m:e>
                    </m:d>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𝛼</m:t>
                    </m:r>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𝛼</m:t>
                    </m:r>
                    <m:r>
                      <a:rPr kumimoji="1" lang="en-US" altLang="zh-CN" b="0" i="1" smtClean="0">
                        <a:latin typeface="Cambria Math" panose="02040503050406030204" pitchFamily="18" charset="0"/>
                      </a:rPr>
                      <m:t>𝑦</m:t>
                    </m:r>
                    <m:r>
                      <a:rPr kumimoji="1" lang="en-US" altLang="zh-CN" b="0" i="1" smtClean="0">
                        <a:latin typeface="Cambria Math" panose="02040503050406030204" pitchFamily="18" charset="0"/>
                      </a:rPr>
                      <m:t>])</m:t>
                    </m:r>
                  </m:oMath>
                </a14:m>
                <a:endParaRPr kumimoji="1" lang="zh-CN" altLang="en-US" dirty="0"/>
              </a:p>
              <a:p>
                <a:endParaRPr kumimoji="1" lang="zh-CN" altLang="en-US" dirty="0"/>
              </a:p>
            </p:txBody>
          </p:sp>
        </mc:Choice>
        <mc:Fallback>
          <p:sp>
            <p:nvSpPr>
              <p:cNvPr id="62" name="文本框 61"/>
              <p:cNvSpPr txBox="1">
                <a:spLocks noRot="1" noChangeAspect="1" noMove="1" noResize="1" noEditPoints="1" noAdjustHandles="1" noChangeArrowheads="1" noChangeShapeType="1" noTextEdit="1"/>
              </p:cNvSpPr>
              <p:nvPr/>
            </p:nvSpPr>
            <p:spPr>
              <a:xfrm>
                <a:off x="551340" y="4372299"/>
                <a:ext cx="5401870" cy="681982"/>
              </a:xfrm>
              <a:prstGeom prst="rect">
                <a:avLst/>
              </a:prstGeom>
              <a:blipFill rotWithShape="1">
                <a:blip r:embed="rId7"/>
                <a:stretch>
                  <a:fillRect l="-3" t="-48" r="2" b="4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4" name="文本框 63"/>
              <p:cNvSpPr txBox="1"/>
              <p:nvPr/>
            </p:nvSpPr>
            <p:spPr>
              <a:xfrm>
                <a:off x="475013" y="5383734"/>
                <a:ext cx="5202351" cy="681982"/>
              </a:xfrm>
              <a:prstGeom prst="rect">
                <a:avLst/>
              </a:prstGeom>
              <a:noFill/>
            </p:spPr>
            <p:txBody>
              <a:bodyPr wrap="square" rtlCol="0">
                <a:spAutoFit/>
              </a:bodyPr>
              <a:lstStyle/>
              <a:p>
                <a:r>
                  <a:rPr kumimoji="1" lang="en-US" altLang="zh-CN" b="1" dirty="0"/>
                  <a:t>Scalar Mult</a:t>
                </a:r>
                <a:r>
                  <a:rPr kumimoji="1" lang="en-US" altLang="zh-CN" dirty="0"/>
                  <a:t>     </a:t>
                </a:r>
                <a14:m>
                  <m:oMath xmlns:m="http://schemas.openxmlformats.org/officeDocument/2006/math">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𝑟𝑥</m:t>
                            </m:r>
                          </m:e>
                        </m:d>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𝑟</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𝑥</m:t>
                        </m:r>
                      </m:e>
                    </m:d>
                    <m:r>
                      <a:rPr kumimoji="1" lang="en-US" altLang="zh-CN" b="0" i="1" smtClean="0">
                        <a:latin typeface="Cambria Math" panose="02040503050406030204" pitchFamily="18" charset="0"/>
                      </a:rPr>
                      <m:t>, </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𝛼</m:t>
                        </m:r>
                      </m:e>
                    </m:d>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𝑟</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𝛼</m:t>
                    </m:r>
                    <m:r>
                      <a:rPr kumimoji="1" lang="en-US" altLang="zh-CN" b="0" i="1" smtClean="0">
                        <a:latin typeface="Cambria Math" panose="02040503050406030204" pitchFamily="18" charset="0"/>
                      </a:rPr>
                      <m:t>𝑥</m:t>
                    </m:r>
                    <m:r>
                      <a:rPr kumimoji="1" lang="en-US" altLang="zh-CN" b="0" i="1" smtClean="0">
                        <a:latin typeface="Cambria Math" panose="02040503050406030204" pitchFamily="18" charset="0"/>
                      </a:rPr>
                      <m:t>])</m:t>
                    </m:r>
                  </m:oMath>
                </a14:m>
                <a:endParaRPr kumimoji="1" lang="zh-CN" altLang="en-US" dirty="0"/>
              </a:p>
              <a:p>
                <a:endParaRPr kumimoji="1" lang="zh-CN" altLang="en-US" dirty="0"/>
              </a:p>
            </p:txBody>
          </p:sp>
        </mc:Choice>
        <mc:Fallback>
          <p:sp>
            <p:nvSpPr>
              <p:cNvPr id="64" name="文本框 63"/>
              <p:cNvSpPr txBox="1">
                <a:spLocks noRot="1" noChangeAspect="1" noMove="1" noResize="1" noEditPoints="1" noAdjustHandles="1" noChangeArrowheads="1" noChangeShapeType="1" noTextEdit="1"/>
              </p:cNvSpPr>
              <p:nvPr/>
            </p:nvSpPr>
            <p:spPr>
              <a:xfrm>
                <a:off x="475013" y="5383734"/>
                <a:ext cx="5202351" cy="681982"/>
              </a:xfrm>
              <a:prstGeom prst="rect">
                <a:avLst/>
              </a:prstGeom>
              <a:blipFill rotWithShape="1">
                <a:blip r:embed="rId8"/>
                <a:stretch>
                  <a:fillRect l="-1" t="-30" r="9" b="29"/>
                </a:stretch>
              </a:blipFill>
            </p:spPr>
            <p:txBody>
              <a:bodyPr/>
              <a:lstStyle/>
              <a:p>
                <a:r>
                  <a:rPr lang="zh-CN" altLang="en-US">
                    <a:noFill/>
                  </a:rPr>
                  <a:t> </a:t>
                </a:r>
              </a:p>
            </p:txBody>
          </p:sp>
        </mc:Fallback>
      </mc:AlternateContent>
      <p:sp>
        <p:nvSpPr>
          <p:cNvPr id="66" name="文本框 65"/>
          <p:cNvSpPr txBox="1"/>
          <p:nvPr/>
        </p:nvSpPr>
        <p:spPr>
          <a:xfrm>
            <a:off x="7756498" y="3674869"/>
            <a:ext cx="2361280" cy="369332"/>
          </a:xfrm>
          <a:prstGeom prst="rect">
            <a:avLst/>
          </a:prstGeom>
          <a:noFill/>
        </p:spPr>
        <p:txBody>
          <a:bodyPr wrap="square" rtlCol="0">
            <a:spAutoFit/>
          </a:bodyPr>
          <a:lstStyle/>
          <a:p>
            <a:r>
              <a:rPr kumimoji="1" lang="en-US" altLang="zh-CN" b="1" dirty="0"/>
              <a:t>Multiplication</a:t>
            </a:r>
            <a:endParaRPr kumimoji="1" lang="zh-CN" altLang="en-US" b="1" dirty="0"/>
          </a:p>
        </p:txBody>
      </p:sp>
      <p:sp>
        <p:nvSpPr>
          <p:cNvPr id="67" name="文本框 66"/>
          <p:cNvSpPr txBox="1"/>
          <p:nvPr/>
        </p:nvSpPr>
        <p:spPr>
          <a:xfrm>
            <a:off x="5914478" y="4370799"/>
            <a:ext cx="1931719" cy="369332"/>
          </a:xfrm>
          <a:prstGeom prst="rect">
            <a:avLst/>
          </a:prstGeom>
          <a:noFill/>
        </p:spPr>
        <p:txBody>
          <a:bodyPr wrap="square" rtlCol="0">
            <a:spAutoFit/>
          </a:bodyPr>
          <a:lstStyle/>
          <a:p>
            <a:r>
              <a:rPr kumimoji="1" lang="en-US" altLang="zh-CN" b="1" dirty="0"/>
              <a:t>Preprocessing</a:t>
            </a:r>
            <a:endParaRPr kumimoji="1" lang="zh-CN" altLang="en-US" b="1" dirty="0"/>
          </a:p>
        </p:txBody>
      </p:sp>
      <mc:AlternateContent xmlns:mc="http://schemas.openxmlformats.org/markup-compatibility/2006">
        <mc:Choice xmlns:a14="http://schemas.microsoft.com/office/drawing/2010/main" Requires="a14">
          <p:sp>
            <p:nvSpPr>
              <p:cNvPr id="68" name="文本框 67"/>
              <p:cNvSpPr txBox="1"/>
              <p:nvPr/>
            </p:nvSpPr>
            <p:spPr>
              <a:xfrm>
                <a:off x="8071689" y="4351078"/>
                <a:ext cx="1784271" cy="31265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𝑎</m:t>
                              </m:r>
                            </m:e>
                          </m:d>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𝑏</m:t>
                              </m:r>
                            </m:e>
                          </m:d>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𝑐</m:t>
                              </m:r>
                            </m:e>
                          </m:d>
                        </m:e>
                      </m:d>
                      <m:r>
                        <a:rPr kumimoji="1" lang="en-US" altLang="zh-CN" b="0" i="1" smtClean="0">
                          <a:latin typeface="Cambria Math" panose="02040503050406030204" pitchFamily="18" charset="0"/>
                        </a:rPr>
                        <m:t>)</m:t>
                      </m:r>
                    </m:oMath>
                  </m:oMathPara>
                </a14:m>
                <a:endParaRPr kumimoji="1" lang="zh-CN" altLang="en-US" dirty="0"/>
              </a:p>
            </p:txBody>
          </p:sp>
        </mc:Choice>
        <mc:Fallback>
          <p:sp>
            <p:nvSpPr>
              <p:cNvPr id="68" name="文本框 67"/>
              <p:cNvSpPr txBox="1">
                <a:spLocks noRot="1" noChangeAspect="1" noMove="1" noResize="1" noEditPoints="1" noAdjustHandles="1" noChangeArrowheads="1" noChangeShapeType="1" noTextEdit="1"/>
              </p:cNvSpPr>
              <p:nvPr/>
            </p:nvSpPr>
            <p:spPr>
              <a:xfrm>
                <a:off x="8071689" y="4351078"/>
                <a:ext cx="1784271" cy="312650"/>
              </a:xfrm>
              <a:prstGeom prst="rect">
                <a:avLst/>
              </a:prstGeom>
              <a:blipFill rotWithShape="1">
                <a:blip r:embed="rId9"/>
                <a:stretch>
                  <a:fillRect l="-11" t="-19" r="-29" b="9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9" name="文本框 68"/>
              <p:cNvSpPr txBox="1"/>
              <p:nvPr/>
            </p:nvSpPr>
            <p:spPr>
              <a:xfrm>
                <a:off x="10157478" y="4369050"/>
                <a:ext cx="910890"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𝑐</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𝑎</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𝑏</m:t>
                      </m:r>
                    </m:oMath>
                  </m:oMathPara>
                </a14:m>
                <a:endParaRPr kumimoji="1" lang="zh-CN" altLang="en-US" dirty="0"/>
              </a:p>
            </p:txBody>
          </p:sp>
        </mc:Choice>
        <mc:Fallback>
          <p:sp>
            <p:nvSpPr>
              <p:cNvPr id="69" name="文本框 68"/>
              <p:cNvSpPr txBox="1">
                <a:spLocks noRot="1" noChangeAspect="1" noMove="1" noResize="1" noEditPoints="1" noAdjustHandles="1" noChangeArrowheads="1" noChangeShapeType="1" noTextEdit="1"/>
              </p:cNvSpPr>
              <p:nvPr/>
            </p:nvSpPr>
            <p:spPr>
              <a:xfrm>
                <a:off x="10157478" y="4369050"/>
                <a:ext cx="910890" cy="276999"/>
              </a:xfrm>
              <a:prstGeom prst="rect">
                <a:avLst/>
              </a:prstGeom>
              <a:blipFill rotWithShape="1">
                <a:blip r:embed="rId10"/>
                <a:stretch>
                  <a:fillRect l="-2" t="-90" r="-662" b="140"/>
                </a:stretch>
              </a:blipFill>
            </p:spPr>
            <p:txBody>
              <a:bodyPr/>
              <a:lstStyle/>
              <a:p>
                <a:r>
                  <a:rPr lang="zh-CN" altLang="en-US">
                    <a:noFill/>
                  </a:rPr>
                  <a:t> </a:t>
                </a:r>
              </a:p>
            </p:txBody>
          </p:sp>
        </mc:Fallback>
      </mc:AlternateContent>
      <p:sp>
        <p:nvSpPr>
          <p:cNvPr id="70" name="文本框 69"/>
          <p:cNvSpPr txBox="1"/>
          <p:nvPr/>
        </p:nvSpPr>
        <p:spPr>
          <a:xfrm>
            <a:off x="5953210" y="5405303"/>
            <a:ext cx="1389413" cy="369332"/>
          </a:xfrm>
          <a:prstGeom prst="rect">
            <a:avLst/>
          </a:prstGeom>
          <a:noFill/>
        </p:spPr>
        <p:txBody>
          <a:bodyPr wrap="square" rtlCol="0">
            <a:spAutoFit/>
          </a:bodyPr>
          <a:lstStyle/>
          <a:p>
            <a:r>
              <a:rPr kumimoji="1" lang="en-US" altLang="zh-CN" b="1" dirty="0"/>
              <a:t>Online</a:t>
            </a:r>
            <a:endParaRPr kumimoji="1" lang="zh-CN" altLang="en-US" b="1" dirty="0"/>
          </a:p>
        </p:txBody>
      </p:sp>
      <mc:AlternateContent xmlns:mc="http://schemas.openxmlformats.org/markup-compatibility/2006">
        <mc:Choice xmlns:a14="http://schemas.microsoft.com/office/drawing/2010/main" Requires="a14">
          <p:sp>
            <p:nvSpPr>
              <p:cNvPr id="71" name="文本框 70"/>
              <p:cNvSpPr txBox="1"/>
              <p:nvPr/>
            </p:nvSpPr>
            <p:spPr>
              <a:xfrm>
                <a:off x="7303368" y="5110483"/>
                <a:ext cx="4462075" cy="404983"/>
              </a:xfrm>
              <a:prstGeom prst="rect">
                <a:avLst/>
              </a:prstGeom>
              <a:noFill/>
            </p:spPr>
            <p:txBody>
              <a:bodyPr wrap="square" rtlCol="0">
                <a:spAutoFit/>
              </a:bodyPr>
              <a:lstStyle/>
              <a:p>
                <a:r>
                  <a:rPr kumimoji="1" lang="en-US" altLang="zh-CN" dirty="0"/>
                  <a:t>open  </a:t>
                </a:r>
                <a14:m>
                  <m:oMath xmlns:m="http://schemas.openxmlformats.org/officeDocument/2006/math">
                    <m:r>
                      <a:rPr kumimoji="1" lang="en-US" altLang="zh-CN" b="0" i="1" smtClean="0">
                        <a:solidFill>
                          <a:srgbClr val="FFC000"/>
                        </a:solidFill>
                        <a:latin typeface="Cambria Math" panose="02040503050406030204" pitchFamily="18" charset="0"/>
                      </a:rPr>
                      <m:t>𝑑</m:t>
                    </m:r>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𝑥</m:t>
                            </m:r>
                          </m:e>
                        </m:d>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𝑎</m:t>
                            </m:r>
                          </m:e>
                        </m:d>
                      </m:e>
                    </m:d>
                    <m:r>
                      <a:rPr kumimoji="1" lang="en-US" altLang="zh-CN" b="0" i="1" smtClean="0">
                        <a:latin typeface="Cambria Math" panose="02040503050406030204" pitchFamily="18" charset="0"/>
                      </a:rPr>
                      <m:t>, </m:t>
                    </m:r>
                    <m:r>
                      <a:rPr kumimoji="1" lang="en-US" altLang="zh-CN" b="0" i="1" smtClean="0">
                        <a:solidFill>
                          <a:srgbClr val="00B050"/>
                        </a:solidFill>
                        <a:latin typeface="Cambria Math" panose="02040503050406030204" pitchFamily="18" charset="0"/>
                      </a:rPr>
                      <m:t>𝑒</m:t>
                    </m:r>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𝑦</m:t>
                            </m:r>
                          </m:e>
                        </m:d>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𝑏</m:t>
                        </m:r>
                      </m:e>
                    </m:d>
                    <m:r>
                      <a:rPr kumimoji="1" lang="en-US" altLang="zh-CN" b="0" i="1" smtClean="0">
                        <a:latin typeface="Cambria Math" panose="02040503050406030204" pitchFamily="18" charset="0"/>
                      </a:rPr>
                      <m:t>]</m:t>
                    </m:r>
                  </m:oMath>
                </a14:m>
                <a:endParaRPr kumimoji="1" lang="zh-CN" altLang="en-US" dirty="0"/>
              </a:p>
            </p:txBody>
          </p:sp>
        </mc:Choice>
        <mc:Fallback>
          <p:sp>
            <p:nvSpPr>
              <p:cNvPr id="71" name="文本框 70"/>
              <p:cNvSpPr txBox="1">
                <a:spLocks noRot="1" noChangeAspect="1" noMove="1" noResize="1" noEditPoints="1" noAdjustHandles="1" noChangeArrowheads="1" noChangeShapeType="1" noTextEdit="1"/>
              </p:cNvSpPr>
              <p:nvPr/>
            </p:nvSpPr>
            <p:spPr>
              <a:xfrm>
                <a:off x="7303368" y="5110483"/>
                <a:ext cx="4462075" cy="404983"/>
              </a:xfrm>
              <a:prstGeom prst="rect">
                <a:avLst/>
              </a:prstGeom>
              <a:blipFill rotWithShape="1">
                <a:blip r:embed="rId11"/>
                <a:stretch>
                  <a:fillRect l="-5" t="-1" r="4" b="12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2" name="文本框 71"/>
              <p:cNvSpPr txBox="1"/>
              <p:nvPr/>
            </p:nvSpPr>
            <p:spPr>
              <a:xfrm>
                <a:off x="7115900" y="5660733"/>
                <a:ext cx="4806020" cy="404983"/>
              </a:xfrm>
              <a:prstGeom prst="rect">
                <a:avLst/>
              </a:prstGeom>
              <a:noFill/>
            </p:spPr>
            <p:txBody>
              <a:bodyPr wrap="square" rtlCol="0">
                <a:spAutoFit/>
              </a:bodyPr>
              <a:lstStyle/>
              <a:p>
                <a:r>
                  <a:rPr kumimoji="1" lang="en-US" altLang="zh-CN" dirty="0"/>
                  <a:t>compute  </a:t>
                </a:r>
                <a14:m>
                  <m:oMath xmlns:m="http://schemas.openxmlformats.org/officeDocument/2006/math">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m:rPr>
                                <m:sty m:val="p"/>
                              </m:rPr>
                              <a:rPr kumimoji="1" lang="en-US" altLang="zh-CN" b="0" i="0" smtClean="0">
                                <a:latin typeface="Cambria Math" panose="02040503050406030204" pitchFamily="18" charset="0"/>
                              </a:rPr>
                              <m:t>z</m:t>
                            </m:r>
                          </m:e>
                        </m:d>
                      </m:e>
                    </m:d>
                    <m:r>
                      <a:rPr kumimoji="1" lang="en-US" altLang="zh-CN" b="0" i="0"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𝑐</m:t>
                            </m:r>
                          </m:e>
                        </m:d>
                      </m:e>
                    </m:d>
                    <m:r>
                      <a:rPr kumimoji="1" lang="en-US" altLang="zh-CN" b="0" i="1" smtClean="0">
                        <a:latin typeface="Cambria Math" panose="02040503050406030204" pitchFamily="18" charset="0"/>
                      </a:rPr>
                      <m:t>+</m:t>
                    </m:r>
                    <m:r>
                      <a:rPr kumimoji="1" lang="en-US" altLang="zh-CN" b="0" i="1" smtClean="0">
                        <a:solidFill>
                          <a:srgbClr val="FFC000"/>
                        </a:solidFill>
                        <a:latin typeface="Cambria Math" panose="02040503050406030204" pitchFamily="18" charset="0"/>
                      </a:rPr>
                      <m:t>𝑑</m:t>
                    </m:r>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𝑏</m:t>
                            </m:r>
                          </m:e>
                        </m:d>
                      </m:e>
                    </m:d>
                    <m:r>
                      <a:rPr kumimoji="1" lang="en-US" altLang="zh-CN" b="0" i="1" smtClean="0">
                        <a:latin typeface="Cambria Math" panose="02040503050406030204" pitchFamily="18" charset="0"/>
                      </a:rPr>
                      <m:t>+</m:t>
                    </m:r>
                    <m:r>
                      <a:rPr kumimoji="1" lang="en-US" altLang="zh-CN" b="0" i="1" smtClean="0">
                        <a:solidFill>
                          <a:srgbClr val="00B050"/>
                        </a:solidFill>
                        <a:latin typeface="Cambria Math" panose="02040503050406030204" pitchFamily="18" charset="0"/>
                      </a:rPr>
                      <m:t>𝑒</m:t>
                    </m:r>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𝑎</m:t>
                            </m:r>
                          </m:e>
                        </m:d>
                      </m:e>
                    </m:d>
                    <m:r>
                      <a:rPr kumimoji="1" lang="en-US" altLang="zh-CN" b="0" i="1" smtClean="0">
                        <a:latin typeface="Cambria Math" panose="02040503050406030204" pitchFamily="18" charset="0"/>
                      </a:rPr>
                      <m:t>+</m:t>
                    </m:r>
                    <m:r>
                      <a:rPr kumimoji="1" lang="en-US" altLang="zh-CN" b="0" i="1" smtClean="0">
                        <a:solidFill>
                          <a:srgbClr val="FFC000"/>
                        </a:solidFill>
                        <a:latin typeface="Cambria Math" panose="02040503050406030204" pitchFamily="18" charset="0"/>
                      </a:rPr>
                      <m:t>𝑑</m:t>
                    </m:r>
                    <m:r>
                      <a:rPr kumimoji="1" lang="en-US" altLang="zh-CN" b="0" i="1" smtClean="0">
                        <a:latin typeface="Cambria Math" panose="02040503050406030204" pitchFamily="18" charset="0"/>
                      </a:rPr>
                      <m:t>⋅</m:t>
                    </m:r>
                    <m:r>
                      <a:rPr kumimoji="1" lang="en-US" altLang="zh-CN" b="0" i="1" smtClean="0">
                        <a:solidFill>
                          <a:srgbClr val="00B050"/>
                        </a:solidFill>
                        <a:latin typeface="Cambria Math" panose="02040503050406030204" pitchFamily="18" charset="0"/>
                      </a:rPr>
                      <m:t>𝑒</m:t>
                    </m:r>
                  </m:oMath>
                </a14:m>
                <a:endParaRPr kumimoji="1" lang="zh-CN" altLang="en-US" dirty="0"/>
              </a:p>
            </p:txBody>
          </p:sp>
        </mc:Choice>
        <mc:Fallback>
          <p:sp>
            <p:nvSpPr>
              <p:cNvPr id="72" name="文本框 71"/>
              <p:cNvSpPr txBox="1">
                <a:spLocks noRot="1" noChangeAspect="1" noMove="1" noResize="1" noEditPoints="1" noAdjustHandles="1" noChangeArrowheads="1" noChangeShapeType="1" noTextEdit="1"/>
              </p:cNvSpPr>
              <p:nvPr/>
            </p:nvSpPr>
            <p:spPr>
              <a:xfrm>
                <a:off x="7115900" y="5660733"/>
                <a:ext cx="4806020" cy="404983"/>
              </a:xfrm>
              <a:prstGeom prst="rect">
                <a:avLst/>
              </a:prstGeom>
              <a:blipFill rotWithShape="1">
                <a:blip r:embed="rId12"/>
                <a:stretch>
                  <a:fillRect l="-2" t="-85" r="9" b="48"/>
                </a:stretch>
              </a:blipFill>
            </p:spPr>
            <p:txBody>
              <a:bodyPr/>
              <a:lstStyle/>
              <a:p>
                <a:r>
                  <a:rPr lang="zh-CN" altLang="en-US">
                    <a:noFill/>
                  </a:rPr>
                  <a:t> </a:t>
                </a:r>
              </a:p>
            </p:txBody>
          </p:sp>
        </mc:Fallback>
      </mc:AlternateContent>
      <p:cxnSp>
        <p:nvCxnSpPr>
          <p:cNvPr id="74" name="直线连接符 73"/>
          <p:cNvCxnSpPr/>
          <p:nvPr/>
        </p:nvCxnSpPr>
        <p:spPr>
          <a:xfrm>
            <a:off x="5914478" y="4999771"/>
            <a:ext cx="5891504" cy="0"/>
          </a:xfrm>
          <a:prstGeom prst="line">
            <a:avLst/>
          </a:prstGeom>
          <a:ln w="12700">
            <a:solidFill>
              <a:schemeClr val="accent6">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spTree>
    <p:custDataLst>
      <p:tags r:id="rId13"/>
    </p:custDataLst>
  </p:cSld>
  <p:clrMapOvr>
    <a:masterClrMapping/>
  </p:clrMapOvr>
  <mc:AlternateContent xmlns:mc="http://schemas.openxmlformats.org/markup-compatibility/2006">
    <mc:Choice xmlns:p14="http://schemas.microsoft.com/office/powerpoint/2010/main" Requires="p14">
      <p:transition spd="slow" p14:dur="2000" advTm="114015"/>
    </mc:Choice>
    <mc:Fallback>
      <p:transition spd="slow" advTm="1140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1" grpId="0"/>
      <p:bldP spid="62" grpId="0"/>
      <p:bldP spid="64" grpId="0"/>
      <p:bldP spid="66" grpId="0"/>
      <p:bldP spid="67" grpId="0"/>
      <p:bldP spid="68" grpId="0"/>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090" y="200095"/>
            <a:ext cx="10969200" cy="705600"/>
          </a:xfrm>
        </p:spPr>
        <p:txBody>
          <a:bodyPr>
            <a:normAutofit/>
          </a:bodyPr>
          <a:lstStyle/>
          <a:p>
            <a:r>
              <a:rPr lang="en-US" altLang="zh-CN" dirty="0"/>
              <a:t>SPDZ protocol + matrix rings </a:t>
            </a:r>
            <a:r>
              <a:rPr lang="en-US" altLang="zh-CN" dirty="0">
                <a:solidFill>
                  <a:schemeClr val="accent1">
                    <a:lumMod val="75000"/>
                  </a:schemeClr>
                </a:solidFill>
              </a:rPr>
              <a:t>[CKR+21]</a:t>
            </a:r>
            <a:endParaRPr lang="en-US" altLang="zh-CN" dirty="0">
              <a:solidFill>
                <a:schemeClr val="accent1">
                  <a:lumMod val="75000"/>
                </a:schemeClr>
              </a:solidFill>
            </a:endParaRPr>
          </a:p>
        </p:txBody>
      </p:sp>
      <p:cxnSp>
        <p:nvCxnSpPr>
          <p:cNvPr id="57" name="直线连接符 56"/>
          <p:cNvCxnSpPr/>
          <p:nvPr/>
        </p:nvCxnSpPr>
        <p:spPr>
          <a:xfrm>
            <a:off x="502722" y="3320516"/>
            <a:ext cx="11186556" cy="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cxnSp>
        <p:nvCxnSpPr>
          <p:cNvPr id="58" name="直线连接符 57"/>
          <p:cNvCxnSpPr/>
          <p:nvPr/>
        </p:nvCxnSpPr>
        <p:spPr>
          <a:xfrm>
            <a:off x="5799399" y="3320516"/>
            <a:ext cx="0" cy="319935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1817505" y="3561714"/>
            <a:ext cx="2790483" cy="369332"/>
          </a:xfrm>
          <a:prstGeom prst="rect">
            <a:avLst/>
          </a:prstGeom>
          <a:noFill/>
        </p:spPr>
        <p:txBody>
          <a:bodyPr wrap="square" rtlCol="0">
            <a:spAutoFit/>
          </a:bodyPr>
          <a:lstStyle/>
          <a:p>
            <a:r>
              <a:rPr kumimoji="1" lang="en-US" altLang="zh-CN" b="1" dirty="0"/>
              <a:t>Local computation</a:t>
            </a:r>
            <a:endParaRPr kumimoji="1" lang="zh-CN" altLang="en-US" b="1" dirty="0"/>
          </a:p>
        </p:txBody>
      </p:sp>
      <mc:AlternateContent xmlns:mc="http://schemas.openxmlformats.org/markup-compatibility/2006">
        <mc:Choice xmlns:a14="http://schemas.microsoft.com/office/drawing/2010/main" Requires="a14">
          <p:sp>
            <p:nvSpPr>
              <p:cNvPr id="62" name="文本框 61"/>
              <p:cNvSpPr txBox="1"/>
              <p:nvPr/>
            </p:nvSpPr>
            <p:spPr>
              <a:xfrm>
                <a:off x="579049" y="4263815"/>
                <a:ext cx="5401870" cy="681982"/>
              </a:xfrm>
              <a:prstGeom prst="rect">
                <a:avLst/>
              </a:prstGeom>
              <a:noFill/>
            </p:spPr>
            <p:txBody>
              <a:bodyPr wrap="square" rtlCol="0">
                <a:spAutoFit/>
              </a:bodyPr>
              <a:lstStyle/>
              <a:p>
                <a:r>
                  <a:rPr kumimoji="1" lang="en-US" altLang="zh-CN" b="1" dirty="0"/>
                  <a:t>Addition</a:t>
                </a:r>
                <a:r>
                  <a:rPr kumimoji="1" lang="en-US" altLang="zh-CN" dirty="0"/>
                  <a:t>   </a:t>
                </a:r>
                <a14:m>
                  <m:oMath xmlns:m="http://schemas.openxmlformats.org/officeDocument/2006/math">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𝑋</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𝑌</m:t>
                            </m:r>
                          </m:e>
                        </m:d>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𝑋</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𝑌</m:t>
                        </m:r>
                      </m:e>
                    </m:d>
                    <m:r>
                      <a:rPr kumimoji="1" lang="en-US" altLang="zh-CN" b="0" i="1" smtClean="0">
                        <a:latin typeface="Cambria Math" panose="02040503050406030204" pitchFamily="18" charset="0"/>
                      </a:rPr>
                      <m:t>, </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𝛼</m:t>
                        </m:r>
                      </m:e>
                    </m:d>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𝛼</m:t>
                    </m:r>
                    <m:r>
                      <a:rPr kumimoji="1" lang="en-US" altLang="zh-CN" b="0" i="1" smtClean="0">
                        <a:latin typeface="Cambria Math" panose="02040503050406030204" pitchFamily="18" charset="0"/>
                      </a:rPr>
                      <m:t>𝑋</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𝛼</m:t>
                    </m:r>
                    <m:r>
                      <a:rPr kumimoji="1" lang="en-US" altLang="zh-CN" b="0" i="1" smtClean="0">
                        <a:latin typeface="Cambria Math" panose="02040503050406030204" pitchFamily="18" charset="0"/>
                      </a:rPr>
                      <m:t>𝑌</m:t>
                    </m:r>
                    <m:r>
                      <a:rPr kumimoji="1" lang="en-US" altLang="zh-CN" b="0" i="1" smtClean="0">
                        <a:latin typeface="Cambria Math" panose="02040503050406030204" pitchFamily="18" charset="0"/>
                      </a:rPr>
                      <m:t>])</m:t>
                    </m:r>
                  </m:oMath>
                </a14:m>
                <a:endParaRPr kumimoji="1" lang="zh-CN" altLang="en-US" dirty="0"/>
              </a:p>
              <a:p>
                <a:endParaRPr kumimoji="1" lang="zh-CN" altLang="en-US" dirty="0"/>
              </a:p>
            </p:txBody>
          </p:sp>
        </mc:Choice>
        <mc:Fallback>
          <p:sp>
            <p:nvSpPr>
              <p:cNvPr id="62" name="文本框 61"/>
              <p:cNvSpPr txBox="1">
                <a:spLocks noRot="1" noChangeAspect="1" noMove="1" noResize="1" noEditPoints="1" noAdjustHandles="1" noChangeArrowheads="1" noChangeShapeType="1" noTextEdit="1"/>
              </p:cNvSpPr>
              <p:nvPr/>
            </p:nvSpPr>
            <p:spPr>
              <a:xfrm>
                <a:off x="579049" y="4263815"/>
                <a:ext cx="5401870" cy="681982"/>
              </a:xfrm>
              <a:prstGeom prst="rect">
                <a:avLst/>
              </a:prstGeom>
              <a:blipFill rotWithShape="1">
                <a:blip r:embed="rId1"/>
                <a:stretch>
                  <a:fillRect l="-10" t="-62" r="9" b="6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4" name="文本框 63"/>
              <p:cNvSpPr txBox="1"/>
              <p:nvPr/>
            </p:nvSpPr>
            <p:spPr>
              <a:xfrm>
                <a:off x="532303" y="5010354"/>
                <a:ext cx="5202351" cy="681982"/>
              </a:xfrm>
              <a:prstGeom prst="rect">
                <a:avLst/>
              </a:prstGeom>
              <a:noFill/>
            </p:spPr>
            <p:txBody>
              <a:bodyPr wrap="square" rtlCol="0">
                <a:spAutoFit/>
              </a:bodyPr>
              <a:lstStyle/>
              <a:p>
                <a:r>
                  <a:rPr kumimoji="1" lang="en-US" altLang="zh-CN" b="1" dirty="0">
                    <a:solidFill>
                      <a:schemeClr val="accent4"/>
                    </a:solidFill>
                  </a:rPr>
                  <a:t>Left linearity</a:t>
                </a:r>
                <a:r>
                  <a:rPr kumimoji="1" lang="en-US" altLang="zh-CN" dirty="0">
                    <a:solidFill>
                      <a:schemeClr val="accent4"/>
                    </a:solidFill>
                  </a:rPr>
                  <a:t>  </a:t>
                </a:r>
                <a14:m>
                  <m:oMath xmlns:m="http://schemas.openxmlformats.org/officeDocument/2006/math">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𝐴𝑋</m:t>
                            </m:r>
                          </m:e>
                        </m:d>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𝐴</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𝑋</m:t>
                        </m:r>
                      </m:e>
                    </m:d>
                    <m:r>
                      <a:rPr kumimoji="1" lang="en-US" altLang="zh-CN" b="0" i="1" smtClean="0">
                        <a:latin typeface="Cambria Math" panose="02040503050406030204" pitchFamily="18" charset="0"/>
                      </a:rPr>
                      <m:t>, </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𝛼</m:t>
                        </m:r>
                      </m:e>
                    </m:d>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𝐴</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𝛼</m:t>
                    </m:r>
                    <m:r>
                      <a:rPr kumimoji="1" lang="en-US" altLang="zh-CN" b="0" i="1" smtClean="0">
                        <a:latin typeface="Cambria Math" panose="02040503050406030204" pitchFamily="18" charset="0"/>
                      </a:rPr>
                      <m:t>𝑋</m:t>
                    </m:r>
                    <m:r>
                      <a:rPr kumimoji="1" lang="en-US" altLang="zh-CN" b="0" i="1" smtClean="0">
                        <a:latin typeface="Cambria Math" panose="02040503050406030204" pitchFamily="18" charset="0"/>
                      </a:rPr>
                      <m:t>])</m:t>
                    </m:r>
                  </m:oMath>
                </a14:m>
                <a:endParaRPr kumimoji="1" lang="zh-CN" altLang="en-US" dirty="0"/>
              </a:p>
              <a:p>
                <a:endParaRPr kumimoji="1" lang="zh-CN" altLang="en-US" dirty="0"/>
              </a:p>
            </p:txBody>
          </p:sp>
        </mc:Choice>
        <mc:Fallback>
          <p:sp>
            <p:nvSpPr>
              <p:cNvPr id="64" name="文本框 63"/>
              <p:cNvSpPr txBox="1">
                <a:spLocks noRot="1" noChangeAspect="1" noMove="1" noResize="1" noEditPoints="1" noAdjustHandles="1" noChangeArrowheads="1" noChangeShapeType="1" noTextEdit="1"/>
              </p:cNvSpPr>
              <p:nvPr/>
            </p:nvSpPr>
            <p:spPr>
              <a:xfrm>
                <a:off x="532303" y="5010354"/>
                <a:ext cx="5202351" cy="681982"/>
              </a:xfrm>
              <a:prstGeom prst="rect">
                <a:avLst/>
              </a:prstGeom>
              <a:blipFill rotWithShape="1">
                <a:blip r:embed="rId2"/>
                <a:stretch>
                  <a:fillRect l="-3" t="-30" r="12" b="29"/>
                </a:stretch>
              </a:blipFill>
            </p:spPr>
            <p:txBody>
              <a:bodyPr/>
              <a:lstStyle/>
              <a:p>
                <a:r>
                  <a:rPr lang="zh-CN" altLang="en-US">
                    <a:noFill/>
                  </a:rPr>
                  <a:t> </a:t>
                </a:r>
              </a:p>
            </p:txBody>
          </p:sp>
        </mc:Fallback>
      </mc:AlternateContent>
      <p:sp>
        <p:nvSpPr>
          <p:cNvPr id="66" name="文本框 65"/>
          <p:cNvSpPr txBox="1"/>
          <p:nvPr/>
        </p:nvSpPr>
        <p:spPr>
          <a:xfrm>
            <a:off x="7784207" y="3566385"/>
            <a:ext cx="2361280" cy="369332"/>
          </a:xfrm>
          <a:prstGeom prst="rect">
            <a:avLst/>
          </a:prstGeom>
          <a:noFill/>
        </p:spPr>
        <p:txBody>
          <a:bodyPr wrap="square" rtlCol="0">
            <a:spAutoFit/>
          </a:bodyPr>
          <a:lstStyle/>
          <a:p>
            <a:r>
              <a:rPr kumimoji="1" lang="en-US" altLang="zh-CN" b="1" dirty="0"/>
              <a:t>Multiplication</a:t>
            </a:r>
            <a:endParaRPr kumimoji="1" lang="zh-CN" altLang="en-US" b="1" dirty="0"/>
          </a:p>
        </p:txBody>
      </p:sp>
      <p:sp>
        <p:nvSpPr>
          <p:cNvPr id="67" name="文本框 66"/>
          <p:cNvSpPr txBox="1"/>
          <p:nvPr/>
        </p:nvSpPr>
        <p:spPr>
          <a:xfrm>
            <a:off x="5943158" y="4191475"/>
            <a:ext cx="1931719" cy="369332"/>
          </a:xfrm>
          <a:prstGeom prst="rect">
            <a:avLst/>
          </a:prstGeom>
          <a:noFill/>
        </p:spPr>
        <p:txBody>
          <a:bodyPr wrap="square" rtlCol="0">
            <a:spAutoFit/>
          </a:bodyPr>
          <a:lstStyle/>
          <a:p>
            <a:r>
              <a:rPr kumimoji="1" lang="en-US" altLang="zh-CN" b="1" dirty="0"/>
              <a:t>Preprocessing</a:t>
            </a:r>
            <a:endParaRPr kumimoji="1" lang="zh-CN" altLang="en-US" b="1" dirty="0"/>
          </a:p>
        </p:txBody>
      </p:sp>
      <mc:AlternateContent xmlns:mc="http://schemas.openxmlformats.org/markup-compatibility/2006">
        <mc:Choice xmlns:a14="http://schemas.microsoft.com/office/drawing/2010/main" Requires="a14">
          <p:sp>
            <p:nvSpPr>
              <p:cNvPr id="68" name="文本框 67"/>
              <p:cNvSpPr txBox="1"/>
              <p:nvPr/>
            </p:nvSpPr>
            <p:spPr>
              <a:xfrm>
                <a:off x="8099398" y="4242594"/>
                <a:ext cx="1925399" cy="31265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𝐴</m:t>
                              </m:r>
                            </m:e>
                          </m:d>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𝐵</m:t>
                              </m:r>
                            </m:e>
                          </m:d>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𝐶</m:t>
                              </m:r>
                            </m:e>
                          </m:d>
                        </m:e>
                      </m:d>
                      <m:r>
                        <a:rPr kumimoji="1" lang="en-US" altLang="zh-CN" b="0" i="1" smtClean="0">
                          <a:latin typeface="Cambria Math" panose="02040503050406030204" pitchFamily="18" charset="0"/>
                        </a:rPr>
                        <m:t>)</m:t>
                      </m:r>
                    </m:oMath>
                  </m:oMathPara>
                </a14:m>
                <a:endParaRPr kumimoji="1" lang="zh-CN" altLang="en-US" dirty="0"/>
              </a:p>
            </p:txBody>
          </p:sp>
        </mc:Choice>
        <mc:Fallback>
          <p:sp>
            <p:nvSpPr>
              <p:cNvPr id="68" name="文本框 67"/>
              <p:cNvSpPr txBox="1">
                <a:spLocks noRot="1" noChangeAspect="1" noMove="1" noResize="1" noEditPoints="1" noAdjustHandles="1" noChangeArrowheads="1" noChangeShapeType="1" noTextEdit="1"/>
              </p:cNvSpPr>
              <p:nvPr/>
            </p:nvSpPr>
            <p:spPr>
              <a:xfrm>
                <a:off x="8099398" y="4242594"/>
                <a:ext cx="1925399" cy="312650"/>
              </a:xfrm>
              <a:prstGeom prst="rect">
                <a:avLst/>
              </a:prstGeom>
              <a:blipFill rotWithShape="1">
                <a:blip r:embed="rId3"/>
                <a:stretch>
                  <a:fillRect l="-32" t="-51" r="3" b="12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9" name="文本框 68"/>
              <p:cNvSpPr txBox="1"/>
              <p:nvPr/>
            </p:nvSpPr>
            <p:spPr>
              <a:xfrm>
                <a:off x="10249318" y="4283807"/>
                <a:ext cx="81624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𝐶</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𝐴𝐵</m:t>
                      </m:r>
                    </m:oMath>
                  </m:oMathPara>
                </a14:m>
                <a:endParaRPr kumimoji="1" lang="zh-CN" altLang="en-US" dirty="0"/>
              </a:p>
            </p:txBody>
          </p:sp>
        </mc:Choice>
        <mc:Fallback>
          <p:sp>
            <p:nvSpPr>
              <p:cNvPr id="69" name="文本框 68"/>
              <p:cNvSpPr txBox="1">
                <a:spLocks noRot="1" noChangeAspect="1" noMove="1" noResize="1" noEditPoints="1" noAdjustHandles="1" noChangeArrowheads="1" noChangeShapeType="1" noTextEdit="1"/>
              </p:cNvSpPr>
              <p:nvPr/>
            </p:nvSpPr>
            <p:spPr>
              <a:xfrm>
                <a:off x="10249318" y="4283807"/>
                <a:ext cx="816249" cy="276999"/>
              </a:xfrm>
              <a:prstGeom prst="rect">
                <a:avLst/>
              </a:prstGeom>
              <a:blipFill rotWithShape="1">
                <a:blip r:embed="rId4"/>
                <a:stretch>
                  <a:fillRect l="-51" t="-35" r="-771" b="85"/>
                </a:stretch>
              </a:blipFill>
            </p:spPr>
            <p:txBody>
              <a:bodyPr/>
              <a:lstStyle/>
              <a:p>
                <a:r>
                  <a:rPr lang="zh-CN" altLang="en-US">
                    <a:noFill/>
                  </a:rPr>
                  <a:t> </a:t>
                </a:r>
              </a:p>
            </p:txBody>
          </p:sp>
        </mc:Fallback>
      </mc:AlternateContent>
      <p:sp>
        <p:nvSpPr>
          <p:cNvPr id="70" name="文本框 69"/>
          <p:cNvSpPr txBox="1"/>
          <p:nvPr/>
        </p:nvSpPr>
        <p:spPr>
          <a:xfrm>
            <a:off x="5980919" y="5296819"/>
            <a:ext cx="1389413" cy="369332"/>
          </a:xfrm>
          <a:prstGeom prst="rect">
            <a:avLst/>
          </a:prstGeom>
          <a:noFill/>
        </p:spPr>
        <p:txBody>
          <a:bodyPr wrap="square" rtlCol="0">
            <a:spAutoFit/>
          </a:bodyPr>
          <a:lstStyle/>
          <a:p>
            <a:r>
              <a:rPr kumimoji="1" lang="en-US" altLang="zh-CN" b="1" dirty="0"/>
              <a:t>Online</a:t>
            </a:r>
            <a:endParaRPr kumimoji="1" lang="zh-CN" altLang="en-US" b="1" dirty="0"/>
          </a:p>
        </p:txBody>
      </p:sp>
      <mc:AlternateContent xmlns:mc="http://schemas.openxmlformats.org/markup-compatibility/2006">
        <mc:Choice xmlns:a14="http://schemas.microsoft.com/office/drawing/2010/main" Requires="a14">
          <p:sp>
            <p:nvSpPr>
              <p:cNvPr id="71" name="文本框 70"/>
              <p:cNvSpPr txBox="1"/>
              <p:nvPr/>
            </p:nvSpPr>
            <p:spPr>
              <a:xfrm>
                <a:off x="7331077" y="5001999"/>
                <a:ext cx="4462075" cy="404983"/>
              </a:xfrm>
              <a:prstGeom prst="rect">
                <a:avLst/>
              </a:prstGeom>
              <a:noFill/>
            </p:spPr>
            <p:txBody>
              <a:bodyPr wrap="square" rtlCol="0">
                <a:spAutoFit/>
              </a:bodyPr>
              <a:lstStyle/>
              <a:p>
                <a:r>
                  <a:rPr kumimoji="1" lang="en-US" altLang="zh-CN" dirty="0"/>
                  <a:t>open  </a:t>
                </a:r>
                <a14:m>
                  <m:oMath xmlns:m="http://schemas.openxmlformats.org/officeDocument/2006/math">
                    <m:r>
                      <a:rPr kumimoji="1" lang="en-US" altLang="zh-CN" b="0" i="1" smtClean="0">
                        <a:solidFill>
                          <a:schemeClr val="accent4">
                            <a:lumMod val="75000"/>
                          </a:schemeClr>
                        </a:solidFill>
                        <a:latin typeface="Cambria Math" panose="02040503050406030204" pitchFamily="18" charset="0"/>
                      </a:rPr>
                      <m:t>𝐷</m:t>
                    </m:r>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𝑋</m:t>
                            </m:r>
                          </m:e>
                        </m:d>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𝐴</m:t>
                            </m:r>
                          </m:e>
                        </m:d>
                      </m:e>
                    </m:d>
                    <m:r>
                      <a:rPr kumimoji="1" lang="en-US" altLang="zh-CN" b="0" i="1" smtClean="0">
                        <a:latin typeface="Cambria Math" panose="02040503050406030204" pitchFamily="18" charset="0"/>
                      </a:rPr>
                      <m:t>, </m:t>
                    </m:r>
                    <m:r>
                      <a:rPr kumimoji="1" lang="en-US" altLang="zh-CN" b="0" i="1" smtClean="0">
                        <a:solidFill>
                          <a:srgbClr val="00B050"/>
                        </a:solidFill>
                        <a:latin typeface="Cambria Math" panose="02040503050406030204" pitchFamily="18" charset="0"/>
                      </a:rPr>
                      <m:t>𝐸</m:t>
                    </m:r>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𝑌</m:t>
                            </m:r>
                          </m:e>
                        </m:d>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𝐵</m:t>
                        </m:r>
                      </m:e>
                    </m:d>
                    <m:r>
                      <a:rPr kumimoji="1" lang="en-US" altLang="zh-CN" b="0" i="1" smtClean="0">
                        <a:latin typeface="Cambria Math" panose="02040503050406030204" pitchFamily="18" charset="0"/>
                      </a:rPr>
                      <m:t>]</m:t>
                    </m:r>
                  </m:oMath>
                </a14:m>
                <a:endParaRPr kumimoji="1" lang="zh-CN" altLang="en-US" dirty="0"/>
              </a:p>
            </p:txBody>
          </p:sp>
        </mc:Choice>
        <mc:Fallback>
          <p:sp>
            <p:nvSpPr>
              <p:cNvPr id="71" name="文本框 70"/>
              <p:cNvSpPr txBox="1">
                <a:spLocks noRot="1" noChangeAspect="1" noMove="1" noResize="1" noEditPoints="1" noAdjustHandles="1" noChangeArrowheads="1" noChangeShapeType="1" noTextEdit="1"/>
              </p:cNvSpPr>
              <p:nvPr/>
            </p:nvSpPr>
            <p:spPr>
              <a:xfrm>
                <a:off x="7331077" y="5001999"/>
                <a:ext cx="4462075" cy="404983"/>
              </a:xfrm>
              <a:prstGeom prst="rect">
                <a:avLst/>
              </a:prstGeom>
              <a:blipFill rotWithShape="1">
                <a:blip r:embed="rId5"/>
                <a:stretch>
                  <a:fillRect t="-26" r="13" b="14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2" name="文本框 71"/>
              <p:cNvSpPr txBox="1"/>
              <p:nvPr/>
            </p:nvSpPr>
            <p:spPr>
              <a:xfrm>
                <a:off x="7143609" y="5552249"/>
                <a:ext cx="4806020" cy="404983"/>
              </a:xfrm>
              <a:prstGeom prst="rect">
                <a:avLst/>
              </a:prstGeom>
              <a:noFill/>
            </p:spPr>
            <p:txBody>
              <a:bodyPr wrap="square" rtlCol="0">
                <a:spAutoFit/>
              </a:bodyPr>
              <a:lstStyle/>
              <a:p>
                <a:r>
                  <a:rPr kumimoji="1" lang="en-US" altLang="zh-CN" dirty="0"/>
                  <a:t>compute  </a:t>
                </a:r>
                <a14:m>
                  <m:oMath xmlns:m="http://schemas.openxmlformats.org/officeDocument/2006/math">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m:rPr>
                                <m:sty m:val="p"/>
                              </m:rPr>
                              <a:rPr kumimoji="1" lang="en-US" altLang="zh-CN" b="0" i="0" smtClean="0">
                                <a:latin typeface="Cambria Math" panose="02040503050406030204" pitchFamily="18" charset="0"/>
                              </a:rPr>
                              <m:t>Z</m:t>
                            </m:r>
                          </m:e>
                        </m:d>
                      </m:e>
                    </m:d>
                    <m:r>
                      <a:rPr kumimoji="1" lang="en-US" altLang="zh-CN" b="0" i="0"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𝐶</m:t>
                            </m:r>
                          </m:e>
                        </m:d>
                      </m:e>
                    </m:d>
                    <m:r>
                      <a:rPr kumimoji="1" lang="en-US" altLang="zh-CN" b="0" i="1" smtClean="0">
                        <a:latin typeface="Cambria Math" panose="02040503050406030204" pitchFamily="18" charset="0"/>
                      </a:rPr>
                      <m:t>+</m:t>
                    </m:r>
                    <m:r>
                      <a:rPr kumimoji="1" lang="en-US" altLang="zh-CN" b="0" i="1" smtClean="0">
                        <a:solidFill>
                          <a:schemeClr val="accent4">
                            <a:lumMod val="75000"/>
                          </a:schemeClr>
                        </a:solidFill>
                        <a:latin typeface="Cambria Math" panose="02040503050406030204" pitchFamily="18" charset="0"/>
                      </a:rPr>
                      <m:t>𝐷</m:t>
                    </m:r>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𝐵</m:t>
                            </m:r>
                          </m:e>
                        </m:d>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𝐴</m:t>
                            </m:r>
                          </m:e>
                        </m:d>
                      </m:e>
                    </m:d>
                    <m:r>
                      <a:rPr kumimoji="1" lang="en-US" altLang="zh-CN" b="0" i="1" smtClean="0">
                        <a:solidFill>
                          <a:srgbClr val="00B050"/>
                        </a:solidFill>
                        <a:latin typeface="Cambria Math" panose="02040503050406030204" pitchFamily="18" charset="0"/>
                      </a:rPr>
                      <m:t>𝐸</m:t>
                    </m:r>
                    <m:r>
                      <a:rPr kumimoji="1" lang="en-US" altLang="zh-CN" b="0" i="1" smtClean="0">
                        <a:latin typeface="Cambria Math" panose="02040503050406030204" pitchFamily="18" charset="0"/>
                      </a:rPr>
                      <m:t>+</m:t>
                    </m:r>
                    <m:r>
                      <a:rPr kumimoji="1" lang="en-US" altLang="zh-CN" b="0" i="1" smtClean="0">
                        <a:solidFill>
                          <a:schemeClr val="accent4">
                            <a:lumMod val="75000"/>
                          </a:schemeClr>
                        </a:solidFill>
                        <a:latin typeface="Cambria Math" panose="02040503050406030204" pitchFamily="18" charset="0"/>
                      </a:rPr>
                      <m:t>𝐷</m:t>
                    </m:r>
                    <m:r>
                      <a:rPr kumimoji="1" lang="en-US" altLang="zh-CN" b="0" i="1" smtClean="0">
                        <a:solidFill>
                          <a:srgbClr val="00B050"/>
                        </a:solidFill>
                        <a:latin typeface="Cambria Math" panose="02040503050406030204" pitchFamily="18" charset="0"/>
                      </a:rPr>
                      <m:t>𝐸</m:t>
                    </m:r>
                  </m:oMath>
                </a14:m>
                <a:endParaRPr kumimoji="1" lang="zh-CN" altLang="en-US" dirty="0"/>
              </a:p>
            </p:txBody>
          </p:sp>
        </mc:Choice>
        <mc:Fallback>
          <p:sp>
            <p:nvSpPr>
              <p:cNvPr id="72" name="文本框 71"/>
              <p:cNvSpPr txBox="1">
                <a:spLocks noRot="1" noChangeAspect="1" noMove="1" noResize="1" noEditPoints="1" noAdjustHandles="1" noChangeArrowheads="1" noChangeShapeType="1" noTextEdit="1"/>
              </p:cNvSpPr>
              <p:nvPr/>
            </p:nvSpPr>
            <p:spPr>
              <a:xfrm>
                <a:off x="7143609" y="5552249"/>
                <a:ext cx="4806020" cy="404983"/>
              </a:xfrm>
              <a:prstGeom prst="rect">
                <a:avLst/>
              </a:prstGeom>
              <a:blipFill rotWithShape="1">
                <a:blip r:embed="rId6"/>
                <a:stretch>
                  <a:fillRect l="-10" t="-110" r="4" b="73"/>
                </a:stretch>
              </a:blipFill>
            </p:spPr>
            <p:txBody>
              <a:bodyPr/>
              <a:lstStyle/>
              <a:p>
                <a:r>
                  <a:rPr lang="zh-CN" altLang="en-US">
                    <a:noFill/>
                  </a:rPr>
                  <a:t> </a:t>
                </a:r>
              </a:p>
            </p:txBody>
          </p:sp>
        </mc:Fallback>
      </mc:AlternateContent>
      <p:cxnSp>
        <p:nvCxnSpPr>
          <p:cNvPr id="74" name="直线连接符 73"/>
          <p:cNvCxnSpPr/>
          <p:nvPr/>
        </p:nvCxnSpPr>
        <p:spPr>
          <a:xfrm>
            <a:off x="5942187" y="4891287"/>
            <a:ext cx="5891504" cy="0"/>
          </a:xfrm>
          <a:prstGeom prst="line">
            <a:avLst/>
          </a:prstGeom>
          <a:ln w="12700">
            <a:solidFill>
              <a:schemeClr val="accent6">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文本框 3"/>
              <p:cNvSpPr txBox="1"/>
              <p:nvPr/>
            </p:nvSpPr>
            <p:spPr>
              <a:xfrm>
                <a:off x="4791329" y="2263580"/>
                <a:ext cx="208967"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𝛼</m:t>
                      </m:r>
                    </m:oMath>
                  </m:oMathPara>
                </a14:m>
                <a:endParaRPr lang="zh-CN" altLang="en-US" dirty="0"/>
              </a:p>
            </p:txBody>
          </p:sp>
        </mc:Choice>
        <mc:Fallback>
          <p:sp>
            <p:nvSpPr>
              <p:cNvPr id="4" name="文本框 3"/>
              <p:cNvSpPr txBox="1">
                <a:spLocks noRot="1" noChangeAspect="1" noMove="1" noResize="1" noEditPoints="1" noAdjustHandles="1" noChangeArrowheads="1" noChangeShapeType="1" noTextEdit="1"/>
              </p:cNvSpPr>
              <p:nvPr/>
            </p:nvSpPr>
            <p:spPr>
              <a:xfrm>
                <a:off x="4791329" y="2263580"/>
                <a:ext cx="208967" cy="276999"/>
              </a:xfrm>
              <a:prstGeom prst="rect">
                <a:avLst/>
              </a:prstGeom>
              <a:blipFill rotWithShape="1">
                <a:blip r:embed="rId7"/>
                <a:stretch>
                  <a:fillRect l="-122" t="-159" r="-6843" b="209"/>
                </a:stretch>
              </a:blipFill>
            </p:spPr>
            <p:txBody>
              <a:bodyPr/>
              <a:lstStyle/>
              <a:p>
                <a:r>
                  <a:rPr lang="zh-CN" altLang="en-US">
                    <a:noFill/>
                  </a:rPr>
                  <a:t> </a:t>
                </a:r>
              </a:p>
            </p:txBody>
          </p:sp>
        </mc:Fallback>
      </mc:AlternateContent>
      <p:sp>
        <p:nvSpPr>
          <p:cNvPr id="5" name="文本框 4"/>
          <p:cNvSpPr txBox="1"/>
          <p:nvPr/>
        </p:nvSpPr>
        <p:spPr>
          <a:xfrm>
            <a:off x="3279984" y="1275617"/>
            <a:ext cx="974558" cy="369332"/>
          </a:xfrm>
          <a:prstGeom prst="rect">
            <a:avLst/>
          </a:prstGeom>
          <a:noFill/>
        </p:spPr>
        <p:txBody>
          <a:bodyPr wrap="square" rtlCol="0">
            <a:spAutoFit/>
          </a:bodyPr>
          <a:lstStyle/>
          <a:p>
            <a:r>
              <a:rPr lang="en-US" altLang="zh-CN" dirty="0"/>
              <a:t>secret</a:t>
            </a:r>
            <a:endParaRPr lang="zh-CN" altLang="en-US" dirty="0"/>
          </a:p>
        </p:txBody>
      </p:sp>
      <p:sp>
        <p:nvSpPr>
          <p:cNvPr id="6" name="文本框 5"/>
          <p:cNvSpPr txBox="1"/>
          <p:nvPr/>
        </p:nvSpPr>
        <p:spPr>
          <a:xfrm>
            <a:off x="4442932" y="1266978"/>
            <a:ext cx="905157" cy="369332"/>
          </a:xfrm>
          <a:prstGeom prst="rect">
            <a:avLst/>
          </a:prstGeom>
          <a:noFill/>
        </p:spPr>
        <p:txBody>
          <a:bodyPr wrap="square" rtlCol="0">
            <a:spAutoFit/>
          </a:bodyPr>
          <a:lstStyle/>
          <a:p>
            <a:pPr algn="ctr"/>
            <a:r>
              <a:rPr lang="en-US" altLang="zh-CN" dirty="0"/>
              <a:t>key</a:t>
            </a:r>
            <a:endParaRPr lang="zh-CN" altLang="en-US" dirty="0"/>
          </a:p>
        </p:txBody>
      </p:sp>
      <p:sp>
        <p:nvSpPr>
          <p:cNvPr id="7" name="文本框 6"/>
          <p:cNvSpPr txBox="1"/>
          <p:nvPr/>
        </p:nvSpPr>
        <p:spPr>
          <a:xfrm>
            <a:off x="5609796" y="1261226"/>
            <a:ext cx="1088858" cy="369332"/>
          </a:xfrm>
          <a:prstGeom prst="rect">
            <a:avLst/>
          </a:prstGeom>
          <a:noFill/>
        </p:spPr>
        <p:txBody>
          <a:bodyPr wrap="square" rtlCol="0">
            <a:spAutoFit/>
          </a:bodyPr>
          <a:lstStyle/>
          <a:p>
            <a:r>
              <a:rPr lang="en-US" altLang="zh-CN" dirty="0"/>
              <a:t>MAC</a:t>
            </a:r>
            <a:endParaRPr lang="zh-CN" altLang="en-US" dirty="0"/>
          </a:p>
        </p:txBody>
      </p:sp>
      <p:sp>
        <p:nvSpPr>
          <p:cNvPr id="8" name="矩形 7"/>
          <p:cNvSpPr/>
          <p:nvPr/>
        </p:nvSpPr>
        <p:spPr>
          <a:xfrm>
            <a:off x="3252275" y="1741456"/>
            <a:ext cx="974558" cy="97455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9" name="矩形 8"/>
          <p:cNvSpPr/>
          <p:nvPr/>
        </p:nvSpPr>
        <p:spPr>
          <a:xfrm>
            <a:off x="4775813" y="2056007"/>
            <a:ext cx="239397" cy="239397"/>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0" name="矩形 9"/>
          <p:cNvSpPr/>
          <p:nvPr/>
        </p:nvSpPr>
        <p:spPr>
          <a:xfrm>
            <a:off x="5488596" y="1741456"/>
            <a:ext cx="974558" cy="97455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a:p>
        </p:txBody>
      </p:sp>
      <mc:AlternateContent xmlns:mc="http://schemas.openxmlformats.org/markup-compatibility/2006">
        <mc:Choice xmlns:a14="http://schemas.microsoft.com/office/drawing/2010/main" Requires="a14">
          <p:sp>
            <p:nvSpPr>
              <p:cNvPr id="11" name="文本框 10"/>
              <p:cNvSpPr txBox="1"/>
              <p:nvPr/>
            </p:nvSpPr>
            <p:spPr>
              <a:xfrm>
                <a:off x="3630133" y="2041982"/>
                <a:ext cx="21884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𝑋</m:t>
                      </m:r>
                    </m:oMath>
                  </m:oMathPara>
                </a14:m>
                <a:endParaRPr lang="zh-CN" altLang="en-US" dirty="0"/>
              </a:p>
            </p:txBody>
          </p:sp>
        </mc:Choice>
        <mc:Fallback>
          <p:sp>
            <p:nvSpPr>
              <p:cNvPr id="11" name="文本框 10"/>
              <p:cNvSpPr txBox="1">
                <a:spLocks noRot="1" noChangeAspect="1" noMove="1" noResize="1" noEditPoints="1" noAdjustHandles="1" noChangeArrowheads="1" noChangeShapeType="1" noTextEdit="1"/>
              </p:cNvSpPr>
              <p:nvPr/>
            </p:nvSpPr>
            <p:spPr>
              <a:xfrm>
                <a:off x="3630133" y="2041982"/>
                <a:ext cx="218841" cy="276999"/>
              </a:xfrm>
              <a:prstGeom prst="rect">
                <a:avLst/>
              </a:prstGeom>
              <a:blipFill rotWithShape="1">
                <a:blip r:embed="rId8"/>
                <a:stretch>
                  <a:fillRect l="-216" t="-165" r="-6565" b="21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 name="文本框 11"/>
              <p:cNvSpPr txBox="1"/>
              <p:nvPr/>
            </p:nvSpPr>
            <p:spPr>
              <a:xfrm>
                <a:off x="5797524" y="2041982"/>
                <a:ext cx="35670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𝛼</m:t>
                      </m:r>
                      <m:r>
                        <a:rPr lang="en-US" altLang="zh-CN" b="0" i="1" smtClean="0">
                          <a:latin typeface="Cambria Math" panose="02040503050406030204" pitchFamily="18" charset="0"/>
                        </a:rPr>
                        <m:t>𝑋</m:t>
                      </m:r>
                    </m:oMath>
                  </m:oMathPara>
                </a14:m>
                <a:endParaRPr lang="zh-CN" altLang="en-US" dirty="0"/>
              </a:p>
            </p:txBody>
          </p:sp>
        </mc:Choice>
        <mc:Fallback>
          <p:sp>
            <p:nvSpPr>
              <p:cNvPr id="12" name="文本框 11"/>
              <p:cNvSpPr txBox="1">
                <a:spLocks noRot="1" noChangeAspect="1" noMove="1" noResize="1" noEditPoints="1" noAdjustHandles="1" noChangeArrowheads="1" noChangeShapeType="1" noTextEdit="1"/>
              </p:cNvSpPr>
              <p:nvPr/>
            </p:nvSpPr>
            <p:spPr>
              <a:xfrm>
                <a:off x="5797524" y="2041982"/>
                <a:ext cx="356701" cy="276999"/>
              </a:xfrm>
              <a:prstGeom prst="rect">
                <a:avLst/>
              </a:prstGeom>
              <a:blipFill rotWithShape="1">
                <a:blip r:embed="rId9"/>
                <a:stretch>
                  <a:fillRect l="-171" t="-165" r="-3793" b="21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文本框 12"/>
              <p:cNvSpPr txBox="1"/>
              <p:nvPr/>
            </p:nvSpPr>
            <p:spPr>
              <a:xfrm>
                <a:off x="7115900" y="1993861"/>
                <a:ext cx="2288447" cy="31265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𝑋</m:t>
                              </m:r>
                            </m:e>
                          </m:d>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𝑋</m:t>
                          </m:r>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𝛼</m:t>
                          </m:r>
                        </m:e>
                      </m:d>
                      <m:r>
                        <a:rPr kumimoji="1" lang="en-US" altLang="zh-CN" b="0" i="1" smtClean="0">
                          <a:latin typeface="Cambria Math" panose="02040503050406030204" pitchFamily="18" charset="0"/>
                        </a:rPr>
                        <m:t>, </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𝛼</m:t>
                          </m:r>
                          <m:r>
                            <a:rPr kumimoji="1" lang="en-US" altLang="zh-CN" b="0" i="1" smtClean="0">
                              <a:latin typeface="Cambria Math" panose="02040503050406030204" pitchFamily="18" charset="0"/>
                            </a:rPr>
                            <m:t>𝑋</m:t>
                          </m:r>
                        </m:e>
                      </m:d>
                      <m:r>
                        <a:rPr kumimoji="1" lang="en-US" altLang="zh-CN" b="0" i="1" smtClean="0">
                          <a:latin typeface="Cambria Math" panose="02040503050406030204" pitchFamily="18" charset="0"/>
                        </a:rPr>
                        <m:t>)</m:t>
                      </m:r>
                    </m:oMath>
                  </m:oMathPara>
                </a14:m>
                <a:endParaRPr kumimoji="1" lang="zh-CN" altLang="en-US" dirty="0"/>
              </a:p>
            </p:txBody>
          </p:sp>
        </mc:Choice>
        <mc:Fallback>
          <p:sp>
            <p:nvSpPr>
              <p:cNvPr id="13" name="文本框 12"/>
              <p:cNvSpPr txBox="1">
                <a:spLocks noRot="1" noChangeAspect="1" noMove="1" noResize="1" noEditPoints="1" noAdjustHandles="1" noChangeArrowheads="1" noChangeShapeType="1" noTextEdit="1"/>
              </p:cNvSpPr>
              <p:nvPr/>
            </p:nvSpPr>
            <p:spPr>
              <a:xfrm>
                <a:off x="7115900" y="1993861"/>
                <a:ext cx="2288447" cy="312650"/>
              </a:xfrm>
              <a:prstGeom prst="rect">
                <a:avLst/>
              </a:prstGeom>
              <a:blipFill rotWithShape="1">
                <a:blip r:embed="rId10"/>
                <a:stretch>
                  <a:fillRect l="-4" t="-191" r="-860" b="6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文本框 13"/>
              <p:cNvSpPr txBox="1"/>
              <p:nvPr/>
            </p:nvSpPr>
            <p:spPr>
              <a:xfrm>
                <a:off x="506288" y="5635105"/>
                <a:ext cx="5202351" cy="681982"/>
              </a:xfrm>
              <a:prstGeom prst="rect">
                <a:avLst/>
              </a:prstGeom>
              <a:noFill/>
            </p:spPr>
            <p:txBody>
              <a:bodyPr wrap="square" rtlCol="0">
                <a:spAutoFit/>
              </a:bodyPr>
              <a:lstStyle/>
              <a:p>
                <a:r>
                  <a:rPr kumimoji="1" lang="en-US" altLang="zh-CN" b="1" dirty="0">
                    <a:solidFill>
                      <a:srgbClr val="00B050"/>
                    </a:solidFill>
                  </a:rPr>
                  <a:t>Right linearity</a:t>
                </a:r>
                <a:r>
                  <a:rPr kumimoji="1" lang="en-US" altLang="zh-CN" dirty="0">
                    <a:solidFill>
                      <a:srgbClr val="00B050"/>
                    </a:solidFill>
                  </a:rPr>
                  <a:t>  </a:t>
                </a:r>
                <a14:m>
                  <m:oMath xmlns:m="http://schemas.openxmlformats.org/officeDocument/2006/math">
                    <m:d>
                      <m:dPr>
                        <m:begChr m:val="["/>
                        <m:endChr m:val="]"/>
                        <m:ctrlPr>
                          <a:rPr kumimoji="1" lang="en-US" altLang="zh-CN" b="0" i="1" smtClean="0">
                            <a:latin typeface="Cambria Math" panose="02040503050406030204" pitchFamily="18" charset="0"/>
                          </a:rPr>
                        </m:ctrlPr>
                      </m:dPr>
                      <m:e>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𝑋𝐴</m:t>
                            </m:r>
                          </m:e>
                        </m:d>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𝑋</m:t>
                        </m:r>
                      </m:e>
                    </m:d>
                    <m:r>
                      <a:rPr kumimoji="1" lang="en-US" altLang="zh-CN" b="0" i="1" smtClean="0">
                        <a:latin typeface="Cambria Math" panose="02040503050406030204" pitchFamily="18" charset="0"/>
                      </a:rPr>
                      <m:t>𝐴</m:t>
                    </m:r>
                    <m:r>
                      <a:rPr kumimoji="1" lang="en-US" altLang="zh-CN" b="0" i="1" smtClean="0">
                        <a:latin typeface="Cambria Math" panose="02040503050406030204" pitchFamily="18" charset="0"/>
                      </a:rPr>
                      <m:t>, </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𝛼</m:t>
                        </m:r>
                      </m:e>
                    </m:d>
                    <m:r>
                      <a:rPr kumimoji="1" lang="en-US" altLang="zh-CN" b="0" i="1" smtClean="0">
                        <a:latin typeface="Cambria Math" panose="02040503050406030204" pitchFamily="18" charset="0"/>
                      </a:rPr>
                      <m:t>, </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𝛼</m:t>
                        </m:r>
                        <m:r>
                          <a:rPr kumimoji="1" lang="en-US" altLang="zh-CN" b="0" i="1" smtClean="0">
                            <a:latin typeface="Cambria Math" panose="02040503050406030204" pitchFamily="18" charset="0"/>
                          </a:rPr>
                          <m:t>𝑋</m:t>
                        </m:r>
                      </m:e>
                    </m:d>
                    <m:r>
                      <a:rPr kumimoji="1" lang="en-US" altLang="zh-CN" b="0" i="1" smtClean="0">
                        <a:latin typeface="Cambria Math" panose="02040503050406030204" pitchFamily="18" charset="0"/>
                      </a:rPr>
                      <m:t>𝐴</m:t>
                    </m:r>
                    <m:r>
                      <a:rPr kumimoji="1" lang="en-US" altLang="zh-CN" b="0" i="1" smtClean="0">
                        <a:latin typeface="Cambria Math" panose="02040503050406030204" pitchFamily="18" charset="0"/>
                      </a:rPr>
                      <m:t>)</m:t>
                    </m:r>
                  </m:oMath>
                </a14:m>
                <a:endParaRPr kumimoji="1" lang="zh-CN" altLang="en-US" dirty="0"/>
              </a:p>
              <a:p>
                <a:endParaRPr kumimoji="1" lang="zh-CN" altLang="en-US" dirty="0"/>
              </a:p>
            </p:txBody>
          </p:sp>
        </mc:Choice>
        <mc:Fallback>
          <p:sp>
            <p:nvSpPr>
              <p:cNvPr id="14" name="文本框 13"/>
              <p:cNvSpPr txBox="1">
                <a:spLocks noRot="1" noChangeAspect="1" noMove="1" noResize="1" noEditPoints="1" noAdjustHandles="1" noChangeArrowheads="1" noChangeShapeType="1" noTextEdit="1"/>
              </p:cNvSpPr>
              <p:nvPr/>
            </p:nvSpPr>
            <p:spPr>
              <a:xfrm>
                <a:off x="506288" y="5635105"/>
                <a:ext cx="5202351" cy="681982"/>
              </a:xfrm>
              <a:prstGeom prst="rect">
                <a:avLst/>
              </a:prstGeom>
              <a:blipFill rotWithShape="1">
                <a:blip r:embed="rId11"/>
                <a:stretch>
                  <a:fillRect l="-4" t="-17" r="12" b="16"/>
                </a:stretch>
              </a:blipFill>
            </p:spPr>
            <p:txBody>
              <a:bodyPr/>
              <a:lstStyle/>
              <a:p>
                <a:r>
                  <a:rPr lang="zh-CN" altLang="en-US">
                    <a:noFill/>
                  </a:rPr>
                  <a:t> </a:t>
                </a:r>
              </a:p>
            </p:txBody>
          </p:sp>
        </mc:Fallback>
      </mc:AlternateContent>
    </p:spTree>
    <p:custDataLst>
      <p:tags r:id="rId12"/>
    </p:custDataLst>
  </p:cSld>
  <p:clrMapOvr>
    <a:masterClrMapping/>
  </p:clrMapOvr>
  <mc:AlternateContent xmlns:mc="http://schemas.openxmlformats.org/markup-compatibility/2006">
    <mc:Choice xmlns:p14="http://schemas.microsoft.com/office/powerpoint/2010/main" Requires="p14">
      <p:transition spd="slow" p14:dur="2000" advTm="68982"/>
    </mc:Choice>
    <mc:Fallback>
      <p:transition spd="slow" advTm="689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4" grpId="0"/>
      <p:bldP spid="66" grpId="0"/>
      <p:bldP spid="67" grpId="0"/>
      <p:bldP spid="68" grpId="0"/>
      <p:bldP spid="69" grpId="0"/>
      <p:bldP spid="70" grpId="0"/>
      <p:bldP spid="71" grpId="0"/>
      <p:bldP spid="7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090" y="200095"/>
            <a:ext cx="10969200" cy="705600"/>
          </a:xfrm>
        </p:spPr>
        <p:txBody>
          <a:bodyPr>
            <a:normAutofit/>
          </a:bodyPr>
          <a:lstStyle/>
          <a:p>
            <a:r>
              <a:rPr lang="en-US" altLang="zh-CN" dirty="0"/>
              <a:t>Our authenticated sharing</a:t>
            </a:r>
            <a:endParaRPr lang="en-US" altLang="zh-CN" dirty="0"/>
          </a:p>
        </p:txBody>
      </p:sp>
      <p:cxnSp>
        <p:nvCxnSpPr>
          <p:cNvPr id="57" name="直线连接符 56"/>
          <p:cNvCxnSpPr/>
          <p:nvPr/>
        </p:nvCxnSpPr>
        <p:spPr>
          <a:xfrm>
            <a:off x="453303" y="3245126"/>
            <a:ext cx="11186556" cy="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cxnSp>
        <p:nvCxnSpPr>
          <p:cNvPr id="58" name="直线连接符 57"/>
          <p:cNvCxnSpPr/>
          <p:nvPr/>
        </p:nvCxnSpPr>
        <p:spPr>
          <a:xfrm>
            <a:off x="5749980" y="3245126"/>
            <a:ext cx="0" cy="319935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1768086" y="3486324"/>
            <a:ext cx="2790483" cy="369332"/>
          </a:xfrm>
          <a:prstGeom prst="rect">
            <a:avLst/>
          </a:prstGeom>
          <a:noFill/>
        </p:spPr>
        <p:txBody>
          <a:bodyPr wrap="square" rtlCol="0">
            <a:spAutoFit/>
          </a:bodyPr>
          <a:lstStyle/>
          <a:p>
            <a:r>
              <a:rPr kumimoji="1" lang="en-US" altLang="zh-CN" b="1" dirty="0"/>
              <a:t>Local computation</a:t>
            </a:r>
            <a:endParaRPr kumimoji="1" lang="zh-CN" altLang="en-US" b="1" dirty="0"/>
          </a:p>
        </p:txBody>
      </p:sp>
      <mc:AlternateContent xmlns:mc="http://schemas.openxmlformats.org/markup-compatibility/2006">
        <mc:Choice xmlns:a14="http://schemas.microsoft.com/office/drawing/2010/main" Requires="a14">
          <p:sp>
            <p:nvSpPr>
              <p:cNvPr id="62" name="文本框 61"/>
              <p:cNvSpPr txBox="1"/>
              <p:nvPr/>
            </p:nvSpPr>
            <p:spPr>
              <a:xfrm>
                <a:off x="529630" y="4188425"/>
                <a:ext cx="5401870" cy="646331"/>
              </a:xfrm>
              <a:prstGeom prst="rect">
                <a:avLst/>
              </a:prstGeom>
              <a:noFill/>
            </p:spPr>
            <p:txBody>
              <a:bodyPr wrap="square" rtlCol="0">
                <a:spAutoFit/>
              </a:bodyPr>
              <a:lstStyle/>
              <a:p>
                <a:r>
                  <a:rPr kumimoji="1" lang="en-US" altLang="zh-CN" b="1" dirty="0"/>
                  <a:t>Addition</a:t>
                </a:r>
                <a:r>
                  <a:rPr kumimoji="1" lang="en-US" altLang="zh-CN" dirty="0"/>
                  <a:t>   </a:t>
                </a:r>
                <a14:m>
                  <m:oMath xmlns:m="http://schemas.openxmlformats.org/officeDocument/2006/math">
                    <m:r>
                      <a:rPr kumimoji="1" lang="en-US" altLang="zh-CN" b="0" i="0" smtClean="0">
                        <a:latin typeface="Cambria Math" panose="02040503050406030204" pitchFamily="18" charset="0"/>
                      </a:rPr>
                      <m:t> </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𝑋</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𝑌</m:t>
                    </m:r>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𝑋</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𝑌</m:t>
                        </m:r>
                      </m:e>
                    </m:d>
                    <m:r>
                      <a:rPr kumimoji="1" lang="en-US" altLang="zh-CN" b="0" i="1" smtClean="0">
                        <a:latin typeface="Cambria Math" panose="02040503050406030204" pitchFamily="18" charset="0"/>
                      </a:rPr>
                      <m:t>, </m:t>
                    </m:r>
                    <m:d>
                      <m:dPr>
                        <m:begChr m:val="["/>
                        <m:endChr m:val="]"/>
                        <m:ctrlPr>
                          <a:rPr kumimoji="1" lang="en-US" altLang="zh-CN" b="1" i="1" smtClean="0">
                            <a:latin typeface="Cambria Math" panose="02040503050406030204" pitchFamily="18" charset="0"/>
                          </a:rPr>
                        </m:ctrlPr>
                      </m:dPr>
                      <m:e>
                        <m:r>
                          <a:rPr kumimoji="1" lang="en-US" altLang="zh-CN" b="1" i="1" smtClean="0">
                            <a:latin typeface="Cambria Math" panose="02040503050406030204" pitchFamily="18" charset="0"/>
                          </a:rPr>
                          <m:t>𝒗</m:t>
                        </m:r>
                      </m:e>
                    </m:d>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𝑋</m:t>
                    </m:r>
                    <m:r>
                      <a:rPr kumimoji="1" lang="en-US" altLang="zh-CN" b="1" i="1" smtClean="0">
                        <a:latin typeface="Cambria Math" panose="02040503050406030204" pitchFamily="18" charset="0"/>
                      </a:rPr>
                      <m:t>𝒗</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𝑌</m:t>
                    </m:r>
                    <m:r>
                      <a:rPr kumimoji="1" lang="en-US" altLang="zh-CN" b="1" i="1" smtClean="0">
                        <a:latin typeface="Cambria Math" panose="02040503050406030204" pitchFamily="18" charset="0"/>
                      </a:rPr>
                      <m:t>𝒗</m:t>
                    </m:r>
                    <m:r>
                      <a:rPr kumimoji="1" lang="en-US" altLang="zh-CN" b="0" i="1" smtClean="0">
                        <a:latin typeface="Cambria Math" panose="02040503050406030204" pitchFamily="18" charset="0"/>
                      </a:rPr>
                      <m:t>])</m:t>
                    </m:r>
                  </m:oMath>
                </a14:m>
                <a:endParaRPr kumimoji="1" lang="zh-CN" altLang="en-US" dirty="0"/>
              </a:p>
              <a:p>
                <a:endParaRPr kumimoji="1" lang="zh-CN" altLang="en-US" dirty="0"/>
              </a:p>
            </p:txBody>
          </p:sp>
        </mc:Choice>
        <mc:Fallback>
          <p:sp>
            <p:nvSpPr>
              <p:cNvPr id="62" name="文本框 61"/>
              <p:cNvSpPr txBox="1">
                <a:spLocks noRot="1" noChangeAspect="1" noMove="1" noResize="1" noEditPoints="1" noAdjustHandles="1" noChangeArrowheads="1" noChangeShapeType="1" noTextEdit="1"/>
              </p:cNvSpPr>
              <p:nvPr/>
            </p:nvSpPr>
            <p:spPr>
              <a:xfrm>
                <a:off x="529630" y="4188425"/>
                <a:ext cx="5401870" cy="646331"/>
              </a:xfrm>
              <a:prstGeom prst="rect">
                <a:avLst/>
              </a:prstGeom>
              <a:blipFill rotWithShape="1">
                <a:blip r:embed="rId1"/>
                <a:stretch>
                  <a:fillRect l="-1" t="-93" r="11" b="7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4" name="文本框 63"/>
              <p:cNvSpPr txBox="1"/>
              <p:nvPr/>
            </p:nvSpPr>
            <p:spPr>
              <a:xfrm>
                <a:off x="482884" y="4934964"/>
                <a:ext cx="5202351" cy="646331"/>
              </a:xfrm>
              <a:prstGeom prst="rect">
                <a:avLst/>
              </a:prstGeom>
              <a:noFill/>
            </p:spPr>
            <p:txBody>
              <a:bodyPr wrap="square" rtlCol="0">
                <a:spAutoFit/>
              </a:bodyPr>
              <a:lstStyle/>
              <a:p>
                <a:r>
                  <a:rPr kumimoji="1" lang="en-US" altLang="zh-CN" b="1" dirty="0">
                    <a:solidFill>
                      <a:schemeClr val="accent4"/>
                    </a:solidFill>
                  </a:rPr>
                  <a:t>Left linearity</a:t>
                </a:r>
                <a:r>
                  <a:rPr kumimoji="1" lang="en-US" altLang="zh-CN" dirty="0">
                    <a:solidFill>
                      <a:schemeClr val="accent4"/>
                    </a:solidFill>
                  </a:rPr>
                  <a:t>  </a:t>
                </a:r>
                <a14:m>
                  <m:oMath xmlns:m="http://schemas.openxmlformats.org/officeDocument/2006/math">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𝐴𝑋</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𝐴</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𝑋</m:t>
                        </m:r>
                      </m:e>
                    </m:d>
                    <m:r>
                      <a:rPr kumimoji="1" lang="en-US" altLang="zh-CN" b="0" i="1" smtClean="0">
                        <a:latin typeface="Cambria Math" panose="02040503050406030204" pitchFamily="18" charset="0"/>
                      </a:rPr>
                      <m:t>, [</m:t>
                    </m:r>
                    <m:r>
                      <a:rPr kumimoji="1" lang="en-US" altLang="zh-CN" b="1" i="1" smtClean="0">
                        <a:latin typeface="Cambria Math" panose="02040503050406030204" pitchFamily="18" charset="0"/>
                      </a:rPr>
                      <m:t>𝒗</m:t>
                    </m:r>
                    <m:r>
                      <a:rPr kumimoji="1" lang="en-US" altLang="zh-CN" b="0" i="1" smtClean="0">
                        <a:latin typeface="Cambria Math" panose="02040503050406030204" pitchFamily="18" charset="0"/>
                      </a:rPr>
                      <m:t>], </m:t>
                    </m:r>
                    <m:r>
                      <a:rPr kumimoji="1" lang="en-US" altLang="zh-CN" b="0" i="1" smtClean="0">
                        <a:latin typeface="Cambria Math" panose="02040503050406030204" pitchFamily="18" charset="0"/>
                      </a:rPr>
                      <m:t>𝐴</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𝑋</m:t>
                    </m:r>
                    <m:r>
                      <a:rPr kumimoji="1" lang="en-US" altLang="zh-CN" b="1" i="1" smtClean="0">
                        <a:latin typeface="Cambria Math" panose="02040503050406030204" pitchFamily="18" charset="0"/>
                      </a:rPr>
                      <m:t>𝒗</m:t>
                    </m:r>
                    <m:r>
                      <a:rPr kumimoji="1" lang="en-US" altLang="zh-CN" b="0" i="1" smtClean="0">
                        <a:latin typeface="Cambria Math" panose="02040503050406030204" pitchFamily="18" charset="0"/>
                      </a:rPr>
                      <m:t>])</m:t>
                    </m:r>
                  </m:oMath>
                </a14:m>
                <a:endParaRPr kumimoji="1" lang="zh-CN" altLang="en-US" dirty="0"/>
              </a:p>
              <a:p>
                <a:endParaRPr kumimoji="1" lang="zh-CN" altLang="en-US" dirty="0"/>
              </a:p>
            </p:txBody>
          </p:sp>
        </mc:Choice>
        <mc:Fallback>
          <p:sp>
            <p:nvSpPr>
              <p:cNvPr id="64" name="文本框 63"/>
              <p:cNvSpPr txBox="1">
                <a:spLocks noRot="1" noChangeAspect="1" noMove="1" noResize="1" noEditPoints="1" noAdjustHandles="1" noChangeArrowheads="1" noChangeShapeType="1" noTextEdit="1"/>
              </p:cNvSpPr>
              <p:nvPr/>
            </p:nvSpPr>
            <p:spPr>
              <a:xfrm>
                <a:off x="482884" y="4934964"/>
                <a:ext cx="5202351" cy="646331"/>
              </a:xfrm>
              <a:prstGeom prst="rect">
                <a:avLst/>
              </a:prstGeom>
              <a:blipFill rotWithShape="1">
                <a:blip r:embed="rId2"/>
                <a:stretch>
                  <a:fillRect l="-5" t="-59" r="2" b="43"/>
                </a:stretch>
              </a:blipFill>
            </p:spPr>
            <p:txBody>
              <a:bodyPr/>
              <a:lstStyle/>
              <a:p>
                <a:r>
                  <a:rPr lang="zh-CN" altLang="en-US">
                    <a:noFill/>
                  </a:rPr>
                  <a:t> </a:t>
                </a:r>
              </a:p>
            </p:txBody>
          </p:sp>
        </mc:Fallback>
      </mc:AlternateContent>
      <p:sp>
        <p:nvSpPr>
          <p:cNvPr id="66" name="文本框 65"/>
          <p:cNvSpPr txBox="1"/>
          <p:nvPr/>
        </p:nvSpPr>
        <p:spPr>
          <a:xfrm>
            <a:off x="7734788" y="3490995"/>
            <a:ext cx="2361280" cy="369332"/>
          </a:xfrm>
          <a:prstGeom prst="rect">
            <a:avLst/>
          </a:prstGeom>
          <a:noFill/>
        </p:spPr>
        <p:txBody>
          <a:bodyPr wrap="square" rtlCol="0">
            <a:spAutoFit/>
          </a:bodyPr>
          <a:lstStyle/>
          <a:p>
            <a:r>
              <a:rPr kumimoji="1" lang="en-US" altLang="zh-CN" b="1" dirty="0"/>
              <a:t>Multiplication</a:t>
            </a:r>
            <a:endParaRPr kumimoji="1" lang="zh-CN" altLang="en-US" b="1" dirty="0"/>
          </a:p>
        </p:txBody>
      </p:sp>
      <p:sp>
        <p:nvSpPr>
          <p:cNvPr id="67" name="文本框 66"/>
          <p:cNvSpPr txBox="1"/>
          <p:nvPr/>
        </p:nvSpPr>
        <p:spPr>
          <a:xfrm>
            <a:off x="5914478" y="4151956"/>
            <a:ext cx="1931719" cy="369332"/>
          </a:xfrm>
          <a:prstGeom prst="rect">
            <a:avLst/>
          </a:prstGeom>
          <a:noFill/>
        </p:spPr>
        <p:txBody>
          <a:bodyPr wrap="square" rtlCol="0">
            <a:spAutoFit/>
          </a:bodyPr>
          <a:lstStyle/>
          <a:p>
            <a:r>
              <a:rPr kumimoji="1" lang="en-US" altLang="zh-CN" b="1" dirty="0"/>
              <a:t>Preprocessing</a:t>
            </a:r>
            <a:endParaRPr kumimoji="1" lang="zh-CN" altLang="en-US" b="1" dirty="0"/>
          </a:p>
        </p:txBody>
      </p:sp>
      <mc:AlternateContent xmlns:mc="http://schemas.openxmlformats.org/markup-compatibility/2006">
        <mc:Choice xmlns:a14="http://schemas.microsoft.com/office/drawing/2010/main" Requires="a14">
          <p:sp>
            <p:nvSpPr>
              <p:cNvPr id="68" name="文本框 67"/>
              <p:cNvSpPr txBox="1"/>
              <p:nvPr/>
            </p:nvSpPr>
            <p:spPr>
              <a:xfrm>
                <a:off x="8049979" y="4167204"/>
                <a:ext cx="1382814"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𝐴</m:t>
                          </m:r>
                        </m:e>
                      </m:d>
                      <m:r>
                        <a:rPr kumimoji="1" lang="en-US" altLang="zh-CN" b="0" i="1" smtClean="0">
                          <a:latin typeface="Cambria Math" panose="02040503050406030204" pitchFamily="18" charset="0"/>
                        </a:rPr>
                        <m:t>, </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𝐵</m:t>
                          </m:r>
                        </m:e>
                      </m:d>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𝐶</m:t>
                      </m:r>
                      <m:r>
                        <a:rPr kumimoji="1" lang="en-US" altLang="zh-CN" b="0" i="1" smtClean="0">
                          <a:latin typeface="Cambria Math" panose="02040503050406030204" pitchFamily="18" charset="0"/>
                        </a:rPr>
                        <m:t>⟩)</m:t>
                      </m:r>
                    </m:oMath>
                  </m:oMathPara>
                </a14:m>
                <a:endParaRPr kumimoji="1" lang="zh-CN" altLang="en-US" dirty="0"/>
              </a:p>
            </p:txBody>
          </p:sp>
        </mc:Choice>
        <mc:Fallback>
          <p:sp>
            <p:nvSpPr>
              <p:cNvPr id="68" name="文本框 67"/>
              <p:cNvSpPr txBox="1">
                <a:spLocks noRot="1" noChangeAspect="1" noMove="1" noResize="1" noEditPoints="1" noAdjustHandles="1" noChangeArrowheads="1" noChangeShapeType="1" noTextEdit="1"/>
              </p:cNvSpPr>
              <p:nvPr/>
            </p:nvSpPr>
            <p:spPr>
              <a:xfrm>
                <a:off x="8049979" y="4167204"/>
                <a:ext cx="1382814" cy="276999"/>
              </a:xfrm>
              <a:prstGeom prst="rect">
                <a:avLst/>
              </a:prstGeom>
              <a:blipFill rotWithShape="1">
                <a:blip r:embed="rId3"/>
                <a:stretch>
                  <a:fillRect l="-6" t="-121" r="-1846" b="17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9" name="文本框 68"/>
              <p:cNvSpPr txBox="1"/>
              <p:nvPr/>
            </p:nvSpPr>
            <p:spPr>
              <a:xfrm>
                <a:off x="10218330" y="4191257"/>
                <a:ext cx="81624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𝐶</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𝐴𝐵</m:t>
                      </m:r>
                    </m:oMath>
                  </m:oMathPara>
                </a14:m>
                <a:endParaRPr kumimoji="1" lang="zh-CN" altLang="en-US" dirty="0"/>
              </a:p>
            </p:txBody>
          </p:sp>
        </mc:Choice>
        <mc:Fallback>
          <p:sp>
            <p:nvSpPr>
              <p:cNvPr id="69" name="文本框 68"/>
              <p:cNvSpPr txBox="1">
                <a:spLocks noRot="1" noChangeAspect="1" noMove="1" noResize="1" noEditPoints="1" noAdjustHandles="1" noChangeArrowheads="1" noChangeShapeType="1" noTextEdit="1"/>
              </p:cNvSpPr>
              <p:nvPr/>
            </p:nvSpPr>
            <p:spPr>
              <a:xfrm>
                <a:off x="10218330" y="4191257"/>
                <a:ext cx="816249" cy="276999"/>
              </a:xfrm>
              <a:prstGeom prst="rect">
                <a:avLst/>
              </a:prstGeom>
              <a:blipFill rotWithShape="1">
                <a:blip r:embed="rId4"/>
                <a:stretch>
                  <a:fillRect l="-67" t="-93" r="-755" b="143"/>
                </a:stretch>
              </a:blipFill>
            </p:spPr>
            <p:txBody>
              <a:bodyPr/>
              <a:lstStyle/>
              <a:p>
                <a:r>
                  <a:rPr lang="zh-CN" altLang="en-US">
                    <a:noFill/>
                  </a:rPr>
                  <a:t> </a:t>
                </a:r>
              </a:p>
            </p:txBody>
          </p:sp>
        </mc:Fallback>
      </mc:AlternateContent>
      <p:sp>
        <p:nvSpPr>
          <p:cNvPr id="70" name="文本框 69"/>
          <p:cNvSpPr txBox="1"/>
          <p:nvPr/>
        </p:nvSpPr>
        <p:spPr>
          <a:xfrm>
            <a:off x="5931500" y="5221429"/>
            <a:ext cx="1389413" cy="369332"/>
          </a:xfrm>
          <a:prstGeom prst="rect">
            <a:avLst/>
          </a:prstGeom>
          <a:noFill/>
        </p:spPr>
        <p:txBody>
          <a:bodyPr wrap="square" rtlCol="0">
            <a:spAutoFit/>
          </a:bodyPr>
          <a:lstStyle/>
          <a:p>
            <a:r>
              <a:rPr kumimoji="1" lang="en-US" altLang="zh-CN" b="1" dirty="0"/>
              <a:t>Online</a:t>
            </a:r>
            <a:endParaRPr kumimoji="1" lang="zh-CN" altLang="en-US" b="1" dirty="0"/>
          </a:p>
        </p:txBody>
      </p:sp>
      <mc:AlternateContent xmlns:mc="http://schemas.openxmlformats.org/markup-compatibility/2006">
        <mc:Choice xmlns:a14="http://schemas.microsoft.com/office/drawing/2010/main" Requires="a14">
          <p:sp>
            <p:nvSpPr>
              <p:cNvPr id="71" name="文本框 70"/>
              <p:cNvSpPr txBox="1"/>
              <p:nvPr/>
            </p:nvSpPr>
            <p:spPr>
              <a:xfrm>
                <a:off x="7281658" y="4926609"/>
                <a:ext cx="4462075" cy="369332"/>
              </a:xfrm>
              <a:prstGeom prst="rect">
                <a:avLst/>
              </a:prstGeom>
              <a:noFill/>
            </p:spPr>
            <p:txBody>
              <a:bodyPr wrap="square" rtlCol="0">
                <a:spAutoFit/>
              </a:bodyPr>
              <a:lstStyle/>
              <a:p>
                <a:r>
                  <a:rPr kumimoji="1" lang="en-US" altLang="zh-CN" dirty="0"/>
                  <a:t>open  </a:t>
                </a:r>
                <a14:m>
                  <m:oMath xmlns:m="http://schemas.openxmlformats.org/officeDocument/2006/math">
                    <m:r>
                      <a:rPr kumimoji="1" lang="en-US" altLang="zh-CN" b="0" i="1" smtClean="0">
                        <a:solidFill>
                          <a:schemeClr val="accent4">
                            <a:lumMod val="75000"/>
                          </a:schemeClr>
                        </a:solidFill>
                        <a:latin typeface="Cambria Math" panose="02040503050406030204" pitchFamily="18" charset="0"/>
                      </a:rPr>
                      <m:t>𝐷</m:t>
                    </m:r>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𝑋</m:t>
                        </m:r>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𝐴</m:t>
                        </m:r>
                      </m:e>
                    </m:d>
                    <m:r>
                      <a:rPr kumimoji="1" lang="en-US" altLang="zh-CN" b="0" i="1" smtClean="0">
                        <a:latin typeface="Cambria Math" panose="02040503050406030204" pitchFamily="18" charset="0"/>
                      </a:rPr>
                      <m:t>, </m:t>
                    </m:r>
                    <m:r>
                      <a:rPr kumimoji="1" lang="en-US" altLang="zh-CN" b="0" i="1" smtClean="0">
                        <a:solidFill>
                          <a:srgbClr val="00B050"/>
                        </a:solidFill>
                        <a:latin typeface="Cambria Math" panose="02040503050406030204" pitchFamily="18" charset="0"/>
                      </a:rPr>
                      <m:t>𝐸</m:t>
                    </m:r>
                    <m:r>
                      <a:rPr kumimoji="1" lang="en-US" altLang="zh-CN" b="0" i="1" smtClean="0">
                        <a:latin typeface="Cambria Math" panose="02040503050406030204" pitchFamily="18" charset="0"/>
                      </a:rPr>
                      <m:t>←</m:t>
                    </m:r>
                    <m:d>
                      <m:dPr>
                        <m:begChr m:val="⟨"/>
                        <m:endChr m:val="⟩"/>
                        <m:ctrlPr>
                          <a:rPr kumimoji="1" lang="en-US" altLang="zh-CN" b="0" i="1" smtClean="0">
                            <a:solidFill>
                              <a:schemeClr val="tx1"/>
                            </a:solidFill>
                            <a:latin typeface="Cambria Math" panose="02040503050406030204" pitchFamily="18" charset="0"/>
                          </a:rPr>
                        </m:ctrlPr>
                      </m:dPr>
                      <m:e>
                        <m:r>
                          <a:rPr kumimoji="1" lang="en-US" altLang="zh-CN" b="0" i="1" smtClean="0">
                            <a:solidFill>
                              <a:schemeClr val="tx1"/>
                            </a:solidFill>
                            <a:latin typeface="Cambria Math" panose="02040503050406030204" pitchFamily="18" charset="0"/>
                          </a:rPr>
                          <m:t>𝑌</m:t>
                        </m:r>
                      </m:e>
                    </m:d>
                    <m:r>
                      <a:rPr kumimoji="1" lang="en-US" altLang="zh-CN" b="0" i="1" smtClean="0">
                        <a:solidFill>
                          <a:schemeClr val="tx1"/>
                        </a:solidFill>
                        <a:latin typeface="Cambria Math" panose="02040503050406030204" pitchFamily="18" charset="0"/>
                      </a:rPr>
                      <m:t>−⟨</m:t>
                    </m:r>
                    <m:r>
                      <a:rPr kumimoji="1" lang="en-US" altLang="zh-CN" b="0" i="1" smtClean="0">
                        <a:solidFill>
                          <a:schemeClr val="tx1"/>
                        </a:solidFill>
                        <a:latin typeface="Cambria Math" panose="02040503050406030204" pitchFamily="18" charset="0"/>
                      </a:rPr>
                      <m:t>𝐵</m:t>
                    </m:r>
                    <m:r>
                      <a:rPr kumimoji="1" lang="en-US" altLang="zh-CN" b="0" i="1" smtClean="0">
                        <a:solidFill>
                          <a:schemeClr val="tx1"/>
                        </a:solidFill>
                        <a:latin typeface="Cambria Math" panose="02040503050406030204" pitchFamily="18" charset="0"/>
                      </a:rPr>
                      <m:t>⟩</m:t>
                    </m:r>
                  </m:oMath>
                </a14:m>
                <a:endParaRPr kumimoji="1" lang="zh-CN" altLang="en-US" dirty="0"/>
              </a:p>
            </p:txBody>
          </p:sp>
        </mc:Choice>
        <mc:Fallback>
          <p:sp>
            <p:nvSpPr>
              <p:cNvPr id="71" name="文本框 70"/>
              <p:cNvSpPr txBox="1">
                <a:spLocks noRot="1" noChangeAspect="1" noMove="1" noResize="1" noEditPoints="1" noAdjustHandles="1" noChangeArrowheads="1" noChangeShapeType="1" noTextEdit="1"/>
              </p:cNvSpPr>
              <p:nvPr/>
            </p:nvSpPr>
            <p:spPr>
              <a:xfrm>
                <a:off x="7281658" y="4926609"/>
                <a:ext cx="4462075" cy="369332"/>
              </a:xfrm>
              <a:prstGeom prst="rect">
                <a:avLst/>
              </a:prstGeom>
              <a:blipFill rotWithShape="1">
                <a:blip r:embed="rId5"/>
                <a:stretch>
                  <a:fillRect l="-3" t="-76" r="1" b="1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2" name="文本框 71"/>
              <p:cNvSpPr txBox="1"/>
              <p:nvPr/>
            </p:nvSpPr>
            <p:spPr>
              <a:xfrm>
                <a:off x="7094190" y="5476859"/>
                <a:ext cx="4806020" cy="369332"/>
              </a:xfrm>
              <a:prstGeom prst="rect">
                <a:avLst/>
              </a:prstGeom>
              <a:noFill/>
            </p:spPr>
            <p:txBody>
              <a:bodyPr wrap="square" rtlCol="0">
                <a:spAutoFit/>
              </a:bodyPr>
              <a:lstStyle/>
              <a:p>
                <a:r>
                  <a:rPr kumimoji="1" lang="en-US" altLang="zh-CN" dirty="0"/>
                  <a:t>compute  </a:t>
                </a:r>
                <a14:m>
                  <m:oMath xmlns:m="http://schemas.openxmlformats.org/officeDocument/2006/math">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𝑍</m:t>
                    </m:r>
                    <m:r>
                      <a:rPr kumimoji="1" lang="en-US" altLang="zh-CN" b="0" i="1" smtClean="0">
                        <a:latin typeface="Cambria Math" panose="02040503050406030204" pitchFamily="18" charset="0"/>
                      </a:rPr>
                      <m:t>⟩</m:t>
                    </m:r>
                    <m:r>
                      <a:rPr kumimoji="1" lang="en-US" altLang="zh-CN" b="0" i="0" smtClean="0">
                        <a:latin typeface="Cambria Math" panose="02040503050406030204" pitchFamily="18" charset="0"/>
                      </a:rPr>
                      <m:t>=</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𝐶</m:t>
                    </m:r>
                    <m:r>
                      <a:rPr kumimoji="1" lang="en-US" altLang="zh-CN" b="0" i="1" smtClean="0">
                        <a:latin typeface="Cambria Math" panose="02040503050406030204" pitchFamily="18" charset="0"/>
                      </a:rPr>
                      <m:t>⟩+</m:t>
                    </m:r>
                    <m:r>
                      <a:rPr kumimoji="1" lang="en-US" altLang="zh-CN" b="0" i="1" smtClean="0">
                        <a:solidFill>
                          <a:schemeClr val="accent4">
                            <a:lumMod val="75000"/>
                          </a:schemeClr>
                        </a:solidFill>
                        <a:latin typeface="Cambria Math" panose="02040503050406030204" pitchFamily="18" charset="0"/>
                      </a:rPr>
                      <m:t>𝐷</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𝐵</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𝐴𝐸</m:t>
                    </m:r>
                    <m:r>
                      <a:rPr kumimoji="1" lang="en-US" altLang="zh-CN" b="0" i="1" smtClean="0">
                        <a:latin typeface="Cambria Math" panose="02040503050406030204" pitchFamily="18" charset="0"/>
                      </a:rPr>
                      <m:t>⟩+</m:t>
                    </m:r>
                    <m:r>
                      <a:rPr kumimoji="1" lang="en-US" altLang="zh-CN" b="0" i="1" smtClean="0">
                        <a:solidFill>
                          <a:schemeClr val="accent4">
                            <a:lumMod val="75000"/>
                          </a:schemeClr>
                        </a:solidFill>
                        <a:latin typeface="Cambria Math" panose="02040503050406030204" pitchFamily="18" charset="0"/>
                      </a:rPr>
                      <m:t>𝐷</m:t>
                    </m:r>
                    <m:r>
                      <a:rPr kumimoji="1" lang="en-US" altLang="zh-CN" b="0" i="1" smtClean="0">
                        <a:solidFill>
                          <a:srgbClr val="00B050"/>
                        </a:solidFill>
                        <a:latin typeface="Cambria Math" panose="02040503050406030204" pitchFamily="18" charset="0"/>
                      </a:rPr>
                      <m:t>𝐸</m:t>
                    </m:r>
                  </m:oMath>
                </a14:m>
                <a:endParaRPr kumimoji="1" lang="zh-CN" altLang="en-US" dirty="0"/>
              </a:p>
            </p:txBody>
          </p:sp>
        </mc:Choice>
        <mc:Fallback>
          <p:sp>
            <p:nvSpPr>
              <p:cNvPr id="72" name="文本框 71"/>
              <p:cNvSpPr txBox="1">
                <a:spLocks noRot="1" noChangeAspect="1" noMove="1" noResize="1" noEditPoints="1" noAdjustHandles="1" noChangeArrowheads="1" noChangeShapeType="1" noTextEdit="1"/>
              </p:cNvSpPr>
              <p:nvPr/>
            </p:nvSpPr>
            <p:spPr>
              <a:xfrm>
                <a:off x="7094190" y="5476859"/>
                <a:ext cx="4806020" cy="369332"/>
              </a:xfrm>
              <a:prstGeom prst="rect">
                <a:avLst/>
              </a:prstGeom>
              <a:blipFill rotWithShape="1">
                <a:blip r:embed="rId6"/>
                <a:stretch>
                  <a:fillRect l="-13" t="-168" r="6" b="103"/>
                </a:stretch>
              </a:blipFill>
            </p:spPr>
            <p:txBody>
              <a:bodyPr/>
              <a:lstStyle/>
              <a:p>
                <a:r>
                  <a:rPr lang="zh-CN" altLang="en-US">
                    <a:noFill/>
                  </a:rPr>
                  <a:t> </a:t>
                </a:r>
              </a:p>
            </p:txBody>
          </p:sp>
        </mc:Fallback>
      </mc:AlternateContent>
      <p:cxnSp>
        <p:nvCxnSpPr>
          <p:cNvPr id="74" name="直线连接符 73"/>
          <p:cNvCxnSpPr/>
          <p:nvPr/>
        </p:nvCxnSpPr>
        <p:spPr>
          <a:xfrm>
            <a:off x="5892768" y="4815897"/>
            <a:ext cx="5891504" cy="0"/>
          </a:xfrm>
          <a:prstGeom prst="line">
            <a:avLst/>
          </a:prstGeom>
          <a:ln w="12700">
            <a:solidFill>
              <a:schemeClr val="accent6">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文本框 12"/>
              <p:cNvSpPr txBox="1"/>
              <p:nvPr/>
            </p:nvSpPr>
            <p:spPr>
              <a:xfrm>
                <a:off x="7115900" y="1993861"/>
                <a:ext cx="211666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𝑋</m:t>
                      </m:r>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𝑋</m:t>
                          </m:r>
                        </m:e>
                      </m:d>
                      <m:r>
                        <a:rPr kumimoji="1" lang="en-US" altLang="zh-CN" b="0" i="1" smtClean="0">
                          <a:latin typeface="Cambria Math" panose="02040503050406030204" pitchFamily="18" charset="0"/>
                        </a:rPr>
                        <m:t>,</m:t>
                      </m:r>
                      <m:d>
                        <m:dPr>
                          <m:begChr m:val="["/>
                          <m:endChr m:val="]"/>
                          <m:ctrlPr>
                            <a:rPr kumimoji="1" lang="en-US" altLang="zh-CN" b="1" i="1" smtClean="0">
                              <a:latin typeface="Cambria Math" panose="02040503050406030204" pitchFamily="18" charset="0"/>
                            </a:rPr>
                          </m:ctrlPr>
                        </m:dPr>
                        <m:e>
                          <m:r>
                            <a:rPr kumimoji="1" lang="en-US" altLang="zh-CN" b="1" i="1" smtClean="0">
                              <a:latin typeface="Cambria Math" panose="02040503050406030204" pitchFamily="18" charset="0"/>
                            </a:rPr>
                            <m:t>𝒗</m:t>
                          </m:r>
                        </m:e>
                      </m:d>
                      <m:r>
                        <a:rPr kumimoji="1" lang="en-US" altLang="zh-CN" b="0" i="1" smtClean="0">
                          <a:latin typeface="Cambria Math" panose="02040503050406030204" pitchFamily="18" charset="0"/>
                        </a:rPr>
                        <m:t>, </m:t>
                      </m:r>
                      <m:d>
                        <m:dPr>
                          <m:begChr m:val="["/>
                          <m:endChr m:val="]"/>
                          <m:ctrlPr>
                            <a:rPr kumimoji="1" lang="en-US" altLang="zh-CN" b="1" i="1" smtClean="0">
                              <a:latin typeface="Cambria Math" panose="02040503050406030204" pitchFamily="18" charset="0"/>
                            </a:rPr>
                          </m:ctrlPr>
                        </m:dPr>
                        <m:e>
                          <m:r>
                            <a:rPr kumimoji="1" lang="en-US" altLang="zh-CN" b="0" i="1" smtClean="0">
                              <a:latin typeface="Cambria Math" panose="02040503050406030204" pitchFamily="18" charset="0"/>
                            </a:rPr>
                            <m:t>𝑋</m:t>
                          </m:r>
                          <m:r>
                            <a:rPr kumimoji="1" lang="en-US" altLang="zh-CN" b="1" i="1" smtClean="0">
                              <a:latin typeface="Cambria Math" panose="02040503050406030204" pitchFamily="18" charset="0"/>
                            </a:rPr>
                            <m:t>𝒗</m:t>
                          </m:r>
                        </m:e>
                      </m:d>
                      <m:r>
                        <a:rPr kumimoji="1" lang="en-US" altLang="zh-CN" b="0" i="1" smtClean="0">
                          <a:latin typeface="Cambria Math" panose="02040503050406030204" pitchFamily="18" charset="0"/>
                        </a:rPr>
                        <m:t>)</m:t>
                      </m:r>
                    </m:oMath>
                  </m:oMathPara>
                </a14:m>
                <a:endParaRPr kumimoji="1" lang="zh-CN" altLang="en-US" dirty="0"/>
              </a:p>
            </p:txBody>
          </p:sp>
        </mc:Choice>
        <mc:Fallback>
          <p:sp>
            <p:nvSpPr>
              <p:cNvPr id="13" name="文本框 12"/>
              <p:cNvSpPr txBox="1">
                <a:spLocks noRot="1" noChangeAspect="1" noMove="1" noResize="1" noEditPoints="1" noAdjustHandles="1" noChangeArrowheads="1" noChangeShapeType="1" noTextEdit="1"/>
              </p:cNvSpPr>
              <p:nvPr/>
            </p:nvSpPr>
            <p:spPr>
              <a:xfrm>
                <a:off x="7115900" y="1993861"/>
                <a:ext cx="2116669" cy="276999"/>
              </a:xfrm>
              <a:prstGeom prst="rect">
                <a:avLst/>
              </a:prstGeom>
              <a:blipFill rotWithShape="1">
                <a:blip r:embed="rId7"/>
                <a:stretch>
                  <a:fillRect l="-4" t="-215" r="-1246" b="36"/>
                </a:stretch>
              </a:blipFill>
            </p:spPr>
            <p:txBody>
              <a:bodyPr/>
              <a:lstStyle/>
              <a:p>
                <a:r>
                  <a:rPr lang="zh-CN" altLang="en-US">
                    <a:noFill/>
                  </a:rPr>
                  <a:t> </a:t>
                </a:r>
              </a:p>
            </p:txBody>
          </p:sp>
        </mc:Fallback>
      </mc:AlternateContent>
      <p:sp>
        <p:nvSpPr>
          <p:cNvPr id="14" name="文本框 13"/>
          <p:cNvSpPr txBox="1"/>
          <p:nvPr/>
        </p:nvSpPr>
        <p:spPr>
          <a:xfrm>
            <a:off x="456869" y="5559715"/>
            <a:ext cx="5202351" cy="369332"/>
          </a:xfrm>
          <a:prstGeom prst="rect">
            <a:avLst/>
          </a:prstGeom>
          <a:noFill/>
        </p:spPr>
        <p:txBody>
          <a:bodyPr wrap="square" rtlCol="0">
            <a:spAutoFit/>
          </a:bodyPr>
          <a:lstStyle/>
          <a:p>
            <a:r>
              <a:rPr kumimoji="1" lang="en-US" altLang="zh-CN" b="1" dirty="0">
                <a:solidFill>
                  <a:srgbClr val="00B050"/>
                </a:solidFill>
              </a:rPr>
              <a:t>Right linearity           </a:t>
            </a:r>
            <a:r>
              <a:rPr kumimoji="1" lang="en-US" altLang="zh-CN" b="1" dirty="0"/>
              <a:t>❌</a:t>
            </a:r>
            <a:endParaRPr kumimoji="1" lang="zh-CN" altLang="en-US" dirty="0"/>
          </a:p>
        </p:txBody>
      </p:sp>
      <p:sp>
        <p:nvSpPr>
          <p:cNvPr id="3" name="矩形 2"/>
          <p:cNvSpPr/>
          <p:nvPr/>
        </p:nvSpPr>
        <p:spPr>
          <a:xfrm>
            <a:off x="3354808" y="1680068"/>
            <a:ext cx="974558" cy="97455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5" name="矩形 14"/>
          <p:cNvSpPr/>
          <p:nvPr/>
        </p:nvSpPr>
        <p:spPr>
          <a:xfrm>
            <a:off x="4863432" y="1680068"/>
            <a:ext cx="239397" cy="97455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6" name="矩形 15"/>
          <p:cNvSpPr/>
          <p:nvPr/>
        </p:nvSpPr>
        <p:spPr>
          <a:xfrm>
            <a:off x="6046581" y="1680068"/>
            <a:ext cx="239397" cy="974558"/>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dirty="0"/>
          </a:p>
        </p:txBody>
      </p:sp>
      <mc:AlternateContent xmlns:mc="http://schemas.openxmlformats.org/markup-compatibility/2006">
        <mc:Choice xmlns:a14="http://schemas.microsoft.com/office/drawing/2010/main" Requires="a14">
          <p:sp>
            <p:nvSpPr>
              <p:cNvPr id="17" name="文本框 16"/>
              <p:cNvSpPr txBox="1"/>
              <p:nvPr/>
            </p:nvSpPr>
            <p:spPr>
              <a:xfrm>
                <a:off x="3715406" y="1982891"/>
                <a:ext cx="21884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𝑋</m:t>
                      </m:r>
                    </m:oMath>
                  </m:oMathPara>
                </a14:m>
                <a:endParaRPr lang="zh-CN" altLang="en-US" dirty="0"/>
              </a:p>
            </p:txBody>
          </p:sp>
        </mc:Choice>
        <mc:Fallback>
          <p:sp>
            <p:nvSpPr>
              <p:cNvPr id="17" name="文本框 16"/>
              <p:cNvSpPr txBox="1">
                <a:spLocks noRot="1" noChangeAspect="1" noMove="1" noResize="1" noEditPoints="1" noAdjustHandles="1" noChangeArrowheads="1" noChangeShapeType="1" noTextEdit="1"/>
              </p:cNvSpPr>
              <p:nvPr/>
            </p:nvSpPr>
            <p:spPr>
              <a:xfrm>
                <a:off x="3715406" y="1982891"/>
                <a:ext cx="218841" cy="276999"/>
              </a:xfrm>
              <a:prstGeom prst="rect">
                <a:avLst/>
              </a:prstGeom>
              <a:blipFill rotWithShape="1">
                <a:blip r:embed="rId8"/>
                <a:stretch>
                  <a:fillRect l="-10" t="-152" r="-6771" b="20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文本框 17"/>
              <p:cNvSpPr txBox="1"/>
              <p:nvPr/>
            </p:nvSpPr>
            <p:spPr>
              <a:xfrm>
                <a:off x="4877999" y="1982890"/>
                <a:ext cx="20197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𝒗</m:t>
                      </m:r>
                    </m:oMath>
                  </m:oMathPara>
                </a14:m>
                <a:endParaRPr lang="zh-CN" altLang="en-US" b="1" dirty="0"/>
              </a:p>
            </p:txBody>
          </p:sp>
        </mc:Choice>
        <mc:Fallback>
          <p:sp>
            <p:nvSpPr>
              <p:cNvPr id="18" name="文本框 17"/>
              <p:cNvSpPr txBox="1">
                <a:spLocks noRot="1" noChangeAspect="1" noMove="1" noResize="1" noEditPoints="1" noAdjustHandles="1" noChangeArrowheads="1" noChangeShapeType="1" noTextEdit="1"/>
              </p:cNvSpPr>
              <p:nvPr/>
            </p:nvSpPr>
            <p:spPr>
              <a:xfrm>
                <a:off x="4877999" y="1982890"/>
                <a:ext cx="201978" cy="276999"/>
              </a:xfrm>
              <a:prstGeom prst="rect">
                <a:avLst/>
              </a:prstGeom>
              <a:blipFill rotWithShape="1">
                <a:blip r:embed="rId9"/>
                <a:stretch>
                  <a:fillRect l="-279" t="-152" r="-15102" b="20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9" name="文本框 18"/>
              <p:cNvSpPr txBox="1"/>
              <p:nvPr/>
            </p:nvSpPr>
            <p:spPr>
              <a:xfrm>
                <a:off x="6329205" y="1982890"/>
                <a:ext cx="35105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𝑋</m:t>
                      </m:r>
                      <m:r>
                        <a:rPr lang="en-US" altLang="zh-CN" b="1" i="1" smtClean="0">
                          <a:latin typeface="Cambria Math" panose="02040503050406030204" pitchFamily="18" charset="0"/>
                        </a:rPr>
                        <m:t>𝒗</m:t>
                      </m:r>
                    </m:oMath>
                  </m:oMathPara>
                </a14:m>
                <a:endParaRPr lang="zh-CN" altLang="en-US" dirty="0"/>
              </a:p>
            </p:txBody>
          </p:sp>
        </mc:Choice>
        <mc:Fallback>
          <p:sp>
            <p:nvSpPr>
              <p:cNvPr id="19" name="文本框 18"/>
              <p:cNvSpPr txBox="1">
                <a:spLocks noRot="1" noChangeAspect="1" noMove="1" noResize="1" noEditPoints="1" noAdjustHandles="1" noChangeArrowheads="1" noChangeShapeType="1" noTextEdit="1"/>
              </p:cNvSpPr>
              <p:nvPr/>
            </p:nvSpPr>
            <p:spPr>
              <a:xfrm>
                <a:off x="6329205" y="1982890"/>
                <a:ext cx="351058" cy="276999"/>
              </a:xfrm>
              <a:prstGeom prst="rect">
                <a:avLst/>
              </a:prstGeom>
              <a:blipFill rotWithShape="1">
                <a:blip r:embed="rId10"/>
                <a:stretch>
                  <a:fillRect l="-46" t="-152" r="-4866" b="202"/>
                </a:stretch>
              </a:blipFill>
            </p:spPr>
            <p:txBody>
              <a:bodyPr/>
              <a:lstStyle/>
              <a:p>
                <a:r>
                  <a:rPr lang="zh-CN" altLang="en-US">
                    <a:noFill/>
                  </a:rPr>
                  <a:t> </a:t>
                </a:r>
              </a:p>
            </p:txBody>
          </p:sp>
        </mc:Fallback>
      </mc:AlternateContent>
      <p:sp>
        <p:nvSpPr>
          <p:cNvPr id="20" name="文本框 19"/>
          <p:cNvSpPr txBox="1"/>
          <p:nvPr/>
        </p:nvSpPr>
        <p:spPr>
          <a:xfrm>
            <a:off x="3401724" y="1270884"/>
            <a:ext cx="974558" cy="369332"/>
          </a:xfrm>
          <a:prstGeom prst="rect">
            <a:avLst/>
          </a:prstGeom>
          <a:noFill/>
        </p:spPr>
        <p:txBody>
          <a:bodyPr wrap="square" rtlCol="0">
            <a:spAutoFit/>
          </a:bodyPr>
          <a:lstStyle/>
          <a:p>
            <a:r>
              <a:rPr lang="en-US" altLang="zh-CN" dirty="0"/>
              <a:t>secret</a:t>
            </a:r>
            <a:endParaRPr lang="zh-CN" altLang="en-US" dirty="0"/>
          </a:p>
        </p:txBody>
      </p:sp>
      <p:sp>
        <p:nvSpPr>
          <p:cNvPr id="21" name="文本框 20"/>
          <p:cNvSpPr txBox="1"/>
          <p:nvPr/>
        </p:nvSpPr>
        <p:spPr>
          <a:xfrm>
            <a:off x="4526409" y="1278379"/>
            <a:ext cx="905157" cy="369332"/>
          </a:xfrm>
          <a:prstGeom prst="rect">
            <a:avLst/>
          </a:prstGeom>
          <a:noFill/>
        </p:spPr>
        <p:txBody>
          <a:bodyPr wrap="square" rtlCol="0">
            <a:spAutoFit/>
          </a:bodyPr>
          <a:lstStyle/>
          <a:p>
            <a:pPr algn="ctr"/>
            <a:r>
              <a:rPr lang="en-US" altLang="zh-CN" dirty="0"/>
              <a:t>key</a:t>
            </a:r>
            <a:endParaRPr lang="zh-CN" altLang="en-US" dirty="0"/>
          </a:p>
        </p:txBody>
      </p:sp>
      <p:sp>
        <p:nvSpPr>
          <p:cNvPr id="22" name="文本框 21"/>
          <p:cNvSpPr txBox="1"/>
          <p:nvPr/>
        </p:nvSpPr>
        <p:spPr>
          <a:xfrm>
            <a:off x="5914478" y="1270484"/>
            <a:ext cx="1088858" cy="369332"/>
          </a:xfrm>
          <a:prstGeom prst="rect">
            <a:avLst/>
          </a:prstGeom>
          <a:noFill/>
        </p:spPr>
        <p:txBody>
          <a:bodyPr wrap="square" rtlCol="0">
            <a:spAutoFit/>
          </a:bodyPr>
          <a:lstStyle/>
          <a:p>
            <a:r>
              <a:rPr lang="en-US" altLang="zh-CN" dirty="0"/>
              <a:t>MAC</a:t>
            </a:r>
            <a:endParaRPr lang="zh-CN" altLang="en-US" dirty="0"/>
          </a:p>
        </p:txBody>
      </p:sp>
      <p:sp>
        <p:nvSpPr>
          <p:cNvPr id="23" name="椭圆形标注 22"/>
          <p:cNvSpPr/>
          <p:nvPr/>
        </p:nvSpPr>
        <p:spPr>
          <a:xfrm>
            <a:off x="8348257" y="6013947"/>
            <a:ext cx="1768624" cy="705108"/>
          </a:xfrm>
          <a:prstGeom prst="wedgeEllipseCallout">
            <a:avLst>
              <a:gd name="adj1" fmla="val 63886"/>
              <a:gd name="adj2" fmla="val -6663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zh-CN" dirty="0"/>
              <a:t>How to compute?</a:t>
            </a:r>
            <a:endParaRPr kumimoji="1" lang="zh-CN" altLang="en-US" dirty="0"/>
          </a:p>
        </p:txBody>
      </p:sp>
      <mc:AlternateContent xmlns:mc="http://schemas.openxmlformats.org/markup-compatibility/2006">
        <mc:Choice xmlns:a14="http://schemas.microsoft.com/office/drawing/2010/main" Requires="a14">
          <p:sp>
            <p:nvSpPr>
              <p:cNvPr id="25" name="椭圆形标注 24"/>
              <p:cNvSpPr/>
              <p:nvPr/>
            </p:nvSpPr>
            <p:spPr>
              <a:xfrm>
                <a:off x="8586376" y="643142"/>
                <a:ext cx="3240157" cy="1090630"/>
              </a:xfrm>
              <a:prstGeom prst="wedgeEllipseCallout">
                <a:avLst>
                  <a:gd name="adj1" fmla="val -50032"/>
                  <a:gd name="adj2" fmla="val 7493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dirty="0"/>
                  <a:t>Share size: </a:t>
                </a:r>
                <a:endParaRPr kumimoji="1" lang="en-US" altLang="zh-CN" b="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kumimoji="1" lang="en-US" altLang="zh-CN" b="1" i="1" smtClean="0">
                          <a:latin typeface="Cambria Math" panose="02040503050406030204" pitchFamily="18" charset="0"/>
                        </a:rPr>
                        <m:t>𝟐</m:t>
                      </m:r>
                      <m:sSup>
                        <m:sSupPr>
                          <m:ctrlPr>
                            <a:rPr kumimoji="1" lang="en-US" altLang="zh-CN" b="1" i="1" smtClean="0">
                              <a:latin typeface="Cambria Math" panose="02040503050406030204" pitchFamily="18" charset="0"/>
                            </a:rPr>
                          </m:ctrlPr>
                        </m:sSupPr>
                        <m:e>
                          <m:r>
                            <a:rPr kumimoji="1" lang="en-US" altLang="zh-CN" b="1" i="1" smtClean="0">
                              <a:latin typeface="Cambria Math" panose="02040503050406030204" pitchFamily="18" charset="0"/>
                            </a:rPr>
                            <m:t>𝒎</m:t>
                          </m:r>
                        </m:e>
                        <m:sup>
                          <m:r>
                            <a:rPr kumimoji="1" lang="en-US" altLang="zh-CN" b="1" i="1" smtClean="0">
                              <a:latin typeface="Cambria Math" panose="02040503050406030204" pitchFamily="18" charset="0"/>
                            </a:rPr>
                            <m:t>𝟐</m:t>
                          </m:r>
                        </m:sup>
                      </m:sSup>
                      <m:r>
                        <a:rPr kumimoji="1" lang="en-US" altLang="zh-CN" b="0" i="1" smtClean="0">
                          <a:latin typeface="Cambria Math" panose="02040503050406030204" pitchFamily="18" charset="0"/>
                        </a:rPr>
                        <m:t>→</m:t>
                      </m:r>
                      <m:sSup>
                        <m:sSupPr>
                          <m:ctrlPr>
                            <a:rPr kumimoji="1" lang="en-US" altLang="zh-CN" b="1" i="1" smtClean="0">
                              <a:latin typeface="Cambria Math" panose="02040503050406030204" pitchFamily="18" charset="0"/>
                            </a:rPr>
                          </m:ctrlPr>
                        </m:sSupPr>
                        <m:e>
                          <m:r>
                            <a:rPr kumimoji="1" lang="en-US" altLang="zh-CN" b="1" i="1" smtClean="0">
                              <a:latin typeface="Cambria Math" panose="02040503050406030204" pitchFamily="18" charset="0"/>
                            </a:rPr>
                            <m:t>𝒎</m:t>
                          </m:r>
                        </m:e>
                        <m:sup>
                          <m:r>
                            <a:rPr kumimoji="1" lang="en-US" altLang="zh-CN" b="1" i="1" smtClean="0">
                              <a:latin typeface="Cambria Math" panose="02040503050406030204" pitchFamily="18" charset="0"/>
                            </a:rPr>
                            <m:t>𝟐</m:t>
                          </m:r>
                        </m:sup>
                      </m:sSup>
                      <m:r>
                        <a:rPr kumimoji="1" lang="en-US" altLang="zh-CN" b="1" i="1" smtClean="0">
                          <a:latin typeface="Cambria Math" panose="02040503050406030204" pitchFamily="18" charset="0"/>
                        </a:rPr>
                        <m:t>+</m:t>
                      </m:r>
                      <m:r>
                        <a:rPr kumimoji="1" lang="en-US" altLang="zh-CN" b="1" i="1" smtClean="0">
                          <a:latin typeface="Cambria Math" panose="02040503050406030204" pitchFamily="18" charset="0"/>
                        </a:rPr>
                        <m:t>𝒎</m:t>
                      </m:r>
                    </m:oMath>
                  </m:oMathPara>
                </a14:m>
                <a:endParaRPr kumimoji="1" lang="en-US" altLang="zh-CN" b="1" dirty="0"/>
              </a:p>
              <a:p>
                <a:pPr algn="ctr"/>
                <a:r>
                  <a:rPr kumimoji="1" lang="en-US" altLang="zh-CN" dirty="0"/>
                  <a:t>Reduce around </a:t>
                </a:r>
                <a:r>
                  <a:rPr kumimoji="1" lang="en-US" altLang="zh-CN" b="1" dirty="0">
                    <a:solidFill>
                      <a:srgbClr val="C00000"/>
                    </a:solidFill>
                  </a:rPr>
                  <a:t>50%</a:t>
                </a:r>
                <a:r>
                  <a:rPr kumimoji="1" lang="en-US" altLang="zh-CN" dirty="0"/>
                  <a:t>!</a:t>
                </a:r>
                <a:endParaRPr kumimoji="1" lang="zh-CN" altLang="en-US" dirty="0"/>
              </a:p>
            </p:txBody>
          </p:sp>
        </mc:Choice>
        <mc:Fallback>
          <p:sp>
            <p:nvSpPr>
              <p:cNvPr id="25" name="椭圆形标注 24"/>
              <p:cNvSpPr>
                <a:spLocks noRot="1" noChangeAspect="1" noMove="1" noResize="1" noEditPoints="1" noAdjustHandles="1" noChangeArrowheads="1" noChangeShapeType="1" noTextEdit="1"/>
              </p:cNvSpPr>
              <p:nvPr/>
            </p:nvSpPr>
            <p:spPr>
              <a:xfrm>
                <a:off x="8586376" y="643142"/>
                <a:ext cx="3240157" cy="1090630"/>
              </a:xfrm>
              <a:prstGeom prst="wedgeEllipseCallout">
                <a:avLst>
                  <a:gd name="adj1" fmla="val -50032"/>
                  <a:gd name="adj2" fmla="val 74936"/>
                </a:avLst>
              </a:prstGeom>
              <a:blipFill rotWithShape="1">
                <a:blip r:embed="rId11"/>
                <a:stretch>
                  <a:fillRect l="-644" t="-455" r="-128" b="-25947"/>
                </a:stretch>
              </a:blipFill>
            </p:spPr>
            <p:style>
              <a:lnRef idx="1">
                <a:schemeClr val="accent4"/>
              </a:lnRef>
              <a:fillRef idx="2">
                <a:schemeClr val="accent4"/>
              </a:fillRef>
              <a:effectRef idx="1">
                <a:schemeClr val="accent4"/>
              </a:effectRef>
              <a:fontRef idx="minor">
                <a:schemeClr val="dk1"/>
              </a:fontRef>
            </p:style>
            <p:txBody>
              <a:bodyPr/>
              <a:lstStyle/>
              <a:p>
                <a:r>
                  <a:rPr lang="zh-CN" altLang="en-US">
                    <a:noFill/>
                  </a:rPr>
                  <a:t> </a:t>
                </a:r>
              </a:p>
            </p:txBody>
          </p:sp>
        </mc:Fallback>
      </mc:AlternateContent>
    </p:spTree>
    <p:custDataLst>
      <p:tags r:id="rId12"/>
    </p:custDataLst>
  </p:cSld>
  <p:clrMapOvr>
    <a:masterClrMapping/>
  </p:clrMapOvr>
  <mc:AlternateContent xmlns:mc="http://schemas.openxmlformats.org/markup-compatibility/2006">
    <mc:Choice xmlns:p14="http://schemas.microsoft.com/office/powerpoint/2010/main" Requires="p14">
      <p:transition spd="slow" p14:dur="2000" advTm="55503"/>
    </mc:Choice>
    <mc:Fallback>
      <p:transition spd="slow" advTm="555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4" grpId="0"/>
      <p:bldP spid="66" grpId="0"/>
      <p:bldP spid="67" grpId="0"/>
      <p:bldP spid="68" grpId="0"/>
      <p:bldP spid="69" grpId="0"/>
      <p:bldP spid="70" grpId="0"/>
      <p:bldP spid="71" grpId="0"/>
      <p:bldP spid="72" grpId="0"/>
      <p:bldP spid="14" grpId="0"/>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椭圆 41"/>
          <p:cNvSpPr/>
          <p:nvPr/>
        </p:nvSpPr>
        <p:spPr>
          <a:xfrm>
            <a:off x="5498275" y="2961546"/>
            <a:ext cx="926276" cy="43883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2" name="标题 1"/>
          <p:cNvSpPr>
            <a:spLocks noGrp="1"/>
          </p:cNvSpPr>
          <p:nvPr>
            <p:ph type="title"/>
          </p:nvPr>
        </p:nvSpPr>
        <p:spPr>
          <a:xfrm>
            <a:off x="287090" y="200095"/>
            <a:ext cx="10969200" cy="705600"/>
          </a:xfrm>
        </p:spPr>
        <p:txBody>
          <a:bodyPr>
            <a:normAutofit/>
          </a:bodyPr>
          <a:lstStyle/>
          <a:p>
            <a:r>
              <a:rPr lang="en-US" altLang="zh-CN" dirty="0"/>
              <a:t>Our multiplication protocol</a:t>
            </a:r>
            <a:endParaRPr lang="en-US" altLang="zh-CN" dirty="0"/>
          </a:p>
        </p:txBody>
      </p:sp>
      <p:sp>
        <p:nvSpPr>
          <p:cNvPr id="5" name="文本框 4"/>
          <p:cNvSpPr txBox="1"/>
          <p:nvPr/>
        </p:nvSpPr>
        <p:spPr>
          <a:xfrm>
            <a:off x="822444" y="1159448"/>
            <a:ext cx="9898491"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2000" b="1" dirty="0"/>
              <a:t>Question</a:t>
            </a:r>
            <a:r>
              <a:rPr lang="en-US" altLang="zh-CN" sz="2000" dirty="0"/>
              <a:t>: How to achieve the right linearity for our authenticated sharing scheme?</a:t>
            </a:r>
            <a:endParaRPr lang="en-US" altLang="zh-CN" sz="2000" dirty="0"/>
          </a:p>
        </p:txBody>
      </p:sp>
      <p:sp>
        <p:nvSpPr>
          <p:cNvPr id="6" name="文本框 5"/>
          <p:cNvSpPr txBox="1"/>
          <p:nvPr/>
        </p:nvSpPr>
        <p:spPr>
          <a:xfrm>
            <a:off x="2331865" y="1853548"/>
            <a:ext cx="6879648"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altLang="zh-CN" sz="2000" b="1" dirty="0"/>
              <a:t>Answer</a:t>
            </a:r>
            <a:r>
              <a:rPr lang="en-US" altLang="zh-CN" sz="2000" dirty="0"/>
              <a:t>: Make of use the transpose of matrices!</a:t>
            </a:r>
            <a:endParaRPr lang="en-US" altLang="zh-CN" sz="2000" dirty="0"/>
          </a:p>
        </p:txBody>
      </p:sp>
      <p:cxnSp>
        <p:nvCxnSpPr>
          <p:cNvPr id="32" name="直线连接符 31"/>
          <p:cNvCxnSpPr/>
          <p:nvPr/>
        </p:nvCxnSpPr>
        <p:spPr>
          <a:xfrm>
            <a:off x="502722" y="2689848"/>
            <a:ext cx="11186556" cy="0"/>
          </a:xfrm>
          <a:prstGeom prst="line">
            <a:avLst/>
          </a:prstGeom>
          <a:ln w="9525">
            <a:prstDash val="solid"/>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090828" y="2945114"/>
            <a:ext cx="1931719" cy="369332"/>
          </a:xfrm>
          <a:prstGeom prst="rect">
            <a:avLst/>
          </a:prstGeom>
          <a:noFill/>
        </p:spPr>
        <p:txBody>
          <a:bodyPr wrap="square" rtlCol="0">
            <a:spAutoFit/>
          </a:bodyPr>
          <a:lstStyle/>
          <a:p>
            <a:r>
              <a:rPr kumimoji="1" lang="en-US" altLang="zh-CN" b="1" dirty="0"/>
              <a:t>Preprocessing</a:t>
            </a:r>
            <a:endParaRPr kumimoji="1" lang="zh-CN" altLang="en-US" b="1" dirty="0"/>
          </a:p>
        </p:txBody>
      </p:sp>
      <mc:AlternateContent xmlns:mc="http://schemas.openxmlformats.org/markup-compatibility/2006">
        <mc:Choice xmlns:a14="http://schemas.microsoft.com/office/drawing/2010/main" Requires="a14">
          <p:sp>
            <p:nvSpPr>
              <p:cNvPr id="34" name="文本框 33"/>
              <p:cNvSpPr txBox="1"/>
              <p:nvPr/>
            </p:nvSpPr>
            <p:spPr>
              <a:xfrm>
                <a:off x="3681125" y="3011060"/>
                <a:ext cx="2881302"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𝐴</m:t>
                          </m:r>
                        </m:e>
                      </m:d>
                      <m:r>
                        <a:rPr kumimoji="1" lang="en-US" altLang="zh-CN" b="0" i="1" smtClean="0">
                          <a:latin typeface="Cambria Math" panose="02040503050406030204" pitchFamily="18" charset="0"/>
                        </a:rPr>
                        <m:t>, </m:t>
                      </m:r>
                      <m:d>
                        <m:dPr>
                          <m:begChr m:val="⟨"/>
                          <m:endChr m:val="⟩"/>
                          <m:ctrlPr>
                            <a:rPr kumimoji="1" lang="en-US" altLang="zh-CN" b="0" i="1" smtClean="0">
                              <a:solidFill>
                                <a:srgbClr val="00B0F0"/>
                              </a:solidFill>
                              <a:latin typeface="Cambria Math" panose="02040503050406030204" pitchFamily="18" charset="0"/>
                            </a:rPr>
                          </m:ctrlPr>
                        </m:dPr>
                        <m:e>
                          <m:sSup>
                            <m:sSupPr>
                              <m:ctrlPr>
                                <a:rPr kumimoji="1" lang="en-US" altLang="zh-CN" b="0" i="1" smtClean="0">
                                  <a:solidFill>
                                    <a:srgbClr val="00B0F0"/>
                                  </a:solidFill>
                                  <a:latin typeface="Cambria Math" panose="02040503050406030204" pitchFamily="18" charset="0"/>
                                </a:rPr>
                              </m:ctrlPr>
                            </m:sSupPr>
                            <m:e>
                              <m:r>
                                <a:rPr kumimoji="1" lang="en-US" altLang="zh-CN" b="0" i="1" smtClean="0">
                                  <a:solidFill>
                                    <a:srgbClr val="00B0F0"/>
                                  </a:solidFill>
                                  <a:latin typeface="Cambria Math" panose="02040503050406030204" pitchFamily="18" charset="0"/>
                                </a:rPr>
                                <m:t>𝐴</m:t>
                              </m:r>
                            </m:e>
                            <m:sup>
                              <m:r>
                                <a:rPr kumimoji="1" lang="en-US" altLang="zh-CN" b="0" i="1" smtClean="0">
                                  <a:solidFill>
                                    <a:srgbClr val="00B0F0"/>
                                  </a:solidFill>
                                  <a:latin typeface="Cambria Math" panose="02040503050406030204" pitchFamily="18" charset="0"/>
                                </a:rPr>
                                <m:t>𝑇</m:t>
                              </m:r>
                            </m:sup>
                          </m:sSup>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𝐵</m:t>
                          </m:r>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𝐶</m:t>
                          </m:r>
                        </m:e>
                      </m:d>
                      <m:r>
                        <a:rPr kumimoji="1" lang="en-US" altLang="zh-CN" b="0" i="1" smtClean="0">
                          <a:latin typeface="Cambria Math" panose="02040503050406030204" pitchFamily="18" charset="0"/>
                        </a:rPr>
                        <m:t>, </m:t>
                      </m:r>
                      <m:d>
                        <m:dPr>
                          <m:begChr m:val="⟨"/>
                          <m:endChr m:val="⟩"/>
                          <m:ctrlPr>
                            <a:rPr kumimoji="1" lang="en-US" altLang="zh-CN" b="0" i="1" smtClean="0">
                              <a:solidFill>
                                <a:srgbClr val="00B0F0"/>
                              </a:solidFill>
                              <a:latin typeface="Cambria Math" panose="02040503050406030204" pitchFamily="18" charset="0"/>
                            </a:rPr>
                          </m:ctrlPr>
                        </m:dPr>
                        <m:e>
                          <m:r>
                            <a:rPr kumimoji="1" lang="en-US" altLang="zh-CN" b="0" i="1" smtClean="0">
                              <a:solidFill>
                                <a:srgbClr val="00B0F0"/>
                              </a:solidFill>
                              <a:latin typeface="Cambria Math" panose="02040503050406030204" pitchFamily="18" charset="0"/>
                            </a:rPr>
                            <m:t>𝑅</m:t>
                          </m:r>
                        </m:e>
                      </m:d>
                      <m:r>
                        <a:rPr kumimoji="1" lang="en-US" altLang="zh-CN" b="0" i="1" smtClean="0">
                          <a:solidFill>
                            <a:srgbClr val="00B0F0"/>
                          </a:solidFill>
                          <a:latin typeface="Cambria Math" panose="02040503050406030204" pitchFamily="18" charset="0"/>
                        </a:rPr>
                        <m:t>,⟨</m:t>
                      </m:r>
                      <m:sSup>
                        <m:sSupPr>
                          <m:ctrlPr>
                            <a:rPr kumimoji="1" lang="en-US" altLang="zh-CN" b="0" i="1" smtClean="0">
                              <a:solidFill>
                                <a:srgbClr val="00B0F0"/>
                              </a:solidFill>
                              <a:latin typeface="Cambria Math" panose="02040503050406030204" pitchFamily="18" charset="0"/>
                            </a:rPr>
                          </m:ctrlPr>
                        </m:sSupPr>
                        <m:e>
                          <m:r>
                            <a:rPr kumimoji="1" lang="en-US" altLang="zh-CN" b="0" i="1" smtClean="0">
                              <a:solidFill>
                                <a:srgbClr val="00B0F0"/>
                              </a:solidFill>
                              <a:latin typeface="Cambria Math" panose="02040503050406030204" pitchFamily="18" charset="0"/>
                            </a:rPr>
                            <m:t>𝑅</m:t>
                          </m:r>
                        </m:e>
                        <m:sup>
                          <m:r>
                            <a:rPr kumimoji="1" lang="en-US" altLang="zh-CN" b="0" i="1" smtClean="0">
                              <a:solidFill>
                                <a:srgbClr val="00B0F0"/>
                              </a:solidFill>
                              <a:latin typeface="Cambria Math" panose="02040503050406030204" pitchFamily="18" charset="0"/>
                            </a:rPr>
                            <m:t>𝑇</m:t>
                          </m:r>
                        </m:sup>
                      </m:sSup>
                      <m:r>
                        <a:rPr kumimoji="1" lang="en-US" altLang="zh-CN" b="0" i="1" smtClean="0">
                          <a:solidFill>
                            <a:srgbClr val="00B0F0"/>
                          </a:solidFill>
                          <a:latin typeface="Cambria Math" panose="02040503050406030204" pitchFamily="18" charset="0"/>
                        </a:rPr>
                        <m:t>⟩</m:t>
                      </m:r>
                      <m:r>
                        <a:rPr kumimoji="1" lang="en-US" altLang="zh-CN" b="0" i="1" smtClean="0">
                          <a:latin typeface="Cambria Math" panose="02040503050406030204" pitchFamily="18" charset="0"/>
                        </a:rPr>
                        <m:t>)</m:t>
                      </m:r>
                    </m:oMath>
                  </m:oMathPara>
                </a14:m>
                <a:endParaRPr kumimoji="1" lang="zh-CN" altLang="en-US" dirty="0"/>
              </a:p>
            </p:txBody>
          </p:sp>
        </mc:Choice>
        <mc:Fallback>
          <p:sp>
            <p:nvSpPr>
              <p:cNvPr id="34" name="文本框 33"/>
              <p:cNvSpPr txBox="1">
                <a:spLocks noRot="1" noChangeAspect="1" noMove="1" noResize="1" noEditPoints="1" noAdjustHandles="1" noChangeArrowheads="1" noChangeShapeType="1" noTextEdit="1"/>
              </p:cNvSpPr>
              <p:nvPr/>
            </p:nvSpPr>
            <p:spPr>
              <a:xfrm>
                <a:off x="3681125" y="3011060"/>
                <a:ext cx="2881302" cy="276999"/>
              </a:xfrm>
              <a:prstGeom prst="rect">
                <a:avLst/>
              </a:prstGeom>
              <a:blipFill rotWithShape="1">
                <a:blip r:embed="rId1"/>
                <a:stretch>
                  <a:fillRect l="-1" t="-190" r="-143" b="1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5" name="文本框 34"/>
              <p:cNvSpPr txBox="1"/>
              <p:nvPr/>
            </p:nvSpPr>
            <p:spPr>
              <a:xfrm>
                <a:off x="9383688" y="2987539"/>
                <a:ext cx="816249"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kumimoji="1" lang="en-US" altLang="zh-CN" b="0" i="1" smtClean="0">
                          <a:latin typeface="Cambria Math" panose="02040503050406030204" pitchFamily="18" charset="0"/>
                        </a:rPr>
                        <m:t>𝐶</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𝐴𝐵</m:t>
                      </m:r>
                    </m:oMath>
                  </m:oMathPara>
                </a14:m>
                <a:endParaRPr kumimoji="1" lang="zh-CN" altLang="en-US" dirty="0"/>
              </a:p>
            </p:txBody>
          </p:sp>
        </mc:Choice>
        <mc:Fallback>
          <p:sp>
            <p:nvSpPr>
              <p:cNvPr id="35" name="文本框 34"/>
              <p:cNvSpPr txBox="1">
                <a:spLocks noRot="1" noChangeAspect="1" noMove="1" noResize="1" noEditPoints="1" noAdjustHandles="1" noChangeArrowheads="1" noChangeShapeType="1" noTextEdit="1"/>
              </p:cNvSpPr>
              <p:nvPr/>
            </p:nvSpPr>
            <p:spPr>
              <a:xfrm>
                <a:off x="9383688" y="2987539"/>
                <a:ext cx="816249" cy="276999"/>
              </a:xfrm>
              <a:prstGeom prst="rect">
                <a:avLst/>
              </a:prstGeom>
              <a:blipFill rotWithShape="1">
                <a:blip r:embed="rId2"/>
                <a:stretch>
                  <a:fillRect l="-36" t="-180" r="-786" b="1"/>
                </a:stretch>
              </a:blipFill>
            </p:spPr>
            <p:txBody>
              <a:bodyPr/>
              <a:lstStyle/>
              <a:p>
                <a:r>
                  <a:rPr lang="zh-CN" altLang="en-US">
                    <a:noFill/>
                  </a:rPr>
                  <a:t> </a:t>
                </a:r>
              </a:p>
            </p:txBody>
          </p:sp>
        </mc:Fallback>
      </mc:AlternateContent>
      <p:sp>
        <p:nvSpPr>
          <p:cNvPr id="36" name="文本框 35"/>
          <p:cNvSpPr txBox="1"/>
          <p:nvPr/>
        </p:nvSpPr>
        <p:spPr>
          <a:xfrm>
            <a:off x="1361980" y="5065679"/>
            <a:ext cx="1389413" cy="369332"/>
          </a:xfrm>
          <a:prstGeom prst="rect">
            <a:avLst/>
          </a:prstGeom>
          <a:noFill/>
        </p:spPr>
        <p:txBody>
          <a:bodyPr wrap="square" rtlCol="0">
            <a:spAutoFit/>
          </a:bodyPr>
          <a:lstStyle/>
          <a:p>
            <a:r>
              <a:rPr kumimoji="1" lang="en-US" altLang="zh-CN" b="1" dirty="0"/>
              <a:t>Online</a:t>
            </a:r>
            <a:endParaRPr kumimoji="1" lang="zh-CN" altLang="en-US" b="1" dirty="0"/>
          </a:p>
        </p:txBody>
      </p:sp>
      <mc:AlternateContent xmlns:mc="http://schemas.openxmlformats.org/markup-compatibility/2006">
        <mc:Choice xmlns:a14="http://schemas.microsoft.com/office/drawing/2010/main" Requires="a14">
          <p:sp>
            <p:nvSpPr>
              <p:cNvPr id="37" name="文本框 36"/>
              <p:cNvSpPr txBox="1"/>
              <p:nvPr/>
            </p:nvSpPr>
            <p:spPr>
              <a:xfrm>
                <a:off x="3868593" y="4497996"/>
                <a:ext cx="4462075" cy="369332"/>
              </a:xfrm>
              <a:prstGeom prst="rect">
                <a:avLst/>
              </a:prstGeom>
              <a:noFill/>
            </p:spPr>
            <p:txBody>
              <a:bodyPr wrap="square" rtlCol="0">
                <a:spAutoFit/>
              </a:bodyPr>
              <a:lstStyle/>
              <a:p>
                <a:r>
                  <a:rPr kumimoji="1" lang="en-US" altLang="zh-CN" dirty="0"/>
                  <a:t>open  </a:t>
                </a:r>
                <a14:m>
                  <m:oMath xmlns:m="http://schemas.openxmlformats.org/officeDocument/2006/math">
                    <m:r>
                      <m:rPr>
                        <m:sty m:val="p"/>
                      </m:rPr>
                      <a:rPr kumimoji="1" lang="en-US" altLang="zh-CN" b="0" i="0" smtClean="0">
                        <a:solidFill>
                          <a:srgbClr val="FFC000"/>
                        </a:solidFill>
                        <a:latin typeface="Cambria Math" panose="02040503050406030204" pitchFamily="18" charset="0"/>
                      </a:rPr>
                      <m:t>D</m:t>
                    </m:r>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𝑋</m:t>
                        </m:r>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𝐴</m:t>
                        </m:r>
                      </m:e>
                    </m:d>
                    <m:r>
                      <a:rPr kumimoji="1" lang="en-US" altLang="zh-CN" b="0" i="1" smtClean="0">
                        <a:latin typeface="Cambria Math" panose="02040503050406030204" pitchFamily="18" charset="0"/>
                      </a:rPr>
                      <m:t>, </m:t>
                    </m:r>
                    <m:r>
                      <a:rPr kumimoji="1" lang="en-US" altLang="zh-CN" b="0" i="1" smtClean="0">
                        <a:solidFill>
                          <a:srgbClr val="00B050"/>
                        </a:solidFill>
                        <a:latin typeface="Cambria Math" panose="02040503050406030204" pitchFamily="18" charset="0"/>
                      </a:rPr>
                      <m:t>𝐸</m:t>
                    </m:r>
                    <m:r>
                      <a:rPr kumimoji="1" lang="en-US" altLang="zh-CN" b="0" i="1" smtClean="0">
                        <a:latin typeface="Cambria Math" panose="02040503050406030204" pitchFamily="18" charset="0"/>
                      </a:rPr>
                      <m:t>←</m:t>
                    </m:r>
                    <m:d>
                      <m:dPr>
                        <m:begChr m:val="⟨"/>
                        <m:endChr m:val="⟩"/>
                        <m:ctrlPr>
                          <a:rPr kumimoji="1" lang="en-US" altLang="zh-CN" b="0" i="1" smtClean="0">
                            <a:solidFill>
                              <a:schemeClr val="tx1"/>
                            </a:solidFill>
                            <a:latin typeface="Cambria Math" panose="02040503050406030204" pitchFamily="18" charset="0"/>
                          </a:rPr>
                        </m:ctrlPr>
                      </m:dPr>
                      <m:e>
                        <m:r>
                          <a:rPr kumimoji="1" lang="en-US" altLang="zh-CN" b="0" i="1" smtClean="0">
                            <a:solidFill>
                              <a:schemeClr val="tx1"/>
                            </a:solidFill>
                            <a:latin typeface="Cambria Math" panose="02040503050406030204" pitchFamily="18" charset="0"/>
                          </a:rPr>
                          <m:t>𝑌</m:t>
                        </m:r>
                      </m:e>
                    </m:d>
                    <m:r>
                      <a:rPr kumimoji="1" lang="en-US" altLang="zh-CN" b="0" i="1" smtClean="0">
                        <a:solidFill>
                          <a:schemeClr val="tx1"/>
                        </a:solidFill>
                        <a:latin typeface="Cambria Math" panose="02040503050406030204" pitchFamily="18" charset="0"/>
                      </a:rPr>
                      <m:t>−⟨</m:t>
                    </m:r>
                    <m:r>
                      <a:rPr kumimoji="1" lang="en-US" altLang="zh-CN" b="0" i="1" smtClean="0">
                        <a:solidFill>
                          <a:schemeClr val="tx1"/>
                        </a:solidFill>
                        <a:latin typeface="Cambria Math" panose="02040503050406030204" pitchFamily="18" charset="0"/>
                      </a:rPr>
                      <m:t>𝐵</m:t>
                    </m:r>
                    <m:r>
                      <a:rPr kumimoji="1" lang="en-US" altLang="zh-CN" b="0" i="1" smtClean="0">
                        <a:solidFill>
                          <a:schemeClr val="tx1"/>
                        </a:solidFill>
                        <a:latin typeface="Cambria Math" panose="02040503050406030204" pitchFamily="18" charset="0"/>
                      </a:rPr>
                      <m:t>⟩</m:t>
                    </m:r>
                  </m:oMath>
                </a14:m>
                <a:endParaRPr kumimoji="1" lang="zh-CN" altLang="en-US" dirty="0"/>
              </a:p>
            </p:txBody>
          </p:sp>
        </mc:Choice>
        <mc:Fallback>
          <p:sp>
            <p:nvSpPr>
              <p:cNvPr id="37" name="文本框 36"/>
              <p:cNvSpPr txBox="1">
                <a:spLocks noRot="1" noChangeAspect="1" noMove="1" noResize="1" noEditPoints="1" noAdjustHandles="1" noChangeArrowheads="1" noChangeShapeType="1" noTextEdit="1"/>
              </p:cNvSpPr>
              <p:nvPr/>
            </p:nvSpPr>
            <p:spPr>
              <a:xfrm>
                <a:off x="3868593" y="4497996"/>
                <a:ext cx="4462075" cy="369332"/>
              </a:xfrm>
              <a:prstGeom prst="rect">
                <a:avLst/>
              </a:prstGeom>
              <a:blipFill rotWithShape="1">
                <a:blip r:embed="rId3"/>
                <a:stretch>
                  <a:fillRect l="-4" t="-79" r="2" b="1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8" name="文本框 37"/>
              <p:cNvSpPr txBox="1"/>
              <p:nvPr/>
            </p:nvSpPr>
            <p:spPr>
              <a:xfrm>
                <a:off x="3868593" y="5067082"/>
                <a:ext cx="4806020" cy="369332"/>
              </a:xfrm>
              <a:prstGeom prst="rect">
                <a:avLst/>
              </a:prstGeom>
              <a:noFill/>
            </p:spPr>
            <p:txBody>
              <a:bodyPr wrap="square" rtlCol="0">
                <a:spAutoFit/>
              </a:bodyPr>
              <a:lstStyle/>
              <a:p>
                <a:r>
                  <a:rPr kumimoji="1" lang="en-US" altLang="zh-CN" dirty="0"/>
                  <a:t>open   </a:t>
                </a:r>
                <a14:m>
                  <m:oMath xmlns:m="http://schemas.openxmlformats.org/officeDocument/2006/math">
                    <m:r>
                      <a:rPr kumimoji="1" lang="en-US" altLang="zh-CN" b="0" i="1" smtClean="0">
                        <a:solidFill>
                          <a:srgbClr val="7030A0"/>
                        </a:solidFill>
                        <a:latin typeface="Cambria Math" panose="02040503050406030204" pitchFamily="18" charset="0"/>
                      </a:rPr>
                      <m:t>𝐹</m:t>
                    </m:r>
                    <m:r>
                      <a:rPr kumimoji="1" lang="en-US" altLang="zh-CN" b="0" i="1" smtClean="0">
                        <a:latin typeface="Cambria Math" panose="02040503050406030204" pitchFamily="18" charset="0"/>
                      </a:rPr>
                      <m:t>←</m:t>
                    </m:r>
                    <m:sSup>
                      <m:sSupPr>
                        <m:ctrlPr>
                          <a:rPr kumimoji="1" lang="en-US" altLang="zh-CN" b="0" i="1" smtClean="0">
                            <a:latin typeface="Cambria Math" panose="02040503050406030204" pitchFamily="18" charset="0"/>
                          </a:rPr>
                        </m:ctrlPr>
                      </m:sSupPr>
                      <m:e>
                        <m:r>
                          <a:rPr kumimoji="1" lang="en-US" altLang="zh-CN" b="0" i="1" smtClean="0">
                            <a:solidFill>
                              <a:srgbClr val="00B050"/>
                            </a:solidFill>
                            <a:latin typeface="Cambria Math" panose="02040503050406030204" pitchFamily="18" charset="0"/>
                          </a:rPr>
                          <m:t>𝐸</m:t>
                        </m:r>
                      </m:e>
                      <m:sup>
                        <m:r>
                          <a:rPr kumimoji="1" lang="en-US" altLang="zh-CN" b="0" i="1" smtClean="0">
                            <a:latin typeface="Cambria Math" panose="02040503050406030204" pitchFamily="18" charset="0"/>
                          </a:rPr>
                          <m:t>𝑇</m:t>
                        </m:r>
                      </m:sup>
                    </m:sSup>
                    <m:d>
                      <m:dPr>
                        <m:begChr m:val="⟨"/>
                        <m:endChr m:val="⟩"/>
                        <m:ctrlPr>
                          <a:rPr kumimoji="1" lang="en-US" altLang="zh-CN" b="0" i="1" smtClean="0">
                            <a:latin typeface="Cambria Math" panose="02040503050406030204" pitchFamily="18" charset="0"/>
                          </a:rPr>
                        </m:ctrlPr>
                      </m:dPr>
                      <m:e>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𝐴</m:t>
                            </m:r>
                          </m:e>
                          <m:sup>
                            <m:r>
                              <a:rPr kumimoji="1" lang="en-US" altLang="zh-CN" b="0" i="1" smtClean="0">
                                <a:latin typeface="Cambria Math" panose="02040503050406030204" pitchFamily="18" charset="0"/>
                              </a:rPr>
                              <m:t>𝑇</m:t>
                            </m:r>
                          </m:sup>
                        </m:sSup>
                      </m:e>
                    </m:d>
                    <m:r>
                      <a:rPr kumimoji="1" lang="en-US" altLang="zh-CN" b="0" i="1" smtClean="0">
                        <a:latin typeface="Cambria Math" panose="02040503050406030204" pitchFamily="18" charset="0"/>
                      </a:rPr>
                      <m:t>−⟨</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𝑅</m:t>
                        </m:r>
                      </m:e>
                      <m:sup>
                        <m:r>
                          <a:rPr kumimoji="1" lang="en-US" altLang="zh-CN" b="0" i="1" smtClean="0">
                            <a:latin typeface="Cambria Math" panose="02040503050406030204" pitchFamily="18" charset="0"/>
                          </a:rPr>
                          <m:t>𝑇</m:t>
                        </m:r>
                      </m:sup>
                    </m:sSup>
                    <m:r>
                      <a:rPr kumimoji="1" lang="en-US" altLang="zh-CN" b="0" i="1" smtClean="0">
                        <a:latin typeface="Cambria Math" panose="02040503050406030204" pitchFamily="18" charset="0"/>
                      </a:rPr>
                      <m:t>⟩</m:t>
                    </m:r>
                  </m:oMath>
                </a14:m>
                <a:endParaRPr kumimoji="1" lang="zh-CN" altLang="en-US" dirty="0"/>
              </a:p>
            </p:txBody>
          </p:sp>
        </mc:Choice>
        <mc:Fallback>
          <p:sp>
            <p:nvSpPr>
              <p:cNvPr id="38" name="文本框 37"/>
              <p:cNvSpPr txBox="1">
                <a:spLocks noRot="1" noChangeAspect="1" noMove="1" noResize="1" noEditPoints="1" noAdjustHandles="1" noChangeArrowheads="1" noChangeShapeType="1" noTextEdit="1"/>
              </p:cNvSpPr>
              <p:nvPr/>
            </p:nvSpPr>
            <p:spPr>
              <a:xfrm>
                <a:off x="3868593" y="5067082"/>
                <a:ext cx="4806020" cy="369332"/>
              </a:xfrm>
              <a:prstGeom prst="rect">
                <a:avLst/>
              </a:prstGeom>
              <a:blipFill rotWithShape="1">
                <a:blip r:embed="rId4"/>
                <a:stretch>
                  <a:fillRect l="-4" t="-113" r="11" b="48"/>
                </a:stretch>
              </a:blipFill>
            </p:spPr>
            <p:txBody>
              <a:bodyPr/>
              <a:lstStyle/>
              <a:p>
                <a:r>
                  <a:rPr lang="zh-CN" altLang="en-US">
                    <a:noFill/>
                  </a:rPr>
                  <a:t> </a:t>
                </a:r>
              </a:p>
            </p:txBody>
          </p:sp>
        </mc:Fallback>
      </mc:AlternateContent>
      <p:cxnSp>
        <p:nvCxnSpPr>
          <p:cNvPr id="39" name="直线连接符 38"/>
          <p:cNvCxnSpPr/>
          <p:nvPr/>
        </p:nvCxnSpPr>
        <p:spPr>
          <a:xfrm>
            <a:off x="712519" y="4334407"/>
            <a:ext cx="10976759" cy="0"/>
          </a:xfrm>
          <a:prstGeom prst="line">
            <a:avLst/>
          </a:prstGeom>
          <a:ln w="12700">
            <a:solidFill>
              <a:schemeClr val="accent6">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3797273" y="2961546"/>
            <a:ext cx="926276" cy="43883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46" name="文本框 45"/>
              <p:cNvSpPr txBox="1"/>
              <p:nvPr/>
            </p:nvSpPr>
            <p:spPr>
              <a:xfrm>
                <a:off x="3868593" y="5581591"/>
                <a:ext cx="4806020" cy="369332"/>
              </a:xfrm>
              <a:prstGeom prst="rect">
                <a:avLst/>
              </a:prstGeom>
              <a:noFill/>
            </p:spPr>
            <p:txBody>
              <a:bodyPr wrap="square" rtlCol="0">
                <a:spAutoFit/>
              </a:bodyPr>
              <a:lstStyle/>
              <a:p>
                <a:r>
                  <a:rPr kumimoji="1" lang="en-US" altLang="zh-CN" dirty="0"/>
                  <a:t>compute   </a:t>
                </a:r>
                <a14:m>
                  <m:oMath xmlns:m="http://schemas.openxmlformats.org/officeDocument/2006/math">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𝑍</m:t>
                        </m:r>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𝐶</m:t>
                        </m:r>
                      </m:e>
                    </m:d>
                    <m:r>
                      <a:rPr kumimoji="1" lang="en-US" altLang="zh-CN" b="0" i="1" smtClean="0">
                        <a:latin typeface="Cambria Math" panose="02040503050406030204" pitchFamily="18" charset="0"/>
                      </a:rPr>
                      <m:t>+</m:t>
                    </m:r>
                    <m:r>
                      <a:rPr kumimoji="1" lang="en-US" altLang="zh-CN" b="0" i="1" smtClean="0">
                        <a:solidFill>
                          <a:srgbClr val="FFC000"/>
                        </a:solidFill>
                        <a:latin typeface="Cambria Math" panose="02040503050406030204" pitchFamily="18" charset="0"/>
                      </a:rPr>
                      <m:t>𝐷</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𝐵</m:t>
                        </m:r>
                      </m:e>
                    </m:d>
                    <m:r>
                      <a:rPr kumimoji="1" lang="en-US" altLang="zh-CN" b="0" i="1" smtClean="0">
                        <a:latin typeface="Cambria Math" panose="02040503050406030204" pitchFamily="18" charset="0"/>
                      </a:rPr>
                      <m:t>+</m:t>
                    </m:r>
                    <m:d>
                      <m:dPr>
                        <m:begChr m:val="⟨"/>
                        <m:endChr m:val="⟩"/>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𝑅</m:t>
                        </m:r>
                      </m:e>
                    </m:d>
                    <m:r>
                      <a:rPr kumimoji="1" lang="en-US" altLang="zh-CN" b="0" i="1" smtClean="0">
                        <a:latin typeface="Cambria Math" panose="02040503050406030204" pitchFamily="18" charset="0"/>
                      </a:rPr>
                      <m:t>+</m:t>
                    </m:r>
                    <m:sSup>
                      <m:sSupPr>
                        <m:ctrlPr>
                          <a:rPr kumimoji="1" lang="en-US" altLang="zh-CN" b="0" i="1" smtClean="0">
                            <a:latin typeface="Cambria Math" panose="02040503050406030204" pitchFamily="18" charset="0"/>
                          </a:rPr>
                        </m:ctrlPr>
                      </m:sSupPr>
                      <m:e>
                        <m:r>
                          <a:rPr kumimoji="1" lang="en-US" altLang="zh-CN" b="0" i="1" smtClean="0">
                            <a:solidFill>
                              <a:srgbClr val="7030A0"/>
                            </a:solidFill>
                            <a:latin typeface="Cambria Math" panose="02040503050406030204" pitchFamily="18" charset="0"/>
                          </a:rPr>
                          <m:t>𝐹</m:t>
                        </m:r>
                      </m:e>
                      <m:sup>
                        <m:r>
                          <a:rPr kumimoji="1" lang="en-US" altLang="zh-CN" b="0" i="1" smtClean="0">
                            <a:latin typeface="Cambria Math" panose="02040503050406030204" pitchFamily="18" charset="0"/>
                          </a:rPr>
                          <m:t>𝑇</m:t>
                        </m:r>
                      </m:sup>
                    </m:sSup>
                    <m:r>
                      <a:rPr kumimoji="1" lang="en-US" altLang="zh-CN" b="0" i="1" smtClean="0">
                        <a:latin typeface="Cambria Math" panose="02040503050406030204" pitchFamily="18" charset="0"/>
                      </a:rPr>
                      <m:t>+</m:t>
                    </m:r>
                    <m:r>
                      <a:rPr kumimoji="1" lang="en-US" altLang="zh-CN" b="0" i="1" smtClean="0">
                        <a:solidFill>
                          <a:srgbClr val="FFC000"/>
                        </a:solidFill>
                        <a:latin typeface="Cambria Math" panose="02040503050406030204" pitchFamily="18" charset="0"/>
                      </a:rPr>
                      <m:t>𝐷</m:t>
                    </m:r>
                    <m:r>
                      <a:rPr kumimoji="1" lang="en-US" altLang="zh-CN" b="0" i="1" smtClean="0">
                        <a:solidFill>
                          <a:srgbClr val="00B050"/>
                        </a:solidFill>
                        <a:latin typeface="Cambria Math" panose="02040503050406030204" pitchFamily="18" charset="0"/>
                      </a:rPr>
                      <m:t>𝐸</m:t>
                    </m:r>
                  </m:oMath>
                </a14:m>
                <a:endParaRPr kumimoji="1" lang="zh-CN" altLang="en-US" dirty="0"/>
              </a:p>
            </p:txBody>
          </p:sp>
        </mc:Choice>
        <mc:Fallback>
          <p:sp>
            <p:nvSpPr>
              <p:cNvPr id="46" name="文本框 45"/>
              <p:cNvSpPr txBox="1">
                <a:spLocks noRot="1" noChangeAspect="1" noMove="1" noResize="1" noEditPoints="1" noAdjustHandles="1" noChangeArrowheads="1" noChangeShapeType="1" noTextEdit="1"/>
              </p:cNvSpPr>
              <p:nvPr/>
            </p:nvSpPr>
            <p:spPr>
              <a:xfrm>
                <a:off x="3868593" y="5581591"/>
                <a:ext cx="4806020" cy="369332"/>
              </a:xfrm>
              <a:prstGeom prst="rect">
                <a:avLst/>
              </a:prstGeom>
              <a:blipFill rotWithShape="1">
                <a:blip r:embed="rId5"/>
                <a:stretch>
                  <a:fillRect l="-4" t="-156" r="11" b="92"/>
                </a:stretch>
              </a:blipFill>
            </p:spPr>
            <p:txBody>
              <a:bodyPr/>
              <a:lstStyle/>
              <a:p>
                <a:r>
                  <a:rPr lang="zh-CN" altLang="en-US">
                    <a:noFill/>
                  </a:rPr>
                  <a:t> </a:t>
                </a:r>
              </a:p>
            </p:txBody>
          </p:sp>
        </mc:Fallback>
      </mc:AlternateContent>
      <p:sp>
        <p:nvSpPr>
          <p:cNvPr id="47" name="文本框 46"/>
          <p:cNvSpPr txBox="1"/>
          <p:nvPr/>
        </p:nvSpPr>
        <p:spPr>
          <a:xfrm>
            <a:off x="2751393" y="3635473"/>
            <a:ext cx="5897735"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zh-CN" dirty="0"/>
              <a:t>Multiplication sextuple = Beaver triple + double sharing</a:t>
            </a:r>
            <a:endParaRPr kumimoji="1" lang="zh-CN" altLang="en-US" dirty="0"/>
          </a:p>
        </p:txBody>
      </p:sp>
      <p:sp>
        <p:nvSpPr>
          <p:cNvPr id="49" name="椭圆形标注 48"/>
          <p:cNvSpPr/>
          <p:nvPr/>
        </p:nvSpPr>
        <p:spPr>
          <a:xfrm>
            <a:off x="8450405" y="4824786"/>
            <a:ext cx="2682816" cy="851117"/>
          </a:xfrm>
          <a:prstGeom prst="wedgeEllipseCallout">
            <a:avLst>
              <a:gd name="adj1" fmla="val -61903"/>
              <a:gd name="adj2" fmla="val 299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zh-CN" b="1" dirty="0"/>
              <a:t>Drawback</a:t>
            </a:r>
            <a:r>
              <a:rPr kumimoji="1" lang="en-US" altLang="zh-CN" dirty="0"/>
              <a:t>: Additional round</a:t>
            </a:r>
            <a:endParaRPr kumimoji="1" lang="zh-CN" altLang="en-US" dirty="0"/>
          </a:p>
        </p:txBody>
      </p:sp>
      <p:sp>
        <p:nvSpPr>
          <p:cNvPr id="50" name="椭圆形标注 49"/>
          <p:cNvSpPr/>
          <p:nvPr/>
        </p:nvSpPr>
        <p:spPr>
          <a:xfrm>
            <a:off x="6804561" y="2744036"/>
            <a:ext cx="1645844" cy="700930"/>
          </a:xfrm>
          <a:prstGeom prst="wedgeEllipseCallout">
            <a:avLst>
              <a:gd name="adj1" fmla="val -69497"/>
              <a:gd name="adj2" fmla="val -378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dirty="0"/>
              <a:t>double sharing</a:t>
            </a:r>
            <a:endParaRPr kumimoji="1" lang="zh-CN" altLang="en-US" dirty="0"/>
          </a:p>
        </p:txBody>
      </p:sp>
      <p:sp>
        <p:nvSpPr>
          <p:cNvPr id="51" name="文本框 50"/>
          <p:cNvSpPr txBox="1"/>
          <p:nvPr/>
        </p:nvSpPr>
        <p:spPr>
          <a:xfrm>
            <a:off x="6784021" y="6179397"/>
            <a:ext cx="485498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en-US" altLang="zh-CN" b="1" dirty="0"/>
              <a:t>Solution</a:t>
            </a:r>
            <a:r>
              <a:rPr kumimoji="1" lang="en-US" altLang="zh-CN" dirty="0"/>
              <a:t>: Function-dependent preprocessing</a:t>
            </a:r>
            <a:endParaRPr kumimoji="1" lang="zh-CN" altLang="en-US" dirty="0"/>
          </a:p>
        </p:txBody>
      </p:sp>
      <p:sp>
        <p:nvSpPr>
          <p:cNvPr id="52" name="左弧形箭头 51"/>
          <p:cNvSpPr/>
          <p:nvPr/>
        </p:nvSpPr>
        <p:spPr>
          <a:xfrm>
            <a:off x="11133221" y="5435011"/>
            <a:ext cx="556057" cy="744386"/>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slow" p14:dur="2000" advTm="113498"/>
    </mc:Choice>
    <mc:Fallback>
      <p:transition spd="slow" advTm="1134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 grpId="0" animBg="1"/>
      <p:bldP spid="6" grpId="0" animBg="1"/>
      <p:bldP spid="33" grpId="0"/>
      <p:bldP spid="34" grpId="0"/>
      <p:bldP spid="35" grpId="0"/>
      <p:bldP spid="36" grpId="0"/>
      <p:bldP spid="37" grpId="0"/>
      <p:bldP spid="38" grpId="0"/>
      <p:bldP spid="43" grpId="0" animBg="1"/>
      <p:bldP spid="46" grpId="0"/>
      <p:bldP spid="47" grpId="0" animBg="1"/>
      <p:bldP spid="49" grpId="0" animBg="1"/>
      <p:bldP spid="50" grpId="0" animBg="1"/>
      <p:bldP spid="51"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400" y="401956"/>
            <a:ext cx="10969200" cy="705600"/>
          </a:xfrm>
        </p:spPr>
        <p:txBody>
          <a:bodyPr/>
          <a:lstStyle/>
          <a:p>
            <a:r>
              <a:rPr lang="en-US" altLang="zh-CN" dirty="0"/>
              <a:t>Vector Oblivious Linear Evaluation</a:t>
            </a:r>
            <a:endParaRPr lang="en-US" altLang="zh-CN" dirty="0"/>
          </a:p>
        </p:txBody>
      </p:sp>
      <p:pic>
        <p:nvPicPr>
          <p:cNvPr id="63" name="图片 62" descr="女性-人物"/>
          <p:cNvPicPr>
            <a:picLocks noChangeAspect="1"/>
          </p:cNvPicPr>
          <p:nvPr>
            <p:custDataLst>
              <p:tags r:id="rId1"/>
            </p:custDataLst>
          </p:nvPr>
        </p:nvPicPr>
        <p:blipFill>
          <a:blip r:embed="rId2"/>
          <a:stretch>
            <a:fillRect/>
          </a:stretch>
        </p:blipFill>
        <p:spPr>
          <a:xfrm>
            <a:off x="1881056" y="2418968"/>
            <a:ext cx="925195" cy="781685"/>
          </a:xfrm>
          <a:prstGeom prst="rect">
            <a:avLst/>
          </a:prstGeom>
        </p:spPr>
      </p:pic>
      <p:pic>
        <p:nvPicPr>
          <p:cNvPr id="64" name="图片 63" descr="用户,男,头像"/>
          <p:cNvPicPr>
            <a:picLocks noChangeAspect="1"/>
          </p:cNvPicPr>
          <p:nvPr>
            <p:custDataLst>
              <p:tags r:id="rId3"/>
            </p:custDataLst>
          </p:nvPr>
        </p:nvPicPr>
        <p:blipFill>
          <a:blip r:embed="rId4"/>
          <a:stretch>
            <a:fillRect/>
          </a:stretch>
        </p:blipFill>
        <p:spPr>
          <a:xfrm>
            <a:off x="8231655" y="2373002"/>
            <a:ext cx="911225" cy="810260"/>
          </a:xfrm>
          <a:prstGeom prst="rect">
            <a:avLst/>
          </a:prstGeom>
        </p:spPr>
      </p:pic>
      <p:sp>
        <p:nvSpPr>
          <p:cNvPr id="65" name="圆角矩形 64"/>
          <p:cNvSpPr/>
          <p:nvPr>
            <p:custDataLst>
              <p:tags r:id="rId5"/>
            </p:custDataLst>
          </p:nvPr>
        </p:nvSpPr>
        <p:spPr>
          <a:xfrm>
            <a:off x="4911031" y="2476031"/>
            <a:ext cx="1041279" cy="58734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VOLE</a:t>
            </a:r>
            <a:endParaRPr lang="en-US" altLang="zh-CN" dirty="0"/>
          </a:p>
        </p:txBody>
      </p:sp>
      <p:sp>
        <p:nvSpPr>
          <p:cNvPr id="66" name="文本框 65"/>
          <p:cNvSpPr txBox="1"/>
          <p:nvPr>
            <p:custDataLst>
              <p:tags r:id="rId6"/>
            </p:custDataLst>
          </p:nvPr>
        </p:nvSpPr>
        <p:spPr>
          <a:xfrm>
            <a:off x="6941363" y="3448119"/>
            <a:ext cx="322222" cy="412420"/>
          </a:xfrm>
          <a:prstGeom prst="rect">
            <a:avLst/>
          </a:prstGeom>
          <a:noFill/>
        </p:spPr>
        <p:txBody>
          <a:bodyPr wrap="square" rtlCol="0" anchor="t">
            <a:spAutoFit/>
          </a:bodyPr>
          <a:lstStyle/>
          <a:p>
            <a:pPr algn="l"/>
            <a:endParaRPr lang="zh-CN" altLang="en-US"/>
          </a:p>
        </p:txBody>
      </p:sp>
      <p:cxnSp>
        <p:nvCxnSpPr>
          <p:cNvPr id="67" name="直接箭头连接符 6"/>
          <p:cNvCxnSpPr/>
          <p:nvPr/>
        </p:nvCxnSpPr>
        <p:spPr>
          <a:xfrm>
            <a:off x="3123044" y="2653413"/>
            <a:ext cx="1745801" cy="20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直接箭头连接符 8"/>
          <p:cNvCxnSpPr/>
          <p:nvPr/>
        </p:nvCxnSpPr>
        <p:spPr>
          <a:xfrm>
            <a:off x="6000570" y="2920739"/>
            <a:ext cx="177658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直接箭头连接符 9"/>
          <p:cNvCxnSpPr/>
          <p:nvPr/>
        </p:nvCxnSpPr>
        <p:spPr>
          <a:xfrm flipH="1">
            <a:off x="5952310" y="2631179"/>
            <a:ext cx="182484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0" name="文本框 69"/>
              <p:cNvSpPr txBox="1"/>
              <p:nvPr/>
            </p:nvSpPr>
            <p:spPr>
              <a:xfrm>
                <a:off x="6641884" y="2279596"/>
                <a:ext cx="379206" cy="369332"/>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𝑥</m:t>
                      </m:r>
                    </m:oMath>
                  </m:oMathPara>
                </a14:m>
                <a:endParaRPr lang="zh-CN" altLang="en-US" dirty="0"/>
              </a:p>
            </p:txBody>
          </p:sp>
        </mc:Choice>
        <mc:Fallback>
          <p:sp>
            <p:nvSpPr>
              <p:cNvPr id="70" name="文本框 69"/>
              <p:cNvSpPr txBox="1">
                <a:spLocks noRot="1" noChangeAspect="1" noMove="1" noResize="1" noEditPoints="1" noAdjustHandles="1" noChangeArrowheads="1" noChangeShapeType="1" noTextEdit="1"/>
              </p:cNvSpPr>
              <p:nvPr/>
            </p:nvSpPr>
            <p:spPr>
              <a:xfrm>
                <a:off x="6641884" y="2279596"/>
                <a:ext cx="379206" cy="369332"/>
              </a:xfrm>
              <a:prstGeom prst="rect">
                <a:avLst/>
              </a:prstGeom>
              <a:blipFill rotWithShape="1">
                <a:blip r:embed="rId7"/>
                <a:stretch>
                  <a:fillRect l="-110" t="-157" r="140" b="9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1" name="矩形 70"/>
              <p:cNvSpPr/>
              <p:nvPr/>
            </p:nvSpPr>
            <p:spPr>
              <a:xfrm>
                <a:off x="6167007" y="3041705"/>
                <a:ext cx="1372638" cy="274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𝒘</m:t>
                      </m:r>
                    </m:oMath>
                  </m:oMathPara>
                </a14:m>
                <a:endParaRPr lang="en-US" altLang="zh-CN" b="1" dirty="0"/>
              </a:p>
            </p:txBody>
          </p:sp>
        </mc:Choice>
        <mc:Fallback>
          <p:sp>
            <p:nvSpPr>
              <p:cNvPr id="71" name="矩形 70"/>
              <p:cNvSpPr>
                <a:spLocks noRot="1" noChangeAspect="1" noMove="1" noResize="1" noEditPoints="1" noAdjustHandles="1" noChangeArrowheads="1" noChangeShapeType="1" noTextEdit="1"/>
              </p:cNvSpPr>
              <p:nvPr/>
            </p:nvSpPr>
            <p:spPr>
              <a:xfrm>
                <a:off x="6167007" y="3041705"/>
                <a:ext cx="1372638" cy="274558"/>
              </a:xfrm>
              <a:prstGeom prst="rect">
                <a:avLst/>
              </a:prstGeom>
              <a:blipFill rotWithShape="1">
                <a:blip r:embed="rId8"/>
                <a:stretch>
                  <a:fillRect l="-501" t="-2333" r="-441" b="-2206"/>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2" name="文本框 71"/>
              <p:cNvSpPr txBox="1"/>
              <p:nvPr/>
            </p:nvSpPr>
            <p:spPr>
              <a:xfrm>
                <a:off x="4705875" y="1803516"/>
                <a:ext cx="1703928" cy="369332"/>
              </a:xfrm>
              <a:prstGeom prst="rect">
                <a:avLst/>
              </a:prstGeom>
              <a:noFill/>
            </p:spPr>
            <p:txBody>
              <a:bodyPr wrap="none" rtlCol="0" anchor="t">
                <a:spAutoFit/>
              </a:bodyPr>
              <a:lstStyle/>
              <a:p>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cs typeface="Cambria Math" panose="02040503050406030204" pitchFamily="18" charset="0"/>
                        </a:rPr>
                        <m:t>𝒖</m:t>
                      </m:r>
                      <m:r>
                        <a:rPr lang="en-US" altLang="zh-CN" i="1" smtClean="0">
                          <a:latin typeface="Cambria Math" panose="02040503050406030204" pitchFamily="18" charset="0"/>
                          <a:cs typeface="Cambria Math" panose="02040503050406030204" pitchFamily="18" charset="0"/>
                        </a:rPr>
                        <m:t>∈</m:t>
                      </m:r>
                      <m:sSup>
                        <m:sSupPr>
                          <m:ctrlPr>
                            <a:rPr lang="en-US" altLang="zh-CN" b="0" i="1" smtClean="0">
                              <a:latin typeface="Cambria Math" panose="02040503050406030204" pitchFamily="18" charset="0"/>
                              <a:cs typeface="Cambria Math" panose="02040503050406030204" pitchFamily="18" charset="0"/>
                            </a:rPr>
                          </m:ctrlPr>
                        </m:sSupPr>
                        <m:e>
                          <m:r>
                            <a:rPr lang="en-US" altLang="zh-CN" i="1" smtClean="0">
                              <a:latin typeface="Cambria Math" panose="02040503050406030204" pitchFamily="18" charset="0"/>
                              <a:cs typeface="Cambria Math" panose="02040503050406030204" pitchFamily="18" charset="0"/>
                            </a:rPr>
                            <m:t>𝔽</m:t>
                          </m:r>
                        </m:e>
                        <m:sup>
                          <m:r>
                            <a:rPr lang="en-US" altLang="zh-CN" b="0" i="1" smtClean="0">
                              <a:latin typeface="Cambria Math" panose="02040503050406030204" pitchFamily="18" charset="0"/>
                              <a:cs typeface="Cambria Math" panose="02040503050406030204" pitchFamily="18" charset="0"/>
                            </a:rPr>
                            <m:t>𝑚</m:t>
                          </m:r>
                        </m:sup>
                      </m:sSup>
                      <m:r>
                        <a:rPr lang="en-US" altLang="zh-CN" i="1">
                          <a:latin typeface="Cambria Math" panose="02040503050406030204" pitchFamily="18" charset="0"/>
                          <a:cs typeface="Cambria Math" panose="02040503050406030204" pitchFamily="18" charset="0"/>
                        </a:rPr>
                        <m:t>,</m:t>
                      </m:r>
                      <m:r>
                        <a:rPr lang="en-US" altLang="zh-CN" i="1" smtClean="0">
                          <a:latin typeface="Cambria Math" panose="02040503050406030204" pitchFamily="18" charset="0"/>
                          <a:cs typeface="Cambria Math" panose="02040503050406030204" pitchFamily="18" charset="0"/>
                        </a:rPr>
                        <m:t> </m:t>
                      </m:r>
                      <m:r>
                        <a:rPr lang="en-US" altLang="zh-CN" b="0" i="1" smtClean="0">
                          <a:latin typeface="Cambria Math" panose="02040503050406030204" pitchFamily="18" charset="0"/>
                          <a:cs typeface="Cambria Math" panose="02040503050406030204" pitchFamily="18" charset="0"/>
                        </a:rPr>
                        <m:t>𝑥</m:t>
                      </m:r>
                      <m:r>
                        <a:rPr lang="en-US" altLang="zh-CN" i="1">
                          <a:latin typeface="Cambria Math" panose="02040503050406030204" pitchFamily="18" charset="0"/>
                          <a:cs typeface="Cambria Math" panose="02040503050406030204" pitchFamily="18" charset="0"/>
                        </a:rPr>
                        <m:t>∈ </m:t>
                      </m:r>
                      <m:r>
                        <a:rPr lang="en-US" altLang="zh-CN" i="1">
                          <a:latin typeface="Cambria Math" panose="02040503050406030204" pitchFamily="18" charset="0"/>
                          <a:cs typeface="Cambria Math" panose="02040503050406030204" pitchFamily="18" charset="0"/>
                        </a:rPr>
                        <m:t>𝔽</m:t>
                      </m:r>
                      <m:r>
                        <a:rPr lang="en-US" altLang="zh-CN" i="1">
                          <a:latin typeface="Cambria Math" panose="02040503050406030204" pitchFamily="18" charset="0"/>
                          <a:cs typeface="Cambria Math" panose="02040503050406030204" pitchFamily="18" charset="0"/>
                        </a:rPr>
                        <m:t> </m:t>
                      </m:r>
                    </m:oMath>
                  </m:oMathPara>
                </a14:m>
                <a:endParaRPr lang="zh-CN" altLang="en-US" dirty="0"/>
              </a:p>
            </p:txBody>
          </p:sp>
        </mc:Choice>
        <mc:Fallback>
          <p:sp>
            <p:nvSpPr>
              <p:cNvPr id="72" name="文本框 71"/>
              <p:cNvSpPr txBox="1">
                <a:spLocks noRot="1" noChangeAspect="1" noMove="1" noResize="1" noEditPoints="1" noAdjustHandles="1" noChangeArrowheads="1" noChangeShapeType="1" noTextEdit="1"/>
              </p:cNvSpPr>
              <p:nvPr/>
            </p:nvSpPr>
            <p:spPr>
              <a:xfrm>
                <a:off x="4705875" y="1803516"/>
                <a:ext cx="1703928" cy="369332"/>
              </a:xfrm>
              <a:prstGeom prst="rect">
                <a:avLst/>
              </a:prstGeom>
              <a:blipFill rotWithShape="1">
                <a:blip r:embed="rId9"/>
                <a:stretch>
                  <a:fillRect l="-31" t="-31" r="7" b="139"/>
                </a:stretch>
              </a:blipFill>
            </p:spPr>
            <p:txBody>
              <a:bodyPr/>
              <a:lstStyle/>
              <a:p>
                <a:r>
                  <a:rPr lang="zh-CN" altLang="en-US">
                    <a:noFill/>
                  </a:rPr>
                  <a:t> </a:t>
                </a:r>
              </a:p>
            </p:txBody>
          </p:sp>
        </mc:Fallback>
      </mc:AlternateContent>
      <p:cxnSp>
        <p:nvCxnSpPr>
          <p:cNvPr id="73" name="直接箭头连接符 8"/>
          <p:cNvCxnSpPr/>
          <p:nvPr/>
        </p:nvCxnSpPr>
        <p:spPr>
          <a:xfrm flipH="1">
            <a:off x="3098274" y="2950523"/>
            <a:ext cx="170300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4" name="文本框 73"/>
              <p:cNvSpPr txBox="1"/>
              <p:nvPr/>
            </p:nvSpPr>
            <p:spPr>
              <a:xfrm>
                <a:off x="2501142" y="3900907"/>
                <a:ext cx="6097978" cy="369332"/>
              </a:xfrm>
              <a:prstGeom prst="rect">
                <a:avLst/>
              </a:prstGeom>
              <a:noFill/>
            </p:spPr>
            <p:txBody>
              <a:bodyPr wrap="square">
                <a:spAutoFit/>
              </a:bodyPr>
              <a:lstStyle/>
              <a:p>
                <a:pPr algn="ctr"/>
                <a14:m>
                  <m:oMath xmlns:m="http://schemas.openxmlformats.org/officeDocument/2006/math">
                    <m:r>
                      <a:rPr lang="en-US" altLang="zh-CN" b="1" i="1" smtClean="0">
                        <a:latin typeface="Cambria Math" panose="02040503050406030204" pitchFamily="18" charset="0"/>
                      </a:rPr>
                      <m:t>𝒗</m:t>
                    </m:r>
                    <m:r>
                      <a:rPr lang="en-US" altLang="zh-CN" b="0" i="1" smtClean="0">
                        <a:latin typeface="Cambria Math" panose="02040503050406030204" pitchFamily="18" charset="0"/>
                      </a:rPr>
                      <m:t>,</m:t>
                    </m:r>
                    <m:r>
                      <a:rPr lang="en-US" altLang="zh-CN" b="1" i="1" smtClean="0">
                        <a:latin typeface="Cambria Math" panose="02040503050406030204" pitchFamily="18" charset="0"/>
                      </a:rPr>
                      <m:t>𝒘</m:t>
                    </m:r>
                    <m:r>
                      <a:rPr lang="en-US" altLang="zh-CN" b="0" i="1" smtClean="0">
                        <a:latin typeface="Cambria Math" panose="02040503050406030204" pitchFamily="18" charset="0"/>
                      </a:rPr>
                      <m:t>←</m:t>
                    </m:r>
                    <m:sSup>
                      <m:sSupPr>
                        <m:ctrlPr>
                          <a:rPr lang="en-US" altLang="zh-CN" i="1">
                            <a:latin typeface="Cambria Math" panose="02040503050406030204" pitchFamily="18" charset="0"/>
                            <a:cs typeface="Cambria Math" panose="02040503050406030204" pitchFamily="18" charset="0"/>
                          </a:rPr>
                        </m:ctrlPr>
                      </m:sSupPr>
                      <m:e>
                        <m:r>
                          <a:rPr lang="en-US" altLang="zh-CN" i="1">
                            <a:latin typeface="Cambria Math" panose="02040503050406030204" pitchFamily="18" charset="0"/>
                            <a:cs typeface="Cambria Math" panose="02040503050406030204" pitchFamily="18" charset="0"/>
                          </a:rPr>
                          <m:t>𝔽</m:t>
                        </m:r>
                      </m:e>
                      <m:sup>
                        <m:r>
                          <a:rPr lang="en-US" altLang="zh-CN" b="0" i="1" smtClean="0">
                            <a:latin typeface="Cambria Math" panose="02040503050406030204" pitchFamily="18" charset="0"/>
                            <a:cs typeface="Cambria Math" panose="02040503050406030204" pitchFamily="18" charset="0"/>
                          </a:rPr>
                          <m:t>𝑚</m:t>
                        </m:r>
                      </m:sup>
                    </m:sSup>
                    <m:r>
                      <a:rPr lang="en-US" altLang="zh-CN" i="1">
                        <a:latin typeface="Cambria Math" panose="02040503050406030204" pitchFamily="18" charset="0"/>
                        <a:cs typeface="Cambria Math" panose="02040503050406030204" pitchFamily="18" charset="0"/>
                      </a:rPr>
                      <m:t> </m:t>
                    </m:r>
                  </m:oMath>
                </a14:m>
                <a:r>
                  <a:rPr lang="en-US" altLang="zh-CN" dirty="0"/>
                  <a:t> </a:t>
                </a:r>
                <a:r>
                  <a:rPr lang="en-US" altLang="zh-CN" dirty="0" err="1"/>
                  <a:t>s.t.</a:t>
                </a:r>
                <a:r>
                  <a:rPr lang="en-US" altLang="zh-CN" dirty="0"/>
                  <a:t>    </a:t>
                </a:r>
                <a14:m>
                  <m:oMath xmlns:m="http://schemas.openxmlformats.org/officeDocument/2006/math">
                    <m:r>
                      <a:rPr lang="en-US" altLang="zh-CN" b="1" i="1" smtClean="0">
                        <a:latin typeface="Cambria Math" panose="02040503050406030204" pitchFamily="18" charset="0"/>
                      </a:rPr>
                      <m:t>𝒗</m:t>
                    </m:r>
                    <m:r>
                      <a:rPr lang="en-US" altLang="zh-CN" b="0" i="1" smtClean="0">
                        <a:latin typeface="Cambria Math" panose="02040503050406030204" pitchFamily="18" charset="0"/>
                      </a:rPr>
                      <m:t>+</m:t>
                    </m:r>
                    <m:r>
                      <a:rPr lang="en-US" altLang="zh-CN" b="1" i="1" smtClean="0">
                        <a:latin typeface="Cambria Math" panose="02040503050406030204" pitchFamily="18" charset="0"/>
                      </a:rPr>
                      <m:t>𝒘</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1" i="1" smtClean="0">
                        <a:latin typeface="Cambria Math" panose="02040503050406030204" pitchFamily="18" charset="0"/>
                      </a:rPr>
                      <m:t>𝒖</m:t>
                    </m:r>
                  </m:oMath>
                </a14:m>
                <a:endParaRPr lang="zh-CN" altLang="en-US" b="1" dirty="0"/>
              </a:p>
            </p:txBody>
          </p:sp>
        </mc:Choice>
        <mc:Fallback>
          <p:sp>
            <p:nvSpPr>
              <p:cNvPr id="74" name="文本框 73"/>
              <p:cNvSpPr txBox="1">
                <a:spLocks noRot="1" noChangeAspect="1" noMove="1" noResize="1" noEditPoints="1" noAdjustHandles="1" noChangeArrowheads="1" noChangeShapeType="1" noTextEdit="1"/>
              </p:cNvSpPr>
              <p:nvPr/>
            </p:nvSpPr>
            <p:spPr>
              <a:xfrm>
                <a:off x="2501142" y="3900907"/>
                <a:ext cx="6097978" cy="369332"/>
              </a:xfrm>
              <a:prstGeom prst="rect">
                <a:avLst/>
              </a:prstGeom>
              <a:blipFill rotWithShape="1">
                <a:blip r:embed="rId10"/>
                <a:stretch>
                  <a:fillRect l="-8" t="-28" r="10" b="13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5" name="矩形 74"/>
              <p:cNvSpPr/>
              <p:nvPr/>
            </p:nvSpPr>
            <p:spPr>
              <a:xfrm>
                <a:off x="3428641" y="3063374"/>
                <a:ext cx="1372638" cy="274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𝒗</m:t>
                      </m:r>
                    </m:oMath>
                  </m:oMathPara>
                </a14:m>
                <a:endParaRPr lang="en-US" altLang="zh-CN" b="1" dirty="0"/>
              </a:p>
            </p:txBody>
          </p:sp>
        </mc:Choice>
        <mc:Fallback>
          <p:sp>
            <p:nvSpPr>
              <p:cNvPr id="75" name="矩形 74"/>
              <p:cNvSpPr>
                <a:spLocks noRot="1" noChangeAspect="1" noMove="1" noResize="1" noEditPoints="1" noAdjustHandles="1" noChangeArrowheads="1" noChangeShapeType="1" noTextEdit="1"/>
              </p:cNvSpPr>
              <p:nvPr/>
            </p:nvSpPr>
            <p:spPr>
              <a:xfrm>
                <a:off x="3428641" y="3063374"/>
                <a:ext cx="1372638" cy="274558"/>
              </a:xfrm>
              <a:prstGeom prst="rect">
                <a:avLst/>
              </a:prstGeom>
              <a:blipFill rotWithShape="1">
                <a:blip r:embed="rId11"/>
                <a:stretch>
                  <a:fillRect l="-483" t="-2362" r="-459" b="-2177"/>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76" name="文本框 75"/>
          <p:cNvSpPr txBox="1"/>
          <p:nvPr/>
        </p:nvSpPr>
        <p:spPr>
          <a:xfrm>
            <a:off x="3678334" y="1915561"/>
            <a:ext cx="795646" cy="307777"/>
          </a:xfrm>
          <a:prstGeom prst="rect">
            <a:avLst/>
          </a:prstGeom>
          <a:noFill/>
        </p:spPr>
        <p:txBody>
          <a:bodyPr wrap="square" rtlCol="0">
            <a:spAutoFit/>
          </a:bodyPr>
          <a:lstStyle/>
          <a:p>
            <a:r>
              <a:rPr kumimoji="1" lang="en-US" altLang="zh-CN" sz="1400" dirty="0">
                <a:solidFill>
                  <a:schemeClr val="bg2"/>
                </a:solidFill>
              </a:rPr>
              <a:t>Expand</a:t>
            </a:r>
            <a:endParaRPr kumimoji="1" lang="zh-CN" altLang="en-US" sz="1400" dirty="0">
              <a:solidFill>
                <a:schemeClr val="bg2"/>
              </a:solidFill>
            </a:endParaRPr>
          </a:p>
        </p:txBody>
      </p:sp>
      <mc:AlternateContent xmlns:mc="http://schemas.openxmlformats.org/markup-compatibility/2006">
        <mc:Choice xmlns:a14="http://schemas.microsoft.com/office/drawing/2010/main" Requires="a14">
          <p:sp>
            <p:nvSpPr>
              <p:cNvPr id="77" name="矩形 76"/>
              <p:cNvSpPr/>
              <p:nvPr/>
            </p:nvSpPr>
            <p:spPr>
              <a:xfrm>
                <a:off x="3428641" y="2290284"/>
                <a:ext cx="1372638" cy="274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𝒖</m:t>
                      </m:r>
                    </m:oMath>
                  </m:oMathPara>
                </a14:m>
                <a:endParaRPr lang="en-US" altLang="zh-CN" b="1" dirty="0"/>
              </a:p>
            </p:txBody>
          </p:sp>
        </mc:Choice>
        <mc:Fallback>
          <p:sp>
            <p:nvSpPr>
              <p:cNvPr id="77" name="矩形 76"/>
              <p:cNvSpPr>
                <a:spLocks noRot="1" noChangeAspect="1" noMove="1" noResize="1" noEditPoints="1" noAdjustHandles="1" noChangeArrowheads="1" noChangeShapeType="1" noTextEdit="1"/>
              </p:cNvSpPr>
              <p:nvPr/>
            </p:nvSpPr>
            <p:spPr>
              <a:xfrm>
                <a:off x="3428641" y="2290284"/>
                <a:ext cx="1372638" cy="274558"/>
              </a:xfrm>
              <a:prstGeom prst="rect">
                <a:avLst/>
              </a:prstGeom>
              <a:blipFill rotWithShape="1">
                <a:blip r:embed="rId12"/>
                <a:stretch>
                  <a:fillRect l="-483" t="-2485" r="-459" b="-2285"/>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en-US">
                    <a:noFill/>
                  </a:rPr>
                  <a:t> </a:t>
                </a:r>
              </a:p>
            </p:txBody>
          </p:sp>
        </mc:Fallback>
      </mc:AlternateContent>
      <p:sp>
        <p:nvSpPr>
          <p:cNvPr id="78" name="文本框 77"/>
          <p:cNvSpPr txBox="1"/>
          <p:nvPr/>
        </p:nvSpPr>
        <p:spPr>
          <a:xfrm>
            <a:off x="2001670" y="3342973"/>
            <a:ext cx="925195" cy="369332"/>
          </a:xfrm>
          <a:prstGeom prst="rect">
            <a:avLst/>
          </a:prstGeom>
          <a:noFill/>
        </p:spPr>
        <p:txBody>
          <a:bodyPr wrap="square" rtlCol="0">
            <a:spAutoFit/>
          </a:bodyPr>
          <a:lstStyle/>
          <a:p>
            <a:r>
              <a:rPr kumimoji="1" lang="en-US" altLang="zh-CN" b="1" dirty="0"/>
              <a:t>Alice</a:t>
            </a:r>
            <a:endParaRPr kumimoji="1" lang="zh-CN" altLang="en-US" b="1" dirty="0"/>
          </a:p>
        </p:txBody>
      </p:sp>
      <p:sp>
        <p:nvSpPr>
          <p:cNvPr id="79" name="文本框 78"/>
          <p:cNvSpPr txBox="1"/>
          <p:nvPr/>
        </p:nvSpPr>
        <p:spPr>
          <a:xfrm>
            <a:off x="8384237" y="3217317"/>
            <a:ext cx="758643" cy="369332"/>
          </a:xfrm>
          <a:prstGeom prst="rect">
            <a:avLst/>
          </a:prstGeom>
          <a:noFill/>
        </p:spPr>
        <p:txBody>
          <a:bodyPr wrap="square" rtlCol="0">
            <a:spAutoFit/>
          </a:bodyPr>
          <a:lstStyle/>
          <a:p>
            <a:r>
              <a:rPr kumimoji="1" lang="en-US" altLang="zh-CN" b="1" dirty="0"/>
              <a:t>Bob</a:t>
            </a:r>
            <a:endParaRPr kumimoji="1" lang="zh-CN" altLang="en-US" b="1" dirty="0"/>
          </a:p>
        </p:txBody>
      </p:sp>
      <p:sp>
        <p:nvSpPr>
          <p:cNvPr id="80" name="文本框 79"/>
          <p:cNvSpPr txBox="1"/>
          <p:nvPr/>
        </p:nvSpPr>
        <p:spPr>
          <a:xfrm>
            <a:off x="871419" y="5480478"/>
            <a:ext cx="9898491"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altLang="zh-CN" sz="2000" b="1" dirty="0"/>
              <a:t>Application</a:t>
            </a:r>
            <a:r>
              <a:rPr lang="en-US" altLang="zh-CN" sz="2000" dirty="0"/>
              <a:t>: VOLE could be used to generate the </a:t>
            </a:r>
            <a:r>
              <a:rPr lang="en-US" altLang="zh-CN" sz="2000" b="1" dirty="0">
                <a:solidFill>
                  <a:schemeClr val="tx1"/>
                </a:solidFill>
              </a:rPr>
              <a:t>MAC shares</a:t>
            </a:r>
            <a:r>
              <a:rPr lang="en-US" altLang="zh-CN" sz="2000" dirty="0"/>
              <a:t>.</a:t>
            </a:r>
            <a:endParaRPr lang="en-US" altLang="zh-CN" sz="2000" dirty="0"/>
          </a:p>
        </p:txBody>
      </p:sp>
      <mc:AlternateContent xmlns:mc="http://schemas.openxmlformats.org/markup-compatibility/2006">
        <mc:Choice xmlns:a14="http://schemas.microsoft.com/office/drawing/2010/main" Requires="a14">
          <p:sp>
            <p:nvSpPr>
              <p:cNvPr id="81" name="文本框 80"/>
              <p:cNvSpPr txBox="1"/>
              <p:nvPr/>
            </p:nvSpPr>
            <p:spPr>
              <a:xfrm>
                <a:off x="871418" y="4746089"/>
                <a:ext cx="9898491" cy="4070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14:m>
                  <m:oMath xmlns:m="http://schemas.openxmlformats.org/officeDocument/2006/math">
                    <m:r>
                      <a:rPr lang="en-US" altLang="zh-CN" sz="2000" i="1" dirty="0" smtClean="0">
                        <a:latin typeface="Cambria Math" panose="02040503050406030204" pitchFamily="18" charset="0"/>
                      </a:rPr>
                      <m:t>𝑛</m:t>
                    </m:r>
                  </m:oMath>
                </a14:m>
                <a:r>
                  <a:rPr lang="en-US" altLang="zh-CN" sz="2000" dirty="0"/>
                  <a:t>-party VOLE = </a:t>
                </a:r>
                <a14:m>
                  <m:oMath xmlns:m="http://schemas.openxmlformats.org/officeDocument/2006/math">
                    <m:sSup>
                      <m:sSupPr>
                        <m:ctrlPr>
                          <a:rPr lang="en-US" altLang="zh-CN" sz="2000" i="1" smtClean="0">
                            <a:latin typeface="Cambria Math" panose="02040503050406030204" pitchFamily="18" charset="0"/>
                          </a:rPr>
                        </m:ctrlPr>
                      </m:sSupPr>
                      <m:e>
                        <m:r>
                          <a:rPr lang="en-US" altLang="zh-CN" sz="2000" b="0" i="1" smtClean="0">
                            <a:latin typeface="Cambria Math" panose="02040503050406030204" pitchFamily="18" charset="0"/>
                          </a:rPr>
                          <m:t>𝑛</m:t>
                        </m:r>
                      </m:e>
                      <m:sup>
                        <m:r>
                          <a:rPr lang="en-US" altLang="zh-CN" sz="2000" b="0" i="1" smtClean="0">
                            <a:latin typeface="Cambria Math" panose="02040503050406030204" pitchFamily="18" charset="0"/>
                          </a:rPr>
                          <m:t>2</m:t>
                        </m:r>
                      </m:sup>
                    </m:sSup>
                  </m:oMath>
                </a14:m>
                <a:r>
                  <a:rPr lang="en-US" altLang="zh-CN" sz="2000" dirty="0"/>
                  <a:t> invocations of 2-party VOLE</a:t>
                </a:r>
                <a:endParaRPr lang="en-US" altLang="zh-CN" sz="2000" dirty="0"/>
              </a:p>
            </p:txBody>
          </p:sp>
        </mc:Choice>
        <mc:Fallback>
          <p:sp>
            <p:nvSpPr>
              <p:cNvPr id="81" name="文本框 80"/>
              <p:cNvSpPr txBox="1">
                <a:spLocks noRot="1" noChangeAspect="1" noMove="1" noResize="1" noEditPoints="1" noAdjustHandles="1" noChangeArrowheads="1" noChangeShapeType="1" noTextEdit="1"/>
              </p:cNvSpPr>
              <p:nvPr/>
            </p:nvSpPr>
            <p:spPr>
              <a:xfrm>
                <a:off x="871418" y="4746089"/>
                <a:ext cx="9898491" cy="407099"/>
              </a:xfrm>
              <a:prstGeom prst="rect">
                <a:avLst/>
              </a:prstGeom>
              <a:blipFill rotWithShape="1">
                <a:blip r:embed="rId13"/>
                <a:stretch>
                  <a:fillRect l="-53" t="-1272" r="-42" b="-1052"/>
                </a:stretch>
              </a:blipFill>
            </p:spPr>
            <p:style>
              <a:lnRef idx="1">
                <a:schemeClr val="accent3"/>
              </a:lnRef>
              <a:fillRef idx="2">
                <a:schemeClr val="accent3"/>
              </a:fillRef>
              <a:effectRef idx="1">
                <a:schemeClr val="accent3"/>
              </a:effectRef>
              <a:fontRef idx="minor">
                <a:schemeClr val="dk1"/>
              </a:fontRef>
            </p:style>
            <p:txBody>
              <a:bodyPr/>
              <a:lstStyle/>
              <a:p>
                <a:r>
                  <a:rPr lang="zh-CN" altLang="en-US">
                    <a:noFill/>
                  </a:rPr>
                  <a:t> </a:t>
                </a:r>
              </a:p>
            </p:txBody>
          </p:sp>
        </mc:Fallback>
      </mc:AlternateContent>
    </p:spTree>
    <p:custDataLst>
      <p:tags r:id="rId14"/>
    </p:custDataLst>
  </p:cSld>
  <p:clrMapOvr>
    <a:masterClrMapping/>
  </p:clrMapOvr>
  <mc:AlternateContent xmlns:mc="http://schemas.openxmlformats.org/markup-compatibility/2006">
    <mc:Choice xmlns:p14="http://schemas.microsoft.com/office/powerpoint/2010/main" Requires="p14">
      <p:transition spd="slow" p14:dur="2000" advTm="72514"/>
    </mc:Choice>
    <mc:Fallback>
      <p:transition spd="slow" advTm="725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0" grpId="0"/>
      <p:bldP spid="71" grpId="0" animBg="1"/>
      <p:bldP spid="72" grpId="0"/>
      <p:bldP spid="74" grpId="0"/>
      <p:bldP spid="75" grpId="0" animBg="1"/>
      <p:bldP spid="77" grpId="0" animBg="1"/>
      <p:bldP spid="78" grpId="0"/>
      <p:bldP spid="79" grpId="0"/>
      <p:bldP spid="80" grpId="0" animBg="1"/>
      <p:bldP spid="81"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176"/>
  <p:tag name="TIMING" val="|3.2|36.9|67"/>
</p:tagLst>
</file>

<file path=ppt/tags/tag101.xml><?xml version="1.0" encoding="utf-8"?>
<p:tagLst xmlns:p="http://schemas.openxmlformats.org/presentationml/2006/main">
  <p:tag name="KSO_WM_BEAUTIFY_FLAG" val="#wm#"/>
  <p:tag name="KSO_WM_TEMPLATE_CATEGORY" val="custom"/>
  <p:tag name="KSO_WM_TEMPLATE_INDEX" val="20205176"/>
</p:tagLst>
</file>

<file path=ppt/tags/tag102.xml><?xml version="1.0" encoding="utf-8"?>
<p:tagLst xmlns:p="http://schemas.openxmlformats.org/presentationml/2006/main">
  <p:tag name="COMMONDATA" val="eyJoZGlkIjoiZmI5Y2ZhNTU0NzM4NzM1ZGJhYjU1Zjg4YjQ5ZmJhYzYifQ=="/>
  <p:tag name="KSO_WPP_MARK_KEY" val="82d26c67-b9e9-48f9-8988-5b0c7d42f63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BEAUTIFY_FLAG" val="#wm#"/>
  <p:tag name="KSO_WM_TEMPLATE_CATEGORY" val="custom"/>
  <p:tag name="KSO_WM_TEMPLATE_INDEX" val="20205176"/>
  <p:tag name="TIMING" val="|0.6|28.9|23.2|14.2"/>
</p:tagLst>
</file>

<file path=ppt/tags/tag66.xml><?xml version="1.0" encoding="utf-8"?>
<p:tagLst xmlns:p="http://schemas.openxmlformats.org/presentationml/2006/main">
  <p:tag name="KSO_WM_BEAUTIFY_FLAG" val="#wm#"/>
  <p:tag name="KSO_WM_TEMPLATE_CATEGORY" val="custom"/>
  <p:tag name="KSO_WM_TEMPLATE_INDEX" val="20205176"/>
  <p:tag name="TIMING" val="|1.3|19.6"/>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BEAUTIFY_FLAG" val="#wm#"/>
  <p:tag name="KSO_WM_TEMPLATE_CATEGORY" val="custom"/>
  <p:tag name="KSO_WM_TEMPLATE_INDEX" val="20205176"/>
  <p:tag name="TIMING" val="|1.5|34.1|24.4|8.9|19.7"/>
</p:tagLst>
</file>

<file path=ppt/tags/tag69.xml><?xml version="1.0" encoding="utf-8"?>
<p:tagLst xmlns:p="http://schemas.openxmlformats.org/presentationml/2006/main">
  <p:tag name="KSO_WM_BEAUTIFY_FLAG" val="#wm#"/>
  <p:tag name="KSO_WM_TEMPLATE_CATEGORY" val="custom"/>
  <p:tag name="KSO_WM_TEMPLATE_INDEX" val="20205176"/>
  <p:tag name="TIMING" val="|28|21.9|10.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 name="TIMING" val="|16.4|12.1|14.6|3.6|6.4"/>
</p:tagLst>
</file>

<file path=ppt/tags/tag71.xml><?xml version="1.0" encoding="utf-8"?>
<p:tagLst xmlns:p="http://schemas.openxmlformats.org/presentationml/2006/main">
  <p:tag name="KSO_WM_BEAUTIFY_FLAG" val="#wm#"/>
  <p:tag name="KSO_WM_TEMPLATE_CATEGORY" val="custom"/>
  <p:tag name="KSO_WM_TEMPLATE_INDEX" val="20205176"/>
  <p:tag name="TIMING" val="|2.7|6.1|16|24.2|5.4|24.6|12.8"/>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wm#"/>
  <p:tag name="KSO_WM_TEMPLATE_CATEGORY" val="custom"/>
  <p:tag name="KSO_WM_TEMPLATE_INDEX" val="20205176"/>
  <p:tag name="TIMING" val="|17|15.8|16.8|7.4"/>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wm#"/>
  <p:tag name="KSO_WM_TEMPLATE_CATEGORY" val="custom"/>
  <p:tag name="KSO_WM_TEMPLATE_INDEX" val="20205176"/>
  <p:tag name="TIMING" val="|1.7|20.4|3.9|8.8|18.6|11.8|2.5"/>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wm#"/>
  <p:tag name="KSO_WM_TEMPLATE_CATEGORY" val="custom"/>
  <p:tag name="KSO_WM_TEMPLATE_INDEX" val="20205176"/>
  <p:tag name="TIMING" val="|1.2|16.9|19.2|34.9"/>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wm#"/>
  <p:tag name="KSO_WM_TEMPLATE_CATEGORY" val="custom"/>
  <p:tag name="KSO_WM_TEMPLATE_INDEX" val="20205176"/>
  <p:tag name="TIMING" val="|2.4|15.1|13.3|12.6"/>
</p:tagLst>
</file>

<file path=ppt/tags/tag92.xml><?xml version="1.0" encoding="utf-8"?>
<p:tagLst xmlns:p="http://schemas.openxmlformats.org/presentationml/2006/main">
  <p:tag name="KSO_WM_BEAUTIFY_FLAG" val="#wm#"/>
  <p:tag name="KSO_WM_TEMPLATE_CATEGORY" val="custom"/>
  <p:tag name="KSO_WM_TEMPLATE_INDEX" val="20205176"/>
  <p:tag name="TIMING" val="|4.9|10.5"/>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176"/>
  <p:tag name="TIMING" val="|2.5|9.2"/>
</p:tagLst>
</file>

<file path=ppt/tags/tag97.xml><?xml version="1.0" encoding="utf-8"?>
<p:tagLst xmlns:p="http://schemas.openxmlformats.org/presentationml/2006/main">
  <p:tag name="KSO_WM_BEAUTIFY_FLAG" val="#wm#"/>
  <p:tag name="KSO_WM_TEMPLATE_CATEGORY" val="custom"/>
  <p:tag name="KSO_WM_TEMPLATE_INDEX" val="20205176"/>
  <p:tag name="TIMING" val="|7.9|16.7|21.1|9.7"/>
</p:tagLst>
</file>

<file path=ppt/tags/tag98.xml><?xml version="1.0" encoding="utf-8"?>
<p:tagLst xmlns:p="http://schemas.openxmlformats.org/presentationml/2006/main">
  <p:tag name="KSO_WM_BEAUTIFY_FLAG" val="#wm#"/>
  <p:tag name="KSO_WM_TEMPLATE_CATEGORY" val="custom"/>
  <p:tag name="KSO_WM_TEMPLATE_INDEX" val="20205176"/>
  <p:tag name="TIMING" val="|3.2|36.9|67"/>
</p:tagLst>
</file>

<file path=ppt/tags/tag99.xml><?xml version="1.0" encoding="utf-8"?>
<p:tagLst xmlns:p="http://schemas.openxmlformats.org/presentationml/2006/main">
  <p:tag name="KSO_WM_BEAUTIFY_FLAG" val="#wm#"/>
  <p:tag name="KSO_WM_TEMPLATE_CATEGORY" val="custom"/>
  <p:tag name="KSO_WM_TEMPLATE_INDEX" val="20205176"/>
  <p:tag name="TIMING" val="|3.2|36.9|67"/>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6564</Words>
  <Application>WPS 演示</Application>
  <PresentationFormat>宽屏</PresentationFormat>
  <Paragraphs>698</Paragraphs>
  <Slides>19</Slides>
  <Notes>19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Arial</vt:lpstr>
      <vt:lpstr>宋体</vt:lpstr>
      <vt:lpstr>Wingdings</vt:lpstr>
      <vt:lpstr>Wingdings</vt:lpstr>
      <vt:lpstr>Cambria Math</vt:lpstr>
      <vt:lpstr>Helvetica Neue</vt:lpstr>
      <vt:lpstr>微软雅黑</vt:lpstr>
      <vt:lpstr>Arial Unicode MS</vt:lpstr>
      <vt:lpstr>等线</vt:lpstr>
      <vt:lpstr>Calibri</vt:lpstr>
      <vt:lpstr>1_Office 主题​​</vt:lpstr>
      <vt:lpstr>Dishonest Majority Multiparty Computation over Matrix Rings</vt:lpstr>
      <vt:lpstr>Multiparty Computation</vt:lpstr>
      <vt:lpstr>Why Matrix Rings?</vt:lpstr>
      <vt:lpstr>Why Matrix Rings?</vt:lpstr>
      <vt:lpstr>Recap: SPDZ protocol [DPSZ12]</vt:lpstr>
      <vt:lpstr>SPDZ protocol + matrix rings [CKR+21]</vt:lpstr>
      <vt:lpstr>Our authenticated sharing</vt:lpstr>
      <vt:lpstr>Our multiplication protocol</vt:lpstr>
      <vt:lpstr>Vector Oblivious Linear Evaluation</vt:lpstr>
      <vt:lpstr>Random VOLE [BCGI18]</vt:lpstr>
      <vt:lpstr>Subfield VOLE [BCG+19]</vt:lpstr>
      <vt:lpstr>Vector Oblivious Product Evaluation</vt:lpstr>
      <vt:lpstr>Random Matrix Multiplication</vt:lpstr>
      <vt:lpstr>Random Matrix Multiplication via VOPE</vt:lpstr>
      <vt:lpstr>Performance: Online Phase</vt:lpstr>
      <vt:lpstr>Performance: Preprocessing Phase</vt:lpstr>
      <vt:lpstr>Summary</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刘弘庆</dc:creator>
  <cp:lastModifiedBy>刘弘庆</cp:lastModifiedBy>
  <cp:revision>193</cp:revision>
  <dcterms:created xsi:type="dcterms:W3CDTF">2019-06-19T02:08:00Z</dcterms:created>
  <dcterms:modified xsi:type="dcterms:W3CDTF">2024-12-10T05:37:09Z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8943C6A9940B4DB1B33245A0B0CB1C4E_11</vt:lpwstr>
  </property>
</Properties>
</file>