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3" r:id="rId5"/>
    <p:sldId id="262" r:id="rId6"/>
    <p:sldId id="264" r:id="rId7"/>
    <p:sldId id="265" r:id="rId8"/>
    <p:sldId id="266" r:id="rId9"/>
    <p:sldId id="268" r:id="rId10"/>
    <p:sldId id="275" r:id="rId11"/>
    <p:sldId id="276" r:id="rId12"/>
    <p:sldId id="288" r:id="rId13"/>
    <p:sldId id="278" r:id="rId14"/>
    <p:sldId id="267" r:id="rId15"/>
    <p:sldId id="274" r:id="rId16"/>
    <p:sldId id="277" r:id="rId17"/>
    <p:sldId id="271" r:id="rId18"/>
    <p:sldId id="272" r:id="rId19"/>
    <p:sldId id="273" r:id="rId20"/>
    <p:sldId id="293" r:id="rId21"/>
    <p:sldId id="291" r:id="rId22"/>
    <p:sldId id="292" r:id="rId23"/>
    <p:sldId id="282" r:id="rId24"/>
    <p:sldId id="29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5"/>
    <p:restoredTop sz="78940"/>
  </p:normalViewPr>
  <p:slideViewPr>
    <p:cSldViewPr snapToGrid="0">
      <p:cViewPr varScale="1">
        <p:scale>
          <a:sx n="94" d="100"/>
          <a:sy n="94" d="100"/>
        </p:scale>
        <p:origin x="800" y="19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96A3-B829-6A47-82C3-DB9AF2DBB3DD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134F-E0A5-6D46-ADFF-6E19B1F7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5AB44-1A9B-8043-99C2-277E0863BD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28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2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4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0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9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3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134F-E0A5-6D46-ADFF-6E19B1F7C7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55C0-33BD-A72E-AA61-332F001B8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88823-4198-A3D0-D13F-DB21C2DE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866A9-4341-D41B-4074-9737EE24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B439-E21F-A24E-A353-A95D2025E40D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B662-9CF8-A8A6-DDAB-0D7E13E0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F05D-DFFD-6005-5D33-E7BDB69D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9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3AE7-8F80-00CA-5EBC-9665088A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1C3B8-EE95-130C-90C5-C6B157913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5441F-B8EB-D3C3-4FB8-1506C7A2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88C3-0BD3-8D41-858A-1EB327C54DB5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0AD40-250A-31F9-9618-34D00A5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24594-B8ED-8FE2-322A-BC7A6E62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4338A-811B-CB48-DB55-93AFC6C60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7F0EA-EC99-3AB5-ACE1-540AC8147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03D3-EC60-609F-C249-573F47FF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D4C-55D8-B54A-8510-049763647472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2538C-BB26-68A0-F80F-B57FC668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8332-75DA-143B-7625-FA73EFFA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B854-0FA1-397F-57A8-A06A6875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E861-27D3-569D-F496-40B538A6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7227-BB0F-A4B3-C820-E98C4047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A881-B3CF-AD4B-BB46-FCA3E40A5E41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98F92-29B1-FFBF-58F2-E1472BFA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0A7F7-8D8A-F202-728D-1D8C163B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A60E-C637-443A-141F-9F52BB64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9E5F2-5027-062F-911B-A66145C3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74571-F0B5-87FE-F1D9-A23DBE20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9AF7-E452-094F-AC95-CDD2FFBAF57D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2ECCE-ADC7-5335-0E02-9934BC50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2D0D-A837-A2AA-03FD-86618D25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830F-A841-194F-65D7-4A809192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BDB8-2FFE-7A58-7EBC-FBF683031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D3788-8B00-FE80-BEFC-5B9FC112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3C27-B3D3-2B86-3FE8-A5DE5873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81DE-343D-E148-B597-15F4BDB0EEF0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CBAE4-15AF-BB6D-198A-E2B6BFD6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1E175-65EE-D87B-26CB-D864D8DC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7525-D6B8-A518-46C5-CBFEE854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2D65C-1ED4-FB69-5C57-12A4D26B5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8FA96-5F7C-098E-852E-8FE30C114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945D-506B-25E7-7EA9-98ACAD4EB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5D165-23CC-F65E-BC75-53715B967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33563-A269-77CF-156F-D4A5289A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B145-BDDA-A541-BA3F-A4D7F5B802C4}" type="datetime1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61643-FDEF-491B-D1D9-D460C6CD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6202B-7F42-ADB5-A32C-AEEB8F4E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2379-FAC0-2985-B051-6FA966E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5811E-9E01-A40B-7C4B-B120CBC7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5D91-63E8-3A46-BB17-BE48180A3000}" type="datetime1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4ECC1-E478-2195-CEF4-06FEF1BA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3E2C7-7309-FFE5-D880-FBD389B2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1D513-D560-D64B-2EF6-8FD1DE29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0AC3-50A7-E240-B9CF-A0FFFD009B1E}" type="datetime1">
              <a:rPr lang="en-US" smtClean="0"/>
              <a:t>12/12/24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CBF18-44C1-4556-23B4-3B2F0574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03AF1-7076-AB73-8106-227C97D6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D4F-0670-D70E-2ED7-5AA601C2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1689-9367-3A1E-CFD3-BCA6CC36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C82C0-AD24-0FDE-4153-F3E485F22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35A5E-0AD7-3B08-182F-A9032967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EA8D-8557-8243-AD6E-79E47FB7B0A4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43265-2163-8298-99A1-B1815CB4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EBD5B-7DDE-C29C-E5FD-838A0BDA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0EA-3825-3E4F-0770-07885257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12FA7-40E1-3A6D-98C2-6A9698391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ED550-4344-8FA4-2C6D-27ADF0C28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C9F55-2E3D-9542-C56B-E6866D8A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B89-E4D9-B241-A87B-0E70066257D0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E39C5-AB05-A8FD-3F36-F7013B9D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2BA39-37E2-C7C4-E29E-DF10A79A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9A82F-D302-8C9F-EFCD-E7A233BA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C28E8-009F-784A-2CE1-1350D87F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44865-74EF-8DF7-AE51-748DC27E6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DA57-E1FC-364A-818F-371C580397A1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9BE8-2B18-1380-9E2D-8DBDEC414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22D3-8B0D-21D6-F3AB-91759F26C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FCBD-17E1-BC4F-A5CC-E3B4BBA2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30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1.png"/><Relationship Id="rId7" Type="http://schemas.openxmlformats.org/officeDocument/2006/relationships/image" Target="../media/image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1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F86A5-B590-6C47-9A34-6FAA356A7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352" y="1541990"/>
            <a:ext cx="10297297" cy="1887010"/>
          </a:xfrm>
        </p:spPr>
        <p:txBody>
          <a:bodyPr>
            <a:normAutofit fontScale="90000"/>
          </a:bodyPr>
          <a:lstStyle/>
          <a:p>
            <a:r>
              <a:rPr lang="en-US" dirty="0"/>
              <a:t>Signature-based Witness Encryption with Compact Ciphertext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EEEE08-77ED-554F-B17B-B789D352045E}"/>
              </a:ext>
            </a:extLst>
          </p:cNvPr>
          <p:cNvSpPr txBox="1"/>
          <p:nvPr/>
        </p:nvSpPr>
        <p:spPr>
          <a:xfrm>
            <a:off x="0" y="388344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</a:rPr>
              <a:t>Gennaro Avitabile</a:t>
            </a:r>
            <a:r>
              <a:rPr lang="it-IT" sz="2400" baseline="30000" dirty="0">
                <a:solidFill>
                  <a:schemeClr val="accent1"/>
                </a:solidFill>
              </a:rPr>
              <a:t>1</a:t>
            </a:r>
            <a:r>
              <a:rPr lang="it-IT" sz="2400" dirty="0">
                <a:solidFill>
                  <a:schemeClr val="accent1"/>
                </a:solidFill>
              </a:rPr>
              <a:t>     </a:t>
            </a:r>
            <a:r>
              <a:rPr lang="en-US" sz="2400" dirty="0"/>
              <a:t>Nico Döttling</a:t>
            </a:r>
            <a:r>
              <a:rPr lang="en-US" sz="2400" baseline="30000" dirty="0"/>
              <a:t>2</a:t>
            </a:r>
            <a:r>
              <a:rPr lang="en-US" sz="2400" dirty="0"/>
              <a:t>     Bernardo Magri</a:t>
            </a:r>
            <a:r>
              <a:rPr lang="en-US" sz="2400" baseline="30000" dirty="0"/>
              <a:t>3,4</a:t>
            </a:r>
            <a:r>
              <a:rPr lang="en-US" sz="2400" dirty="0"/>
              <a:t>     Christos Sakkas</a:t>
            </a:r>
            <a:r>
              <a:rPr lang="en-US" sz="2400" baseline="30000" dirty="0"/>
              <a:t>3</a:t>
            </a:r>
            <a:r>
              <a:rPr lang="en-US" sz="2400" dirty="0"/>
              <a:t>     Stella Wohnig</a:t>
            </a:r>
            <a:r>
              <a:rPr lang="en-US" sz="2400" baseline="30000" dirty="0"/>
              <a:t>2,5</a:t>
            </a:r>
            <a:r>
              <a:rPr lang="it-IT" sz="240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C084D2-44CC-EB4B-9B1A-E0B7A218AAEF}"/>
              </a:ext>
            </a:extLst>
          </p:cNvPr>
          <p:cNvSpPr txBox="1"/>
          <p:nvPr/>
        </p:nvSpPr>
        <p:spPr>
          <a:xfrm>
            <a:off x="2083768" y="4732985"/>
            <a:ext cx="8024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aseline="30000" dirty="0"/>
              <a:t>1</a:t>
            </a:r>
            <a:r>
              <a:rPr lang="en-GB" sz="2000" dirty="0"/>
              <a:t>IMDEA Software Institute (Madrid, Spain)</a:t>
            </a:r>
          </a:p>
          <a:p>
            <a:pPr algn="ctr"/>
            <a:r>
              <a:rPr lang="en-US" sz="2000" baseline="30000" dirty="0"/>
              <a:t>2</a:t>
            </a:r>
            <a:r>
              <a:rPr lang="en-US" sz="2000" dirty="0"/>
              <a:t>CISPA Helmholtz Center for Information Security (</a:t>
            </a:r>
            <a:r>
              <a:rPr lang="en-US" sz="2000" dirty="0" err="1"/>
              <a:t>Saarbrücken</a:t>
            </a:r>
            <a:r>
              <a:rPr lang="en-US" sz="2000" dirty="0"/>
              <a:t>, Germany)</a:t>
            </a:r>
          </a:p>
          <a:p>
            <a:pPr algn="ctr"/>
            <a:r>
              <a:rPr lang="en-US" sz="2000" baseline="30000" dirty="0"/>
              <a:t>3</a:t>
            </a:r>
            <a:r>
              <a:rPr lang="en-US" sz="2000" dirty="0"/>
              <a:t>The University of Manchester (United Kingdom)</a:t>
            </a:r>
          </a:p>
          <a:p>
            <a:pPr algn="ctr"/>
            <a:r>
              <a:rPr lang="en-US" sz="2000" baseline="30000" dirty="0"/>
              <a:t>4</a:t>
            </a:r>
            <a:r>
              <a:rPr lang="en-US" sz="2000" dirty="0"/>
              <a:t>Primev</a:t>
            </a:r>
          </a:p>
          <a:p>
            <a:pPr algn="ctr"/>
            <a:r>
              <a:rPr lang="en-US" sz="2000" baseline="30000" dirty="0"/>
              <a:t>5</a:t>
            </a:r>
            <a:r>
              <a:rPr lang="en-US" sz="2000" dirty="0"/>
              <a:t>Saarland University (</a:t>
            </a:r>
            <a:r>
              <a:rPr lang="en-US" sz="2000" dirty="0" err="1"/>
              <a:t>Saarbrücken</a:t>
            </a:r>
            <a:r>
              <a:rPr lang="en-US" sz="2000" dirty="0"/>
              <a:t>, Germany)</a:t>
            </a:r>
            <a:endParaRPr lang="en-GB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2F736E-E814-C008-E9F8-2F64AC77B529}"/>
              </a:ext>
            </a:extLst>
          </p:cNvPr>
          <p:cNvSpPr txBox="1"/>
          <p:nvPr/>
        </p:nvSpPr>
        <p:spPr>
          <a:xfrm>
            <a:off x="3810000" y="234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5A9B55-AA4B-EE3A-7F4E-AE6E4B73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15" y="-217662"/>
            <a:ext cx="3385868" cy="23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6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FFAB-1890-897E-C23D-C9800F8E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</a:t>
            </a:r>
            <a:r>
              <a:rPr lang="en-US" dirty="0"/>
              <a:t> for Turing Machines</a:t>
            </a:r>
          </a:p>
        </p:txBody>
      </p:sp>
      <p:pic>
        <p:nvPicPr>
          <p:cNvPr id="7" name="Picture 6" descr="A computer tower with a black and silver design&#10;&#10;Description automatically generated with medium confidence">
            <a:extLst>
              <a:ext uri="{FF2B5EF4-FFF2-40B4-BE49-F238E27FC236}">
                <a16:creationId xmlns:a16="http://schemas.microsoft.com/office/drawing/2014/main" id="{01B40C76-B32D-C303-3D20-43F431F59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0" t="16677" r="56618" b="11056"/>
          <a:stretch/>
        </p:blipFill>
        <p:spPr>
          <a:xfrm>
            <a:off x="1901715" y="1841671"/>
            <a:ext cx="967194" cy="1750743"/>
          </a:xfrm>
          <a:prstGeom prst="rect">
            <a:avLst/>
          </a:prstGeom>
        </p:spPr>
      </p:pic>
      <p:pic>
        <p:nvPicPr>
          <p:cNvPr id="9" name="Picture 8" descr="A white box with a logo&#10;&#10;Description automatically generated">
            <a:extLst>
              <a:ext uri="{FF2B5EF4-FFF2-40B4-BE49-F238E27FC236}">
                <a16:creationId xmlns:a16="http://schemas.microsoft.com/office/drawing/2014/main" id="{E2ABC6E1-C393-EAA5-0BE3-A2EECF0D9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" t="7213" r="5869" b="15273"/>
          <a:stretch/>
        </p:blipFill>
        <p:spPr>
          <a:xfrm>
            <a:off x="1905925" y="5133460"/>
            <a:ext cx="962984" cy="84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E14291-B93F-3301-693E-3BB35EAAF35B}"/>
              </a:ext>
            </a:extLst>
          </p:cNvPr>
          <p:cNvSpPr txBox="1"/>
          <p:nvPr/>
        </p:nvSpPr>
        <p:spPr>
          <a:xfrm>
            <a:off x="1060526" y="2455432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38C78-A0E5-ED97-EE85-5AB120BABD78}"/>
              </a:ext>
            </a:extLst>
          </p:cNvPr>
          <p:cNvSpPr txBox="1"/>
          <p:nvPr/>
        </p:nvSpPr>
        <p:spPr>
          <a:xfrm>
            <a:off x="3309031" y="2455432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15F015-DE10-658E-8B2B-82AB8A6D24EE}"/>
              </a:ext>
            </a:extLst>
          </p:cNvPr>
          <p:cNvCxnSpPr>
            <a:cxnSpLocks/>
          </p:cNvCxnSpPr>
          <p:nvPr/>
        </p:nvCxnSpPr>
        <p:spPr>
          <a:xfrm>
            <a:off x="1393204" y="273934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F2F7E8-FD1C-FEA2-4A6C-DE2A9A7A5592}"/>
              </a:ext>
            </a:extLst>
          </p:cNvPr>
          <p:cNvCxnSpPr>
            <a:cxnSpLocks/>
          </p:cNvCxnSpPr>
          <p:nvPr/>
        </p:nvCxnSpPr>
        <p:spPr>
          <a:xfrm>
            <a:off x="2868909" y="2717042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BA4E4F-5674-B92D-F178-76D51CD0F20B}"/>
              </a:ext>
            </a:extLst>
          </p:cNvPr>
          <p:cNvSpPr txBox="1"/>
          <p:nvPr/>
        </p:nvSpPr>
        <p:spPr>
          <a:xfrm>
            <a:off x="1134869" y="5236121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3A0CF-984A-8C7F-3850-065E89599A19}"/>
              </a:ext>
            </a:extLst>
          </p:cNvPr>
          <p:cNvSpPr txBox="1"/>
          <p:nvPr/>
        </p:nvSpPr>
        <p:spPr>
          <a:xfrm>
            <a:off x="3361072" y="5247272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7AF8CC-3BEB-4DEF-DA73-9EEE54EC50E0}"/>
              </a:ext>
            </a:extLst>
          </p:cNvPr>
          <p:cNvCxnSpPr>
            <a:cxnSpLocks/>
          </p:cNvCxnSpPr>
          <p:nvPr/>
        </p:nvCxnSpPr>
        <p:spPr>
          <a:xfrm>
            <a:off x="1467547" y="5520033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B989E5-DE3D-F65D-3A0C-A76A96AEDFA8}"/>
              </a:ext>
            </a:extLst>
          </p:cNvPr>
          <p:cNvCxnSpPr>
            <a:cxnSpLocks/>
          </p:cNvCxnSpPr>
          <p:nvPr/>
        </p:nvCxnSpPr>
        <p:spPr>
          <a:xfrm>
            <a:off x="2920950" y="5508882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omputer tower with a black and silver design&#10;&#10;Description automatically generated with medium confidence">
            <a:extLst>
              <a:ext uri="{FF2B5EF4-FFF2-40B4-BE49-F238E27FC236}">
                <a16:creationId xmlns:a16="http://schemas.microsoft.com/office/drawing/2014/main" id="{3F832AC1-EDBC-7175-A168-3571AA207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0" t="16677" r="56618" b="11056"/>
          <a:stretch/>
        </p:blipFill>
        <p:spPr>
          <a:xfrm>
            <a:off x="5612403" y="1863972"/>
            <a:ext cx="967194" cy="1750743"/>
          </a:xfrm>
          <a:prstGeom prst="rect">
            <a:avLst/>
          </a:prstGeom>
        </p:spPr>
      </p:pic>
      <p:pic>
        <p:nvPicPr>
          <p:cNvPr id="27" name="Picture 26" descr="A white box with a logo&#10;&#10;Description automatically generated">
            <a:extLst>
              <a:ext uri="{FF2B5EF4-FFF2-40B4-BE49-F238E27FC236}">
                <a16:creationId xmlns:a16="http://schemas.microsoft.com/office/drawing/2014/main" id="{0FA5EC72-7380-E190-1B44-B10D58C8E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" t="7213" r="5869" b="15273"/>
          <a:stretch/>
        </p:blipFill>
        <p:spPr>
          <a:xfrm>
            <a:off x="5645856" y="5105302"/>
            <a:ext cx="962984" cy="8419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09825E3-31DE-DBB4-67B9-17EF526848FC}"/>
              </a:ext>
            </a:extLst>
          </p:cNvPr>
          <p:cNvSpPr txBox="1"/>
          <p:nvPr/>
        </p:nvSpPr>
        <p:spPr>
          <a:xfrm>
            <a:off x="4639284" y="2442573"/>
            <a:ext cx="216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OBF (          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970006-888C-EC55-061B-D79EB3897F64}"/>
              </a:ext>
            </a:extLst>
          </p:cNvPr>
          <p:cNvSpPr txBox="1"/>
          <p:nvPr/>
        </p:nvSpPr>
        <p:spPr>
          <a:xfrm>
            <a:off x="4639284" y="5233870"/>
            <a:ext cx="229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OBF (           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72E26B-EAF4-9C57-434B-DFEB1E0DA213}"/>
              </a:ext>
            </a:extLst>
          </p:cNvPr>
          <p:cNvCxnSpPr>
            <a:cxnSpLocks/>
          </p:cNvCxnSpPr>
          <p:nvPr/>
        </p:nvCxnSpPr>
        <p:spPr>
          <a:xfrm>
            <a:off x="6746167" y="273934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B70A14-5A30-B3AB-9167-0A620C2F0352}"/>
              </a:ext>
            </a:extLst>
          </p:cNvPr>
          <p:cNvCxnSpPr>
            <a:cxnSpLocks/>
          </p:cNvCxnSpPr>
          <p:nvPr/>
        </p:nvCxnSpPr>
        <p:spPr>
          <a:xfrm>
            <a:off x="6802593" y="5554417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white box with a logo&#10;&#10;Description automatically generated">
            <a:extLst>
              <a:ext uri="{FF2B5EF4-FFF2-40B4-BE49-F238E27FC236}">
                <a16:creationId xmlns:a16="http://schemas.microsoft.com/office/drawing/2014/main" id="{E1A9275A-A93A-A259-FAE4-139CF476C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" t="7213" r="5869" b="15273"/>
          <a:stretch/>
        </p:blipFill>
        <p:spPr>
          <a:xfrm>
            <a:off x="7956497" y="5133460"/>
            <a:ext cx="962984" cy="84191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09CA14-24AC-6345-238F-1B7922C0F2D4}"/>
              </a:ext>
            </a:extLst>
          </p:cNvPr>
          <p:cNvSpPr>
            <a:spLocks/>
          </p:cNvSpPr>
          <p:nvPr/>
        </p:nvSpPr>
        <p:spPr>
          <a:xfrm>
            <a:off x="7550397" y="4641069"/>
            <a:ext cx="1770375" cy="1770375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computer tower with a black and silver design&#10;&#10;Description automatically generated with medium confidence">
            <a:extLst>
              <a:ext uri="{FF2B5EF4-FFF2-40B4-BE49-F238E27FC236}">
                <a16:creationId xmlns:a16="http://schemas.microsoft.com/office/drawing/2014/main" id="{00329F0F-EFE5-CB94-0EA3-8092115C3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0" t="16677" r="56618" b="11056"/>
          <a:stretch/>
        </p:blipFill>
        <p:spPr>
          <a:xfrm>
            <a:off x="7972002" y="1766099"/>
            <a:ext cx="967194" cy="175074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08FDBF3-D8E3-CE68-33ED-675033D2D72D}"/>
              </a:ext>
            </a:extLst>
          </p:cNvPr>
          <p:cNvSpPr>
            <a:spLocks/>
          </p:cNvSpPr>
          <p:nvPr/>
        </p:nvSpPr>
        <p:spPr>
          <a:xfrm>
            <a:off x="7550397" y="1767064"/>
            <a:ext cx="1770375" cy="1770375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AB801-EF3D-77BC-790A-1B189D96FC8A}"/>
              </a:ext>
            </a:extLst>
          </p:cNvPr>
          <p:cNvSpPr txBox="1"/>
          <p:nvPr/>
        </p:nvSpPr>
        <p:spPr>
          <a:xfrm>
            <a:off x="1687608" y="3760357"/>
            <a:ext cx="148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S, Time 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95230-C5A4-7FF5-E84A-71E6070AA034}"/>
              </a:ext>
            </a:extLst>
          </p:cNvPr>
          <p:cNvSpPr txBox="1"/>
          <p:nvPr/>
        </p:nvSpPr>
        <p:spPr>
          <a:xfrm>
            <a:off x="1687608" y="6074619"/>
            <a:ext cx="148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S, Time T</a:t>
            </a:r>
          </a:p>
        </p:txBody>
      </p:sp>
    </p:spTree>
    <p:extLst>
      <p:ext uri="{BB962C8B-B14F-4D97-AF65-F5344CB8AC3E}">
        <p14:creationId xmlns:p14="http://schemas.microsoft.com/office/powerpoint/2010/main" val="36520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22" grpId="0"/>
      <p:bldP spid="28" grpId="0"/>
      <p:bldP spid="29" grpId="0"/>
      <p:bldP spid="33" grpId="0" animBg="1"/>
      <p:bldP spid="32" grpId="0" animBg="1"/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FFAB-1890-897E-C23D-C9800F8E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</a:t>
            </a:r>
            <a:r>
              <a:rPr lang="en-US" dirty="0"/>
              <a:t> for Turing Machines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14291-B93F-3301-693E-3BB35EAAF35B}"/>
              </a:ext>
            </a:extLst>
          </p:cNvPr>
          <p:cNvSpPr txBox="1"/>
          <p:nvPr/>
        </p:nvSpPr>
        <p:spPr>
          <a:xfrm>
            <a:off x="1105133" y="2492742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38C78-A0E5-ED97-EE85-5AB120BABD78}"/>
              </a:ext>
            </a:extLst>
          </p:cNvPr>
          <p:cNvSpPr txBox="1"/>
          <p:nvPr/>
        </p:nvSpPr>
        <p:spPr>
          <a:xfrm>
            <a:off x="4248268" y="2515044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15F015-DE10-658E-8B2B-82AB8A6D24EE}"/>
              </a:ext>
            </a:extLst>
          </p:cNvPr>
          <p:cNvCxnSpPr>
            <a:cxnSpLocks/>
          </p:cNvCxnSpPr>
          <p:nvPr/>
        </p:nvCxnSpPr>
        <p:spPr>
          <a:xfrm>
            <a:off x="1437811" y="277665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F2F7E8-FD1C-FEA2-4A6C-DE2A9A7A5592}"/>
              </a:ext>
            </a:extLst>
          </p:cNvPr>
          <p:cNvCxnSpPr>
            <a:cxnSpLocks/>
          </p:cNvCxnSpPr>
          <p:nvPr/>
        </p:nvCxnSpPr>
        <p:spPr>
          <a:xfrm>
            <a:off x="3808146" y="277665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BA4E4F-5674-B92D-F178-76D51CD0F20B}"/>
              </a:ext>
            </a:extLst>
          </p:cNvPr>
          <p:cNvSpPr txBox="1"/>
          <p:nvPr/>
        </p:nvSpPr>
        <p:spPr>
          <a:xfrm>
            <a:off x="1101419" y="5098382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3A0CF-984A-8C7F-3850-065E89599A19}"/>
              </a:ext>
            </a:extLst>
          </p:cNvPr>
          <p:cNvSpPr txBox="1"/>
          <p:nvPr/>
        </p:nvSpPr>
        <p:spPr>
          <a:xfrm>
            <a:off x="4266856" y="5131835"/>
            <a:ext cx="33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7AF8CC-3BEB-4DEF-DA73-9EEE54EC50E0}"/>
              </a:ext>
            </a:extLst>
          </p:cNvPr>
          <p:cNvCxnSpPr>
            <a:cxnSpLocks/>
          </p:cNvCxnSpPr>
          <p:nvPr/>
        </p:nvCxnSpPr>
        <p:spPr>
          <a:xfrm>
            <a:off x="1434097" y="538229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B989E5-DE3D-F65D-3A0C-A76A96AEDFA8}"/>
              </a:ext>
            </a:extLst>
          </p:cNvPr>
          <p:cNvCxnSpPr>
            <a:cxnSpLocks/>
          </p:cNvCxnSpPr>
          <p:nvPr/>
        </p:nvCxnSpPr>
        <p:spPr>
          <a:xfrm>
            <a:off x="3826734" y="5393445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white box with a logo&#10;&#10;Description automatically generated">
            <a:extLst>
              <a:ext uri="{FF2B5EF4-FFF2-40B4-BE49-F238E27FC236}">
                <a16:creationId xmlns:a16="http://schemas.microsoft.com/office/drawing/2014/main" id="{E1A9275A-A93A-A259-FAE4-139CF476C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" t="7213" r="5869" b="15273"/>
          <a:stretch/>
        </p:blipFill>
        <p:spPr>
          <a:xfrm>
            <a:off x="2373593" y="5058049"/>
            <a:ext cx="962984" cy="84191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09CA14-24AC-6345-238F-1B7922C0F2D4}"/>
              </a:ext>
            </a:extLst>
          </p:cNvPr>
          <p:cNvSpPr>
            <a:spLocks/>
          </p:cNvSpPr>
          <p:nvPr/>
        </p:nvSpPr>
        <p:spPr>
          <a:xfrm>
            <a:off x="1967493" y="4565658"/>
            <a:ext cx="1770375" cy="1770375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computer tower with a black and silver design&#10;&#10;Description automatically generated with medium confidence">
            <a:extLst>
              <a:ext uri="{FF2B5EF4-FFF2-40B4-BE49-F238E27FC236}">
                <a16:creationId xmlns:a16="http://schemas.microsoft.com/office/drawing/2014/main" id="{00329F0F-EFE5-CB94-0EA3-8092115C3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0" t="16677" r="56618" b="11056"/>
          <a:stretch/>
        </p:blipFill>
        <p:spPr>
          <a:xfrm>
            <a:off x="2389098" y="1690688"/>
            <a:ext cx="967194" cy="175074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08FDBF3-D8E3-CE68-33ED-675033D2D72D}"/>
              </a:ext>
            </a:extLst>
          </p:cNvPr>
          <p:cNvSpPr>
            <a:spLocks/>
          </p:cNvSpPr>
          <p:nvPr/>
        </p:nvSpPr>
        <p:spPr>
          <a:xfrm>
            <a:off x="1967493" y="1691653"/>
            <a:ext cx="1770375" cy="1770375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92A8-DF19-F909-43D5-5FDB76B565D2}"/>
                  </a:ext>
                </a:extLst>
              </p:cNvPr>
              <p:cNvSpPr txBox="1"/>
              <p:nvPr/>
            </p:nvSpPr>
            <p:spPr>
              <a:xfrm rot="5400000">
                <a:off x="2626633" y="3706066"/>
                <a:ext cx="492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392A8-DF19-F909-43D5-5FDB76B56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626633" y="3706066"/>
                <a:ext cx="492122" cy="615553"/>
              </a:xfrm>
              <a:prstGeom prst="rect">
                <a:avLst/>
              </a:prstGeom>
              <a:blipFill>
                <a:blip r:embed="rId4"/>
                <a:stretch>
                  <a:fillRect t="-12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866F5AF-E220-58EB-3138-6FD67531371D}"/>
              </a:ext>
            </a:extLst>
          </p:cNvPr>
          <p:cNvSpPr txBox="1"/>
          <p:nvPr/>
        </p:nvSpPr>
        <p:spPr>
          <a:xfrm>
            <a:off x="5091347" y="2675014"/>
            <a:ext cx="6605354" cy="31085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Efficiency-preserving</a:t>
            </a:r>
            <a:r>
              <a:rPr lang="en-US" sz="2800" dirty="0"/>
              <a:t>: Obfuscating only adds poly overhead.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Size matters:</a:t>
            </a:r>
            <a:r>
              <a:rPr lang="en-US" sz="2800" dirty="0"/>
              <a:t> The machines must have the same size -&gt; The </a:t>
            </a:r>
            <a:r>
              <a:rPr lang="en-US" sz="2800" b="1" dirty="0"/>
              <a:t>real</a:t>
            </a:r>
            <a:r>
              <a:rPr lang="en-US" sz="2800" dirty="0"/>
              <a:t> program is as big as the biggest program in the security proof.</a:t>
            </a:r>
          </a:p>
        </p:txBody>
      </p:sp>
    </p:spTree>
    <p:extLst>
      <p:ext uri="{BB962C8B-B14F-4D97-AF65-F5344CB8AC3E}">
        <p14:creationId xmlns:p14="http://schemas.microsoft.com/office/powerpoint/2010/main" val="21686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4DE9-9F65-DF88-0FAB-38F2E436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</a:t>
            </a:r>
            <a:r>
              <a:rPr lang="en-US" dirty="0"/>
              <a:t>-Friendly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FDBB-EF95-C0A9-636C-D9BD2573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491"/>
            <a:ext cx="112522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Puncturable PRFs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Puncturable Signatures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SSB Hash </a:t>
            </a:r>
          </a:p>
        </p:txBody>
      </p:sp>
    </p:spTree>
    <p:extLst>
      <p:ext uri="{BB962C8B-B14F-4D97-AF65-F5344CB8AC3E}">
        <p14:creationId xmlns:p14="http://schemas.microsoft.com/office/powerpoint/2010/main" val="417418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4B55-02CA-87FE-9FCB-ED66FD86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Puncturable PRFs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68581-5519-7392-2764-B2B892534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8547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𝐾𝑒𝑦𝑔𝑒𝑛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: generates a key allowing to evaluate the PRF on all points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𝑃𝑢𝑛𝑐𝐾𝑒𝑦𝐺𝑒𝑛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 turns a regular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into a punctured key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that allows to evaluate all points </a:t>
                </a:r>
                <a:r>
                  <a:rPr lang="en-US" b="1" dirty="0"/>
                  <a:t>but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evaluates the PRF on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Functionality Preserving: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𝐸𝑣𝑎𝑙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on all non-punctured points </a:t>
                </a:r>
                <a:endParaRPr lang="en-US" b="1" dirty="0"/>
              </a:p>
              <a:p>
                <a:r>
                  <a:rPr lang="en-US" b="1" dirty="0"/>
                  <a:t>Pseudorandom at punctured points: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 punctured point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)≈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,RANDOM)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68581-5519-7392-2764-B2B892534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85478" cy="4351338"/>
              </a:xfrm>
              <a:blipFill>
                <a:blip r:embed="rId2"/>
                <a:stretch>
                  <a:fillRect l="-1022" t="-2326" r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95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7E02-CF6D-02A4-0A45-A32E2E30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Puncturable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0E814-94BB-F51B-8496-7920CBE7F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64333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𝐾𝑒𝑦𝑔𝑒𝑛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: generates regular key pair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𝑃𝐾𝑒𝑦𝑔𝑒𝑛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: generates a punctured key-pair that allows to sign all messages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generates a signature</a:t>
                </a: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0\1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verifies a signature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Punctured-key indistinguishability</a:t>
                </a:r>
                <a:r>
                  <a:rPr lang="en-US" dirty="0"/>
                  <a:t>: punctured keys look like regular keys</a:t>
                </a:r>
              </a:p>
              <a:p>
                <a:r>
                  <a:rPr lang="en-US" b="1" dirty="0" err="1"/>
                  <a:t>Puncturability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punctured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there is </a:t>
                </a:r>
                <a:r>
                  <a:rPr lang="en-US" b="1" dirty="0"/>
                  <a:t>no</a:t>
                </a:r>
                <a:r>
                  <a:rPr lang="en-US" dirty="0"/>
                  <a:t> verifying signature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0E814-94BB-F51B-8496-7920CBE7F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64333" cy="4351338"/>
              </a:xfrm>
              <a:blipFill>
                <a:blip r:embed="rId2"/>
                <a:stretch>
                  <a:fillRect l="-925" t="-2326" r="-1503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40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2A02-0A04-7D95-0214-46DB26E8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 Statistically Binding Hash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D7C8F6-88C8-1594-4848-8462C87C3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81263"/>
              </p:ext>
            </p:extLst>
          </p:nvPr>
        </p:nvGraphicFramePr>
        <p:xfrm>
          <a:off x="7278281" y="1865219"/>
          <a:ext cx="4499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42">
                  <a:extLst>
                    <a:ext uri="{9D8B030D-6E8A-4147-A177-3AD203B41FA5}">
                      <a16:colId xmlns:a16="http://schemas.microsoft.com/office/drawing/2014/main" val="107933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8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81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68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2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05232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4A2078-E6E4-BB3B-64FA-FFB316397A4B}"/>
              </a:ext>
            </a:extLst>
          </p:cNvPr>
          <p:cNvCxnSpPr>
            <a:cxnSpLocks/>
          </p:cNvCxnSpPr>
          <p:nvPr/>
        </p:nvCxnSpPr>
        <p:spPr>
          <a:xfrm>
            <a:off x="7847928" y="2977739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B7D82C6-D483-3C80-641D-D8D534BFE044}"/>
              </a:ext>
            </a:extLst>
          </p:cNvPr>
          <p:cNvSpPr/>
          <p:nvPr/>
        </p:nvSpPr>
        <p:spPr>
          <a:xfrm>
            <a:off x="8407755" y="252053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E88F01-BD8B-5883-1D2F-C79773E2A607}"/>
              </a:ext>
            </a:extLst>
          </p:cNvPr>
          <p:cNvCxnSpPr>
            <a:cxnSpLocks/>
          </p:cNvCxnSpPr>
          <p:nvPr/>
        </p:nvCxnSpPr>
        <p:spPr>
          <a:xfrm>
            <a:off x="8838619" y="2044836"/>
            <a:ext cx="0" cy="43216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8506D8-FE5B-C70E-299F-235B627F5C16}"/>
              </a:ext>
            </a:extLst>
          </p:cNvPr>
          <p:cNvSpPr txBox="1"/>
          <p:nvPr/>
        </p:nvSpPr>
        <p:spPr>
          <a:xfrm>
            <a:off x="9910809" y="2804082"/>
            <a:ext cx="1675908" cy="307777"/>
          </a:xfrm>
          <a:prstGeom prst="rect">
            <a:avLst/>
          </a:prstGeom>
          <a:solidFill>
            <a:schemeClr val="accent2">
              <a:alpha val="67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Short Digest (H)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ED09E5-F40E-AAD5-43AC-DE0A69360191}"/>
              </a:ext>
            </a:extLst>
          </p:cNvPr>
          <p:cNvCxnSpPr>
            <a:cxnSpLocks/>
          </p:cNvCxnSpPr>
          <p:nvPr/>
        </p:nvCxnSpPr>
        <p:spPr>
          <a:xfrm>
            <a:off x="9396421" y="2964130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56BAF2-993E-13C4-A53B-A098065BA5C7}"/>
              </a:ext>
            </a:extLst>
          </p:cNvPr>
          <p:cNvSpPr txBox="1"/>
          <p:nvPr/>
        </p:nvSpPr>
        <p:spPr>
          <a:xfrm>
            <a:off x="8693055" y="1690688"/>
            <a:ext cx="302968" cy="307777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HK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07354-E2AB-C70B-429E-043019526F83}"/>
              </a:ext>
            </a:extLst>
          </p:cNvPr>
          <p:cNvSpPr txBox="1"/>
          <p:nvPr/>
        </p:nvSpPr>
        <p:spPr>
          <a:xfrm>
            <a:off x="6608156" y="2732910"/>
            <a:ext cx="584778" cy="461665"/>
          </a:xfrm>
          <a:prstGeom prst="rect">
            <a:avLst/>
          </a:prstGeom>
          <a:solidFill>
            <a:srgbClr val="92D050">
              <a:alpha val="67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D=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83D4E4-974B-C5B4-FCC2-0755D941BDB8}"/>
              </a:ext>
            </a:extLst>
          </p:cNvPr>
          <p:cNvSpPr/>
          <p:nvPr/>
        </p:nvSpPr>
        <p:spPr>
          <a:xfrm>
            <a:off x="2214801" y="2514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KeyGen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0AA70B-6F22-C746-0643-12446DBFB02D}"/>
                  </a:ext>
                </a:extLst>
              </p:cNvPr>
              <p:cNvSpPr txBox="1"/>
              <p:nvPr/>
            </p:nvSpPr>
            <p:spPr>
              <a:xfrm>
                <a:off x="1415090" y="2557464"/>
                <a:ext cx="253274" cy="307777"/>
              </a:xfrm>
              <a:prstGeom prst="rect">
                <a:avLst/>
              </a:prstGeom>
              <a:solidFill>
                <a:srgbClr val="92D050">
                  <a:alpha val="67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0AA70B-6F22-C746-0643-12446DBFB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90" y="2557464"/>
                <a:ext cx="253274" cy="307777"/>
              </a:xfrm>
              <a:prstGeom prst="rect">
                <a:avLst/>
              </a:prstGeom>
              <a:blipFill>
                <a:blip r:embed="rId3"/>
                <a:stretch>
                  <a:fillRect l="-19048" r="-1904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5F5DD1-D046-F1CA-5E58-76EAE1B57FA8}"/>
                  </a:ext>
                </a:extLst>
              </p:cNvPr>
              <p:cNvSpPr txBox="1"/>
              <p:nvPr/>
            </p:nvSpPr>
            <p:spPr>
              <a:xfrm>
                <a:off x="838200" y="3060063"/>
                <a:ext cx="830164" cy="307777"/>
              </a:xfrm>
              <a:prstGeom prst="rect">
                <a:avLst/>
              </a:prstGeom>
              <a:solidFill>
                <a:srgbClr val="92D050">
                  <a:alpha val="67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5F5DD1-D046-F1CA-5E58-76EAE1B57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60063"/>
                <a:ext cx="830164" cy="307777"/>
              </a:xfrm>
              <a:prstGeom prst="rect">
                <a:avLst/>
              </a:prstGeom>
              <a:blipFill>
                <a:blip r:embed="rId4"/>
                <a:stretch>
                  <a:fillRect l="-7576" r="-909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D85184-EE39-27E7-4FCE-825AAB5D7CDA}"/>
              </a:ext>
            </a:extLst>
          </p:cNvPr>
          <p:cNvCxnSpPr>
            <a:cxnSpLocks/>
          </p:cNvCxnSpPr>
          <p:nvPr/>
        </p:nvCxnSpPr>
        <p:spPr>
          <a:xfrm>
            <a:off x="1725518" y="2700343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3921763-FB54-3417-663F-7E27D1369451}"/>
              </a:ext>
            </a:extLst>
          </p:cNvPr>
          <p:cNvCxnSpPr>
            <a:cxnSpLocks/>
          </p:cNvCxnSpPr>
          <p:nvPr/>
        </p:nvCxnSpPr>
        <p:spPr>
          <a:xfrm>
            <a:off x="1713975" y="3213951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85A8B48-7F64-2F46-9144-E990B04251EE}"/>
              </a:ext>
            </a:extLst>
          </p:cNvPr>
          <p:cNvSpPr txBox="1"/>
          <p:nvPr/>
        </p:nvSpPr>
        <p:spPr>
          <a:xfrm>
            <a:off x="3772745" y="2782351"/>
            <a:ext cx="1815625" cy="307777"/>
          </a:xfrm>
          <a:prstGeom prst="rect">
            <a:avLst/>
          </a:prstGeom>
          <a:solidFill>
            <a:schemeClr val="accent2">
              <a:alpha val="67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Hashing Key (HK)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F391D1-3196-ECD2-A31A-58191938D4A1}"/>
              </a:ext>
            </a:extLst>
          </p:cNvPr>
          <p:cNvCxnSpPr>
            <a:cxnSpLocks/>
          </p:cNvCxnSpPr>
          <p:nvPr/>
        </p:nvCxnSpPr>
        <p:spPr>
          <a:xfrm>
            <a:off x="3230912" y="294133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1175B5-7B27-F782-6182-7B4CBD86D7A3}"/>
                  </a:ext>
                </a:extLst>
              </p:cNvPr>
              <p:cNvSpPr txBox="1"/>
              <p:nvPr/>
            </p:nvSpPr>
            <p:spPr>
              <a:xfrm>
                <a:off x="2737857" y="5087095"/>
                <a:ext cx="61007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Index Hiding: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𝐾𝑒𝑦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𝐾𝑒𝑦𝐺𝑒𝑛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1175B5-7B27-F782-6182-7B4CBD86D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857" y="5087095"/>
                <a:ext cx="6100762" cy="461665"/>
              </a:xfrm>
              <a:prstGeom prst="rect">
                <a:avLst/>
              </a:prstGeom>
              <a:blipFill>
                <a:blip r:embed="rId5"/>
                <a:stretch>
                  <a:fillRect l="-166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0EE0C52-E9FA-9A20-AA0C-790C5D35FD85}"/>
              </a:ext>
            </a:extLst>
          </p:cNvPr>
          <p:cNvGrpSpPr/>
          <p:nvPr/>
        </p:nvGrpSpPr>
        <p:grpSpPr>
          <a:xfrm>
            <a:off x="838200" y="4502300"/>
            <a:ext cx="11965463" cy="461665"/>
            <a:chOff x="226536" y="4613391"/>
            <a:chExt cx="11965463" cy="46166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73AB6D3-D317-B41A-A6E3-D161D3599A31}"/>
                </a:ext>
              </a:extLst>
            </p:cNvPr>
            <p:cNvGrpSpPr/>
            <p:nvPr/>
          </p:nvGrpSpPr>
          <p:grpSpPr>
            <a:xfrm>
              <a:off x="226536" y="4613391"/>
              <a:ext cx="11965463" cy="461665"/>
              <a:chOff x="480566" y="4121342"/>
              <a:chExt cx="11965463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CD191F-CE87-8054-99F1-E388DB8D30C4}"/>
                      </a:ext>
                    </a:extLst>
                  </p:cNvPr>
                  <p:cNvSpPr txBox="1"/>
                  <p:nvPr/>
                </p:nvSpPr>
                <p:spPr>
                  <a:xfrm>
                    <a:off x="480566" y="4121342"/>
                    <a:ext cx="1196546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/>
                      <a:t>Efficiency: SIZE( 		  ) =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e>
                        </m:d>
                      </m:oMath>
                    </a14:m>
                    <a:r>
                      <a:rPr lang="en-US" sz="2400" b="1" dirty="0"/>
                      <a:t> , SIZE(		       ) =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oMath>
                    </a14:m>
                    <a:r>
                      <a:rPr lang="en-US" sz="2400" b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CD191F-CE87-8054-99F1-E388DB8D30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566" y="4121342"/>
                    <a:ext cx="1196546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48" t="-8108" b="-297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7F5DA4-009A-EDC7-7B24-949B3CD25F5A}"/>
                  </a:ext>
                </a:extLst>
              </p:cNvPr>
              <p:cNvSpPr txBox="1"/>
              <p:nvPr/>
            </p:nvSpPr>
            <p:spPr>
              <a:xfrm>
                <a:off x="2543160" y="4208444"/>
                <a:ext cx="1815625" cy="307777"/>
              </a:xfrm>
              <a:prstGeom prst="rect">
                <a:avLst/>
              </a:prstGeom>
              <a:solidFill>
                <a:schemeClr val="accent2">
                  <a:alpha val="67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/>
                  <a:t>Hashing Key (HK)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7129AE8-CD35-E80A-A2D9-D51F61233E9A}"/>
                </a:ext>
              </a:extLst>
            </p:cNvPr>
            <p:cNvSpPr txBox="1"/>
            <p:nvPr/>
          </p:nvSpPr>
          <p:spPr>
            <a:xfrm>
              <a:off x="7354505" y="4690334"/>
              <a:ext cx="1675908" cy="307777"/>
            </a:xfrm>
            <a:prstGeom prst="rect">
              <a:avLst/>
            </a:prstGeom>
            <a:solidFill>
              <a:schemeClr val="accent2">
                <a:alpha val="67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/>
                <a:t>Short Digest (H)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56BA7A-2C7E-1290-5846-2C5D2BCAF72D}"/>
                  </a:ext>
                </a:extLst>
              </p:cNvPr>
              <p:cNvSpPr txBox="1"/>
              <p:nvPr/>
            </p:nvSpPr>
            <p:spPr>
              <a:xfrm>
                <a:off x="1790238" y="5684741"/>
                <a:ext cx="799599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Somewhere Statistically Binding: </a:t>
                </a: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𝐾𝑒𝑦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𝑒𝑛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, the hash is </a:t>
                </a:r>
                <a:r>
                  <a:rPr lang="en-US" sz="2400" i="1" dirty="0"/>
                  <a:t>statistically</a:t>
                </a:r>
                <a:r>
                  <a:rPr lang="en-US" sz="2400" dirty="0"/>
                  <a:t> binding at index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56BA7A-2C7E-1290-5846-2C5D2BCA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38" y="5684741"/>
                <a:ext cx="7995999" cy="830997"/>
              </a:xfrm>
              <a:prstGeom prst="rect">
                <a:avLst/>
              </a:prstGeom>
              <a:blipFill>
                <a:blip r:embed="rId7"/>
                <a:stretch>
                  <a:fillRect t="-4478" r="-63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94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D10E-6EA9-05F8-2D69-560E717A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 Statistically Binding Hash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27E80C-2C06-DE20-EA00-DBED113965AC}"/>
              </a:ext>
            </a:extLst>
          </p:cNvPr>
          <p:cNvGrpSpPr/>
          <p:nvPr/>
        </p:nvGrpSpPr>
        <p:grpSpPr>
          <a:xfrm>
            <a:off x="6599943" y="1785720"/>
            <a:ext cx="4259126" cy="2656096"/>
            <a:chOff x="838200" y="3801996"/>
            <a:chExt cx="4259126" cy="26560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06F01B-1698-F897-2389-0380D54DFF8E}"/>
                </a:ext>
              </a:extLst>
            </p:cNvPr>
            <p:cNvSpPr/>
            <p:nvPr/>
          </p:nvSpPr>
          <p:spPr>
            <a:xfrm>
              <a:off x="1923738" y="469462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Verify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A0C80F-33FF-AED9-7A21-CC36B4B3286B}"/>
                </a:ext>
              </a:extLst>
            </p:cNvPr>
            <p:cNvSpPr txBox="1"/>
            <p:nvPr/>
          </p:nvSpPr>
          <p:spPr>
            <a:xfrm>
              <a:off x="838201" y="4604776"/>
              <a:ext cx="585788" cy="461665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5E54033-C0D5-38D7-00B0-F45E247D90F6}"/>
                </a:ext>
              </a:extLst>
            </p:cNvPr>
            <p:cNvCxnSpPr>
              <a:cxnSpLocks/>
            </p:cNvCxnSpPr>
            <p:nvPr/>
          </p:nvCxnSpPr>
          <p:spPr>
            <a:xfrm>
              <a:off x="1483616" y="4866682"/>
              <a:ext cx="440122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A12C87-1BBD-7BB5-C809-43ED957D5A65}"/>
                </a:ext>
              </a:extLst>
            </p:cNvPr>
            <p:cNvSpPr txBox="1"/>
            <p:nvPr/>
          </p:nvSpPr>
          <p:spPr>
            <a:xfrm>
              <a:off x="838200" y="5147363"/>
              <a:ext cx="585787" cy="461665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i</a:t>
              </a:r>
              <a:endParaRPr lang="en-US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0D7889-6C45-FCE7-384B-69623048F8BE}"/>
                </a:ext>
              </a:extLst>
            </p:cNvPr>
            <p:cNvCxnSpPr>
              <a:cxnSpLocks/>
            </p:cNvCxnSpPr>
            <p:nvPr/>
          </p:nvCxnSpPr>
          <p:spPr>
            <a:xfrm>
              <a:off x="1483616" y="5371129"/>
              <a:ext cx="440122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A172EFA-AFA1-AE04-5E81-6CDA1902E364}"/>
                </a:ext>
              </a:extLst>
            </p:cNvPr>
            <p:cNvCxnSpPr>
              <a:cxnSpLocks/>
            </p:cNvCxnSpPr>
            <p:nvPr/>
          </p:nvCxnSpPr>
          <p:spPr>
            <a:xfrm>
              <a:off x="2042300" y="4202268"/>
              <a:ext cx="0" cy="43216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A5F65F-34B5-26E4-2C6C-075F23956551}"/>
                </a:ext>
              </a:extLst>
            </p:cNvPr>
            <p:cNvSpPr txBox="1"/>
            <p:nvPr/>
          </p:nvSpPr>
          <p:spPr>
            <a:xfrm>
              <a:off x="1890816" y="3801996"/>
              <a:ext cx="302968" cy="307777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/>
                <a:t>HK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A163440-BC13-AF37-4B63-6EC19DBA3258}"/>
                    </a:ext>
                  </a:extLst>
                </p:cNvPr>
                <p:cNvSpPr txBox="1"/>
                <p:nvPr/>
              </p:nvSpPr>
              <p:spPr>
                <a:xfrm>
                  <a:off x="2362704" y="3801996"/>
                  <a:ext cx="830164" cy="307777"/>
                </a:xfrm>
                <a:prstGeom prst="rect">
                  <a:avLst/>
                </a:prstGeom>
                <a:solidFill>
                  <a:srgbClr val="92D050">
                    <a:alpha val="67000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A163440-BC13-AF37-4B63-6EC19DBA3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704" y="3801996"/>
                  <a:ext cx="830164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5970" r="-8955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D05A5EC-D6E3-013A-6274-E7AF82D3448B}"/>
                </a:ext>
              </a:extLst>
            </p:cNvPr>
            <p:cNvCxnSpPr>
              <a:cxnSpLocks/>
            </p:cNvCxnSpPr>
            <p:nvPr/>
          </p:nvCxnSpPr>
          <p:spPr>
            <a:xfrm>
              <a:off x="2666188" y="4202267"/>
              <a:ext cx="0" cy="43216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C116F8-512F-4C63-AE6C-ADE921A59E06}"/>
                </a:ext>
              </a:extLst>
            </p:cNvPr>
            <p:cNvSpPr txBox="1"/>
            <p:nvPr/>
          </p:nvSpPr>
          <p:spPr>
            <a:xfrm>
              <a:off x="2031880" y="6150315"/>
              <a:ext cx="161904" cy="307777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A7E6A0-8BDF-B249-8291-FC46024F97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517" y="5648884"/>
              <a:ext cx="0" cy="429768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BDFF1A5-C176-05A7-B75F-CFEFE4FE69A6}"/>
                </a:ext>
              </a:extLst>
            </p:cNvPr>
            <p:cNvCxnSpPr>
              <a:cxnSpLocks/>
            </p:cNvCxnSpPr>
            <p:nvPr/>
          </p:nvCxnSpPr>
          <p:spPr>
            <a:xfrm>
              <a:off x="2935499" y="5072600"/>
              <a:ext cx="440122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F027EC-FB1B-218D-CF41-F8849C4D4774}"/>
                </a:ext>
              </a:extLst>
            </p:cNvPr>
            <p:cNvSpPr txBox="1"/>
            <p:nvPr/>
          </p:nvSpPr>
          <p:spPr>
            <a:xfrm>
              <a:off x="3449887" y="4912552"/>
              <a:ext cx="1647439" cy="307777"/>
            </a:xfrm>
            <a:prstGeom prst="rect">
              <a:avLst/>
            </a:prstGeom>
            <a:solidFill>
              <a:schemeClr val="accent2">
                <a:alpha val="67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/>
                <a:t>ACCEPT/REJECT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DF6597-E24C-C655-CC8B-35BF9B88D8E7}"/>
              </a:ext>
            </a:extLst>
          </p:cNvPr>
          <p:cNvGrpSpPr/>
          <p:nvPr/>
        </p:nvGrpSpPr>
        <p:grpSpPr>
          <a:xfrm>
            <a:off x="1375795" y="1820525"/>
            <a:ext cx="3434310" cy="2619903"/>
            <a:chOff x="7382400" y="2391572"/>
            <a:chExt cx="3434310" cy="261990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FDF645-615E-746B-0796-05D12DF1E028}"/>
                </a:ext>
              </a:extLst>
            </p:cNvPr>
            <p:cNvCxnSpPr>
              <a:cxnSpLocks/>
            </p:cNvCxnSpPr>
            <p:nvPr/>
          </p:nvCxnSpPr>
          <p:spPr>
            <a:xfrm>
              <a:off x="7882499" y="3745067"/>
              <a:ext cx="440122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D53AFD-0736-B5CF-6619-2E0C679CD39E}"/>
                </a:ext>
              </a:extLst>
            </p:cNvPr>
            <p:cNvSpPr/>
            <p:nvPr/>
          </p:nvSpPr>
          <p:spPr>
            <a:xfrm>
              <a:off x="8356599" y="328786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Open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000ED8-F1AA-1FF4-DE76-FB7F5BB5A43D}"/>
                </a:ext>
              </a:extLst>
            </p:cNvPr>
            <p:cNvCxnSpPr>
              <a:cxnSpLocks/>
            </p:cNvCxnSpPr>
            <p:nvPr/>
          </p:nvCxnSpPr>
          <p:spPr>
            <a:xfrm>
              <a:off x="8414758" y="2791844"/>
              <a:ext cx="0" cy="43216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59298D-EED4-B82E-B52A-5351869750F5}"/>
                </a:ext>
              </a:extLst>
            </p:cNvPr>
            <p:cNvSpPr txBox="1"/>
            <p:nvPr/>
          </p:nvSpPr>
          <p:spPr>
            <a:xfrm>
              <a:off x="8735162" y="4703698"/>
              <a:ext cx="161904" cy="307777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06EB50-7B57-09FE-7D1D-A712CBECC39F}"/>
                </a:ext>
              </a:extLst>
            </p:cNvPr>
            <p:cNvCxnSpPr>
              <a:cxnSpLocks/>
            </p:cNvCxnSpPr>
            <p:nvPr/>
          </p:nvCxnSpPr>
          <p:spPr>
            <a:xfrm>
              <a:off x="9345265" y="3731458"/>
              <a:ext cx="440122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C15DD5-AC5B-BD46-40CB-2D66A8BFA19D}"/>
                </a:ext>
              </a:extLst>
            </p:cNvPr>
            <p:cNvSpPr txBox="1"/>
            <p:nvPr/>
          </p:nvSpPr>
          <p:spPr>
            <a:xfrm>
              <a:off x="8263274" y="2391572"/>
              <a:ext cx="302968" cy="307777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/>
                <a:t>HK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4EA879-A052-9276-651C-F6D34B5D51E1}"/>
                    </a:ext>
                  </a:extLst>
                </p:cNvPr>
                <p:cNvSpPr txBox="1"/>
                <p:nvPr/>
              </p:nvSpPr>
              <p:spPr>
                <a:xfrm>
                  <a:off x="8735162" y="2391572"/>
                  <a:ext cx="830164" cy="307777"/>
                </a:xfrm>
                <a:prstGeom prst="rect">
                  <a:avLst/>
                </a:prstGeom>
                <a:solidFill>
                  <a:srgbClr val="92D050">
                    <a:alpha val="67000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4EA879-A052-9276-651C-F6D34B5D51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5162" y="2391572"/>
                  <a:ext cx="83016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7576" r="-10606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A6D1071-70FF-D004-6A1E-7EA74EA07693}"/>
                </a:ext>
              </a:extLst>
            </p:cNvPr>
            <p:cNvCxnSpPr>
              <a:cxnSpLocks/>
            </p:cNvCxnSpPr>
            <p:nvPr/>
          </p:nvCxnSpPr>
          <p:spPr>
            <a:xfrm>
              <a:off x="9038646" y="2791843"/>
              <a:ext cx="0" cy="43216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605D71-C89D-DD8A-0F6E-566A38387A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3799" y="4202267"/>
              <a:ext cx="0" cy="429768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D1C95C8-42F5-8CB6-FD80-B388FA1E8D87}"/>
                    </a:ext>
                  </a:extLst>
                </p:cNvPr>
                <p:cNvSpPr txBox="1"/>
                <p:nvPr/>
              </p:nvSpPr>
              <p:spPr>
                <a:xfrm>
                  <a:off x="9859653" y="3571410"/>
                  <a:ext cx="957057" cy="307777"/>
                </a:xfrm>
                <a:prstGeom prst="rect">
                  <a:avLst/>
                </a:prstGeom>
                <a:solidFill>
                  <a:schemeClr val="accent2">
                    <a:alpha val="67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b="1" dirty="0"/>
                    <a:t>Proof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D1C95C8-42F5-8CB6-FD80-B388FA1E8D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9653" y="3571410"/>
                  <a:ext cx="95705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789" t="-28000" r="-11842" b="-4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51B222-5C46-92E6-D8D4-1BBA6F9D2BD4}"/>
                </a:ext>
              </a:extLst>
            </p:cNvPr>
            <p:cNvSpPr txBox="1"/>
            <p:nvPr/>
          </p:nvSpPr>
          <p:spPr>
            <a:xfrm>
              <a:off x="7382400" y="3488694"/>
              <a:ext cx="440122" cy="461665"/>
            </a:xfrm>
            <a:prstGeom prst="rect">
              <a:avLst/>
            </a:prstGeom>
            <a:solidFill>
              <a:srgbClr val="92D050">
                <a:alpha val="67000"/>
              </a:srgb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41475F-F483-3B5F-4F80-84CC43F29549}"/>
                  </a:ext>
                </a:extLst>
              </p:cNvPr>
              <p:cNvSpPr txBox="1"/>
              <p:nvPr/>
            </p:nvSpPr>
            <p:spPr>
              <a:xfrm>
                <a:off x="0" y="4729699"/>
                <a:ext cx="12191999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Efficiency: </a:t>
                </a:r>
              </a:p>
              <a:p>
                <a:pPr algn="ctr"/>
                <a:r>
                  <a:rPr lang="en-US" sz="2800" dirty="0"/>
                  <a:t>SIZE(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𝑉𝑒𝑟𝑖𝑓𝑦</m:t>
                    </m:r>
                  </m:oMath>
                </a14:m>
                <a:r>
                  <a:rPr lang="en-US" sz="2800" b="0" dirty="0"/>
                  <a:t> runs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e>
                    </m:d>
                  </m:oMath>
                </a14:m>
                <a:endParaRPr lang="en-US" sz="2800" b="0" dirty="0"/>
              </a:p>
              <a:p>
                <a:pPr algn="ctr"/>
                <a:endParaRPr lang="en-US" sz="20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41475F-F483-3B5F-4F80-84CC43F29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699"/>
                <a:ext cx="12191999" cy="1692771"/>
              </a:xfrm>
              <a:prstGeom prst="rect">
                <a:avLst/>
              </a:prstGeom>
              <a:blipFill>
                <a:blip r:embed="rId5"/>
                <a:stretch>
                  <a:fillRect t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29473E-4855-EA1B-65E7-6D0959E54451}"/>
                  </a:ext>
                </a:extLst>
              </p:cNvPr>
              <p:cNvSpPr txBox="1"/>
              <p:nvPr/>
            </p:nvSpPr>
            <p:spPr>
              <a:xfrm>
                <a:off x="8266027" y="4135318"/>
                <a:ext cx="189154" cy="307777"/>
              </a:xfrm>
              <a:prstGeom prst="rect">
                <a:avLst/>
              </a:prstGeom>
              <a:solidFill>
                <a:srgbClr val="92D050">
                  <a:alpha val="67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29473E-4855-EA1B-65E7-6D0959E54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027" y="4135318"/>
                <a:ext cx="189154" cy="307777"/>
              </a:xfrm>
              <a:prstGeom prst="rect">
                <a:avLst/>
              </a:prstGeom>
              <a:blipFill>
                <a:blip r:embed="rId6"/>
                <a:stretch>
                  <a:fillRect l="-12500"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787A5B-2707-F45D-029E-DF6D5E3F1B4E}"/>
              </a:ext>
            </a:extLst>
          </p:cNvPr>
          <p:cNvCxnSpPr>
            <a:cxnSpLocks/>
          </p:cNvCxnSpPr>
          <p:nvPr/>
        </p:nvCxnSpPr>
        <p:spPr>
          <a:xfrm flipV="1">
            <a:off x="8344664" y="3633887"/>
            <a:ext cx="0" cy="42976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9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358F-EF81-FFAA-4AFE-924D2F2B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-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22A427-24E8-6002-4D0D-5CB187A1F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775" y="2048933"/>
                <a:ext cx="11220450" cy="3328286"/>
              </a:xfrm>
              <a:ln w="22225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a symmetric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Encrypt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𝑆𝑦𝑚𝐸𝑛𝑐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Create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-out-of-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Shamir secret sharing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Create obfuscated decryption program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ShareGen</m:t>
                        </m:r>
                      </m:e>
                    </m:ac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ShareGen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22A427-24E8-6002-4D0D-5CB187A1F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2048933"/>
                <a:ext cx="11220450" cy="3328286"/>
              </a:xfrm>
              <a:blipFill>
                <a:blip r:embed="rId2"/>
                <a:stretch>
                  <a:fillRect l="-1016" t="-2642" b="-755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4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B297-787E-8997-35CC-B937F717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- Decryption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8B26D-3976-0A69-2211-B81AB302E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5278" y="1977232"/>
                <a:ext cx="7521444" cy="2103438"/>
              </a:xfrm>
              <a:ln w="22225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𝐷𝑒𝑐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ShareGen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dirty="0"/>
                  <a:t> from the shares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Decrypt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𝑆𝑦𝑚𝐷𝑒𝑐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8B26D-3976-0A69-2211-B81AB302E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5278" y="1977232"/>
                <a:ext cx="7521444" cy="2103438"/>
              </a:xfrm>
              <a:blipFill>
                <a:blip r:embed="rId2"/>
                <a:stretch>
                  <a:fillRect l="-1510" t="-4142" b="-6509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720B8-3FB4-EB9C-A6BF-1C80B4D8F069}"/>
                  </a:ext>
                </a:extLst>
              </p:cNvPr>
              <p:cNvSpPr txBox="1"/>
              <p:nvPr/>
            </p:nvSpPr>
            <p:spPr>
              <a:xfrm>
                <a:off x="2745581" y="4414838"/>
                <a:ext cx="6700838" cy="1598258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 We need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ShareGen</m:t>
                        </m:r>
                      </m:e>
                    </m:acc>
                  </m:oMath>
                </a14:m>
                <a:r>
                  <a:rPr lang="en-US" sz="3200" dirty="0"/>
                  <a:t> to: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3200" dirty="0"/>
                  <a:t>Be small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3200" dirty="0"/>
                  <a:t>Prove its security relying on </a:t>
                </a:r>
                <a:r>
                  <a:rPr lang="en-US" sz="3200" dirty="0" err="1"/>
                  <a:t>iO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720B8-3FB4-EB9C-A6BF-1C80B4D8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581" y="4414838"/>
                <a:ext cx="6700838" cy="1598258"/>
              </a:xfrm>
              <a:prstGeom prst="rect">
                <a:avLst/>
              </a:prstGeom>
              <a:blipFill>
                <a:blip r:embed="rId3"/>
                <a:stretch>
                  <a:fillRect t="-1527" b="-10687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6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ECA9E-898C-B2C6-6059-600245FC71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First Attempt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ShareGen</m:t>
                    </m:r>
                  </m:oMath>
                </a14:m>
                <a:r>
                  <a:rPr lang="en-US" dirty="0"/>
                  <a:t> Program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ECA9E-898C-B2C6-6059-600245FC7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75C9F-4138-50CC-5BCF-CA4551A7B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5047" y="1718347"/>
                <a:ext cx="6236668" cy="2453347"/>
              </a:xfrm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ShareGen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𝑆𝑆𝐵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𝑉𝑒𝑟𝑖𝑓𝑦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𝐻𝐾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sz="2800" b="0" dirty="0">
                    <a:solidFill>
                      <a:srgbClr val="FF0000"/>
                    </a:solidFill>
                  </a:rPr>
                  <a:t>Compute corresponding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rgbClr val="FF0000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𝑃𝑃𝑅𝐹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b="0" dirty="0">
                    <a:solidFill>
                      <a:srgbClr val="FF0000"/>
                    </a:solidFill>
                  </a:rPr>
                  <a:t>as source of randomness</a:t>
                </a:r>
              </a:p>
              <a:p>
                <a:pPr marL="457200" lvl="1" indent="0">
                  <a:buNone/>
                </a:pPr>
                <a:r>
                  <a:rPr lang="en-US" sz="2800" b="0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75C9F-4138-50CC-5BCF-CA4551A7B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5047" y="1718347"/>
                <a:ext cx="6236668" cy="2453347"/>
              </a:xfrm>
              <a:blipFill>
                <a:blip r:embed="rId3"/>
                <a:stretch>
                  <a:fillRect l="-1417" b="-4592"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7508375-83F6-C17B-62C9-FFDD2B16D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1209589"/>
                  </p:ext>
                </p:extLst>
              </p:nvPr>
            </p:nvGraphicFramePr>
            <p:xfrm>
              <a:off x="1038322" y="4395291"/>
              <a:ext cx="557835" cy="13255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7835">
                      <a:extLst>
                        <a:ext uri="{9D8B030D-6E8A-4147-A177-3AD203B41FA5}">
                          <a16:colId xmlns:a16="http://schemas.microsoft.com/office/drawing/2014/main" val="1079337781"/>
                        </a:ext>
                      </a:extLst>
                    </a:gridCol>
                  </a:tblGrid>
                  <a:tr h="4418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982247"/>
                      </a:ext>
                    </a:extLst>
                  </a:tr>
                  <a:tr h="4418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4817825"/>
                      </a:ext>
                    </a:extLst>
                  </a:tr>
                  <a:tr h="4418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6853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77508375-83F6-C17B-62C9-FFDD2B16D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1209589"/>
                  </p:ext>
                </p:extLst>
              </p:nvPr>
            </p:nvGraphicFramePr>
            <p:xfrm>
              <a:off x="1038322" y="4395291"/>
              <a:ext cx="557835" cy="13255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7835">
                      <a:extLst>
                        <a:ext uri="{9D8B030D-6E8A-4147-A177-3AD203B41FA5}">
                          <a16:colId xmlns:a16="http://schemas.microsoft.com/office/drawing/2014/main" val="1079337781"/>
                        </a:ext>
                      </a:extLst>
                    </a:gridCol>
                  </a:tblGrid>
                  <a:tr h="441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857" r="-2222" b="-2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982247"/>
                      </a:ext>
                    </a:extLst>
                  </a:tr>
                  <a:tr h="441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2857" r="-2222" b="-1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4817825"/>
                      </a:ext>
                    </a:extLst>
                  </a:tr>
                  <a:tr h="441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2857" r="-2222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68536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7F0D1F-6FEA-4314-16BB-71329487593B}"/>
              </a:ext>
            </a:extLst>
          </p:cNvPr>
          <p:cNvCxnSpPr>
            <a:cxnSpLocks/>
          </p:cNvCxnSpPr>
          <p:nvPr/>
        </p:nvCxnSpPr>
        <p:spPr>
          <a:xfrm>
            <a:off x="1715868" y="517075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8883390-DA29-5AFF-76DC-17720B0A090A}"/>
              </a:ext>
            </a:extLst>
          </p:cNvPr>
          <p:cNvSpPr/>
          <p:nvPr/>
        </p:nvSpPr>
        <p:spPr>
          <a:xfrm>
            <a:off x="2155990" y="472716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F4F3AF-BE14-E86A-266E-8901CF9AAF83}"/>
              </a:ext>
            </a:extLst>
          </p:cNvPr>
          <p:cNvCxnSpPr>
            <a:cxnSpLocks/>
          </p:cNvCxnSpPr>
          <p:nvPr/>
        </p:nvCxnSpPr>
        <p:spPr>
          <a:xfrm>
            <a:off x="2586854" y="4251460"/>
            <a:ext cx="0" cy="43216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D23FF5-A715-E78D-6DC8-18F9C3D46D58}"/>
              </a:ext>
            </a:extLst>
          </p:cNvPr>
          <p:cNvSpPr txBox="1"/>
          <p:nvPr/>
        </p:nvSpPr>
        <p:spPr>
          <a:xfrm>
            <a:off x="3659044" y="5010706"/>
            <a:ext cx="226024" cy="430887"/>
          </a:xfrm>
          <a:prstGeom prst="rect">
            <a:avLst/>
          </a:prstGeom>
          <a:solidFill>
            <a:schemeClr val="accent2">
              <a:alpha val="67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/>
              <a:t>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27C4E7-A11C-5B3C-F734-2C3A44F3B0EA}"/>
              </a:ext>
            </a:extLst>
          </p:cNvPr>
          <p:cNvCxnSpPr>
            <a:cxnSpLocks/>
          </p:cNvCxnSpPr>
          <p:nvPr/>
        </p:nvCxnSpPr>
        <p:spPr>
          <a:xfrm>
            <a:off x="3144656" y="5170754"/>
            <a:ext cx="44012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08BB56-5FBE-1497-7F46-681DF4EA128D}"/>
              </a:ext>
            </a:extLst>
          </p:cNvPr>
          <p:cNvSpPr txBox="1"/>
          <p:nvPr/>
        </p:nvSpPr>
        <p:spPr>
          <a:xfrm>
            <a:off x="2375257" y="3786499"/>
            <a:ext cx="423193" cy="430887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/>
              <a:t>HK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C3BC2-C253-A396-6A85-B2521A91FE04}"/>
              </a:ext>
            </a:extLst>
          </p:cNvPr>
          <p:cNvSpPr txBox="1"/>
          <p:nvPr/>
        </p:nvSpPr>
        <p:spPr>
          <a:xfrm>
            <a:off x="971545" y="2102688"/>
            <a:ext cx="3405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Compact representation of the keys via SSB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331CF-2DB2-6EBE-C014-3791DB132FC6}"/>
                  </a:ext>
                </a:extLst>
              </p:cNvPr>
              <p:cNvSpPr txBox="1"/>
              <p:nvPr/>
            </p:nvSpPr>
            <p:spPr>
              <a:xfrm>
                <a:off x="4652962" y="4539214"/>
                <a:ext cx="6700838" cy="1598258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We need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ShareGen</m:t>
                        </m:r>
                      </m:e>
                    </m:acc>
                  </m:oMath>
                </a14:m>
                <a:r>
                  <a:rPr lang="en-US" sz="3200" dirty="0"/>
                  <a:t> to: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3200" dirty="0"/>
                  <a:t>Be small 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3200" dirty="0"/>
                  <a:t>Prove its security relying on </a:t>
                </a:r>
                <a:r>
                  <a:rPr lang="en-US" sz="3200" dirty="0" err="1"/>
                  <a:t>iO</a:t>
                </a:r>
                <a:r>
                  <a:rPr lang="en-US" sz="320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331CF-2DB2-6EBE-C014-3791DB132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62" y="4539214"/>
                <a:ext cx="6700838" cy="1598258"/>
              </a:xfrm>
              <a:prstGeom prst="rect">
                <a:avLst/>
              </a:prstGeom>
              <a:blipFill>
                <a:blip r:embed="rId5"/>
                <a:stretch>
                  <a:fillRect t="-1527" b="-9924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6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7865-5A8E-2F45-0DCD-C35D01B4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D3B8-0CFD-FA27-5327-547F99B61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Encryption </a:t>
                </a:r>
                <a:r>
                  <a:rPr lang="en-US" dirty="0" err="1"/>
                  <a:t>w.r.t.</a:t>
                </a:r>
                <a:r>
                  <a:rPr lang="en-US" dirty="0"/>
                  <a:t> to an NP statement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Decryption via a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Security: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dirty="0"/>
                  <a:t> reveals nothing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Ciphertext size of WE for NP: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D3B8-0CFD-FA27-5327-547F99B61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09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9272-890E-A863-D9EC-78CE15F3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to Prove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7A589-B0E1-8DA1-5CAC-F5C8FBE8FB58}"/>
              </a:ext>
            </a:extLst>
          </p:cNvPr>
          <p:cNvSpPr txBox="1"/>
          <p:nvPr/>
        </p:nvSpPr>
        <p:spPr>
          <a:xfrm>
            <a:off x="527953" y="2687379"/>
            <a:ext cx="2433501" cy="7694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Share Generator for ALL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FE568B-D2C4-FDD4-1AC5-AC5DEF17822B}"/>
                  </a:ext>
                </a:extLst>
              </p:cNvPr>
              <p:cNvSpPr txBox="1"/>
              <p:nvPr/>
            </p:nvSpPr>
            <p:spPr>
              <a:xfrm>
                <a:off x="1225636" y="1950934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FE568B-D2C4-FDD4-1AC5-AC5DEF17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36" y="1950934"/>
                <a:ext cx="10381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830792-8D18-FAFB-9CC0-D4A929FE5E2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44705" y="2320266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63B0DD-7D30-B91E-336E-FB9E9C417C28}"/>
              </a:ext>
            </a:extLst>
          </p:cNvPr>
          <p:cNvCxnSpPr>
            <a:cxnSpLocks/>
          </p:cNvCxnSpPr>
          <p:nvPr/>
        </p:nvCxnSpPr>
        <p:spPr>
          <a:xfrm>
            <a:off x="1744705" y="3541302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8295BD-F727-B3B8-CB69-5C013C7C693C}"/>
                  </a:ext>
                </a:extLst>
              </p:cNvPr>
              <p:cNvSpPr txBox="1"/>
              <p:nvPr/>
            </p:nvSpPr>
            <p:spPr>
              <a:xfrm>
                <a:off x="1225636" y="3887348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8295BD-F727-B3B8-CB69-5C013C7C6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36" y="3887348"/>
                <a:ext cx="10381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7BBE1E-3E38-6F06-7D3D-C8255C14C765}"/>
              </a:ext>
            </a:extLst>
          </p:cNvPr>
          <p:cNvCxnSpPr>
            <a:cxnSpLocks/>
          </p:cNvCxnSpPr>
          <p:nvPr/>
        </p:nvCxnSpPr>
        <p:spPr>
          <a:xfrm>
            <a:off x="3065616" y="3085705"/>
            <a:ext cx="1294115" cy="0"/>
          </a:xfrm>
          <a:prstGeom prst="straightConnector1">
            <a:avLst/>
          </a:prstGeom>
          <a:ln w="206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F55C02-DDF3-FCCC-DE14-963480001027}"/>
              </a:ext>
            </a:extLst>
          </p:cNvPr>
          <p:cNvSpPr txBox="1"/>
          <p:nvPr/>
        </p:nvSpPr>
        <p:spPr>
          <a:xfrm>
            <a:off x="4461637" y="2683814"/>
            <a:ext cx="2894852" cy="7694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Share Generator </a:t>
            </a:r>
            <a:r>
              <a:rPr lang="en-US" sz="2200" b="1" dirty="0"/>
              <a:t>ONLY</a:t>
            </a:r>
            <a:r>
              <a:rPr lang="en-US" sz="2200" dirty="0"/>
              <a:t> for </a:t>
            </a:r>
            <a:r>
              <a:rPr lang="en-US" sz="2200" b="1" dirty="0"/>
              <a:t>CORRUPT</a:t>
            </a:r>
            <a:r>
              <a:rPr lang="en-US" sz="2200" dirty="0"/>
              <a:t>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FB539-A494-0091-F731-929F95878566}"/>
                  </a:ext>
                </a:extLst>
              </p:cNvPr>
              <p:cNvSpPr txBox="1"/>
              <p:nvPr/>
            </p:nvSpPr>
            <p:spPr>
              <a:xfrm>
                <a:off x="5389994" y="1947369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FB539-A494-0091-F731-929F95878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994" y="1947369"/>
                <a:ext cx="10381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6BF7DA-08C5-2226-F196-B630F5D27FAF}"/>
              </a:ext>
            </a:extLst>
          </p:cNvPr>
          <p:cNvCxnSpPr>
            <a:cxnSpLocks/>
          </p:cNvCxnSpPr>
          <p:nvPr/>
        </p:nvCxnSpPr>
        <p:spPr>
          <a:xfrm>
            <a:off x="5909063" y="3537737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9999C5-7F09-5DA5-06B6-A853420605F7}"/>
                  </a:ext>
                </a:extLst>
              </p:cNvPr>
              <p:cNvSpPr txBox="1"/>
              <p:nvPr/>
            </p:nvSpPr>
            <p:spPr>
              <a:xfrm>
                <a:off x="5389994" y="3883783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9999C5-7F09-5DA5-06B6-A85342060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994" y="3883783"/>
                <a:ext cx="10381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CFE906-321D-6D4B-F5B4-83C3671DC916}"/>
              </a:ext>
            </a:extLst>
          </p:cNvPr>
          <p:cNvCxnSpPr>
            <a:cxnSpLocks/>
          </p:cNvCxnSpPr>
          <p:nvPr/>
        </p:nvCxnSpPr>
        <p:spPr>
          <a:xfrm>
            <a:off x="5909063" y="2313580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B5205B-6A9B-DE74-20EC-25368BAA7625}"/>
              </a:ext>
            </a:extLst>
          </p:cNvPr>
          <p:cNvSpPr txBox="1"/>
          <p:nvPr/>
        </p:nvSpPr>
        <p:spPr>
          <a:xfrm>
            <a:off x="8856671" y="2683813"/>
            <a:ext cx="3174127" cy="7694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RANDOM</a:t>
            </a:r>
            <a:r>
              <a:rPr lang="en-US" sz="2200" dirty="0"/>
              <a:t> Generator </a:t>
            </a:r>
            <a:r>
              <a:rPr lang="en-US" sz="2200" b="1" dirty="0"/>
              <a:t>ONLY</a:t>
            </a:r>
            <a:r>
              <a:rPr lang="en-US" sz="2200" dirty="0"/>
              <a:t> for </a:t>
            </a:r>
            <a:r>
              <a:rPr lang="en-US" sz="2200" b="1" dirty="0"/>
              <a:t>CORRUPT</a:t>
            </a:r>
            <a:r>
              <a:rPr lang="en-US" sz="2200" dirty="0"/>
              <a:t> keys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5F11F5-039B-D2E4-2D78-4E3E81D6CEE9}"/>
              </a:ext>
            </a:extLst>
          </p:cNvPr>
          <p:cNvCxnSpPr>
            <a:cxnSpLocks/>
          </p:cNvCxnSpPr>
          <p:nvPr/>
        </p:nvCxnSpPr>
        <p:spPr>
          <a:xfrm>
            <a:off x="7463446" y="3085705"/>
            <a:ext cx="1294115" cy="0"/>
          </a:xfrm>
          <a:prstGeom prst="straightConnector1">
            <a:avLst/>
          </a:prstGeom>
          <a:ln w="206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63FCA8-16D0-FDA9-B85B-47DC6C8F2091}"/>
                  </a:ext>
                </a:extLst>
              </p:cNvPr>
              <p:cNvSpPr txBox="1"/>
              <p:nvPr/>
            </p:nvSpPr>
            <p:spPr>
              <a:xfrm>
                <a:off x="9785029" y="1969137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63FCA8-16D0-FDA9-B85B-47DC6C8F2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029" y="1969137"/>
                <a:ext cx="10381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9B3242-3F32-88F1-E694-A758D7EC1C5A}"/>
              </a:ext>
            </a:extLst>
          </p:cNvPr>
          <p:cNvCxnSpPr>
            <a:cxnSpLocks/>
          </p:cNvCxnSpPr>
          <p:nvPr/>
        </p:nvCxnSpPr>
        <p:spPr>
          <a:xfrm>
            <a:off x="10304098" y="3559505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AFEF2C-AA52-1345-7E8C-E52777704957}"/>
                  </a:ext>
                </a:extLst>
              </p:cNvPr>
              <p:cNvSpPr txBox="1"/>
              <p:nvPr/>
            </p:nvSpPr>
            <p:spPr>
              <a:xfrm>
                <a:off x="9785029" y="3905551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AFEF2C-AA52-1345-7E8C-E52777704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029" y="3905551"/>
                <a:ext cx="10381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B009A0-38B9-72FF-1EC1-4BBFFFAF8D89}"/>
              </a:ext>
            </a:extLst>
          </p:cNvPr>
          <p:cNvCxnSpPr>
            <a:cxnSpLocks/>
          </p:cNvCxnSpPr>
          <p:nvPr/>
        </p:nvCxnSpPr>
        <p:spPr>
          <a:xfrm>
            <a:off x="10304098" y="2335348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9E2CAA0-6A25-A97E-E603-F0C7A0402EEA}"/>
              </a:ext>
            </a:extLst>
          </p:cNvPr>
          <p:cNvSpPr/>
          <p:nvPr/>
        </p:nvSpPr>
        <p:spPr>
          <a:xfrm>
            <a:off x="3244889" y="3310431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E2CE69-8216-4483-3A9E-E80B20526016}"/>
              </a:ext>
            </a:extLst>
          </p:cNvPr>
          <p:cNvSpPr/>
          <p:nvPr/>
        </p:nvSpPr>
        <p:spPr>
          <a:xfrm>
            <a:off x="7637846" y="3310431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F5D6EC-069B-871F-7DC8-286E801EA46E}"/>
              </a:ext>
            </a:extLst>
          </p:cNvPr>
          <p:cNvSpPr/>
          <p:nvPr/>
        </p:nvSpPr>
        <p:spPr>
          <a:xfrm>
            <a:off x="272140" y="4550451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FD27D5-6E4E-1D95-380B-855DD7AB770F}"/>
              </a:ext>
            </a:extLst>
          </p:cNvPr>
          <p:cNvSpPr/>
          <p:nvPr/>
        </p:nvSpPr>
        <p:spPr>
          <a:xfrm>
            <a:off x="272140" y="540593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2C7967-E366-218E-6899-52B903421082}"/>
                  </a:ext>
                </a:extLst>
              </p:cNvPr>
              <p:cNvSpPr txBox="1"/>
              <p:nvPr/>
            </p:nvSpPr>
            <p:spPr>
              <a:xfrm>
                <a:off x="801089" y="4545986"/>
                <a:ext cx="111024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SIMULTANEOUS Puncturing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(uncorrelated) points -&gt; makes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2C7967-E366-218E-6899-52B903421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89" y="4545986"/>
                <a:ext cx="11102436" cy="461665"/>
              </a:xfrm>
              <a:prstGeom prst="rect">
                <a:avLst/>
              </a:prstGeom>
              <a:blipFill>
                <a:blip r:embed="rId9"/>
                <a:stretch>
                  <a:fillRect l="-79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D093DC-E9B9-DBAD-6C1D-FCDBDD85A908}"/>
                  </a:ext>
                </a:extLst>
              </p:cNvPr>
              <p:cNvSpPr txBox="1"/>
              <p:nvPr/>
            </p:nvSpPr>
            <p:spPr>
              <a:xfrm>
                <a:off x="801088" y="5401465"/>
                <a:ext cx="9597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Replace remaining shares with random values -&gt; hardwire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values!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D093DC-E9B9-DBAD-6C1D-FCDBDD85A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88" y="5401465"/>
                <a:ext cx="9597531" cy="461665"/>
              </a:xfrm>
              <a:prstGeom prst="rect">
                <a:avLst/>
              </a:prstGeom>
              <a:blipFill>
                <a:blip r:embed="rId10"/>
                <a:stretch>
                  <a:fillRect l="-92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9" grpId="0" animBg="1"/>
      <p:bldP spid="22" grpId="0"/>
      <p:bldP spid="24" grpId="0"/>
      <p:bldP spid="26" grpId="0" animBg="1"/>
      <p:bldP spid="27" grpId="0" animBg="1"/>
      <p:bldP spid="28" grpId="0" animBg="1"/>
      <p:bldP spid="29" grpId="0" animBg="1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0A92-0A11-4C38-BA40-F8069A28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to Prove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E2CEC-F989-5373-4011-1E512575B4E9}"/>
              </a:ext>
            </a:extLst>
          </p:cNvPr>
          <p:cNvSpPr txBox="1"/>
          <p:nvPr/>
        </p:nvSpPr>
        <p:spPr>
          <a:xfrm>
            <a:off x="1979105" y="2875002"/>
            <a:ext cx="2433501" cy="110799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Small</a:t>
            </a:r>
          </a:p>
          <a:p>
            <a:pPr algn="ctr"/>
            <a:r>
              <a:rPr lang="en-US" sz="2200" dirty="0"/>
              <a:t>Share Generator for ALL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9D93C7-762B-C5FF-16B5-DCB403A32863}"/>
                  </a:ext>
                </a:extLst>
              </p:cNvPr>
              <p:cNvSpPr txBox="1"/>
              <p:nvPr/>
            </p:nvSpPr>
            <p:spPr>
              <a:xfrm>
                <a:off x="2676788" y="2138557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9D93C7-762B-C5FF-16B5-DCB403A3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88" y="2138557"/>
                <a:ext cx="103813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82DA30-B662-F128-0414-61B6571E4719}"/>
              </a:ext>
            </a:extLst>
          </p:cNvPr>
          <p:cNvCxnSpPr>
            <a:stCxn id="7" idx="2"/>
          </p:cNvCxnSpPr>
          <p:nvPr/>
        </p:nvCxnSpPr>
        <p:spPr>
          <a:xfrm>
            <a:off x="3195857" y="2507889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E351B0-C298-46E0-A69B-AE859858FC62}"/>
              </a:ext>
            </a:extLst>
          </p:cNvPr>
          <p:cNvCxnSpPr>
            <a:cxnSpLocks/>
          </p:cNvCxnSpPr>
          <p:nvPr/>
        </p:nvCxnSpPr>
        <p:spPr>
          <a:xfrm>
            <a:off x="3195857" y="4071829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8D7D3E-E4FF-BDE6-CE0D-089DA252F573}"/>
                  </a:ext>
                </a:extLst>
              </p:cNvPr>
              <p:cNvSpPr txBox="1"/>
              <p:nvPr/>
            </p:nvSpPr>
            <p:spPr>
              <a:xfrm>
                <a:off x="2676788" y="4417875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8D7D3E-E4FF-BDE6-CE0D-089DA252F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88" y="4417875"/>
                <a:ext cx="10381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A451D-8F48-1E59-F2AF-33C7CF244F4F}"/>
                  </a:ext>
                </a:extLst>
              </p:cNvPr>
              <p:cNvSpPr txBox="1"/>
              <p:nvPr/>
            </p:nvSpPr>
            <p:spPr>
              <a:xfrm>
                <a:off x="1505998" y="5030963"/>
                <a:ext cx="4113752" cy="12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is small ✅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encodes the shares (i.e., the decryption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sz="2400" dirty="0"/>
                  <a:t> ) ❌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A451D-8F48-1E59-F2AF-33C7CF244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98" y="5030963"/>
                <a:ext cx="4113752" cy="1229504"/>
              </a:xfrm>
              <a:prstGeom prst="rect">
                <a:avLst/>
              </a:prstGeom>
              <a:blipFill>
                <a:blip r:embed="rId4"/>
                <a:stretch>
                  <a:fillRect l="-2154" t="-4124" r="-1846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9BAAD3-C00F-EBF5-4DB3-C6114FABDC3B}"/>
              </a:ext>
            </a:extLst>
          </p:cNvPr>
          <p:cNvCxnSpPr/>
          <p:nvPr/>
        </p:nvCxnSpPr>
        <p:spPr>
          <a:xfrm>
            <a:off x="5100506" y="3338818"/>
            <a:ext cx="2491531" cy="0"/>
          </a:xfrm>
          <a:prstGeom prst="straightConnector1">
            <a:avLst/>
          </a:prstGeom>
          <a:ln w="206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00D878-404C-814A-F24D-22A2AD17F35B}"/>
              </a:ext>
            </a:extLst>
          </p:cNvPr>
          <p:cNvSpPr txBox="1"/>
          <p:nvPr/>
        </p:nvSpPr>
        <p:spPr>
          <a:xfrm>
            <a:off x="5033395" y="2863901"/>
            <a:ext cx="195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Hybrid Argument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53FFB-9478-A31B-ADA4-C1FB2D8F25E0}"/>
              </a:ext>
            </a:extLst>
          </p:cNvPr>
          <p:cNvSpPr txBox="1"/>
          <p:nvPr/>
        </p:nvSpPr>
        <p:spPr>
          <a:xfrm>
            <a:off x="8011488" y="2875002"/>
            <a:ext cx="2433501" cy="110799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Big</a:t>
            </a:r>
          </a:p>
          <a:p>
            <a:pPr algn="ctr"/>
            <a:r>
              <a:rPr lang="en-US" sz="2200" dirty="0"/>
              <a:t>Random Generator on CORRUPT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0F1AC2-A645-5903-8362-D262062A8B56}"/>
                  </a:ext>
                </a:extLst>
              </p:cNvPr>
              <p:cNvSpPr txBox="1"/>
              <p:nvPr/>
            </p:nvSpPr>
            <p:spPr>
              <a:xfrm>
                <a:off x="8709171" y="2138557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0F1AC2-A645-5903-8362-D262062A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171" y="2138557"/>
                <a:ext cx="103813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EF360A-C356-7A27-C3B0-426AF11A0C8E}"/>
              </a:ext>
            </a:extLst>
          </p:cNvPr>
          <p:cNvCxnSpPr>
            <a:stCxn id="18" idx="2"/>
          </p:cNvCxnSpPr>
          <p:nvPr/>
        </p:nvCxnSpPr>
        <p:spPr>
          <a:xfrm>
            <a:off x="9228240" y="2507889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C93CDC-3D0B-A2A5-C5C3-2F5E6C7E3F0D}"/>
              </a:ext>
            </a:extLst>
          </p:cNvPr>
          <p:cNvCxnSpPr>
            <a:cxnSpLocks/>
          </p:cNvCxnSpPr>
          <p:nvPr/>
        </p:nvCxnSpPr>
        <p:spPr>
          <a:xfrm>
            <a:off x="9228240" y="4071829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0DA35C-A83E-D459-7862-B0D7C589BDD0}"/>
                  </a:ext>
                </a:extLst>
              </p:cNvPr>
              <p:cNvSpPr txBox="1"/>
              <p:nvPr/>
            </p:nvSpPr>
            <p:spPr>
              <a:xfrm>
                <a:off x="8709170" y="4327693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0DA35C-A83E-D459-7862-B0D7C589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170" y="4327693"/>
                <a:ext cx="10381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2156A0-6DBC-9A93-7A18-4ED312C21CEF}"/>
                  </a:ext>
                </a:extLst>
              </p:cNvPr>
              <p:cNvSpPr txBox="1"/>
              <p:nvPr/>
            </p:nvSpPr>
            <p:spPr>
              <a:xfrm>
                <a:off x="7471180" y="4977966"/>
                <a:ext cx="3770851" cy="125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encodes no information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✅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is big ❌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2156A0-6DBC-9A93-7A18-4ED312C21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180" y="4977966"/>
                <a:ext cx="3770851" cy="1252202"/>
              </a:xfrm>
              <a:prstGeom prst="rect">
                <a:avLst/>
              </a:prstGeom>
              <a:blipFill>
                <a:blip r:embed="rId6"/>
                <a:stretch>
                  <a:fillRect l="-2349" t="-5051" r="-302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95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9557-B12D-51C1-04EE-91A9977D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9FC9A-C8AA-FF30-1D53-CE63289F2AAA}"/>
              </a:ext>
            </a:extLst>
          </p:cNvPr>
          <p:cNvSpPr txBox="1"/>
          <p:nvPr/>
        </p:nvSpPr>
        <p:spPr>
          <a:xfrm>
            <a:off x="1123428" y="3088049"/>
            <a:ext cx="2433501" cy="110799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Small</a:t>
            </a:r>
          </a:p>
          <a:p>
            <a:pPr algn="ctr"/>
            <a:r>
              <a:rPr lang="en-US" sz="2200" dirty="0"/>
              <a:t>Share Generator for ALL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D495E-B659-B80E-5782-BFAF38BACC48}"/>
                  </a:ext>
                </a:extLst>
              </p:cNvPr>
              <p:cNvSpPr txBox="1"/>
              <p:nvPr/>
            </p:nvSpPr>
            <p:spPr>
              <a:xfrm>
                <a:off x="1821111" y="2351604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D495E-B659-B80E-5782-BFAF38BAC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11" y="2351604"/>
                <a:ext cx="103813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D208F3-ACCE-4A82-294E-7B44E8CE415D}"/>
              </a:ext>
            </a:extLst>
          </p:cNvPr>
          <p:cNvCxnSpPr>
            <a:stCxn id="5" idx="2"/>
          </p:cNvCxnSpPr>
          <p:nvPr/>
        </p:nvCxnSpPr>
        <p:spPr>
          <a:xfrm>
            <a:off x="2340180" y="2720936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5E32B4-659F-C186-7468-A98903728102}"/>
              </a:ext>
            </a:extLst>
          </p:cNvPr>
          <p:cNvCxnSpPr>
            <a:cxnSpLocks/>
          </p:cNvCxnSpPr>
          <p:nvPr/>
        </p:nvCxnSpPr>
        <p:spPr>
          <a:xfrm>
            <a:off x="2340180" y="4242931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B6BDF1-D825-8844-F9A2-F8D77BDB410A}"/>
                  </a:ext>
                </a:extLst>
              </p:cNvPr>
              <p:cNvSpPr txBox="1"/>
              <p:nvPr/>
            </p:nvSpPr>
            <p:spPr>
              <a:xfrm>
                <a:off x="1829500" y="4547032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B6BDF1-D825-8844-F9A2-F8D77BDB4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500" y="4547032"/>
                <a:ext cx="10381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E5AB44-77D7-655D-EDE5-D8FE3FBCA43A}"/>
                  </a:ext>
                </a:extLst>
              </p:cNvPr>
              <p:cNvSpPr txBox="1"/>
              <p:nvPr/>
            </p:nvSpPr>
            <p:spPr>
              <a:xfrm>
                <a:off x="838200" y="5094411"/>
                <a:ext cx="3905249" cy="86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is small ✅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encodes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sz="2400" dirty="0"/>
                  <a:t> ❌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E5AB44-77D7-655D-EDE5-D8FE3FBCA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94411"/>
                <a:ext cx="3905249" cy="860172"/>
              </a:xfrm>
              <a:prstGeom prst="rect">
                <a:avLst/>
              </a:prstGeom>
              <a:blipFill>
                <a:blip r:embed="rId4"/>
                <a:stretch>
                  <a:fillRect l="-2273" t="-588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3E47B0-A5AE-8C58-D1C7-C968806B82FB}"/>
              </a:ext>
            </a:extLst>
          </p:cNvPr>
          <p:cNvCxnSpPr/>
          <p:nvPr/>
        </p:nvCxnSpPr>
        <p:spPr>
          <a:xfrm>
            <a:off x="4244829" y="3551865"/>
            <a:ext cx="2491531" cy="0"/>
          </a:xfrm>
          <a:prstGeom prst="straightConnector1">
            <a:avLst/>
          </a:prstGeom>
          <a:ln w="206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7FAF36-62FE-3418-A1DB-C109CC149BE2}"/>
              </a:ext>
            </a:extLst>
          </p:cNvPr>
          <p:cNvSpPr txBox="1"/>
          <p:nvPr/>
        </p:nvSpPr>
        <p:spPr>
          <a:xfrm>
            <a:off x="4177718" y="3076948"/>
            <a:ext cx="195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Hybrid Argument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AC850-1CA4-03A2-6B9E-C10EBFD53B01}"/>
              </a:ext>
            </a:extLst>
          </p:cNvPr>
          <p:cNvSpPr txBox="1"/>
          <p:nvPr/>
        </p:nvSpPr>
        <p:spPr>
          <a:xfrm>
            <a:off x="7567572" y="3426604"/>
            <a:ext cx="2433501" cy="7694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Small Retrieval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F8D58C-527D-F65E-1873-6D75CE47B4D0}"/>
                  </a:ext>
                </a:extLst>
              </p:cNvPr>
              <p:cNvSpPr txBox="1"/>
              <p:nvPr/>
            </p:nvSpPr>
            <p:spPr>
              <a:xfrm>
                <a:off x="7567572" y="2703762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F8D58C-527D-F65E-1873-6D75CE47B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572" y="2703762"/>
                <a:ext cx="10381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E10C24-3B6D-8ADA-5D0B-350E76612ED1}"/>
              </a:ext>
            </a:extLst>
          </p:cNvPr>
          <p:cNvCxnSpPr>
            <a:stCxn id="14" idx="2"/>
          </p:cNvCxnSpPr>
          <p:nvPr/>
        </p:nvCxnSpPr>
        <p:spPr>
          <a:xfrm>
            <a:off x="8086641" y="3073094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BCD15A50-B7AE-F016-D95E-D81A73BC60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6458259"/>
                  </p:ext>
                </p:extLst>
              </p:nvPr>
            </p:nvGraphicFramePr>
            <p:xfrm>
              <a:off x="7567573" y="1747449"/>
              <a:ext cx="2968995" cy="3125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117">
                      <a:extLst>
                        <a:ext uri="{9D8B030D-6E8A-4147-A177-3AD203B41FA5}">
                          <a16:colId xmlns:a16="http://schemas.microsoft.com/office/drawing/2014/main" val="1974039999"/>
                        </a:ext>
                      </a:extLst>
                    </a:gridCol>
                    <a:gridCol w="937939">
                      <a:extLst>
                        <a:ext uri="{9D8B030D-6E8A-4147-A177-3AD203B41FA5}">
                          <a16:colId xmlns:a16="http://schemas.microsoft.com/office/drawing/2014/main" val="2263792074"/>
                        </a:ext>
                      </a:extLst>
                    </a:gridCol>
                    <a:gridCol w="937939">
                      <a:extLst>
                        <a:ext uri="{9D8B030D-6E8A-4147-A177-3AD203B41FA5}">
                          <a16:colId xmlns:a16="http://schemas.microsoft.com/office/drawing/2014/main" val="2476142886"/>
                        </a:ext>
                      </a:extLst>
                    </a:gridCol>
                  </a:tblGrid>
                  <a:tr h="31257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4372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BCD15A50-B7AE-F016-D95E-D81A73BC60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6458259"/>
                  </p:ext>
                </p:extLst>
              </p:nvPr>
            </p:nvGraphicFramePr>
            <p:xfrm>
              <a:off x="7567573" y="1747449"/>
              <a:ext cx="2968995" cy="3125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117">
                      <a:extLst>
                        <a:ext uri="{9D8B030D-6E8A-4147-A177-3AD203B41FA5}">
                          <a16:colId xmlns:a16="http://schemas.microsoft.com/office/drawing/2014/main" val="1974039999"/>
                        </a:ext>
                      </a:extLst>
                    </a:gridCol>
                    <a:gridCol w="937939">
                      <a:extLst>
                        <a:ext uri="{9D8B030D-6E8A-4147-A177-3AD203B41FA5}">
                          <a16:colId xmlns:a16="http://schemas.microsoft.com/office/drawing/2014/main" val="2263792074"/>
                        </a:ext>
                      </a:extLst>
                    </a:gridCol>
                    <a:gridCol w="937939">
                      <a:extLst>
                        <a:ext uri="{9D8B030D-6E8A-4147-A177-3AD203B41FA5}">
                          <a16:colId xmlns:a16="http://schemas.microsoft.com/office/drawing/2014/main" val="2476142886"/>
                        </a:ext>
                      </a:extLst>
                    </a:gridCol>
                  </a:tblGrid>
                  <a:tr h="3125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846" r="-172414" b="-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7568" t="-3846" r="-2703" b="-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4372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C01D11D-626B-6175-5EDD-0B6A3C91ADEB}"/>
              </a:ext>
            </a:extLst>
          </p:cNvPr>
          <p:cNvSpPr txBox="1"/>
          <p:nvPr/>
        </p:nvSpPr>
        <p:spPr>
          <a:xfrm>
            <a:off x="5788558" y="1690688"/>
            <a:ext cx="24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 Memory: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6AEC1FC5-97CB-CBBF-ECFC-B7DC7D018233}"/>
              </a:ext>
            </a:extLst>
          </p:cNvPr>
          <p:cNvSpPr/>
          <p:nvPr/>
        </p:nvSpPr>
        <p:spPr>
          <a:xfrm>
            <a:off x="8810192" y="2060020"/>
            <a:ext cx="629174" cy="13023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021F33-5795-E2AE-C7CD-BB1C6F132698}"/>
              </a:ext>
            </a:extLst>
          </p:cNvPr>
          <p:cNvCxnSpPr>
            <a:cxnSpLocks/>
          </p:cNvCxnSpPr>
          <p:nvPr/>
        </p:nvCxnSpPr>
        <p:spPr>
          <a:xfrm>
            <a:off x="8733989" y="4260270"/>
            <a:ext cx="0" cy="34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18C5AC-B27A-4982-438A-9A5C35454E38}"/>
                  </a:ext>
                </a:extLst>
              </p:cNvPr>
              <p:cNvSpPr txBox="1"/>
              <p:nvPr/>
            </p:nvSpPr>
            <p:spPr>
              <a:xfrm>
                <a:off x="8214920" y="4564371"/>
                <a:ext cx="10381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18C5AC-B27A-4982-438A-9A5C3545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920" y="4564371"/>
                <a:ext cx="10381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4EFF6F-E143-78A5-847A-60949DA2F6F0}"/>
                  </a:ext>
                </a:extLst>
              </p:cNvPr>
              <p:cNvSpPr txBox="1"/>
              <p:nvPr/>
            </p:nvSpPr>
            <p:spPr>
              <a:xfrm>
                <a:off x="7041162" y="5102472"/>
                <a:ext cx="4979388" cy="86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is small ✅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has NO information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✅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4EFF6F-E143-78A5-847A-60949DA2F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162" y="5102472"/>
                <a:ext cx="4979388" cy="860172"/>
              </a:xfrm>
              <a:prstGeom prst="rect">
                <a:avLst/>
              </a:prstGeom>
              <a:blipFill>
                <a:blip r:embed="rId8"/>
                <a:stretch>
                  <a:fillRect l="-1781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AD7C0B-92A8-E2F9-416A-F58B83C2C444}"/>
              </a:ext>
            </a:extLst>
          </p:cNvPr>
          <p:cNvCxnSpPr/>
          <p:nvPr/>
        </p:nvCxnSpPr>
        <p:spPr>
          <a:xfrm>
            <a:off x="9706063" y="2120961"/>
            <a:ext cx="0" cy="1199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780C9C-7B37-6F88-D2EC-4E8E2879A801}"/>
                  </a:ext>
                </a:extLst>
              </p:cNvPr>
              <p:cNvSpPr txBox="1"/>
              <p:nvPr/>
            </p:nvSpPr>
            <p:spPr>
              <a:xfrm>
                <a:off x="9592113" y="2511281"/>
                <a:ext cx="6291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780C9C-7B37-6F88-D2EC-4E8E2879A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113" y="2511281"/>
                <a:ext cx="6291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4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/>
      <p:bldP spid="18" grpId="0" animBg="1"/>
      <p:bldP spid="20" grpId="0"/>
      <p:bldP spid="21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6C15-12B6-3F20-4519-2B37D465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Emulate the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9042-A0E6-ED1E-01C6-81B41EDC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7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We augment verification keys with a random string:</a:t>
            </a:r>
            <a:endParaRPr lang="en-US" sz="3000" b="0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2C73FB-EC4A-9D62-2189-0D617234F924}"/>
                  </a:ext>
                </a:extLst>
              </p:cNvPr>
              <p:cNvSpPr txBox="1"/>
              <p:nvPr/>
            </p:nvSpPr>
            <p:spPr>
              <a:xfrm>
                <a:off x="1313968" y="2474389"/>
                <a:ext cx="3754746" cy="954107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Real World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𝑅𝐴𝑁𝐷𝑂𝑀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2C73FB-EC4A-9D62-2189-0D617234F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68" y="2474389"/>
                <a:ext cx="3754746" cy="954107"/>
              </a:xfrm>
              <a:prstGeom prst="rect">
                <a:avLst/>
              </a:prstGeom>
              <a:blipFill>
                <a:blip r:embed="rId2"/>
                <a:stretch>
                  <a:fillRect t="-5128" r="-671" b="-8974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D836B0-A19D-7B67-542A-96A0E82F45AF}"/>
                  </a:ext>
                </a:extLst>
              </p:cNvPr>
              <p:cNvSpPr txBox="1"/>
              <p:nvPr/>
            </p:nvSpPr>
            <p:spPr>
              <a:xfrm>
                <a:off x="5595453" y="2418924"/>
                <a:ext cx="4984831" cy="1009572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Reduction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:</a:t>
                </a:r>
                <a:r>
                  <a:rPr lang="en-US" sz="2800" dirty="0">
                    <a:sym typeface="Wingdings" pitchFamily="2" charset="2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𝑉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𝑃𝑃𝑅𝐹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D836B0-A19D-7B67-542A-96A0E82F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53" y="2418924"/>
                <a:ext cx="4984831" cy="1009572"/>
              </a:xfrm>
              <a:prstGeom prst="rect">
                <a:avLst/>
              </a:prstGeom>
              <a:blipFill>
                <a:blip r:embed="rId3"/>
                <a:stretch>
                  <a:fillRect t="-4878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8D551-6E4D-4884-FFA5-A243D259BEB1}"/>
                  </a:ext>
                </a:extLst>
              </p:cNvPr>
              <p:cNvSpPr txBox="1"/>
              <p:nvPr/>
            </p:nvSpPr>
            <p:spPr>
              <a:xfrm>
                <a:off x="5158959" y="2735998"/>
                <a:ext cx="346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B8D551-6E4D-4884-FFA5-A243D259B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959" y="2735998"/>
                <a:ext cx="346249" cy="430887"/>
              </a:xfrm>
              <a:prstGeom prst="rect">
                <a:avLst/>
              </a:prstGeom>
              <a:blipFill>
                <a:blip r:embed="rId4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7D07B2F-0DDB-60B6-389A-FD9300CA307F}"/>
              </a:ext>
            </a:extLst>
          </p:cNvPr>
          <p:cNvSpPr txBox="1"/>
          <p:nvPr/>
        </p:nvSpPr>
        <p:spPr>
          <a:xfrm>
            <a:off x="895350" y="3680942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2) We change the computation of the shares: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5366-39A4-538B-2461-63C765AD22E5}"/>
              </a:ext>
            </a:extLst>
          </p:cNvPr>
          <p:cNvSpPr txBox="1"/>
          <p:nvPr/>
        </p:nvSpPr>
        <p:spPr>
          <a:xfrm>
            <a:off x="1313968" y="4358002"/>
            <a:ext cx="3100387" cy="954107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Real World:</a:t>
            </a:r>
          </a:p>
          <a:p>
            <a:pPr algn="ctr"/>
            <a:r>
              <a:rPr lang="en-US" sz="2800" b="0" dirty="0"/>
              <a:t>Computed with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252521-70C9-C9D4-FF43-DFD3CB61156E}"/>
                  </a:ext>
                </a:extLst>
              </p:cNvPr>
              <p:cNvSpPr txBox="1"/>
              <p:nvPr/>
            </p:nvSpPr>
            <p:spPr>
              <a:xfrm>
                <a:off x="5095393" y="4358002"/>
                <a:ext cx="3100388" cy="954107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Reduction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:</a:t>
                </a:r>
                <a:r>
                  <a:rPr lang="en-US" sz="2800" dirty="0">
                    <a:sym typeface="Wingdings" pitchFamily="2" charset="2"/>
                  </a:rPr>
                  <a:t> </a:t>
                </a:r>
              </a:p>
              <a:p>
                <a:pPr algn="ctr"/>
                <a:r>
                  <a:rPr lang="en-US" sz="2800" dirty="0"/>
                  <a:t>Decrypted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252521-70C9-C9D4-FF43-DFD3CB611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93" y="4358002"/>
                <a:ext cx="3100388" cy="954107"/>
              </a:xfrm>
              <a:prstGeom prst="rect">
                <a:avLst/>
              </a:prstGeom>
              <a:blipFill>
                <a:blip r:embed="rId5"/>
                <a:stretch>
                  <a:fillRect l="-2429" t="-6410" b="-15385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B3249A-93DC-EBAE-54F0-28318284DF60}"/>
                  </a:ext>
                </a:extLst>
              </p:cNvPr>
              <p:cNvSpPr txBox="1"/>
              <p:nvPr/>
            </p:nvSpPr>
            <p:spPr>
              <a:xfrm>
                <a:off x="4581749" y="4619613"/>
                <a:ext cx="346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B3249A-93DC-EBAE-54F0-28318284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749" y="4619613"/>
                <a:ext cx="346249" cy="430887"/>
              </a:xfrm>
              <a:prstGeom prst="rect">
                <a:avLst/>
              </a:prstGeom>
              <a:blipFill>
                <a:blip r:embed="rId6"/>
                <a:stretch>
                  <a:fillRect l="-10714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67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B8FA-4C8C-B44B-DF9B-B8D26D81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Emulate the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E5A2C8D-91B2-0A3B-DAA3-EB52D8186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74826"/>
                <a:ext cx="3592234" cy="1068424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𝐻𝐾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𝑣𝑘</m:t>
                              </m:r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7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700" i="1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</m:d>
                      <m:r>
                        <a:rPr lang="en-US" sz="170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7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700" dirty="0"/>
                  <a:t>If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is OKAY and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700" dirty="0"/>
                  <a:t> is OKAY: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sz="17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7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using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7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E5A2C8D-91B2-0A3B-DAA3-EB52D8186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74826"/>
                <a:ext cx="3592234" cy="1068424"/>
              </a:xfrm>
              <a:prstGeom prst="rect">
                <a:avLst/>
              </a:prstGeom>
              <a:blipFill>
                <a:blip r:embed="rId3"/>
                <a:stretch>
                  <a:fillRect l="-1053" b="-1149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EE261AF-0119-C910-797F-FAD6EDC247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1751553"/>
                <a:ext cx="3592234" cy="323273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,…,(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EE261AF-0119-C910-797F-FAD6EDC24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751553"/>
                <a:ext cx="3592234" cy="323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C61ECEB-5A7B-57B7-AC66-1B3E1EB063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2028" y="2074826"/>
                <a:ext cx="3592234" cy="1068424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𝐻𝐾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𝑣𝑘</m:t>
                              </m:r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7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700" i="1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</m:d>
                      <m:r>
                        <a:rPr lang="en-US" sz="170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7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700" dirty="0"/>
                  <a:t>If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/>
                  <a:t>is OKAY and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700" dirty="0"/>
                  <a:t> is OKAY: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Decrypt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𝑃𝑃𝑅𝐹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1800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C61ECEB-5A7B-57B7-AC66-1B3E1EB06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28" y="2074826"/>
                <a:ext cx="3592234" cy="1068424"/>
              </a:xfrm>
              <a:prstGeom prst="rect">
                <a:avLst/>
              </a:prstGeom>
              <a:blipFill>
                <a:blip r:embed="rId5"/>
                <a:stretch>
                  <a:fillRect l="-699" b="-2299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20B758-F4C9-0110-248F-C97500F6D8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2028" y="1751553"/>
                <a:ext cx="3592234" cy="323274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itchFamily="2" charset="2"/>
                        </a:rPr>
                        <m:t>𝑃𝑃𝑅𝐹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20B758-F4C9-0110-248F-C97500F6D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028" y="1751553"/>
                <a:ext cx="3592234" cy="323274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A235C4-2C16-3209-273E-4582E9F51623}"/>
                  </a:ext>
                </a:extLst>
              </p:cNvPr>
              <p:cNvSpPr txBox="1"/>
              <p:nvPr/>
            </p:nvSpPr>
            <p:spPr>
              <a:xfrm>
                <a:off x="8301769" y="4658876"/>
                <a:ext cx="2832493" cy="40011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random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A235C4-2C16-3209-273E-4582E9F5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69" y="4658876"/>
                <a:ext cx="2832493" cy="400110"/>
              </a:xfrm>
              <a:prstGeom prst="rect">
                <a:avLst/>
              </a:prstGeom>
              <a:blipFill>
                <a:blip r:embed="rId7"/>
                <a:stretch>
                  <a:fillRect t="-2857" b="-200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95CD9C5-0EE6-5AFF-B210-B5466FE6C2C0}"/>
              </a:ext>
            </a:extLst>
          </p:cNvPr>
          <p:cNvSpPr txBox="1"/>
          <p:nvPr/>
        </p:nvSpPr>
        <p:spPr>
          <a:xfrm>
            <a:off x="6658455" y="4658876"/>
            <a:ext cx="16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Honest Keys: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6101-E6FD-961D-052B-1622FF4B4D91}"/>
              </a:ext>
            </a:extLst>
          </p:cNvPr>
          <p:cNvSpPr txBox="1"/>
          <p:nvPr/>
        </p:nvSpPr>
        <p:spPr>
          <a:xfrm>
            <a:off x="6639405" y="5220647"/>
            <a:ext cx="1662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Corrupt Keys: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582EBB-42A6-5B73-D9B2-0B0A9095D524}"/>
                  </a:ext>
                </a:extLst>
              </p:cNvPr>
              <p:cNvSpPr txBox="1"/>
              <p:nvPr/>
            </p:nvSpPr>
            <p:spPr>
              <a:xfrm>
                <a:off x="8301769" y="5220647"/>
                <a:ext cx="2832494" cy="40011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𝑃𝑃𝑅𝐹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582EBB-42A6-5B73-D9B2-0B0A9095D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69" y="5220647"/>
                <a:ext cx="2832494" cy="400110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DCFE6-FF26-D80A-AE3B-FBE020B36551}"/>
                  </a:ext>
                </a:extLst>
              </p:cNvPr>
              <p:cNvSpPr txBox="1"/>
              <p:nvPr/>
            </p:nvSpPr>
            <p:spPr>
              <a:xfrm>
                <a:off x="1982374" y="4986021"/>
                <a:ext cx="1598628" cy="400110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random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DCFE6-FF26-D80A-AE3B-FBE020B3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74" y="4986021"/>
                <a:ext cx="1598628" cy="400110"/>
              </a:xfrm>
              <a:prstGeom prst="rect">
                <a:avLst/>
              </a:prstGeom>
              <a:blipFill>
                <a:blip r:embed="rId9"/>
                <a:stretch>
                  <a:fillRect t="-5714" r="-2344" b="-200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6DB1516-1104-4D97-985C-9646F4CA1D29}"/>
              </a:ext>
            </a:extLst>
          </p:cNvPr>
          <p:cNvSpPr txBox="1"/>
          <p:nvPr/>
        </p:nvSpPr>
        <p:spPr>
          <a:xfrm>
            <a:off x="871489" y="4986021"/>
            <a:ext cx="1281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Keys: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4FB19B-20F7-086B-F127-3BD526089667}"/>
              </a:ext>
            </a:extLst>
          </p:cNvPr>
          <p:cNvCxnSpPr/>
          <p:nvPr/>
        </p:nvCxnSpPr>
        <p:spPr>
          <a:xfrm>
            <a:off x="4850234" y="2415510"/>
            <a:ext cx="2491531" cy="0"/>
          </a:xfrm>
          <a:prstGeom prst="straightConnector1">
            <a:avLst/>
          </a:prstGeom>
          <a:ln w="206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4C77A0-BB81-060A-F3D9-C6987D921AE6}"/>
              </a:ext>
            </a:extLst>
          </p:cNvPr>
          <p:cNvSpPr txBox="1"/>
          <p:nvPr/>
        </p:nvSpPr>
        <p:spPr>
          <a:xfrm>
            <a:off x="6537852" y="5782418"/>
            <a:ext cx="1333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Ciphertext: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32D61D-EECB-2CE3-C1A7-2353B90091DD}"/>
                  </a:ext>
                </a:extLst>
              </p:cNvPr>
              <p:cNvSpPr txBox="1"/>
              <p:nvPr/>
            </p:nvSpPr>
            <p:spPr>
              <a:xfrm>
                <a:off x="7871122" y="5782418"/>
                <a:ext cx="3739643" cy="41787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𝑆𝑦𝑚𝐸𝑛𝑐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𝑆h𝑎𝑟𝑒𝐺𝑒𝑛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32D61D-EECB-2CE3-C1A7-2353B900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122" y="5782418"/>
                <a:ext cx="3739643" cy="417871"/>
              </a:xfrm>
              <a:prstGeom prst="rect">
                <a:avLst/>
              </a:prstGeom>
              <a:blipFill>
                <a:blip r:embed="rId10"/>
                <a:stretch>
                  <a:fillRect t="-2778" b="-833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8106BC-B6D2-FD67-5E15-1F90EE4B6AF5}"/>
                  </a:ext>
                </a:extLst>
              </p:cNvPr>
              <p:cNvSpPr txBox="1"/>
              <p:nvPr/>
            </p:nvSpPr>
            <p:spPr>
              <a:xfrm>
                <a:off x="1492707" y="5472850"/>
                <a:ext cx="3150561" cy="41787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𝑆𝑦𝑚𝐸𝑛𝑐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𝑆h𝑎𝑟𝑒𝐺𝑒𝑛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8106BC-B6D2-FD67-5E15-1F90EE4B6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07" y="5472850"/>
                <a:ext cx="3150561" cy="417871"/>
              </a:xfrm>
              <a:prstGeom prst="rect">
                <a:avLst/>
              </a:prstGeom>
              <a:blipFill>
                <a:blip r:embed="rId11"/>
                <a:stretch>
                  <a:fillRect l="-3984" t="-5714" r="-1992" b="-1142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AF55916-A877-F002-529C-BAF59F4A4E1C}"/>
              </a:ext>
            </a:extLst>
          </p:cNvPr>
          <p:cNvSpPr txBox="1"/>
          <p:nvPr/>
        </p:nvSpPr>
        <p:spPr>
          <a:xfrm>
            <a:off x="153380" y="5490611"/>
            <a:ext cx="1662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Ciphertext: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F4D3F5-BE43-CF28-7875-4DD7127D7059}"/>
              </a:ext>
            </a:extLst>
          </p:cNvPr>
          <p:cNvSpPr txBox="1"/>
          <p:nvPr/>
        </p:nvSpPr>
        <p:spPr>
          <a:xfrm>
            <a:off x="5359353" y="1916684"/>
            <a:ext cx="117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iO</a:t>
            </a:r>
            <a:r>
              <a:rPr lang="en-US" dirty="0"/>
              <a:t> + PPRF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53B646-6D4B-E1DE-98EA-A500FC93091F}"/>
              </a:ext>
            </a:extLst>
          </p:cNvPr>
          <p:cNvSpPr txBox="1"/>
          <p:nvPr/>
        </p:nvSpPr>
        <p:spPr>
          <a:xfrm>
            <a:off x="4785123" y="2687651"/>
            <a:ext cx="240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One-by-one Puncturing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8D7573-1BFF-4C67-9234-1A8CB31EEACE}"/>
              </a:ext>
            </a:extLst>
          </p:cNvPr>
          <p:cNvCxnSpPr>
            <a:cxnSpLocks/>
          </p:cNvCxnSpPr>
          <p:nvPr/>
        </p:nvCxnSpPr>
        <p:spPr>
          <a:xfrm>
            <a:off x="7871122" y="3181350"/>
            <a:ext cx="0" cy="1229876"/>
          </a:xfrm>
          <a:prstGeom prst="straightConnector1">
            <a:avLst/>
          </a:prstGeom>
          <a:ln w="206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EE02333-28F5-FCFB-3470-F9A7D7D38F3B}"/>
              </a:ext>
            </a:extLst>
          </p:cNvPr>
          <p:cNvSpPr txBox="1"/>
          <p:nvPr/>
        </p:nvSpPr>
        <p:spPr>
          <a:xfrm>
            <a:off x="8301769" y="3276815"/>
            <a:ext cx="2813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US" dirty="0"/>
              <a:t>Puncture </a:t>
            </a:r>
            <a:r>
              <a:rPr lang="en-US" b="1" dirty="0"/>
              <a:t>honest</a:t>
            </a:r>
            <a:r>
              <a:rPr lang="en-US" dirty="0"/>
              <a:t> </a:t>
            </a:r>
            <a:r>
              <a:rPr lang="en-US" i="1" dirty="0"/>
              <a:t>signature</a:t>
            </a:r>
            <a:r>
              <a:rPr lang="en-US" dirty="0"/>
              <a:t> keys</a:t>
            </a:r>
          </a:p>
          <a:p>
            <a:pPr marL="342900" indent="-342900" algn="ctr">
              <a:buAutoNum type="arabicParenR"/>
            </a:pPr>
            <a:r>
              <a:rPr lang="en-US" dirty="0"/>
              <a:t>Standard puncturing argument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03849C-6E8B-4073-A48B-AB1290242DF1}"/>
              </a:ext>
            </a:extLst>
          </p:cNvPr>
          <p:cNvCxnSpPr>
            <a:cxnSpLocks/>
          </p:cNvCxnSpPr>
          <p:nvPr/>
        </p:nvCxnSpPr>
        <p:spPr>
          <a:xfrm flipH="1">
            <a:off x="4730471" y="5227094"/>
            <a:ext cx="1635930" cy="0"/>
          </a:xfrm>
          <a:prstGeom prst="straightConnector1">
            <a:avLst/>
          </a:prstGeom>
          <a:ln w="206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FE975AE-EC53-CAC1-6A9B-9A2EBB740BB7}"/>
              </a:ext>
            </a:extLst>
          </p:cNvPr>
          <p:cNvSpPr txBox="1"/>
          <p:nvPr/>
        </p:nvSpPr>
        <p:spPr>
          <a:xfrm>
            <a:off x="5201794" y="3796288"/>
            <a:ext cx="124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PRF + Secret Sharing + IND-CPA</a:t>
            </a:r>
          </a:p>
        </p:txBody>
      </p:sp>
    </p:spTree>
    <p:extLst>
      <p:ext uri="{BB962C8B-B14F-4D97-AF65-F5344CB8AC3E}">
        <p14:creationId xmlns:p14="http://schemas.microsoft.com/office/powerpoint/2010/main" val="33500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5" grpId="0"/>
      <p:bldP spid="16" grpId="0" animBg="1"/>
      <p:bldP spid="17" grpId="0" animBg="1"/>
      <p:bldP spid="21" grpId="0"/>
      <p:bldP spid="22" grpId="0"/>
      <p:bldP spid="23" grpId="0"/>
      <p:bldP spid="2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E19B-F6D6-C9DF-F53F-2BD28595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Signature-based Witness Encryption (SWE)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5277E-09D1-B528-8390-5CF03C723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Witness Encryption </a:t>
                </a:r>
                <a:r>
                  <a:rPr lang="en-US" dirty="0" err="1"/>
                  <a:t>w.r.t.</a:t>
                </a:r>
                <a:r>
                  <a:rPr lang="en-US" dirty="0"/>
                  <a:t> a signature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𝑆𝑖𝑔𝑛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:1≤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≤…≤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𝑉𝑒𝑟𝑖𝑓𝑦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Security: IND-CPA + adaptive oracle queries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5277E-09D1-B528-8390-5CF03C723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326E5A0-C644-F62F-626C-8290456B7905}"/>
              </a:ext>
            </a:extLst>
          </p:cNvPr>
          <p:cNvSpPr txBox="1"/>
          <p:nvPr/>
        </p:nvSpPr>
        <p:spPr>
          <a:xfrm>
            <a:off x="838200" y="6308209"/>
            <a:ext cx="982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[DHMW24] </a:t>
            </a:r>
            <a:r>
              <a:rPr lang="en-US" dirty="0" err="1">
                <a:effectLst/>
              </a:rPr>
              <a:t>D</a:t>
            </a:r>
            <a:r>
              <a:rPr lang="en-US" dirty="0" err="1"/>
              <a:t>ö</a:t>
            </a:r>
            <a:r>
              <a:rPr lang="en-US" dirty="0" err="1">
                <a:effectLst/>
              </a:rPr>
              <a:t>ttling</a:t>
            </a:r>
            <a:r>
              <a:rPr lang="en-US" dirty="0"/>
              <a:t> et al. </a:t>
            </a:r>
            <a:r>
              <a:rPr lang="en-US" dirty="0" err="1">
                <a:effectLst/>
              </a:rPr>
              <a:t>Mcfly</a:t>
            </a:r>
            <a:r>
              <a:rPr lang="en-US" dirty="0">
                <a:effectLst/>
              </a:rPr>
              <a:t>: Verifiable encryption to the future made practical. FC 2024.</a:t>
            </a:r>
          </a:p>
        </p:txBody>
      </p:sp>
    </p:spTree>
    <p:extLst>
      <p:ext uri="{BB962C8B-B14F-4D97-AF65-F5344CB8AC3E}">
        <p14:creationId xmlns:p14="http://schemas.microsoft.com/office/powerpoint/2010/main" val="301877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17F7-CA09-5B7E-E208-B83BB4E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Time-Release Encryption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6D0B5-3B74-5420-1713-CAB2584551D2}"/>
              </a:ext>
            </a:extLst>
          </p:cNvPr>
          <p:cNvSpPr/>
          <p:nvPr/>
        </p:nvSpPr>
        <p:spPr>
          <a:xfrm>
            <a:off x="3421618" y="1843810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1769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65DEB-D019-46AE-7FD9-7A388D4D2018}"/>
              </a:ext>
            </a:extLst>
          </p:cNvPr>
          <p:cNvSpPr/>
          <p:nvPr/>
        </p:nvSpPr>
        <p:spPr>
          <a:xfrm>
            <a:off x="5900360" y="1843810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1770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698FB1-6FAA-D224-979F-29368C4BBDEA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4739430" y="2502178"/>
            <a:ext cx="116093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CFFB29-2858-1D31-38E3-C8EE6AB31BA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146852" y="2502178"/>
            <a:ext cx="127476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7EC6E0-9098-F05D-A4FA-34FF7C630A7E}"/>
              </a:ext>
            </a:extLst>
          </p:cNvPr>
          <p:cNvSpPr txBox="1"/>
          <p:nvPr/>
        </p:nvSpPr>
        <p:spPr>
          <a:xfrm>
            <a:off x="1603942" y="2162666"/>
            <a:ext cx="64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...</a:t>
            </a:r>
          </a:p>
        </p:txBody>
      </p:sp>
      <p:pic>
        <p:nvPicPr>
          <p:cNvPr id="43" name="Graphic 42" descr="Ribbon with solid fill">
            <a:extLst>
              <a:ext uri="{FF2B5EF4-FFF2-40B4-BE49-F238E27FC236}">
                <a16:creationId xmlns:a16="http://schemas.microsoft.com/office/drawing/2014/main" id="{1C058EC0-0557-EB20-F705-68562D64F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0524" y="2741364"/>
            <a:ext cx="914400" cy="914400"/>
          </a:xfrm>
          <a:prstGeom prst="rect">
            <a:avLst/>
          </a:prstGeom>
        </p:spPr>
      </p:pic>
      <p:pic>
        <p:nvPicPr>
          <p:cNvPr id="12" name="Picture 11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4E52D940-B792-A0D5-70D7-49FDDEE23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3" y="3999868"/>
            <a:ext cx="644749" cy="644749"/>
          </a:xfrm>
          <a:prstGeom prst="rect">
            <a:avLst/>
          </a:prstGeom>
        </p:spPr>
      </p:pic>
      <p:pic>
        <p:nvPicPr>
          <p:cNvPr id="14" name="Picture 13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6D16ECFD-0785-D9A8-7662-221F21C6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22" y="5833985"/>
            <a:ext cx="644749" cy="644749"/>
          </a:xfrm>
          <a:prstGeom prst="rect">
            <a:avLst/>
          </a:prstGeom>
        </p:spPr>
      </p:pic>
      <p:pic>
        <p:nvPicPr>
          <p:cNvPr id="15" name="Picture 14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66B04B7A-DCED-EA9A-CEC4-37E0C9FC4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763" y="4283237"/>
            <a:ext cx="644749" cy="644749"/>
          </a:xfrm>
          <a:prstGeom prst="rect">
            <a:avLst/>
          </a:prstGeom>
        </p:spPr>
      </p:pic>
      <p:pic>
        <p:nvPicPr>
          <p:cNvPr id="16" name="Picture 15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A4161723-A206-999B-CE07-B182F2E42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245" y="5101383"/>
            <a:ext cx="644749" cy="644749"/>
          </a:xfrm>
          <a:prstGeom prst="rect">
            <a:avLst/>
          </a:prstGeom>
        </p:spPr>
      </p:pic>
      <p:pic>
        <p:nvPicPr>
          <p:cNvPr id="17" name="Picture 16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7FCB00FB-3330-1453-8CE0-C5A5B8DE6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044" y="5119058"/>
            <a:ext cx="644749" cy="644749"/>
          </a:xfrm>
          <a:prstGeom prst="rect">
            <a:avLst/>
          </a:prstGeom>
        </p:spPr>
      </p:pic>
      <p:pic>
        <p:nvPicPr>
          <p:cNvPr id="19" name="Picture 18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4F0C869C-DB06-CF8A-6552-5A36B9F98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975" y="3997709"/>
            <a:ext cx="644749" cy="644749"/>
          </a:xfrm>
          <a:prstGeom prst="rect">
            <a:avLst/>
          </a:prstGeom>
        </p:spPr>
      </p:pic>
      <p:pic>
        <p:nvPicPr>
          <p:cNvPr id="20" name="Picture 19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E4D425F7-2A82-0901-38D2-E72283555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509" y="5861280"/>
            <a:ext cx="644749" cy="644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76355-FD41-3EDC-7C91-E1037097032C}"/>
                  </a:ext>
                </a:extLst>
              </p:cNvPr>
              <p:cNvSpPr txBox="1"/>
              <p:nvPr/>
            </p:nvSpPr>
            <p:spPr>
              <a:xfrm>
                <a:off x="1017810" y="6452563"/>
                <a:ext cx="4975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476355-FD41-3EDC-7C91-E10370970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10" y="6452563"/>
                <a:ext cx="49757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39C31-CFDC-C647-61AA-95DFBD941F0C}"/>
                  </a:ext>
                </a:extLst>
              </p:cNvPr>
              <p:cNvSpPr txBox="1"/>
              <p:nvPr/>
            </p:nvSpPr>
            <p:spPr>
              <a:xfrm>
                <a:off x="1026682" y="4642458"/>
                <a:ext cx="514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39C31-CFDC-C647-61AA-95DFBD94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82" y="4642458"/>
                <a:ext cx="51469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E77A27-BF22-5AE1-87EC-1FAF5B0D84D6}"/>
                  </a:ext>
                </a:extLst>
              </p:cNvPr>
              <p:cNvSpPr txBox="1"/>
              <p:nvPr/>
            </p:nvSpPr>
            <p:spPr>
              <a:xfrm>
                <a:off x="1854689" y="5773852"/>
                <a:ext cx="5002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E77A27-BF22-5AE1-87EC-1FAF5B0D8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89" y="5773852"/>
                <a:ext cx="50026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5299D1-FDC9-EA88-9F2F-65FE4672B5F5}"/>
                  </a:ext>
                </a:extLst>
              </p:cNvPr>
              <p:cNvSpPr txBox="1"/>
              <p:nvPr/>
            </p:nvSpPr>
            <p:spPr>
              <a:xfrm>
                <a:off x="2524082" y="4910311"/>
                <a:ext cx="514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5299D1-FDC9-EA88-9F2F-65FE4672B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82" y="4910311"/>
                <a:ext cx="514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B351B7-BEEC-CD45-A966-E24C75081249}"/>
                  </a:ext>
                </a:extLst>
              </p:cNvPr>
              <p:cNvSpPr txBox="1"/>
              <p:nvPr/>
            </p:nvSpPr>
            <p:spPr>
              <a:xfrm>
                <a:off x="3127890" y="5793437"/>
                <a:ext cx="4954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B351B7-BEEC-CD45-A966-E24C75081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890" y="5793437"/>
                <a:ext cx="49545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2A3D2A-9A3A-DD64-AD3E-54898C79B77A}"/>
                  </a:ext>
                </a:extLst>
              </p:cNvPr>
              <p:cNvSpPr txBox="1"/>
              <p:nvPr/>
            </p:nvSpPr>
            <p:spPr>
              <a:xfrm>
                <a:off x="3967620" y="6516849"/>
                <a:ext cx="514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2A3D2A-9A3A-DD64-AD3E-54898C79B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20" y="6516849"/>
                <a:ext cx="51469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348BA0-24C6-61CF-E1BE-2419E8B3C2BC}"/>
                  </a:ext>
                </a:extLst>
              </p:cNvPr>
              <p:cNvSpPr txBox="1"/>
              <p:nvPr/>
            </p:nvSpPr>
            <p:spPr>
              <a:xfrm>
                <a:off x="3967620" y="4633312"/>
                <a:ext cx="5403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348BA0-24C6-61CF-E1BE-2419E8B3C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20" y="4633312"/>
                <a:ext cx="54034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75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17F7-CA09-5B7E-E208-B83BB4E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Time-Release Encryption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6D0B5-3B74-5420-1713-CAB2584551D2}"/>
              </a:ext>
            </a:extLst>
          </p:cNvPr>
          <p:cNvSpPr/>
          <p:nvPr/>
        </p:nvSpPr>
        <p:spPr>
          <a:xfrm>
            <a:off x="3421618" y="1843810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1769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65DEB-D019-46AE-7FD9-7A388D4D2018}"/>
              </a:ext>
            </a:extLst>
          </p:cNvPr>
          <p:cNvSpPr/>
          <p:nvPr/>
        </p:nvSpPr>
        <p:spPr>
          <a:xfrm>
            <a:off x="5900360" y="1843810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1770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698FB1-6FAA-D224-979F-29368C4BBDEA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4739430" y="2502178"/>
            <a:ext cx="116093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CFFB29-2858-1D31-38E3-C8EE6AB31BA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146852" y="2502178"/>
            <a:ext cx="127476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7EC6E0-9098-F05D-A4FA-34FF7C630A7E}"/>
              </a:ext>
            </a:extLst>
          </p:cNvPr>
          <p:cNvSpPr txBox="1"/>
          <p:nvPr/>
        </p:nvSpPr>
        <p:spPr>
          <a:xfrm>
            <a:off x="1603942" y="2162666"/>
            <a:ext cx="64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...</a:t>
            </a:r>
          </a:p>
        </p:txBody>
      </p:sp>
      <p:pic>
        <p:nvPicPr>
          <p:cNvPr id="43" name="Graphic 42" descr="Ribbon with solid fill">
            <a:extLst>
              <a:ext uri="{FF2B5EF4-FFF2-40B4-BE49-F238E27FC236}">
                <a16:creationId xmlns:a16="http://schemas.microsoft.com/office/drawing/2014/main" id="{1C058EC0-0557-EB20-F705-68562D64F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0524" y="2741364"/>
            <a:ext cx="914400" cy="914400"/>
          </a:xfrm>
          <a:prstGeom prst="rect">
            <a:avLst/>
          </a:prstGeom>
        </p:spPr>
      </p:pic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E2E7C9F4-3C3D-16EC-C87B-1D1963EF791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080524" y="3655764"/>
            <a:ext cx="2581977" cy="1767492"/>
          </a:xfrm>
          <a:prstGeom prst="bentConnector3">
            <a:avLst>
              <a:gd name="adj1" fmla="val 10004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Ribbon with solid fill">
            <a:extLst>
              <a:ext uri="{FF2B5EF4-FFF2-40B4-BE49-F238E27FC236}">
                <a16:creationId xmlns:a16="http://schemas.microsoft.com/office/drawing/2014/main" id="{AF831D49-5870-FDD3-642A-D9AD7548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4653" y="2741364"/>
            <a:ext cx="914400" cy="914400"/>
          </a:xfrm>
          <a:prstGeom prst="rect">
            <a:avLst/>
          </a:prstGeom>
        </p:spPr>
      </p:pic>
      <p:pic>
        <p:nvPicPr>
          <p:cNvPr id="3" name="Picture 2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D1C0D248-F36B-F8E4-AAE3-DA74C697A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23" y="3999868"/>
            <a:ext cx="644749" cy="644749"/>
          </a:xfrm>
          <a:prstGeom prst="rect">
            <a:avLst/>
          </a:prstGeom>
        </p:spPr>
      </p:pic>
      <p:pic>
        <p:nvPicPr>
          <p:cNvPr id="6" name="Picture 5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409958B8-A27C-B1FB-FA71-48D71014A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22" y="5833985"/>
            <a:ext cx="644749" cy="644749"/>
          </a:xfrm>
          <a:prstGeom prst="rect">
            <a:avLst/>
          </a:prstGeom>
        </p:spPr>
      </p:pic>
      <p:pic>
        <p:nvPicPr>
          <p:cNvPr id="7" name="Picture 6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4DC5BB79-2CF4-FF57-7DB9-D59CB3FF65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9763" y="4283237"/>
            <a:ext cx="644749" cy="644749"/>
          </a:xfrm>
          <a:prstGeom prst="rect">
            <a:avLst/>
          </a:prstGeom>
        </p:spPr>
      </p:pic>
      <p:pic>
        <p:nvPicPr>
          <p:cNvPr id="8" name="Picture 7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9AA72671-74BD-1AB3-DA27-42108A26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53245" y="5101383"/>
            <a:ext cx="644749" cy="644749"/>
          </a:xfrm>
          <a:prstGeom prst="rect">
            <a:avLst/>
          </a:prstGeom>
        </p:spPr>
      </p:pic>
      <p:pic>
        <p:nvPicPr>
          <p:cNvPr id="10" name="Picture 9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1D32A9AB-9C2F-0721-D1FC-C2093BEA9C1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80044" y="5119058"/>
            <a:ext cx="644749" cy="644749"/>
          </a:xfrm>
          <a:prstGeom prst="rect">
            <a:avLst/>
          </a:prstGeom>
        </p:spPr>
      </p:pic>
      <p:pic>
        <p:nvPicPr>
          <p:cNvPr id="11" name="Picture 10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626F784C-0CCE-47E9-848C-75962EED8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5" y="3997709"/>
            <a:ext cx="644749" cy="644749"/>
          </a:xfrm>
          <a:prstGeom prst="rect">
            <a:avLst/>
          </a:prstGeom>
        </p:spPr>
      </p:pic>
      <p:pic>
        <p:nvPicPr>
          <p:cNvPr id="12" name="Picture 11" descr="A green cartoon character with black background&#10;&#10;Description automatically generated">
            <a:extLst>
              <a:ext uri="{FF2B5EF4-FFF2-40B4-BE49-F238E27FC236}">
                <a16:creationId xmlns:a16="http://schemas.microsoft.com/office/drawing/2014/main" id="{429FA271-1B05-5C83-82CA-9707973FC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09" y="5861280"/>
            <a:ext cx="644749" cy="644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65F790-39AD-3EF1-D784-064584B776DA}"/>
                  </a:ext>
                </a:extLst>
              </p:cNvPr>
              <p:cNvSpPr txBox="1"/>
              <p:nvPr/>
            </p:nvSpPr>
            <p:spPr>
              <a:xfrm>
                <a:off x="1026682" y="4642458"/>
                <a:ext cx="514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65F790-39AD-3EF1-D784-064584B77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82" y="4642458"/>
                <a:ext cx="51469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616EDC-22E8-4B96-0782-ABF8D8C14888}"/>
                  </a:ext>
                </a:extLst>
              </p:cNvPr>
              <p:cNvSpPr txBox="1"/>
              <p:nvPr/>
            </p:nvSpPr>
            <p:spPr>
              <a:xfrm>
                <a:off x="1854689" y="5773852"/>
                <a:ext cx="5002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616EDC-22E8-4B96-0782-ABF8D8C14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89" y="5773852"/>
                <a:ext cx="50026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87D02-6BDA-AD6A-4E1B-71CA9B1D04E4}"/>
                  </a:ext>
                </a:extLst>
              </p:cNvPr>
              <p:cNvSpPr txBox="1"/>
              <p:nvPr/>
            </p:nvSpPr>
            <p:spPr>
              <a:xfrm>
                <a:off x="2524082" y="4910311"/>
                <a:ext cx="514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87D02-6BDA-AD6A-4E1B-71CA9B1D0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082" y="4910311"/>
                <a:ext cx="514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A8414D-259A-1B96-FE4E-9D0E78BE2173}"/>
                  </a:ext>
                </a:extLst>
              </p:cNvPr>
              <p:cNvSpPr txBox="1"/>
              <p:nvPr/>
            </p:nvSpPr>
            <p:spPr>
              <a:xfrm>
                <a:off x="3127890" y="5793437"/>
                <a:ext cx="4954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A8414D-259A-1B96-FE4E-9D0E78BE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890" y="5793437"/>
                <a:ext cx="49545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7CE975-1AE2-94DF-A853-81CBFE09B864}"/>
                  </a:ext>
                </a:extLst>
              </p:cNvPr>
              <p:cNvSpPr txBox="1"/>
              <p:nvPr/>
            </p:nvSpPr>
            <p:spPr>
              <a:xfrm>
                <a:off x="3967620" y="4633312"/>
                <a:ext cx="5403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7CE975-1AE2-94DF-A853-81CBFE09B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20" y="4633312"/>
                <a:ext cx="540341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CDC08A-C61F-37FF-80BF-C5EB1311CC3E}"/>
              </a:ext>
            </a:extLst>
          </p:cNvPr>
          <p:cNvCxnSpPr/>
          <p:nvPr/>
        </p:nvCxnSpPr>
        <p:spPr>
          <a:xfrm flipV="1">
            <a:off x="2289638" y="4926640"/>
            <a:ext cx="290275" cy="2861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9F8B55-D33E-6DEC-C575-135014C0AEFB}"/>
              </a:ext>
            </a:extLst>
          </p:cNvPr>
          <p:cNvCxnSpPr>
            <a:cxnSpLocks/>
          </p:cNvCxnSpPr>
          <p:nvPr/>
        </p:nvCxnSpPr>
        <p:spPr>
          <a:xfrm>
            <a:off x="2439763" y="5484288"/>
            <a:ext cx="5146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AFB14A-84BF-BD53-372E-A45287F980C1}"/>
              </a:ext>
            </a:extLst>
          </p:cNvPr>
          <p:cNvCxnSpPr>
            <a:cxnSpLocks/>
          </p:cNvCxnSpPr>
          <p:nvPr/>
        </p:nvCxnSpPr>
        <p:spPr>
          <a:xfrm flipH="1" flipV="1">
            <a:off x="2954456" y="4926640"/>
            <a:ext cx="180226" cy="4609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3EC8B9-FF40-1FFF-B8B0-406535F1932C}"/>
                  </a:ext>
                </a:extLst>
              </p:cNvPr>
              <p:cNvSpPr txBox="1"/>
              <p:nvPr/>
            </p:nvSpPr>
            <p:spPr>
              <a:xfrm>
                <a:off x="1017810" y="6452563"/>
                <a:ext cx="4975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3EC8B9-FF40-1FFF-B8B0-406535F19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10" y="6452563"/>
                <a:ext cx="497572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CD88C4-7CAC-5B15-C68C-40F4BF177E4D}"/>
                  </a:ext>
                </a:extLst>
              </p:cNvPr>
              <p:cNvSpPr txBox="1"/>
              <p:nvPr/>
            </p:nvSpPr>
            <p:spPr>
              <a:xfrm>
                <a:off x="3967620" y="6516849"/>
                <a:ext cx="514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CD88C4-7CAC-5B15-C68C-40F4BF177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20" y="6516849"/>
                <a:ext cx="51469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6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17F7-CA09-5B7E-E208-B83BB4E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Time-Release Encryption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6D0B5-3B74-5420-1713-CAB2584551D2}"/>
              </a:ext>
            </a:extLst>
          </p:cNvPr>
          <p:cNvSpPr/>
          <p:nvPr/>
        </p:nvSpPr>
        <p:spPr>
          <a:xfrm>
            <a:off x="2655876" y="1868862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1769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65DEB-D019-46AE-7FD9-7A388D4D2018}"/>
              </a:ext>
            </a:extLst>
          </p:cNvPr>
          <p:cNvSpPr/>
          <p:nvPr/>
        </p:nvSpPr>
        <p:spPr>
          <a:xfrm>
            <a:off x="5134618" y="1868862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1770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698FB1-6FAA-D224-979F-29368C4BBDEA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3973688" y="2527230"/>
            <a:ext cx="116093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CFFB29-2858-1D31-38E3-C8EE6AB31BA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381110" y="2527230"/>
            <a:ext cx="127476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7EC6E0-9098-F05D-A4FA-34FF7C630A7E}"/>
              </a:ext>
            </a:extLst>
          </p:cNvPr>
          <p:cNvSpPr txBox="1"/>
          <p:nvPr/>
        </p:nvSpPr>
        <p:spPr>
          <a:xfrm>
            <a:off x="838200" y="2187718"/>
            <a:ext cx="64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...</a:t>
            </a:r>
          </a:p>
        </p:txBody>
      </p:sp>
      <p:pic>
        <p:nvPicPr>
          <p:cNvPr id="43" name="Graphic 42" descr="Ribbon with solid fill">
            <a:extLst>
              <a:ext uri="{FF2B5EF4-FFF2-40B4-BE49-F238E27FC236}">
                <a16:creationId xmlns:a16="http://schemas.microsoft.com/office/drawing/2014/main" id="{1C058EC0-0557-EB20-F705-68562D64F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4782" y="2766416"/>
            <a:ext cx="914400" cy="914400"/>
          </a:xfrm>
          <a:prstGeom prst="rect">
            <a:avLst/>
          </a:prstGeom>
        </p:spPr>
      </p:pic>
      <p:pic>
        <p:nvPicPr>
          <p:cNvPr id="50" name="Graphic 49" descr="Ribbon with solid fill">
            <a:extLst>
              <a:ext uri="{FF2B5EF4-FFF2-40B4-BE49-F238E27FC236}">
                <a16:creationId xmlns:a16="http://schemas.microsoft.com/office/drawing/2014/main" id="{AF831D49-5870-FDD3-642A-D9AD7548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8911" y="276641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651F11-F104-A1ED-163A-E8D528AE4E83}"/>
                  </a:ext>
                </a:extLst>
              </p:cNvPr>
              <p:cNvSpPr txBox="1"/>
              <p:nvPr/>
            </p:nvSpPr>
            <p:spPr>
              <a:xfrm>
                <a:off x="1095483" y="4330770"/>
                <a:ext cx="96956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 want to reveal a secret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when block 1772 is approved: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651F11-F104-A1ED-163A-E8D528AE4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83" y="4330770"/>
                <a:ext cx="9695690" cy="523220"/>
              </a:xfrm>
              <a:prstGeom prst="rect">
                <a:avLst/>
              </a:prstGeom>
              <a:blipFill>
                <a:blip r:embed="rId5"/>
                <a:stretch>
                  <a:fillRect l="-1309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A99CB0E-371A-989D-26AF-D31A10254E8E}"/>
              </a:ext>
            </a:extLst>
          </p:cNvPr>
          <p:cNvSpPr/>
          <p:nvPr/>
        </p:nvSpPr>
        <p:spPr>
          <a:xfrm>
            <a:off x="7604134" y="1868862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1771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3391AC-E6E3-6135-65C8-2950E9E1ACE5}"/>
              </a:ext>
            </a:extLst>
          </p:cNvPr>
          <p:cNvSpPr/>
          <p:nvPr/>
        </p:nvSpPr>
        <p:spPr>
          <a:xfrm>
            <a:off x="9929152" y="1868862"/>
            <a:ext cx="1317812" cy="131673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1772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7935C0-F277-C1E2-D88F-1E5525857AD2}"/>
              </a:ext>
            </a:extLst>
          </p:cNvPr>
          <p:cNvCxnSpPr/>
          <p:nvPr/>
        </p:nvCxnSpPr>
        <p:spPr>
          <a:xfrm flipH="1">
            <a:off x="6452430" y="2526290"/>
            <a:ext cx="116093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0231B1-55EC-9938-6CCF-B0222DFE9A7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921946" y="2526290"/>
            <a:ext cx="1007206" cy="9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Ribbon with solid fill">
            <a:extLst>
              <a:ext uri="{FF2B5EF4-FFF2-40B4-BE49-F238E27FC236}">
                <a16:creationId xmlns:a16="http://schemas.microsoft.com/office/drawing/2014/main" id="{B877F6FC-57F2-B1E8-391D-B3E68A66F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6412" y="2770656"/>
            <a:ext cx="914400" cy="914400"/>
          </a:xfrm>
          <a:prstGeom prst="rect">
            <a:avLst/>
          </a:prstGeom>
        </p:spPr>
      </p:pic>
      <p:pic>
        <p:nvPicPr>
          <p:cNvPr id="42" name="Graphic 41" descr="Ribbon with solid fill">
            <a:extLst>
              <a:ext uri="{FF2B5EF4-FFF2-40B4-BE49-F238E27FC236}">
                <a16:creationId xmlns:a16="http://schemas.microsoft.com/office/drawing/2014/main" id="{E68216DE-BD71-1CBA-AC50-EAA75F679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047" y="276641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73A275-0917-0AB0-B23D-58EF14FE799B}"/>
                  </a:ext>
                </a:extLst>
              </p:cNvPr>
              <p:cNvSpPr txBox="1"/>
              <p:nvPr/>
            </p:nvSpPr>
            <p:spPr>
              <a:xfrm>
                <a:off x="1160574" y="4952722"/>
                <a:ext cx="609704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=1772,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𝐷𝑒𝑐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73A275-0917-0AB0-B23D-58EF14FE7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74" y="4952722"/>
                <a:ext cx="6097044" cy="954107"/>
              </a:xfrm>
              <a:prstGeom prst="rect">
                <a:avLst/>
              </a:prstGeom>
              <a:blipFill>
                <a:blip r:embed="rId6"/>
                <a:stretch>
                  <a:fillRect l="-1663" t="-3896" r="-832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0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0E0F-681B-68ED-7B26-A5CA4CE7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SWEs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769C6-364D-F0AD-FEDF-4B79E1A6A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0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Advantages:</a:t>
                </a:r>
              </a:p>
              <a:p>
                <a:pPr lvl="1"/>
                <a:r>
                  <a:rPr lang="en-US" sz="2800" dirty="0"/>
                  <a:t>Practically efficient, based on widely deployed signature schemes (e.g., BLS) [DHMW24,MTVFMM23]</a:t>
                </a:r>
              </a:p>
              <a:p>
                <a:pPr lvl="1"/>
                <a:r>
                  <a:rPr lang="en-US" sz="2800" dirty="0"/>
                  <a:t>Adaptive Security</a:t>
                </a:r>
              </a:p>
              <a:p>
                <a:pPr lvl="1"/>
                <a:endParaRPr lang="en-US" sz="2800" dirty="0"/>
              </a:p>
              <a:p>
                <a:r>
                  <a:rPr lang="en-US" sz="3200" dirty="0"/>
                  <a:t>Big Disadvantage:</a:t>
                </a:r>
              </a:p>
              <a:p>
                <a:pPr lvl="1"/>
                <a:r>
                  <a:rPr lang="en-US" sz="2800" dirty="0"/>
                  <a:t>The size of the ciphertext is linear in the number of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What about committees having thousands of members?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769C6-364D-F0AD-FEDF-4B79E1A6A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0400" cy="4351338"/>
              </a:xfrm>
              <a:blipFill>
                <a:blip r:embed="rId3"/>
                <a:stretch>
                  <a:fillRect l="-1290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8E1B243-1C32-5593-A455-A5B400112CDD}"/>
              </a:ext>
            </a:extLst>
          </p:cNvPr>
          <p:cNvSpPr txBox="1"/>
          <p:nvPr/>
        </p:nvSpPr>
        <p:spPr>
          <a:xfrm>
            <a:off x="838200" y="6169709"/>
            <a:ext cx="10398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[DHMW24] </a:t>
            </a:r>
            <a:r>
              <a:rPr lang="en-US" dirty="0" err="1">
                <a:effectLst/>
              </a:rPr>
              <a:t>D</a:t>
            </a:r>
            <a:r>
              <a:rPr lang="en-US" dirty="0" err="1"/>
              <a:t>ö</a:t>
            </a:r>
            <a:r>
              <a:rPr lang="en-US" dirty="0" err="1">
                <a:effectLst/>
              </a:rPr>
              <a:t>ttling</a:t>
            </a:r>
            <a:r>
              <a:rPr lang="en-US" dirty="0"/>
              <a:t> et al. </a:t>
            </a:r>
            <a:r>
              <a:rPr lang="en-US" dirty="0" err="1">
                <a:effectLst/>
              </a:rPr>
              <a:t>Mcfly</a:t>
            </a:r>
            <a:r>
              <a:rPr lang="en-US" dirty="0">
                <a:effectLst/>
              </a:rPr>
              <a:t>: Verifiable encryption to the future made practical. FC 2024.</a:t>
            </a:r>
          </a:p>
          <a:p>
            <a:r>
              <a:rPr lang="en-US" dirty="0">
                <a:effectLst/>
                <a:cs typeface="Calibri" panose="020F0502020204030204" pitchFamily="34" charset="0"/>
              </a:rPr>
              <a:t>[MTVFMM23] Madathil</a:t>
            </a:r>
            <a:r>
              <a:rPr lang="en-US" dirty="0">
                <a:cs typeface="Calibri" panose="020F0502020204030204" pitchFamily="34" charset="0"/>
              </a:rPr>
              <a:t> et al. </a:t>
            </a:r>
            <a:r>
              <a:rPr lang="en-US" dirty="0">
                <a:effectLst/>
                <a:cs typeface="Calibri" panose="020F0502020204030204" pitchFamily="34" charset="0"/>
              </a:rPr>
              <a:t>Cryptographic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cs typeface="Calibri" panose="020F0502020204030204" pitchFamily="34" charset="0"/>
              </a:rPr>
              <a:t>oracle-based conditional payments. NDSS 2023.</a:t>
            </a:r>
          </a:p>
        </p:txBody>
      </p:sp>
    </p:spTree>
    <p:extLst>
      <p:ext uri="{BB962C8B-B14F-4D97-AF65-F5344CB8AC3E}">
        <p14:creationId xmlns:p14="http://schemas.microsoft.com/office/powerpoint/2010/main" val="336965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5786-585E-4342-7AD0-3CF741F3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ED7F7-41CD-B839-D423-A4A3773CA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2800" cy="4351338"/>
              </a:xfrm>
            </p:spPr>
            <p:txBody>
              <a:bodyPr/>
              <a:lstStyle/>
              <a:p>
                <a:r>
                  <a:rPr lang="en-US" dirty="0"/>
                  <a:t>Is it possible to get SWE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ciphertext size? (Yes)</a:t>
                </a:r>
              </a:p>
              <a:p>
                <a:endParaRPr lang="en-US" dirty="0"/>
              </a:p>
              <a:p>
                <a:r>
                  <a:rPr lang="en-US" dirty="0"/>
                  <a:t>We do that without a Setup</a:t>
                </a:r>
              </a:p>
              <a:p>
                <a:endParaRPr lang="en-US" dirty="0"/>
              </a:p>
              <a:p>
                <a:r>
                  <a:rPr lang="en-US" dirty="0"/>
                  <a:t>We give a solution based on </a:t>
                </a:r>
                <a:r>
                  <a:rPr lang="en-US" dirty="0" err="1"/>
                  <a:t>iO</a:t>
                </a:r>
                <a:r>
                  <a:rPr lang="en-US" dirty="0"/>
                  <a:t> for Turing Machines and </a:t>
                </a:r>
                <a:r>
                  <a:rPr lang="en-US" dirty="0" err="1"/>
                  <a:t>iO</a:t>
                </a:r>
                <a:r>
                  <a:rPr lang="en-US" dirty="0"/>
                  <a:t>-friendly tools</a:t>
                </a:r>
              </a:p>
              <a:p>
                <a:endParaRPr lang="en-US" dirty="0"/>
              </a:p>
              <a:p>
                <a:r>
                  <a:rPr lang="en-US" dirty="0"/>
                  <a:t>What we don’t do: Adaptive Security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ED7F7-41CD-B839-D423-A4A3773CA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2800" cy="4351338"/>
              </a:xfrm>
              <a:blipFill>
                <a:blip r:embed="rId3"/>
                <a:stretch>
                  <a:fillRect l="-104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0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9AD9-DDC0-267F-5DBC-CE96A83F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Notion of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E9837F-DDE1-7A99-DE7B-104257133A2D}"/>
                  </a:ext>
                </a:extLst>
              </p:cNvPr>
              <p:cNvSpPr txBox="1"/>
              <p:nvPr/>
            </p:nvSpPr>
            <p:spPr>
              <a:xfrm>
                <a:off x="2496207" y="1792368"/>
                <a:ext cx="1571298" cy="1685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smtClean="0">
                          <a:latin typeface="Cambria Math" panose="02040503050406030204" pitchFamily="18" charset="0"/>
                        </a:rPr>
                        <m:t>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E9837F-DDE1-7A99-DE7B-10425713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07" y="1792368"/>
                <a:ext cx="1571298" cy="1685013"/>
              </a:xfrm>
              <a:prstGeom prst="rect">
                <a:avLst/>
              </a:prstGeom>
              <a:blipFill>
                <a:blip r:embed="rId2"/>
                <a:stretch>
                  <a:fillRect l="-27200" t="-10526" r="-27200" b="-17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0FC23C1-1F2C-5840-E499-B75C0C63C8B4}"/>
              </a:ext>
            </a:extLst>
          </p:cNvPr>
          <p:cNvSpPr txBox="1"/>
          <p:nvPr/>
        </p:nvSpPr>
        <p:spPr>
          <a:xfrm>
            <a:off x="8282930" y="1894169"/>
            <a:ext cx="1445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😇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20AB48-63E8-ED0C-D279-39FE7672F328}"/>
              </a:ext>
            </a:extLst>
          </p:cNvPr>
          <p:cNvCxnSpPr>
            <a:cxnSpLocks/>
          </p:cNvCxnSpPr>
          <p:nvPr/>
        </p:nvCxnSpPr>
        <p:spPr>
          <a:xfrm>
            <a:off x="4303399" y="3651794"/>
            <a:ext cx="35104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28DE6D-118A-6B91-05B5-B730E14C6CE4}"/>
                  </a:ext>
                </a:extLst>
              </p:cNvPr>
              <p:cNvSpPr txBox="1"/>
              <p:nvPr/>
            </p:nvSpPr>
            <p:spPr>
              <a:xfrm>
                <a:off x="4522437" y="3185976"/>
                <a:ext cx="30723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28DE6D-118A-6B91-05B5-B730E14C6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437" y="3185976"/>
                <a:ext cx="3072380" cy="369332"/>
              </a:xfrm>
              <a:prstGeom prst="rect">
                <a:avLst/>
              </a:prstGeom>
              <a:blipFill>
                <a:blip r:embed="rId3"/>
                <a:stretch>
                  <a:fillRect l="-2058" r="-164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5F6DB-FD64-83B7-E144-830C0B13A080}"/>
              </a:ext>
            </a:extLst>
          </p:cNvPr>
          <p:cNvCxnSpPr>
            <a:cxnSpLocks/>
          </p:cNvCxnSpPr>
          <p:nvPr/>
        </p:nvCxnSpPr>
        <p:spPr>
          <a:xfrm>
            <a:off x="4303399" y="4224608"/>
            <a:ext cx="3510456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EA865-27E8-E92E-D5A4-AA8D265EC528}"/>
                  </a:ext>
                </a:extLst>
              </p:cNvPr>
              <p:cNvSpPr txBox="1"/>
              <p:nvPr/>
            </p:nvSpPr>
            <p:spPr>
              <a:xfrm>
                <a:off x="4697293" y="3758789"/>
                <a:ext cx="27226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5EA865-27E8-E92E-D5A4-AA8D265EC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93" y="3758789"/>
                <a:ext cx="2722668" cy="369332"/>
              </a:xfrm>
              <a:prstGeom prst="rect">
                <a:avLst/>
              </a:prstGeom>
              <a:blipFill>
                <a:blip r:embed="rId4"/>
                <a:stretch>
                  <a:fillRect l="-1395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>
            <a:extLst>
              <a:ext uri="{FF2B5EF4-FFF2-40B4-BE49-F238E27FC236}">
                <a16:creationId xmlns:a16="http://schemas.microsoft.com/office/drawing/2014/main" id="{D8B208EB-7CCE-32DF-B90A-886A7DC7ADEA}"/>
              </a:ext>
            </a:extLst>
          </p:cNvPr>
          <p:cNvSpPr/>
          <p:nvPr/>
        </p:nvSpPr>
        <p:spPr>
          <a:xfrm>
            <a:off x="3988675" y="1646192"/>
            <a:ext cx="4067503" cy="547546"/>
          </a:xfrm>
          <a:custGeom>
            <a:avLst/>
            <a:gdLst>
              <a:gd name="connsiteX0" fmla="*/ 0 w 4067503"/>
              <a:gd name="connsiteY0" fmla="*/ 998605 h 998605"/>
              <a:gd name="connsiteX1" fmla="*/ 2060027 w 4067503"/>
              <a:gd name="connsiteY1" fmla="*/ 122 h 998605"/>
              <a:gd name="connsiteX2" fmla="*/ 4067503 w 4067503"/>
              <a:gd name="connsiteY2" fmla="*/ 925032 h 99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7503" h="998605">
                <a:moveTo>
                  <a:pt x="0" y="998605"/>
                </a:moveTo>
                <a:cubicBezTo>
                  <a:pt x="691055" y="505494"/>
                  <a:pt x="1382110" y="12384"/>
                  <a:pt x="2060027" y="122"/>
                </a:cubicBezTo>
                <a:cubicBezTo>
                  <a:pt x="2737944" y="-12140"/>
                  <a:pt x="3978165" y="898756"/>
                  <a:pt x="4067503" y="92503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45D8829-9D9C-4F09-8979-9D028CB6B1B4}"/>
              </a:ext>
            </a:extLst>
          </p:cNvPr>
          <p:cNvSpPr/>
          <p:nvPr/>
        </p:nvSpPr>
        <p:spPr>
          <a:xfrm rot="10800000">
            <a:off x="3987098" y="2424209"/>
            <a:ext cx="4069080" cy="547546"/>
          </a:xfrm>
          <a:custGeom>
            <a:avLst/>
            <a:gdLst>
              <a:gd name="connsiteX0" fmla="*/ 0 w 4067503"/>
              <a:gd name="connsiteY0" fmla="*/ 998605 h 998605"/>
              <a:gd name="connsiteX1" fmla="*/ 2060027 w 4067503"/>
              <a:gd name="connsiteY1" fmla="*/ 122 h 998605"/>
              <a:gd name="connsiteX2" fmla="*/ 4067503 w 4067503"/>
              <a:gd name="connsiteY2" fmla="*/ 925032 h 99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7503" h="998605">
                <a:moveTo>
                  <a:pt x="0" y="998605"/>
                </a:moveTo>
                <a:cubicBezTo>
                  <a:pt x="691055" y="505494"/>
                  <a:pt x="1382110" y="12384"/>
                  <a:pt x="2060027" y="122"/>
                </a:cubicBezTo>
                <a:cubicBezTo>
                  <a:pt x="2737944" y="-12140"/>
                  <a:pt x="3978165" y="898756"/>
                  <a:pt x="4067503" y="92503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267BF7-FF9A-06DC-FC95-1CD058C5FF88}"/>
                  </a:ext>
                </a:extLst>
              </p:cNvPr>
              <p:cNvSpPr txBox="1"/>
              <p:nvPr/>
            </p:nvSpPr>
            <p:spPr>
              <a:xfrm>
                <a:off x="5016843" y="2484517"/>
                <a:ext cx="194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267BF7-FF9A-06DC-FC95-1CD058C5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843" y="2484517"/>
                <a:ext cx="1948354" cy="307777"/>
              </a:xfrm>
              <a:prstGeom prst="rect">
                <a:avLst/>
              </a:prstGeom>
              <a:blipFill>
                <a:blip r:embed="rId5"/>
                <a:stretch>
                  <a:fillRect l="-1299" r="-389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AF4CD2-46DD-37C7-E3D1-8BA7125E782D}"/>
                  </a:ext>
                </a:extLst>
              </p:cNvPr>
              <p:cNvSpPr txBox="1"/>
              <p:nvPr/>
            </p:nvSpPr>
            <p:spPr>
              <a:xfrm>
                <a:off x="3048000" y="1894169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AF4CD2-46DD-37C7-E3D1-8BA7125E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94169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E951B8-18EA-D512-E12A-5634047C3E35}"/>
              </a:ext>
            </a:extLst>
          </p:cNvPr>
          <p:cNvCxnSpPr>
            <a:cxnSpLocks/>
          </p:cNvCxnSpPr>
          <p:nvPr/>
        </p:nvCxnSpPr>
        <p:spPr>
          <a:xfrm>
            <a:off x="4303399" y="4781656"/>
            <a:ext cx="35104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F3744A-EDB1-6277-94F4-25F7E61EBEFF}"/>
                  </a:ext>
                </a:extLst>
              </p:cNvPr>
              <p:cNvSpPr txBox="1"/>
              <p:nvPr/>
            </p:nvSpPr>
            <p:spPr>
              <a:xfrm>
                <a:off x="5570128" y="4358580"/>
                <a:ext cx="976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F3744A-EDB1-6277-94F4-25F7E61EB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28" y="4358580"/>
                <a:ext cx="976998" cy="369332"/>
              </a:xfrm>
              <a:prstGeom prst="rect">
                <a:avLst/>
              </a:prstGeom>
              <a:blipFill>
                <a:blip r:embed="rId7"/>
                <a:stretch>
                  <a:fillRect l="-3846" r="-12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1CCA53-B30B-9FCE-449C-2E0D3A181D75}"/>
              </a:ext>
            </a:extLst>
          </p:cNvPr>
          <p:cNvCxnSpPr>
            <a:cxnSpLocks/>
          </p:cNvCxnSpPr>
          <p:nvPr/>
        </p:nvCxnSpPr>
        <p:spPr>
          <a:xfrm>
            <a:off x="4303399" y="5354470"/>
            <a:ext cx="3510456" cy="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75746D-3E45-DF94-D671-66F9D25E233C}"/>
                  </a:ext>
                </a:extLst>
              </p:cNvPr>
              <p:cNvSpPr txBox="1"/>
              <p:nvPr/>
            </p:nvSpPr>
            <p:spPr>
              <a:xfrm>
                <a:off x="4067505" y="4915627"/>
                <a:ext cx="39746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75746D-3E45-DF94-D671-66F9D25E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5" y="4915627"/>
                <a:ext cx="3974678" cy="369332"/>
              </a:xfrm>
              <a:prstGeom prst="rect">
                <a:avLst/>
              </a:prstGeom>
              <a:blipFill>
                <a:blip r:embed="rId8"/>
                <a:stretch>
                  <a:fillRect l="-955" r="-2229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8200ED4-C446-9083-1236-C7A172BE5482}"/>
              </a:ext>
            </a:extLst>
          </p:cNvPr>
          <p:cNvCxnSpPr>
            <a:cxnSpLocks/>
          </p:cNvCxnSpPr>
          <p:nvPr/>
        </p:nvCxnSpPr>
        <p:spPr>
          <a:xfrm>
            <a:off x="4303399" y="5869477"/>
            <a:ext cx="35104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C0E583-1E44-7C15-B635-4B74A58F673D}"/>
                  </a:ext>
                </a:extLst>
              </p:cNvPr>
              <p:cNvSpPr txBox="1"/>
              <p:nvPr/>
            </p:nvSpPr>
            <p:spPr>
              <a:xfrm>
                <a:off x="5938104" y="5468745"/>
                <a:ext cx="315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C0E583-1E44-7C15-B635-4B74A58F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04" y="5468745"/>
                <a:ext cx="315791" cy="369332"/>
              </a:xfrm>
              <a:prstGeom prst="rect">
                <a:avLst/>
              </a:prstGeom>
              <a:blipFill>
                <a:blip r:embed="rId9"/>
                <a:stretch>
                  <a:fillRect l="-23077" r="-2307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99D634-E050-EC9B-CFBC-30CBA14E98C4}"/>
                  </a:ext>
                </a:extLst>
              </p:cNvPr>
              <p:cNvSpPr txBox="1"/>
              <p:nvPr/>
            </p:nvSpPr>
            <p:spPr>
              <a:xfrm>
                <a:off x="8250621" y="4950412"/>
                <a:ext cx="3184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Pick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99D634-E050-EC9B-CFBC-30CBA14E9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621" y="4950412"/>
                <a:ext cx="3184633" cy="461665"/>
              </a:xfrm>
              <a:prstGeom prst="rect">
                <a:avLst/>
              </a:prstGeom>
              <a:blipFill>
                <a:blip r:embed="rId10"/>
                <a:stretch>
                  <a:fillRect l="-2778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A580264-0C3C-9EE1-DB6B-EB389C9B664B}"/>
                  </a:ext>
                </a:extLst>
              </p:cNvPr>
              <p:cNvSpPr txBox="1"/>
              <p:nvPr/>
            </p:nvSpPr>
            <p:spPr>
              <a:xfrm>
                <a:off x="8282930" y="5554003"/>
                <a:ext cx="2711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A580264-0C3C-9EE1-DB6B-EB389C9B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930" y="5554003"/>
                <a:ext cx="2711668" cy="461665"/>
              </a:xfrm>
              <a:prstGeom prst="rect">
                <a:avLst/>
              </a:prstGeom>
              <a:blipFill>
                <a:blip r:embed="rId11"/>
                <a:stretch>
                  <a:fillRect l="-373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2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8" grpId="0" animBg="1"/>
      <p:bldP spid="39" grpId="0" animBg="1"/>
      <p:bldP spid="41" grpId="0"/>
      <p:bldP spid="43" grpId="0"/>
      <p:bldP spid="45" grpId="0"/>
      <p:bldP spid="47" grpId="0"/>
      <p:bldP spid="50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17939</TotalTime>
  <Words>1489</Words>
  <Application>Microsoft Macintosh PowerPoint</Application>
  <PresentationFormat>Widescreen</PresentationFormat>
  <Paragraphs>290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Calibri Light</vt:lpstr>
      <vt:lpstr>Arial</vt:lpstr>
      <vt:lpstr>Office Theme</vt:lpstr>
      <vt:lpstr>Signature-based Witness Encryption with Compact Ciphertext </vt:lpstr>
      <vt:lpstr>Witness Encryption</vt:lpstr>
      <vt:lpstr>Signature-based Witness Encryption (SWE)</vt:lpstr>
      <vt:lpstr>Applications: Time-Release Encryption </vt:lpstr>
      <vt:lpstr>Applications: Time-Release Encryption </vt:lpstr>
      <vt:lpstr>Applications: Time-Release Encryption </vt:lpstr>
      <vt:lpstr>Current SWEs</vt:lpstr>
      <vt:lpstr>Our Work</vt:lpstr>
      <vt:lpstr>Our Notion of Security</vt:lpstr>
      <vt:lpstr>iO for Turing Machines</vt:lpstr>
      <vt:lpstr>iO for Turing Machines</vt:lpstr>
      <vt:lpstr>iO-Friendly Tools</vt:lpstr>
      <vt:lpstr>Puncturable PRFs</vt:lpstr>
      <vt:lpstr>Puncturable Signatures</vt:lpstr>
      <vt:lpstr>Somewhere Statistically Binding Hash</vt:lpstr>
      <vt:lpstr>Somewhere Statistically Binding Hash</vt:lpstr>
      <vt:lpstr>Blueprint - Encryption</vt:lpstr>
      <vt:lpstr>Blueprint - Decryption</vt:lpstr>
      <vt:lpstr>A First Attempt to the ShareGen Program</vt:lpstr>
      <vt:lpstr>A First Attempt to Prove Security</vt:lpstr>
      <vt:lpstr>A First Attempt to Prove Security</vt:lpstr>
      <vt:lpstr>Our Solution</vt:lpstr>
      <vt:lpstr>How to Emulate the Memory</vt:lpstr>
      <vt:lpstr>How to Emulate the 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Signature-based Witness Encryption with Compact Ciphertext </dc:title>
  <dc:creator>Valentina Cuomo</dc:creator>
  <cp:lastModifiedBy>Valentina Cuomo</cp:lastModifiedBy>
  <cp:revision>124</cp:revision>
  <dcterms:created xsi:type="dcterms:W3CDTF">2024-11-13T14:21:12Z</dcterms:created>
  <dcterms:modified xsi:type="dcterms:W3CDTF">2024-12-12T06:24:02Z</dcterms:modified>
</cp:coreProperties>
</file>