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90" r:id="rId2"/>
    <p:sldId id="261" r:id="rId3"/>
    <p:sldId id="258" r:id="rId4"/>
    <p:sldId id="272" r:id="rId5"/>
    <p:sldId id="284" r:id="rId6"/>
    <p:sldId id="273" r:id="rId7"/>
    <p:sldId id="285" r:id="rId8"/>
    <p:sldId id="286" r:id="rId9"/>
    <p:sldId id="259" r:id="rId10"/>
    <p:sldId id="260" r:id="rId11"/>
    <p:sldId id="262" r:id="rId12"/>
    <p:sldId id="274" r:id="rId13"/>
    <p:sldId id="263" r:id="rId14"/>
    <p:sldId id="264" r:id="rId15"/>
    <p:sldId id="288" r:id="rId16"/>
    <p:sldId id="289" r:id="rId17"/>
    <p:sldId id="265" r:id="rId18"/>
    <p:sldId id="276" r:id="rId19"/>
    <p:sldId id="279" r:id="rId20"/>
    <p:sldId id="275" r:id="rId21"/>
    <p:sldId id="277" r:id="rId22"/>
    <p:sldId id="278" r:id="rId23"/>
    <p:sldId id="287" r:id="rId24"/>
    <p:sldId id="283" r:id="rId25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CC00FF"/>
    <a:srgbClr val="33CC33"/>
    <a:srgbClr val="6B52E8"/>
    <a:srgbClr val="0070C0"/>
    <a:srgbClr val="00B0F0"/>
    <a:srgbClr val="BDEEFF"/>
    <a:srgbClr val="81DEFF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45" autoAdjust="0"/>
  </p:normalViewPr>
  <p:slideViewPr>
    <p:cSldViewPr snapToGrid="0">
      <p:cViewPr varScale="1">
        <p:scale>
          <a:sx n="73" d="100"/>
          <a:sy n="73" d="100"/>
        </p:scale>
        <p:origin x="93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E815-111C-4F40-B006-50021925D56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A331D-75DD-444C-B6DC-DF75B7CE2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1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935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0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301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772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68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89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156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185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857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00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63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891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54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649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342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338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94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36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2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22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86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01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9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331D-75DD-444C-B6DC-DF75B7CE261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0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8AC24-CB9C-E40E-FBB4-CEC98D6F3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728FCC-C407-71F7-C2CB-3D34B246C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915DA-AE3C-76FD-ED9F-0505AA7A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F93D15-FCD6-18EC-C82F-202E8DDD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AE8B50-7A21-E882-B547-E0EF6B9C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1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8A24FF-C48D-4BAB-C360-A6EE9303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026DB6-191D-B7D2-DCA6-92F8465A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858426-3B23-ADE2-2EBD-5FC1D18A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A5DB21-BCE5-8EB1-9872-E08624D5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E23D40-D359-E776-AC6A-8E2A93BF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6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75E1B3D-C0FE-BA92-A0E4-E54ADA149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120EB4-5531-7CF8-A182-AD52A523B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C2F5C-7985-D082-B5A7-4A489528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35A7DC-97B4-D0BF-4609-C99B8052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8CEE24-AF52-1547-6842-AEA39EB2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26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F3009F-5B74-22C7-D172-324824DE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FAF64F-F586-2BD0-7038-CB34A0DFD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83BDB5-EA45-085E-2AAB-0038A36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3746BF-AB54-C7B9-49D5-565652A3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5EA920-B21D-96E8-52A5-87EC28D9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61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5C6E8-722A-9FCD-E0C6-C0A1AC97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84405F-7FDC-BEE4-D6B5-32CBF11A9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A18737-B197-230B-2E3C-2BF436E1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C31FF9-21FD-CD20-1178-4E310272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6AC3CA-96B8-6D0A-CC7E-1CE44749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06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9D2B5-A20B-69B6-1DEB-013FE148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0D5F68-AB4B-8CDD-B5AA-5AFECD4EC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274DFE-A1E8-1CD4-2D46-DE20071DF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7A04A7-E295-3D97-C700-8A209081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5AEBDB-12C5-DA0E-328A-0BD85708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E24DF9-1BA2-9695-5983-DF9B800B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E263B-EF25-BDBC-A725-F94F6AFB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2AB72F-055F-B209-F9FE-2E158EA0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B3210E-D776-7F96-BB59-9C527E4D6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A3DDB86-415D-194A-A88C-01F445B8F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B849ED-1344-D3F6-7435-C29901F9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663336-A8FA-408D-BC84-748C1A38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DE9BE8-CE9F-837E-47F6-7EFA5244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B20BE3-CC16-AD44-1181-7AE672E4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50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1D6D03-D5AC-0F11-E319-32CF9010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B9D09C-774A-50EB-E230-D14B7F44A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3B3738-F0BB-3E8C-06B3-3A443428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F5E55E-FF80-2871-E4C1-E17EF444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2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FFF2C3-6C80-16F9-D5D1-40EF5F5F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FE46BA-D83B-1621-4EFA-131E5599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0BCEB3-C2BA-7DA9-08EE-E88B9EFF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5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61CDBE-0524-59F2-5FF3-EBB65E06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77868B-CA66-5DE0-2C79-041C7DC3A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2EE8DB-5B70-A1DC-6E3D-DCD080E0B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EDB0D6-F0A8-6846-D045-31A2B469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09F0EA-6082-74A7-A184-0D9D5515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268100-311D-03F5-987E-9D02DA2C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66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5B680D-34FD-51A2-B9DD-220468AE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3EADCC-83C8-1970-2E08-AF9FB62F4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F496A0-F1DF-C1D7-2A75-8034682C3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7A2D88-C909-95D2-4D94-926BA36B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773D37-AF36-A433-52FD-17557FB4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8EB344-5DE0-9DA0-60CD-8B6D3E49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8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9035D8-152D-4973-42ED-4E9B2A2D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8FB6E4-7142-DA25-F697-0DE09CF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61C089-5F86-C317-0806-239D5740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96F0C-85C8-4F50-8BB3-0B8097EA9681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701566-6ABF-3AE4-6302-B73C093C7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976EAE-C168-AD40-3061-8C0CB8B19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0DDA-E29C-415B-90B6-96725FCB3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4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7" Type="http://schemas.openxmlformats.org/officeDocument/2006/relationships/image" Target="../media/image230.png"/><Relationship Id="rId12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8.png"/><Relationship Id="rId5" Type="http://schemas.openxmlformats.org/officeDocument/2006/relationships/image" Target="../media/image210.png"/><Relationship Id="rId10" Type="http://schemas.openxmlformats.org/officeDocument/2006/relationships/image" Target="../media/image7.png"/><Relationship Id="rId9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0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8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10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39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microsoft.com/office/2007/relationships/hdphoto" Target="../media/hdphoto1.wdp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microsoft.com/office/2007/relationships/hdphoto" Target="../media/hdphoto1.wdp"/><Relationship Id="rId5" Type="http://schemas.openxmlformats.org/officeDocument/2006/relationships/image" Target="../media/image44.png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12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8.png"/><Relationship Id="rId5" Type="http://schemas.openxmlformats.org/officeDocument/2006/relationships/image" Target="../media/image48.png"/><Relationship Id="rId10" Type="http://schemas.openxmlformats.org/officeDocument/2006/relationships/image" Target="../media/image7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10" Type="http://schemas.microsoft.com/office/2007/relationships/hdphoto" Target="../media/hdphoto1.wdp"/><Relationship Id="rId4" Type="http://schemas.openxmlformats.org/officeDocument/2006/relationships/image" Target="../media/image9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9FC497-C429-B8D9-3695-1F88DE5F2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23208" r="3781" b="15243"/>
          <a:stretch/>
        </p:blipFill>
        <p:spPr bwMode="auto">
          <a:xfrm>
            <a:off x="-1" y="0"/>
            <a:ext cx="5849957" cy="21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163868-1631-84A5-DC8F-F5F6BACC22EE}"/>
                  </a:ext>
                </a:extLst>
              </p:cNvPr>
              <p:cNvSpPr txBox="1"/>
              <p:nvPr/>
            </p:nvSpPr>
            <p:spPr>
              <a:xfrm>
                <a:off x="195779" y="4586157"/>
                <a:ext cx="11760244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spcAft>
                    <a:spcPts val="1000"/>
                  </a:spcAft>
                  <a:defRPr spc="13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defRPr>
                </a:lvl1pPr>
              </a:lstStyle>
              <a:p>
                <a:pPr algn="ctr">
                  <a:lnSpc>
                    <a:spcPts val="2400"/>
                  </a:lnSpc>
                  <a:spcAft>
                    <a:spcPts val="0"/>
                  </a:spcAft>
                </a:pPr>
                <a:r>
                  <a:rPr lang="en-US" altLang="zh-CN" sz="2000" b="1" spc="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Jinrong Chen</a:t>
                </a:r>
                <a14:m>
                  <m:oMath xmlns:m="http://schemas.openxmlformats.org/officeDocument/2006/math">
                    <m:r>
                      <a:rPr lang="en-US" altLang="zh-CN" sz="2000" b="1" i="1" spc="0" baseline="30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†</m:t>
                    </m:r>
                  </m:oMath>
                </a14:m>
                <a:endParaRPr lang="en-US" altLang="zh-CN" sz="2000" spc="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>
                  <a:lnSpc>
                    <a:spcPts val="24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sz="2000" i="1" spc="0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†</m:t>
                    </m:r>
                  </m:oMath>
                </a14:m>
                <a:r>
                  <a:rPr lang="en-US" altLang="zh-CN" sz="2000" spc="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spc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National University of Defense Technology, China</a:t>
                </a:r>
              </a:p>
              <a:p>
                <a:pPr algn="ctr">
                  <a:lnSpc>
                    <a:spcPts val="2400"/>
                  </a:lnSpc>
                  <a:spcAft>
                    <a:spcPts val="0"/>
                  </a:spcAft>
                </a:pPr>
                <a:r>
                  <a:rPr lang="en-US" altLang="zh-CN" sz="2000" spc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joint work with</a:t>
                </a:r>
              </a:p>
              <a:p>
                <a:pPr algn="ctr">
                  <a:lnSpc>
                    <a:spcPts val="2400"/>
                  </a:lnSpc>
                  <a:spcAft>
                    <a:spcPts val="0"/>
                  </a:spcAft>
                </a:pPr>
                <a:r>
                  <a:rPr lang="en-US" altLang="zh-CN" sz="2000" b="1" spc="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Yi Wang</a:t>
                </a:r>
                <a14:m>
                  <m:oMath xmlns:m="http://schemas.openxmlformats.org/officeDocument/2006/math">
                    <m:r>
                      <a:rPr lang="en-US" altLang="zh-CN" sz="2000" b="1" i="1" spc="0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†</m:t>
                    </m:r>
                  </m:oMath>
                </a14:m>
                <a:r>
                  <a:rPr lang="en-US" altLang="zh-CN" sz="2000" spc="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2000" b="1" spc="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Rongmao Chen*</a:t>
                </a:r>
                <a14:m>
                  <m:oMath xmlns:m="http://schemas.openxmlformats.org/officeDocument/2006/math">
                    <m:r>
                      <a:rPr lang="en-US" altLang="zh-CN" sz="2000" b="1" i="1" spc="0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†</m:t>
                    </m:r>
                  </m:oMath>
                </a14:m>
                <a:r>
                  <a:rPr lang="en-US" altLang="zh-CN" sz="2000" spc="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2000" b="1" spc="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Xinyi Huang</a:t>
                </a:r>
                <a14:m>
                  <m:oMath xmlns:m="http://schemas.openxmlformats.org/officeDocument/2006/math">
                    <m:r>
                      <a:rPr lang="en-US" altLang="zh-CN" sz="2000" i="1" spc="0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‡</m:t>
                    </m:r>
                  </m:oMath>
                </a14:m>
                <a:r>
                  <a:rPr lang="en-US" altLang="zh-CN" sz="2000" spc="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2000" b="1" spc="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Wei Peng</a:t>
                </a:r>
                <a14:m>
                  <m:oMath xmlns:m="http://schemas.openxmlformats.org/officeDocument/2006/math">
                    <m:r>
                      <a:rPr lang="en-US" altLang="zh-CN" sz="2000" b="1" i="1" spc="0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†</m:t>
                    </m:r>
                  </m:oMath>
                </a14:m>
                <a:endParaRPr lang="en-US" altLang="zh-CN" sz="2000" spc="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>
                  <a:lnSpc>
                    <a:spcPts val="24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000" i="1" spc="0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‡</m:t>
                    </m:r>
                  </m:oMath>
                </a14:m>
                <a:r>
                  <a:rPr lang="en-US" altLang="zh-CN" sz="2000" spc="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spc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Jinan University, China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163868-1631-84A5-DC8F-F5F6BACC2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9" y="4586157"/>
                <a:ext cx="11760244" cy="1785104"/>
              </a:xfrm>
              <a:prstGeom prst="rect">
                <a:avLst/>
              </a:prstGeom>
              <a:blipFill>
                <a:blip r:embed="rId4"/>
                <a:stretch>
                  <a:fillRect t="-1365" b="-5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2393FA-60A1-125D-9C64-F9AD486FC30C}"/>
              </a:ext>
            </a:extLst>
          </p:cNvPr>
          <p:cNvCxnSpPr>
            <a:cxnSpLocks/>
          </p:cNvCxnSpPr>
          <p:nvPr/>
        </p:nvCxnSpPr>
        <p:spPr>
          <a:xfrm>
            <a:off x="4359166" y="4379195"/>
            <a:ext cx="347366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81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E66356-4FC6-6F4A-BA7A-BAA6D122F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621" r="-1" b="32688"/>
          <a:stretch/>
        </p:blipFill>
        <p:spPr bwMode="auto">
          <a:xfrm>
            <a:off x="6342046" y="0"/>
            <a:ext cx="5850000" cy="21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928BD5FF-54BB-6D94-7556-46D686E02D1D}"/>
              </a:ext>
            </a:extLst>
          </p:cNvPr>
          <p:cNvGrpSpPr/>
          <p:nvPr/>
        </p:nvGrpSpPr>
        <p:grpSpPr>
          <a:xfrm>
            <a:off x="2924954" y="1528578"/>
            <a:ext cx="1080000" cy="1080000"/>
            <a:chOff x="2091558" y="1883002"/>
            <a:chExt cx="1080000" cy="108000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99B07CC-7815-C78F-5A89-23BE19C9F200}"/>
                </a:ext>
              </a:extLst>
            </p:cNvPr>
            <p:cNvSpPr/>
            <p:nvPr/>
          </p:nvSpPr>
          <p:spPr>
            <a:xfrm>
              <a:off x="2091558" y="1883002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形 24">
              <a:extLst>
                <a:ext uri="{FF2B5EF4-FFF2-40B4-BE49-F238E27FC236}">
                  <a16:creationId xmlns:a16="http://schemas.microsoft.com/office/drawing/2014/main" id="{3F0AF9F7-2DBC-2362-7531-1B551F7B0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5174" t="20373" r="56265" b="41471"/>
            <a:stretch/>
          </p:blipFill>
          <p:spPr>
            <a:xfrm>
              <a:off x="2111740" y="1908525"/>
              <a:ext cx="1018615" cy="1007934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05C731A-CA57-48D3-612E-3C22DFDBDE90}"/>
              </a:ext>
            </a:extLst>
          </p:cNvPr>
          <p:cNvGrpSpPr/>
          <p:nvPr/>
        </p:nvGrpSpPr>
        <p:grpSpPr>
          <a:xfrm>
            <a:off x="8187046" y="1607781"/>
            <a:ext cx="1080000" cy="1080000"/>
            <a:chOff x="8690709" y="1883002"/>
            <a:chExt cx="1080000" cy="108000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81AE8EF-F116-7F74-ABDA-9ADE7F1DBECE}"/>
                </a:ext>
              </a:extLst>
            </p:cNvPr>
            <p:cNvSpPr/>
            <p:nvPr/>
          </p:nvSpPr>
          <p:spPr>
            <a:xfrm>
              <a:off x="8690709" y="1883002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26D18A50-5B34-1CFC-17B3-B96D217E3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67017"/>
            <a:stretch/>
          </p:blipFill>
          <p:spPr>
            <a:xfrm>
              <a:off x="8762854" y="1941185"/>
              <a:ext cx="967239" cy="942614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14D05CDA-33ED-8B43-D941-540C2322F7E5}"/>
              </a:ext>
            </a:extLst>
          </p:cNvPr>
          <p:cNvSpPr txBox="1"/>
          <p:nvPr/>
        </p:nvSpPr>
        <p:spPr>
          <a:xfrm>
            <a:off x="604115" y="2807064"/>
            <a:ext cx="1098377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ts val="1000"/>
              </a:spcAft>
              <a:defRPr spc="13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altLang="zh-CN" sz="3800" b="1" spc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Tighter Proofs for PKE-to-KEM Transformation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altLang="zh-CN" sz="3800" b="1" spc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in the Quantum Random Oracle Model</a:t>
            </a:r>
            <a:endParaRPr lang="zh-CN" altLang="en-US" sz="3800" b="1" spc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anose="020B0604020202020204" pitchFamily="34" charset="0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8A26B0-2D0A-30BA-38E0-50A2596ABF06}"/>
              </a:ext>
            </a:extLst>
          </p:cNvPr>
          <p:cNvSpPr txBox="1"/>
          <p:nvPr/>
        </p:nvSpPr>
        <p:spPr>
          <a:xfrm>
            <a:off x="3047198" y="6333205"/>
            <a:ext cx="6097604" cy="414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1800" b="1" spc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ASIACRYPT 2024</a:t>
            </a:r>
            <a:endParaRPr lang="zh-CN" altLang="en-US" sz="1800" b="1" spc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9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CCA0C-CFB4-3630-71F6-4153888AE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29E297-80E9-8B74-7CF2-79DD01180598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3F2E18EB-A917-F244-4A09-2F8CA065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FA862E0-825B-D759-3F63-8B746397E01C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</a:t>
            </a:r>
            <a:r>
              <a:rPr lang="en-US" altLang="zh-CN" sz="2800" b="1" spc="1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</a:t>
            </a:r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Transformation 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[EC:HugVau22]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80DDA9-B4DA-AF74-318F-1AE34DDCE526}"/>
              </a:ext>
            </a:extLst>
          </p:cNvPr>
          <p:cNvSpPr txBox="1"/>
          <p:nvPr/>
        </p:nvSpPr>
        <p:spPr>
          <a:xfrm>
            <a:off x="0" y="6204296"/>
            <a:ext cx="9343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NewRomanPSStd-Regular-Identity-H"/>
              </a:rPr>
              <a:t>[EC:HugVau22] </a:t>
            </a:r>
            <a:r>
              <a:rPr lang="en-US" altLang="zh-CN" dirty="0">
                <a:latin typeface="TimesNewRomanPSStd-Regular-Identity-H"/>
              </a:rPr>
              <a:t>Loïs </a:t>
            </a:r>
            <a:r>
              <a:rPr lang="en-US" altLang="zh-CN" dirty="0" err="1">
                <a:latin typeface="TimesNewRomanPSStd-Regular-Identity-H"/>
              </a:rPr>
              <a:t>Huguenin-Dumittan</a:t>
            </a:r>
            <a:r>
              <a:rPr lang="en-US" altLang="zh-CN" dirty="0">
                <a:latin typeface="TimesNewRomanPSStd-Regular-Identity-H"/>
              </a:rPr>
              <a:t>, Serge </a:t>
            </a:r>
            <a:r>
              <a:rPr lang="en-US" altLang="zh-CN" dirty="0" err="1">
                <a:latin typeface="TimesNewRomanPSStd-Regular-Identity-H"/>
              </a:rPr>
              <a:t>Vaudenay</a:t>
            </a:r>
            <a:r>
              <a:rPr lang="en-US" altLang="zh-CN" dirty="0">
                <a:latin typeface="TimesNewRomanPSStd-Regular-Identity-H"/>
              </a:rPr>
              <a:t>: On IND-</a:t>
            </a:r>
            <a:r>
              <a:rPr lang="en-US" altLang="zh-CN" dirty="0" err="1">
                <a:latin typeface="TimesNewRomanPSStd-Regular-Identity-H"/>
              </a:rPr>
              <a:t>qCCA</a:t>
            </a:r>
            <a:r>
              <a:rPr lang="en-US" altLang="zh-CN" dirty="0">
                <a:latin typeface="TimesNewRomanPSStd-Regular-Identity-H"/>
              </a:rPr>
              <a:t> Security in the ROM and Its Applications - CPA Security Is Sufficient for TLS 1.3. EUROCRYPT (3) 2022: 613-642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F586E57-DEDE-B9E4-53AF-7934B96C5B80}"/>
              </a:ext>
            </a:extLst>
          </p:cNvPr>
          <p:cNvCxnSpPr/>
          <p:nvPr/>
        </p:nvCxnSpPr>
        <p:spPr>
          <a:xfrm>
            <a:off x="387726" y="6133869"/>
            <a:ext cx="4355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7AF0223-A42C-3C4D-1227-021399D71CCC}"/>
              </a:ext>
            </a:extLst>
          </p:cNvPr>
          <p:cNvSpPr txBox="1"/>
          <p:nvPr/>
        </p:nvSpPr>
        <p:spPr>
          <a:xfrm>
            <a:off x="236170" y="1273411"/>
            <a:ext cx="50707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Practicality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IND-1CCA secure KEM is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PQ-TLS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KEM-TLS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transformation does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requi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-re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Re-Encryption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like FO trans-formation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99D055F-99E6-08C9-9099-559757E90578}"/>
                  </a:ext>
                </a:extLst>
              </p:cNvPr>
              <p:cNvSpPr txBox="1"/>
              <p:nvPr/>
            </p:nvSpPr>
            <p:spPr>
              <a:xfrm>
                <a:off x="908019" y="4026788"/>
                <a:ext cx="10279669" cy="53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ROM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KEM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IND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𝒜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PKE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ℬ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99D055F-99E6-08C9-9099-559757E90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19" y="4026788"/>
                <a:ext cx="10279669" cy="530530"/>
              </a:xfrm>
              <a:prstGeom prst="rect">
                <a:avLst/>
              </a:prstGeom>
              <a:blipFill>
                <a:blip r:embed="rId3"/>
                <a:stretch>
                  <a:fillRect l="-949" t="-2299" b="-195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60AF0FA-7641-7F6B-388C-3DEB76F2464C}"/>
                  </a:ext>
                </a:extLst>
              </p:cNvPr>
              <p:cNvSpPr txBox="1"/>
              <p:nvPr/>
            </p:nvSpPr>
            <p:spPr>
              <a:xfrm>
                <a:off x="1677189" y="4525682"/>
                <a:ext cx="10279669" cy="53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PKE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4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KEM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IND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𝒜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PKE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ℬ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60AF0FA-7641-7F6B-388C-3DEB76F24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189" y="4525682"/>
                <a:ext cx="10279669" cy="530530"/>
              </a:xfrm>
              <a:prstGeom prst="rect">
                <a:avLst/>
              </a:prstGeom>
              <a:blipFill>
                <a:blip r:embed="rId4"/>
                <a:stretch>
                  <a:fillRect l="-890" t="-2299" b="-195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B5E17DA4-950E-5941-A8A0-69EA4B12504B}"/>
              </a:ext>
            </a:extLst>
          </p:cNvPr>
          <p:cNvSpPr txBox="1"/>
          <p:nvPr/>
        </p:nvSpPr>
        <p:spPr>
          <a:xfrm>
            <a:off x="908019" y="5204591"/>
            <a:ext cx="1027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QROM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left open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736F5C4-7E11-1A20-70BA-D13A9BCBE0C6}"/>
              </a:ext>
            </a:extLst>
          </p:cNvPr>
          <p:cNvGrpSpPr/>
          <p:nvPr/>
        </p:nvGrpSpPr>
        <p:grpSpPr>
          <a:xfrm>
            <a:off x="5959754" y="1381508"/>
            <a:ext cx="5806408" cy="2143357"/>
            <a:chOff x="5959754" y="1897612"/>
            <a:chExt cx="5806408" cy="2143357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436335A-858F-A6C0-A231-DF544E904DCB}"/>
                </a:ext>
              </a:extLst>
            </p:cNvPr>
            <p:cNvSpPr txBox="1"/>
            <p:nvPr/>
          </p:nvSpPr>
          <p:spPr>
            <a:xfrm>
              <a:off x="5959754" y="1900794"/>
              <a:ext cx="20001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Gen(1</a:t>
              </a:r>
              <a:r>
                <a:rPr lang="en-US" altLang="zh-CN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λ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  <a:p>
              <a:endParaRPr lang="en-US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(pk, </a:t>
              </a:r>
              <a:r>
                <a:rPr lang="en-US" altLang="zh-CN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sk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← </a:t>
              </a:r>
              <a:r>
                <a:rPr lang="en-US" altLang="zh-CN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Gen</a:t>
              </a:r>
              <a:r>
                <a:rPr lang="en-US" altLang="zh-CN" sz="1600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(1</a:t>
              </a:r>
              <a:r>
                <a:rPr lang="en-US" altLang="zh-CN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λ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return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 (pk, </a:t>
              </a:r>
              <a:r>
                <a:rPr lang="en-US" altLang="zh-CN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sk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A59EE6A-C977-8F06-9974-34A6262AE955}"/>
                    </a:ext>
                  </a:extLst>
                </p:cNvPr>
                <p:cNvSpPr txBox="1"/>
                <p:nvPr/>
              </p:nvSpPr>
              <p:spPr>
                <a:xfrm>
                  <a:off x="7963896" y="1897612"/>
                  <a:ext cx="1718027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Encaps(pk):</a:t>
                  </a:r>
                </a:p>
                <a:p>
                  <a:endPara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 </a:t>
                  </a:r>
                  <a:r>
                    <a:rPr lang="zh-CN" altLang="en-US" sz="1600" spc="-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←</a:t>
                  </a:r>
                  <a:r>
                    <a:rPr lang="en-US" altLang="zh-CN" sz="1600" spc="-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$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ℳ</m:t>
                      </m:r>
                    </m:oMath>
                  </a14:m>
                  <a:endPara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Enc</a:t>
                  </a:r>
                  <a:r>
                    <a:rPr lang="en-US" altLang="zh-CN" sz="1600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(pk, m)</a:t>
                  </a: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H(m, c)</a:t>
                  </a:r>
                </a:p>
                <a:p>
                  <a:r>
                    <a:rPr lang="en-US" altLang="zh-CN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return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(k, c)</a:t>
                  </a:r>
                  <a:endPara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A59EE6A-C977-8F06-9974-34A6262AE9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896" y="1897612"/>
                  <a:ext cx="1718027" cy="1569660"/>
                </a:xfrm>
                <a:prstGeom prst="rect">
                  <a:avLst/>
                </a:prstGeom>
                <a:blipFill>
                  <a:blip r:embed="rId6"/>
                  <a:stretch>
                    <a:fillRect l="-1773" t="-1167" b="-42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79C82B1-0B50-4887-7690-CA5A57FEAC91}"/>
                    </a:ext>
                  </a:extLst>
                </p:cNvPr>
                <p:cNvSpPr txBox="1"/>
                <p:nvPr/>
              </p:nvSpPr>
              <p:spPr>
                <a:xfrm>
                  <a:off x="9686393" y="1897612"/>
                  <a:ext cx="2079769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Decaps(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sk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c):</a:t>
                  </a:r>
                </a:p>
                <a:p>
                  <a:endPara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m'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Dec</a:t>
                  </a:r>
                  <a:r>
                    <a:rPr lang="en-US" altLang="zh-CN" sz="1600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sk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c)</a:t>
                  </a:r>
                  <a:endParaRPr lang="en-US" altLang="zh-CN" sz="16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m' = </a:t>
                  </a:r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⊥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: </a:t>
                  </a:r>
                  <a:r>
                    <a:rPr lang="en-US" altLang="zh-CN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return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⊥</a:t>
                  </a:r>
                  <a:endPara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return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H(m', c)</a:t>
                  </a: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79C82B1-0B50-4887-7690-CA5A57FEA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6393" y="1897612"/>
                  <a:ext cx="2079769" cy="1323439"/>
                </a:xfrm>
                <a:prstGeom prst="rect">
                  <a:avLst/>
                </a:prstGeom>
                <a:blipFill>
                  <a:blip r:embed="rId7"/>
                  <a:stretch>
                    <a:fillRect l="-1760" t="-1382" b="-50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A339704-6FC4-4552-15B4-19CEF26A93A2}"/>
                </a:ext>
              </a:extLst>
            </p:cNvPr>
            <p:cNvSpPr/>
            <p:nvPr/>
          </p:nvSpPr>
          <p:spPr>
            <a:xfrm>
              <a:off x="5959754" y="1897612"/>
              <a:ext cx="5806401" cy="159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83123F5-81FA-FD71-EB95-3385FA5B6430}"/>
                </a:ext>
              </a:extLst>
            </p:cNvPr>
            <p:cNvCxnSpPr/>
            <p:nvPr/>
          </p:nvCxnSpPr>
          <p:spPr>
            <a:xfrm>
              <a:off x="6036162" y="2262737"/>
              <a:ext cx="8264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AC18423-06A9-9D19-1757-87851A6430F5}"/>
                </a:ext>
              </a:extLst>
            </p:cNvPr>
            <p:cNvCxnSpPr>
              <a:cxnSpLocks/>
            </p:cNvCxnSpPr>
            <p:nvPr/>
          </p:nvCxnSpPr>
          <p:spPr>
            <a:xfrm>
              <a:off x="8028581" y="2262737"/>
              <a:ext cx="12016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CDDC457-A911-9FA0-A9CF-1E3DA251FAB4}"/>
                </a:ext>
              </a:extLst>
            </p:cNvPr>
            <p:cNvCxnSpPr>
              <a:cxnSpLocks/>
            </p:cNvCxnSpPr>
            <p:nvPr/>
          </p:nvCxnSpPr>
          <p:spPr>
            <a:xfrm>
              <a:off x="9762949" y="2254432"/>
              <a:ext cx="14118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3537C1C-B617-B879-54BE-91124FFABE25}"/>
                    </a:ext>
                  </a:extLst>
                </p:cNvPr>
                <p:cNvSpPr txBox="1"/>
                <p:nvPr/>
              </p:nvSpPr>
              <p:spPr>
                <a:xfrm>
                  <a:off x="6255839" y="3579304"/>
                  <a:ext cx="5388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altLang="zh-CN" sz="2400" baseline="-250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en-US" altLang="zh-CN" sz="24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transformation: </a:t>
                  </a:r>
                  <a:r>
                    <a:rPr lang="en-US" altLang="zh-CN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KEM</a:t>
                  </a:r>
                  <a:r>
                    <a:rPr lang="en-US" altLang="zh-CN" sz="2400" baseline="-25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altLang="zh-CN" sz="2400" baseline="-25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en-US" altLang="zh-CN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[PKE, H]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3537C1C-B617-B879-54BE-91124FFABE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5839" y="3579304"/>
                  <a:ext cx="5388088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697" t="-9211" r="-339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79F515AB-8F31-4D8C-44D7-7F4E29CDD2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0437B12-C7E4-0232-A8F7-9B1F829D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3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4B3B-E666-A2AD-23EA-3E309327A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BE08A60-3786-E732-F178-34F7C3D42B36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5BF631BC-8024-4FEE-13A2-54C7EEE6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AA0AA84-A792-4D61-2E65-46838A8E4208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spc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</a:t>
            </a:r>
            <a:r>
              <a:rPr lang="en-US" altLang="zh-CN" sz="2800" b="1" spc="1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RH</a:t>
            </a:r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Transformation 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[AC:JMZ23]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EC01FA6-9DAE-D83D-9740-F064E5A164A3}"/>
              </a:ext>
            </a:extLst>
          </p:cNvPr>
          <p:cNvSpPr txBox="1"/>
          <p:nvPr/>
        </p:nvSpPr>
        <p:spPr>
          <a:xfrm>
            <a:off x="-1" y="6204296"/>
            <a:ext cx="9660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NewRomanPSStd-Regular-Identity-H"/>
              </a:rPr>
              <a:t>[AC:JMZ23] </a:t>
            </a:r>
            <a:r>
              <a:rPr lang="en-US" altLang="zh-CN" dirty="0" err="1">
                <a:latin typeface="TimesNewRomanPSStd-Regular-Identity-H"/>
              </a:rPr>
              <a:t>Haodong</a:t>
            </a:r>
            <a:r>
              <a:rPr lang="en-US" altLang="zh-CN" dirty="0">
                <a:latin typeface="TimesNewRomanPSStd-Regular-Identity-H"/>
              </a:rPr>
              <a:t> Jiang, Zhi Ma, </a:t>
            </a:r>
            <a:r>
              <a:rPr lang="en-US" altLang="zh-CN" dirty="0" err="1">
                <a:latin typeface="TimesNewRomanPSStd-Regular-Identity-H"/>
              </a:rPr>
              <a:t>Zhenfeng</a:t>
            </a:r>
            <a:r>
              <a:rPr lang="en-US" altLang="zh-CN" dirty="0">
                <a:latin typeface="TimesNewRomanPSStd-Regular-Identity-H"/>
              </a:rPr>
              <a:t> Zhang: Post-quantum Security of Key Encapsulation Mechanism Against CCA Attacks with a Single Decapsulation Query. ASIACRYPT (4) 2023: 434-468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9164AC9-3687-7B13-31FD-F64F51A24C70}"/>
              </a:ext>
            </a:extLst>
          </p:cNvPr>
          <p:cNvCxnSpPr/>
          <p:nvPr/>
        </p:nvCxnSpPr>
        <p:spPr>
          <a:xfrm>
            <a:off x="387726" y="6133869"/>
            <a:ext cx="4355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F763A04C-E451-4BFF-4EBF-D979218650BB}"/>
              </a:ext>
            </a:extLst>
          </p:cNvPr>
          <p:cNvSpPr txBox="1"/>
          <p:nvPr/>
        </p:nvSpPr>
        <p:spPr>
          <a:xfrm>
            <a:off x="2881786" y="4593181"/>
            <a:ext cx="6428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altLang="zh-CN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’s IND-1CCA security can be </a:t>
            </a:r>
            <a:r>
              <a:rPr lang="en-US" altLang="zh-C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tightly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reduced to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altLang="zh-CN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’s IND-1CCA security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6897759-F02D-B223-4930-5388C7B294B9}"/>
              </a:ext>
            </a:extLst>
          </p:cNvPr>
          <p:cNvGrpSpPr/>
          <p:nvPr/>
        </p:nvGrpSpPr>
        <p:grpSpPr>
          <a:xfrm>
            <a:off x="2926588" y="1508525"/>
            <a:ext cx="6765170" cy="2598094"/>
            <a:chOff x="5913277" y="1897612"/>
            <a:chExt cx="6765170" cy="259809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EE6D17D-770E-7856-B689-B2B990C9F3B3}"/>
                </a:ext>
              </a:extLst>
            </p:cNvPr>
            <p:cNvSpPr txBox="1"/>
            <p:nvPr/>
          </p:nvSpPr>
          <p:spPr>
            <a:xfrm>
              <a:off x="5959754" y="1900794"/>
              <a:ext cx="20001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Gen(1</a:t>
              </a:r>
              <a:r>
                <a:rPr lang="en-US" altLang="zh-CN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λ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  <a:p>
              <a:endParaRPr lang="en-US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(pk, </a:t>
              </a:r>
              <a:r>
                <a:rPr lang="en-US" altLang="zh-CN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sk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← </a:t>
              </a:r>
              <a:r>
                <a:rPr lang="en-US" altLang="zh-CN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Gen</a:t>
              </a:r>
              <a:r>
                <a:rPr lang="en-US" altLang="zh-CN" sz="1600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(1</a:t>
              </a:r>
              <a:r>
                <a:rPr lang="en-US" altLang="zh-CN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λ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return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 (pk, </a:t>
              </a:r>
              <a:r>
                <a:rPr lang="en-US" altLang="zh-CN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sk</a:t>
              </a: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B7D0F08E-700F-CC7C-9E17-066FD368DCAC}"/>
                    </a:ext>
                  </a:extLst>
                </p:cNvPr>
                <p:cNvSpPr txBox="1"/>
                <p:nvPr/>
              </p:nvSpPr>
              <p:spPr>
                <a:xfrm>
                  <a:off x="7963896" y="1897612"/>
                  <a:ext cx="1718027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Encaps(pk):</a:t>
                  </a:r>
                </a:p>
                <a:p>
                  <a:endPara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 </a:t>
                  </a:r>
                  <a:r>
                    <a:rPr lang="zh-CN" altLang="en-US" sz="1600" spc="-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←</a:t>
                  </a:r>
                  <a:r>
                    <a:rPr lang="en-US" altLang="zh-CN" sz="1600" spc="-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$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ℳ</m:t>
                      </m:r>
                    </m:oMath>
                  </a14:m>
                  <a:endPara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Enc</a:t>
                  </a:r>
                  <a:r>
                    <a:rPr lang="en-US" altLang="zh-CN" sz="1600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(pk, m)</a:t>
                  </a: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H(m, c)</a:t>
                  </a:r>
                </a:p>
                <a:p>
                  <a:r>
                    <a:rPr lang="en-US" altLang="zh-CN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return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(k, c)</a:t>
                  </a:r>
                  <a:endPara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B7D0F08E-700F-CC7C-9E17-066FD368D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896" y="1897612"/>
                  <a:ext cx="1718027" cy="1569660"/>
                </a:xfrm>
                <a:prstGeom prst="rect">
                  <a:avLst/>
                </a:prstGeom>
                <a:blipFill>
                  <a:blip r:embed="rId4"/>
                  <a:stretch>
                    <a:fillRect l="-1773" t="-1163" b="-3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BAB24EA4-A387-5DB8-D06C-1B013DB0B67A}"/>
                    </a:ext>
                  </a:extLst>
                </p:cNvPr>
                <p:cNvSpPr txBox="1"/>
                <p:nvPr/>
              </p:nvSpPr>
              <p:spPr>
                <a:xfrm>
                  <a:off x="9686393" y="1897612"/>
                  <a:ext cx="2992054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Decaps(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sk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c):</a:t>
                  </a:r>
                </a:p>
                <a:p>
                  <a:endPara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m'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Dec</a:t>
                  </a:r>
                  <a:r>
                    <a:rPr lang="en-US" altLang="zh-CN" sz="1600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sk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c)</a:t>
                  </a:r>
                  <a:endParaRPr lang="en-US" altLang="zh-CN" sz="16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m' = </a:t>
                  </a:r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⊥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then</a:t>
                  </a:r>
                </a:p>
                <a:p>
                  <a:r>
                    <a:rPr lang="en-US" altLang="zh-CN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</a:t>
                  </a:r>
                  <a:r>
                    <a:rPr lang="en-US" altLang="zh-CN" sz="1600" b="1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return</a:t>
                  </a:r>
                  <a:r>
                    <a:rPr lang="en-US" altLang="zh-CN" sz="16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zh-CN" altLang="en-US" sz="16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⊥  </a:t>
                  </a:r>
                  <a:r>
                    <a:rPr lang="en-US" altLang="zh-CN" sz="16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// T</a:t>
                  </a:r>
                  <a:r>
                    <a:rPr lang="en-US" altLang="zh-CN" sz="1600" baseline="-250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</a:p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</a:t>
                  </a:r>
                  <a:r>
                    <a:rPr lang="en-US" altLang="zh-CN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return</a:t>
                  </a:r>
                  <a:r>
                    <a:rPr lang="en-US" altLang="zh-CN" sz="1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k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1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H(</a:t>
                  </a:r>
                  <a:r>
                    <a:rPr lang="zh-CN" altLang="en-US" sz="1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★</a:t>
                  </a:r>
                  <a:r>
                    <a:rPr lang="en-US" altLang="zh-CN" sz="1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,c)  // T</a:t>
                  </a:r>
                  <a:r>
                    <a:rPr lang="en-US" altLang="zh-CN" sz="1600" baseline="-25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RH</a:t>
                  </a:r>
                  <a:endPara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return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H(m', c)</a:t>
                  </a: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BAB24EA4-A387-5DB8-D06C-1B013DB0B6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6393" y="1897612"/>
                  <a:ext cx="2992054" cy="1815882"/>
                </a:xfrm>
                <a:prstGeom prst="rect">
                  <a:avLst/>
                </a:prstGeom>
                <a:blipFill>
                  <a:blip r:embed="rId5"/>
                  <a:stretch>
                    <a:fillRect l="-1018" t="-1007" b="-33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A64A552-6E22-5C59-CF9F-A18DECCEF3CA}"/>
                </a:ext>
              </a:extLst>
            </p:cNvPr>
            <p:cNvSpPr/>
            <p:nvPr/>
          </p:nvSpPr>
          <p:spPr>
            <a:xfrm>
              <a:off x="5959754" y="1897612"/>
              <a:ext cx="6308654" cy="19679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62B1147-4279-6C1E-BA3F-3074A979CCA7}"/>
                </a:ext>
              </a:extLst>
            </p:cNvPr>
            <p:cNvCxnSpPr/>
            <p:nvPr/>
          </p:nvCxnSpPr>
          <p:spPr>
            <a:xfrm>
              <a:off x="6036162" y="2262737"/>
              <a:ext cx="8264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98D2B5A3-AFEA-C967-F311-F688F26F53CB}"/>
                </a:ext>
              </a:extLst>
            </p:cNvPr>
            <p:cNvCxnSpPr>
              <a:cxnSpLocks/>
            </p:cNvCxnSpPr>
            <p:nvPr/>
          </p:nvCxnSpPr>
          <p:spPr>
            <a:xfrm>
              <a:off x="8028581" y="2262737"/>
              <a:ext cx="12016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BEBB526-254A-1E14-464F-5FA293C7781B}"/>
                </a:ext>
              </a:extLst>
            </p:cNvPr>
            <p:cNvCxnSpPr>
              <a:cxnSpLocks/>
            </p:cNvCxnSpPr>
            <p:nvPr/>
          </p:nvCxnSpPr>
          <p:spPr>
            <a:xfrm>
              <a:off x="9762949" y="2254432"/>
              <a:ext cx="14118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4AFDC05-9DEC-C55A-0F17-B2EFE98A3C65}"/>
                    </a:ext>
                  </a:extLst>
                </p:cNvPr>
                <p:cNvSpPr txBox="1"/>
                <p:nvPr/>
              </p:nvSpPr>
              <p:spPr>
                <a:xfrm>
                  <a:off x="5913277" y="4034041"/>
                  <a:ext cx="64751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KEM</a:t>
                  </a:r>
                  <a:r>
                    <a:rPr lang="en-US" altLang="zh-CN" sz="2400" baseline="-250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24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altLang="zh-CN" sz="2400" baseline="-250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en-US" altLang="zh-CN" sz="24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[PKE, H]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en-US" altLang="zh-CN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KEM</a:t>
                  </a:r>
                  <a:r>
                    <a:rPr lang="en-US" altLang="zh-CN" sz="2400" baseline="-25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RH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</m:oMath>
                  </a14:m>
                  <a:r>
                    <a:rPr lang="en-US" altLang="zh-CN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altLang="zh-CN" sz="2400" baseline="-25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RH</a:t>
                  </a:r>
                  <a:r>
                    <a:rPr lang="en-US" altLang="zh-CN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[PKE, H]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4AFDC05-9DEC-C55A-0F17-B2EFE98A3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277" y="4034041"/>
                  <a:ext cx="647518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412" t="-9211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F1720DE-7C53-831B-C7B2-16A6BE3B22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FE4FF7A-256E-0ABB-6730-DFADEED4F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C4599-A855-C485-8476-52CB77CA0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1925313-B48A-871E-79DA-F1395673C6B1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2B87A7DE-4500-4AE0-792D-C60B08CD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1E49D9F-9C00-3762-DF76-764A91B990D1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spc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</a:t>
            </a:r>
            <a:r>
              <a:rPr lang="en-US" altLang="zh-CN" sz="2800" b="1" spc="1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RH</a:t>
            </a:r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Transformation 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[AC:JMZ23] 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B4737D-033B-2A17-29A1-9CF590FDFD4A}"/>
              </a:ext>
            </a:extLst>
          </p:cNvPr>
          <p:cNvSpPr txBox="1"/>
          <p:nvPr/>
        </p:nvSpPr>
        <p:spPr>
          <a:xfrm>
            <a:off x="371899" y="1130860"/>
            <a:ext cx="537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RH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4A81EC-A396-F5B3-0544-5EDD13402124}"/>
              </a:ext>
            </a:extLst>
          </p:cNvPr>
          <p:cNvSpPr txBox="1"/>
          <p:nvPr/>
        </p:nvSpPr>
        <p:spPr>
          <a:xfrm>
            <a:off x="-1" y="6204296"/>
            <a:ext cx="9660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NewRomanPSStd-Regular-Identity-H"/>
              </a:rPr>
              <a:t>[AC:JMZ23] </a:t>
            </a:r>
            <a:r>
              <a:rPr lang="en-US" altLang="zh-CN" dirty="0" err="1">
                <a:latin typeface="TimesNewRomanPSStd-Regular-Identity-H"/>
              </a:rPr>
              <a:t>Haodong</a:t>
            </a:r>
            <a:r>
              <a:rPr lang="en-US" altLang="zh-CN" dirty="0">
                <a:latin typeface="TimesNewRomanPSStd-Regular-Identity-H"/>
              </a:rPr>
              <a:t> Jiang, Zhi Ma, </a:t>
            </a:r>
            <a:r>
              <a:rPr lang="en-US" altLang="zh-CN" dirty="0" err="1">
                <a:latin typeface="TimesNewRomanPSStd-Regular-Identity-H"/>
              </a:rPr>
              <a:t>Zhenfeng</a:t>
            </a:r>
            <a:r>
              <a:rPr lang="en-US" altLang="zh-CN" dirty="0">
                <a:latin typeface="TimesNewRomanPSStd-Regular-Identity-H"/>
              </a:rPr>
              <a:t> Zhang: Post-quantum Security of Key Encapsulation Mechanism Against CCA Attacks with a Single Decapsulation Query. ASIACRYPT (4) 2023: 434-468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7E9DB45-3B52-5ACB-F419-79E9D4F64D84}"/>
              </a:ext>
            </a:extLst>
          </p:cNvPr>
          <p:cNvCxnSpPr/>
          <p:nvPr/>
        </p:nvCxnSpPr>
        <p:spPr>
          <a:xfrm>
            <a:off x="387726" y="6133869"/>
            <a:ext cx="4355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4FD159-2F91-B1FB-7E83-7FFF456326CF}"/>
                  </a:ext>
                </a:extLst>
              </p:cNvPr>
              <p:cNvSpPr txBox="1"/>
              <p:nvPr/>
            </p:nvSpPr>
            <p:spPr>
              <a:xfrm>
                <a:off x="787101" y="1730294"/>
                <a:ext cx="8948570" cy="546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ROM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KEM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𝑅𝐻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IND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𝒜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PKE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ℬ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4FD159-2F91-B1FB-7E83-7FFF45632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01" y="1730294"/>
                <a:ext cx="8948570" cy="546112"/>
              </a:xfrm>
              <a:prstGeom prst="rect">
                <a:avLst/>
              </a:prstGeom>
              <a:blipFill>
                <a:blip r:embed="rId5"/>
                <a:stretch>
                  <a:fillRect l="-1022" t="-2247" b="-16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1EAB4C5-A315-6647-4549-999ED0DA40CE}"/>
                  </a:ext>
                </a:extLst>
              </p:cNvPr>
              <p:cNvSpPr txBox="1"/>
              <p:nvPr/>
            </p:nvSpPr>
            <p:spPr>
              <a:xfrm>
                <a:off x="1125230" y="2212983"/>
                <a:ext cx="10279669" cy="546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PKE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4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KEM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𝑅𝐻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IND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𝒜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PKE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ℬ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1EAB4C5-A315-6647-4549-999ED0DA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30" y="2212983"/>
                <a:ext cx="10279669" cy="546112"/>
              </a:xfrm>
              <a:prstGeom prst="rect">
                <a:avLst/>
              </a:prstGeom>
              <a:blipFill>
                <a:blip r:embed="rId6"/>
                <a:stretch>
                  <a:fillRect l="-949" t="-22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DA843D0-7B02-34C8-165E-BA6070C5009D}"/>
                  </a:ext>
                </a:extLst>
              </p:cNvPr>
              <p:cNvSpPr txBox="1"/>
              <p:nvPr/>
            </p:nvSpPr>
            <p:spPr>
              <a:xfrm>
                <a:off x="787101" y="2844690"/>
                <a:ext cx="8443088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QROM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KEM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𝑅𝐻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IND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𝒜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ad>
                      <m:radPr>
                        <m:degHide m:val="on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Adv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PKE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OW</m:t>
                            </m:r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CPA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ℬ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</m:t>
                        </m:r>
                      </m:e>
                    </m:ra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DA843D0-7B02-34C8-165E-BA6070C5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01" y="2844690"/>
                <a:ext cx="8443088" cy="843885"/>
              </a:xfrm>
              <a:prstGeom prst="rect">
                <a:avLst/>
              </a:prstGeom>
              <a:blipFill>
                <a:blip r:embed="rId7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D037B7B-3350-784E-74EF-14E5977275B6}"/>
                  </a:ext>
                </a:extLst>
              </p:cNvPr>
              <p:cNvSpPr txBox="1"/>
              <p:nvPr/>
            </p:nvSpPr>
            <p:spPr>
              <a:xfrm>
                <a:off x="1125230" y="3653429"/>
                <a:ext cx="10279669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PKE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4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KEM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𝑅𝐻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IND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𝒜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Adv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PKE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OW</m:t>
                            </m:r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CPA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ℬ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</m:t>
                        </m:r>
                      </m:e>
                    </m:ra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D037B7B-3350-784E-74EF-14E597727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30" y="3653429"/>
                <a:ext cx="10279669" cy="843885"/>
              </a:xfrm>
              <a:prstGeom prst="rect">
                <a:avLst/>
              </a:prstGeom>
              <a:blipFill>
                <a:blip r:embed="rId8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C5C6591-9CE5-DCAE-9EDF-698A06725AE9}"/>
                  </a:ext>
                </a:extLst>
              </p:cNvPr>
              <p:cNvSpPr txBox="1"/>
              <p:nvPr/>
            </p:nvSpPr>
            <p:spPr>
              <a:xfrm>
                <a:off x="765966" y="4893906"/>
                <a:ext cx="10660068" cy="87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Sec.</a:t>
                </a:r>
                <a:r>
                  <a:rPr lang="en-US" altLang="zh-CN" sz="2400" b="0" i="0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en-US" altLang="zh-CN" sz="24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KEM = T</a:t>
                </a:r>
                <a:r>
                  <a:rPr lang="zh-CN" alt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RH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[PKE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H], 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-ROM-loss (and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zh-CN" alt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QROM-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loss) is unavoidable in general.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C5C6591-9CE5-DCAE-9EDF-698A06725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66" y="4893906"/>
                <a:ext cx="10660068" cy="878510"/>
              </a:xfrm>
              <a:prstGeom prst="rect">
                <a:avLst/>
              </a:prstGeom>
              <a:blipFill>
                <a:blip r:embed="rId9"/>
                <a:stretch>
                  <a:fillRect l="-915" t="-2778" r="-744" b="-15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B6A214C7-5854-3B57-C0C3-6C7861B984D8}"/>
              </a:ext>
            </a:extLst>
          </p:cNvPr>
          <p:cNvSpPr/>
          <p:nvPr/>
        </p:nvSpPr>
        <p:spPr>
          <a:xfrm>
            <a:off x="5008645" y="5391648"/>
            <a:ext cx="5686501" cy="7296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C00000"/>
            </a:solidFill>
          </a:ln>
          <a:effectLst>
            <a:outerShdw blurRad="63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114300">
                    <a:srgbClr val="FF0000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these losses be further improved?</a:t>
            </a:r>
            <a:endParaRPr lang="zh-CN" altLang="en-US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114300">
                  <a:srgbClr val="FF0000"/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D268C8-3ECB-89B7-00CD-0D08ADBE7B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147AA1F-1DBC-2F24-BC0C-B1A623CF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8B62D-B904-2808-4CF5-1270C1FDC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1B93380-82C2-F64A-E27B-BB0C76F1E65D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02CC57DD-0DD8-10AD-67A6-5D7FA62C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C803FD7-0E13-4567-1035-B611DA5DB6FA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Our results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8F99F20-57EA-760F-AF2C-AA72780DC3E4}"/>
              </a:ext>
            </a:extLst>
          </p:cNvPr>
          <p:cNvSpPr/>
          <p:nvPr/>
        </p:nvSpPr>
        <p:spPr>
          <a:xfrm>
            <a:off x="721722" y="1260711"/>
            <a:ext cx="5686501" cy="7296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C00000"/>
            </a:solidFill>
          </a:ln>
          <a:effectLst>
            <a:outerShdw blurRad="63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114300">
                    <a:srgbClr val="FF0000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these losses be further improved?</a:t>
            </a:r>
            <a:endParaRPr lang="zh-CN" altLang="en-US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114300">
                  <a:srgbClr val="FF0000"/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F9D2712-2639-6FF9-B7A8-A87EFE5BFBA7}"/>
              </a:ext>
            </a:extLst>
          </p:cNvPr>
          <p:cNvSpPr/>
          <p:nvPr/>
        </p:nvSpPr>
        <p:spPr>
          <a:xfrm>
            <a:off x="5340214" y="1089707"/>
            <a:ext cx="1759833" cy="6120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C00000"/>
            </a:solidFill>
          </a:ln>
          <a:effectLst>
            <a:outerShdw blurRad="63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114300">
                    <a:srgbClr val="FF0000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  <a:endParaRPr lang="zh-CN" altLang="en-US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114300">
                  <a:srgbClr val="FF0000"/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E65DC07-9798-35CA-E90E-63009FF4B846}"/>
                  </a:ext>
                </a:extLst>
              </p:cNvPr>
              <p:cNvSpPr txBox="1"/>
              <p:nvPr/>
            </p:nvSpPr>
            <p:spPr>
              <a:xfrm>
                <a:off x="306593" y="2212983"/>
                <a:ext cx="11958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f PKE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400" b="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rigid </a:t>
                </a:r>
                <a:r>
                  <a:rPr lang="en-US" altLang="zh-CN" sz="2400" b="0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deterministic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loss factors are </a:t>
                </a:r>
                <a:r>
                  <a:rPr lang="en-US" altLang="zh-CN" sz="2400" b="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</a:t>
                </a:r>
                <a:r>
                  <a:rPr lang="en-US" altLang="zh-CN" sz="2400" b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both ROM and QROM!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E65DC07-9798-35CA-E90E-63009FF4B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3" y="2212983"/>
                <a:ext cx="11958979" cy="461665"/>
              </a:xfrm>
              <a:prstGeom prst="rect">
                <a:avLst/>
              </a:prstGeom>
              <a:blipFill>
                <a:blip r:embed="rId5"/>
                <a:stretch>
                  <a:fillRect l="-765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CAD3816-610E-9E99-34B5-5DCEAB420ED8}"/>
              </a:ext>
            </a:extLst>
          </p:cNvPr>
          <p:cNvSpPr txBox="1"/>
          <p:nvPr/>
        </p:nvSpPr>
        <p:spPr>
          <a:xfrm>
            <a:off x="306592" y="2764077"/>
            <a:ext cx="1195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</a:t>
            </a:r>
            <a:r>
              <a:rPr lang="en-US" altLang="zh-CN" sz="24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 PKE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':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84C8ABC-6AC9-2A29-1384-9073E8727A6F}"/>
              </a:ext>
            </a:extLst>
          </p:cNvPr>
          <p:cNvGrpSpPr/>
          <p:nvPr/>
        </p:nvGrpSpPr>
        <p:grpSpPr>
          <a:xfrm>
            <a:off x="529027" y="4138835"/>
            <a:ext cx="560588" cy="427406"/>
            <a:chOff x="529027" y="4068909"/>
            <a:chExt cx="560588" cy="42740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F500BE4-C18A-6FD2-A047-8BCD1BCB7860}"/>
                </a:ext>
              </a:extLst>
            </p:cNvPr>
            <p:cNvSpPr/>
            <p:nvPr/>
          </p:nvSpPr>
          <p:spPr>
            <a:xfrm>
              <a:off x="629321" y="4136315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A720469-0B3A-1E4A-3B12-FAFD493C4FBF}"/>
                </a:ext>
              </a:extLst>
            </p:cNvPr>
            <p:cNvSpPr txBox="1"/>
            <p:nvPr/>
          </p:nvSpPr>
          <p:spPr>
            <a:xfrm>
              <a:off x="529027" y="4068909"/>
              <a:ext cx="560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zh-CN" sz="2000" b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437FFB0-A568-DE06-0C2A-B548056B8F5E}"/>
              </a:ext>
            </a:extLst>
          </p:cNvPr>
          <p:cNvGrpSpPr/>
          <p:nvPr/>
        </p:nvGrpSpPr>
        <p:grpSpPr>
          <a:xfrm>
            <a:off x="529027" y="4654777"/>
            <a:ext cx="560588" cy="427406"/>
            <a:chOff x="529027" y="4068909"/>
            <a:chExt cx="560588" cy="42740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543970F-49C2-D6AA-C251-0056B149383A}"/>
                </a:ext>
              </a:extLst>
            </p:cNvPr>
            <p:cNvSpPr/>
            <p:nvPr/>
          </p:nvSpPr>
          <p:spPr>
            <a:xfrm>
              <a:off x="629321" y="4136315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</a:t>
              </a:r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6AB9227-6354-E661-11EA-D7F2870A0FB9}"/>
                </a:ext>
              </a:extLst>
            </p:cNvPr>
            <p:cNvSpPr txBox="1"/>
            <p:nvPr/>
          </p:nvSpPr>
          <p:spPr>
            <a:xfrm>
              <a:off x="529027" y="4068909"/>
              <a:ext cx="560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zh-CN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4688B2C-D629-100D-35F1-0B569CCC2C2D}"/>
              </a:ext>
            </a:extLst>
          </p:cNvPr>
          <p:cNvGrpSpPr/>
          <p:nvPr/>
        </p:nvGrpSpPr>
        <p:grpSpPr>
          <a:xfrm>
            <a:off x="529027" y="5168409"/>
            <a:ext cx="560588" cy="427406"/>
            <a:chOff x="529027" y="4068909"/>
            <a:chExt cx="560588" cy="427406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28CD1FB-2F34-19D6-FA43-BDF9AFD41B49}"/>
                </a:ext>
              </a:extLst>
            </p:cNvPr>
            <p:cNvSpPr/>
            <p:nvPr/>
          </p:nvSpPr>
          <p:spPr>
            <a:xfrm>
              <a:off x="629321" y="4136315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</a:t>
              </a:r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21F9C83-20D1-BFFA-61E5-1F1DBF3E3B1E}"/>
                </a:ext>
              </a:extLst>
            </p:cNvPr>
            <p:cNvSpPr txBox="1"/>
            <p:nvPr/>
          </p:nvSpPr>
          <p:spPr>
            <a:xfrm>
              <a:off x="529027" y="4068909"/>
              <a:ext cx="560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zh-CN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zh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D4FBA0F0-2063-619D-30CF-5370784F7E53}"/>
              </a:ext>
            </a:extLst>
          </p:cNvPr>
          <p:cNvSpPr txBox="1"/>
          <p:nvPr/>
        </p:nvSpPr>
        <p:spPr>
          <a:xfrm>
            <a:off x="529027" y="5536813"/>
            <a:ext cx="56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3B3CA48-BC04-FD53-F4E8-4CE757760841}"/>
              </a:ext>
            </a:extLst>
          </p:cNvPr>
          <p:cNvGrpSpPr/>
          <p:nvPr/>
        </p:nvGrpSpPr>
        <p:grpSpPr>
          <a:xfrm>
            <a:off x="2031512" y="3984321"/>
            <a:ext cx="560588" cy="427406"/>
            <a:chOff x="529027" y="4068909"/>
            <a:chExt cx="560588" cy="427406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0B78F5B-D858-20D6-2F83-AE6CCCB03100}"/>
                </a:ext>
              </a:extLst>
            </p:cNvPr>
            <p:cNvSpPr/>
            <p:nvPr/>
          </p:nvSpPr>
          <p:spPr>
            <a:xfrm>
              <a:off x="629321" y="4136315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</a:t>
              </a:r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09F73BE-D9BA-E950-AF57-49D0AFAAD099}"/>
                </a:ext>
              </a:extLst>
            </p:cNvPr>
            <p:cNvSpPr txBox="1"/>
            <p:nvPr/>
          </p:nvSpPr>
          <p:spPr>
            <a:xfrm>
              <a:off x="529027" y="4068909"/>
              <a:ext cx="560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zh-CN" sz="2000" b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A08E186-FEE4-A038-9327-B66B24D986F2}"/>
              </a:ext>
            </a:extLst>
          </p:cNvPr>
          <p:cNvGrpSpPr/>
          <p:nvPr/>
        </p:nvGrpSpPr>
        <p:grpSpPr>
          <a:xfrm>
            <a:off x="2031512" y="4500263"/>
            <a:ext cx="560588" cy="427406"/>
            <a:chOff x="529027" y="4068909"/>
            <a:chExt cx="560588" cy="427406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EB79799-6E3A-A652-E8BE-EEF5CCBDA7F6}"/>
                </a:ext>
              </a:extLst>
            </p:cNvPr>
            <p:cNvSpPr/>
            <p:nvPr/>
          </p:nvSpPr>
          <p:spPr>
            <a:xfrm>
              <a:off x="629321" y="4136315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</a:t>
              </a:r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5BEFE8D-5C11-207F-2DC3-A61EB4B48956}"/>
                </a:ext>
              </a:extLst>
            </p:cNvPr>
            <p:cNvSpPr txBox="1"/>
            <p:nvPr/>
          </p:nvSpPr>
          <p:spPr>
            <a:xfrm>
              <a:off x="529027" y="4068909"/>
              <a:ext cx="560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zh-CN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45CEF40-B031-3717-B4A4-DF39CC4F2E60}"/>
              </a:ext>
            </a:extLst>
          </p:cNvPr>
          <p:cNvGrpSpPr/>
          <p:nvPr/>
        </p:nvGrpSpPr>
        <p:grpSpPr>
          <a:xfrm>
            <a:off x="2031512" y="5013895"/>
            <a:ext cx="560588" cy="427406"/>
            <a:chOff x="529027" y="4068909"/>
            <a:chExt cx="560588" cy="427406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0DE1D51-F2AA-7103-18B2-7D59ACEC810A}"/>
                </a:ext>
              </a:extLst>
            </p:cNvPr>
            <p:cNvSpPr/>
            <p:nvPr/>
          </p:nvSpPr>
          <p:spPr>
            <a:xfrm>
              <a:off x="629321" y="4136315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</a:t>
              </a:r>
              <a:endParaRPr lang="zh-CN" altLang="en-US" dirty="0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969C6CB-2767-B26C-838B-CD4A8D4BFE46}"/>
                </a:ext>
              </a:extLst>
            </p:cNvPr>
            <p:cNvSpPr txBox="1"/>
            <p:nvPr/>
          </p:nvSpPr>
          <p:spPr>
            <a:xfrm>
              <a:off x="529027" y="4068909"/>
              <a:ext cx="560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zh-CN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zh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CBE0A241-62EA-65A1-7E36-4DE33FD9F778}"/>
              </a:ext>
            </a:extLst>
          </p:cNvPr>
          <p:cNvSpPr txBox="1"/>
          <p:nvPr/>
        </p:nvSpPr>
        <p:spPr>
          <a:xfrm>
            <a:off x="2031512" y="5382299"/>
            <a:ext cx="56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D4396DF-0EF9-DAD9-0202-F2823ABAD1F5}"/>
              </a:ext>
            </a:extLst>
          </p:cNvPr>
          <p:cNvGrpSpPr/>
          <p:nvPr/>
        </p:nvGrpSpPr>
        <p:grpSpPr>
          <a:xfrm>
            <a:off x="2035803" y="3441083"/>
            <a:ext cx="560588" cy="427406"/>
            <a:chOff x="529027" y="4068909"/>
            <a:chExt cx="560588" cy="42740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B9668A13-193C-2A09-E232-5E056082C34B}"/>
                </a:ext>
              </a:extLst>
            </p:cNvPr>
            <p:cNvSpPr/>
            <p:nvPr/>
          </p:nvSpPr>
          <p:spPr>
            <a:xfrm>
              <a:off x="629321" y="4136315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</a:t>
              </a:r>
              <a:endParaRPr lang="zh-CN" altLang="en-US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37291C6-29E4-6B53-4C8C-0381BF6CAF29}"/>
                </a:ext>
              </a:extLst>
            </p:cNvPr>
            <p:cNvSpPr txBox="1"/>
            <p:nvPr/>
          </p:nvSpPr>
          <p:spPr>
            <a:xfrm>
              <a:off x="529027" y="4068909"/>
              <a:ext cx="560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c*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4A6EC07-8E96-C9F6-7C3E-FD6AA8EE47B8}"/>
              </a:ext>
            </a:extLst>
          </p:cNvPr>
          <p:cNvGrpSpPr/>
          <p:nvPr/>
        </p:nvGrpSpPr>
        <p:grpSpPr>
          <a:xfrm>
            <a:off x="529027" y="3651430"/>
            <a:ext cx="560588" cy="427406"/>
            <a:chOff x="529027" y="4068909"/>
            <a:chExt cx="560588" cy="427406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5A04023-B22E-E543-5D24-CF8A3EEB5700}"/>
                </a:ext>
              </a:extLst>
            </p:cNvPr>
            <p:cNvSpPr/>
            <p:nvPr/>
          </p:nvSpPr>
          <p:spPr>
            <a:xfrm>
              <a:off x="629321" y="4136315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</a:t>
              </a:r>
              <a:endParaRPr lang="zh-CN" altLang="en-US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D318501-0248-F659-28D3-3C7FBA01370D}"/>
                </a:ext>
              </a:extLst>
            </p:cNvPr>
            <p:cNvSpPr txBox="1"/>
            <p:nvPr/>
          </p:nvSpPr>
          <p:spPr>
            <a:xfrm>
              <a:off x="529027" y="4068909"/>
              <a:ext cx="560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m*</a:t>
              </a:r>
            </a:p>
          </p:txBody>
        </p:sp>
      </p:grp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17388CAF-0F18-6483-4896-78E78CE1A4EB}"/>
              </a:ext>
            </a:extLst>
          </p:cNvPr>
          <p:cNvCxnSpPr>
            <a:stCxn id="15" idx="3"/>
            <a:endCxn id="29" idx="1"/>
          </p:cNvCxnSpPr>
          <p:nvPr/>
        </p:nvCxnSpPr>
        <p:spPr>
          <a:xfrm flipV="1">
            <a:off x="1089615" y="4184376"/>
            <a:ext cx="941897" cy="15451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19366C2E-68E5-7CA2-0078-75C35C69EEBE}"/>
              </a:ext>
            </a:extLst>
          </p:cNvPr>
          <p:cNvCxnSpPr>
            <a:stCxn id="19" idx="3"/>
            <a:endCxn id="32" idx="1"/>
          </p:cNvCxnSpPr>
          <p:nvPr/>
        </p:nvCxnSpPr>
        <p:spPr>
          <a:xfrm flipV="1">
            <a:off x="1089615" y="4700318"/>
            <a:ext cx="941897" cy="15451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C41C1580-1EAA-2FDB-F71A-EE75898163F6}"/>
              </a:ext>
            </a:extLst>
          </p:cNvPr>
          <p:cNvCxnSpPr>
            <a:stCxn id="22" idx="3"/>
            <a:endCxn id="35" idx="1"/>
          </p:cNvCxnSpPr>
          <p:nvPr/>
        </p:nvCxnSpPr>
        <p:spPr>
          <a:xfrm flipV="1">
            <a:off x="1089615" y="5213950"/>
            <a:ext cx="941897" cy="15451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E8065E8-20CE-016F-2417-0E5CA47486B5}"/>
              </a:ext>
            </a:extLst>
          </p:cNvPr>
          <p:cNvCxnSpPr>
            <a:stCxn id="15" idx="3"/>
            <a:endCxn id="39" idx="1"/>
          </p:cNvCxnSpPr>
          <p:nvPr/>
        </p:nvCxnSpPr>
        <p:spPr>
          <a:xfrm flipV="1">
            <a:off x="1089615" y="3641138"/>
            <a:ext cx="946188" cy="69775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A268B5A3-FE76-671B-6BC3-7F910C74BA91}"/>
              </a:ext>
            </a:extLst>
          </p:cNvPr>
          <p:cNvSpPr txBox="1"/>
          <p:nvPr/>
        </p:nvSpPr>
        <p:spPr>
          <a:xfrm>
            <a:off x="1400957" y="3617094"/>
            <a:ext cx="49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786FA780-CA36-BAEB-19F6-2D381DB4FAA3}"/>
              </a:ext>
            </a:extLst>
          </p:cNvPr>
          <p:cNvCxnSpPr/>
          <p:nvPr/>
        </p:nvCxnSpPr>
        <p:spPr>
          <a:xfrm flipH="1">
            <a:off x="1073478" y="4309125"/>
            <a:ext cx="941897" cy="154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9AF9CC36-51EA-AF53-411F-F707C17B7A2D}"/>
              </a:ext>
            </a:extLst>
          </p:cNvPr>
          <p:cNvCxnSpPr/>
          <p:nvPr/>
        </p:nvCxnSpPr>
        <p:spPr>
          <a:xfrm flipH="1">
            <a:off x="1039468" y="4817756"/>
            <a:ext cx="941897" cy="154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9593B462-B88C-FCCC-AAA6-1AAD65EF6464}"/>
              </a:ext>
            </a:extLst>
          </p:cNvPr>
          <p:cNvCxnSpPr/>
          <p:nvPr/>
        </p:nvCxnSpPr>
        <p:spPr>
          <a:xfrm flipH="1">
            <a:off x="1039468" y="5325538"/>
            <a:ext cx="941897" cy="154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65371025-A2E4-BB13-76C9-80DC5A8A0270}"/>
              </a:ext>
            </a:extLst>
          </p:cNvPr>
          <p:cNvCxnSpPr/>
          <p:nvPr/>
        </p:nvCxnSpPr>
        <p:spPr>
          <a:xfrm flipH="1">
            <a:off x="1073478" y="3677756"/>
            <a:ext cx="941897" cy="154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1E198D3D-A8E1-BA7E-822E-02AC7F7803C9}"/>
              </a:ext>
            </a:extLst>
          </p:cNvPr>
          <p:cNvSpPr txBox="1"/>
          <p:nvPr/>
        </p:nvSpPr>
        <p:spPr>
          <a:xfrm>
            <a:off x="1135575" y="3411781"/>
            <a:ext cx="49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DD685B96-E9C6-0A4C-2B04-11EA1DEB9684}"/>
              </a:ext>
            </a:extLst>
          </p:cNvPr>
          <p:cNvCxnSpPr>
            <a:cxnSpLocks/>
          </p:cNvCxnSpPr>
          <p:nvPr/>
        </p:nvCxnSpPr>
        <p:spPr>
          <a:xfrm flipV="1">
            <a:off x="2811251" y="3624661"/>
            <a:ext cx="365172" cy="615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41340D11-9B84-6027-5564-787A6E7F3B7A}"/>
              </a:ext>
            </a:extLst>
          </p:cNvPr>
          <p:cNvSpPr txBox="1"/>
          <p:nvPr/>
        </p:nvSpPr>
        <p:spPr>
          <a:xfrm>
            <a:off x="3155289" y="3386328"/>
            <a:ext cx="7418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Enc(pk, ·)</a:t>
            </a:r>
          </a:p>
          <a:p>
            <a:pPr algn="just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determinism implies that there is only a ciphertext</a:t>
            </a:r>
          </a:p>
          <a:p>
            <a:pPr algn="just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can be encrypted by a plaintext </a:t>
            </a:r>
            <a:endParaRPr lang="en-US" altLang="zh-CN" sz="2400" b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9E6E455-4464-A439-4D1C-513FD1D7544B}"/>
              </a:ext>
            </a:extLst>
          </p:cNvPr>
          <p:cNvCxnSpPr>
            <a:cxnSpLocks/>
          </p:cNvCxnSpPr>
          <p:nvPr/>
        </p:nvCxnSpPr>
        <p:spPr>
          <a:xfrm flipV="1">
            <a:off x="2811251" y="5000494"/>
            <a:ext cx="365172" cy="615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文本框 2047">
                <a:extLst>
                  <a:ext uri="{FF2B5EF4-FFF2-40B4-BE49-F238E27FC236}">
                    <a16:creationId xmlns:a16="http://schemas.microsoft.com/office/drawing/2014/main" id="{A97FA437-62E8-479B-D170-A53DE3051566}"/>
                  </a:ext>
                </a:extLst>
              </p:cNvPr>
              <p:cNvSpPr txBox="1"/>
              <p:nvPr/>
            </p:nvSpPr>
            <p:spPr>
              <a:xfrm>
                <a:off x="3155289" y="4762161"/>
                <a:ext cx="72404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b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sz="2400" b="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Dec(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CN" sz="2400" b="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zh-CN" sz="2400" b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·)</a:t>
                </a:r>
              </a:p>
              <a:p>
                <a:pPr algn="just"/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rigidity implies that Enc(pk, Dec(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c)) = c for </a:t>
                </a:r>
              </a:p>
              <a:p>
                <a:pPr algn="just"/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every 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𝒞</m:t>
                    </m:r>
                  </m:oMath>
                </a14:m>
                <a:r>
                  <a:rPr lang="en-US" altLang="zh-CN" sz="2400" b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(Dec(</a:t>
                </a:r>
                <a:r>
                  <a:rPr lang="en-US" altLang="zh-CN" sz="2400" b="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</a:t>
                </a:r>
                <a:r>
                  <a:rPr lang="en-US" altLang="zh-CN" sz="2400" b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c)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≠ ⊥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altLang="zh-CN" sz="2400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48" name="文本框 2047">
                <a:extLst>
                  <a:ext uri="{FF2B5EF4-FFF2-40B4-BE49-F238E27FC236}">
                    <a16:creationId xmlns:a16="http://schemas.microsoft.com/office/drawing/2014/main" id="{A97FA437-62E8-479B-D170-A53DE3051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89" y="4762161"/>
                <a:ext cx="7240472" cy="1200329"/>
              </a:xfrm>
              <a:prstGeom prst="rect">
                <a:avLst/>
              </a:prstGeom>
              <a:blipFill>
                <a:blip r:embed="rId6"/>
                <a:stretch>
                  <a:fillRect l="-1348" t="-3553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文本框 2050">
            <a:extLst>
              <a:ext uri="{FF2B5EF4-FFF2-40B4-BE49-F238E27FC236}">
                <a16:creationId xmlns:a16="http://schemas.microsoft.com/office/drawing/2014/main" id="{5FE7A145-4B15-30F5-1970-B8692EB0CEDD}"/>
              </a:ext>
            </a:extLst>
          </p:cNvPr>
          <p:cNvSpPr txBox="1"/>
          <p:nvPr/>
        </p:nvSpPr>
        <p:spPr>
          <a:xfrm>
            <a:off x="2647122" y="5992761"/>
            <a:ext cx="6897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This implies that the map </a:t>
            </a:r>
            <a:r>
              <a:rPr lang="en-US" altLang="zh-CN" sz="24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Enc(pk, ·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bijective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PKE' is perfectly correct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2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FFDA501-A1B0-412A-86F3-4D6C5942559A}"/>
              </a:ext>
            </a:extLst>
          </p:cNvPr>
          <p:cNvSpPr/>
          <p:nvPr/>
        </p:nvSpPr>
        <p:spPr>
          <a:xfrm>
            <a:off x="5726000" y="2859285"/>
            <a:ext cx="5822152" cy="7296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C00000"/>
            </a:solidFill>
          </a:ln>
          <a:effectLst>
            <a:outerShdw blurRad="63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114300">
                    <a:srgbClr val="FF0000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NTRU, Classic </a:t>
            </a:r>
            <a:r>
              <a:rPr lang="en-US" altLang="zh-CN" sz="24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114300">
                    <a:srgbClr val="FF0000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McEliece</a:t>
            </a:r>
            <a:r>
              <a:rPr lang="en-US" altLang="zh-CN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114300">
                    <a:srgbClr val="FF0000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constructed from rigid deterministic PKEs</a:t>
            </a:r>
            <a:endParaRPr lang="zh-CN" altLang="en-US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114300">
                  <a:srgbClr val="FF0000"/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01941D-8CE2-6C8A-BE65-AA50E94F1A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CF64CEA-1391-3284-3417-141E7FEF2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26" grpId="0"/>
      <p:bldP spid="36" grpId="0"/>
      <p:bldP spid="52" grpId="0"/>
      <p:bldP spid="59" grpId="0"/>
      <p:bldP spid="62" grpId="0"/>
      <p:bldP spid="2048" grpId="0"/>
      <p:bldP spid="205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245CD-1796-B419-1E24-0E48A30FD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647BA37-F0E8-23C1-7B55-0BB1C24773FF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6CADE467-F4F5-BDFB-0B4A-DD668E10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491031A-5FED-8E7A-DAD4-DC7F9C3FF286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Proof Sketch in ROM 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[AC:JMZ23]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AD4ED10-83A0-10FB-1A3E-E8BF30D443FF}"/>
              </a:ext>
            </a:extLst>
          </p:cNvPr>
          <p:cNvGrpSpPr/>
          <p:nvPr/>
        </p:nvGrpSpPr>
        <p:grpSpPr>
          <a:xfrm>
            <a:off x="1879703" y="1966608"/>
            <a:ext cx="619121" cy="845913"/>
            <a:chOff x="6480832" y="3521173"/>
            <a:chExt cx="619121" cy="84591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62D69C6-AD41-5432-B794-CB49C3DB883A}"/>
                </a:ext>
              </a:extLst>
            </p:cNvPr>
            <p:cNvGrpSpPr/>
            <p:nvPr/>
          </p:nvGrpSpPr>
          <p:grpSpPr>
            <a:xfrm>
              <a:off x="6480832" y="3521173"/>
              <a:ext cx="619121" cy="741776"/>
              <a:chOff x="4001944" y="4047902"/>
              <a:chExt cx="900000" cy="1049373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499820D0-905F-5C10-F375-4FEE05960CFE}"/>
                  </a:ext>
                </a:extLst>
              </p:cNvPr>
              <p:cNvSpPr/>
              <p:nvPr/>
            </p:nvSpPr>
            <p:spPr>
              <a:xfrm>
                <a:off x="4001944" y="4197275"/>
                <a:ext cx="900000" cy="900000"/>
              </a:xfrm>
              <a:prstGeom prst="ellipse">
                <a:avLst/>
              </a:prstGeom>
              <a:solidFill>
                <a:srgbClr val="FFD91D"/>
              </a:solidFill>
              <a:ln>
                <a:noFill/>
              </a:ln>
              <a:effectLst>
                <a:innerShdw dist="101600" dir="4320000">
                  <a:srgbClr val="C00000">
                    <a:alpha val="6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D3030E47-7D40-CCF0-EF4E-FF39754FAA2A}"/>
                  </a:ext>
                </a:extLst>
              </p:cNvPr>
              <p:cNvSpPr/>
              <p:nvPr/>
            </p:nvSpPr>
            <p:spPr>
              <a:xfrm>
                <a:off x="4194650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BB3F92AC-3C99-2D8E-152E-A3C9527FADD8}"/>
                  </a:ext>
                </a:extLst>
              </p:cNvPr>
              <p:cNvSpPr/>
              <p:nvPr/>
            </p:nvSpPr>
            <p:spPr>
              <a:xfrm>
                <a:off x="4545459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弧形 15">
                <a:extLst>
                  <a:ext uri="{FF2B5EF4-FFF2-40B4-BE49-F238E27FC236}">
                    <a16:creationId xmlns:a16="http://schemas.microsoft.com/office/drawing/2014/main" id="{FEDFF742-730B-BDA3-6CEF-C2A1F089E963}"/>
                  </a:ext>
                </a:extLst>
              </p:cNvPr>
              <p:cNvSpPr/>
              <p:nvPr/>
            </p:nvSpPr>
            <p:spPr>
              <a:xfrm rot="8167820">
                <a:off x="4282819" y="4469566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56B96199-5551-6C24-F15E-5E6F7FEF01E3}"/>
                  </a:ext>
                </a:extLst>
              </p:cNvPr>
              <p:cNvSpPr/>
              <p:nvPr/>
            </p:nvSpPr>
            <p:spPr>
              <a:xfrm>
                <a:off x="4066557" y="4047902"/>
                <a:ext cx="792523" cy="30715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F3CE1DFD-A6EA-9F53-6A01-A0EC9A88734F}"/>
                  </a:ext>
                </a:extLst>
              </p:cNvPr>
              <p:cNvSpPr/>
              <p:nvPr/>
            </p:nvSpPr>
            <p:spPr>
              <a:xfrm>
                <a:off x="4208310" y="4121315"/>
                <a:ext cx="504946" cy="1377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弦形 9">
              <a:extLst>
                <a:ext uri="{FF2B5EF4-FFF2-40B4-BE49-F238E27FC236}">
                  <a16:creationId xmlns:a16="http://schemas.microsoft.com/office/drawing/2014/main" id="{33F0EB1A-D750-4C80-B9F5-C8330C72B000}"/>
                </a:ext>
              </a:extLst>
            </p:cNvPr>
            <p:cNvSpPr/>
            <p:nvPr/>
          </p:nvSpPr>
          <p:spPr>
            <a:xfrm rot="10581878">
              <a:off x="6701517" y="3990615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弦形 10">
              <a:extLst>
                <a:ext uri="{FF2B5EF4-FFF2-40B4-BE49-F238E27FC236}">
                  <a16:creationId xmlns:a16="http://schemas.microsoft.com/office/drawing/2014/main" id="{11DCD7B0-6F7A-97AD-DBDB-9AC5ACF8C6DC}"/>
                </a:ext>
              </a:extLst>
            </p:cNvPr>
            <p:cNvSpPr/>
            <p:nvPr/>
          </p:nvSpPr>
          <p:spPr>
            <a:xfrm rot="5400000">
              <a:off x="6529112" y="3995282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泪滴形 11">
              <a:extLst>
                <a:ext uri="{FF2B5EF4-FFF2-40B4-BE49-F238E27FC236}">
                  <a16:creationId xmlns:a16="http://schemas.microsoft.com/office/drawing/2014/main" id="{93BE999C-F520-784E-4ADE-05C721AFA85C}"/>
                </a:ext>
              </a:extLst>
            </p:cNvPr>
            <p:cNvSpPr/>
            <p:nvPr/>
          </p:nvSpPr>
          <p:spPr>
            <a:xfrm rot="8099399">
              <a:off x="6712587" y="4187086"/>
              <a:ext cx="180000" cy="180000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F2A024C1-807F-4EF7-BA69-D3A3B236B2F5}"/>
              </a:ext>
            </a:extLst>
          </p:cNvPr>
          <p:cNvSpPr txBox="1"/>
          <p:nvPr/>
        </p:nvSpPr>
        <p:spPr>
          <a:xfrm>
            <a:off x="582297" y="2773699"/>
            <a:ext cx="30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Decaps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Oracle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5BA8DBD-60CC-DAC9-B488-C0B6FF64776D}"/>
              </a:ext>
            </a:extLst>
          </p:cNvPr>
          <p:cNvSpPr txBox="1"/>
          <p:nvPr/>
        </p:nvSpPr>
        <p:spPr>
          <a:xfrm>
            <a:off x="629322" y="1338256"/>
            <a:ext cx="613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ROM:</a:t>
            </a:r>
            <a:endParaRPr lang="zh-CN" altLang="en-US" sz="2800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66CF2B7-061B-9055-D676-BAADA840BB33}"/>
              </a:ext>
            </a:extLst>
          </p:cNvPr>
          <p:cNvGrpSpPr/>
          <p:nvPr/>
        </p:nvGrpSpPr>
        <p:grpSpPr>
          <a:xfrm>
            <a:off x="8611081" y="1077329"/>
            <a:ext cx="1192611" cy="1665763"/>
            <a:chOff x="2524490" y="1501362"/>
            <a:chExt cx="1800000" cy="245918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8DFD085-5BBD-72AE-BEE0-320F31F36FC3}"/>
                </a:ext>
              </a:extLst>
            </p:cNvPr>
            <p:cNvSpPr/>
            <p:nvPr/>
          </p:nvSpPr>
          <p:spPr>
            <a:xfrm>
              <a:off x="2938490" y="2694956"/>
              <a:ext cx="972000" cy="9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DEC346E-B229-AF0B-4FA6-20F753302C6E}"/>
                </a:ext>
              </a:extLst>
            </p:cNvPr>
            <p:cNvSpPr/>
            <p:nvPr/>
          </p:nvSpPr>
          <p:spPr>
            <a:xfrm>
              <a:off x="2524490" y="150136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1C46F3F-BD27-0567-5355-C916CE0BCEA9}"/>
                </a:ext>
              </a:extLst>
            </p:cNvPr>
            <p:cNvGrpSpPr/>
            <p:nvPr/>
          </p:nvGrpSpPr>
          <p:grpSpPr>
            <a:xfrm>
              <a:off x="2974490" y="3060550"/>
              <a:ext cx="900000" cy="900000"/>
              <a:chOff x="2974490" y="3060550"/>
              <a:chExt cx="900000" cy="90000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059768C0-2C2A-A6C7-0301-DEBC02D976EB}"/>
                  </a:ext>
                </a:extLst>
              </p:cNvPr>
              <p:cNvSpPr/>
              <p:nvPr/>
            </p:nvSpPr>
            <p:spPr>
              <a:xfrm>
                <a:off x="2974490" y="3060550"/>
                <a:ext cx="900000" cy="90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dist="139700" dir="3900000">
                  <a:srgbClr val="C00000">
                    <a:alpha val="20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8957C7C9-E954-9F9C-8A4D-060CE3188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76" y="3325790"/>
                <a:ext cx="193510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DF1851F6-4B74-BBAC-D347-B12C6AD19A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8005" y="3325790"/>
                <a:ext cx="171868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7653CB3-3DD4-1BF6-C7FA-34216BA34435}"/>
                  </a:ext>
                </a:extLst>
              </p:cNvPr>
              <p:cNvSpPr/>
              <p:nvPr/>
            </p:nvSpPr>
            <p:spPr>
              <a:xfrm>
                <a:off x="3167196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18F4E29-9A18-E9C4-DDEF-0DED25CC13CB}"/>
                  </a:ext>
                </a:extLst>
              </p:cNvPr>
              <p:cNvSpPr/>
              <p:nvPr/>
            </p:nvSpPr>
            <p:spPr>
              <a:xfrm>
                <a:off x="3518005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弧形 34">
                <a:extLst>
                  <a:ext uri="{FF2B5EF4-FFF2-40B4-BE49-F238E27FC236}">
                    <a16:creationId xmlns:a16="http://schemas.microsoft.com/office/drawing/2014/main" id="{BB7CEFE7-A417-F6DA-7666-24BB61C7FCD1}"/>
                  </a:ext>
                </a:extLst>
              </p:cNvPr>
              <p:cNvSpPr/>
              <p:nvPr/>
            </p:nvSpPr>
            <p:spPr>
              <a:xfrm rot="8167820">
                <a:off x="3255365" y="3332841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3E6D4FFF-B762-5A05-560E-8AD39B80A7AA}"/>
              </a:ext>
            </a:extLst>
          </p:cNvPr>
          <p:cNvSpPr txBox="1"/>
          <p:nvPr/>
        </p:nvSpPr>
        <p:spPr>
          <a:xfrm>
            <a:off x="8147068" y="2773699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Adversary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96D50CB9-A464-4A7A-4291-4FC0E5C648B3}"/>
              </a:ext>
            </a:extLst>
          </p:cNvPr>
          <p:cNvCxnSpPr/>
          <p:nvPr/>
        </p:nvCxnSpPr>
        <p:spPr>
          <a:xfrm flipH="1">
            <a:off x="3633668" y="3235364"/>
            <a:ext cx="4456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D1C8145E-6A5A-8AC8-56D4-75CC1C091F92}"/>
              </a:ext>
            </a:extLst>
          </p:cNvPr>
          <p:cNvSpPr txBox="1"/>
          <p:nvPr/>
        </p:nvSpPr>
        <p:spPr>
          <a:xfrm>
            <a:off x="5414883" y="2820708"/>
            <a:ext cx="120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c'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c*</a:t>
            </a:r>
            <a:endParaRPr lang="en-US" altLang="zh-CN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C36CE851-ED74-84E4-D3AF-36BDFA329262}"/>
              </a:ext>
            </a:extLst>
          </p:cNvPr>
          <p:cNvSpPr/>
          <p:nvPr/>
        </p:nvSpPr>
        <p:spPr>
          <a:xfrm>
            <a:off x="6873676" y="1524203"/>
            <a:ext cx="596306" cy="609627"/>
          </a:xfrm>
          <a:prstGeom prst="ellipse">
            <a:avLst/>
          </a:prstGeom>
          <a:solidFill>
            <a:srgbClr val="97E4FF"/>
          </a:solidFill>
          <a:ln>
            <a:noFill/>
          </a:ln>
          <a:effectLst>
            <a:innerShdw blurRad="12700" dist="127000" dir="3540000">
              <a:srgbClr val="C00000">
                <a:alpha val="4000"/>
              </a:s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0B817CF-8C2E-971F-EE2D-765D83726D1D}"/>
              </a:ext>
            </a:extLst>
          </p:cNvPr>
          <p:cNvSpPr txBox="1"/>
          <p:nvPr/>
        </p:nvSpPr>
        <p:spPr>
          <a:xfrm>
            <a:off x="5909453" y="2037647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Oracle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32DD7E9-DFA2-F117-42DA-1EF76C67BEA3}"/>
              </a:ext>
            </a:extLst>
          </p:cNvPr>
          <p:cNvSpPr txBox="1"/>
          <p:nvPr/>
        </p:nvSpPr>
        <p:spPr>
          <a:xfrm>
            <a:off x="5871219" y="1027208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025637D0-1E99-33C1-7BD7-6E33E3B6FAF5}"/>
              </a:ext>
            </a:extLst>
          </p:cNvPr>
          <p:cNvCxnSpPr>
            <a:cxnSpLocks/>
          </p:cNvCxnSpPr>
          <p:nvPr/>
        </p:nvCxnSpPr>
        <p:spPr>
          <a:xfrm>
            <a:off x="7985793" y="1934698"/>
            <a:ext cx="628141" cy="21408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25B1EED6-65E3-5167-5B6E-C3EBA5929084}"/>
              </a:ext>
            </a:extLst>
          </p:cNvPr>
          <p:cNvCxnSpPr>
            <a:cxnSpLocks/>
          </p:cNvCxnSpPr>
          <p:nvPr/>
        </p:nvCxnSpPr>
        <p:spPr>
          <a:xfrm flipH="1" flipV="1">
            <a:off x="7985793" y="1762575"/>
            <a:ext cx="628141" cy="23277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5" name="组合 2064">
            <a:extLst>
              <a:ext uri="{FF2B5EF4-FFF2-40B4-BE49-F238E27FC236}">
                <a16:creationId xmlns:a16="http://schemas.microsoft.com/office/drawing/2014/main" id="{667A34D7-532C-0CA7-9700-592E049E44CD}"/>
              </a:ext>
            </a:extLst>
          </p:cNvPr>
          <p:cNvGrpSpPr/>
          <p:nvPr/>
        </p:nvGrpSpPr>
        <p:grpSpPr>
          <a:xfrm>
            <a:off x="4552077" y="1421986"/>
            <a:ext cx="1278069" cy="1420382"/>
            <a:chOff x="4518212" y="1253266"/>
            <a:chExt cx="1278069" cy="1420382"/>
          </a:xfrm>
        </p:grpSpPr>
        <p:sp>
          <p:nvSpPr>
            <p:cNvPr id="2051" name="流程图: 内部贮存 2050">
              <a:extLst>
                <a:ext uri="{FF2B5EF4-FFF2-40B4-BE49-F238E27FC236}">
                  <a16:creationId xmlns:a16="http://schemas.microsoft.com/office/drawing/2014/main" id="{439A3F13-3F76-D4DE-0FAC-C2C49102E06F}"/>
                </a:ext>
              </a:extLst>
            </p:cNvPr>
            <p:cNvSpPr/>
            <p:nvPr/>
          </p:nvSpPr>
          <p:spPr>
            <a:xfrm>
              <a:off x="4518212" y="1253266"/>
              <a:ext cx="1278069" cy="1420382"/>
            </a:xfrm>
            <a:prstGeom prst="flowChartInternalStorage">
              <a:avLst/>
            </a:prstGeom>
            <a:solidFill>
              <a:srgbClr val="BDEE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55" name="文本框 2054">
              <a:extLst>
                <a:ext uri="{FF2B5EF4-FFF2-40B4-BE49-F238E27FC236}">
                  <a16:creationId xmlns:a16="http://schemas.microsoft.com/office/drawing/2014/main" id="{2D29DDCD-371B-7FE0-363E-2A94632BDDB9}"/>
                </a:ext>
              </a:extLst>
            </p:cNvPr>
            <p:cNvSpPr txBox="1"/>
            <p:nvPr/>
          </p:nvSpPr>
          <p:spPr>
            <a:xfrm>
              <a:off x="4732480" y="1439443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20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6" name="文本框 2055">
              <a:extLst>
                <a:ext uri="{FF2B5EF4-FFF2-40B4-BE49-F238E27FC236}">
                  <a16:creationId xmlns:a16="http://schemas.microsoft.com/office/drawing/2014/main" id="{2B16BEFD-392C-9749-A402-8A34F0E34449}"/>
                </a:ext>
              </a:extLst>
            </p:cNvPr>
            <p:cNvSpPr txBox="1"/>
            <p:nvPr/>
          </p:nvSpPr>
          <p:spPr>
            <a:xfrm>
              <a:off x="4732479" y="1724131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20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7" name="文本框 2056">
              <a:extLst>
                <a:ext uri="{FF2B5EF4-FFF2-40B4-BE49-F238E27FC236}">
                  <a16:creationId xmlns:a16="http://schemas.microsoft.com/office/drawing/2014/main" id="{8823BFCC-0628-F47A-FA6A-892E29242122}"/>
                </a:ext>
              </a:extLst>
            </p:cNvPr>
            <p:cNvSpPr txBox="1"/>
            <p:nvPr/>
          </p:nvSpPr>
          <p:spPr>
            <a:xfrm>
              <a:off x="4739366" y="2012813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20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" name="文本框 2057">
              <a:extLst>
                <a:ext uri="{FF2B5EF4-FFF2-40B4-BE49-F238E27FC236}">
                  <a16:creationId xmlns:a16="http://schemas.microsoft.com/office/drawing/2014/main" id="{809FB282-C574-D5B5-D376-F192F2CD2466}"/>
                </a:ext>
              </a:extLst>
            </p:cNvPr>
            <p:cNvSpPr txBox="1"/>
            <p:nvPr/>
          </p:nvSpPr>
          <p:spPr>
            <a:xfrm>
              <a:off x="5034463" y="223818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zh-CN" altLang="en-US" sz="20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4" name="文本框 2063">
            <a:extLst>
              <a:ext uri="{FF2B5EF4-FFF2-40B4-BE49-F238E27FC236}">
                <a16:creationId xmlns:a16="http://schemas.microsoft.com/office/drawing/2014/main" id="{A686E01A-31A2-B470-D222-BC8EADC45A54}"/>
              </a:ext>
            </a:extLst>
          </p:cNvPr>
          <p:cNvSpPr txBox="1"/>
          <p:nvPr/>
        </p:nvSpPr>
        <p:spPr>
          <a:xfrm>
            <a:off x="3915635" y="965533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n-US" altLang="zh-CN" sz="2400" baseline="30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altLang="zh-CN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70319616-A6A9-58D8-A923-0AAED0B50DA2}"/>
              </a:ext>
            </a:extLst>
          </p:cNvPr>
          <p:cNvSpPr/>
          <p:nvPr/>
        </p:nvSpPr>
        <p:spPr>
          <a:xfrm>
            <a:off x="898823" y="3529686"/>
            <a:ext cx="2597345" cy="566994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{1, …, q</a:t>
            </a:r>
            <a:r>
              <a:rPr lang="en-US" altLang="zh-CN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+1}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2DCE067-6684-3D00-B02C-55A114AC92AB}"/>
              </a:ext>
            </a:extLst>
          </p:cNvPr>
          <p:cNvCxnSpPr>
            <a:cxnSpLocks/>
            <a:stCxn id="9" idx="2"/>
            <a:endCxn id="21" idx="0"/>
          </p:cNvCxnSpPr>
          <p:nvPr/>
        </p:nvCxnSpPr>
        <p:spPr>
          <a:xfrm flipH="1">
            <a:off x="2189263" y="4096680"/>
            <a:ext cx="8233" cy="31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流程图: 决策 20">
            <a:extLst>
              <a:ext uri="{FF2B5EF4-FFF2-40B4-BE49-F238E27FC236}">
                <a16:creationId xmlns:a16="http://schemas.microsoft.com/office/drawing/2014/main" id="{06679887-FC54-1D0F-A0EE-52C4EF616932}"/>
              </a:ext>
            </a:extLst>
          </p:cNvPr>
          <p:cNvSpPr/>
          <p:nvPr/>
        </p:nvSpPr>
        <p:spPr>
          <a:xfrm>
            <a:off x="103016" y="4408542"/>
            <a:ext cx="4172493" cy="1123432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ED0B105-655C-CFF6-A0A2-70727B35FAE4}"/>
              </a:ext>
            </a:extLst>
          </p:cNvPr>
          <p:cNvSpPr txBox="1"/>
          <p:nvPr/>
        </p:nvSpPr>
        <p:spPr>
          <a:xfrm>
            <a:off x="629322" y="4739425"/>
            <a:ext cx="3139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Does (m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c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) in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List</a:t>
            </a:r>
            <a:r>
              <a:rPr kumimoji="0" lang="en-US" altLang="zh-CN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78F919A-AF94-FAC8-6691-A217261E37C6}"/>
              </a:ext>
            </a:extLst>
          </p:cNvPr>
          <p:cNvSpPr txBox="1"/>
          <p:nvPr/>
        </p:nvSpPr>
        <p:spPr>
          <a:xfrm>
            <a:off x="3438578" y="4378419"/>
            <a:ext cx="8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altLang="zh-CN" sz="2400" b="1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8595F464-BCF5-F740-99E3-C2DFA87AEBC2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4275509" y="4970258"/>
            <a:ext cx="381424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2288B1F5-E75F-FE17-9BF6-70E7E1800596}"/>
              </a:ext>
            </a:extLst>
          </p:cNvPr>
          <p:cNvSpPr txBox="1"/>
          <p:nvPr/>
        </p:nvSpPr>
        <p:spPr>
          <a:xfrm>
            <a:off x="5264963" y="4494903"/>
            <a:ext cx="128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400" baseline="-25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,c</a:t>
            </a:r>
            <a:r>
              <a:rPr lang="en-US" altLang="zh-CN" sz="2400" baseline="-25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DA45B5B-EEF6-06B6-44D9-A75472076E1D}"/>
              </a:ext>
            </a:extLst>
          </p:cNvPr>
          <p:cNvSpPr txBox="1"/>
          <p:nvPr/>
        </p:nvSpPr>
        <p:spPr>
          <a:xfrm>
            <a:off x="1272031" y="5368817"/>
            <a:ext cx="8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altLang="zh-CN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连接符: 肘形 61">
            <a:extLst>
              <a:ext uri="{FF2B5EF4-FFF2-40B4-BE49-F238E27FC236}">
                <a16:creationId xmlns:a16="http://schemas.microsoft.com/office/drawing/2014/main" id="{593B76A6-8AF5-ABED-AD4C-50776A877194}"/>
              </a:ext>
            </a:extLst>
          </p:cNvPr>
          <p:cNvCxnSpPr>
            <a:cxnSpLocks/>
            <a:stCxn id="21" idx="2"/>
          </p:cNvCxnSpPr>
          <p:nvPr/>
        </p:nvCxnSpPr>
        <p:spPr>
          <a:xfrm rot="16200000" flipH="1">
            <a:off x="4905279" y="2815958"/>
            <a:ext cx="468456" cy="59004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3E40AEE4-2BBB-37ED-FBF6-8497D50C5910}"/>
                  </a:ext>
                </a:extLst>
              </p:cNvPr>
              <p:cNvSpPr txBox="1"/>
              <p:nvPr/>
            </p:nvSpPr>
            <p:spPr>
              <a:xfrm>
                <a:off x="5319664" y="5516950"/>
                <a:ext cx="1288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𝒦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3E40AEE4-2BBB-37ED-FBF6-8497D50C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64" y="5516950"/>
                <a:ext cx="1288980" cy="461665"/>
              </a:xfrm>
              <a:prstGeom prst="rect">
                <a:avLst/>
              </a:prstGeom>
              <a:blipFill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2" name="对话气泡: 圆角矩形 2051">
            <a:extLst>
              <a:ext uri="{FF2B5EF4-FFF2-40B4-BE49-F238E27FC236}">
                <a16:creationId xmlns:a16="http://schemas.microsoft.com/office/drawing/2014/main" id="{311485AD-EEDF-8AFA-28CB-2427F7610B34}"/>
              </a:ext>
            </a:extLst>
          </p:cNvPr>
          <p:cNvSpPr/>
          <p:nvPr/>
        </p:nvSpPr>
        <p:spPr>
          <a:xfrm>
            <a:off x="8676042" y="4092719"/>
            <a:ext cx="3024606" cy="2302702"/>
          </a:xfrm>
          <a:prstGeom prst="wedgeRoundRectCallout">
            <a:avLst>
              <a:gd name="adj1" fmla="val -116577"/>
              <a:gd name="adj2" fmla="val 210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3" name="组合 2052">
            <a:extLst>
              <a:ext uri="{FF2B5EF4-FFF2-40B4-BE49-F238E27FC236}">
                <a16:creationId xmlns:a16="http://schemas.microsoft.com/office/drawing/2014/main" id="{42ACA31D-8335-3BD2-AD3F-045A0EB8443C}"/>
              </a:ext>
            </a:extLst>
          </p:cNvPr>
          <p:cNvGrpSpPr/>
          <p:nvPr/>
        </p:nvGrpSpPr>
        <p:grpSpPr>
          <a:xfrm>
            <a:off x="8885382" y="4168341"/>
            <a:ext cx="619121" cy="741776"/>
            <a:chOff x="4001944" y="4047902"/>
            <a:chExt cx="900000" cy="1049373"/>
          </a:xfrm>
        </p:grpSpPr>
        <p:sp>
          <p:nvSpPr>
            <p:cNvPr id="2054" name="椭圆 2053">
              <a:extLst>
                <a:ext uri="{FF2B5EF4-FFF2-40B4-BE49-F238E27FC236}">
                  <a16:creationId xmlns:a16="http://schemas.microsoft.com/office/drawing/2014/main" id="{910CE8DF-F9BB-A6FF-04CA-62CF4E0C0590}"/>
                </a:ext>
              </a:extLst>
            </p:cNvPr>
            <p:cNvSpPr/>
            <p:nvPr/>
          </p:nvSpPr>
          <p:spPr>
            <a:xfrm>
              <a:off x="4001944" y="4197275"/>
              <a:ext cx="900000" cy="900000"/>
            </a:xfrm>
            <a:prstGeom prst="ellipse">
              <a:avLst/>
            </a:prstGeom>
            <a:solidFill>
              <a:srgbClr val="FFD91D"/>
            </a:solidFill>
            <a:ln>
              <a:noFill/>
            </a:ln>
            <a:effectLst>
              <a:innerShdw dist="101600" dir="4320000">
                <a:srgbClr val="C00000">
                  <a:alpha val="6000"/>
                </a:srgb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1" name="椭圆 2060">
              <a:extLst>
                <a:ext uri="{FF2B5EF4-FFF2-40B4-BE49-F238E27FC236}">
                  <a16:creationId xmlns:a16="http://schemas.microsoft.com/office/drawing/2014/main" id="{D4748FFF-84FA-A1EE-9789-AA5417CEA0D4}"/>
                </a:ext>
              </a:extLst>
            </p:cNvPr>
            <p:cNvSpPr/>
            <p:nvPr/>
          </p:nvSpPr>
          <p:spPr>
            <a:xfrm>
              <a:off x="4194650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2" name="椭圆 2061">
              <a:extLst>
                <a:ext uri="{FF2B5EF4-FFF2-40B4-BE49-F238E27FC236}">
                  <a16:creationId xmlns:a16="http://schemas.microsoft.com/office/drawing/2014/main" id="{145443A0-AD57-77BE-7C01-C5ECC222E3F5}"/>
                </a:ext>
              </a:extLst>
            </p:cNvPr>
            <p:cNvSpPr/>
            <p:nvPr/>
          </p:nvSpPr>
          <p:spPr>
            <a:xfrm>
              <a:off x="4545459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7" name="弧形 2066">
              <a:extLst>
                <a:ext uri="{FF2B5EF4-FFF2-40B4-BE49-F238E27FC236}">
                  <a16:creationId xmlns:a16="http://schemas.microsoft.com/office/drawing/2014/main" id="{8DD7AC4D-0B39-6512-7393-385CD876B099}"/>
                </a:ext>
              </a:extLst>
            </p:cNvPr>
            <p:cNvSpPr/>
            <p:nvPr/>
          </p:nvSpPr>
          <p:spPr>
            <a:xfrm rot="8167820">
              <a:off x="4282819" y="4469566"/>
              <a:ext cx="360000" cy="360000"/>
            </a:xfrm>
            <a:prstGeom prst="arc">
              <a:avLst>
                <a:gd name="adj1" fmla="val 15773026"/>
                <a:gd name="adj2" fmla="val 179204"/>
              </a:avLst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8" name="椭圆 2067">
              <a:extLst>
                <a:ext uri="{FF2B5EF4-FFF2-40B4-BE49-F238E27FC236}">
                  <a16:creationId xmlns:a16="http://schemas.microsoft.com/office/drawing/2014/main" id="{18096087-B380-528E-91B0-9EDB67FDFF3A}"/>
                </a:ext>
              </a:extLst>
            </p:cNvPr>
            <p:cNvSpPr/>
            <p:nvPr/>
          </p:nvSpPr>
          <p:spPr>
            <a:xfrm>
              <a:off x="4066557" y="4047902"/>
              <a:ext cx="792523" cy="30715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9" name="椭圆 2068">
              <a:extLst>
                <a:ext uri="{FF2B5EF4-FFF2-40B4-BE49-F238E27FC236}">
                  <a16:creationId xmlns:a16="http://schemas.microsoft.com/office/drawing/2014/main" id="{3CA7D447-2596-5A10-D419-3E1B773E9BE8}"/>
                </a:ext>
              </a:extLst>
            </p:cNvPr>
            <p:cNvSpPr/>
            <p:nvPr/>
          </p:nvSpPr>
          <p:spPr>
            <a:xfrm>
              <a:off x="4208310" y="4121315"/>
              <a:ext cx="504946" cy="13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72" name="文本框 2071">
            <a:extLst>
              <a:ext uri="{FF2B5EF4-FFF2-40B4-BE49-F238E27FC236}">
                <a16:creationId xmlns:a16="http://schemas.microsoft.com/office/drawing/2014/main" id="{5F1E9D88-766C-5652-745C-8E66D97FCE86}"/>
              </a:ext>
            </a:extLst>
          </p:cNvPr>
          <p:cNvSpPr txBox="1"/>
          <p:nvPr/>
        </p:nvSpPr>
        <p:spPr>
          <a:xfrm>
            <a:off x="8892417" y="4433657"/>
            <a:ext cx="2743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   R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ecord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R)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Once adversary makes the </a:t>
            </a:r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-th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query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400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,c</a:t>
            </a:r>
            <a:r>
              <a:rPr lang="en-US" altLang="zh-CN" sz="2400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return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3" name="对话气泡: 矩形 2092">
            <a:extLst>
              <a:ext uri="{FF2B5EF4-FFF2-40B4-BE49-F238E27FC236}">
                <a16:creationId xmlns:a16="http://schemas.microsoft.com/office/drawing/2014/main" id="{03BB5E11-ADFF-B888-50C9-B3845D51B0E5}"/>
              </a:ext>
            </a:extLst>
          </p:cNvPr>
          <p:cNvSpPr/>
          <p:nvPr/>
        </p:nvSpPr>
        <p:spPr>
          <a:xfrm>
            <a:off x="3872886" y="3382570"/>
            <a:ext cx="4653822" cy="1054786"/>
          </a:xfrm>
          <a:prstGeom prst="wedgeRectCallout">
            <a:avLst>
              <a:gd name="adj1" fmla="val -56401"/>
              <a:gd name="adj2" fmla="val -1483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guess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 query pair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to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decapsulation oracle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probability is </a:t>
            </a:r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1/(q</a:t>
            </a:r>
            <a:r>
              <a:rPr lang="en-US" altLang="zh-CN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+1)</a:t>
            </a:r>
            <a:endParaRPr lang="zh-CN" alt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A983EE-847D-9093-C240-652AD148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CA15F14B-E5D4-1E9A-0CEC-DFC72C62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9" grpId="0" animBg="1"/>
      <p:bldP spid="21" grpId="0" animBg="1"/>
      <p:bldP spid="37" grpId="0"/>
      <p:bldP spid="47" grpId="0"/>
      <p:bldP spid="51" grpId="0"/>
      <p:bldP spid="56" grpId="0"/>
      <p:bldP spid="63" grpId="0"/>
      <p:bldP spid="2052" grpId="0" animBg="1"/>
      <p:bldP spid="2072" grpId="0"/>
      <p:bldP spid="20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CC07A-DA62-C5E4-0F02-7E847AF2D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>
            <a:extLst>
              <a:ext uri="{FF2B5EF4-FFF2-40B4-BE49-F238E27FC236}">
                <a16:creationId xmlns:a16="http://schemas.microsoft.com/office/drawing/2014/main" id="{B4B6029D-D6E2-2C97-0645-40155D8555D9}"/>
              </a:ext>
            </a:extLst>
          </p:cNvPr>
          <p:cNvSpPr txBox="1"/>
          <p:nvPr/>
        </p:nvSpPr>
        <p:spPr>
          <a:xfrm>
            <a:off x="1245740" y="4372405"/>
            <a:ext cx="143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41" name="流程图: 决策 40">
            <a:extLst>
              <a:ext uri="{FF2B5EF4-FFF2-40B4-BE49-F238E27FC236}">
                <a16:creationId xmlns:a16="http://schemas.microsoft.com/office/drawing/2014/main" id="{666ED609-368F-7D84-3452-3010D864BBC9}"/>
              </a:ext>
            </a:extLst>
          </p:cNvPr>
          <p:cNvSpPr/>
          <p:nvPr/>
        </p:nvSpPr>
        <p:spPr>
          <a:xfrm>
            <a:off x="702675" y="3381089"/>
            <a:ext cx="3101837" cy="1123432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7D98DD8-8B5C-7F3A-3D04-8DB2028B141B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14FD3A5C-89D0-301D-7342-EBA07C3B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F3875DA-A6F5-4DE4-0789-187583B61084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Proof Sketch in ROM (Our Work)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299F9D8-B5C9-31B4-84D2-01AE83B1453C}"/>
              </a:ext>
            </a:extLst>
          </p:cNvPr>
          <p:cNvGrpSpPr/>
          <p:nvPr/>
        </p:nvGrpSpPr>
        <p:grpSpPr>
          <a:xfrm>
            <a:off x="1879703" y="1966608"/>
            <a:ext cx="619121" cy="845913"/>
            <a:chOff x="6480832" y="3521173"/>
            <a:chExt cx="619121" cy="84591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E1424E0-7024-4C89-D56A-1D0940E05B14}"/>
                </a:ext>
              </a:extLst>
            </p:cNvPr>
            <p:cNvGrpSpPr/>
            <p:nvPr/>
          </p:nvGrpSpPr>
          <p:grpSpPr>
            <a:xfrm>
              <a:off x="6480832" y="3521173"/>
              <a:ext cx="619121" cy="741776"/>
              <a:chOff x="4001944" y="4047902"/>
              <a:chExt cx="900000" cy="1049373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F2FFE59-D853-EC6D-F983-A47D792649DC}"/>
                  </a:ext>
                </a:extLst>
              </p:cNvPr>
              <p:cNvSpPr/>
              <p:nvPr/>
            </p:nvSpPr>
            <p:spPr>
              <a:xfrm>
                <a:off x="4001944" y="4197275"/>
                <a:ext cx="900000" cy="900000"/>
              </a:xfrm>
              <a:prstGeom prst="ellipse">
                <a:avLst/>
              </a:prstGeom>
              <a:solidFill>
                <a:srgbClr val="FFD91D"/>
              </a:solidFill>
              <a:ln>
                <a:noFill/>
              </a:ln>
              <a:effectLst>
                <a:innerShdw dist="101600" dir="4320000">
                  <a:srgbClr val="C00000">
                    <a:alpha val="6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09157E23-AF1A-8732-ECF2-F9B58E795C01}"/>
                  </a:ext>
                </a:extLst>
              </p:cNvPr>
              <p:cNvSpPr/>
              <p:nvPr/>
            </p:nvSpPr>
            <p:spPr>
              <a:xfrm>
                <a:off x="4194650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26DDA17-6649-2362-5C9F-C02BC4CF090C}"/>
                  </a:ext>
                </a:extLst>
              </p:cNvPr>
              <p:cNvSpPr/>
              <p:nvPr/>
            </p:nvSpPr>
            <p:spPr>
              <a:xfrm>
                <a:off x="4545459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弧形 15">
                <a:extLst>
                  <a:ext uri="{FF2B5EF4-FFF2-40B4-BE49-F238E27FC236}">
                    <a16:creationId xmlns:a16="http://schemas.microsoft.com/office/drawing/2014/main" id="{9B2291D7-A7AA-3332-65EC-0F48CEB8E880}"/>
                  </a:ext>
                </a:extLst>
              </p:cNvPr>
              <p:cNvSpPr/>
              <p:nvPr/>
            </p:nvSpPr>
            <p:spPr>
              <a:xfrm rot="8167820">
                <a:off x="4282819" y="4469566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1DBE290C-FF4E-1404-F00D-560BF17E9237}"/>
                  </a:ext>
                </a:extLst>
              </p:cNvPr>
              <p:cNvSpPr/>
              <p:nvPr/>
            </p:nvSpPr>
            <p:spPr>
              <a:xfrm>
                <a:off x="4066557" y="4047902"/>
                <a:ext cx="792523" cy="30715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6F3F77FA-3C08-8953-F977-0A210EFA22F0}"/>
                  </a:ext>
                </a:extLst>
              </p:cNvPr>
              <p:cNvSpPr/>
              <p:nvPr/>
            </p:nvSpPr>
            <p:spPr>
              <a:xfrm>
                <a:off x="4208310" y="4121315"/>
                <a:ext cx="504946" cy="1377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弦形 9">
              <a:extLst>
                <a:ext uri="{FF2B5EF4-FFF2-40B4-BE49-F238E27FC236}">
                  <a16:creationId xmlns:a16="http://schemas.microsoft.com/office/drawing/2014/main" id="{BFEFB394-1502-DC4E-22D5-19DE73469D12}"/>
                </a:ext>
              </a:extLst>
            </p:cNvPr>
            <p:cNvSpPr/>
            <p:nvPr/>
          </p:nvSpPr>
          <p:spPr>
            <a:xfrm rot="10581878">
              <a:off x="6701517" y="3990615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弦形 10">
              <a:extLst>
                <a:ext uri="{FF2B5EF4-FFF2-40B4-BE49-F238E27FC236}">
                  <a16:creationId xmlns:a16="http://schemas.microsoft.com/office/drawing/2014/main" id="{95FBB993-2E2C-E9CC-3E9A-B39D38866059}"/>
                </a:ext>
              </a:extLst>
            </p:cNvPr>
            <p:cNvSpPr/>
            <p:nvPr/>
          </p:nvSpPr>
          <p:spPr>
            <a:xfrm rot="5400000">
              <a:off x="6529112" y="3995282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泪滴形 11">
              <a:extLst>
                <a:ext uri="{FF2B5EF4-FFF2-40B4-BE49-F238E27FC236}">
                  <a16:creationId xmlns:a16="http://schemas.microsoft.com/office/drawing/2014/main" id="{67B25904-9298-B0B0-0938-2BC9A060780C}"/>
                </a:ext>
              </a:extLst>
            </p:cNvPr>
            <p:cNvSpPr/>
            <p:nvPr/>
          </p:nvSpPr>
          <p:spPr>
            <a:xfrm rot="8099399">
              <a:off x="6712587" y="4187086"/>
              <a:ext cx="180000" cy="180000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97F5181-F366-81D4-324A-689CC8954421}"/>
              </a:ext>
            </a:extLst>
          </p:cNvPr>
          <p:cNvSpPr txBox="1"/>
          <p:nvPr/>
        </p:nvSpPr>
        <p:spPr>
          <a:xfrm>
            <a:off x="582297" y="2773699"/>
            <a:ext cx="30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Decaps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Oracle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9F1425B-BC03-B036-9B47-43FE759D7FBC}"/>
              </a:ext>
            </a:extLst>
          </p:cNvPr>
          <p:cNvSpPr txBox="1"/>
          <p:nvPr/>
        </p:nvSpPr>
        <p:spPr>
          <a:xfrm>
            <a:off x="629322" y="1338256"/>
            <a:ext cx="613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ROM:</a:t>
            </a:r>
            <a:endParaRPr lang="zh-CN" altLang="en-US" sz="2800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16CFE89-CB61-E452-DE72-1304C5C1E342}"/>
              </a:ext>
            </a:extLst>
          </p:cNvPr>
          <p:cNvGrpSpPr/>
          <p:nvPr/>
        </p:nvGrpSpPr>
        <p:grpSpPr>
          <a:xfrm>
            <a:off x="8611081" y="1077329"/>
            <a:ext cx="1192611" cy="1665763"/>
            <a:chOff x="2524490" y="1501362"/>
            <a:chExt cx="1800000" cy="245918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F08CEDE-7226-0A83-93A2-284A3AC2170A}"/>
                </a:ext>
              </a:extLst>
            </p:cNvPr>
            <p:cNvSpPr/>
            <p:nvPr/>
          </p:nvSpPr>
          <p:spPr>
            <a:xfrm>
              <a:off x="2938490" y="2694956"/>
              <a:ext cx="972000" cy="9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5E4ED6F-5361-D5A4-3244-70B23DE40C1E}"/>
                </a:ext>
              </a:extLst>
            </p:cNvPr>
            <p:cNvSpPr/>
            <p:nvPr/>
          </p:nvSpPr>
          <p:spPr>
            <a:xfrm>
              <a:off x="2524490" y="150136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C59B9C5-832E-97E2-4A13-C3F512AD2119}"/>
                </a:ext>
              </a:extLst>
            </p:cNvPr>
            <p:cNvGrpSpPr/>
            <p:nvPr/>
          </p:nvGrpSpPr>
          <p:grpSpPr>
            <a:xfrm>
              <a:off x="2974490" y="3060550"/>
              <a:ext cx="900000" cy="900000"/>
              <a:chOff x="2974490" y="3060550"/>
              <a:chExt cx="900000" cy="90000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CB34EB84-2DB5-59FB-A7D6-23C2B265798E}"/>
                  </a:ext>
                </a:extLst>
              </p:cNvPr>
              <p:cNvSpPr/>
              <p:nvPr/>
            </p:nvSpPr>
            <p:spPr>
              <a:xfrm>
                <a:off x="2974490" y="3060550"/>
                <a:ext cx="900000" cy="90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dist="139700" dir="3900000">
                  <a:srgbClr val="C00000">
                    <a:alpha val="20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CA63DEF6-01DB-4239-6385-604F1A79DD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76" y="3325790"/>
                <a:ext cx="193510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189B84C9-AFD4-2AEF-7BD0-FB3B6F3EF7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8005" y="3325790"/>
                <a:ext cx="171868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8B66B0A1-B5C5-61C4-10F8-EEED388F6E33}"/>
                  </a:ext>
                </a:extLst>
              </p:cNvPr>
              <p:cNvSpPr/>
              <p:nvPr/>
            </p:nvSpPr>
            <p:spPr>
              <a:xfrm>
                <a:off x="3167196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912F4294-076D-6596-979D-4A0843B3B5BB}"/>
                  </a:ext>
                </a:extLst>
              </p:cNvPr>
              <p:cNvSpPr/>
              <p:nvPr/>
            </p:nvSpPr>
            <p:spPr>
              <a:xfrm>
                <a:off x="3518005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弧形 34">
                <a:extLst>
                  <a:ext uri="{FF2B5EF4-FFF2-40B4-BE49-F238E27FC236}">
                    <a16:creationId xmlns:a16="http://schemas.microsoft.com/office/drawing/2014/main" id="{B1EB8E38-C411-D6FC-02C6-2D554F5BEEE6}"/>
                  </a:ext>
                </a:extLst>
              </p:cNvPr>
              <p:cNvSpPr/>
              <p:nvPr/>
            </p:nvSpPr>
            <p:spPr>
              <a:xfrm rot="8167820">
                <a:off x="3255365" y="3332841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65E45BAD-A354-46AD-4BE1-FA5D92B73436}"/>
              </a:ext>
            </a:extLst>
          </p:cNvPr>
          <p:cNvSpPr txBox="1"/>
          <p:nvPr/>
        </p:nvSpPr>
        <p:spPr>
          <a:xfrm>
            <a:off x="8147068" y="2773699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Adversary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65AEEA6E-9CEC-CA65-499B-744C3A7850B4}"/>
              </a:ext>
            </a:extLst>
          </p:cNvPr>
          <p:cNvCxnSpPr/>
          <p:nvPr/>
        </p:nvCxnSpPr>
        <p:spPr>
          <a:xfrm flipH="1">
            <a:off x="3633668" y="3235364"/>
            <a:ext cx="4456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9349E51-7153-62D4-16A2-C2A03258A713}"/>
              </a:ext>
            </a:extLst>
          </p:cNvPr>
          <p:cNvSpPr txBox="1"/>
          <p:nvPr/>
        </p:nvSpPr>
        <p:spPr>
          <a:xfrm>
            <a:off x="5414883" y="2820708"/>
            <a:ext cx="120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c'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c*</a:t>
            </a:r>
            <a:endParaRPr lang="en-US" altLang="zh-CN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82806D5-24F0-E31D-E183-D4281747E075}"/>
              </a:ext>
            </a:extLst>
          </p:cNvPr>
          <p:cNvSpPr txBox="1"/>
          <p:nvPr/>
        </p:nvSpPr>
        <p:spPr>
          <a:xfrm>
            <a:off x="725261" y="3398839"/>
            <a:ext cx="2969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guess: </a:t>
            </a:r>
          </a:p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Dec(</a:t>
            </a:r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c') = </a:t>
            </a:r>
            <a:r>
              <a:rPr lang="zh-CN" alt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6429E4C-50E2-204A-D4DA-81D2613EA5E4}"/>
              </a:ext>
            </a:extLst>
          </p:cNvPr>
          <p:cNvSpPr txBox="1"/>
          <p:nvPr/>
        </p:nvSpPr>
        <p:spPr>
          <a:xfrm>
            <a:off x="3260943" y="3386951"/>
            <a:ext cx="8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altLang="zh-CN" sz="2400" b="1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0EFC2FD-D29F-842F-93D4-7AB76BFECFB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3804512" y="3942805"/>
            <a:ext cx="428523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2F1141A3-E11A-8F6E-2E42-B0598BAC4CD5}"/>
              </a:ext>
            </a:extLst>
          </p:cNvPr>
          <p:cNvSpPr txBox="1"/>
          <p:nvPr/>
        </p:nvSpPr>
        <p:spPr>
          <a:xfrm>
            <a:off x="5327351" y="3491564"/>
            <a:ext cx="128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zh-CN" altLang="en-US" sz="24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★</a:t>
            </a:r>
            <a:r>
              <a:rPr lang="en-US" altLang="zh-CN" sz="24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,c')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BA3755F-300F-9BD4-7D2C-6E88D546D4B6}"/>
              </a:ext>
            </a:extLst>
          </p:cNvPr>
          <p:cNvCxnSpPr>
            <a:cxnSpLocks/>
            <a:stCxn id="41" idx="2"/>
            <a:endCxn id="52" idx="0"/>
          </p:cNvCxnSpPr>
          <p:nvPr/>
        </p:nvCxnSpPr>
        <p:spPr>
          <a:xfrm>
            <a:off x="2253594" y="4504521"/>
            <a:ext cx="0" cy="32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流程图: 决策 51">
            <a:extLst>
              <a:ext uri="{FF2B5EF4-FFF2-40B4-BE49-F238E27FC236}">
                <a16:creationId xmlns:a16="http://schemas.microsoft.com/office/drawing/2014/main" id="{18713789-B0EA-7015-55EA-468AD973F821}"/>
              </a:ext>
            </a:extLst>
          </p:cNvPr>
          <p:cNvSpPr/>
          <p:nvPr/>
        </p:nvSpPr>
        <p:spPr>
          <a:xfrm>
            <a:off x="-58744" y="4834070"/>
            <a:ext cx="4624676" cy="1123432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C66898C-9590-E5C8-DB67-31FFC462032E}"/>
              </a:ext>
            </a:extLst>
          </p:cNvPr>
          <p:cNvSpPr txBox="1"/>
          <p:nvPr/>
        </p:nvSpPr>
        <p:spPr>
          <a:xfrm>
            <a:off x="190375" y="4976639"/>
            <a:ext cx="4126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exist (m', c')</a:t>
            </a:r>
          </a:p>
          <a:p>
            <a:pPr algn="ctr"/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CN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n-US" altLang="zh-CN" sz="2000" baseline="30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0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s.t.</a:t>
            </a:r>
            <a:r>
              <a:rPr lang="en-US" altLang="zh-CN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Enc(pk, m')=c' ?</a:t>
            </a:r>
            <a:endParaRPr lang="en-US" altLang="zh-CN" sz="2000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622C7CAF-1B0E-A0F7-4F08-40FFA04A9E0F}"/>
              </a:ext>
            </a:extLst>
          </p:cNvPr>
          <p:cNvSpPr/>
          <p:nvPr/>
        </p:nvSpPr>
        <p:spPr>
          <a:xfrm>
            <a:off x="6873676" y="1524203"/>
            <a:ext cx="596306" cy="609627"/>
          </a:xfrm>
          <a:prstGeom prst="ellipse">
            <a:avLst/>
          </a:prstGeom>
          <a:solidFill>
            <a:srgbClr val="97E4FF"/>
          </a:solidFill>
          <a:ln>
            <a:noFill/>
          </a:ln>
          <a:effectLst>
            <a:innerShdw blurRad="12700" dist="127000" dir="3540000">
              <a:srgbClr val="C00000">
                <a:alpha val="4000"/>
              </a:s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47426B8-0545-EBA2-2629-1F950933DBB7}"/>
              </a:ext>
            </a:extLst>
          </p:cNvPr>
          <p:cNvSpPr txBox="1"/>
          <p:nvPr/>
        </p:nvSpPr>
        <p:spPr>
          <a:xfrm>
            <a:off x="5909453" y="2037647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Oracle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9666A07-FA18-89C8-FEA6-86ED437D6E2D}"/>
              </a:ext>
            </a:extLst>
          </p:cNvPr>
          <p:cNvSpPr txBox="1"/>
          <p:nvPr/>
        </p:nvSpPr>
        <p:spPr>
          <a:xfrm>
            <a:off x="5871219" y="1027208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F1C3114D-7AB1-6A95-FC64-3C718F11B5F6}"/>
              </a:ext>
            </a:extLst>
          </p:cNvPr>
          <p:cNvCxnSpPr>
            <a:cxnSpLocks/>
          </p:cNvCxnSpPr>
          <p:nvPr/>
        </p:nvCxnSpPr>
        <p:spPr>
          <a:xfrm>
            <a:off x="7985793" y="1934698"/>
            <a:ext cx="628141" cy="21408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FCCA7F16-F4B4-4DE8-0E41-090E2061DC94}"/>
              </a:ext>
            </a:extLst>
          </p:cNvPr>
          <p:cNvCxnSpPr>
            <a:cxnSpLocks/>
          </p:cNvCxnSpPr>
          <p:nvPr/>
        </p:nvCxnSpPr>
        <p:spPr>
          <a:xfrm flipH="1" flipV="1">
            <a:off x="7985793" y="1762575"/>
            <a:ext cx="628141" cy="23277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5" name="组合 2064">
            <a:extLst>
              <a:ext uri="{FF2B5EF4-FFF2-40B4-BE49-F238E27FC236}">
                <a16:creationId xmlns:a16="http://schemas.microsoft.com/office/drawing/2014/main" id="{05420F85-5CF2-F654-2019-8946FEE90D73}"/>
              </a:ext>
            </a:extLst>
          </p:cNvPr>
          <p:cNvGrpSpPr/>
          <p:nvPr/>
        </p:nvGrpSpPr>
        <p:grpSpPr>
          <a:xfrm>
            <a:off x="4552077" y="1421986"/>
            <a:ext cx="1278069" cy="1420382"/>
            <a:chOff x="4518212" y="1253266"/>
            <a:chExt cx="1278069" cy="1420382"/>
          </a:xfrm>
        </p:grpSpPr>
        <p:sp>
          <p:nvSpPr>
            <p:cNvPr id="2051" name="流程图: 内部贮存 2050">
              <a:extLst>
                <a:ext uri="{FF2B5EF4-FFF2-40B4-BE49-F238E27FC236}">
                  <a16:creationId xmlns:a16="http://schemas.microsoft.com/office/drawing/2014/main" id="{82C4F13E-E917-D895-8F33-55AB589EED31}"/>
                </a:ext>
              </a:extLst>
            </p:cNvPr>
            <p:cNvSpPr/>
            <p:nvPr/>
          </p:nvSpPr>
          <p:spPr>
            <a:xfrm>
              <a:off x="4518212" y="1253266"/>
              <a:ext cx="1278069" cy="1420382"/>
            </a:xfrm>
            <a:prstGeom prst="flowChartInternalStorage">
              <a:avLst/>
            </a:prstGeom>
            <a:solidFill>
              <a:srgbClr val="BDEE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55" name="文本框 2054">
              <a:extLst>
                <a:ext uri="{FF2B5EF4-FFF2-40B4-BE49-F238E27FC236}">
                  <a16:creationId xmlns:a16="http://schemas.microsoft.com/office/drawing/2014/main" id="{CCD0DC40-EEFC-E342-5A58-2D4E07E15620}"/>
                </a:ext>
              </a:extLst>
            </p:cNvPr>
            <p:cNvSpPr txBox="1"/>
            <p:nvPr/>
          </p:nvSpPr>
          <p:spPr>
            <a:xfrm>
              <a:off x="4732480" y="1439443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20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6" name="文本框 2055">
              <a:extLst>
                <a:ext uri="{FF2B5EF4-FFF2-40B4-BE49-F238E27FC236}">
                  <a16:creationId xmlns:a16="http://schemas.microsoft.com/office/drawing/2014/main" id="{64BDFCC2-4F3A-CEB7-C20E-875DF1E237C5}"/>
                </a:ext>
              </a:extLst>
            </p:cNvPr>
            <p:cNvSpPr txBox="1"/>
            <p:nvPr/>
          </p:nvSpPr>
          <p:spPr>
            <a:xfrm>
              <a:off x="4732479" y="1724131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20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7" name="文本框 2056">
              <a:extLst>
                <a:ext uri="{FF2B5EF4-FFF2-40B4-BE49-F238E27FC236}">
                  <a16:creationId xmlns:a16="http://schemas.microsoft.com/office/drawing/2014/main" id="{EC4DBC91-63DE-031A-DA3B-326E5516456A}"/>
                </a:ext>
              </a:extLst>
            </p:cNvPr>
            <p:cNvSpPr txBox="1"/>
            <p:nvPr/>
          </p:nvSpPr>
          <p:spPr>
            <a:xfrm>
              <a:off x="4739366" y="2012813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</a:t>
              </a:r>
              <a:r>
                <a:rPr lang="en-US" altLang="zh-CN" sz="2000" baseline="-25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20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8" name="文本框 2057">
              <a:extLst>
                <a:ext uri="{FF2B5EF4-FFF2-40B4-BE49-F238E27FC236}">
                  <a16:creationId xmlns:a16="http://schemas.microsoft.com/office/drawing/2014/main" id="{A56B9770-4902-A502-3A20-33037946A655}"/>
                </a:ext>
              </a:extLst>
            </p:cNvPr>
            <p:cNvSpPr txBox="1"/>
            <p:nvPr/>
          </p:nvSpPr>
          <p:spPr>
            <a:xfrm>
              <a:off x="5034463" y="223818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zh-CN" altLang="en-US" sz="20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9" name="文本框 2058">
            <a:extLst>
              <a:ext uri="{FF2B5EF4-FFF2-40B4-BE49-F238E27FC236}">
                <a16:creationId xmlns:a16="http://schemas.microsoft.com/office/drawing/2014/main" id="{0AE9487A-38BB-ACD8-427E-C727CC275C1C}"/>
              </a:ext>
            </a:extLst>
          </p:cNvPr>
          <p:cNvSpPr txBox="1"/>
          <p:nvPr/>
        </p:nvSpPr>
        <p:spPr>
          <a:xfrm>
            <a:off x="3552153" y="4745806"/>
            <a:ext cx="8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altLang="zh-CN" sz="2400" b="1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60" name="直接箭头连接符 2059">
            <a:extLst>
              <a:ext uri="{FF2B5EF4-FFF2-40B4-BE49-F238E27FC236}">
                <a16:creationId xmlns:a16="http://schemas.microsoft.com/office/drawing/2014/main" id="{7F5A3D9C-B8F1-8305-655E-88D0A072A4A4}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4565932" y="5395786"/>
            <a:ext cx="3523819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文本框 2062">
            <a:extLst>
              <a:ext uri="{FF2B5EF4-FFF2-40B4-BE49-F238E27FC236}">
                <a16:creationId xmlns:a16="http://schemas.microsoft.com/office/drawing/2014/main" id="{6A84D143-F681-8210-0364-FFFF253DA686}"/>
              </a:ext>
            </a:extLst>
          </p:cNvPr>
          <p:cNvSpPr txBox="1"/>
          <p:nvPr/>
        </p:nvSpPr>
        <p:spPr>
          <a:xfrm>
            <a:off x="5327351" y="4934121"/>
            <a:ext cx="128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m'</a:t>
            </a:r>
            <a:r>
              <a:rPr lang="en-US" altLang="zh-CN" sz="24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,c</a:t>
            </a:r>
            <a:r>
              <a:rPr lang="en-US" altLang="zh-CN" sz="2400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')</a:t>
            </a:r>
            <a:endParaRPr lang="en-US" altLang="zh-CN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4" name="文本框 2063">
            <a:extLst>
              <a:ext uri="{FF2B5EF4-FFF2-40B4-BE49-F238E27FC236}">
                <a16:creationId xmlns:a16="http://schemas.microsoft.com/office/drawing/2014/main" id="{B99F017F-4B8C-7797-18E2-B78CB139D3BE}"/>
              </a:ext>
            </a:extLst>
          </p:cNvPr>
          <p:cNvSpPr txBox="1"/>
          <p:nvPr/>
        </p:nvSpPr>
        <p:spPr>
          <a:xfrm>
            <a:off x="3915635" y="965533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n-US" altLang="zh-CN" sz="2400" baseline="30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altLang="zh-CN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6" name="文本框 2065">
            <a:extLst>
              <a:ext uri="{FF2B5EF4-FFF2-40B4-BE49-F238E27FC236}">
                <a16:creationId xmlns:a16="http://schemas.microsoft.com/office/drawing/2014/main" id="{8BA6AC9C-3762-CDA1-B065-F3A49C4C4536}"/>
              </a:ext>
            </a:extLst>
          </p:cNvPr>
          <p:cNvSpPr txBox="1"/>
          <p:nvPr/>
        </p:nvSpPr>
        <p:spPr>
          <a:xfrm>
            <a:off x="1328128" y="5746552"/>
            <a:ext cx="8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altLang="zh-CN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70" name="连接符: 肘形 2069">
            <a:extLst>
              <a:ext uri="{FF2B5EF4-FFF2-40B4-BE49-F238E27FC236}">
                <a16:creationId xmlns:a16="http://schemas.microsoft.com/office/drawing/2014/main" id="{C4EAED65-0A2E-FF63-2E06-2A168579FE07}"/>
              </a:ext>
            </a:extLst>
          </p:cNvPr>
          <p:cNvCxnSpPr>
            <a:stCxn id="52" idx="2"/>
          </p:cNvCxnSpPr>
          <p:nvPr/>
        </p:nvCxnSpPr>
        <p:spPr>
          <a:xfrm rot="16200000" flipH="1">
            <a:off x="4972248" y="3238847"/>
            <a:ext cx="398848" cy="58361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1" name="文本框 2070">
                <a:extLst>
                  <a:ext uri="{FF2B5EF4-FFF2-40B4-BE49-F238E27FC236}">
                    <a16:creationId xmlns:a16="http://schemas.microsoft.com/office/drawing/2014/main" id="{A30CF6A6-FB4E-7E7D-B619-682467A8C2BF}"/>
                  </a:ext>
                </a:extLst>
              </p:cNvPr>
              <p:cNvSpPr txBox="1"/>
              <p:nvPr/>
            </p:nvSpPr>
            <p:spPr>
              <a:xfrm>
                <a:off x="5375761" y="5894685"/>
                <a:ext cx="1288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𝒦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71" name="文本框 2070">
                <a:extLst>
                  <a:ext uri="{FF2B5EF4-FFF2-40B4-BE49-F238E27FC236}">
                    <a16:creationId xmlns:a16="http://schemas.microsoft.com/office/drawing/2014/main" id="{94DD1568-21F6-199F-1CB0-08E311E6C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761" y="5894685"/>
                <a:ext cx="1288980" cy="461665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3" name="对话气泡: 圆角矩形 2072">
            <a:extLst>
              <a:ext uri="{FF2B5EF4-FFF2-40B4-BE49-F238E27FC236}">
                <a16:creationId xmlns:a16="http://schemas.microsoft.com/office/drawing/2014/main" id="{D2CD2BAD-4D74-5992-3ABE-322742CE0859}"/>
              </a:ext>
            </a:extLst>
          </p:cNvPr>
          <p:cNvSpPr/>
          <p:nvPr/>
        </p:nvSpPr>
        <p:spPr>
          <a:xfrm>
            <a:off x="8676042" y="4092719"/>
            <a:ext cx="3024606" cy="2302702"/>
          </a:xfrm>
          <a:prstGeom prst="wedgeRoundRectCallout">
            <a:avLst>
              <a:gd name="adj1" fmla="val -115650"/>
              <a:gd name="adj2" fmla="val 407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74" name="组合 2073">
            <a:extLst>
              <a:ext uri="{FF2B5EF4-FFF2-40B4-BE49-F238E27FC236}">
                <a16:creationId xmlns:a16="http://schemas.microsoft.com/office/drawing/2014/main" id="{77000FB6-0024-C712-FCC0-8369E7180F65}"/>
              </a:ext>
            </a:extLst>
          </p:cNvPr>
          <p:cNvGrpSpPr/>
          <p:nvPr/>
        </p:nvGrpSpPr>
        <p:grpSpPr>
          <a:xfrm>
            <a:off x="8885382" y="4168341"/>
            <a:ext cx="619121" cy="741776"/>
            <a:chOff x="4001944" y="4047902"/>
            <a:chExt cx="900000" cy="1049373"/>
          </a:xfrm>
        </p:grpSpPr>
        <p:sp>
          <p:nvSpPr>
            <p:cNvPr id="2075" name="椭圆 2074">
              <a:extLst>
                <a:ext uri="{FF2B5EF4-FFF2-40B4-BE49-F238E27FC236}">
                  <a16:creationId xmlns:a16="http://schemas.microsoft.com/office/drawing/2014/main" id="{65D5C83B-9187-D819-4245-7BFEB0DB7948}"/>
                </a:ext>
              </a:extLst>
            </p:cNvPr>
            <p:cNvSpPr/>
            <p:nvPr/>
          </p:nvSpPr>
          <p:spPr>
            <a:xfrm>
              <a:off x="4001944" y="4197275"/>
              <a:ext cx="900000" cy="900000"/>
            </a:xfrm>
            <a:prstGeom prst="ellipse">
              <a:avLst/>
            </a:prstGeom>
            <a:solidFill>
              <a:srgbClr val="FFD91D"/>
            </a:solidFill>
            <a:ln>
              <a:noFill/>
            </a:ln>
            <a:effectLst>
              <a:innerShdw dist="101600" dir="4320000">
                <a:srgbClr val="C00000">
                  <a:alpha val="6000"/>
                </a:srgb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6" name="椭圆 2075">
              <a:extLst>
                <a:ext uri="{FF2B5EF4-FFF2-40B4-BE49-F238E27FC236}">
                  <a16:creationId xmlns:a16="http://schemas.microsoft.com/office/drawing/2014/main" id="{75CDEA45-58E5-58DF-2263-4A71DB42CC36}"/>
                </a:ext>
              </a:extLst>
            </p:cNvPr>
            <p:cNvSpPr/>
            <p:nvPr/>
          </p:nvSpPr>
          <p:spPr>
            <a:xfrm>
              <a:off x="4194650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7" name="椭圆 2076">
              <a:extLst>
                <a:ext uri="{FF2B5EF4-FFF2-40B4-BE49-F238E27FC236}">
                  <a16:creationId xmlns:a16="http://schemas.microsoft.com/office/drawing/2014/main" id="{DC2DC72A-74FB-2537-6C7E-BBBAF649A51D}"/>
                </a:ext>
              </a:extLst>
            </p:cNvPr>
            <p:cNvSpPr/>
            <p:nvPr/>
          </p:nvSpPr>
          <p:spPr>
            <a:xfrm>
              <a:off x="4545459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8" name="弧形 2077">
              <a:extLst>
                <a:ext uri="{FF2B5EF4-FFF2-40B4-BE49-F238E27FC236}">
                  <a16:creationId xmlns:a16="http://schemas.microsoft.com/office/drawing/2014/main" id="{9CF4B87F-68D9-0FFF-DEEB-50C7C22A5A0C}"/>
                </a:ext>
              </a:extLst>
            </p:cNvPr>
            <p:cNvSpPr/>
            <p:nvPr/>
          </p:nvSpPr>
          <p:spPr>
            <a:xfrm rot="8167820">
              <a:off x="4282819" y="4469566"/>
              <a:ext cx="360000" cy="360000"/>
            </a:xfrm>
            <a:prstGeom prst="arc">
              <a:avLst>
                <a:gd name="adj1" fmla="val 15773026"/>
                <a:gd name="adj2" fmla="val 179204"/>
              </a:avLst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9" name="椭圆 2078">
              <a:extLst>
                <a:ext uri="{FF2B5EF4-FFF2-40B4-BE49-F238E27FC236}">
                  <a16:creationId xmlns:a16="http://schemas.microsoft.com/office/drawing/2014/main" id="{5B891892-4403-65AC-0E41-A02F922F9330}"/>
                </a:ext>
              </a:extLst>
            </p:cNvPr>
            <p:cNvSpPr/>
            <p:nvPr/>
          </p:nvSpPr>
          <p:spPr>
            <a:xfrm>
              <a:off x="4066557" y="4047902"/>
              <a:ext cx="792523" cy="30715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0" name="椭圆 2079">
              <a:extLst>
                <a:ext uri="{FF2B5EF4-FFF2-40B4-BE49-F238E27FC236}">
                  <a16:creationId xmlns:a16="http://schemas.microsoft.com/office/drawing/2014/main" id="{D22A9373-7796-0194-FA91-7186645D063C}"/>
                </a:ext>
              </a:extLst>
            </p:cNvPr>
            <p:cNvSpPr/>
            <p:nvPr/>
          </p:nvSpPr>
          <p:spPr>
            <a:xfrm>
              <a:off x="4208310" y="4121315"/>
              <a:ext cx="504946" cy="13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81" name="文本框 2080">
            <a:extLst>
              <a:ext uri="{FF2B5EF4-FFF2-40B4-BE49-F238E27FC236}">
                <a16:creationId xmlns:a16="http://schemas.microsoft.com/office/drawing/2014/main" id="{AFEF9EB9-E400-F564-CBA8-77A0ACB3CAA8}"/>
              </a:ext>
            </a:extLst>
          </p:cNvPr>
          <p:cNvSpPr txBox="1"/>
          <p:nvPr/>
        </p:nvSpPr>
        <p:spPr>
          <a:xfrm>
            <a:off x="8892417" y="4433657"/>
            <a:ext cx="2743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   R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ecord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(c', R)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If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s.t.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Enc(pk, m) = c'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queired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return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82" name="对话气泡: 矩形 2081">
            <a:extLst>
              <a:ext uri="{FF2B5EF4-FFF2-40B4-BE49-F238E27FC236}">
                <a16:creationId xmlns:a16="http://schemas.microsoft.com/office/drawing/2014/main" id="{5691866B-1733-B1DE-A280-6FA033891753}"/>
              </a:ext>
            </a:extLst>
          </p:cNvPr>
          <p:cNvSpPr/>
          <p:nvPr/>
        </p:nvSpPr>
        <p:spPr>
          <a:xfrm>
            <a:off x="4281542" y="4182767"/>
            <a:ext cx="2377313" cy="538720"/>
          </a:xfrm>
          <a:prstGeom prst="wedgeRectCallout">
            <a:avLst>
              <a:gd name="adj1" fmla="val -76945"/>
              <a:gd name="adj2" fmla="val -717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probability is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endParaRPr lang="zh-CN" alt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5" name="对话气泡: 圆角矩形 2084">
            <a:extLst>
              <a:ext uri="{FF2B5EF4-FFF2-40B4-BE49-F238E27FC236}">
                <a16:creationId xmlns:a16="http://schemas.microsoft.com/office/drawing/2014/main" id="{4BDE382E-C137-696C-DFCA-C89CE10C912F}"/>
              </a:ext>
            </a:extLst>
          </p:cNvPr>
          <p:cNvSpPr/>
          <p:nvPr/>
        </p:nvSpPr>
        <p:spPr>
          <a:xfrm>
            <a:off x="2362859" y="1087541"/>
            <a:ext cx="2250038" cy="612648"/>
          </a:xfrm>
          <a:prstGeom prst="wedgeRoundRectCallout">
            <a:avLst>
              <a:gd name="adj1" fmla="val 40604"/>
              <a:gd name="adj2" fmla="val 8269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C00000"/>
            </a:solidFill>
          </a:ln>
          <a:effectLst>
            <a:outerShdw blurRad="63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114300">
                    <a:srgbClr val="FF0000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QROM?</a:t>
            </a:r>
            <a:endParaRPr lang="zh-CN" altLang="en-US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114300">
                  <a:srgbClr val="FF0000"/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0E3476-2F74-20BA-699F-E219F0A40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6282693-704A-D918-ACFA-2E14A432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1" grpId="0" animBg="1"/>
      <p:bldP spid="39" grpId="0"/>
      <p:bldP spid="40" grpId="0"/>
      <p:bldP spid="42" grpId="0"/>
      <p:bldP spid="45" grpId="0"/>
      <p:bldP spid="52" grpId="0" animBg="1"/>
      <p:bldP spid="53" grpId="0"/>
      <p:bldP spid="2059" grpId="0"/>
      <p:bldP spid="2063" grpId="0"/>
      <p:bldP spid="2066" grpId="0"/>
      <p:bldP spid="2071" grpId="0"/>
      <p:bldP spid="2073" grpId="0" animBg="1"/>
      <p:bldP spid="2081" grpId="0"/>
      <p:bldP spid="2082" grpId="0" animBg="1"/>
      <p:bldP spid="20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F0557-C8A3-92D1-4A2B-4678459CE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4D33ACC-547A-3A54-714F-78878EA6E7E5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FAAF5F3E-C7EC-354E-2335-19816B9C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2F391BA-915E-B8E7-D8BF-A402C23CB87B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Techniques used in 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[AC:JMZ23]</a:t>
            </a:r>
            <a:r>
              <a:rPr lang="en-US" altLang="zh-CN" sz="2800" b="1" spc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7F2DE85-401E-E366-56DF-74BB5B2AED51}"/>
              </a:ext>
            </a:extLst>
          </p:cNvPr>
          <p:cNvSpPr txBox="1"/>
          <p:nvPr/>
        </p:nvSpPr>
        <p:spPr>
          <a:xfrm>
            <a:off x="-1" y="6204296"/>
            <a:ext cx="9660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NewRomanPSStd-Regular-Identity-H"/>
              </a:rPr>
              <a:t>[AC:JMZ23] </a:t>
            </a:r>
            <a:r>
              <a:rPr lang="en-US" altLang="zh-CN" dirty="0" err="1">
                <a:latin typeface="TimesNewRomanPSStd-Regular-Identity-H"/>
              </a:rPr>
              <a:t>Haodong</a:t>
            </a:r>
            <a:r>
              <a:rPr lang="en-US" altLang="zh-CN" dirty="0">
                <a:latin typeface="TimesNewRomanPSStd-Regular-Identity-H"/>
              </a:rPr>
              <a:t> Jiang, Zhi Ma, </a:t>
            </a:r>
            <a:r>
              <a:rPr lang="en-US" altLang="zh-CN" dirty="0" err="1">
                <a:latin typeface="TimesNewRomanPSStd-Regular-Identity-H"/>
              </a:rPr>
              <a:t>Zhenfeng</a:t>
            </a:r>
            <a:r>
              <a:rPr lang="en-US" altLang="zh-CN" dirty="0">
                <a:latin typeface="TimesNewRomanPSStd-Regular-Identity-H"/>
              </a:rPr>
              <a:t> Zhang: Post-quantum Security of Key Encapsulation Mechanism Against CCA Attacks with a Single Decapsulation Query. ASIACRYPT (4) 2023: 434-468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34E6E99-81F0-6B67-E7FA-5F584DBA5EEB}"/>
              </a:ext>
            </a:extLst>
          </p:cNvPr>
          <p:cNvCxnSpPr/>
          <p:nvPr/>
        </p:nvCxnSpPr>
        <p:spPr>
          <a:xfrm>
            <a:off x="387726" y="6133869"/>
            <a:ext cx="4355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412ACC79-4C34-7286-836D-78E3BFA931F6}"/>
              </a:ext>
            </a:extLst>
          </p:cNvPr>
          <p:cNvSpPr txBox="1"/>
          <p:nvPr/>
        </p:nvSpPr>
        <p:spPr>
          <a:xfrm>
            <a:off x="629322" y="1338256"/>
            <a:ext cx="613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One-way to hiding (O2H)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F63D7D6-EFAC-6044-B577-51E1F643827C}"/>
                  </a:ext>
                </a:extLst>
              </p:cNvPr>
              <p:cNvSpPr txBox="1"/>
              <p:nvPr/>
            </p:nvSpPr>
            <p:spPr>
              <a:xfrm>
                <a:off x="842919" y="1789679"/>
                <a:ext cx="10506163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  <m:t>1←</m:t>
                              </m:r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  <m:t>1←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altLang="zh-CN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m:t>𝑞</m:t>
                      </m:r>
                      <m:rad>
                        <m:radPr>
                          <m:degHide m:val="on"/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Arial" panose="020B0604020202020204" pitchFamily="34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  <m:t>∩</m:t>
                                  </m:r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  <m:t>≠∅:</m:t>
                                  </m:r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  <m: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Arial" panose="020B0604020202020204" pitchFamily="34" charset="0"/>
                                    </a:rPr>
                                    <m:t>←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en-US" altLang="zh-CN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  <m:t>𝐻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F63D7D6-EFAC-6044-B577-51E1F6438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19" y="1789679"/>
                <a:ext cx="10506163" cy="718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AD9DF750-7EBC-6F2E-83CA-3094EBA48A88}"/>
              </a:ext>
            </a:extLst>
          </p:cNvPr>
          <p:cNvSpPr txBox="1"/>
          <p:nvPr/>
        </p:nvSpPr>
        <p:spPr>
          <a:xfrm>
            <a:off x="629321" y="3055919"/>
            <a:ext cx="8307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(Single-classical-query) Measure-and-reprogram: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52DE378-9078-3D85-693A-B16D01C48F52}"/>
                  </a:ext>
                </a:extLst>
              </p:cNvPr>
              <p:cNvSpPr txBox="1"/>
              <p:nvPr/>
            </p:nvSpPr>
            <p:spPr>
              <a:xfrm>
                <a:off x="884842" y="3706763"/>
                <a:ext cx="10422316" cy="1410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=1: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=1: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=1: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52DE378-9078-3D85-693A-B16D01C4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42" y="3706763"/>
                <a:ext cx="10422316" cy="14107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E912DB3-66D7-02FC-4E7D-BBC04F873E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E1ACF48-1557-23F1-CAC3-9990258A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1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4D800-8BA6-F2B4-BAD6-C4C55B1F6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08401A5-E325-AE8C-7518-8D55B9248FBB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7A0F898E-B394-3A26-5F4C-78562A02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9B447EB-2BE1-7454-024C-A16A1AB37E74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New tool: </a:t>
            </a:r>
            <a:r>
              <a:rPr lang="en-US" altLang="zh-CN" sz="2800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Reprogram-after-Measure (RM)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62A6142F-3662-16E2-066A-DCE5721DEB6E}"/>
                  </a:ext>
                </a:extLst>
              </p:cNvPr>
              <p:cNvSpPr/>
              <p:nvPr/>
            </p:nvSpPr>
            <p:spPr>
              <a:xfrm>
                <a:off x="521746" y="1090118"/>
                <a:ext cx="11096513" cy="5400439"/>
              </a:xfrm>
              <a:prstGeom prst="roundRect">
                <a:avLst>
                  <a:gd name="adj" fmla="val 4392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pPr algn="just"/>
                <a:endParaRPr lang="en-US" altLang="zh-CN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For any quantum oracle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  <m:r>
                          <a:rPr lang="en-US" altLang="zh-CN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altLang="zh-CN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𝑯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making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altLang="zh-CN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times (</a:t>
                </a:r>
                <a:r>
                  <a:rPr lang="en-US" altLang="zh-CN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quantum</a:t>
                </a: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random oracle queries, where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en-US" altLang="zh-CN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altLang="zh-CN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𝓧</m:t>
                    </m:r>
                    <m:r>
                      <a:rPr lang="en-US" altLang="zh-CN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𝓨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making at most </a:t>
                </a:r>
                <a:r>
                  <a:rPr lang="en-US" altLang="zh-CN" b="1" i="1" dirty="0">
                    <a:solidFill>
                      <a:srgbClr val="33CC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</a:t>
                </a: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b="1" i="1" dirty="0">
                    <a:solidFill>
                      <a:srgbClr val="33CC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classical</a:t>
                </a: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 query, where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  <m:r>
                      <a:rPr lang="en-US" altLang="zh-CN" b="1" i="1" dirty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altLang="zh-CN" b="1" i="1" dirty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𝓒</m:t>
                    </m:r>
                    <m:r>
                      <a:rPr lang="en-US" altLang="zh-CN" b="1" i="1" dirty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1" i="1" dirty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𝓩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there exists an algorithm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that does </a:t>
                </a:r>
                <a:r>
                  <a:rPr lang="en-US" altLang="zh-CN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need to access the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 and the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random oracle, such that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Ev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:</m:t>
                              </m:r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𝑶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altLang="zh-CN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𝑯</m:t>
                                      </m:r>
                                    </m:e>
                                  </m:d>
                                  <m:r>
                                    <a:rPr lang="en-US" altLang="zh-CN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Ev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: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CN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any classical event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Ev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endParaRPr lang="en-US" altLang="zh-CN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ts val="1920"/>
                  </a:lnSpc>
                </a:pP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 works as follows:</a:t>
                </a:r>
              </a:p>
              <a:p>
                <a:pPr algn="just">
                  <a:lnSpc>
                    <a:spcPts val="1920"/>
                  </a:lnSpc>
                </a:pP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1.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𝓒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𝓒</m:t>
                    </m:r>
                  </m:oMath>
                </a14:m>
                <a:r>
                  <a:rPr lang="en-US" altLang="zh-CN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 a set on which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not allowed to make the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 query.</a:t>
                </a:r>
              </a:p>
              <a:p>
                <a:pPr algn="just">
                  <a:lnSpc>
                    <a:spcPts val="1920"/>
                  </a:lnSpc>
                </a:pP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2. For any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𝓒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altLang="zh-CN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 always returns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ts val="1920"/>
                  </a:lnSpc>
                </a:pP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3. For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𝓒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∖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𝓒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  <a:p>
                <a:pPr algn="just">
                  <a:lnSpc>
                    <a:spcPts val="1920"/>
                  </a:lnSpc>
                </a:pP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a) computes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altLang="zh-CN" b="1" i="1" dirty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1" i="1" dirty="0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zh-CN" b="1" i="1" dirty="0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ts val="1920"/>
                  </a:lnSpc>
                </a:pP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b) (classically) accesses the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random oracle to obtain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altLang="zh-CN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r>
                      <a:rPr lang="en-US" altLang="zh-CN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d>
                      <m:dPr>
                        <m:ctrlPr>
                          <a:rPr lang="en-US" altLang="zh-CN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just">
                  <a:lnSpc>
                    <a:spcPts val="1920"/>
                  </a:lnSpc>
                </a:pP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c) returns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en-US" altLang="zh-CN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altLang="zh-CN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ts val="1920"/>
                  </a:lnSpc>
                </a:pP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where the functions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altLang="zh-CN" b="1" i="1" dirty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altLang="zh-CN" b="1" i="1" dirty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𝓧</m:t>
                    </m:r>
                    <m:r>
                      <a:rPr lang="en-US" altLang="zh-CN" b="1" i="1" dirty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1" i="1" dirty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𝓒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en-US" altLang="zh-CN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altLang="zh-CN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𝓨</m:t>
                    </m:r>
                    <m:r>
                      <a:rPr lang="en-US" altLang="zh-CN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𝓩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there is a unique preimage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𝓒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∖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𝓒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altLang="zh-CN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under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ts val="1920"/>
                  </a:lnSpc>
                </a:pPr>
                <a:endParaRPr lang="en-US" altLang="zh-CN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ts val="1920"/>
                  </a:lnSpc>
                </a:pPr>
                <a:r>
                  <a:rPr lang="en-US" altLang="zh-CN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altLang="zh-CN" sz="1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only needs to know how to calculate the functions 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srgbClr val="FF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en-US" altLang="zh-CN" sz="1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</m:oMath>
                </a14:m>
                <a:r>
                  <a:rPr lang="en-US" altLang="zh-CN" sz="1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(but does </a:t>
                </a:r>
                <a:r>
                  <a:rPr lang="en-US" altLang="zh-CN" sz="1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en-US" altLang="zh-CN" sz="1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need to know how to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dirty="0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800" b="1" i="1" dirty="0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altLang="zh-CN" sz="1800" b="1" i="1" dirty="0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1800" b="1" i="1" dirty="0" smtClean="0">
                            <a:solidFill>
                              <a:srgbClr val="FF66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1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altLang="zh-CN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62A6142F-3662-16E2-066A-DCE5721DE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46" y="1090118"/>
                <a:ext cx="11096513" cy="5400439"/>
              </a:xfrm>
              <a:prstGeom prst="roundRect">
                <a:avLst>
                  <a:gd name="adj" fmla="val 4392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EEC877F0-FE26-4CEA-988F-BB16FA74A8D9}"/>
              </a:ext>
            </a:extLst>
          </p:cNvPr>
          <p:cNvSpPr/>
          <p:nvPr/>
        </p:nvSpPr>
        <p:spPr>
          <a:xfrm>
            <a:off x="521746" y="1090118"/>
            <a:ext cx="11096513" cy="583603"/>
          </a:xfrm>
          <a:prstGeom prst="round2SameRect">
            <a:avLst>
              <a:gd name="adj1" fmla="val 32456"/>
              <a:gd name="adj2" fmla="val 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Theorem 3 (Reprogram-after-Measure).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2DEEA8C-26D2-E27B-3CB3-7884B5D33F6D}"/>
              </a:ext>
            </a:extLst>
          </p:cNvPr>
          <p:cNvCxnSpPr/>
          <p:nvPr/>
        </p:nvCxnSpPr>
        <p:spPr>
          <a:xfrm>
            <a:off x="4469258" y="3082248"/>
            <a:ext cx="31438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ED16875A-F3A4-06C7-2125-074BE040C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F59A23B-9A8B-7811-1476-3D593910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2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A01AF-B6D9-DC9F-9635-DD1293A46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>
            <a:extLst>
              <a:ext uri="{FF2B5EF4-FFF2-40B4-BE49-F238E27FC236}">
                <a16:creationId xmlns:a16="http://schemas.microsoft.com/office/drawing/2014/main" id="{D71A1B19-BD25-0E33-DFE8-92F0CF94E6B5}"/>
              </a:ext>
            </a:extLst>
          </p:cNvPr>
          <p:cNvSpPr txBox="1"/>
          <p:nvPr/>
        </p:nvSpPr>
        <p:spPr>
          <a:xfrm>
            <a:off x="1245740" y="4372405"/>
            <a:ext cx="143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41" name="流程图: 决策 40">
            <a:extLst>
              <a:ext uri="{FF2B5EF4-FFF2-40B4-BE49-F238E27FC236}">
                <a16:creationId xmlns:a16="http://schemas.microsoft.com/office/drawing/2014/main" id="{812E774D-1651-EC08-0712-D84D4789E40F}"/>
              </a:ext>
            </a:extLst>
          </p:cNvPr>
          <p:cNvSpPr/>
          <p:nvPr/>
        </p:nvSpPr>
        <p:spPr>
          <a:xfrm>
            <a:off x="702675" y="3381089"/>
            <a:ext cx="3101837" cy="1123432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7BABDE-22ED-F6CE-C3A9-02F0A7520F42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06630A31-B679-03C4-69F0-CACEC7D4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95C3E80-B8D2-05DF-3310-8AA680A949EF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Proof Sketch in QROM (using RM lemma)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EF6DC22-5D4E-BA12-EA3B-21778C8EEA14}"/>
              </a:ext>
            </a:extLst>
          </p:cNvPr>
          <p:cNvGrpSpPr/>
          <p:nvPr/>
        </p:nvGrpSpPr>
        <p:grpSpPr>
          <a:xfrm>
            <a:off x="1879703" y="1966608"/>
            <a:ext cx="619121" cy="845913"/>
            <a:chOff x="6480832" y="3521173"/>
            <a:chExt cx="619121" cy="84591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CB8178B-EC06-5005-DA6D-24FB8417E8E9}"/>
                </a:ext>
              </a:extLst>
            </p:cNvPr>
            <p:cNvGrpSpPr/>
            <p:nvPr/>
          </p:nvGrpSpPr>
          <p:grpSpPr>
            <a:xfrm>
              <a:off x="6480832" y="3521173"/>
              <a:ext cx="619121" cy="741776"/>
              <a:chOff x="4001944" y="4047902"/>
              <a:chExt cx="900000" cy="1049373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CEE243D-B672-FA27-E7C9-855FF6F97265}"/>
                  </a:ext>
                </a:extLst>
              </p:cNvPr>
              <p:cNvSpPr/>
              <p:nvPr/>
            </p:nvSpPr>
            <p:spPr>
              <a:xfrm>
                <a:off x="4001944" y="4197275"/>
                <a:ext cx="900000" cy="900000"/>
              </a:xfrm>
              <a:prstGeom prst="ellipse">
                <a:avLst/>
              </a:prstGeom>
              <a:solidFill>
                <a:srgbClr val="FFD91D"/>
              </a:solidFill>
              <a:ln>
                <a:noFill/>
              </a:ln>
              <a:effectLst>
                <a:innerShdw dist="101600" dir="4320000">
                  <a:srgbClr val="C00000">
                    <a:alpha val="6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C0579D42-37D2-CD1A-D02D-045011CE2501}"/>
                  </a:ext>
                </a:extLst>
              </p:cNvPr>
              <p:cNvSpPr/>
              <p:nvPr/>
            </p:nvSpPr>
            <p:spPr>
              <a:xfrm>
                <a:off x="4194650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098FAF37-15F9-D72A-7128-86771A70EF4C}"/>
                  </a:ext>
                </a:extLst>
              </p:cNvPr>
              <p:cNvSpPr/>
              <p:nvPr/>
            </p:nvSpPr>
            <p:spPr>
              <a:xfrm>
                <a:off x="4545459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弧形 15">
                <a:extLst>
                  <a:ext uri="{FF2B5EF4-FFF2-40B4-BE49-F238E27FC236}">
                    <a16:creationId xmlns:a16="http://schemas.microsoft.com/office/drawing/2014/main" id="{BE2C8D50-DA7D-FD95-5154-3957F7E77B9C}"/>
                  </a:ext>
                </a:extLst>
              </p:cNvPr>
              <p:cNvSpPr/>
              <p:nvPr/>
            </p:nvSpPr>
            <p:spPr>
              <a:xfrm rot="8167820">
                <a:off x="4282819" y="4469566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AB3D7949-0A29-19DB-3D77-5C37D6ED1C10}"/>
                  </a:ext>
                </a:extLst>
              </p:cNvPr>
              <p:cNvSpPr/>
              <p:nvPr/>
            </p:nvSpPr>
            <p:spPr>
              <a:xfrm>
                <a:off x="4066557" y="4047902"/>
                <a:ext cx="792523" cy="30715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F94645FF-C9AA-4C81-4361-1895E579688C}"/>
                  </a:ext>
                </a:extLst>
              </p:cNvPr>
              <p:cNvSpPr/>
              <p:nvPr/>
            </p:nvSpPr>
            <p:spPr>
              <a:xfrm>
                <a:off x="4208310" y="4121315"/>
                <a:ext cx="504946" cy="1377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弦形 9">
              <a:extLst>
                <a:ext uri="{FF2B5EF4-FFF2-40B4-BE49-F238E27FC236}">
                  <a16:creationId xmlns:a16="http://schemas.microsoft.com/office/drawing/2014/main" id="{8D7023A9-F4BC-6B47-36D5-6FEA06C98027}"/>
                </a:ext>
              </a:extLst>
            </p:cNvPr>
            <p:cNvSpPr/>
            <p:nvPr/>
          </p:nvSpPr>
          <p:spPr>
            <a:xfrm rot="10581878">
              <a:off x="6701517" y="3990615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弦形 10">
              <a:extLst>
                <a:ext uri="{FF2B5EF4-FFF2-40B4-BE49-F238E27FC236}">
                  <a16:creationId xmlns:a16="http://schemas.microsoft.com/office/drawing/2014/main" id="{BC4318C7-208F-A1D1-7B78-E386B2C13310}"/>
                </a:ext>
              </a:extLst>
            </p:cNvPr>
            <p:cNvSpPr/>
            <p:nvPr/>
          </p:nvSpPr>
          <p:spPr>
            <a:xfrm rot="5400000">
              <a:off x="6529112" y="3995282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泪滴形 11">
              <a:extLst>
                <a:ext uri="{FF2B5EF4-FFF2-40B4-BE49-F238E27FC236}">
                  <a16:creationId xmlns:a16="http://schemas.microsoft.com/office/drawing/2014/main" id="{5E1F069D-5234-21AD-0C14-29F49DC8156D}"/>
                </a:ext>
              </a:extLst>
            </p:cNvPr>
            <p:cNvSpPr/>
            <p:nvPr/>
          </p:nvSpPr>
          <p:spPr>
            <a:xfrm rot="8099399">
              <a:off x="6712587" y="4187086"/>
              <a:ext cx="180000" cy="180000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F7447975-2F41-DE2C-5B9C-03145CE8041B}"/>
              </a:ext>
            </a:extLst>
          </p:cNvPr>
          <p:cNvSpPr txBox="1"/>
          <p:nvPr/>
        </p:nvSpPr>
        <p:spPr>
          <a:xfrm>
            <a:off x="582297" y="2773699"/>
            <a:ext cx="30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Decaps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Oracle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7281519-93C0-6C0E-41D4-F1BD22D1119E}"/>
              </a:ext>
            </a:extLst>
          </p:cNvPr>
          <p:cNvSpPr txBox="1"/>
          <p:nvPr/>
        </p:nvSpPr>
        <p:spPr>
          <a:xfrm>
            <a:off x="629322" y="1338256"/>
            <a:ext cx="613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QROM:</a:t>
            </a:r>
            <a:endParaRPr lang="zh-CN" altLang="en-US" sz="2800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2E28900-B966-C142-7F9C-0749574ACCCE}"/>
              </a:ext>
            </a:extLst>
          </p:cNvPr>
          <p:cNvGrpSpPr/>
          <p:nvPr/>
        </p:nvGrpSpPr>
        <p:grpSpPr>
          <a:xfrm>
            <a:off x="8611081" y="1077329"/>
            <a:ext cx="1192611" cy="1665763"/>
            <a:chOff x="2524490" y="1501362"/>
            <a:chExt cx="1800000" cy="245918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DB55F11-EBA6-765E-54D3-455DD7118C45}"/>
                </a:ext>
              </a:extLst>
            </p:cNvPr>
            <p:cNvSpPr/>
            <p:nvPr/>
          </p:nvSpPr>
          <p:spPr>
            <a:xfrm>
              <a:off x="2938490" y="2694956"/>
              <a:ext cx="972000" cy="9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205E8D9-CC8B-C9A7-9923-50620B16A3A9}"/>
                </a:ext>
              </a:extLst>
            </p:cNvPr>
            <p:cNvSpPr/>
            <p:nvPr/>
          </p:nvSpPr>
          <p:spPr>
            <a:xfrm>
              <a:off x="2524490" y="150136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2D94E69-EA07-8401-6D27-4BFDB916BDCE}"/>
                </a:ext>
              </a:extLst>
            </p:cNvPr>
            <p:cNvGrpSpPr/>
            <p:nvPr/>
          </p:nvGrpSpPr>
          <p:grpSpPr>
            <a:xfrm>
              <a:off x="2974490" y="3060550"/>
              <a:ext cx="900000" cy="900000"/>
              <a:chOff x="2974490" y="3060550"/>
              <a:chExt cx="900000" cy="90000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46461247-7048-634F-85D5-AA28754C16D0}"/>
                  </a:ext>
                </a:extLst>
              </p:cNvPr>
              <p:cNvSpPr/>
              <p:nvPr/>
            </p:nvSpPr>
            <p:spPr>
              <a:xfrm>
                <a:off x="2974490" y="3060550"/>
                <a:ext cx="900000" cy="90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dist="139700" dir="3900000">
                  <a:srgbClr val="C00000">
                    <a:alpha val="20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88973060-936D-737B-6FEE-AC351E2A31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76" y="3325790"/>
                <a:ext cx="193510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85595B7D-43D0-748D-DE63-57E6D8BAFF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8005" y="3325790"/>
                <a:ext cx="171868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2D453F4D-BC12-1D17-2A53-3A34E7ABE4CF}"/>
                  </a:ext>
                </a:extLst>
              </p:cNvPr>
              <p:cNvSpPr/>
              <p:nvPr/>
            </p:nvSpPr>
            <p:spPr>
              <a:xfrm>
                <a:off x="3167196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080FE14-910D-1E4A-4F87-D52F54721C62}"/>
                  </a:ext>
                </a:extLst>
              </p:cNvPr>
              <p:cNvSpPr/>
              <p:nvPr/>
            </p:nvSpPr>
            <p:spPr>
              <a:xfrm>
                <a:off x="3518005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弧形 34">
                <a:extLst>
                  <a:ext uri="{FF2B5EF4-FFF2-40B4-BE49-F238E27FC236}">
                    <a16:creationId xmlns:a16="http://schemas.microsoft.com/office/drawing/2014/main" id="{011CA11F-5C5D-80AA-0072-22FE46583B43}"/>
                  </a:ext>
                </a:extLst>
              </p:cNvPr>
              <p:cNvSpPr/>
              <p:nvPr/>
            </p:nvSpPr>
            <p:spPr>
              <a:xfrm rot="8167820">
                <a:off x="3255365" y="3332841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5BF5A1F3-D3BD-AD6E-F011-FD4A0207BCA9}"/>
              </a:ext>
            </a:extLst>
          </p:cNvPr>
          <p:cNvSpPr txBox="1"/>
          <p:nvPr/>
        </p:nvSpPr>
        <p:spPr>
          <a:xfrm>
            <a:off x="8147068" y="2773699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Adversary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49EED9F0-8574-1A78-82B9-87422752258E}"/>
              </a:ext>
            </a:extLst>
          </p:cNvPr>
          <p:cNvCxnSpPr/>
          <p:nvPr/>
        </p:nvCxnSpPr>
        <p:spPr>
          <a:xfrm flipH="1">
            <a:off x="3633668" y="3235364"/>
            <a:ext cx="4456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C5CB50E6-2CC6-6C14-582F-5B015FCF908D}"/>
              </a:ext>
            </a:extLst>
          </p:cNvPr>
          <p:cNvSpPr txBox="1"/>
          <p:nvPr/>
        </p:nvSpPr>
        <p:spPr>
          <a:xfrm>
            <a:off x="5414883" y="2820708"/>
            <a:ext cx="120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c'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c*</a:t>
            </a:r>
            <a:endParaRPr lang="en-US" altLang="zh-CN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5FF567C-55A6-600B-4D39-06C3B6D09F3E}"/>
              </a:ext>
            </a:extLst>
          </p:cNvPr>
          <p:cNvSpPr txBox="1"/>
          <p:nvPr/>
        </p:nvSpPr>
        <p:spPr>
          <a:xfrm>
            <a:off x="725261" y="3398839"/>
            <a:ext cx="2969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guess: </a:t>
            </a:r>
          </a:p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Dec(</a:t>
            </a:r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c') = </a:t>
            </a:r>
            <a:r>
              <a:rPr lang="zh-CN" alt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2400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495E752-62A8-5B92-5FEF-6C0AFE6BE687}"/>
              </a:ext>
            </a:extLst>
          </p:cNvPr>
          <p:cNvSpPr txBox="1"/>
          <p:nvPr/>
        </p:nvSpPr>
        <p:spPr>
          <a:xfrm>
            <a:off x="3260943" y="3386951"/>
            <a:ext cx="8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altLang="zh-CN" sz="2400" b="1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FE5B5C41-5EB6-A20C-AA44-741413EE2F64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3804512" y="3942805"/>
            <a:ext cx="428523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6C085837-D86F-3BEA-3D68-C431514A9C49}"/>
              </a:ext>
            </a:extLst>
          </p:cNvPr>
          <p:cNvSpPr txBox="1"/>
          <p:nvPr/>
        </p:nvSpPr>
        <p:spPr>
          <a:xfrm>
            <a:off x="5327351" y="3491564"/>
            <a:ext cx="128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zh-CN" altLang="en-US" sz="24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★</a:t>
            </a:r>
            <a:r>
              <a:rPr lang="en-US" altLang="zh-CN" sz="24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,c')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955C07B9-AFC4-8953-3002-5B69A92D746C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2253594" y="4504521"/>
            <a:ext cx="0" cy="32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椭圆 56">
            <a:extLst>
              <a:ext uri="{FF2B5EF4-FFF2-40B4-BE49-F238E27FC236}">
                <a16:creationId xmlns:a16="http://schemas.microsoft.com/office/drawing/2014/main" id="{DDFAC5FC-62A4-09A7-8BC9-8D017A04AFDB}"/>
              </a:ext>
            </a:extLst>
          </p:cNvPr>
          <p:cNvSpPr/>
          <p:nvPr/>
        </p:nvSpPr>
        <p:spPr>
          <a:xfrm>
            <a:off x="6873676" y="1524203"/>
            <a:ext cx="596306" cy="609627"/>
          </a:xfrm>
          <a:prstGeom prst="ellipse">
            <a:avLst/>
          </a:prstGeom>
          <a:solidFill>
            <a:srgbClr val="97E4FF"/>
          </a:solidFill>
          <a:ln>
            <a:noFill/>
          </a:ln>
          <a:effectLst>
            <a:innerShdw blurRad="12700" dist="127000" dir="3540000">
              <a:srgbClr val="C00000">
                <a:alpha val="4000"/>
              </a:s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E2870F7-4580-E85B-A9D2-FE8F4C845565}"/>
              </a:ext>
            </a:extLst>
          </p:cNvPr>
          <p:cNvSpPr txBox="1"/>
          <p:nvPr/>
        </p:nvSpPr>
        <p:spPr>
          <a:xfrm>
            <a:off x="5909453" y="2037647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RO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7D0E6E66-4521-1E8B-D154-BF2C8F561084}"/>
              </a:ext>
            </a:extLst>
          </p:cNvPr>
          <p:cNvSpPr txBox="1"/>
          <p:nvPr/>
        </p:nvSpPr>
        <p:spPr>
          <a:xfrm>
            <a:off x="5871219" y="1027208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QROM</a:t>
            </a:r>
          </a:p>
        </p:txBody>
      </p:sp>
      <p:sp>
        <p:nvSpPr>
          <p:cNvPr id="2082" name="对话气泡: 矩形 2081">
            <a:extLst>
              <a:ext uri="{FF2B5EF4-FFF2-40B4-BE49-F238E27FC236}">
                <a16:creationId xmlns:a16="http://schemas.microsoft.com/office/drawing/2014/main" id="{C18BBFE6-5B9C-D942-AE1C-C584E25607CE}"/>
              </a:ext>
            </a:extLst>
          </p:cNvPr>
          <p:cNvSpPr/>
          <p:nvPr/>
        </p:nvSpPr>
        <p:spPr>
          <a:xfrm>
            <a:off x="4281542" y="4182767"/>
            <a:ext cx="2377313" cy="538720"/>
          </a:xfrm>
          <a:prstGeom prst="wedgeRectCallout">
            <a:avLst>
              <a:gd name="adj1" fmla="val -76945"/>
              <a:gd name="adj2" fmla="val -717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probability is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endParaRPr lang="zh-CN" alt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22C23CA-DD38-AEDA-25C5-841092AAF9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6E7E5"/>
              </a:clrFrom>
              <a:clrTo>
                <a:srgbClr val="E6E7E5">
                  <a:alpha val="0"/>
                </a:srgbClr>
              </a:clrTo>
            </a:clrChange>
          </a:blip>
          <a:stretch>
            <a:fillRect/>
          </a:stretch>
        </p:blipFill>
        <p:spPr>
          <a:xfrm rot="1429051">
            <a:off x="7840487" y="1785629"/>
            <a:ext cx="851370" cy="342605"/>
          </a:xfrm>
          <a:prstGeom prst="rect">
            <a:avLst/>
          </a:prstGeom>
        </p:spPr>
      </p:pic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0031D414-560B-41B1-5697-A8DB92D17660}"/>
              </a:ext>
            </a:extLst>
          </p:cNvPr>
          <p:cNvSpPr/>
          <p:nvPr/>
        </p:nvSpPr>
        <p:spPr>
          <a:xfrm>
            <a:off x="1005839" y="4864056"/>
            <a:ext cx="9143987" cy="133442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the response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RM lemma!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E17562-3B5D-1302-B04C-6F8972BA8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6C8578A-8C20-7436-B4D8-A9CD4E6F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7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F00BA-67A8-560E-70F7-3B1C89D30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159CA5E-E1E9-4157-BFAD-707E014DC9D0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23D561E6-B8A4-D81B-50AD-53F1FCA1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BDFEBDE-11A3-0976-80FB-1A66B3E57A64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Our Reduction Results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D3E2F2E-DD2E-6499-064E-A2A939EA68DF}"/>
                  </a:ext>
                </a:extLst>
              </p:cNvPr>
              <p:cNvSpPr txBox="1"/>
              <p:nvPr/>
            </p:nvSpPr>
            <p:spPr>
              <a:xfrm>
                <a:off x="787101" y="2230523"/>
                <a:ext cx="8948570" cy="546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ROM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KEM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𝑅𝐻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IND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𝒜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Adv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PKE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OW</m:t>
                            </m:r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CPA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ℬ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D3E2F2E-DD2E-6499-064E-A2A939EA6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01" y="2230523"/>
                <a:ext cx="8948570" cy="546112"/>
              </a:xfrm>
              <a:prstGeom prst="rect">
                <a:avLst/>
              </a:prstGeom>
              <a:blipFill>
                <a:blip r:embed="rId5"/>
                <a:stretch>
                  <a:fillRect l="-1022" t="-2247" b="-16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1B998C3-6127-03A7-6A4D-F9949E7DD695}"/>
                  </a:ext>
                </a:extLst>
              </p:cNvPr>
              <p:cNvSpPr txBox="1"/>
              <p:nvPr/>
            </p:nvSpPr>
            <p:spPr>
              <a:xfrm>
                <a:off x="787101" y="3300665"/>
                <a:ext cx="8443088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QROM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KEM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𝑅𝐻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IND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𝒜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Adv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PKE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OW</m:t>
                            </m:r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CPA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ℬ</m:t>
                            </m:r>
                          </m:e>
                        </m:d>
                      </m:e>
                    </m:ra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1B998C3-6127-03A7-6A4D-F9949E7DD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01" y="3300665"/>
                <a:ext cx="8443088" cy="843885"/>
              </a:xfrm>
              <a:prstGeom prst="rect">
                <a:avLst/>
              </a:prstGeom>
              <a:blipFill>
                <a:blip r:embed="rId6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6B43ED7-6A2C-7080-CC8F-0F939A7628DE}"/>
                  </a:ext>
                </a:extLst>
              </p:cNvPr>
              <p:cNvSpPr txBox="1"/>
              <p:nvPr/>
            </p:nvSpPr>
            <p:spPr>
              <a:xfrm>
                <a:off x="306593" y="4762537"/>
                <a:ext cx="11958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f PKE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400" b="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rigid </a:t>
                </a:r>
                <a:r>
                  <a:rPr lang="en-US" altLang="zh-CN" sz="2400" b="0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deterministic</a:t>
                </a: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loss factors are </a:t>
                </a:r>
                <a:r>
                  <a:rPr lang="en-US" altLang="zh-CN" sz="2400" b="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</a:t>
                </a:r>
                <a:r>
                  <a:rPr lang="en-US" altLang="zh-CN" sz="2400" b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both ROM and QROM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6B43ED7-6A2C-7080-CC8F-0F939A762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3" y="4762537"/>
                <a:ext cx="11958979" cy="461665"/>
              </a:xfrm>
              <a:prstGeom prst="rect">
                <a:avLst/>
              </a:prstGeom>
              <a:blipFill>
                <a:blip r:embed="rId7"/>
                <a:stretch>
                  <a:fillRect l="-765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BC643C2-9287-ABD6-FAFF-098B66FBB4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9618ED1-77FC-ED9B-A9D7-FF471A4D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A37A2-F264-909A-3EEC-99863E4DB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2ED02DFB-EE8C-2FD3-D394-A6677C71A4D0}"/>
              </a:ext>
            </a:extLst>
          </p:cNvPr>
          <p:cNvSpPr/>
          <p:nvPr/>
        </p:nvSpPr>
        <p:spPr>
          <a:xfrm rot="10800000">
            <a:off x="10566400" y="0"/>
            <a:ext cx="1625600" cy="1469259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CCDDD59-E9BC-8215-767D-84B2C2BE6558}"/>
              </a:ext>
            </a:extLst>
          </p:cNvPr>
          <p:cNvGrpSpPr/>
          <p:nvPr/>
        </p:nvGrpSpPr>
        <p:grpSpPr>
          <a:xfrm>
            <a:off x="-424520" y="5843458"/>
            <a:ext cx="1441934" cy="1441355"/>
            <a:chOff x="-422418" y="5838746"/>
            <a:chExt cx="1441934" cy="1441355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B7422ADD-AAFA-6482-FD0B-B7E13FA135E0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>
              <a:off x="174999" y="6435583"/>
              <a:ext cx="844200" cy="844835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A3FDA727-526D-3BDD-6C20-963BE9C59931}"/>
                </a:ext>
              </a:extLst>
            </p:cNvPr>
            <p:cNvSpPr>
              <a:spLocks noChangeAspect="1"/>
            </p:cNvSpPr>
            <p:nvPr/>
          </p:nvSpPr>
          <p:spPr>
            <a:xfrm rot="13502983">
              <a:off x="-422100" y="5838428"/>
              <a:ext cx="844200" cy="844835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BD3D96E-FAB3-CB5B-4FD3-78F6214B63D2}"/>
              </a:ext>
            </a:extLst>
          </p:cNvPr>
          <p:cNvGrpSpPr/>
          <p:nvPr/>
        </p:nvGrpSpPr>
        <p:grpSpPr>
          <a:xfrm>
            <a:off x="530709" y="442634"/>
            <a:ext cx="1991360" cy="523220"/>
            <a:chOff x="256633" y="211409"/>
            <a:chExt cx="1991360" cy="52322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38158B9-9BB7-77CB-1154-B070D777BA8F}"/>
                </a:ext>
              </a:extLst>
            </p:cNvPr>
            <p:cNvSpPr txBox="1"/>
            <p:nvPr/>
          </p:nvSpPr>
          <p:spPr>
            <a:xfrm>
              <a:off x="256633" y="211409"/>
              <a:ext cx="1991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Overview</a:t>
              </a:r>
              <a:endPara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286829D-3D5A-DC85-2414-95426308CCEC}"/>
                </a:ext>
              </a:extLst>
            </p:cNvPr>
            <p:cNvCxnSpPr/>
            <p:nvPr/>
          </p:nvCxnSpPr>
          <p:spPr>
            <a:xfrm>
              <a:off x="256633" y="734629"/>
              <a:ext cx="199136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0D56C9C4-F8AE-E6F3-A3D5-869546E3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2</a:t>
            </a:fld>
            <a:endParaRPr lang="zh-CN" altLang="en-US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09C6456-8EE8-7E07-B95D-3FCC1587780A}"/>
              </a:ext>
            </a:extLst>
          </p:cNvPr>
          <p:cNvGrpSpPr/>
          <p:nvPr/>
        </p:nvGrpSpPr>
        <p:grpSpPr>
          <a:xfrm>
            <a:off x="2545036" y="3323573"/>
            <a:ext cx="7101927" cy="646331"/>
            <a:chOff x="3930100" y="1630518"/>
            <a:chExt cx="4126602" cy="646331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A3708622-DB63-D5C9-D752-1264AB915DE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930100" y="1630518"/>
              <a:ext cx="4126602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F1CCF50-4BF6-13E5-EA1E-18C217BF0A2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168151" y="1676685"/>
              <a:ext cx="7204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3600" dirty="0">
                  <a:ln>
                    <a:solidFill>
                      <a:schemeClr val="tx1"/>
                    </a:solidFill>
                  </a:ln>
                  <a:noFill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4DFA263-BAE6-0851-313F-01A82448B1B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622070" y="1666757"/>
              <a:ext cx="30865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Reductions for KEM</a:t>
              </a:r>
              <a:endParaRPr kumimoji="0" lang="zh-CN" altLang="en-US" sz="32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EA3D1C9-5117-31C2-320D-CD69D3DDE6CC}"/>
              </a:ext>
            </a:extLst>
          </p:cNvPr>
          <p:cNvGrpSpPr/>
          <p:nvPr/>
        </p:nvGrpSpPr>
        <p:grpSpPr>
          <a:xfrm>
            <a:off x="2545036" y="2067618"/>
            <a:ext cx="7101927" cy="646331"/>
            <a:chOff x="3930100" y="1630518"/>
            <a:chExt cx="4126602" cy="64633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587D082-AD8D-D6F2-46E5-CE18164B266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930100" y="1630518"/>
              <a:ext cx="4126602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080D7FB-DF37-254D-674E-9B2649C1500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168151" y="1684006"/>
              <a:ext cx="7204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3600" dirty="0">
                  <a:ln>
                    <a:solidFill>
                      <a:schemeClr val="tx1"/>
                    </a:solidFill>
                  </a:ln>
                  <a:noFill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91E8442-4BEE-DF50-7C41-F009D5BA201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4622070" y="1668618"/>
              <a:ext cx="30865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Background</a:t>
              </a:r>
              <a:endParaRPr kumimoji="0" lang="zh-CN" altLang="en-US" sz="32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97A1C8A-F6F9-5787-2378-FF4E5E99156C}"/>
              </a:ext>
            </a:extLst>
          </p:cNvPr>
          <p:cNvGrpSpPr/>
          <p:nvPr/>
        </p:nvGrpSpPr>
        <p:grpSpPr>
          <a:xfrm>
            <a:off x="2557870" y="4579528"/>
            <a:ext cx="7101923" cy="646331"/>
            <a:chOff x="3930100" y="1630518"/>
            <a:chExt cx="4126602" cy="646331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F692DEC0-BBA9-9D30-A3B6-FB996A22292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930100" y="1630518"/>
              <a:ext cx="4126602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1ACBE53-1721-B713-B358-3B5D09605DB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4160694" y="1684007"/>
              <a:ext cx="7204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zh-CN" sz="3600" dirty="0">
                  <a:ln>
                    <a:solidFill>
                      <a:schemeClr val="tx1"/>
                    </a:solidFill>
                  </a:ln>
                  <a:noFill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09B8AD8-0847-2B2C-D96E-9F7C0CA8B4F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614613" y="1668618"/>
              <a:ext cx="337728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Reprogram-after-Measure</a:t>
              </a:r>
              <a:endParaRPr lang="zh-CN" altLang="en-US" sz="3200" dirty="0"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92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0BD2D-6EA5-9B34-8D54-91F215EBF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3B96986-866D-1596-45B5-F6AF694B39D7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560A4734-209C-742A-CCC0-E6C6483D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343EF84-099D-F86C-F1E6-6D17FC7504A0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Proof sketch for RM lemma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9C3942E-25A5-6176-0C50-407DE94F33BE}"/>
                  </a:ext>
                </a:extLst>
              </p:cNvPr>
              <p:cNvSpPr txBox="1"/>
              <p:nvPr/>
            </p:nvSpPr>
            <p:spPr>
              <a:xfrm>
                <a:off x="226039" y="1252194"/>
                <a:ext cx="6744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· Step 1: use </a:t>
                </a:r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Compressed Oracle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[C:Zhandry19]</a:t>
                </a:r>
                <a:endParaRPr lang="en-US" altLang="zh-CN" sz="2400" dirty="0">
                  <a:solidFill>
                    <a:srgbClr val="00B0F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</a:t>
                </a:r>
                <a:r>
                  <a:rPr lang="en-US" altLang="zh-CN" sz="2400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to simulate </a:t>
                </a:r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the quantum random oracle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endParaRPr lang="zh-CN" altLang="en-US" sz="24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9C3942E-25A5-6176-0C50-407DE94F3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9" y="1252194"/>
                <a:ext cx="6744917" cy="830997"/>
              </a:xfrm>
              <a:prstGeom prst="rect">
                <a:avLst/>
              </a:prstGeom>
              <a:blipFill>
                <a:blip r:embed="rId5"/>
                <a:stretch>
                  <a:fillRect l="-1355" t="-5109" r="-994" b="-14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14161F36-3C90-9DFA-5D75-8B2B9CB10DD9}"/>
              </a:ext>
            </a:extLst>
          </p:cNvPr>
          <p:cNvSpPr txBox="1"/>
          <p:nvPr/>
        </p:nvSpPr>
        <p:spPr>
          <a:xfrm>
            <a:off x="-1" y="6204296"/>
            <a:ext cx="9660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NewRomanPSStd-Regular-Identity-H"/>
              </a:rPr>
              <a:t>[C:Zhandry19] </a:t>
            </a:r>
            <a:r>
              <a:rPr lang="en-US" altLang="zh-CN" dirty="0">
                <a:latin typeface="TimesNewRomanPSStd-Regular-Identity-H"/>
              </a:rPr>
              <a:t>Mark </a:t>
            </a:r>
            <a:r>
              <a:rPr lang="en-US" altLang="zh-CN" dirty="0" err="1">
                <a:latin typeface="TimesNewRomanPSStd-Regular-Identity-H"/>
              </a:rPr>
              <a:t>Zhandry</a:t>
            </a:r>
            <a:r>
              <a:rPr lang="en-US" altLang="zh-CN" dirty="0">
                <a:latin typeface="TimesNewRomanPSStd-Regular-Identity-H"/>
              </a:rPr>
              <a:t>: How to Record Quantum Queries, and Applications to Quantum </a:t>
            </a:r>
            <a:r>
              <a:rPr lang="en-US" altLang="zh-CN" dirty="0" err="1">
                <a:latin typeface="TimesNewRomanPSStd-Regular-Identity-H"/>
              </a:rPr>
              <a:t>Indifferentiability</a:t>
            </a:r>
            <a:r>
              <a:rPr lang="en-US" altLang="zh-CN" dirty="0">
                <a:latin typeface="TimesNewRomanPSStd-Regular-Identity-H"/>
              </a:rPr>
              <a:t>. CRYPTO (2) 2019: 239-268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C673303-64E6-40CD-4708-3577AC1983CD}"/>
              </a:ext>
            </a:extLst>
          </p:cNvPr>
          <p:cNvCxnSpPr/>
          <p:nvPr/>
        </p:nvCxnSpPr>
        <p:spPr>
          <a:xfrm>
            <a:off x="387726" y="6133869"/>
            <a:ext cx="4355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C72EF08F-B13D-99EC-D35B-DEEC981E9ED0}"/>
              </a:ext>
            </a:extLst>
          </p:cNvPr>
          <p:cNvSpPr/>
          <p:nvPr/>
        </p:nvSpPr>
        <p:spPr>
          <a:xfrm>
            <a:off x="811740" y="4394053"/>
            <a:ext cx="596306" cy="609627"/>
          </a:xfrm>
          <a:prstGeom prst="ellipse">
            <a:avLst/>
          </a:prstGeom>
          <a:solidFill>
            <a:srgbClr val="97E4FF"/>
          </a:solidFill>
          <a:ln>
            <a:noFill/>
          </a:ln>
          <a:effectLst>
            <a:innerShdw blurRad="12700" dist="127000" dir="3540000">
              <a:srgbClr val="C00000">
                <a:alpha val="4000"/>
              </a:s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987DEBD5-25A2-AEF3-0A11-4E4490E3F38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D7260"/>
              </a:clrFrom>
              <a:clrTo>
                <a:srgbClr val="0D726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81026">
            <a:off x="788559" y="2928937"/>
            <a:ext cx="642669" cy="924184"/>
          </a:xfrm>
          <a:prstGeom prst="rect">
            <a:avLst/>
          </a:prstGeom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935920C9-84A7-9170-5AE7-BED6BE4105E1}"/>
              </a:ext>
            </a:extLst>
          </p:cNvPr>
          <p:cNvCxnSpPr>
            <a:cxnSpLocks/>
          </p:cNvCxnSpPr>
          <p:nvPr/>
        </p:nvCxnSpPr>
        <p:spPr>
          <a:xfrm>
            <a:off x="1109893" y="3851238"/>
            <a:ext cx="0" cy="376517"/>
          </a:xfrm>
          <a:prstGeom prst="straightConnector1">
            <a:avLst/>
          </a:prstGeom>
          <a:ln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C254A426-9FDE-684A-751F-E6679EB2CF7B}"/>
              </a:ext>
            </a:extLst>
          </p:cNvPr>
          <p:cNvSpPr txBox="1"/>
          <p:nvPr/>
        </p:nvSpPr>
        <p:spPr>
          <a:xfrm>
            <a:off x="-184335" y="4981893"/>
            <a:ext cx="2588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RO</a:t>
            </a:r>
          </a:p>
        </p:txBody>
      </p:sp>
      <p:sp>
        <p:nvSpPr>
          <p:cNvPr id="63" name="箭头: 右 62">
            <a:extLst>
              <a:ext uri="{FF2B5EF4-FFF2-40B4-BE49-F238E27FC236}">
                <a16:creationId xmlns:a16="http://schemas.microsoft.com/office/drawing/2014/main" id="{351D7E64-66FC-D47D-E854-5100DE56FF81}"/>
              </a:ext>
            </a:extLst>
          </p:cNvPr>
          <p:cNvSpPr/>
          <p:nvPr/>
        </p:nvSpPr>
        <p:spPr>
          <a:xfrm>
            <a:off x="1674438" y="4100377"/>
            <a:ext cx="451324" cy="504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" name="椭圆 2047">
            <a:extLst>
              <a:ext uri="{FF2B5EF4-FFF2-40B4-BE49-F238E27FC236}">
                <a16:creationId xmlns:a16="http://schemas.microsoft.com/office/drawing/2014/main" id="{171A4060-6A78-131F-BFA5-91CB6AC503A4}"/>
              </a:ext>
            </a:extLst>
          </p:cNvPr>
          <p:cNvSpPr/>
          <p:nvPr/>
        </p:nvSpPr>
        <p:spPr>
          <a:xfrm>
            <a:off x="3037333" y="4468769"/>
            <a:ext cx="596306" cy="335894"/>
          </a:xfrm>
          <a:prstGeom prst="ellipse">
            <a:avLst/>
          </a:prstGeom>
          <a:solidFill>
            <a:srgbClr val="97E4FF"/>
          </a:solidFill>
          <a:ln>
            <a:noFill/>
          </a:ln>
          <a:effectLst>
            <a:innerShdw blurRad="12700" dist="127000" dir="3540000">
              <a:srgbClr val="C00000">
                <a:alpha val="4000"/>
              </a:s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文本框 2048">
            <a:extLst>
              <a:ext uri="{FF2B5EF4-FFF2-40B4-BE49-F238E27FC236}">
                <a16:creationId xmlns:a16="http://schemas.microsoft.com/office/drawing/2014/main" id="{9E29AD9B-F371-2D0D-C15D-FE10B0721058}"/>
              </a:ext>
            </a:extLst>
          </p:cNvPr>
          <p:cNvSpPr txBox="1"/>
          <p:nvPr/>
        </p:nvSpPr>
        <p:spPr>
          <a:xfrm>
            <a:off x="1655736" y="5002592"/>
            <a:ext cx="335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Oracle</a:t>
            </a:r>
          </a:p>
          <a:p>
            <a:pPr algn="ctr"/>
            <a:r>
              <a:rPr lang="en-US" altLang="zh-CN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CStO</a:t>
            </a:r>
            <a:endParaRPr lang="en-US" altLang="zh-CN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图形 2052">
            <a:extLst>
              <a:ext uri="{FF2B5EF4-FFF2-40B4-BE49-F238E27FC236}">
                <a16:creationId xmlns:a16="http://schemas.microsoft.com/office/drawing/2014/main" id="{3B64DE08-DDE4-81E5-184F-DA414C4C55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79555" y="4245437"/>
            <a:ext cx="1905000" cy="788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文本框 2060">
                <a:extLst>
                  <a:ext uri="{FF2B5EF4-FFF2-40B4-BE49-F238E27FC236}">
                    <a16:creationId xmlns:a16="http://schemas.microsoft.com/office/drawing/2014/main" id="{95DF60D0-B5DC-41B6-7308-AA7C6CFAC48C}"/>
                  </a:ext>
                </a:extLst>
              </p:cNvPr>
              <p:cNvSpPr txBox="1"/>
              <p:nvPr/>
            </p:nvSpPr>
            <p:spPr>
              <a:xfrm>
                <a:off x="1633228" y="2799021"/>
                <a:ext cx="3359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 state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</a:t>
                </a: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2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database register </a:t>
                </a:r>
                <a:r>
                  <a:rPr lang="en-US" altLang="zh-CN" sz="20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⊥,0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⊥,0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⊥,0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61" name="文本框 2060">
                <a:extLst>
                  <a:ext uri="{FF2B5EF4-FFF2-40B4-BE49-F238E27FC236}">
                    <a16:creationId xmlns:a16="http://schemas.microsoft.com/office/drawing/2014/main" id="{95DF60D0-B5DC-41B6-7308-AA7C6CFAC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228" y="2799021"/>
                <a:ext cx="3359500" cy="1015663"/>
              </a:xfrm>
              <a:prstGeom prst="rect">
                <a:avLst/>
              </a:prstGeom>
              <a:blipFill>
                <a:blip r:embed="rId10"/>
                <a:stretch>
                  <a:fillRect t="-2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2" name="右大括号 2061">
            <a:extLst>
              <a:ext uri="{FF2B5EF4-FFF2-40B4-BE49-F238E27FC236}">
                <a16:creationId xmlns:a16="http://schemas.microsoft.com/office/drawing/2014/main" id="{4F1B5CEC-4086-2230-BE33-552B4D441930}"/>
              </a:ext>
            </a:extLst>
          </p:cNvPr>
          <p:cNvSpPr/>
          <p:nvPr/>
        </p:nvSpPr>
        <p:spPr>
          <a:xfrm rot="5400000">
            <a:off x="3266885" y="2727820"/>
            <a:ext cx="53945" cy="2298100"/>
          </a:xfrm>
          <a:prstGeom prst="rightBrace">
            <a:avLst>
              <a:gd name="adj1" fmla="val 8333"/>
              <a:gd name="adj2" fmla="val 50814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文本框 2066">
                <a:extLst>
                  <a:ext uri="{FF2B5EF4-FFF2-40B4-BE49-F238E27FC236}">
                    <a16:creationId xmlns:a16="http://schemas.microsoft.com/office/drawing/2014/main" id="{07E1BC95-F0D7-A100-7C4E-E7BA752C3625}"/>
                  </a:ext>
                </a:extLst>
              </p:cNvPr>
              <p:cNvSpPr txBox="1"/>
              <p:nvPr/>
            </p:nvSpPr>
            <p:spPr>
              <a:xfrm>
                <a:off x="1738486" y="3793094"/>
                <a:ext cx="3359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pairs</a:t>
                </a:r>
              </a:p>
            </p:txBody>
          </p:sp>
        </mc:Choice>
        <mc:Fallback xmlns="">
          <p:sp>
            <p:nvSpPr>
              <p:cNvPr id="2067" name="文本框 2066">
                <a:extLst>
                  <a:ext uri="{FF2B5EF4-FFF2-40B4-BE49-F238E27FC236}">
                    <a16:creationId xmlns:a16="http://schemas.microsoft.com/office/drawing/2014/main" id="{07E1BC95-F0D7-A100-7C4E-E7BA752C3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86" y="3793094"/>
                <a:ext cx="3359500" cy="400110"/>
              </a:xfrm>
              <a:prstGeom prst="rect">
                <a:avLst/>
              </a:prstGeom>
              <a:blipFill>
                <a:blip r:embed="rId11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8" name="文本框 2067">
                <a:extLst>
                  <a:ext uri="{FF2B5EF4-FFF2-40B4-BE49-F238E27FC236}">
                    <a16:creationId xmlns:a16="http://schemas.microsoft.com/office/drawing/2014/main" id="{03DCB88C-ED83-8BD9-26A4-9E1AABCE1715}"/>
                  </a:ext>
                </a:extLst>
              </p:cNvPr>
              <p:cNvSpPr txBox="1"/>
              <p:nvPr/>
            </p:nvSpPr>
            <p:spPr>
              <a:xfrm>
                <a:off x="4230689" y="2536267"/>
                <a:ext cx="3359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query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68" name="文本框 2067">
                <a:extLst>
                  <a:ext uri="{FF2B5EF4-FFF2-40B4-BE49-F238E27FC236}">
                    <a16:creationId xmlns:a16="http://schemas.microsoft.com/office/drawing/2014/main" id="{03DCB88C-ED83-8BD9-26A4-9E1AABCE1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689" y="2536267"/>
                <a:ext cx="3359500" cy="400110"/>
              </a:xfrm>
              <a:prstGeom prst="rect">
                <a:avLst/>
              </a:prstGeom>
              <a:blipFill>
                <a:blip r:embed="rId12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2" name="直接箭头连接符 2071">
            <a:extLst>
              <a:ext uri="{FF2B5EF4-FFF2-40B4-BE49-F238E27FC236}">
                <a16:creationId xmlns:a16="http://schemas.microsoft.com/office/drawing/2014/main" id="{11A028D3-9B5E-B262-1BC5-DB6B825AF6C2}"/>
              </a:ext>
            </a:extLst>
          </p:cNvPr>
          <p:cNvCxnSpPr/>
          <p:nvPr/>
        </p:nvCxnSpPr>
        <p:spPr>
          <a:xfrm>
            <a:off x="4601783" y="4594009"/>
            <a:ext cx="77237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3" name="文本框 2082">
            <a:extLst>
              <a:ext uri="{FF2B5EF4-FFF2-40B4-BE49-F238E27FC236}">
                <a16:creationId xmlns:a16="http://schemas.microsoft.com/office/drawing/2014/main" id="{BA5381B9-2B0A-E1F3-51F7-095B35CE57F5}"/>
              </a:ext>
            </a:extLst>
          </p:cNvPr>
          <p:cNvSpPr txBox="1"/>
          <p:nvPr/>
        </p:nvSpPr>
        <p:spPr>
          <a:xfrm>
            <a:off x="3312978" y="4227755"/>
            <a:ext cx="335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decompression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</p:txBody>
      </p:sp>
      <p:sp>
        <p:nvSpPr>
          <p:cNvPr id="2089" name="椭圆 2088">
            <a:extLst>
              <a:ext uri="{FF2B5EF4-FFF2-40B4-BE49-F238E27FC236}">
                <a16:creationId xmlns:a16="http://schemas.microsoft.com/office/drawing/2014/main" id="{009A3160-A485-B1DF-09A2-17AF49F13B99}"/>
              </a:ext>
            </a:extLst>
          </p:cNvPr>
          <p:cNvSpPr/>
          <p:nvPr/>
        </p:nvSpPr>
        <p:spPr>
          <a:xfrm>
            <a:off x="6276481" y="4299564"/>
            <a:ext cx="596306" cy="609627"/>
          </a:xfrm>
          <a:prstGeom prst="ellipse">
            <a:avLst/>
          </a:prstGeom>
          <a:solidFill>
            <a:srgbClr val="97E4FF"/>
          </a:solidFill>
          <a:ln>
            <a:noFill/>
          </a:ln>
          <a:effectLst>
            <a:innerShdw blurRad="12700" dist="127000" dir="3540000">
              <a:srgbClr val="C00000">
                <a:alpha val="4000"/>
              </a:s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86" name="图形 2085">
            <a:extLst>
              <a:ext uri="{FF2B5EF4-FFF2-40B4-BE49-F238E27FC236}">
                <a16:creationId xmlns:a16="http://schemas.microsoft.com/office/drawing/2014/main" id="{79645544-A049-EDA4-C057-8EBAD70E7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6873" y="3858236"/>
            <a:ext cx="1735521" cy="1492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90" name="文本框 2089">
                <a:extLst>
                  <a:ext uri="{FF2B5EF4-FFF2-40B4-BE49-F238E27FC236}">
                    <a16:creationId xmlns:a16="http://schemas.microsoft.com/office/drawing/2014/main" id="{D74B2B70-B52D-2B66-3A27-3712FC64FE86}"/>
                  </a:ext>
                </a:extLst>
              </p:cNvPr>
              <p:cNvSpPr txBox="1"/>
              <p:nvPr/>
            </p:nvSpPr>
            <p:spPr>
              <a:xfrm>
                <a:off x="4796813" y="3278008"/>
                <a:ext cx="4188311" cy="46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0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⊥,0</m:t>
                            </m:r>
                          </m:e>
                        </m:d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⊥,0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90" name="文本框 2089">
                <a:extLst>
                  <a:ext uri="{FF2B5EF4-FFF2-40B4-BE49-F238E27FC236}">
                    <a16:creationId xmlns:a16="http://schemas.microsoft.com/office/drawing/2014/main" id="{D74B2B70-B52D-2B66-3A27-3712FC64F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13" y="3278008"/>
                <a:ext cx="4188311" cy="460767"/>
              </a:xfrm>
              <a:prstGeom prst="rect">
                <a:avLst/>
              </a:prstGeom>
              <a:blipFill>
                <a:blip r:embed="rId13"/>
                <a:stretch>
                  <a:fillRect l="-1601" t="-4000" b="-1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1" name="文本框 2090">
                <a:extLst>
                  <a:ext uri="{FF2B5EF4-FFF2-40B4-BE49-F238E27FC236}">
                    <a16:creationId xmlns:a16="http://schemas.microsoft.com/office/drawing/2014/main" id="{4B557EF1-F63C-A705-2EDD-8BA54FD3D55E}"/>
                  </a:ext>
                </a:extLst>
              </p:cNvPr>
              <p:cNvSpPr txBox="1"/>
              <p:nvPr/>
            </p:nvSpPr>
            <p:spPr>
              <a:xfrm>
                <a:off x="6132786" y="3676815"/>
                <a:ext cx="3359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pairs</a:t>
                </a:r>
              </a:p>
            </p:txBody>
          </p:sp>
        </mc:Choice>
        <mc:Fallback xmlns="">
          <p:sp>
            <p:nvSpPr>
              <p:cNvPr id="2091" name="文本框 2090">
                <a:extLst>
                  <a:ext uri="{FF2B5EF4-FFF2-40B4-BE49-F238E27FC236}">
                    <a16:creationId xmlns:a16="http://schemas.microsoft.com/office/drawing/2014/main" id="{4B557EF1-F63C-A705-2EDD-8BA54FD3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786" y="3676815"/>
                <a:ext cx="3359500" cy="400110"/>
              </a:xfrm>
              <a:prstGeom prst="rect">
                <a:avLst/>
              </a:prstGeom>
              <a:blipFill>
                <a:blip r:embed="rId1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2" name="右大括号 2091">
            <a:extLst>
              <a:ext uri="{FF2B5EF4-FFF2-40B4-BE49-F238E27FC236}">
                <a16:creationId xmlns:a16="http://schemas.microsoft.com/office/drawing/2014/main" id="{B0B7264B-F025-EB0A-1EE8-C726E84FE9DB}"/>
              </a:ext>
            </a:extLst>
          </p:cNvPr>
          <p:cNvSpPr/>
          <p:nvPr/>
        </p:nvSpPr>
        <p:spPr>
          <a:xfrm rot="5400000">
            <a:off x="7625216" y="2936791"/>
            <a:ext cx="45719" cy="1571838"/>
          </a:xfrm>
          <a:prstGeom prst="rightBrace">
            <a:avLst>
              <a:gd name="adj1" fmla="val 8333"/>
              <a:gd name="adj2" fmla="val 50814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93" name="直接箭头连接符 2092">
            <a:extLst>
              <a:ext uri="{FF2B5EF4-FFF2-40B4-BE49-F238E27FC236}">
                <a16:creationId xmlns:a16="http://schemas.microsoft.com/office/drawing/2014/main" id="{82CF080C-B970-4CE9-73D8-DE29B3D34F84}"/>
              </a:ext>
            </a:extLst>
          </p:cNvPr>
          <p:cNvCxnSpPr/>
          <p:nvPr/>
        </p:nvCxnSpPr>
        <p:spPr>
          <a:xfrm>
            <a:off x="7442394" y="4581698"/>
            <a:ext cx="77237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94" name="文本框 2093">
                <a:extLst>
                  <a:ext uri="{FF2B5EF4-FFF2-40B4-BE49-F238E27FC236}">
                    <a16:creationId xmlns:a16="http://schemas.microsoft.com/office/drawing/2014/main" id="{22B3F623-9596-C108-FE99-0437BC7067A2}"/>
                  </a:ext>
                </a:extLst>
              </p:cNvPr>
              <p:cNvSpPr txBox="1"/>
              <p:nvPr/>
            </p:nvSpPr>
            <p:spPr>
              <a:xfrm>
                <a:off x="7560491" y="4188445"/>
                <a:ext cx="5935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94" name="文本框 2093">
                <a:extLst>
                  <a:ext uri="{FF2B5EF4-FFF2-40B4-BE49-F238E27FC236}">
                    <a16:creationId xmlns:a16="http://schemas.microsoft.com/office/drawing/2014/main" id="{22B3F623-9596-C108-FE99-0437BC706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491" y="4188445"/>
                <a:ext cx="59358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5" name="文本框 2094">
                <a:extLst>
                  <a:ext uri="{FF2B5EF4-FFF2-40B4-BE49-F238E27FC236}">
                    <a16:creationId xmlns:a16="http://schemas.microsoft.com/office/drawing/2014/main" id="{8890D72F-FFD9-B37A-A271-921370B35AAE}"/>
                  </a:ext>
                </a:extLst>
              </p:cNvPr>
              <p:cNvSpPr txBox="1"/>
              <p:nvPr/>
            </p:nvSpPr>
            <p:spPr>
              <a:xfrm>
                <a:off x="7472862" y="4531999"/>
                <a:ext cx="4726854" cy="531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XYD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⊕</m:t>
                        </m:r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⟩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⊥,0</m:t>
                            </m:r>
                          </m:e>
                        </m:d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95" name="文本框 2094">
                <a:extLst>
                  <a:ext uri="{FF2B5EF4-FFF2-40B4-BE49-F238E27FC236}">
                    <a16:creationId xmlns:a16="http://schemas.microsoft.com/office/drawing/2014/main" id="{8890D72F-FFD9-B37A-A271-921370B35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2" y="4531999"/>
                <a:ext cx="4726854" cy="531749"/>
              </a:xfrm>
              <a:prstGeom prst="rect">
                <a:avLst/>
              </a:prstGeom>
              <a:blipFill>
                <a:blip r:embed="rId16"/>
                <a:stretch>
                  <a:fillRect l="-774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6" name="直接箭头连接符 2095">
            <a:extLst>
              <a:ext uri="{FF2B5EF4-FFF2-40B4-BE49-F238E27FC236}">
                <a16:creationId xmlns:a16="http://schemas.microsoft.com/office/drawing/2014/main" id="{9BBCC252-7720-F1B8-3499-0BE7484AD600}"/>
              </a:ext>
            </a:extLst>
          </p:cNvPr>
          <p:cNvCxnSpPr>
            <a:cxnSpLocks/>
          </p:cNvCxnSpPr>
          <p:nvPr/>
        </p:nvCxnSpPr>
        <p:spPr>
          <a:xfrm flipV="1">
            <a:off x="9923930" y="3785514"/>
            <a:ext cx="0" cy="62815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9" name="文本框 2098">
            <a:extLst>
              <a:ext uri="{FF2B5EF4-FFF2-40B4-BE49-F238E27FC236}">
                <a16:creationId xmlns:a16="http://schemas.microsoft.com/office/drawing/2014/main" id="{CC71711C-35AA-3E5E-2262-62FEB15AB0A9}"/>
              </a:ext>
            </a:extLst>
          </p:cNvPr>
          <p:cNvSpPr txBox="1"/>
          <p:nvPr/>
        </p:nvSpPr>
        <p:spPr>
          <a:xfrm>
            <a:off x="9984169" y="3738775"/>
            <a:ext cx="2080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decompression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</p:txBody>
      </p:sp>
      <p:sp>
        <p:nvSpPr>
          <p:cNvPr id="2104" name="椭圆 2103">
            <a:extLst>
              <a:ext uri="{FF2B5EF4-FFF2-40B4-BE49-F238E27FC236}">
                <a16:creationId xmlns:a16="http://schemas.microsoft.com/office/drawing/2014/main" id="{AEE834B4-8BF3-7B71-9C74-FA0FB511A013}"/>
              </a:ext>
            </a:extLst>
          </p:cNvPr>
          <p:cNvSpPr/>
          <p:nvPr/>
        </p:nvSpPr>
        <p:spPr>
          <a:xfrm>
            <a:off x="9623477" y="2966073"/>
            <a:ext cx="596306" cy="335894"/>
          </a:xfrm>
          <a:prstGeom prst="ellipse">
            <a:avLst/>
          </a:prstGeom>
          <a:solidFill>
            <a:srgbClr val="97E4FF"/>
          </a:solidFill>
          <a:ln>
            <a:noFill/>
          </a:ln>
          <a:effectLst>
            <a:innerShdw blurRad="12700" dist="127000" dir="3540000">
              <a:srgbClr val="C00000">
                <a:alpha val="4000"/>
              </a:s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05" name="图形 2104">
            <a:extLst>
              <a:ext uri="{FF2B5EF4-FFF2-40B4-BE49-F238E27FC236}">
                <a16:creationId xmlns:a16="http://schemas.microsoft.com/office/drawing/2014/main" id="{D1A74B13-94A7-2A31-F119-5CD477FC9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65699" y="2742741"/>
            <a:ext cx="1905000" cy="788970"/>
          </a:xfrm>
          <a:prstGeom prst="rect">
            <a:avLst/>
          </a:prstGeom>
        </p:spPr>
      </p:pic>
      <p:sp>
        <p:nvSpPr>
          <p:cNvPr id="2106" name="文本框 2105">
            <a:extLst>
              <a:ext uri="{FF2B5EF4-FFF2-40B4-BE49-F238E27FC236}">
                <a16:creationId xmlns:a16="http://schemas.microsoft.com/office/drawing/2014/main" id="{135F8E39-2083-7EB9-788A-BE5BCE1DF217}"/>
              </a:ext>
            </a:extLst>
          </p:cNvPr>
          <p:cNvSpPr txBox="1"/>
          <p:nvPr/>
        </p:nvSpPr>
        <p:spPr>
          <a:xfrm>
            <a:off x="7732643" y="2177080"/>
            <a:ext cx="446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can be seen as the “log” of queries </a:t>
            </a:r>
          </a:p>
        </p:txBody>
      </p:sp>
      <p:cxnSp>
        <p:nvCxnSpPr>
          <p:cNvPr id="2108" name="直接箭头连接符 2107">
            <a:extLst>
              <a:ext uri="{FF2B5EF4-FFF2-40B4-BE49-F238E27FC236}">
                <a16:creationId xmlns:a16="http://schemas.microsoft.com/office/drawing/2014/main" id="{7D26AE5F-F91A-EE69-D136-3DFB82359F0E}"/>
              </a:ext>
            </a:extLst>
          </p:cNvPr>
          <p:cNvCxnSpPr/>
          <p:nvPr/>
        </p:nvCxnSpPr>
        <p:spPr>
          <a:xfrm>
            <a:off x="10807843" y="3134020"/>
            <a:ext cx="77237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9" name="文本框 2108">
            <a:extLst>
              <a:ext uri="{FF2B5EF4-FFF2-40B4-BE49-F238E27FC236}">
                <a16:creationId xmlns:a16="http://schemas.microsoft.com/office/drawing/2014/main" id="{A467327B-6191-4405-34DA-439E6765B793}"/>
              </a:ext>
            </a:extLst>
          </p:cNvPr>
          <p:cNvSpPr txBox="1"/>
          <p:nvPr/>
        </p:nvSpPr>
        <p:spPr>
          <a:xfrm>
            <a:off x="11403226" y="2839287"/>
            <a:ext cx="79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10" name="矩形: 圆角 2109">
            <a:extLst>
              <a:ext uri="{FF2B5EF4-FFF2-40B4-BE49-F238E27FC236}">
                <a16:creationId xmlns:a16="http://schemas.microsoft.com/office/drawing/2014/main" id="{9921CEC6-27C3-B16D-AA00-6E2412CC3E8E}"/>
              </a:ext>
            </a:extLst>
          </p:cNvPr>
          <p:cNvSpPr/>
          <p:nvPr/>
        </p:nvSpPr>
        <p:spPr>
          <a:xfrm>
            <a:off x="5603556" y="5407302"/>
            <a:ext cx="4056810" cy="6120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C00000"/>
            </a:solidFill>
          </a:ln>
          <a:effectLst>
            <a:outerShdw blurRad="63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114300">
                    <a:srgbClr val="FF0000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Perfectly indistinguishable</a:t>
            </a:r>
            <a:endParaRPr lang="zh-CN" altLang="en-US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114300">
                  <a:srgbClr val="FF0000"/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49E9C4-37C5-3A2F-3D18-64B4B301807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1B72EBB-3959-81E1-47F1-F5B87D59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/>
      <p:bldP spid="63" grpId="0" animBg="1"/>
      <p:bldP spid="2048" grpId="0" animBg="1"/>
      <p:bldP spid="2049" grpId="0"/>
      <p:bldP spid="2061" grpId="0"/>
      <p:bldP spid="2062" grpId="0" animBg="1"/>
      <p:bldP spid="2067" grpId="0"/>
      <p:bldP spid="2068" grpId="0"/>
      <p:bldP spid="2083" grpId="0"/>
      <p:bldP spid="2089" grpId="0" animBg="1"/>
      <p:bldP spid="2090" grpId="0"/>
      <p:bldP spid="2091" grpId="0"/>
      <p:bldP spid="2092" grpId="0" animBg="1"/>
      <p:bldP spid="2094" grpId="0"/>
      <p:bldP spid="2095" grpId="0"/>
      <p:bldP spid="2099" grpId="0"/>
      <p:bldP spid="2104" grpId="0" animBg="1"/>
      <p:bldP spid="2106" grpId="0"/>
      <p:bldP spid="2109" grpId="0"/>
      <p:bldP spid="21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B55B0-2B57-A185-E897-C2C3AB13B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C5415E-A9D8-BAD0-21FF-99E78B5EB9DB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9B8AA3E8-8A58-CAC7-76EC-FD49E1A3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825FCD7-8ECB-F896-E375-7CDDE52F2052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Proof sketch for RM lemma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B3370F5-485A-0891-6176-571CD29BEF64}"/>
                  </a:ext>
                </a:extLst>
              </p:cNvPr>
              <p:cNvSpPr txBox="1"/>
              <p:nvPr/>
            </p:nvSpPr>
            <p:spPr>
              <a:xfrm>
                <a:off x="226039" y="1252194"/>
                <a:ext cx="67449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· Step 2: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zh-CN" altLang="en-US" sz="2400" b="1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simulate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zh-CN" altLang="en-US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B3370F5-485A-0891-6176-571CD29BE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9" y="1252194"/>
                <a:ext cx="6744917" cy="461665"/>
              </a:xfrm>
              <a:prstGeom prst="rect">
                <a:avLst/>
              </a:prstGeom>
              <a:blipFill>
                <a:blip r:embed="rId5"/>
                <a:stretch>
                  <a:fillRect l="-1355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6E2639A4-0727-1C75-F894-29C9B7992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333" y="2049334"/>
            <a:ext cx="8013180" cy="22569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E83D86E-ABE6-7FE7-6903-FCF4FF687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8221" y="4371698"/>
            <a:ext cx="7747928" cy="7529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DC55F0-C183-B741-040B-03D9621C982C}"/>
              </a:ext>
            </a:extLst>
          </p:cNvPr>
          <p:cNvSpPr txBox="1"/>
          <p:nvPr/>
        </p:nvSpPr>
        <p:spPr>
          <a:xfrm>
            <a:off x="1167333" y="4456627"/>
            <a:ext cx="1084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where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15825B2-89F2-C76B-B075-852E6B879ED3}"/>
                  </a:ext>
                </a:extLst>
              </p:cNvPr>
              <p:cNvSpPr txBox="1"/>
              <p:nvPr/>
            </p:nvSpPr>
            <p:spPr>
              <a:xfrm>
                <a:off x="1801464" y="5605806"/>
                <a:ext cx="67449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This step introduces the factor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result.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15825B2-89F2-C76B-B075-852E6B879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464" y="5605806"/>
                <a:ext cx="6744917" cy="461665"/>
              </a:xfrm>
              <a:prstGeom prst="rect">
                <a:avLst/>
              </a:prstGeom>
              <a:blipFill>
                <a:blip r:embed="rId8"/>
                <a:stretch>
                  <a:fillRect l="-1447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3DDEF4C-4FF1-C720-A4A2-FDF62F1939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4868498-70D0-7E64-C080-A136A99B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8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C48BA-5DE5-4C86-9807-C74D69784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1BF0B9C-4F27-45C0-E6DC-DE231BC1FF17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3D02942B-5CD4-1F61-AF6E-118C6FBB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5D74707-8326-6623-0650-BA99EE0B24AC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Proof sketch for RM lemma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DA417A7-E577-0C3B-2DD7-D910566EF0B1}"/>
                  </a:ext>
                </a:extLst>
              </p:cNvPr>
              <p:cNvSpPr txBox="1"/>
              <p:nvPr/>
            </p:nvSpPr>
            <p:spPr>
              <a:xfrm>
                <a:off x="226039" y="1252194"/>
                <a:ext cx="104563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· Step 3: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CStO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zh-CN" altLang="en-US" sz="2400" b="1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simulate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random oracle after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zh-CN" altLang="en-US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query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DA417A7-E577-0C3B-2DD7-D910566E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9" y="1252194"/>
                <a:ext cx="10456305" cy="461665"/>
              </a:xfrm>
              <a:prstGeom prst="rect">
                <a:avLst/>
              </a:prstGeom>
              <a:blipFill>
                <a:blip r:embed="rId5"/>
                <a:stretch>
                  <a:fillRect l="-875" t="-9211" r="-933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6B0650A9-D85F-9CB1-BF05-080EB2B74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623" y="2080661"/>
            <a:ext cx="7930753" cy="20970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8E7835A-96AF-60C8-395D-ACD54D529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5755" y="4472940"/>
            <a:ext cx="3765049" cy="104490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784981F-06C5-85A3-8C39-3697F750447D}"/>
              </a:ext>
            </a:extLst>
          </p:cNvPr>
          <p:cNvSpPr txBox="1"/>
          <p:nvPr/>
        </p:nvSpPr>
        <p:spPr>
          <a:xfrm>
            <a:off x="2087111" y="4360556"/>
            <a:ext cx="1084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where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7CC5CD8-9D34-13E4-370E-BE38929E97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111" y="5638080"/>
            <a:ext cx="7904676" cy="560406"/>
          </a:xfrm>
          <a:prstGeom prst="rect">
            <a:avLst/>
          </a:prstGeom>
        </p:spPr>
      </p:pic>
      <p:sp>
        <p:nvSpPr>
          <p:cNvPr id="17" name="流程图: 过程 16">
            <a:extLst>
              <a:ext uri="{FF2B5EF4-FFF2-40B4-BE49-F238E27FC236}">
                <a16:creationId xmlns:a16="http://schemas.microsoft.com/office/drawing/2014/main" id="{3CD67E18-5839-6632-D120-D017F24871FC}"/>
              </a:ext>
            </a:extLst>
          </p:cNvPr>
          <p:cNvSpPr/>
          <p:nvPr/>
        </p:nvSpPr>
        <p:spPr>
          <a:xfrm>
            <a:off x="8606118" y="5944235"/>
            <a:ext cx="1498771" cy="36512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39B73EB-4EC8-02BE-72DB-85781A47A13F}"/>
              </a:ext>
            </a:extLst>
          </p:cNvPr>
          <p:cNvSpPr/>
          <p:nvPr/>
        </p:nvSpPr>
        <p:spPr>
          <a:xfrm>
            <a:off x="7556069" y="4720023"/>
            <a:ext cx="4056810" cy="6120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C00000"/>
            </a:solidFill>
          </a:ln>
          <a:effectLst>
            <a:outerShdw blurRad="63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114300">
                    <a:srgbClr val="FF0000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Perfectly indistinguishable</a:t>
            </a:r>
            <a:endParaRPr lang="zh-CN" altLang="en-US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114300">
                  <a:srgbClr val="FF0000"/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AAAF175-2F26-F01F-A53B-AFFA64B880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8610" y="6282595"/>
            <a:ext cx="7649923" cy="524747"/>
          </a:xfrm>
          <a:prstGeom prst="rect">
            <a:avLst/>
          </a:prstGeom>
        </p:spPr>
      </p:pic>
      <p:sp>
        <p:nvSpPr>
          <p:cNvPr id="25" name="流程图: 过程 24">
            <a:extLst>
              <a:ext uri="{FF2B5EF4-FFF2-40B4-BE49-F238E27FC236}">
                <a16:creationId xmlns:a16="http://schemas.microsoft.com/office/drawing/2014/main" id="{E6449622-1DB4-3404-5D03-F0FC5A9C3975}"/>
              </a:ext>
            </a:extLst>
          </p:cNvPr>
          <p:cNvSpPr/>
          <p:nvPr/>
        </p:nvSpPr>
        <p:spPr>
          <a:xfrm>
            <a:off x="1169001" y="6181483"/>
            <a:ext cx="1498771" cy="30952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406DF3B-C2EE-97C6-F65E-7F27270B728A}"/>
              </a:ext>
            </a:extLst>
          </p:cNvPr>
          <p:cNvSpPr txBox="1"/>
          <p:nvPr/>
        </p:nvSpPr>
        <p:spPr>
          <a:xfrm>
            <a:off x="2105929" y="6125696"/>
            <a:ext cx="1084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A3C230-5D90-BEAA-F6D7-C462C40037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7F33B8B-9082-9191-3FBD-3F96A5A1C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411EB-8208-0E57-76A6-59C51DD1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003B3A9-8038-519B-1C83-A115F4829F06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9D7762B1-93B7-5C8B-2ACC-41DA0EAE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9F95DC4-CE90-03BC-D6B8-D79BB32EB4D9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Reduction Tightness</a:t>
            </a:r>
            <a:endParaRPr lang="en-US" altLang="zh-C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D2C6B5-633F-8411-DEF5-1C93D5338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52" y="1244649"/>
            <a:ext cx="6014067" cy="4180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2B1A8D0-7269-39AB-6995-569AA476A101}"/>
              </a:ext>
            </a:extLst>
          </p:cNvPr>
          <p:cNvSpPr txBox="1"/>
          <p:nvPr/>
        </p:nvSpPr>
        <p:spPr>
          <a:xfrm>
            <a:off x="-1" y="5654534"/>
            <a:ext cx="9660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NewRomanPSStd-Regular-Identity-H"/>
              </a:rPr>
              <a:t>[31] </a:t>
            </a:r>
            <a:r>
              <a:rPr lang="en-US" altLang="zh-CN" dirty="0">
                <a:latin typeface="TimesNewRomanPSStd-Regular-Identity-H"/>
              </a:rPr>
              <a:t>Loïs </a:t>
            </a:r>
            <a:r>
              <a:rPr lang="en-US" altLang="zh-CN" dirty="0" err="1">
                <a:latin typeface="TimesNewRomanPSStd-Regular-Identity-H"/>
              </a:rPr>
              <a:t>Huguenin-Dumittan</a:t>
            </a:r>
            <a:r>
              <a:rPr lang="en-US" altLang="zh-CN" dirty="0">
                <a:latin typeface="TimesNewRomanPSStd-Regular-Identity-H"/>
              </a:rPr>
              <a:t>, Serge </a:t>
            </a:r>
            <a:r>
              <a:rPr lang="en-US" altLang="zh-CN" dirty="0" err="1">
                <a:latin typeface="TimesNewRomanPSStd-Regular-Identity-H"/>
              </a:rPr>
              <a:t>Vaudenay</a:t>
            </a:r>
            <a:r>
              <a:rPr lang="en-US" altLang="zh-CN" dirty="0">
                <a:latin typeface="TimesNewRomanPSStd-Regular-Identity-H"/>
              </a:rPr>
              <a:t>: On IND-</a:t>
            </a:r>
            <a:r>
              <a:rPr lang="en-US" altLang="zh-CN" dirty="0" err="1">
                <a:latin typeface="TimesNewRomanPSStd-Regular-Identity-H"/>
              </a:rPr>
              <a:t>qCCA</a:t>
            </a:r>
            <a:r>
              <a:rPr lang="en-US" altLang="zh-CN" dirty="0">
                <a:latin typeface="TimesNewRomanPSStd-Regular-Identity-H"/>
              </a:rPr>
              <a:t> Security in the ROM and Its Applications - CPA Security Is Sufficient for TLS 1.3. EUROCRYPT (3) 2022: 613-642</a:t>
            </a:r>
          </a:p>
          <a:p>
            <a:r>
              <a:rPr lang="en-US" altLang="zh-CN" dirty="0">
                <a:solidFill>
                  <a:srgbClr val="0070C0"/>
                </a:solidFill>
                <a:latin typeface="TimesNewRomanPSStd-Regular-Identity-H"/>
              </a:rPr>
              <a:t>[33] </a:t>
            </a:r>
            <a:r>
              <a:rPr lang="en-US" altLang="zh-CN" dirty="0" err="1">
                <a:latin typeface="TimesNewRomanPSStd-Regular-Identity-H"/>
              </a:rPr>
              <a:t>Haodong</a:t>
            </a:r>
            <a:r>
              <a:rPr lang="en-US" altLang="zh-CN" dirty="0">
                <a:latin typeface="TimesNewRomanPSStd-Regular-Identity-H"/>
              </a:rPr>
              <a:t> Jiang, Zhi Ma, </a:t>
            </a:r>
            <a:r>
              <a:rPr lang="en-US" altLang="zh-CN" dirty="0" err="1">
                <a:latin typeface="TimesNewRomanPSStd-Regular-Identity-H"/>
              </a:rPr>
              <a:t>Zhenfeng</a:t>
            </a:r>
            <a:r>
              <a:rPr lang="en-US" altLang="zh-CN" dirty="0">
                <a:latin typeface="TimesNewRomanPSStd-Regular-Identity-H"/>
              </a:rPr>
              <a:t> Zhang: Post-quantum Security of Key Encapsulation Mechanism Against CCA Attacks with a Single Decapsulation Query. ASIACRYPT (4) 2023: 434-468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D4B46B-02D1-CBBF-38F0-57784435D29C}"/>
              </a:ext>
            </a:extLst>
          </p:cNvPr>
          <p:cNvCxnSpPr/>
          <p:nvPr/>
        </p:nvCxnSpPr>
        <p:spPr>
          <a:xfrm>
            <a:off x="387726" y="5584107"/>
            <a:ext cx="4355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21E443A8-CD9B-309C-77CE-C57B90762F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FC3C8C8-D5FF-4F8E-CE38-15550391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07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21202-1A60-C870-54CD-C6A0EE54C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C02226B-4F1F-3622-F8B1-DAACD36DF4CE}"/>
              </a:ext>
            </a:extLst>
          </p:cNvPr>
          <p:cNvSpPr txBox="1"/>
          <p:nvPr/>
        </p:nvSpPr>
        <p:spPr>
          <a:xfrm>
            <a:off x="1356284" y="3077968"/>
            <a:ext cx="947943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ts val="1000"/>
              </a:spcAft>
              <a:defRPr spc="13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altLang="zh-CN" sz="3800" b="1" spc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Thanks for your attention :-)</a:t>
            </a:r>
            <a:endParaRPr lang="zh-CN" altLang="en-US" sz="3800" b="1" spc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anose="020B0604020202020204" pitchFamily="34" charset="0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17E5D51-A68F-0192-78F2-C0F69DD57F1A}"/>
              </a:ext>
            </a:extLst>
          </p:cNvPr>
          <p:cNvCxnSpPr>
            <a:cxnSpLocks/>
          </p:cNvCxnSpPr>
          <p:nvPr/>
        </p:nvCxnSpPr>
        <p:spPr>
          <a:xfrm>
            <a:off x="4359166" y="4153337"/>
            <a:ext cx="347366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81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902910D1-015F-EBA6-75D4-9E7D4C51BD44}"/>
              </a:ext>
            </a:extLst>
          </p:cNvPr>
          <p:cNvSpPr txBox="1"/>
          <p:nvPr/>
        </p:nvSpPr>
        <p:spPr>
          <a:xfrm>
            <a:off x="1356284" y="4347165"/>
            <a:ext cx="94794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ts val="1000"/>
              </a:spcAft>
              <a:defRPr spc="13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altLang="zh-CN" sz="6000" b="1" spc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Questions?</a:t>
            </a:r>
            <a:endParaRPr lang="zh-CN" altLang="en-US" sz="6000" b="1" spc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anose="020B0604020202020204" pitchFamily="34" charset="0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E6929A-B883-34D3-BB91-C6F81448B470}"/>
              </a:ext>
            </a:extLst>
          </p:cNvPr>
          <p:cNvSpPr txBox="1"/>
          <p:nvPr/>
        </p:nvSpPr>
        <p:spPr>
          <a:xfrm>
            <a:off x="215878" y="5542158"/>
            <a:ext cx="11760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ts val="1000"/>
              </a:spcAft>
              <a:defRPr spc="13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spc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jinrongchen@nudt.edu.cn</a:t>
            </a:r>
            <a:endParaRPr lang="zh-CN" altLang="en-US" sz="2000" spc="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D168487-159A-B1FB-21BC-2E240B99E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23208" r="3781" b="15243"/>
          <a:stretch/>
        </p:blipFill>
        <p:spPr bwMode="auto">
          <a:xfrm>
            <a:off x="-1" y="0"/>
            <a:ext cx="5849957" cy="21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7FDC8DE-9D7E-471F-6CBC-FD2C3DFE9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621" r="-1" b="32688"/>
          <a:stretch/>
        </p:blipFill>
        <p:spPr bwMode="auto">
          <a:xfrm>
            <a:off x="6342046" y="0"/>
            <a:ext cx="5850000" cy="21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ED2235B8-7A7B-9D1E-EF0D-4FCA0537A109}"/>
              </a:ext>
            </a:extLst>
          </p:cNvPr>
          <p:cNvGrpSpPr/>
          <p:nvPr/>
        </p:nvGrpSpPr>
        <p:grpSpPr>
          <a:xfrm>
            <a:off x="2924954" y="1528578"/>
            <a:ext cx="1080000" cy="1080000"/>
            <a:chOff x="2091558" y="1883002"/>
            <a:chExt cx="1080000" cy="108000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995537E-35E6-2670-2707-A21B4CBAB414}"/>
                </a:ext>
              </a:extLst>
            </p:cNvPr>
            <p:cNvSpPr/>
            <p:nvPr/>
          </p:nvSpPr>
          <p:spPr>
            <a:xfrm>
              <a:off x="2091558" y="1883002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形 21">
              <a:extLst>
                <a:ext uri="{FF2B5EF4-FFF2-40B4-BE49-F238E27FC236}">
                  <a16:creationId xmlns:a16="http://schemas.microsoft.com/office/drawing/2014/main" id="{655D17C0-A0C0-5FC8-7075-7D25A2020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5174" t="20373" r="56265" b="41471"/>
            <a:stretch/>
          </p:blipFill>
          <p:spPr>
            <a:xfrm>
              <a:off x="2111740" y="1908525"/>
              <a:ext cx="1018615" cy="1007934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49B8CF7-1C8E-308B-C959-F7F1D3424C65}"/>
              </a:ext>
            </a:extLst>
          </p:cNvPr>
          <p:cNvGrpSpPr/>
          <p:nvPr/>
        </p:nvGrpSpPr>
        <p:grpSpPr>
          <a:xfrm>
            <a:off x="8187046" y="1607781"/>
            <a:ext cx="1080000" cy="1080000"/>
            <a:chOff x="8690709" y="1883002"/>
            <a:chExt cx="1080000" cy="10800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9216092-8D46-5DBB-0F7B-6F3179EF994D}"/>
                </a:ext>
              </a:extLst>
            </p:cNvPr>
            <p:cNvSpPr/>
            <p:nvPr/>
          </p:nvSpPr>
          <p:spPr>
            <a:xfrm>
              <a:off x="8690709" y="1883002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形 24">
              <a:extLst>
                <a:ext uri="{FF2B5EF4-FFF2-40B4-BE49-F238E27FC236}">
                  <a16:creationId xmlns:a16="http://schemas.microsoft.com/office/drawing/2014/main" id="{0675B230-638A-0D9F-2512-B84CF95C3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67017"/>
            <a:stretch/>
          </p:blipFill>
          <p:spPr>
            <a:xfrm>
              <a:off x="8762854" y="1941185"/>
              <a:ext cx="967239" cy="942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70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98D0D33-8349-E0C4-0C6D-86C01AA42594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AD6DED41-2672-D271-1CF7-E8A62261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5BB682C-69C7-1630-145C-DF67D506DFD3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Cryptographic Primitives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D0A356-77D6-01C6-CF51-7AFCDE9D216B}"/>
              </a:ext>
            </a:extLst>
          </p:cNvPr>
          <p:cNvSpPr txBox="1"/>
          <p:nvPr/>
        </p:nvSpPr>
        <p:spPr>
          <a:xfrm>
            <a:off x="408750" y="1627809"/>
            <a:ext cx="467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Public Key Encryption (PKE)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026E0A-CF6D-F52D-F904-1028011A70E0}"/>
              </a:ext>
            </a:extLst>
          </p:cNvPr>
          <p:cNvSpPr txBox="1"/>
          <p:nvPr/>
        </p:nvSpPr>
        <p:spPr>
          <a:xfrm>
            <a:off x="1075330" y="310959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Gen: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966E67-D0F6-A976-850D-E5F60F107C0F}"/>
              </a:ext>
            </a:extLst>
          </p:cNvPr>
          <p:cNvSpPr txBox="1"/>
          <p:nvPr/>
        </p:nvSpPr>
        <p:spPr>
          <a:xfrm>
            <a:off x="2210447" y="310959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730827-503A-E5CD-DED4-9CDF2EF66382}"/>
              </a:ext>
            </a:extLst>
          </p:cNvPr>
          <p:cNvSpPr txBox="1"/>
          <p:nvPr/>
        </p:nvSpPr>
        <p:spPr>
          <a:xfrm>
            <a:off x="3340309" y="31095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D6D60E3-DC1B-607F-F5C2-22F56B1F4B08}"/>
              </a:ext>
            </a:extLst>
          </p:cNvPr>
          <p:cNvSpPr txBox="1"/>
          <p:nvPr/>
        </p:nvSpPr>
        <p:spPr>
          <a:xfrm>
            <a:off x="1126626" y="39041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Enc: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B6EEA7D-7363-A66A-C69A-33FD8331A126}"/>
              </a:ext>
            </a:extLst>
          </p:cNvPr>
          <p:cNvSpPr txBox="1"/>
          <p:nvPr/>
        </p:nvSpPr>
        <p:spPr>
          <a:xfrm>
            <a:off x="2244912" y="389465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B6F77E2-C55C-F55A-DD70-07F09364CEE5}"/>
              </a:ext>
            </a:extLst>
          </p:cNvPr>
          <p:cNvSpPr/>
          <p:nvPr/>
        </p:nvSpPr>
        <p:spPr>
          <a:xfrm>
            <a:off x="2210447" y="3109592"/>
            <a:ext cx="504000" cy="504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3A50983E-EEC5-3863-640C-B2646C0BF913}"/>
              </a:ext>
            </a:extLst>
          </p:cNvPr>
          <p:cNvSpPr/>
          <p:nvPr/>
        </p:nvSpPr>
        <p:spPr>
          <a:xfrm>
            <a:off x="2210447" y="3904131"/>
            <a:ext cx="504000" cy="504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076EF69-6A50-1F2A-84D9-909D14E65FD9}"/>
              </a:ext>
            </a:extLst>
          </p:cNvPr>
          <p:cNvCxnSpPr>
            <a:stCxn id="17" idx="4"/>
            <a:endCxn id="18" idx="0"/>
          </p:cNvCxnSpPr>
          <p:nvPr/>
        </p:nvCxnSpPr>
        <p:spPr>
          <a:xfrm>
            <a:off x="2462447" y="3613592"/>
            <a:ext cx="0" cy="29053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9BF794B-B3EB-9296-48A5-D64AF6155CC0}"/>
              </a:ext>
            </a:extLst>
          </p:cNvPr>
          <p:cNvSpPr txBox="1"/>
          <p:nvPr/>
        </p:nvSpPr>
        <p:spPr>
          <a:xfrm>
            <a:off x="3411475" y="38946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14265D2-893B-A2DB-54A7-7CE1A123A0C9}"/>
              </a:ext>
            </a:extLst>
          </p:cNvPr>
          <p:cNvSpPr/>
          <p:nvPr/>
        </p:nvSpPr>
        <p:spPr>
          <a:xfrm>
            <a:off x="3328752" y="3904131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BC65C130-9114-75F5-5455-4A714C6A7F19}"/>
              </a:ext>
            </a:extLst>
          </p:cNvPr>
          <p:cNvCxnSpPr>
            <a:stCxn id="18" idx="6"/>
            <a:endCxn id="24" idx="2"/>
          </p:cNvCxnSpPr>
          <p:nvPr/>
        </p:nvCxnSpPr>
        <p:spPr>
          <a:xfrm>
            <a:off x="2714447" y="4156131"/>
            <a:ext cx="614305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5EF10172-DD82-C39A-9166-85B60B6D2BBC}"/>
              </a:ext>
            </a:extLst>
          </p:cNvPr>
          <p:cNvSpPr/>
          <p:nvPr/>
        </p:nvSpPr>
        <p:spPr>
          <a:xfrm>
            <a:off x="3328752" y="3107695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C7A83C1-E02D-ED94-371A-A4273B3EB618}"/>
              </a:ext>
            </a:extLst>
          </p:cNvPr>
          <p:cNvCxnSpPr>
            <a:stCxn id="29" idx="4"/>
            <a:endCxn id="24" idx="0"/>
          </p:cNvCxnSpPr>
          <p:nvPr/>
        </p:nvCxnSpPr>
        <p:spPr>
          <a:xfrm>
            <a:off x="3580752" y="3611695"/>
            <a:ext cx="0" cy="292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E10B11D-0A19-2187-C3C8-4BF39C49E52B}"/>
              </a:ext>
            </a:extLst>
          </p:cNvPr>
          <p:cNvSpPr txBox="1"/>
          <p:nvPr/>
        </p:nvSpPr>
        <p:spPr>
          <a:xfrm>
            <a:off x="2244216" y="469867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m'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连接符: 肘形 36">
            <a:extLst>
              <a:ext uri="{FF2B5EF4-FFF2-40B4-BE49-F238E27FC236}">
                <a16:creationId xmlns:a16="http://schemas.microsoft.com/office/drawing/2014/main" id="{7EC58A11-C6D5-C8EB-9ED9-9CF5ACAD3DEC}"/>
              </a:ext>
            </a:extLst>
          </p:cNvPr>
          <p:cNvCxnSpPr>
            <a:stCxn id="24" idx="4"/>
            <a:endCxn id="34" idx="3"/>
          </p:cNvCxnSpPr>
          <p:nvPr/>
        </p:nvCxnSpPr>
        <p:spPr>
          <a:xfrm rot="5400000">
            <a:off x="2902027" y="4250778"/>
            <a:ext cx="521372" cy="83607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000FCF9C-ADC7-6DD9-B6B7-8727B55C7BE0}"/>
              </a:ext>
            </a:extLst>
          </p:cNvPr>
          <p:cNvSpPr txBox="1"/>
          <p:nvPr/>
        </p:nvSpPr>
        <p:spPr>
          <a:xfrm>
            <a:off x="1108992" y="469867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Dec: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7F3A381-C1CA-030E-07C2-E62DADA7EFEF}"/>
              </a:ext>
            </a:extLst>
          </p:cNvPr>
          <p:cNvSpPr txBox="1"/>
          <p:nvPr/>
        </p:nvSpPr>
        <p:spPr>
          <a:xfrm rot="5400000">
            <a:off x="2280345" y="441696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C114959-2DD5-49B9-5B27-78E8413A3B4A}"/>
              </a:ext>
            </a:extLst>
          </p:cNvPr>
          <p:cNvSpPr txBox="1"/>
          <p:nvPr/>
        </p:nvSpPr>
        <p:spPr>
          <a:xfrm>
            <a:off x="5967122" y="1630301"/>
            <a:ext cx="630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Key Encapsulation Mechanism (KEM)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DD75311-5FA0-DCC4-87A4-1363CF7F5AB8}"/>
              </a:ext>
            </a:extLst>
          </p:cNvPr>
          <p:cNvSpPr txBox="1"/>
          <p:nvPr/>
        </p:nvSpPr>
        <p:spPr>
          <a:xfrm>
            <a:off x="7171329" y="310773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Gen: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2A583DB-8206-5F87-DAB3-5CE083A852EF}"/>
              </a:ext>
            </a:extLst>
          </p:cNvPr>
          <p:cNvSpPr txBox="1"/>
          <p:nvPr/>
        </p:nvSpPr>
        <p:spPr>
          <a:xfrm>
            <a:off x="8306446" y="310773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BB331A6-2779-B08C-B94B-FE83B2A30AB0}"/>
              </a:ext>
            </a:extLst>
          </p:cNvPr>
          <p:cNvSpPr txBox="1"/>
          <p:nvPr/>
        </p:nvSpPr>
        <p:spPr>
          <a:xfrm>
            <a:off x="9436308" y="31077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3C4DC0E-DE3C-1742-F067-B7994357374E}"/>
              </a:ext>
            </a:extLst>
          </p:cNvPr>
          <p:cNvSpPr txBox="1"/>
          <p:nvPr/>
        </p:nvSpPr>
        <p:spPr>
          <a:xfrm>
            <a:off x="6725694" y="390227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Encaps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72CF406-A30C-1B0A-2405-399C42E6BB03}"/>
              </a:ext>
            </a:extLst>
          </p:cNvPr>
          <p:cNvSpPr txBox="1"/>
          <p:nvPr/>
        </p:nvSpPr>
        <p:spPr>
          <a:xfrm>
            <a:off x="8389169" y="38927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AF63828F-AB3B-0F3D-33E1-298FF8BA748C}"/>
              </a:ext>
            </a:extLst>
          </p:cNvPr>
          <p:cNvSpPr/>
          <p:nvPr/>
        </p:nvSpPr>
        <p:spPr>
          <a:xfrm>
            <a:off x="8306446" y="3107737"/>
            <a:ext cx="504000" cy="504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DBF337B-C181-69DF-C8D8-E2D11CC6D78F}"/>
              </a:ext>
            </a:extLst>
          </p:cNvPr>
          <p:cNvSpPr txBox="1"/>
          <p:nvPr/>
        </p:nvSpPr>
        <p:spPr>
          <a:xfrm>
            <a:off x="9507474" y="38927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3CB4AFD5-1AD8-287F-91F7-7970A526E5E6}"/>
              </a:ext>
            </a:extLst>
          </p:cNvPr>
          <p:cNvSpPr/>
          <p:nvPr/>
        </p:nvSpPr>
        <p:spPr>
          <a:xfrm>
            <a:off x="9424751" y="3902276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FA77D05-D528-D343-3B3A-95EB7E862D17}"/>
              </a:ext>
            </a:extLst>
          </p:cNvPr>
          <p:cNvCxnSpPr>
            <a:cxnSpLocks/>
            <a:stCxn id="46" idx="5"/>
            <a:endCxn id="50" idx="1"/>
          </p:cNvCxnSpPr>
          <p:nvPr/>
        </p:nvCxnSpPr>
        <p:spPr>
          <a:xfrm>
            <a:off x="8736637" y="3537928"/>
            <a:ext cx="761923" cy="43815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椭圆 51">
            <a:extLst>
              <a:ext uri="{FF2B5EF4-FFF2-40B4-BE49-F238E27FC236}">
                <a16:creationId xmlns:a16="http://schemas.microsoft.com/office/drawing/2014/main" id="{54D7B185-24DF-8CA7-8659-E566FBA93F86}"/>
              </a:ext>
            </a:extLst>
          </p:cNvPr>
          <p:cNvSpPr/>
          <p:nvPr/>
        </p:nvSpPr>
        <p:spPr>
          <a:xfrm>
            <a:off x="9424751" y="3105840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97C79D65-3213-59CC-7D42-4C650A0A8CEF}"/>
              </a:ext>
            </a:extLst>
          </p:cNvPr>
          <p:cNvCxnSpPr>
            <a:stCxn id="52" idx="4"/>
            <a:endCxn id="50" idx="0"/>
          </p:cNvCxnSpPr>
          <p:nvPr/>
        </p:nvCxnSpPr>
        <p:spPr>
          <a:xfrm>
            <a:off x="9676751" y="3609840"/>
            <a:ext cx="0" cy="292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DD48D759-635F-39CC-1B0B-22133866F2C5}"/>
              </a:ext>
            </a:extLst>
          </p:cNvPr>
          <p:cNvSpPr txBox="1"/>
          <p:nvPr/>
        </p:nvSpPr>
        <p:spPr>
          <a:xfrm>
            <a:off x="8394303" y="469681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k'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连接符: 肘形 54">
            <a:extLst>
              <a:ext uri="{FF2B5EF4-FFF2-40B4-BE49-F238E27FC236}">
                <a16:creationId xmlns:a16="http://schemas.microsoft.com/office/drawing/2014/main" id="{C8920AB6-FBFF-7F65-D5BA-ACA81C9A93AD}"/>
              </a:ext>
            </a:extLst>
          </p:cNvPr>
          <p:cNvCxnSpPr>
            <a:stCxn id="50" idx="4"/>
            <a:endCxn id="54" idx="3"/>
          </p:cNvCxnSpPr>
          <p:nvPr/>
        </p:nvCxnSpPr>
        <p:spPr>
          <a:xfrm rot="5400000">
            <a:off x="8973774" y="4224671"/>
            <a:ext cx="521372" cy="88458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DCA69B60-8A19-5F56-A1D8-3448C844D260}"/>
              </a:ext>
            </a:extLst>
          </p:cNvPr>
          <p:cNvSpPr txBox="1"/>
          <p:nvPr/>
        </p:nvSpPr>
        <p:spPr>
          <a:xfrm>
            <a:off x="6708060" y="469681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Decaps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C87C6FD-1C9B-2ED6-3A6E-EBC2858470D0}"/>
              </a:ext>
            </a:extLst>
          </p:cNvPr>
          <p:cNvSpPr txBox="1"/>
          <p:nvPr/>
        </p:nvSpPr>
        <p:spPr>
          <a:xfrm rot="5400000">
            <a:off x="8376345" y="432604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D656232-6710-AC42-7D9A-C9BC2C62E661}"/>
              </a:ext>
            </a:extLst>
          </p:cNvPr>
          <p:cNvSpPr txBox="1"/>
          <p:nvPr/>
        </p:nvSpPr>
        <p:spPr>
          <a:xfrm>
            <a:off x="408750" y="2105853"/>
            <a:ext cx="467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data encryption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8B65AD7-4DFD-9EA5-5B82-35EF0884A058}"/>
              </a:ext>
            </a:extLst>
          </p:cNvPr>
          <p:cNvSpPr txBox="1"/>
          <p:nvPr/>
        </p:nvSpPr>
        <p:spPr>
          <a:xfrm>
            <a:off x="5967122" y="2105853"/>
            <a:ext cx="467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key management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DEC1F48-6564-3196-41D4-26C0BA64CC5E}"/>
              </a:ext>
            </a:extLst>
          </p:cNvPr>
          <p:cNvCxnSpPr>
            <a:cxnSpLocks/>
            <a:stCxn id="46" idx="4"/>
          </p:cNvCxnSpPr>
          <p:nvPr/>
        </p:nvCxnSpPr>
        <p:spPr>
          <a:xfrm>
            <a:off x="8558446" y="3611737"/>
            <a:ext cx="0" cy="29053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751775EB-879E-371B-37AF-E64DCB1ED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D6F5201-4BEC-5650-628B-F9D5F189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 animBg="1"/>
      <p:bldP spid="18" grpId="0" animBg="1"/>
      <p:bldP spid="23" grpId="0"/>
      <p:bldP spid="24" grpId="0" animBg="1"/>
      <p:bldP spid="29" grpId="0" animBg="1"/>
      <p:bldP spid="34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 animBg="1"/>
      <p:bldP spid="49" grpId="0"/>
      <p:bldP spid="50" grpId="0" animBg="1"/>
      <p:bldP spid="52" grpId="0" animBg="1"/>
      <p:bldP spid="54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26D40-B0A1-2A1C-24EB-1AA8859C2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组合 2103">
            <a:extLst>
              <a:ext uri="{FF2B5EF4-FFF2-40B4-BE49-F238E27FC236}">
                <a16:creationId xmlns:a16="http://schemas.microsoft.com/office/drawing/2014/main" id="{58CC0AD7-4744-B53D-9CD9-063E8616C8AC}"/>
              </a:ext>
            </a:extLst>
          </p:cNvPr>
          <p:cNvGrpSpPr/>
          <p:nvPr/>
        </p:nvGrpSpPr>
        <p:grpSpPr>
          <a:xfrm>
            <a:off x="7604528" y="963876"/>
            <a:ext cx="1192611" cy="1665763"/>
            <a:chOff x="2524490" y="1501362"/>
            <a:chExt cx="1800000" cy="2459188"/>
          </a:xfrm>
        </p:grpSpPr>
        <p:sp>
          <p:nvSpPr>
            <p:cNvPr id="2105" name="椭圆 2104">
              <a:extLst>
                <a:ext uri="{FF2B5EF4-FFF2-40B4-BE49-F238E27FC236}">
                  <a16:creationId xmlns:a16="http://schemas.microsoft.com/office/drawing/2014/main" id="{B888F992-1926-36CA-7485-402B4C1290FF}"/>
                </a:ext>
              </a:extLst>
            </p:cNvPr>
            <p:cNvSpPr/>
            <p:nvPr/>
          </p:nvSpPr>
          <p:spPr>
            <a:xfrm>
              <a:off x="2938490" y="2694956"/>
              <a:ext cx="972000" cy="9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6" name="椭圆 2105">
              <a:extLst>
                <a:ext uri="{FF2B5EF4-FFF2-40B4-BE49-F238E27FC236}">
                  <a16:creationId xmlns:a16="http://schemas.microsoft.com/office/drawing/2014/main" id="{EE64B2B7-968C-6AEA-CA36-3BA75D9CADA2}"/>
                </a:ext>
              </a:extLst>
            </p:cNvPr>
            <p:cNvSpPr/>
            <p:nvPr/>
          </p:nvSpPr>
          <p:spPr>
            <a:xfrm>
              <a:off x="2524490" y="150136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07" name="组合 2106">
              <a:extLst>
                <a:ext uri="{FF2B5EF4-FFF2-40B4-BE49-F238E27FC236}">
                  <a16:creationId xmlns:a16="http://schemas.microsoft.com/office/drawing/2014/main" id="{97125DA7-077B-1E29-D747-47C8574B9991}"/>
                </a:ext>
              </a:extLst>
            </p:cNvPr>
            <p:cNvGrpSpPr/>
            <p:nvPr/>
          </p:nvGrpSpPr>
          <p:grpSpPr>
            <a:xfrm>
              <a:off x="2974490" y="3060550"/>
              <a:ext cx="900000" cy="900000"/>
              <a:chOff x="2974490" y="3060550"/>
              <a:chExt cx="900000" cy="900000"/>
            </a:xfrm>
          </p:grpSpPr>
          <p:sp>
            <p:nvSpPr>
              <p:cNvPr id="2108" name="椭圆 2107">
                <a:extLst>
                  <a:ext uri="{FF2B5EF4-FFF2-40B4-BE49-F238E27FC236}">
                    <a16:creationId xmlns:a16="http://schemas.microsoft.com/office/drawing/2014/main" id="{9A8C8884-BEC3-D604-ACBD-F7D8C9A3F69F}"/>
                  </a:ext>
                </a:extLst>
              </p:cNvPr>
              <p:cNvSpPr/>
              <p:nvPr/>
            </p:nvSpPr>
            <p:spPr>
              <a:xfrm>
                <a:off x="2974490" y="3060550"/>
                <a:ext cx="900000" cy="90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dist="139700" dir="3900000">
                  <a:srgbClr val="C00000">
                    <a:alpha val="20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09" name="直接连接符 2108">
                <a:extLst>
                  <a:ext uri="{FF2B5EF4-FFF2-40B4-BE49-F238E27FC236}">
                    <a16:creationId xmlns:a16="http://schemas.microsoft.com/office/drawing/2014/main" id="{F193F31E-8F40-CA8F-B1BE-0DC0256CEB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76" y="3325790"/>
                <a:ext cx="193510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0" name="直接连接符 2109">
                <a:extLst>
                  <a:ext uri="{FF2B5EF4-FFF2-40B4-BE49-F238E27FC236}">
                    <a16:creationId xmlns:a16="http://schemas.microsoft.com/office/drawing/2014/main" id="{39C2D9B9-E7A1-ED09-8FB2-6DEF7246FA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8005" y="3325790"/>
                <a:ext cx="171868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1" name="椭圆 2110">
                <a:extLst>
                  <a:ext uri="{FF2B5EF4-FFF2-40B4-BE49-F238E27FC236}">
                    <a16:creationId xmlns:a16="http://schemas.microsoft.com/office/drawing/2014/main" id="{5A35DB12-6D4C-28C6-33EE-86910A80ABAD}"/>
                  </a:ext>
                </a:extLst>
              </p:cNvPr>
              <p:cNvSpPr/>
              <p:nvPr/>
            </p:nvSpPr>
            <p:spPr>
              <a:xfrm>
                <a:off x="3167196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2" name="椭圆 2111">
                <a:extLst>
                  <a:ext uri="{FF2B5EF4-FFF2-40B4-BE49-F238E27FC236}">
                    <a16:creationId xmlns:a16="http://schemas.microsoft.com/office/drawing/2014/main" id="{BD5FF4C8-0E46-50E5-C4D6-4EF7EFBACB66}"/>
                  </a:ext>
                </a:extLst>
              </p:cNvPr>
              <p:cNvSpPr/>
              <p:nvPr/>
            </p:nvSpPr>
            <p:spPr>
              <a:xfrm>
                <a:off x="3518005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3" name="弧形 2112">
                <a:extLst>
                  <a:ext uri="{FF2B5EF4-FFF2-40B4-BE49-F238E27FC236}">
                    <a16:creationId xmlns:a16="http://schemas.microsoft.com/office/drawing/2014/main" id="{45487D61-02CD-540E-9630-050F4CC422A0}"/>
                  </a:ext>
                </a:extLst>
              </p:cNvPr>
              <p:cNvSpPr/>
              <p:nvPr/>
            </p:nvSpPr>
            <p:spPr>
              <a:xfrm rot="8167820">
                <a:off x="3255365" y="3332841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114" name="文本框 2113">
            <a:extLst>
              <a:ext uri="{FF2B5EF4-FFF2-40B4-BE49-F238E27FC236}">
                <a16:creationId xmlns:a16="http://schemas.microsoft.com/office/drawing/2014/main" id="{07BDB6EE-E337-8436-CFD8-263127F5D4D8}"/>
              </a:ext>
            </a:extLst>
          </p:cNvPr>
          <p:cNvSpPr txBox="1"/>
          <p:nvPr/>
        </p:nvSpPr>
        <p:spPr>
          <a:xfrm>
            <a:off x="7140515" y="266024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Adversary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31DDDBC-B5D4-4E71-0030-2F6916573580}"/>
              </a:ext>
            </a:extLst>
          </p:cNvPr>
          <p:cNvGrpSpPr/>
          <p:nvPr/>
        </p:nvGrpSpPr>
        <p:grpSpPr>
          <a:xfrm>
            <a:off x="2623808" y="969456"/>
            <a:ext cx="1192611" cy="1665763"/>
            <a:chOff x="2524490" y="1501362"/>
            <a:chExt cx="1800000" cy="245918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690089EF-5FFB-D83A-AA82-2FA377E848EC}"/>
                </a:ext>
              </a:extLst>
            </p:cNvPr>
            <p:cNvSpPr/>
            <p:nvPr/>
          </p:nvSpPr>
          <p:spPr>
            <a:xfrm>
              <a:off x="2938490" y="2694956"/>
              <a:ext cx="972000" cy="9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F5A82046-4CBE-FBD1-5EBF-12247A345589}"/>
                </a:ext>
              </a:extLst>
            </p:cNvPr>
            <p:cNvSpPr/>
            <p:nvPr/>
          </p:nvSpPr>
          <p:spPr>
            <a:xfrm>
              <a:off x="2524490" y="150136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D9BED8A-3E06-098E-59C3-105725F72B70}"/>
                </a:ext>
              </a:extLst>
            </p:cNvPr>
            <p:cNvGrpSpPr/>
            <p:nvPr/>
          </p:nvGrpSpPr>
          <p:grpSpPr>
            <a:xfrm>
              <a:off x="2974490" y="3060550"/>
              <a:ext cx="900000" cy="900000"/>
              <a:chOff x="2974490" y="3060550"/>
              <a:chExt cx="900000" cy="900000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8A51B91D-C005-FB1F-5181-4207AA7E7CCD}"/>
                  </a:ext>
                </a:extLst>
              </p:cNvPr>
              <p:cNvSpPr/>
              <p:nvPr/>
            </p:nvSpPr>
            <p:spPr>
              <a:xfrm>
                <a:off x="2974490" y="3060550"/>
                <a:ext cx="900000" cy="90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dist="139700" dir="3900000">
                  <a:srgbClr val="C00000">
                    <a:alpha val="20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4923243E-7D9E-52CD-A1D4-D111069040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76" y="3325790"/>
                <a:ext cx="193510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248AC514-9EB9-A460-937F-B6BE46D60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8005" y="3325790"/>
                <a:ext cx="171868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998A2BBD-522D-F138-7FB2-38B0B5CF8EF2}"/>
                  </a:ext>
                </a:extLst>
              </p:cNvPr>
              <p:cNvSpPr/>
              <p:nvPr/>
            </p:nvSpPr>
            <p:spPr>
              <a:xfrm>
                <a:off x="3167196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55308F10-87C4-9105-16E5-ACAC5C310A23}"/>
                  </a:ext>
                </a:extLst>
              </p:cNvPr>
              <p:cNvSpPr/>
              <p:nvPr/>
            </p:nvSpPr>
            <p:spPr>
              <a:xfrm>
                <a:off x="3518005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弧形 47">
                <a:extLst>
                  <a:ext uri="{FF2B5EF4-FFF2-40B4-BE49-F238E27FC236}">
                    <a16:creationId xmlns:a16="http://schemas.microsoft.com/office/drawing/2014/main" id="{B8FBD74E-B0F8-9352-D7F8-30B588711414}"/>
                  </a:ext>
                </a:extLst>
              </p:cNvPr>
              <p:cNvSpPr/>
              <p:nvPr/>
            </p:nvSpPr>
            <p:spPr>
              <a:xfrm rot="8167820">
                <a:off x="3255365" y="3332841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0066CA31-85EE-C18F-A614-6C178716E8A5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7A7A9A02-3368-45F0-75D1-6A0F0AEF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3E8210A-1C03-3749-665B-E0686B8B5762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OW-CPA &amp; IND-CCA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DE792F0-9409-0998-C433-B5247B6D3D7C}"/>
              </a:ext>
            </a:extLst>
          </p:cNvPr>
          <p:cNvSpPr txBox="1"/>
          <p:nvPr/>
        </p:nvSpPr>
        <p:spPr>
          <a:xfrm>
            <a:off x="180805" y="1146997"/>
            <a:ext cx="403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PKE’s OW-CPA security</a:t>
            </a:r>
          </a:p>
        </p:txBody>
      </p:sp>
      <p:grpSp>
        <p:nvGrpSpPr>
          <p:cNvPr id="2051" name="组合 2050">
            <a:extLst>
              <a:ext uri="{FF2B5EF4-FFF2-40B4-BE49-F238E27FC236}">
                <a16:creationId xmlns:a16="http://schemas.microsoft.com/office/drawing/2014/main" id="{B0E3AF9F-CE2B-6916-79A4-D1E8F987B180}"/>
              </a:ext>
            </a:extLst>
          </p:cNvPr>
          <p:cNvGrpSpPr/>
          <p:nvPr/>
        </p:nvGrpSpPr>
        <p:grpSpPr>
          <a:xfrm>
            <a:off x="737423" y="1889010"/>
            <a:ext cx="619121" cy="741776"/>
            <a:chOff x="4001944" y="4047902"/>
            <a:chExt cx="900000" cy="104937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54A2B4A-B4B7-1870-7388-21B9226D44EE}"/>
                </a:ext>
              </a:extLst>
            </p:cNvPr>
            <p:cNvSpPr/>
            <p:nvPr/>
          </p:nvSpPr>
          <p:spPr>
            <a:xfrm>
              <a:off x="4001944" y="4197275"/>
              <a:ext cx="900000" cy="900000"/>
            </a:xfrm>
            <a:prstGeom prst="ellipse">
              <a:avLst/>
            </a:prstGeom>
            <a:solidFill>
              <a:srgbClr val="FFD91D"/>
            </a:solidFill>
            <a:ln>
              <a:noFill/>
            </a:ln>
            <a:effectLst>
              <a:innerShdw dist="101600" dir="4320000">
                <a:srgbClr val="C00000">
                  <a:alpha val="6000"/>
                </a:srgb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17DD3DF1-FB4C-C79A-4BCB-331F0180DA6D}"/>
                </a:ext>
              </a:extLst>
            </p:cNvPr>
            <p:cNvSpPr/>
            <p:nvPr/>
          </p:nvSpPr>
          <p:spPr>
            <a:xfrm>
              <a:off x="4194650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7DAE8A34-83E5-D898-C67A-F00C6229FD56}"/>
                </a:ext>
              </a:extLst>
            </p:cNvPr>
            <p:cNvSpPr/>
            <p:nvPr/>
          </p:nvSpPr>
          <p:spPr>
            <a:xfrm>
              <a:off x="4545459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弧形 62">
              <a:extLst>
                <a:ext uri="{FF2B5EF4-FFF2-40B4-BE49-F238E27FC236}">
                  <a16:creationId xmlns:a16="http://schemas.microsoft.com/office/drawing/2014/main" id="{67C52C0D-2398-4F33-614D-0162CADD9E1F}"/>
                </a:ext>
              </a:extLst>
            </p:cNvPr>
            <p:cNvSpPr/>
            <p:nvPr/>
          </p:nvSpPr>
          <p:spPr>
            <a:xfrm rot="8167820">
              <a:off x="4282819" y="4469566"/>
              <a:ext cx="360000" cy="360000"/>
            </a:xfrm>
            <a:prstGeom prst="arc">
              <a:avLst>
                <a:gd name="adj1" fmla="val 15773026"/>
                <a:gd name="adj2" fmla="val 179204"/>
              </a:avLst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8" name="椭圆 2047">
              <a:extLst>
                <a:ext uri="{FF2B5EF4-FFF2-40B4-BE49-F238E27FC236}">
                  <a16:creationId xmlns:a16="http://schemas.microsoft.com/office/drawing/2014/main" id="{98EB2049-5DBE-3E8A-D0B5-E85CB0EC6137}"/>
                </a:ext>
              </a:extLst>
            </p:cNvPr>
            <p:cNvSpPr/>
            <p:nvPr/>
          </p:nvSpPr>
          <p:spPr>
            <a:xfrm>
              <a:off x="4066557" y="4047902"/>
              <a:ext cx="792523" cy="30715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9" name="椭圆 2048">
              <a:extLst>
                <a:ext uri="{FF2B5EF4-FFF2-40B4-BE49-F238E27FC236}">
                  <a16:creationId xmlns:a16="http://schemas.microsoft.com/office/drawing/2014/main" id="{6842573E-1586-F9CA-7706-D52740E713F5}"/>
                </a:ext>
              </a:extLst>
            </p:cNvPr>
            <p:cNvSpPr/>
            <p:nvPr/>
          </p:nvSpPr>
          <p:spPr>
            <a:xfrm>
              <a:off x="4208310" y="4121315"/>
              <a:ext cx="504946" cy="13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52" name="文本框 2051">
            <a:extLst>
              <a:ext uri="{FF2B5EF4-FFF2-40B4-BE49-F238E27FC236}">
                <a16:creationId xmlns:a16="http://schemas.microsoft.com/office/drawing/2014/main" id="{8E3FD6B8-19F8-C5A8-FF21-24A76B612C49}"/>
              </a:ext>
            </a:extLst>
          </p:cNvPr>
          <p:cNvSpPr txBox="1"/>
          <p:nvPr/>
        </p:nvSpPr>
        <p:spPr>
          <a:xfrm>
            <a:off x="-11492" y="266945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Challenger</a:t>
            </a:r>
          </a:p>
        </p:txBody>
      </p:sp>
      <p:sp>
        <p:nvSpPr>
          <p:cNvPr id="2054" name="文本框 2053">
            <a:extLst>
              <a:ext uri="{FF2B5EF4-FFF2-40B4-BE49-F238E27FC236}">
                <a16:creationId xmlns:a16="http://schemas.microsoft.com/office/drawing/2014/main" id="{CAC108FD-6BB9-C59E-30B5-98636351352E}"/>
              </a:ext>
            </a:extLst>
          </p:cNvPr>
          <p:cNvSpPr txBox="1"/>
          <p:nvPr/>
        </p:nvSpPr>
        <p:spPr>
          <a:xfrm>
            <a:off x="2159795" y="266582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Adversary</a:t>
            </a:r>
          </a:p>
        </p:txBody>
      </p:sp>
      <p:sp>
        <p:nvSpPr>
          <p:cNvPr id="2055" name="文本框 2054">
            <a:extLst>
              <a:ext uri="{FF2B5EF4-FFF2-40B4-BE49-F238E27FC236}">
                <a16:creationId xmlns:a16="http://schemas.microsoft.com/office/drawing/2014/main" id="{6290FEFE-15AF-B939-58A3-AA5C4F69EB4A}"/>
              </a:ext>
            </a:extLst>
          </p:cNvPr>
          <p:cNvSpPr txBox="1"/>
          <p:nvPr/>
        </p:nvSpPr>
        <p:spPr>
          <a:xfrm>
            <a:off x="-463044" y="3473528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(pk,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Gen(1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文本框 2055">
                <a:extLst>
                  <a:ext uri="{FF2B5EF4-FFF2-40B4-BE49-F238E27FC236}">
                    <a16:creationId xmlns:a16="http://schemas.microsoft.com/office/drawing/2014/main" id="{05EF4DE6-7918-AB4E-954E-7F8429510F8D}"/>
                  </a:ext>
                </a:extLst>
              </p:cNvPr>
              <p:cNvSpPr txBox="1"/>
              <p:nvPr/>
            </p:nvSpPr>
            <p:spPr>
              <a:xfrm>
                <a:off x="-471882" y="3787275"/>
                <a:ext cx="3178757" cy="52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m*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</m:e>
                    </m:groupCh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ℳ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56" name="文本框 2055">
                <a:extLst>
                  <a:ext uri="{FF2B5EF4-FFF2-40B4-BE49-F238E27FC236}">
                    <a16:creationId xmlns:a16="http://schemas.microsoft.com/office/drawing/2014/main" id="{05EF4DE6-7918-AB4E-954E-7F8429510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1882" y="3787275"/>
                <a:ext cx="3178757" cy="527067"/>
              </a:xfrm>
              <a:prstGeom prst="rect">
                <a:avLst/>
              </a:prstGeom>
              <a:blipFill>
                <a:blip r:embed="rId5"/>
                <a:stretch>
                  <a:fillRect b="-195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文本框 2057">
            <a:extLst>
              <a:ext uri="{FF2B5EF4-FFF2-40B4-BE49-F238E27FC236}">
                <a16:creationId xmlns:a16="http://schemas.microsoft.com/office/drawing/2014/main" id="{ED43B084-841A-E25B-BB26-0304589BFF5B}"/>
              </a:ext>
            </a:extLst>
          </p:cNvPr>
          <p:cNvSpPr txBox="1"/>
          <p:nvPr/>
        </p:nvSpPr>
        <p:spPr>
          <a:xfrm>
            <a:off x="-378367" y="4262949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c*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Enc(pk, m*)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60" name="直接箭头连接符 2059">
            <a:extLst>
              <a:ext uri="{FF2B5EF4-FFF2-40B4-BE49-F238E27FC236}">
                <a16:creationId xmlns:a16="http://schemas.microsoft.com/office/drawing/2014/main" id="{D727B6B9-9141-A5F7-68FE-F0EAF642BCB0}"/>
              </a:ext>
            </a:extLst>
          </p:cNvPr>
          <p:cNvCxnSpPr>
            <a:cxnSpLocks/>
          </p:cNvCxnSpPr>
          <p:nvPr/>
        </p:nvCxnSpPr>
        <p:spPr>
          <a:xfrm>
            <a:off x="1443566" y="5103445"/>
            <a:ext cx="1138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4" name="文本框 2063">
            <a:extLst>
              <a:ext uri="{FF2B5EF4-FFF2-40B4-BE49-F238E27FC236}">
                <a16:creationId xmlns:a16="http://schemas.microsoft.com/office/drawing/2014/main" id="{50975D63-6043-2DB4-311B-AB25A6A408CF}"/>
              </a:ext>
            </a:extLst>
          </p:cNvPr>
          <p:cNvSpPr txBox="1"/>
          <p:nvPr/>
        </p:nvSpPr>
        <p:spPr>
          <a:xfrm>
            <a:off x="8662265" y="4514023"/>
            <a:ext cx="195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pk, c*, k</a:t>
            </a:r>
            <a:r>
              <a:rPr lang="en-US" altLang="zh-CN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文本框 2064">
            <a:extLst>
              <a:ext uri="{FF2B5EF4-FFF2-40B4-BE49-F238E27FC236}">
                <a16:creationId xmlns:a16="http://schemas.microsoft.com/office/drawing/2014/main" id="{AAC84C1C-3990-EDD9-05CD-0664DF8A27FE}"/>
              </a:ext>
            </a:extLst>
          </p:cNvPr>
          <p:cNvSpPr txBox="1"/>
          <p:nvPr/>
        </p:nvSpPr>
        <p:spPr>
          <a:xfrm>
            <a:off x="2197111" y="5016528"/>
            <a:ext cx="195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m'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(to guess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m*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文本框 2066">
                <a:extLst>
                  <a:ext uri="{FF2B5EF4-FFF2-40B4-BE49-F238E27FC236}">
                    <a16:creationId xmlns:a16="http://schemas.microsoft.com/office/drawing/2014/main" id="{26AC73DE-D137-B0B8-84A8-F15210B532CD}"/>
                  </a:ext>
                </a:extLst>
              </p:cNvPr>
              <p:cNvSpPr txBox="1"/>
              <p:nvPr/>
            </p:nvSpPr>
            <p:spPr>
              <a:xfrm>
                <a:off x="-304169" y="6049079"/>
                <a:ext cx="5002557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Adv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PKE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OW</m:t>
                          </m:r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CPA</m:t>
                          </m:r>
                        </m:sup>
                      </m:sSubSup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67" name="文本框 2066">
                <a:extLst>
                  <a:ext uri="{FF2B5EF4-FFF2-40B4-BE49-F238E27FC236}">
                    <a16:creationId xmlns:a16="http://schemas.microsoft.com/office/drawing/2014/main" id="{26AC73DE-D137-B0B8-84A8-F15210B53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169" y="6049079"/>
                <a:ext cx="5002557" cy="421013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7" name="文本框 2086">
            <a:extLst>
              <a:ext uri="{FF2B5EF4-FFF2-40B4-BE49-F238E27FC236}">
                <a16:creationId xmlns:a16="http://schemas.microsoft.com/office/drawing/2014/main" id="{B0862D6D-F194-2F63-6640-20F446F53EB6}"/>
              </a:ext>
            </a:extLst>
          </p:cNvPr>
          <p:cNvSpPr txBox="1"/>
          <p:nvPr/>
        </p:nvSpPr>
        <p:spPr>
          <a:xfrm>
            <a:off x="7098899" y="1153866"/>
            <a:ext cx="495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KEM’s IND-CCA security</a:t>
            </a:r>
          </a:p>
        </p:txBody>
      </p:sp>
      <p:grpSp>
        <p:nvGrpSpPr>
          <p:cNvPr id="2115" name="组合 2114">
            <a:extLst>
              <a:ext uri="{FF2B5EF4-FFF2-40B4-BE49-F238E27FC236}">
                <a16:creationId xmlns:a16="http://schemas.microsoft.com/office/drawing/2014/main" id="{B3724CF4-5715-8447-F9FF-A37EB9C24FDB}"/>
              </a:ext>
            </a:extLst>
          </p:cNvPr>
          <p:cNvGrpSpPr/>
          <p:nvPr/>
        </p:nvGrpSpPr>
        <p:grpSpPr>
          <a:xfrm>
            <a:off x="10486343" y="1879800"/>
            <a:ext cx="619121" cy="741776"/>
            <a:chOff x="4001944" y="4047902"/>
            <a:chExt cx="900000" cy="1049373"/>
          </a:xfrm>
        </p:grpSpPr>
        <p:sp>
          <p:nvSpPr>
            <p:cNvPr id="2116" name="椭圆 2115">
              <a:extLst>
                <a:ext uri="{FF2B5EF4-FFF2-40B4-BE49-F238E27FC236}">
                  <a16:creationId xmlns:a16="http://schemas.microsoft.com/office/drawing/2014/main" id="{6D618D08-A6AF-34F3-55CD-33E1772A10C3}"/>
                </a:ext>
              </a:extLst>
            </p:cNvPr>
            <p:cNvSpPr/>
            <p:nvPr/>
          </p:nvSpPr>
          <p:spPr>
            <a:xfrm>
              <a:off x="4001944" y="4197275"/>
              <a:ext cx="900000" cy="900000"/>
            </a:xfrm>
            <a:prstGeom prst="ellipse">
              <a:avLst/>
            </a:prstGeom>
            <a:solidFill>
              <a:srgbClr val="FFD91D"/>
            </a:solidFill>
            <a:ln>
              <a:noFill/>
            </a:ln>
            <a:effectLst>
              <a:innerShdw dist="101600" dir="4320000">
                <a:srgbClr val="C00000">
                  <a:alpha val="6000"/>
                </a:srgb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7" name="椭圆 2116">
              <a:extLst>
                <a:ext uri="{FF2B5EF4-FFF2-40B4-BE49-F238E27FC236}">
                  <a16:creationId xmlns:a16="http://schemas.microsoft.com/office/drawing/2014/main" id="{BAA95246-2B1B-0C69-20F6-A0DB8FCB36AB}"/>
                </a:ext>
              </a:extLst>
            </p:cNvPr>
            <p:cNvSpPr/>
            <p:nvPr/>
          </p:nvSpPr>
          <p:spPr>
            <a:xfrm>
              <a:off x="4194650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8" name="椭圆 2117">
              <a:extLst>
                <a:ext uri="{FF2B5EF4-FFF2-40B4-BE49-F238E27FC236}">
                  <a16:creationId xmlns:a16="http://schemas.microsoft.com/office/drawing/2014/main" id="{17D0E073-3C69-137C-944D-99FC78D59514}"/>
                </a:ext>
              </a:extLst>
            </p:cNvPr>
            <p:cNvSpPr/>
            <p:nvPr/>
          </p:nvSpPr>
          <p:spPr>
            <a:xfrm>
              <a:off x="4545459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9" name="弧形 2118">
              <a:extLst>
                <a:ext uri="{FF2B5EF4-FFF2-40B4-BE49-F238E27FC236}">
                  <a16:creationId xmlns:a16="http://schemas.microsoft.com/office/drawing/2014/main" id="{61E8D8E8-5BF1-D8FC-A287-B5536327E65C}"/>
                </a:ext>
              </a:extLst>
            </p:cNvPr>
            <p:cNvSpPr/>
            <p:nvPr/>
          </p:nvSpPr>
          <p:spPr>
            <a:xfrm rot="8167820">
              <a:off x="4282819" y="4469566"/>
              <a:ext cx="360000" cy="360000"/>
            </a:xfrm>
            <a:prstGeom prst="arc">
              <a:avLst>
                <a:gd name="adj1" fmla="val 15773026"/>
                <a:gd name="adj2" fmla="val 179204"/>
              </a:avLst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0" name="椭圆 2119">
              <a:extLst>
                <a:ext uri="{FF2B5EF4-FFF2-40B4-BE49-F238E27FC236}">
                  <a16:creationId xmlns:a16="http://schemas.microsoft.com/office/drawing/2014/main" id="{A1AC1CF0-325A-6DA3-4EAF-F1FF10660C7F}"/>
                </a:ext>
              </a:extLst>
            </p:cNvPr>
            <p:cNvSpPr/>
            <p:nvPr/>
          </p:nvSpPr>
          <p:spPr>
            <a:xfrm>
              <a:off x="4066557" y="4047902"/>
              <a:ext cx="792523" cy="30715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1" name="椭圆 2120">
              <a:extLst>
                <a:ext uri="{FF2B5EF4-FFF2-40B4-BE49-F238E27FC236}">
                  <a16:creationId xmlns:a16="http://schemas.microsoft.com/office/drawing/2014/main" id="{6BB0A63F-4A91-5833-3BD4-6776D4368CA4}"/>
                </a:ext>
              </a:extLst>
            </p:cNvPr>
            <p:cNvSpPr/>
            <p:nvPr/>
          </p:nvSpPr>
          <p:spPr>
            <a:xfrm>
              <a:off x="4208310" y="4121315"/>
              <a:ext cx="504946" cy="13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22" name="文本框 2121">
            <a:extLst>
              <a:ext uri="{FF2B5EF4-FFF2-40B4-BE49-F238E27FC236}">
                <a16:creationId xmlns:a16="http://schemas.microsoft.com/office/drawing/2014/main" id="{DDDD8CEA-58CF-BCB2-54C7-A2C24A977EFF}"/>
              </a:ext>
            </a:extLst>
          </p:cNvPr>
          <p:cNvSpPr txBox="1"/>
          <p:nvPr/>
        </p:nvSpPr>
        <p:spPr>
          <a:xfrm>
            <a:off x="9737428" y="266024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Challenger</a:t>
            </a:r>
          </a:p>
        </p:txBody>
      </p:sp>
      <p:sp>
        <p:nvSpPr>
          <p:cNvPr id="2123" name="文本框 2122">
            <a:extLst>
              <a:ext uri="{FF2B5EF4-FFF2-40B4-BE49-F238E27FC236}">
                <a16:creationId xmlns:a16="http://schemas.microsoft.com/office/drawing/2014/main" id="{12A694D4-B500-0A08-7160-08854FE60AA5}"/>
              </a:ext>
            </a:extLst>
          </p:cNvPr>
          <p:cNvSpPr txBox="1"/>
          <p:nvPr/>
        </p:nvSpPr>
        <p:spPr>
          <a:xfrm>
            <a:off x="9270855" y="3228945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(pk,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Gen(1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4" name="文本框 2123">
            <a:extLst>
              <a:ext uri="{FF2B5EF4-FFF2-40B4-BE49-F238E27FC236}">
                <a16:creationId xmlns:a16="http://schemas.microsoft.com/office/drawing/2014/main" id="{EB9F936D-703D-7D6B-E212-6349A95DC23B}"/>
              </a:ext>
            </a:extLst>
          </p:cNvPr>
          <p:cNvSpPr txBox="1"/>
          <p:nvPr/>
        </p:nvSpPr>
        <p:spPr>
          <a:xfrm>
            <a:off x="9270854" y="3650698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(k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c*)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Encaps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(pk)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5" name="文本框 2124">
                <a:extLst>
                  <a:ext uri="{FF2B5EF4-FFF2-40B4-BE49-F238E27FC236}">
                    <a16:creationId xmlns:a16="http://schemas.microsoft.com/office/drawing/2014/main" id="{DB767F64-2154-C124-11FA-A49AFC49D6AB}"/>
                  </a:ext>
                </a:extLst>
              </p:cNvPr>
              <p:cNvSpPr txBox="1"/>
              <p:nvPr/>
            </p:nvSpPr>
            <p:spPr>
              <a:xfrm>
                <a:off x="9753727" y="4078974"/>
                <a:ext cx="1106505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zh-CN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</m:e>
                    </m:groupCh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𝒦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125" name="文本框 2124">
                <a:extLst>
                  <a:ext uri="{FF2B5EF4-FFF2-40B4-BE49-F238E27FC236}">
                    <a16:creationId xmlns:a16="http://schemas.microsoft.com/office/drawing/2014/main" id="{DB767F64-2154-C124-11FA-A49AFC49D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727" y="4078974"/>
                <a:ext cx="1106505" cy="532903"/>
              </a:xfrm>
              <a:prstGeom prst="rect">
                <a:avLst/>
              </a:prstGeom>
              <a:blipFill>
                <a:blip r:embed="rId7"/>
                <a:stretch>
                  <a:fillRect l="-3846" r="-3846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6" name="文本框 2125">
                <a:extLst>
                  <a:ext uri="{FF2B5EF4-FFF2-40B4-BE49-F238E27FC236}">
                    <a16:creationId xmlns:a16="http://schemas.microsoft.com/office/drawing/2014/main" id="{FB17590F-4C8E-7A8F-C6C2-BC142BE2630C}"/>
                  </a:ext>
                </a:extLst>
              </p:cNvPr>
              <p:cNvSpPr txBox="1"/>
              <p:nvPr/>
            </p:nvSpPr>
            <p:spPr>
              <a:xfrm>
                <a:off x="10774335" y="4078974"/>
                <a:ext cx="1348052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zh-CN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</m:e>
                    </m:groupCh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0, 1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26" name="文本框 2125">
                <a:extLst>
                  <a:ext uri="{FF2B5EF4-FFF2-40B4-BE49-F238E27FC236}">
                    <a16:creationId xmlns:a16="http://schemas.microsoft.com/office/drawing/2014/main" id="{FB17590F-4C8E-7A8F-C6C2-BC142BE26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335" y="4078974"/>
                <a:ext cx="1348052" cy="532903"/>
              </a:xfrm>
              <a:prstGeom prst="rect">
                <a:avLst/>
              </a:prstGeom>
              <a:blipFill>
                <a:blip r:embed="rId8"/>
                <a:stretch>
                  <a:fillRect l="-135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28" name="直接箭头连接符 2127">
            <a:extLst>
              <a:ext uri="{FF2B5EF4-FFF2-40B4-BE49-F238E27FC236}">
                <a16:creationId xmlns:a16="http://schemas.microsoft.com/office/drawing/2014/main" id="{2F69E355-AAAF-0A4F-C632-0207039C59BA}"/>
              </a:ext>
            </a:extLst>
          </p:cNvPr>
          <p:cNvCxnSpPr>
            <a:cxnSpLocks/>
          </p:cNvCxnSpPr>
          <p:nvPr/>
        </p:nvCxnSpPr>
        <p:spPr>
          <a:xfrm flipH="1">
            <a:off x="9151990" y="4949177"/>
            <a:ext cx="1054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0" name="文本框 2129">
            <a:extLst>
              <a:ext uri="{FF2B5EF4-FFF2-40B4-BE49-F238E27FC236}">
                <a16:creationId xmlns:a16="http://schemas.microsoft.com/office/drawing/2014/main" id="{1249EAC5-F26A-7CA8-FB09-28A92E87774D}"/>
              </a:ext>
            </a:extLst>
          </p:cNvPr>
          <p:cNvSpPr txBox="1"/>
          <p:nvPr/>
        </p:nvSpPr>
        <p:spPr>
          <a:xfrm>
            <a:off x="1185993" y="4724018"/>
            <a:ext cx="195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pk, c*</a:t>
            </a:r>
          </a:p>
        </p:txBody>
      </p:sp>
      <p:sp>
        <p:nvSpPr>
          <p:cNvPr id="2131" name="文本框 2130">
            <a:extLst>
              <a:ext uri="{FF2B5EF4-FFF2-40B4-BE49-F238E27FC236}">
                <a16:creationId xmlns:a16="http://schemas.microsoft.com/office/drawing/2014/main" id="{A86CABC2-62B6-F395-BD1D-8EE4EB33D5ED}"/>
              </a:ext>
            </a:extLst>
          </p:cNvPr>
          <p:cNvSpPr txBox="1"/>
          <p:nvPr/>
        </p:nvSpPr>
        <p:spPr>
          <a:xfrm>
            <a:off x="7229696" y="5016528"/>
            <a:ext cx="195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(to guess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152" name="组合 2151">
            <a:extLst>
              <a:ext uri="{FF2B5EF4-FFF2-40B4-BE49-F238E27FC236}">
                <a16:creationId xmlns:a16="http://schemas.microsoft.com/office/drawing/2014/main" id="{6CDD141A-A552-FEB5-52A8-F730C3955D7B}"/>
              </a:ext>
            </a:extLst>
          </p:cNvPr>
          <p:cNvGrpSpPr/>
          <p:nvPr/>
        </p:nvGrpSpPr>
        <p:grpSpPr>
          <a:xfrm>
            <a:off x="6699129" y="3625419"/>
            <a:ext cx="619121" cy="845913"/>
            <a:chOff x="6480832" y="3521173"/>
            <a:chExt cx="619121" cy="845913"/>
          </a:xfrm>
        </p:grpSpPr>
        <p:grpSp>
          <p:nvGrpSpPr>
            <p:cNvPr id="2142" name="组合 2141">
              <a:extLst>
                <a:ext uri="{FF2B5EF4-FFF2-40B4-BE49-F238E27FC236}">
                  <a16:creationId xmlns:a16="http://schemas.microsoft.com/office/drawing/2014/main" id="{F66A9E30-2DDE-502A-0AAD-EED9280C64AE}"/>
                </a:ext>
              </a:extLst>
            </p:cNvPr>
            <p:cNvGrpSpPr/>
            <p:nvPr/>
          </p:nvGrpSpPr>
          <p:grpSpPr>
            <a:xfrm>
              <a:off x="6480832" y="3521173"/>
              <a:ext cx="619121" cy="741776"/>
              <a:chOff x="4001944" y="4047902"/>
              <a:chExt cx="900000" cy="1049373"/>
            </a:xfrm>
          </p:grpSpPr>
          <p:sp>
            <p:nvSpPr>
              <p:cNvPr id="2143" name="椭圆 2142">
                <a:extLst>
                  <a:ext uri="{FF2B5EF4-FFF2-40B4-BE49-F238E27FC236}">
                    <a16:creationId xmlns:a16="http://schemas.microsoft.com/office/drawing/2014/main" id="{60D14145-9CE8-72E6-6106-BA3AEEBC9F5A}"/>
                  </a:ext>
                </a:extLst>
              </p:cNvPr>
              <p:cNvSpPr/>
              <p:nvPr/>
            </p:nvSpPr>
            <p:spPr>
              <a:xfrm>
                <a:off x="4001944" y="4197275"/>
                <a:ext cx="900000" cy="900000"/>
              </a:xfrm>
              <a:prstGeom prst="ellipse">
                <a:avLst/>
              </a:prstGeom>
              <a:solidFill>
                <a:srgbClr val="FFD91D"/>
              </a:solidFill>
              <a:ln>
                <a:noFill/>
              </a:ln>
              <a:effectLst>
                <a:innerShdw dist="101600" dir="4320000">
                  <a:srgbClr val="C00000">
                    <a:alpha val="6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4" name="椭圆 2143">
                <a:extLst>
                  <a:ext uri="{FF2B5EF4-FFF2-40B4-BE49-F238E27FC236}">
                    <a16:creationId xmlns:a16="http://schemas.microsoft.com/office/drawing/2014/main" id="{7B72DCAF-6B99-C7D3-7134-DA8F0DED10D7}"/>
                  </a:ext>
                </a:extLst>
              </p:cNvPr>
              <p:cNvSpPr/>
              <p:nvPr/>
            </p:nvSpPr>
            <p:spPr>
              <a:xfrm>
                <a:off x="4194650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5" name="椭圆 2144">
                <a:extLst>
                  <a:ext uri="{FF2B5EF4-FFF2-40B4-BE49-F238E27FC236}">
                    <a16:creationId xmlns:a16="http://schemas.microsoft.com/office/drawing/2014/main" id="{8934269D-135A-06A6-1D63-B988685E3D66}"/>
                  </a:ext>
                </a:extLst>
              </p:cNvPr>
              <p:cNvSpPr/>
              <p:nvPr/>
            </p:nvSpPr>
            <p:spPr>
              <a:xfrm>
                <a:off x="4545459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6" name="弧形 2145">
                <a:extLst>
                  <a:ext uri="{FF2B5EF4-FFF2-40B4-BE49-F238E27FC236}">
                    <a16:creationId xmlns:a16="http://schemas.microsoft.com/office/drawing/2014/main" id="{A96AFBE7-A115-DB75-5100-2C79C53B3099}"/>
                  </a:ext>
                </a:extLst>
              </p:cNvPr>
              <p:cNvSpPr/>
              <p:nvPr/>
            </p:nvSpPr>
            <p:spPr>
              <a:xfrm rot="8167820">
                <a:off x="4282819" y="4469566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7" name="椭圆 2146">
                <a:extLst>
                  <a:ext uri="{FF2B5EF4-FFF2-40B4-BE49-F238E27FC236}">
                    <a16:creationId xmlns:a16="http://schemas.microsoft.com/office/drawing/2014/main" id="{D021A5AC-E20D-9E2B-6279-B01C7778E833}"/>
                  </a:ext>
                </a:extLst>
              </p:cNvPr>
              <p:cNvSpPr/>
              <p:nvPr/>
            </p:nvSpPr>
            <p:spPr>
              <a:xfrm>
                <a:off x="4066557" y="4047902"/>
                <a:ext cx="792523" cy="30715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8" name="椭圆 2147">
                <a:extLst>
                  <a:ext uri="{FF2B5EF4-FFF2-40B4-BE49-F238E27FC236}">
                    <a16:creationId xmlns:a16="http://schemas.microsoft.com/office/drawing/2014/main" id="{B9D31E95-9D45-6373-94B9-F589166D84E1}"/>
                  </a:ext>
                </a:extLst>
              </p:cNvPr>
              <p:cNvSpPr/>
              <p:nvPr/>
            </p:nvSpPr>
            <p:spPr>
              <a:xfrm>
                <a:off x="4208310" y="4121315"/>
                <a:ext cx="504946" cy="1377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49" name="弦形 2148">
              <a:extLst>
                <a:ext uri="{FF2B5EF4-FFF2-40B4-BE49-F238E27FC236}">
                  <a16:creationId xmlns:a16="http://schemas.microsoft.com/office/drawing/2014/main" id="{6A2F4253-B642-5945-AC2E-A473BD9A4FCB}"/>
                </a:ext>
              </a:extLst>
            </p:cNvPr>
            <p:cNvSpPr/>
            <p:nvPr/>
          </p:nvSpPr>
          <p:spPr>
            <a:xfrm rot="10581878">
              <a:off x="6701517" y="3990615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0" name="弦形 2149">
              <a:extLst>
                <a:ext uri="{FF2B5EF4-FFF2-40B4-BE49-F238E27FC236}">
                  <a16:creationId xmlns:a16="http://schemas.microsoft.com/office/drawing/2014/main" id="{F85951C5-6147-9437-3F17-B983EFF02158}"/>
                </a:ext>
              </a:extLst>
            </p:cNvPr>
            <p:cNvSpPr/>
            <p:nvPr/>
          </p:nvSpPr>
          <p:spPr>
            <a:xfrm rot="5400000">
              <a:off x="6529112" y="3995282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1" name="泪滴形 2150">
              <a:extLst>
                <a:ext uri="{FF2B5EF4-FFF2-40B4-BE49-F238E27FC236}">
                  <a16:creationId xmlns:a16="http://schemas.microsoft.com/office/drawing/2014/main" id="{7BBB5C8C-8F66-6DDF-351F-4E5ECF5BA314}"/>
                </a:ext>
              </a:extLst>
            </p:cNvPr>
            <p:cNvSpPr/>
            <p:nvPr/>
          </p:nvSpPr>
          <p:spPr>
            <a:xfrm rot="8099399">
              <a:off x="6712587" y="4187086"/>
              <a:ext cx="180000" cy="180000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53" name="文本框 2152">
            <a:extLst>
              <a:ext uri="{FF2B5EF4-FFF2-40B4-BE49-F238E27FC236}">
                <a16:creationId xmlns:a16="http://schemas.microsoft.com/office/drawing/2014/main" id="{56A1AC28-D5E7-894B-6358-1DCA9A6ABEB0}"/>
              </a:ext>
            </a:extLst>
          </p:cNvPr>
          <p:cNvSpPr txBox="1"/>
          <p:nvPr/>
        </p:nvSpPr>
        <p:spPr>
          <a:xfrm>
            <a:off x="5401723" y="4432510"/>
            <a:ext cx="30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Decaps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Oracle</a:t>
            </a:r>
          </a:p>
        </p:txBody>
      </p:sp>
      <p:cxnSp>
        <p:nvCxnSpPr>
          <p:cNvPr id="2155" name="直接箭头连接符 2154">
            <a:extLst>
              <a:ext uri="{FF2B5EF4-FFF2-40B4-BE49-F238E27FC236}">
                <a16:creationId xmlns:a16="http://schemas.microsoft.com/office/drawing/2014/main" id="{C645D26B-8C2C-8F7F-7BC5-981492E887A2}"/>
              </a:ext>
            </a:extLst>
          </p:cNvPr>
          <p:cNvCxnSpPr/>
          <p:nvPr/>
        </p:nvCxnSpPr>
        <p:spPr>
          <a:xfrm flipH="1">
            <a:off x="7318250" y="3131121"/>
            <a:ext cx="518698" cy="494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6" name="文本框 2155">
            <a:extLst>
              <a:ext uri="{FF2B5EF4-FFF2-40B4-BE49-F238E27FC236}">
                <a16:creationId xmlns:a16="http://schemas.microsoft.com/office/drawing/2014/main" id="{DCA0C3B0-01FF-1536-43B6-EEA53DF36782}"/>
              </a:ext>
            </a:extLst>
          </p:cNvPr>
          <p:cNvSpPr txBox="1"/>
          <p:nvPr/>
        </p:nvSpPr>
        <p:spPr>
          <a:xfrm>
            <a:off x="6940776" y="3002878"/>
            <a:ext cx="99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c*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8" name="直接箭头连接符 2157">
            <a:extLst>
              <a:ext uri="{FF2B5EF4-FFF2-40B4-BE49-F238E27FC236}">
                <a16:creationId xmlns:a16="http://schemas.microsoft.com/office/drawing/2014/main" id="{8237E12E-08D3-878D-E396-1659C517D39E}"/>
              </a:ext>
            </a:extLst>
          </p:cNvPr>
          <p:cNvCxnSpPr/>
          <p:nvPr/>
        </p:nvCxnSpPr>
        <p:spPr>
          <a:xfrm flipV="1">
            <a:off x="7410871" y="3150887"/>
            <a:ext cx="785261" cy="772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9" name="文本框 2158">
                <a:extLst>
                  <a:ext uri="{FF2B5EF4-FFF2-40B4-BE49-F238E27FC236}">
                    <a16:creationId xmlns:a16="http://schemas.microsoft.com/office/drawing/2014/main" id="{6A51BC67-0C2E-5BC2-EF02-A595436B4CE5}"/>
                  </a:ext>
                </a:extLst>
              </p:cNvPr>
              <p:cNvSpPr txBox="1"/>
              <p:nvPr/>
            </p:nvSpPr>
            <p:spPr>
              <a:xfrm>
                <a:off x="7270671" y="3763877"/>
                <a:ext cx="24506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Decaps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c)</a:t>
                </a:r>
              </a:p>
            </p:txBody>
          </p:sp>
        </mc:Choice>
        <mc:Fallback xmlns="">
          <p:sp>
            <p:nvSpPr>
              <p:cNvPr id="2159" name="文本框 2158">
                <a:extLst>
                  <a:ext uri="{FF2B5EF4-FFF2-40B4-BE49-F238E27FC236}">
                    <a16:creationId xmlns:a16="http://schemas.microsoft.com/office/drawing/2014/main" id="{6A51BC67-0C2E-5BC2-EF02-A595436B4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671" y="3763877"/>
                <a:ext cx="2450614" cy="400110"/>
              </a:xfrm>
              <a:prstGeom prst="rect">
                <a:avLst/>
              </a:prstGeom>
              <a:blipFill>
                <a:blip r:embed="rId9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2" name="文本框 2181">
                <a:extLst>
                  <a:ext uri="{FF2B5EF4-FFF2-40B4-BE49-F238E27FC236}">
                    <a16:creationId xmlns:a16="http://schemas.microsoft.com/office/drawing/2014/main" id="{DBDC00D4-320E-D457-AEB1-ED0343BC8E74}"/>
                  </a:ext>
                </a:extLst>
              </p:cNvPr>
              <p:cNvSpPr txBox="1"/>
              <p:nvPr/>
            </p:nvSpPr>
            <p:spPr>
              <a:xfrm>
                <a:off x="6937994" y="6049079"/>
                <a:ext cx="5002557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Adv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KEM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IND</m:t>
                          </m:r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CCA</m:t>
                          </m:r>
                        </m:sup>
                      </m:sSubSup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−1/2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82" name="文本框 2181">
                <a:extLst>
                  <a:ext uri="{FF2B5EF4-FFF2-40B4-BE49-F238E27FC236}">
                    <a16:creationId xmlns:a16="http://schemas.microsoft.com/office/drawing/2014/main" id="{DBDC00D4-320E-D457-AEB1-ED0343BC8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994" y="6049079"/>
                <a:ext cx="5002557" cy="421013"/>
              </a:xfrm>
              <a:prstGeom prst="rect">
                <a:avLst/>
              </a:prstGeom>
              <a:blipFill>
                <a:blip r:embed="rId10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D1D85FEF-406E-7A61-74EB-28E1D584B6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55894AA-E3DA-E221-F0CB-AE095075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4" grpId="0"/>
      <p:bldP spid="2064" grpId="0"/>
      <p:bldP spid="2087" grpId="0"/>
      <p:bldP spid="2122" grpId="0"/>
      <p:bldP spid="2123" grpId="0"/>
      <p:bldP spid="2124" grpId="0"/>
      <p:bldP spid="2125" grpId="0"/>
      <p:bldP spid="2126" grpId="0"/>
      <p:bldP spid="2131" grpId="0"/>
      <p:bldP spid="2153" grpId="0"/>
      <p:bldP spid="2156" grpId="0"/>
      <p:bldP spid="2159" grpId="0"/>
      <p:bldP spid="2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03356-52C8-785E-DBCF-7ACB717D9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组合 2103">
            <a:extLst>
              <a:ext uri="{FF2B5EF4-FFF2-40B4-BE49-F238E27FC236}">
                <a16:creationId xmlns:a16="http://schemas.microsoft.com/office/drawing/2014/main" id="{258A488C-617F-EBFC-2611-B9B067BAC910}"/>
              </a:ext>
            </a:extLst>
          </p:cNvPr>
          <p:cNvGrpSpPr/>
          <p:nvPr/>
        </p:nvGrpSpPr>
        <p:grpSpPr>
          <a:xfrm>
            <a:off x="7604528" y="963876"/>
            <a:ext cx="1192611" cy="1665763"/>
            <a:chOff x="2524490" y="1501362"/>
            <a:chExt cx="1800000" cy="2459188"/>
          </a:xfrm>
        </p:grpSpPr>
        <p:sp>
          <p:nvSpPr>
            <p:cNvPr id="2105" name="椭圆 2104">
              <a:extLst>
                <a:ext uri="{FF2B5EF4-FFF2-40B4-BE49-F238E27FC236}">
                  <a16:creationId xmlns:a16="http://schemas.microsoft.com/office/drawing/2014/main" id="{FDCD47FF-6B06-BA10-F611-1C7251E11D9B}"/>
                </a:ext>
              </a:extLst>
            </p:cNvPr>
            <p:cNvSpPr/>
            <p:nvPr/>
          </p:nvSpPr>
          <p:spPr>
            <a:xfrm>
              <a:off x="2938490" y="2694956"/>
              <a:ext cx="972000" cy="9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6" name="椭圆 2105">
              <a:extLst>
                <a:ext uri="{FF2B5EF4-FFF2-40B4-BE49-F238E27FC236}">
                  <a16:creationId xmlns:a16="http://schemas.microsoft.com/office/drawing/2014/main" id="{FE61FC73-752C-8D8F-5609-9E681CF04094}"/>
                </a:ext>
              </a:extLst>
            </p:cNvPr>
            <p:cNvSpPr/>
            <p:nvPr/>
          </p:nvSpPr>
          <p:spPr>
            <a:xfrm>
              <a:off x="2524490" y="150136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07" name="组合 2106">
              <a:extLst>
                <a:ext uri="{FF2B5EF4-FFF2-40B4-BE49-F238E27FC236}">
                  <a16:creationId xmlns:a16="http://schemas.microsoft.com/office/drawing/2014/main" id="{469A5FE7-535E-50D0-F12A-85A9F53D9B7E}"/>
                </a:ext>
              </a:extLst>
            </p:cNvPr>
            <p:cNvGrpSpPr/>
            <p:nvPr/>
          </p:nvGrpSpPr>
          <p:grpSpPr>
            <a:xfrm>
              <a:off x="2974490" y="3060550"/>
              <a:ext cx="900000" cy="900000"/>
              <a:chOff x="2974490" y="3060550"/>
              <a:chExt cx="900000" cy="900000"/>
            </a:xfrm>
          </p:grpSpPr>
          <p:sp>
            <p:nvSpPr>
              <p:cNvPr id="2108" name="椭圆 2107">
                <a:extLst>
                  <a:ext uri="{FF2B5EF4-FFF2-40B4-BE49-F238E27FC236}">
                    <a16:creationId xmlns:a16="http://schemas.microsoft.com/office/drawing/2014/main" id="{2DAF7661-995A-B8A6-7AFF-4CD5751B1E05}"/>
                  </a:ext>
                </a:extLst>
              </p:cNvPr>
              <p:cNvSpPr/>
              <p:nvPr/>
            </p:nvSpPr>
            <p:spPr>
              <a:xfrm>
                <a:off x="2974490" y="3060550"/>
                <a:ext cx="900000" cy="90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dist="139700" dir="3900000">
                  <a:srgbClr val="C00000">
                    <a:alpha val="20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09" name="直接连接符 2108">
                <a:extLst>
                  <a:ext uri="{FF2B5EF4-FFF2-40B4-BE49-F238E27FC236}">
                    <a16:creationId xmlns:a16="http://schemas.microsoft.com/office/drawing/2014/main" id="{234107B9-E8D9-8287-A66F-C06A3AE6E4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76" y="3325790"/>
                <a:ext cx="193510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0" name="直接连接符 2109">
                <a:extLst>
                  <a:ext uri="{FF2B5EF4-FFF2-40B4-BE49-F238E27FC236}">
                    <a16:creationId xmlns:a16="http://schemas.microsoft.com/office/drawing/2014/main" id="{6695F138-A9F8-B60A-1193-BBDD989EBD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8005" y="3325790"/>
                <a:ext cx="171868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1" name="椭圆 2110">
                <a:extLst>
                  <a:ext uri="{FF2B5EF4-FFF2-40B4-BE49-F238E27FC236}">
                    <a16:creationId xmlns:a16="http://schemas.microsoft.com/office/drawing/2014/main" id="{0E4D3668-8F69-59F0-078B-E3494AB180B5}"/>
                  </a:ext>
                </a:extLst>
              </p:cNvPr>
              <p:cNvSpPr/>
              <p:nvPr/>
            </p:nvSpPr>
            <p:spPr>
              <a:xfrm>
                <a:off x="3167196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2" name="椭圆 2111">
                <a:extLst>
                  <a:ext uri="{FF2B5EF4-FFF2-40B4-BE49-F238E27FC236}">
                    <a16:creationId xmlns:a16="http://schemas.microsoft.com/office/drawing/2014/main" id="{9E00A946-57DE-2E1B-1EBD-177963805D7A}"/>
                  </a:ext>
                </a:extLst>
              </p:cNvPr>
              <p:cNvSpPr/>
              <p:nvPr/>
            </p:nvSpPr>
            <p:spPr>
              <a:xfrm>
                <a:off x="3518005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3" name="弧形 2112">
                <a:extLst>
                  <a:ext uri="{FF2B5EF4-FFF2-40B4-BE49-F238E27FC236}">
                    <a16:creationId xmlns:a16="http://schemas.microsoft.com/office/drawing/2014/main" id="{205A732B-F5A6-EA18-937C-16DB0FEA3367}"/>
                  </a:ext>
                </a:extLst>
              </p:cNvPr>
              <p:cNvSpPr/>
              <p:nvPr/>
            </p:nvSpPr>
            <p:spPr>
              <a:xfrm rot="8167820">
                <a:off x="3255365" y="3332841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114" name="文本框 2113">
            <a:extLst>
              <a:ext uri="{FF2B5EF4-FFF2-40B4-BE49-F238E27FC236}">
                <a16:creationId xmlns:a16="http://schemas.microsoft.com/office/drawing/2014/main" id="{DD14A5B7-C6BC-0AA5-2360-34F63B40CC7C}"/>
              </a:ext>
            </a:extLst>
          </p:cNvPr>
          <p:cNvSpPr txBox="1"/>
          <p:nvPr/>
        </p:nvSpPr>
        <p:spPr>
          <a:xfrm>
            <a:off x="7140515" y="266024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Adversary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76BF3CE-89F8-7F8D-2464-9D4F7D51361F}"/>
              </a:ext>
            </a:extLst>
          </p:cNvPr>
          <p:cNvGrpSpPr/>
          <p:nvPr/>
        </p:nvGrpSpPr>
        <p:grpSpPr>
          <a:xfrm>
            <a:off x="2623808" y="969456"/>
            <a:ext cx="1192611" cy="1665763"/>
            <a:chOff x="2524490" y="1501362"/>
            <a:chExt cx="1800000" cy="245918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E44A3AF-6C8F-510A-0942-251C9A495FC9}"/>
                </a:ext>
              </a:extLst>
            </p:cNvPr>
            <p:cNvSpPr/>
            <p:nvPr/>
          </p:nvSpPr>
          <p:spPr>
            <a:xfrm>
              <a:off x="2938490" y="2694956"/>
              <a:ext cx="972000" cy="9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7A79BDC-286E-EBA5-76C6-5EA205012905}"/>
                </a:ext>
              </a:extLst>
            </p:cNvPr>
            <p:cNvSpPr/>
            <p:nvPr/>
          </p:nvSpPr>
          <p:spPr>
            <a:xfrm>
              <a:off x="2524490" y="150136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65CE286-3E7A-25CE-84DE-856680D13C17}"/>
                </a:ext>
              </a:extLst>
            </p:cNvPr>
            <p:cNvGrpSpPr/>
            <p:nvPr/>
          </p:nvGrpSpPr>
          <p:grpSpPr>
            <a:xfrm>
              <a:off x="2974490" y="3060550"/>
              <a:ext cx="900000" cy="900000"/>
              <a:chOff x="2974490" y="3060550"/>
              <a:chExt cx="900000" cy="900000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352DBEDF-C61F-3E3C-BF3C-14D41B2AF75A}"/>
                  </a:ext>
                </a:extLst>
              </p:cNvPr>
              <p:cNvSpPr/>
              <p:nvPr/>
            </p:nvSpPr>
            <p:spPr>
              <a:xfrm>
                <a:off x="2974490" y="3060550"/>
                <a:ext cx="900000" cy="90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dist="139700" dir="3900000">
                  <a:srgbClr val="C00000">
                    <a:alpha val="20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4A45F8D2-1D2B-0BE3-FD1A-B53F3C12FA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76" y="3325790"/>
                <a:ext cx="193510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D56823B1-492D-A26C-BFC2-35FADE9C64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8005" y="3325790"/>
                <a:ext cx="171868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C65A067F-91D6-CCB9-DB51-96EEB8087ABA}"/>
                  </a:ext>
                </a:extLst>
              </p:cNvPr>
              <p:cNvSpPr/>
              <p:nvPr/>
            </p:nvSpPr>
            <p:spPr>
              <a:xfrm>
                <a:off x="3167196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4A056CF0-806F-D5DF-8CB5-719D30A7B2E2}"/>
                  </a:ext>
                </a:extLst>
              </p:cNvPr>
              <p:cNvSpPr/>
              <p:nvPr/>
            </p:nvSpPr>
            <p:spPr>
              <a:xfrm>
                <a:off x="3518005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弧形 47">
                <a:extLst>
                  <a:ext uri="{FF2B5EF4-FFF2-40B4-BE49-F238E27FC236}">
                    <a16:creationId xmlns:a16="http://schemas.microsoft.com/office/drawing/2014/main" id="{A7791001-3AA9-CD43-7660-6AF116CED167}"/>
                  </a:ext>
                </a:extLst>
              </p:cNvPr>
              <p:cNvSpPr/>
              <p:nvPr/>
            </p:nvSpPr>
            <p:spPr>
              <a:xfrm rot="8167820">
                <a:off x="3255365" y="3332841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45106BB8-8B6B-6573-FEDA-54FA3C06BC8F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0D791664-E17E-0396-F89B-646D7C11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1314040-3FE5-30C5-C5F5-BA50CFF09E9E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OW-CPA &amp; IND-</a:t>
            </a:r>
            <a:r>
              <a:rPr lang="en-US" altLang="zh-CN" sz="2800" b="1" spc="1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CCA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D9875B-F2BD-51AB-C484-43E914C3AF5E}"/>
              </a:ext>
            </a:extLst>
          </p:cNvPr>
          <p:cNvSpPr txBox="1"/>
          <p:nvPr/>
        </p:nvSpPr>
        <p:spPr>
          <a:xfrm>
            <a:off x="180805" y="1146997"/>
            <a:ext cx="403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PKE’s OW-CPA security</a:t>
            </a:r>
          </a:p>
        </p:txBody>
      </p:sp>
      <p:grpSp>
        <p:nvGrpSpPr>
          <p:cNvPr id="2051" name="组合 2050">
            <a:extLst>
              <a:ext uri="{FF2B5EF4-FFF2-40B4-BE49-F238E27FC236}">
                <a16:creationId xmlns:a16="http://schemas.microsoft.com/office/drawing/2014/main" id="{BC7613C4-FCA4-4C61-C9F2-A730EB38E5E8}"/>
              </a:ext>
            </a:extLst>
          </p:cNvPr>
          <p:cNvGrpSpPr/>
          <p:nvPr/>
        </p:nvGrpSpPr>
        <p:grpSpPr>
          <a:xfrm>
            <a:off x="737423" y="1889010"/>
            <a:ext cx="619121" cy="741776"/>
            <a:chOff x="4001944" y="4047902"/>
            <a:chExt cx="900000" cy="104937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12079D2-1170-B878-0C96-A56C6626A4E1}"/>
                </a:ext>
              </a:extLst>
            </p:cNvPr>
            <p:cNvSpPr/>
            <p:nvPr/>
          </p:nvSpPr>
          <p:spPr>
            <a:xfrm>
              <a:off x="4001944" y="4197275"/>
              <a:ext cx="900000" cy="900000"/>
            </a:xfrm>
            <a:prstGeom prst="ellipse">
              <a:avLst/>
            </a:prstGeom>
            <a:solidFill>
              <a:srgbClr val="FFD91D"/>
            </a:solidFill>
            <a:ln>
              <a:noFill/>
            </a:ln>
            <a:effectLst>
              <a:innerShdw dist="101600" dir="4320000">
                <a:srgbClr val="C00000">
                  <a:alpha val="6000"/>
                </a:srgb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A6CCCAC9-7B82-9E60-D169-B578E60BCED8}"/>
                </a:ext>
              </a:extLst>
            </p:cNvPr>
            <p:cNvSpPr/>
            <p:nvPr/>
          </p:nvSpPr>
          <p:spPr>
            <a:xfrm>
              <a:off x="4194650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45BB6526-0C00-123C-D00C-CA050D6D4A6A}"/>
                </a:ext>
              </a:extLst>
            </p:cNvPr>
            <p:cNvSpPr/>
            <p:nvPr/>
          </p:nvSpPr>
          <p:spPr>
            <a:xfrm>
              <a:off x="4545459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弧形 62">
              <a:extLst>
                <a:ext uri="{FF2B5EF4-FFF2-40B4-BE49-F238E27FC236}">
                  <a16:creationId xmlns:a16="http://schemas.microsoft.com/office/drawing/2014/main" id="{BD92DC60-DF42-D3C5-7A2F-3946D44A4AE4}"/>
                </a:ext>
              </a:extLst>
            </p:cNvPr>
            <p:cNvSpPr/>
            <p:nvPr/>
          </p:nvSpPr>
          <p:spPr>
            <a:xfrm rot="8167820">
              <a:off x="4282819" y="4469566"/>
              <a:ext cx="360000" cy="360000"/>
            </a:xfrm>
            <a:prstGeom prst="arc">
              <a:avLst>
                <a:gd name="adj1" fmla="val 15773026"/>
                <a:gd name="adj2" fmla="val 179204"/>
              </a:avLst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8" name="椭圆 2047">
              <a:extLst>
                <a:ext uri="{FF2B5EF4-FFF2-40B4-BE49-F238E27FC236}">
                  <a16:creationId xmlns:a16="http://schemas.microsoft.com/office/drawing/2014/main" id="{A3E211DF-F065-7349-BC6F-1E065161C38E}"/>
                </a:ext>
              </a:extLst>
            </p:cNvPr>
            <p:cNvSpPr/>
            <p:nvPr/>
          </p:nvSpPr>
          <p:spPr>
            <a:xfrm>
              <a:off x="4066557" y="4047902"/>
              <a:ext cx="792523" cy="30715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9" name="椭圆 2048">
              <a:extLst>
                <a:ext uri="{FF2B5EF4-FFF2-40B4-BE49-F238E27FC236}">
                  <a16:creationId xmlns:a16="http://schemas.microsoft.com/office/drawing/2014/main" id="{E50CEECA-48A0-2974-CF36-D254037D0251}"/>
                </a:ext>
              </a:extLst>
            </p:cNvPr>
            <p:cNvSpPr/>
            <p:nvPr/>
          </p:nvSpPr>
          <p:spPr>
            <a:xfrm>
              <a:off x="4208310" y="4121315"/>
              <a:ext cx="504946" cy="13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52" name="文本框 2051">
            <a:extLst>
              <a:ext uri="{FF2B5EF4-FFF2-40B4-BE49-F238E27FC236}">
                <a16:creationId xmlns:a16="http://schemas.microsoft.com/office/drawing/2014/main" id="{648E2314-EC94-B32A-3F3C-F1DF5D53A607}"/>
              </a:ext>
            </a:extLst>
          </p:cNvPr>
          <p:cNvSpPr txBox="1"/>
          <p:nvPr/>
        </p:nvSpPr>
        <p:spPr>
          <a:xfrm>
            <a:off x="-11492" y="266945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Challenger</a:t>
            </a:r>
          </a:p>
        </p:txBody>
      </p:sp>
      <p:sp>
        <p:nvSpPr>
          <p:cNvPr id="2054" name="文本框 2053">
            <a:extLst>
              <a:ext uri="{FF2B5EF4-FFF2-40B4-BE49-F238E27FC236}">
                <a16:creationId xmlns:a16="http://schemas.microsoft.com/office/drawing/2014/main" id="{A1B05518-3685-78C0-E3DD-1BBD0A097522}"/>
              </a:ext>
            </a:extLst>
          </p:cNvPr>
          <p:cNvSpPr txBox="1"/>
          <p:nvPr/>
        </p:nvSpPr>
        <p:spPr>
          <a:xfrm>
            <a:off x="2159795" y="266582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Adversary</a:t>
            </a:r>
          </a:p>
        </p:txBody>
      </p:sp>
      <p:sp>
        <p:nvSpPr>
          <p:cNvPr id="2055" name="文本框 2054">
            <a:extLst>
              <a:ext uri="{FF2B5EF4-FFF2-40B4-BE49-F238E27FC236}">
                <a16:creationId xmlns:a16="http://schemas.microsoft.com/office/drawing/2014/main" id="{2A45D177-AAFB-9267-FF0C-8FCA0E4AFB36}"/>
              </a:ext>
            </a:extLst>
          </p:cNvPr>
          <p:cNvSpPr txBox="1"/>
          <p:nvPr/>
        </p:nvSpPr>
        <p:spPr>
          <a:xfrm>
            <a:off x="-463044" y="3473528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(pk,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Gen(1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文本框 2055">
                <a:extLst>
                  <a:ext uri="{FF2B5EF4-FFF2-40B4-BE49-F238E27FC236}">
                    <a16:creationId xmlns:a16="http://schemas.microsoft.com/office/drawing/2014/main" id="{D247B574-180F-195D-7FCC-88F8CE80C5F0}"/>
                  </a:ext>
                </a:extLst>
              </p:cNvPr>
              <p:cNvSpPr txBox="1"/>
              <p:nvPr/>
            </p:nvSpPr>
            <p:spPr>
              <a:xfrm>
                <a:off x="-471882" y="3787275"/>
                <a:ext cx="3178757" cy="52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m*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</m:e>
                    </m:groupCh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ℳ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56" name="文本框 2055">
                <a:extLst>
                  <a:ext uri="{FF2B5EF4-FFF2-40B4-BE49-F238E27FC236}">
                    <a16:creationId xmlns:a16="http://schemas.microsoft.com/office/drawing/2014/main" id="{05EF4DE6-7918-AB4E-954E-7F8429510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1882" y="3787275"/>
                <a:ext cx="3178757" cy="527067"/>
              </a:xfrm>
              <a:prstGeom prst="rect">
                <a:avLst/>
              </a:prstGeom>
              <a:blipFill>
                <a:blip r:embed="rId5"/>
                <a:stretch>
                  <a:fillRect b="-195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文本框 2057">
            <a:extLst>
              <a:ext uri="{FF2B5EF4-FFF2-40B4-BE49-F238E27FC236}">
                <a16:creationId xmlns:a16="http://schemas.microsoft.com/office/drawing/2014/main" id="{4E57D3C7-1A57-A049-0927-2FDA54F59044}"/>
              </a:ext>
            </a:extLst>
          </p:cNvPr>
          <p:cNvSpPr txBox="1"/>
          <p:nvPr/>
        </p:nvSpPr>
        <p:spPr>
          <a:xfrm>
            <a:off x="-378367" y="4262949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c*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Enc(pk, m*)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60" name="直接箭头连接符 2059">
            <a:extLst>
              <a:ext uri="{FF2B5EF4-FFF2-40B4-BE49-F238E27FC236}">
                <a16:creationId xmlns:a16="http://schemas.microsoft.com/office/drawing/2014/main" id="{7A035104-1C60-DC7D-6F37-0913C7D0EDC7}"/>
              </a:ext>
            </a:extLst>
          </p:cNvPr>
          <p:cNvCxnSpPr>
            <a:cxnSpLocks/>
          </p:cNvCxnSpPr>
          <p:nvPr/>
        </p:nvCxnSpPr>
        <p:spPr>
          <a:xfrm>
            <a:off x="1443566" y="5103445"/>
            <a:ext cx="1138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4" name="文本框 2063">
            <a:extLst>
              <a:ext uri="{FF2B5EF4-FFF2-40B4-BE49-F238E27FC236}">
                <a16:creationId xmlns:a16="http://schemas.microsoft.com/office/drawing/2014/main" id="{23531F91-85BC-2669-677A-34ABD345C706}"/>
              </a:ext>
            </a:extLst>
          </p:cNvPr>
          <p:cNvSpPr txBox="1"/>
          <p:nvPr/>
        </p:nvSpPr>
        <p:spPr>
          <a:xfrm>
            <a:off x="8662265" y="4514023"/>
            <a:ext cx="195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pk, c*, k</a:t>
            </a:r>
            <a:r>
              <a:rPr lang="en-US" altLang="zh-CN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文本框 2064">
            <a:extLst>
              <a:ext uri="{FF2B5EF4-FFF2-40B4-BE49-F238E27FC236}">
                <a16:creationId xmlns:a16="http://schemas.microsoft.com/office/drawing/2014/main" id="{F26BA8CA-5D83-F7D6-7F74-1BF985AF8627}"/>
              </a:ext>
            </a:extLst>
          </p:cNvPr>
          <p:cNvSpPr txBox="1"/>
          <p:nvPr/>
        </p:nvSpPr>
        <p:spPr>
          <a:xfrm>
            <a:off x="2197111" y="5016528"/>
            <a:ext cx="195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m'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(to guess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m*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文本框 2066">
                <a:extLst>
                  <a:ext uri="{FF2B5EF4-FFF2-40B4-BE49-F238E27FC236}">
                    <a16:creationId xmlns:a16="http://schemas.microsoft.com/office/drawing/2014/main" id="{E818AEEE-2B45-9C94-85E8-59A786A9E3F5}"/>
                  </a:ext>
                </a:extLst>
              </p:cNvPr>
              <p:cNvSpPr txBox="1"/>
              <p:nvPr/>
            </p:nvSpPr>
            <p:spPr>
              <a:xfrm>
                <a:off x="-304169" y="6049079"/>
                <a:ext cx="5002557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Adv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PKE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OW</m:t>
                          </m:r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CPA</m:t>
                          </m:r>
                        </m:sup>
                      </m:sSubSup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67" name="文本框 2066">
                <a:extLst>
                  <a:ext uri="{FF2B5EF4-FFF2-40B4-BE49-F238E27FC236}">
                    <a16:creationId xmlns:a16="http://schemas.microsoft.com/office/drawing/2014/main" id="{26AC73DE-D137-B0B8-84A8-F15210B53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169" y="6049079"/>
                <a:ext cx="5002557" cy="421013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7" name="文本框 2086">
            <a:extLst>
              <a:ext uri="{FF2B5EF4-FFF2-40B4-BE49-F238E27FC236}">
                <a16:creationId xmlns:a16="http://schemas.microsoft.com/office/drawing/2014/main" id="{19FA9AB5-47F9-4506-25D0-4C538DC1E982}"/>
              </a:ext>
            </a:extLst>
          </p:cNvPr>
          <p:cNvSpPr txBox="1"/>
          <p:nvPr/>
        </p:nvSpPr>
        <p:spPr>
          <a:xfrm>
            <a:off x="7098899" y="1153866"/>
            <a:ext cx="495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KEM’s IND-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CCA security</a:t>
            </a:r>
          </a:p>
        </p:txBody>
      </p:sp>
      <p:grpSp>
        <p:nvGrpSpPr>
          <p:cNvPr id="2115" name="组合 2114">
            <a:extLst>
              <a:ext uri="{FF2B5EF4-FFF2-40B4-BE49-F238E27FC236}">
                <a16:creationId xmlns:a16="http://schemas.microsoft.com/office/drawing/2014/main" id="{CCA6DF1E-0383-6E4B-1228-427386745B08}"/>
              </a:ext>
            </a:extLst>
          </p:cNvPr>
          <p:cNvGrpSpPr/>
          <p:nvPr/>
        </p:nvGrpSpPr>
        <p:grpSpPr>
          <a:xfrm>
            <a:off x="10486343" y="1879800"/>
            <a:ext cx="619121" cy="741776"/>
            <a:chOff x="4001944" y="4047902"/>
            <a:chExt cx="900000" cy="1049373"/>
          </a:xfrm>
        </p:grpSpPr>
        <p:sp>
          <p:nvSpPr>
            <p:cNvPr id="2116" name="椭圆 2115">
              <a:extLst>
                <a:ext uri="{FF2B5EF4-FFF2-40B4-BE49-F238E27FC236}">
                  <a16:creationId xmlns:a16="http://schemas.microsoft.com/office/drawing/2014/main" id="{A1A92E1E-CF42-223B-B345-80645C0DA008}"/>
                </a:ext>
              </a:extLst>
            </p:cNvPr>
            <p:cNvSpPr/>
            <p:nvPr/>
          </p:nvSpPr>
          <p:spPr>
            <a:xfrm>
              <a:off x="4001944" y="4197275"/>
              <a:ext cx="900000" cy="900000"/>
            </a:xfrm>
            <a:prstGeom prst="ellipse">
              <a:avLst/>
            </a:prstGeom>
            <a:solidFill>
              <a:srgbClr val="FFD91D"/>
            </a:solidFill>
            <a:ln>
              <a:noFill/>
            </a:ln>
            <a:effectLst>
              <a:innerShdw dist="101600" dir="4320000">
                <a:srgbClr val="C00000">
                  <a:alpha val="6000"/>
                </a:srgb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7" name="椭圆 2116">
              <a:extLst>
                <a:ext uri="{FF2B5EF4-FFF2-40B4-BE49-F238E27FC236}">
                  <a16:creationId xmlns:a16="http://schemas.microsoft.com/office/drawing/2014/main" id="{1146D966-2A5C-B17D-D8BD-93C607274D7E}"/>
                </a:ext>
              </a:extLst>
            </p:cNvPr>
            <p:cNvSpPr/>
            <p:nvPr/>
          </p:nvSpPr>
          <p:spPr>
            <a:xfrm>
              <a:off x="4194650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8" name="椭圆 2117">
              <a:extLst>
                <a:ext uri="{FF2B5EF4-FFF2-40B4-BE49-F238E27FC236}">
                  <a16:creationId xmlns:a16="http://schemas.microsoft.com/office/drawing/2014/main" id="{AC881B39-F289-B981-E70B-D01CD0E9F3D2}"/>
                </a:ext>
              </a:extLst>
            </p:cNvPr>
            <p:cNvSpPr/>
            <p:nvPr/>
          </p:nvSpPr>
          <p:spPr>
            <a:xfrm>
              <a:off x="4545459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9" name="弧形 2118">
              <a:extLst>
                <a:ext uri="{FF2B5EF4-FFF2-40B4-BE49-F238E27FC236}">
                  <a16:creationId xmlns:a16="http://schemas.microsoft.com/office/drawing/2014/main" id="{8863BE2E-7C1C-E5F1-B223-2773C846BE95}"/>
                </a:ext>
              </a:extLst>
            </p:cNvPr>
            <p:cNvSpPr/>
            <p:nvPr/>
          </p:nvSpPr>
          <p:spPr>
            <a:xfrm rot="8167820">
              <a:off x="4282819" y="4469566"/>
              <a:ext cx="360000" cy="360000"/>
            </a:xfrm>
            <a:prstGeom prst="arc">
              <a:avLst>
                <a:gd name="adj1" fmla="val 15773026"/>
                <a:gd name="adj2" fmla="val 179204"/>
              </a:avLst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0" name="椭圆 2119">
              <a:extLst>
                <a:ext uri="{FF2B5EF4-FFF2-40B4-BE49-F238E27FC236}">
                  <a16:creationId xmlns:a16="http://schemas.microsoft.com/office/drawing/2014/main" id="{F1165A99-C43B-1461-2991-85C24FB30BD3}"/>
                </a:ext>
              </a:extLst>
            </p:cNvPr>
            <p:cNvSpPr/>
            <p:nvPr/>
          </p:nvSpPr>
          <p:spPr>
            <a:xfrm>
              <a:off x="4066557" y="4047902"/>
              <a:ext cx="792523" cy="30715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1" name="椭圆 2120">
              <a:extLst>
                <a:ext uri="{FF2B5EF4-FFF2-40B4-BE49-F238E27FC236}">
                  <a16:creationId xmlns:a16="http://schemas.microsoft.com/office/drawing/2014/main" id="{4275E1F6-6F5F-9C20-4B1E-E521B2A8425E}"/>
                </a:ext>
              </a:extLst>
            </p:cNvPr>
            <p:cNvSpPr/>
            <p:nvPr/>
          </p:nvSpPr>
          <p:spPr>
            <a:xfrm>
              <a:off x="4208310" y="4121315"/>
              <a:ext cx="504946" cy="13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22" name="文本框 2121">
            <a:extLst>
              <a:ext uri="{FF2B5EF4-FFF2-40B4-BE49-F238E27FC236}">
                <a16:creationId xmlns:a16="http://schemas.microsoft.com/office/drawing/2014/main" id="{76F28D6B-FBE3-92AB-B323-19852F068A44}"/>
              </a:ext>
            </a:extLst>
          </p:cNvPr>
          <p:cNvSpPr txBox="1"/>
          <p:nvPr/>
        </p:nvSpPr>
        <p:spPr>
          <a:xfrm>
            <a:off x="9737428" y="266024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Challenger</a:t>
            </a:r>
          </a:p>
        </p:txBody>
      </p:sp>
      <p:sp>
        <p:nvSpPr>
          <p:cNvPr id="2123" name="文本框 2122">
            <a:extLst>
              <a:ext uri="{FF2B5EF4-FFF2-40B4-BE49-F238E27FC236}">
                <a16:creationId xmlns:a16="http://schemas.microsoft.com/office/drawing/2014/main" id="{7067C7E1-576D-9EAD-A8D1-A3629E93D0A5}"/>
              </a:ext>
            </a:extLst>
          </p:cNvPr>
          <p:cNvSpPr txBox="1"/>
          <p:nvPr/>
        </p:nvSpPr>
        <p:spPr>
          <a:xfrm>
            <a:off x="9270855" y="3228945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(pk,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Gen(1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4" name="文本框 2123">
            <a:extLst>
              <a:ext uri="{FF2B5EF4-FFF2-40B4-BE49-F238E27FC236}">
                <a16:creationId xmlns:a16="http://schemas.microsoft.com/office/drawing/2014/main" id="{904F9502-EE4B-B610-F242-7CE0D65FA7F7}"/>
              </a:ext>
            </a:extLst>
          </p:cNvPr>
          <p:cNvSpPr txBox="1"/>
          <p:nvPr/>
        </p:nvSpPr>
        <p:spPr>
          <a:xfrm>
            <a:off x="9270854" y="3650698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(k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c*)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Encaps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(pk)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5" name="文本框 2124">
                <a:extLst>
                  <a:ext uri="{FF2B5EF4-FFF2-40B4-BE49-F238E27FC236}">
                    <a16:creationId xmlns:a16="http://schemas.microsoft.com/office/drawing/2014/main" id="{B0D1FCE3-0F6D-C1AF-4C70-CE8AC43E5F4D}"/>
                  </a:ext>
                </a:extLst>
              </p:cNvPr>
              <p:cNvSpPr txBox="1"/>
              <p:nvPr/>
            </p:nvSpPr>
            <p:spPr>
              <a:xfrm>
                <a:off x="9753727" y="4078974"/>
                <a:ext cx="1106505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zh-CN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</m:e>
                    </m:groupCh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𝒦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125" name="文本框 2124">
                <a:extLst>
                  <a:ext uri="{FF2B5EF4-FFF2-40B4-BE49-F238E27FC236}">
                    <a16:creationId xmlns:a16="http://schemas.microsoft.com/office/drawing/2014/main" id="{DB767F64-2154-C124-11FA-A49AFC49D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727" y="4078974"/>
                <a:ext cx="1106505" cy="532903"/>
              </a:xfrm>
              <a:prstGeom prst="rect">
                <a:avLst/>
              </a:prstGeom>
              <a:blipFill>
                <a:blip r:embed="rId7"/>
                <a:stretch>
                  <a:fillRect l="-3846" r="-3846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6" name="文本框 2125">
                <a:extLst>
                  <a:ext uri="{FF2B5EF4-FFF2-40B4-BE49-F238E27FC236}">
                    <a16:creationId xmlns:a16="http://schemas.microsoft.com/office/drawing/2014/main" id="{A5B7CC8B-05B3-14B0-62D8-CD5F3964F5F2}"/>
                  </a:ext>
                </a:extLst>
              </p:cNvPr>
              <p:cNvSpPr txBox="1"/>
              <p:nvPr/>
            </p:nvSpPr>
            <p:spPr>
              <a:xfrm>
                <a:off x="10774335" y="4078974"/>
                <a:ext cx="1348052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zh-CN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</m:e>
                    </m:groupCh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0, 1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26" name="文本框 2125">
                <a:extLst>
                  <a:ext uri="{FF2B5EF4-FFF2-40B4-BE49-F238E27FC236}">
                    <a16:creationId xmlns:a16="http://schemas.microsoft.com/office/drawing/2014/main" id="{FB17590F-4C8E-7A8F-C6C2-BC142BE26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335" y="4078974"/>
                <a:ext cx="1348052" cy="532903"/>
              </a:xfrm>
              <a:prstGeom prst="rect">
                <a:avLst/>
              </a:prstGeom>
              <a:blipFill>
                <a:blip r:embed="rId8"/>
                <a:stretch>
                  <a:fillRect l="-135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28" name="直接箭头连接符 2127">
            <a:extLst>
              <a:ext uri="{FF2B5EF4-FFF2-40B4-BE49-F238E27FC236}">
                <a16:creationId xmlns:a16="http://schemas.microsoft.com/office/drawing/2014/main" id="{CB2EBB92-25F5-9D4C-B778-EFCC51027C91}"/>
              </a:ext>
            </a:extLst>
          </p:cNvPr>
          <p:cNvCxnSpPr>
            <a:cxnSpLocks/>
          </p:cNvCxnSpPr>
          <p:nvPr/>
        </p:nvCxnSpPr>
        <p:spPr>
          <a:xfrm flipH="1">
            <a:off x="9151990" y="4949177"/>
            <a:ext cx="1054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0" name="文本框 2129">
            <a:extLst>
              <a:ext uri="{FF2B5EF4-FFF2-40B4-BE49-F238E27FC236}">
                <a16:creationId xmlns:a16="http://schemas.microsoft.com/office/drawing/2014/main" id="{04443462-E719-996D-C689-77591E31DD49}"/>
              </a:ext>
            </a:extLst>
          </p:cNvPr>
          <p:cNvSpPr txBox="1"/>
          <p:nvPr/>
        </p:nvSpPr>
        <p:spPr>
          <a:xfrm>
            <a:off x="1185993" y="4724018"/>
            <a:ext cx="195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pk, c*</a:t>
            </a:r>
          </a:p>
        </p:txBody>
      </p:sp>
      <p:sp>
        <p:nvSpPr>
          <p:cNvPr id="2131" name="文本框 2130">
            <a:extLst>
              <a:ext uri="{FF2B5EF4-FFF2-40B4-BE49-F238E27FC236}">
                <a16:creationId xmlns:a16="http://schemas.microsoft.com/office/drawing/2014/main" id="{88463A32-022B-C52E-E2C2-23A0B345C589}"/>
              </a:ext>
            </a:extLst>
          </p:cNvPr>
          <p:cNvSpPr txBox="1"/>
          <p:nvPr/>
        </p:nvSpPr>
        <p:spPr>
          <a:xfrm>
            <a:off x="7229696" y="5016528"/>
            <a:ext cx="195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(to guess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152" name="组合 2151">
            <a:extLst>
              <a:ext uri="{FF2B5EF4-FFF2-40B4-BE49-F238E27FC236}">
                <a16:creationId xmlns:a16="http://schemas.microsoft.com/office/drawing/2014/main" id="{44CB935C-1385-6C1F-8CB3-0E3C8D708160}"/>
              </a:ext>
            </a:extLst>
          </p:cNvPr>
          <p:cNvGrpSpPr/>
          <p:nvPr/>
        </p:nvGrpSpPr>
        <p:grpSpPr>
          <a:xfrm>
            <a:off x="6699129" y="3625419"/>
            <a:ext cx="619121" cy="845913"/>
            <a:chOff x="6480832" y="3521173"/>
            <a:chExt cx="619121" cy="845913"/>
          </a:xfrm>
        </p:grpSpPr>
        <p:grpSp>
          <p:nvGrpSpPr>
            <p:cNvPr id="2142" name="组合 2141">
              <a:extLst>
                <a:ext uri="{FF2B5EF4-FFF2-40B4-BE49-F238E27FC236}">
                  <a16:creationId xmlns:a16="http://schemas.microsoft.com/office/drawing/2014/main" id="{1B49664A-8233-0BA7-33B9-F1CCD1866E96}"/>
                </a:ext>
              </a:extLst>
            </p:cNvPr>
            <p:cNvGrpSpPr/>
            <p:nvPr/>
          </p:nvGrpSpPr>
          <p:grpSpPr>
            <a:xfrm>
              <a:off x="6480832" y="3521173"/>
              <a:ext cx="619121" cy="741776"/>
              <a:chOff x="4001944" y="4047902"/>
              <a:chExt cx="900000" cy="1049373"/>
            </a:xfrm>
          </p:grpSpPr>
          <p:sp>
            <p:nvSpPr>
              <p:cNvPr id="2143" name="椭圆 2142">
                <a:extLst>
                  <a:ext uri="{FF2B5EF4-FFF2-40B4-BE49-F238E27FC236}">
                    <a16:creationId xmlns:a16="http://schemas.microsoft.com/office/drawing/2014/main" id="{730D3734-162E-510D-B7B9-7D434BF53E33}"/>
                  </a:ext>
                </a:extLst>
              </p:cNvPr>
              <p:cNvSpPr/>
              <p:nvPr/>
            </p:nvSpPr>
            <p:spPr>
              <a:xfrm>
                <a:off x="4001944" y="4197275"/>
                <a:ext cx="900000" cy="900000"/>
              </a:xfrm>
              <a:prstGeom prst="ellipse">
                <a:avLst/>
              </a:prstGeom>
              <a:solidFill>
                <a:srgbClr val="FFD91D"/>
              </a:solidFill>
              <a:ln>
                <a:noFill/>
              </a:ln>
              <a:effectLst>
                <a:innerShdw dist="101600" dir="4320000">
                  <a:srgbClr val="C00000">
                    <a:alpha val="6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4" name="椭圆 2143">
                <a:extLst>
                  <a:ext uri="{FF2B5EF4-FFF2-40B4-BE49-F238E27FC236}">
                    <a16:creationId xmlns:a16="http://schemas.microsoft.com/office/drawing/2014/main" id="{F7B9D05B-AC26-DDAB-8C99-022323A346C9}"/>
                  </a:ext>
                </a:extLst>
              </p:cNvPr>
              <p:cNvSpPr/>
              <p:nvPr/>
            </p:nvSpPr>
            <p:spPr>
              <a:xfrm>
                <a:off x="4194650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5" name="椭圆 2144">
                <a:extLst>
                  <a:ext uri="{FF2B5EF4-FFF2-40B4-BE49-F238E27FC236}">
                    <a16:creationId xmlns:a16="http://schemas.microsoft.com/office/drawing/2014/main" id="{66FB38CA-60FF-5432-E74A-0BF7A12EEAD9}"/>
                  </a:ext>
                </a:extLst>
              </p:cNvPr>
              <p:cNvSpPr/>
              <p:nvPr/>
            </p:nvSpPr>
            <p:spPr>
              <a:xfrm>
                <a:off x="4545459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6" name="弧形 2145">
                <a:extLst>
                  <a:ext uri="{FF2B5EF4-FFF2-40B4-BE49-F238E27FC236}">
                    <a16:creationId xmlns:a16="http://schemas.microsoft.com/office/drawing/2014/main" id="{BA606AAF-8C0D-62CF-0CAA-745C19DCE1CF}"/>
                  </a:ext>
                </a:extLst>
              </p:cNvPr>
              <p:cNvSpPr/>
              <p:nvPr/>
            </p:nvSpPr>
            <p:spPr>
              <a:xfrm rot="8167820">
                <a:off x="4282819" y="4469566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7" name="椭圆 2146">
                <a:extLst>
                  <a:ext uri="{FF2B5EF4-FFF2-40B4-BE49-F238E27FC236}">
                    <a16:creationId xmlns:a16="http://schemas.microsoft.com/office/drawing/2014/main" id="{4873CF19-343F-77E3-A7B4-39BA3A5C599E}"/>
                  </a:ext>
                </a:extLst>
              </p:cNvPr>
              <p:cNvSpPr/>
              <p:nvPr/>
            </p:nvSpPr>
            <p:spPr>
              <a:xfrm>
                <a:off x="4066557" y="4047902"/>
                <a:ext cx="792523" cy="30715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8" name="椭圆 2147">
                <a:extLst>
                  <a:ext uri="{FF2B5EF4-FFF2-40B4-BE49-F238E27FC236}">
                    <a16:creationId xmlns:a16="http://schemas.microsoft.com/office/drawing/2014/main" id="{8E492EAA-B2AF-6A5C-F7C8-AA3BFEDB68A2}"/>
                  </a:ext>
                </a:extLst>
              </p:cNvPr>
              <p:cNvSpPr/>
              <p:nvPr/>
            </p:nvSpPr>
            <p:spPr>
              <a:xfrm>
                <a:off x="4208310" y="4121315"/>
                <a:ext cx="504946" cy="1377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49" name="弦形 2148">
              <a:extLst>
                <a:ext uri="{FF2B5EF4-FFF2-40B4-BE49-F238E27FC236}">
                  <a16:creationId xmlns:a16="http://schemas.microsoft.com/office/drawing/2014/main" id="{CAF2F959-24B7-048D-EE57-60AE46D321E5}"/>
                </a:ext>
              </a:extLst>
            </p:cNvPr>
            <p:cNvSpPr/>
            <p:nvPr/>
          </p:nvSpPr>
          <p:spPr>
            <a:xfrm rot="10581878">
              <a:off x="6701517" y="3990615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0" name="弦形 2149">
              <a:extLst>
                <a:ext uri="{FF2B5EF4-FFF2-40B4-BE49-F238E27FC236}">
                  <a16:creationId xmlns:a16="http://schemas.microsoft.com/office/drawing/2014/main" id="{ABB3E24A-7029-44BC-211B-642109974A34}"/>
                </a:ext>
              </a:extLst>
            </p:cNvPr>
            <p:cNvSpPr/>
            <p:nvPr/>
          </p:nvSpPr>
          <p:spPr>
            <a:xfrm rot="5400000">
              <a:off x="6529112" y="3995282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1" name="泪滴形 2150">
              <a:extLst>
                <a:ext uri="{FF2B5EF4-FFF2-40B4-BE49-F238E27FC236}">
                  <a16:creationId xmlns:a16="http://schemas.microsoft.com/office/drawing/2014/main" id="{0EA6950A-FCD0-39AA-A1E8-5E2E15861A8B}"/>
                </a:ext>
              </a:extLst>
            </p:cNvPr>
            <p:cNvSpPr/>
            <p:nvPr/>
          </p:nvSpPr>
          <p:spPr>
            <a:xfrm rot="8099399">
              <a:off x="6712587" y="4187086"/>
              <a:ext cx="180000" cy="180000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53" name="文本框 2152">
            <a:extLst>
              <a:ext uri="{FF2B5EF4-FFF2-40B4-BE49-F238E27FC236}">
                <a16:creationId xmlns:a16="http://schemas.microsoft.com/office/drawing/2014/main" id="{7AAB9340-06A6-356F-11CD-EED6DF42FA55}"/>
              </a:ext>
            </a:extLst>
          </p:cNvPr>
          <p:cNvSpPr txBox="1"/>
          <p:nvPr/>
        </p:nvSpPr>
        <p:spPr>
          <a:xfrm>
            <a:off x="5401723" y="4432510"/>
            <a:ext cx="30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Decaps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Oracle</a:t>
            </a:r>
          </a:p>
        </p:txBody>
      </p:sp>
      <p:cxnSp>
        <p:nvCxnSpPr>
          <p:cNvPr id="2155" name="直接箭头连接符 2154">
            <a:extLst>
              <a:ext uri="{FF2B5EF4-FFF2-40B4-BE49-F238E27FC236}">
                <a16:creationId xmlns:a16="http://schemas.microsoft.com/office/drawing/2014/main" id="{58759F41-C623-47B8-13C6-C721FF6D0545}"/>
              </a:ext>
            </a:extLst>
          </p:cNvPr>
          <p:cNvCxnSpPr/>
          <p:nvPr/>
        </p:nvCxnSpPr>
        <p:spPr>
          <a:xfrm flipH="1">
            <a:off x="7318250" y="3131121"/>
            <a:ext cx="518698" cy="494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6" name="文本框 2155">
            <a:extLst>
              <a:ext uri="{FF2B5EF4-FFF2-40B4-BE49-F238E27FC236}">
                <a16:creationId xmlns:a16="http://schemas.microsoft.com/office/drawing/2014/main" id="{82ACD0A6-BA61-F212-470F-0AF8E50924C4}"/>
              </a:ext>
            </a:extLst>
          </p:cNvPr>
          <p:cNvSpPr txBox="1"/>
          <p:nvPr/>
        </p:nvSpPr>
        <p:spPr>
          <a:xfrm>
            <a:off x="6940776" y="3002878"/>
            <a:ext cx="99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c*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8" name="直接箭头连接符 2157">
            <a:extLst>
              <a:ext uri="{FF2B5EF4-FFF2-40B4-BE49-F238E27FC236}">
                <a16:creationId xmlns:a16="http://schemas.microsoft.com/office/drawing/2014/main" id="{4986659C-45E6-0E43-CD4A-C137BF361801}"/>
              </a:ext>
            </a:extLst>
          </p:cNvPr>
          <p:cNvCxnSpPr/>
          <p:nvPr/>
        </p:nvCxnSpPr>
        <p:spPr>
          <a:xfrm flipV="1">
            <a:off x="7410871" y="3150887"/>
            <a:ext cx="785261" cy="772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9" name="文本框 2158">
                <a:extLst>
                  <a:ext uri="{FF2B5EF4-FFF2-40B4-BE49-F238E27FC236}">
                    <a16:creationId xmlns:a16="http://schemas.microsoft.com/office/drawing/2014/main" id="{1E3283D3-0452-E0B6-A85D-7CD2535F442A}"/>
                  </a:ext>
                </a:extLst>
              </p:cNvPr>
              <p:cNvSpPr txBox="1"/>
              <p:nvPr/>
            </p:nvSpPr>
            <p:spPr>
              <a:xfrm>
                <a:off x="7270671" y="3763877"/>
                <a:ext cx="24506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Decaps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c)</a:t>
                </a:r>
              </a:p>
            </p:txBody>
          </p:sp>
        </mc:Choice>
        <mc:Fallback xmlns="">
          <p:sp>
            <p:nvSpPr>
              <p:cNvPr id="2159" name="文本框 2158">
                <a:extLst>
                  <a:ext uri="{FF2B5EF4-FFF2-40B4-BE49-F238E27FC236}">
                    <a16:creationId xmlns:a16="http://schemas.microsoft.com/office/drawing/2014/main" id="{6A51BC67-0C2E-5BC2-EF02-A595436B4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671" y="3763877"/>
                <a:ext cx="2450614" cy="400110"/>
              </a:xfrm>
              <a:prstGeom prst="rect">
                <a:avLst/>
              </a:prstGeom>
              <a:blipFill>
                <a:blip r:embed="rId9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0" name="对话气泡: 矩形 2159">
            <a:extLst>
              <a:ext uri="{FF2B5EF4-FFF2-40B4-BE49-F238E27FC236}">
                <a16:creationId xmlns:a16="http://schemas.microsoft.com/office/drawing/2014/main" id="{882CA1FF-5B05-DA11-4E76-0C1595C0F6F1}"/>
              </a:ext>
            </a:extLst>
          </p:cNvPr>
          <p:cNvSpPr/>
          <p:nvPr/>
        </p:nvSpPr>
        <p:spPr>
          <a:xfrm>
            <a:off x="8929517" y="2312159"/>
            <a:ext cx="1110904" cy="478816"/>
          </a:xfrm>
          <a:prstGeom prst="wedgeRectCallout">
            <a:avLst>
              <a:gd name="adj1" fmla="val -142362"/>
              <a:gd name="adj2" fmla="val 2424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1" name="文本框 2160">
            <a:extLst>
              <a:ext uri="{FF2B5EF4-FFF2-40B4-BE49-F238E27FC236}">
                <a16:creationId xmlns:a16="http://schemas.microsoft.com/office/drawing/2014/main" id="{C50A51ED-B468-DDE7-D0DA-79E44EB80BA7}"/>
              </a:ext>
            </a:extLst>
          </p:cNvPr>
          <p:cNvSpPr txBox="1"/>
          <p:nvPr/>
        </p:nvSpPr>
        <p:spPr>
          <a:xfrm>
            <a:off x="8286583" y="2353716"/>
            <a:ext cx="245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</a:p>
        </p:txBody>
      </p:sp>
      <p:sp>
        <p:nvSpPr>
          <p:cNvPr id="2168" name="椭圆 2167">
            <a:extLst>
              <a:ext uri="{FF2B5EF4-FFF2-40B4-BE49-F238E27FC236}">
                <a16:creationId xmlns:a16="http://schemas.microsoft.com/office/drawing/2014/main" id="{415507D7-AC9B-0D09-A9CF-B77523C6BAC0}"/>
              </a:ext>
            </a:extLst>
          </p:cNvPr>
          <p:cNvSpPr/>
          <p:nvPr/>
        </p:nvSpPr>
        <p:spPr>
          <a:xfrm>
            <a:off x="5214491" y="1929941"/>
            <a:ext cx="596306" cy="609627"/>
          </a:xfrm>
          <a:prstGeom prst="ellipse">
            <a:avLst/>
          </a:prstGeom>
          <a:solidFill>
            <a:srgbClr val="97E4FF"/>
          </a:solidFill>
          <a:ln>
            <a:noFill/>
          </a:ln>
          <a:effectLst>
            <a:innerShdw blurRad="12700" dist="127000" dir="3540000">
              <a:srgbClr val="C00000">
                <a:alpha val="4000"/>
              </a:s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9" name="文本框 2168">
            <a:extLst>
              <a:ext uri="{FF2B5EF4-FFF2-40B4-BE49-F238E27FC236}">
                <a16:creationId xmlns:a16="http://schemas.microsoft.com/office/drawing/2014/main" id="{1D4F1EA7-2A65-F3BD-FF80-40B83C05B8DA}"/>
              </a:ext>
            </a:extLst>
          </p:cNvPr>
          <p:cNvSpPr txBox="1"/>
          <p:nvPr/>
        </p:nvSpPr>
        <p:spPr>
          <a:xfrm>
            <a:off x="4250268" y="2443385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Oracle</a:t>
            </a:r>
          </a:p>
        </p:txBody>
      </p:sp>
      <p:sp>
        <p:nvSpPr>
          <p:cNvPr id="2171" name="文本框 2170">
            <a:extLst>
              <a:ext uri="{FF2B5EF4-FFF2-40B4-BE49-F238E27FC236}">
                <a16:creationId xmlns:a16="http://schemas.microsoft.com/office/drawing/2014/main" id="{33B4192F-F9FD-6ADB-447D-E1C2760E2AFB}"/>
              </a:ext>
            </a:extLst>
          </p:cNvPr>
          <p:cNvSpPr txBox="1"/>
          <p:nvPr/>
        </p:nvSpPr>
        <p:spPr>
          <a:xfrm>
            <a:off x="3811212" y="2759149"/>
            <a:ext cx="362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simulate hash function</a:t>
            </a:r>
          </a:p>
        </p:txBody>
      </p:sp>
      <p:cxnSp>
        <p:nvCxnSpPr>
          <p:cNvPr id="2173" name="直接箭头连接符 2172">
            <a:extLst>
              <a:ext uri="{FF2B5EF4-FFF2-40B4-BE49-F238E27FC236}">
                <a16:creationId xmlns:a16="http://schemas.microsoft.com/office/drawing/2014/main" id="{F0E45F9C-7E75-154D-D168-65E3E25A2B45}"/>
              </a:ext>
            </a:extLst>
          </p:cNvPr>
          <p:cNvCxnSpPr/>
          <p:nvPr/>
        </p:nvCxnSpPr>
        <p:spPr>
          <a:xfrm>
            <a:off x="3894268" y="2155828"/>
            <a:ext cx="995083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4" name="直接箭头连接符 2173">
            <a:extLst>
              <a:ext uri="{FF2B5EF4-FFF2-40B4-BE49-F238E27FC236}">
                <a16:creationId xmlns:a16="http://schemas.microsoft.com/office/drawing/2014/main" id="{B9B323BE-75E1-C238-8323-1BA1454781F5}"/>
              </a:ext>
            </a:extLst>
          </p:cNvPr>
          <p:cNvCxnSpPr/>
          <p:nvPr/>
        </p:nvCxnSpPr>
        <p:spPr>
          <a:xfrm>
            <a:off x="6174634" y="2339756"/>
            <a:ext cx="995083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5" name="直接箭头连接符 2174">
            <a:extLst>
              <a:ext uri="{FF2B5EF4-FFF2-40B4-BE49-F238E27FC236}">
                <a16:creationId xmlns:a16="http://schemas.microsoft.com/office/drawing/2014/main" id="{7AA29D37-ECEB-ED49-437F-3CE6DE1BF081}"/>
              </a:ext>
            </a:extLst>
          </p:cNvPr>
          <p:cNvCxnSpPr>
            <a:cxnSpLocks/>
          </p:cNvCxnSpPr>
          <p:nvPr/>
        </p:nvCxnSpPr>
        <p:spPr>
          <a:xfrm flipH="1">
            <a:off x="6148056" y="2171511"/>
            <a:ext cx="1021661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9" name="直接箭头连接符 2178">
            <a:extLst>
              <a:ext uri="{FF2B5EF4-FFF2-40B4-BE49-F238E27FC236}">
                <a16:creationId xmlns:a16="http://schemas.microsoft.com/office/drawing/2014/main" id="{302D1B86-A12D-5C9A-E70D-C176A33173DD}"/>
              </a:ext>
            </a:extLst>
          </p:cNvPr>
          <p:cNvCxnSpPr>
            <a:cxnSpLocks/>
          </p:cNvCxnSpPr>
          <p:nvPr/>
        </p:nvCxnSpPr>
        <p:spPr>
          <a:xfrm flipH="1">
            <a:off x="3880978" y="2329258"/>
            <a:ext cx="1021661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0" name="文本框 2179">
            <a:extLst>
              <a:ext uri="{FF2B5EF4-FFF2-40B4-BE49-F238E27FC236}">
                <a16:creationId xmlns:a16="http://schemas.microsoft.com/office/drawing/2014/main" id="{CB88B6D0-1B87-2166-EFEB-7469C9CBC97F}"/>
              </a:ext>
            </a:extLst>
          </p:cNvPr>
          <p:cNvSpPr txBox="1"/>
          <p:nvPr/>
        </p:nvSpPr>
        <p:spPr>
          <a:xfrm>
            <a:off x="4212034" y="1432946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2" name="文本框 2181">
                <a:extLst>
                  <a:ext uri="{FF2B5EF4-FFF2-40B4-BE49-F238E27FC236}">
                    <a16:creationId xmlns:a16="http://schemas.microsoft.com/office/drawing/2014/main" id="{8343804D-CA48-9028-03F8-64BD259A1029}"/>
                  </a:ext>
                </a:extLst>
              </p:cNvPr>
              <p:cNvSpPr txBox="1"/>
              <p:nvPr/>
            </p:nvSpPr>
            <p:spPr>
              <a:xfrm>
                <a:off x="6937994" y="6049079"/>
                <a:ext cx="5002557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Adv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KEM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IND</m:t>
                          </m:r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CCA</m:t>
                          </m:r>
                        </m:sup>
                      </m:sSubSup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−1/2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82" name="文本框 2181">
                <a:extLst>
                  <a:ext uri="{FF2B5EF4-FFF2-40B4-BE49-F238E27FC236}">
                    <a16:creationId xmlns:a16="http://schemas.microsoft.com/office/drawing/2014/main" id="{DBDC00D4-320E-D457-AEB1-ED0343BC8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994" y="6049079"/>
                <a:ext cx="5002557" cy="421013"/>
              </a:xfrm>
              <a:prstGeom prst="rect">
                <a:avLst/>
              </a:prstGeom>
              <a:blipFill>
                <a:blip r:embed="rId10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976E65F-6769-41AB-D3A3-7453A71DD1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5306E47-3FE3-4F5E-A241-68AFA36B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8" grpId="0" animBg="1"/>
      <p:bldP spid="2169" grpId="0"/>
      <p:bldP spid="2171" grpId="0"/>
      <p:bldP spid="2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AFAF6-CE9B-33BD-CAD1-20A7162B1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组合 2103">
            <a:extLst>
              <a:ext uri="{FF2B5EF4-FFF2-40B4-BE49-F238E27FC236}">
                <a16:creationId xmlns:a16="http://schemas.microsoft.com/office/drawing/2014/main" id="{653F90A4-6635-4377-3693-CFCDE7E89D96}"/>
              </a:ext>
            </a:extLst>
          </p:cNvPr>
          <p:cNvGrpSpPr/>
          <p:nvPr/>
        </p:nvGrpSpPr>
        <p:grpSpPr>
          <a:xfrm>
            <a:off x="7604528" y="963876"/>
            <a:ext cx="1192611" cy="1665763"/>
            <a:chOff x="2524490" y="1501362"/>
            <a:chExt cx="1800000" cy="2459188"/>
          </a:xfrm>
        </p:grpSpPr>
        <p:sp>
          <p:nvSpPr>
            <p:cNvPr id="2105" name="椭圆 2104">
              <a:extLst>
                <a:ext uri="{FF2B5EF4-FFF2-40B4-BE49-F238E27FC236}">
                  <a16:creationId xmlns:a16="http://schemas.microsoft.com/office/drawing/2014/main" id="{F21C720F-B6FD-B30C-7BFB-F021A81055E1}"/>
                </a:ext>
              </a:extLst>
            </p:cNvPr>
            <p:cNvSpPr/>
            <p:nvPr/>
          </p:nvSpPr>
          <p:spPr>
            <a:xfrm>
              <a:off x="2938490" y="2694956"/>
              <a:ext cx="972000" cy="9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6" name="椭圆 2105">
              <a:extLst>
                <a:ext uri="{FF2B5EF4-FFF2-40B4-BE49-F238E27FC236}">
                  <a16:creationId xmlns:a16="http://schemas.microsoft.com/office/drawing/2014/main" id="{843A5F43-042C-2EEB-0145-1F280326F8E8}"/>
                </a:ext>
              </a:extLst>
            </p:cNvPr>
            <p:cNvSpPr/>
            <p:nvPr/>
          </p:nvSpPr>
          <p:spPr>
            <a:xfrm>
              <a:off x="2524490" y="150136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07" name="组合 2106">
              <a:extLst>
                <a:ext uri="{FF2B5EF4-FFF2-40B4-BE49-F238E27FC236}">
                  <a16:creationId xmlns:a16="http://schemas.microsoft.com/office/drawing/2014/main" id="{77A41EA9-5698-531D-82EF-DA9304F52E01}"/>
                </a:ext>
              </a:extLst>
            </p:cNvPr>
            <p:cNvGrpSpPr/>
            <p:nvPr/>
          </p:nvGrpSpPr>
          <p:grpSpPr>
            <a:xfrm>
              <a:off x="2974490" y="3060550"/>
              <a:ext cx="900000" cy="900000"/>
              <a:chOff x="2974490" y="3060550"/>
              <a:chExt cx="900000" cy="900000"/>
            </a:xfrm>
          </p:grpSpPr>
          <p:sp>
            <p:nvSpPr>
              <p:cNvPr id="2108" name="椭圆 2107">
                <a:extLst>
                  <a:ext uri="{FF2B5EF4-FFF2-40B4-BE49-F238E27FC236}">
                    <a16:creationId xmlns:a16="http://schemas.microsoft.com/office/drawing/2014/main" id="{C1588DF5-D79E-B9B1-0639-BE13AC4EAFF1}"/>
                  </a:ext>
                </a:extLst>
              </p:cNvPr>
              <p:cNvSpPr/>
              <p:nvPr/>
            </p:nvSpPr>
            <p:spPr>
              <a:xfrm>
                <a:off x="2974490" y="3060550"/>
                <a:ext cx="900000" cy="90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dist="139700" dir="3900000">
                  <a:srgbClr val="C00000">
                    <a:alpha val="20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09" name="直接连接符 2108">
                <a:extLst>
                  <a:ext uri="{FF2B5EF4-FFF2-40B4-BE49-F238E27FC236}">
                    <a16:creationId xmlns:a16="http://schemas.microsoft.com/office/drawing/2014/main" id="{847BED57-B07A-1C8B-6FFD-724E9C1E29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76" y="3325790"/>
                <a:ext cx="193510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0" name="直接连接符 2109">
                <a:extLst>
                  <a:ext uri="{FF2B5EF4-FFF2-40B4-BE49-F238E27FC236}">
                    <a16:creationId xmlns:a16="http://schemas.microsoft.com/office/drawing/2014/main" id="{BBD86B83-3CC1-06F8-DB3F-D3C26F8FBF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8005" y="3325790"/>
                <a:ext cx="171868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1" name="椭圆 2110">
                <a:extLst>
                  <a:ext uri="{FF2B5EF4-FFF2-40B4-BE49-F238E27FC236}">
                    <a16:creationId xmlns:a16="http://schemas.microsoft.com/office/drawing/2014/main" id="{ADB2D563-8947-78B9-967C-3C15E8FFB7F6}"/>
                  </a:ext>
                </a:extLst>
              </p:cNvPr>
              <p:cNvSpPr/>
              <p:nvPr/>
            </p:nvSpPr>
            <p:spPr>
              <a:xfrm>
                <a:off x="3167196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2" name="椭圆 2111">
                <a:extLst>
                  <a:ext uri="{FF2B5EF4-FFF2-40B4-BE49-F238E27FC236}">
                    <a16:creationId xmlns:a16="http://schemas.microsoft.com/office/drawing/2014/main" id="{AA7543A7-C3FD-3596-FCCC-C468560E36F8}"/>
                  </a:ext>
                </a:extLst>
              </p:cNvPr>
              <p:cNvSpPr/>
              <p:nvPr/>
            </p:nvSpPr>
            <p:spPr>
              <a:xfrm>
                <a:off x="3518005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3" name="弧形 2112">
                <a:extLst>
                  <a:ext uri="{FF2B5EF4-FFF2-40B4-BE49-F238E27FC236}">
                    <a16:creationId xmlns:a16="http://schemas.microsoft.com/office/drawing/2014/main" id="{7938826B-A263-7381-9B30-47DAB10C76FA}"/>
                  </a:ext>
                </a:extLst>
              </p:cNvPr>
              <p:cNvSpPr/>
              <p:nvPr/>
            </p:nvSpPr>
            <p:spPr>
              <a:xfrm rot="8167820">
                <a:off x="3255365" y="3332841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114" name="文本框 2113">
            <a:extLst>
              <a:ext uri="{FF2B5EF4-FFF2-40B4-BE49-F238E27FC236}">
                <a16:creationId xmlns:a16="http://schemas.microsoft.com/office/drawing/2014/main" id="{26DB0226-9D50-9027-967F-5D2881D135E1}"/>
              </a:ext>
            </a:extLst>
          </p:cNvPr>
          <p:cNvSpPr txBox="1"/>
          <p:nvPr/>
        </p:nvSpPr>
        <p:spPr>
          <a:xfrm>
            <a:off x="7140515" y="266024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Adversary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10A3570A-BCD2-65DC-1115-6BCE60153F4E}"/>
              </a:ext>
            </a:extLst>
          </p:cNvPr>
          <p:cNvGrpSpPr/>
          <p:nvPr/>
        </p:nvGrpSpPr>
        <p:grpSpPr>
          <a:xfrm>
            <a:off x="2623808" y="969456"/>
            <a:ext cx="1192611" cy="1665763"/>
            <a:chOff x="2524490" y="1501362"/>
            <a:chExt cx="1800000" cy="245918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AC6AF4C-CE59-D9BD-9FE7-C68FB409734E}"/>
                </a:ext>
              </a:extLst>
            </p:cNvPr>
            <p:cNvSpPr/>
            <p:nvPr/>
          </p:nvSpPr>
          <p:spPr>
            <a:xfrm>
              <a:off x="2938490" y="2694956"/>
              <a:ext cx="972000" cy="9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52ACA17-15BC-9B59-33ED-B90FD3E7005C}"/>
                </a:ext>
              </a:extLst>
            </p:cNvPr>
            <p:cNvSpPr/>
            <p:nvPr/>
          </p:nvSpPr>
          <p:spPr>
            <a:xfrm>
              <a:off x="2524490" y="150136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EF6D48A-A8AF-794B-DAAE-4AD1D70EBD43}"/>
                </a:ext>
              </a:extLst>
            </p:cNvPr>
            <p:cNvGrpSpPr/>
            <p:nvPr/>
          </p:nvGrpSpPr>
          <p:grpSpPr>
            <a:xfrm>
              <a:off x="2974490" y="3060550"/>
              <a:ext cx="900000" cy="900000"/>
              <a:chOff x="2974490" y="3060550"/>
              <a:chExt cx="900000" cy="900000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282FC2D2-705C-9A32-6F55-F24CECD93D19}"/>
                  </a:ext>
                </a:extLst>
              </p:cNvPr>
              <p:cNvSpPr/>
              <p:nvPr/>
            </p:nvSpPr>
            <p:spPr>
              <a:xfrm>
                <a:off x="2974490" y="3060550"/>
                <a:ext cx="900000" cy="90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dist="139700" dir="3900000">
                  <a:srgbClr val="C00000">
                    <a:alpha val="20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29D9938E-E287-2507-0D2D-9245B63C82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76" y="3325790"/>
                <a:ext cx="193510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A98E1F03-0185-5790-E6FD-7C34E9EA39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8005" y="3325790"/>
                <a:ext cx="171868" cy="60006"/>
              </a:xfrm>
              <a:prstGeom prst="line">
                <a:avLst/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0128569E-4577-E909-F0BB-D578F3EA5E70}"/>
                  </a:ext>
                </a:extLst>
              </p:cNvPr>
              <p:cNvSpPr/>
              <p:nvPr/>
            </p:nvSpPr>
            <p:spPr>
              <a:xfrm>
                <a:off x="3167196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851C9B3-4B82-A6BF-85DD-BE125E9043EC}"/>
                  </a:ext>
                </a:extLst>
              </p:cNvPr>
              <p:cNvSpPr/>
              <p:nvPr/>
            </p:nvSpPr>
            <p:spPr>
              <a:xfrm>
                <a:off x="3518005" y="3352593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弧形 47">
                <a:extLst>
                  <a:ext uri="{FF2B5EF4-FFF2-40B4-BE49-F238E27FC236}">
                    <a16:creationId xmlns:a16="http://schemas.microsoft.com/office/drawing/2014/main" id="{26CF48A8-2901-67CA-538B-D3F75B87AB04}"/>
                  </a:ext>
                </a:extLst>
              </p:cNvPr>
              <p:cNvSpPr/>
              <p:nvPr/>
            </p:nvSpPr>
            <p:spPr>
              <a:xfrm rot="8167820">
                <a:off x="3255365" y="3332841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2D2950A3-17D7-D306-1518-5A6A9C091900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0EAACA18-7153-7098-E658-FA928A64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988FB9B-125D-2925-24A9-AB2C92A4C416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OW-CPA &amp; IND-</a:t>
            </a:r>
            <a:r>
              <a:rPr lang="en-US" altLang="zh-CN" sz="2800" b="1" spc="1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CCA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DCB91F-566A-3858-FA0A-560C72AA42FE}"/>
              </a:ext>
            </a:extLst>
          </p:cNvPr>
          <p:cNvSpPr txBox="1"/>
          <p:nvPr/>
        </p:nvSpPr>
        <p:spPr>
          <a:xfrm>
            <a:off x="180805" y="1146997"/>
            <a:ext cx="403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PKE’s OW-CPA security</a:t>
            </a:r>
          </a:p>
        </p:txBody>
      </p:sp>
      <p:grpSp>
        <p:nvGrpSpPr>
          <p:cNvPr id="2051" name="组合 2050">
            <a:extLst>
              <a:ext uri="{FF2B5EF4-FFF2-40B4-BE49-F238E27FC236}">
                <a16:creationId xmlns:a16="http://schemas.microsoft.com/office/drawing/2014/main" id="{4FD8B3F0-E4DE-46FC-F792-FB2FA903A364}"/>
              </a:ext>
            </a:extLst>
          </p:cNvPr>
          <p:cNvGrpSpPr/>
          <p:nvPr/>
        </p:nvGrpSpPr>
        <p:grpSpPr>
          <a:xfrm>
            <a:off x="737423" y="1889010"/>
            <a:ext cx="619121" cy="741776"/>
            <a:chOff x="4001944" y="4047902"/>
            <a:chExt cx="900000" cy="104937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2815D59-E9DD-DFDB-C17A-A16F23B2F623}"/>
                </a:ext>
              </a:extLst>
            </p:cNvPr>
            <p:cNvSpPr/>
            <p:nvPr/>
          </p:nvSpPr>
          <p:spPr>
            <a:xfrm>
              <a:off x="4001944" y="4197275"/>
              <a:ext cx="900000" cy="900000"/>
            </a:xfrm>
            <a:prstGeom prst="ellipse">
              <a:avLst/>
            </a:prstGeom>
            <a:solidFill>
              <a:srgbClr val="FFD91D"/>
            </a:solidFill>
            <a:ln>
              <a:noFill/>
            </a:ln>
            <a:effectLst>
              <a:innerShdw dist="101600" dir="4320000">
                <a:srgbClr val="C00000">
                  <a:alpha val="6000"/>
                </a:srgb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35AC5D2-901D-7534-5074-EF71BC1F4844}"/>
                </a:ext>
              </a:extLst>
            </p:cNvPr>
            <p:cNvSpPr/>
            <p:nvPr/>
          </p:nvSpPr>
          <p:spPr>
            <a:xfrm>
              <a:off x="4194650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4D978D9-54EF-E971-8D43-A17103307CF9}"/>
                </a:ext>
              </a:extLst>
            </p:cNvPr>
            <p:cNvSpPr/>
            <p:nvPr/>
          </p:nvSpPr>
          <p:spPr>
            <a:xfrm>
              <a:off x="4545459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弧形 62">
              <a:extLst>
                <a:ext uri="{FF2B5EF4-FFF2-40B4-BE49-F238E27FC236}">
                  <a16:creationId xmlns:a16="http://schemas.microsoft.com/office/drawing/2014/main" id="{B4C28FE5-B2FF-13DE-BE67-DB38A1D56D69}"/>
                </a:ext>
              </a:extLst>
            </p:cNvPr>
            <p:cNvSpPr/>
            <p:nvPr/>
          </p:nvSpPr>
          <p:spPr>
            <a:xfrm rot="8167820">
              <a:off x="4282819" y="4469566"/>
              <a:ext cx="360000" cy="360000"/>
            </a:xfrm>
            <a:prstGeom prst="arc">
              <a:avLst>
                <a:gd name="adj1" fmla="val 15773026"/>
                <a:gd name="adj2" fmla="val 179204"/>
              </a:avLst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8" name="椭圆 2047">
              <a:extLst>
                <a:ext uri="{FF2B5EF4-FFF2-40B4-BE49-F238E27FC236}">
                  <a16:creationId xmlns:a16="http://schemas.microsoft.com/office/drawing/2014/main" id="{B5615152-AA59-16AB-4C84-A03ABCD89AFD}"/>
                </a:ext>
              </a:extLst>
            </p:cNvPr>
            <p:cNvSpPr/>
            <p:nvPr/>
          </p:nvSpPr>
          <p:spPr>
            <a:xfrm>
              <a:off x="4066557" y="4047902"/>
              <a:ext cx="792523" cy="30715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9" name="椭圆 2048">
              <a:extLst>
                <a:ext uri="{FF2B5EF4-FFF2-40B4-BE49-F238E27FC236}">
                  <a16:creationId xmlns:a16="http://schemas.microsoft.com/office/drawing/2014/main" id="{AEC607E1-5153-782D-C37E-2EEA476083CA}"/>
                </a:ext>
              </a:extLst>
            </p:cNvPr>
            <p:cNvSpPr/>
            <p:nvPr/>
          </p:nvSpPr>
          <p:spPr>
            <a:xfrm>
              <a:off x="4208310" y="4121315"/>
              <a:ext cx="504946" cy="13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52" name="文本框 2051">
            <a:extLst>
              <a:ext uri="{FF2B5EF4-FFF2-40B4-BE49-F238E27FC236}">
                <a16:creationId xmlns:a16="http://schemas.microsoft.com/office/drawing/2014/main" id="{4334513A-DD80-401A-5913-EA467AE77F9B}"/>
              </a:ext>
            </a:extLst>
          </p:cNvPr>
          <p:cNvSpPr txBox="1"/>
          <p:nvPr/>
        </p:nvSpPr>
        <p:spPr>
          <a:xfrm>
            <a:off x="-11492" y="266945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Challenger</a:t>
            </a:r>
          </a:p>
        </p:txBody>
      </p:sp>
      <p:sp>
        <p:nvSpPr>
          <p:cNvPr id="2054" name="文本框 2053">
            <a:extLst>
              <a:ext uri="{FF2B5EF4-FFF2-40B4-BE49-F238E27FC236}">
                <a16:creationId xmlns:a16="http://schemas.microsoft.com/office/drawing/2014/main" id="{9F395C27-3B26-8BE7-80CA-0D2A467C875A}"/>
              </a:ext>
            </a:extLst>
          </p:cNvPr>
          <p:cNvSpPr txBox="1"/>
          <p:nvPr/>
        </p:nvSpPr>
        <p:spPr>
          <a:xfrm>
            <a:off x="2159795" y="266582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Adversary</a:t>
            </a:r>
          </a:p>
        </p:txBody>
      </p:sp>
      <p:sp>
        <p:nvSpPr>
          <p:cNvPr id="2055" name="文本框 2054">
            <a:extLst>
              <a:ext uri="{FF2B5EF4-FFF2-40B4-BE49-F238E27FC236}">
                <a16:creationId xmlns:a16="http://schemas.microsoft.com/office/drawing/2014/main" id="{A161880C-16BD-7147-6338-9BD3B516F87D}"/>
              </a:ext>
            </a:extLst>
          </p:cNvPr>
          <p:cNvSpPr txBox="1"/>
          <p:nvPr/>
        </p:nvSpPr>
        <p:spPr>
          <a:xfrm>
            <a:off x="-463044" y="3473528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(pk,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Gen(1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文本框 2055">
                <a:extLst>
                  <a:ext uri="{FF2B5EF4-FFF2-40B4-BE49-F238E27FC236}">
                    <a16:creationId xmlns:a16="http://schemas.microsoft.com/office/drawing/2014/main" id="{92F9BB9B-287C-61C1-99BF-44FD9C202525}"/>
                  </a:ext>
                </a:extLst>
              </p:cNvPr>
              <p:cNvSpPr txBox="1"/>
              <p:nvPr/>
            </p:nvSpPr>
            <p:spPr>
              <a:xfrm>
                <a:off x="-471882" y="3787275"/>
                <a:ext cx="3178757" cy="52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m*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</m:e>
                    </m:groupCh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ℳ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56" name="文本框 2055">
                <a:extLst>
                  <a:ext uri="{FF2B5EF4-FFF2-40B4-BE49-F238E27FC236}">
                    <a16:creationId xmlns:a16="http://schemas.microsoft.com/office/drawing/2014/main" id="{92F9BB9B-287C-61C1-99BF-44FD9C20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1882" y="3787275"/>
                <a:ext cx="3178757" cy="527067"/>
              </a:xfrm>
              <a:prstGeom prst="rect">
                <a:avLst/>
              </a:prstGeom>
              <a:blipFill>
                <a:blip r:embed="rId5"/>
                <a:stretch>
                  <a:fillRect b="-195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文本框 2057">
            <a:extLst>
              <a:ext uri="{FF2B5EF4-FFF2-40B4-BE49-F238E27FC236}">
                <a16:creationId xmlns:a16="http://schemas.microsoft.com/office/drawing/2014/main" id="{2C2E8686-3F25-8517-D67D-5D2EBBE63ABB}"/>
              </a:ext>
            </a:extLst>
          </p:cNvPr>
          <p:cNvSpPr txBox="1"/>
          <p:nvPr/>
        </p:nvSpPr>
        <p:spPr>
          <a:xfrm>
            <a:off x="-378367" y="4262949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c*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Enc(pk, m*)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60" name="直接箭头连接符 2059">
            <a:extLst>
              <a:ext uri="{FF2B5EF4-FFF2-40B4-BE49-F238E27FC236}">
                <a16:creationId xmlns:a16="http://schemas.microsoft.com/office/drawing/2014/main" id="{A6393FA9-23FA-AB74-C655-4FBFD33E1F7E}"/>
              </a:ext>
            </a:extLst>
          </p:cNvPr>
          <p:cNvCxnSpPr>
            <a:cxnSpLocks/>
          </p:cNvCxnSpPr>
          <p:nvPr/>
        </p:nvCxnSpPr>
        <p:spPr>
          <a:xfrm>
            <a:off x="1443566" y="5103445"/>
            <a:ext cx="1138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4" name="文本框 2063">
            <a:extLst>
              <a:ext uri="{FF2B5EF4-FFF2-40B4-BE49-F238E27FC236}">
                <a16:creationId xmlns:a16="http://schemas.microsoft.com/office/drawing/2014/main" id="{5B94C0B6-F0FE-A91C-B946-50AD723EF17A}"/>
              </a:ext>
            </a:extLst>
          </p:cNvPr>
          <p:cNvSpPr txBox="1"/>
          <p:nvPr/>
        </p:nvSpPr>
        <p:spPr>
          <a:xfrm>
            <a:off x="8662265" y="4514023"/>
            <a:ext cx="195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pk, c*, k</a:t>
            </a:r>
            <a:r>
              <a:rPr lang="en-US" altLang="zh-CN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文本框 2064">
            <a:extLst>
              <a:ext uri="{FF2B5EF4-FFF2-40B4-BE49-F238E27FC236}">
                <a16:creationId xmlns:a16="http://schemas.microsoft.com/office/drawing/2014/main" id="{780364DE-C043-22E0-BEC0-6FB765E8E843}"/>
              </a:ext>
            </a:extLst>
          </p:cNvPr>
          <p:cNvSpPr txBox="1"/>
          <p:nvPr/>
        </p:nvSpPr>
        <p:spPr>
          <a:xfrm>
            <a:off x="2197111" y="5016528"/>
            <a:ext cx="195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m'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(to guess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m*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文本框 2066">
                <a:extLst>
                  <a:ext uri="{FF2B5EF4-FFF2-40B4-BE49-F238E27FC236}">
                    <a16:creationId xmlns:a16="http://schemas.microsoft.com/office/drawing/2014/main" id="{B058C97C-100C-E3E5-286A-FB60623A9BD0}"/>
                  </a:ext>
                </a:extLst>
              </p:cNvPr>
              <p:cNvSpPr txBox="1"/>
              <p:nvPr/>
            </p:nvSpPr>
            <p:spPr>
              <a:xfrm>
                <a:off x="-304169" y="6049079"/>
                <a:ext cx="5002557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Adv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PKE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OW</m:t>
                          </m:r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CPA</m:t>
                          </m:r>
                        </m:sup>
                      </m:sSubSup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67" name="文本框 2066">
                <a:extLst>
                  <a:ext uri="{FF2B5EF4-FFF2-40B4-BE49-F238E27FC236}">
                    <a16:creationId xmlns:a16="http://schemas.microsoft.com/office/drawing/2014/main" id="{B058C97C-100C-E3E5-286A-FB60623A9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169" y="6049079"/>
                <a:ext cx="5002557" cy="421013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7" name="文本框 2086">
            <a:extLst>
              <a:ext uri="{FF2B5EF4-FFF2-40B4-BE49-F238E27FC236}">
                <a16:creationId xmlns:a16="http://schemas.microsoft.com/office/drawing/2014/main" id="{93062C52-68DF-CE3F-F0E0-7FCF16238519}"/>
              </a:ext>
            </a:extLst>
          </p:cNvPr>
          <p:cNvSpPr txBox="1"/>
          <p:nvPr/>
        </p:nvSpPr>
        <p:spPr>
          <a:xfrm>
            <a:off x="7098899" y="1153866"/>
            <a:ext cx="495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KEM’s IND-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CCA security</a:t>
            </a:r>
          </a:p>
        </p:txBody>
      </p:sp>
      <p:grpSp>
        <p:nvGrpSpPr>
          <p:cNvPr id="2115" name="组合 2114">
            <a:extLst>
              <a:ext uri="{FF2B5EF4-FFF2-40B4-BE49-F238E27FC236}">
                <a16:creationId xmlns:a16="http://schemas.microsoft.com/office/drawing/2014/main" id="{89F55638-E6CF-7A82-9215-B25D3B005ADC}"/>
              </a:ext>
            </a:extLst>
          </p:cNvPr>
          <p:cNvGrpSpPr/>
          <p:nvPr/>
        </p:nvGrpSpPr>
        <p:grpSpPr>
          <a:xfrm>
            <a:off x="10486343" y="1879800"/>
            <a:ext cx="619121" cy="741776"/>
            <a:chOff x="4001944" y="4047902"/>
            <a:chExt cx="900000" cy="1049373"/>
          </a:xfrm>
        </p:grpSpPr>
        <p:sp>
          <p:nvSpPr>
            <p:cNvPr id="2116" name="椭圆 2115">
              <a:extLst>
                <a:ext uri="{FF2B5EF4-FFF2-40B4-BE49-F238E27FC236}">
                  <a16:creationId xmlns:a16="http://schemas.microsoft.com/office/drawing/2014/main" id="{CDD22C5A-83CD-846E-68FA-392FFEDEC706}"/>
                </a:ext>
              </a:extLst>
            </p:cNvPr>
            <p:cNvSpPr/>
            <p:nvPr/>
          </p:nvSpPr>
          <p:spPr>
            <a:xfrm>
              <a:off x="4001944" y="4197275"/>
              <a:ext cx="900000" cy="900000"/>
            </a:xfrm>
            <a:prstGeom prst="ellipse">
              <a:avLst/>
            </a:prstGeom>
            <a:solidFill>
              <a:srgbClr val="FFD91D"/>
            </a:solidFill>
            <a:ln>
              <a:noFill/>
            </a:ln>
            <a:effectLst>
              <a:innerShdw dist="101600" dir="4320000">
                <a:srgbClr val="C00000">
                  <a:alpha val="6000"/>
                </a:srgb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7" name="椭圆 2116">
              <a:extLst>
                <a:ext uri="{FF2B5EF4-FFF2-40B4-BE49-F238E27FC236}">
                  <a16:creationId xmlns:a16="http://schemas.microsoft.com/office/drawing/2014/main" id="{21607623-D71F-90C8-904D-F6819CBB4506}"/>
                </a:ext>
              </a:extLst>
            </p:cNvPr>
            <p:cNvSpPr/>
            <p:nvPr/>
          </p:nvSpPr>
          <p:spPr>
            <a:xfrm>
              <a:off x="4194650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8" name="椭圆 2117">
              <a:extLst>
                <a:ext uri="{FF2B5EF4-FFF2-40B4-BE49-F238E27FC236}">
                  <a16:creationId xmlns:a16="http://schemas.microsoft.com/office/drawing/2014/main" id="{EFE9C96C-0E21-8840-A50B-EE54742AAF86}"/>
                </a:ext>
              </a:extLst>
            </p:cNvPr>
            <p:cNvSpPr/>
            <p:nvPr/>
          </p:nvSpPr>
          <p:spPr>
            <a:xfrm>
              <a:off x="4545459" y="4489318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9" name="弧形 2118">
              <a:extLst>
                <a:ext uri="{FF2B5EF4-FFF2-40B4-BE49-F238E27FC236}">
                  <a16:creationId xmlns:a16="http://schemas.microsoft.com/office/drawing/2014/main" id="{7D1A8A7E-4FD0-299C-64EC-565998E96F13}"/>
                </a:ext>
              </a:extLst>
            </p:cNvPr>
            <p:cNvSpPr/>
            <p:nvPr/>
          </p:nvSpPr>
          <p:spPr>
            <a:xfrm rot="8167820">
              <a:off x="4282819" y="4469566"/>
              <a:ext cx="360000" cy="360000"/>
            </a:xfrm>
            <a:prstGeom prst="arc">
              <a:avLst>
                <a:gd name="adj1" fmla="val 15773026"/>
                <a:gd name="adj2" fmla="val 179204"/>
              </a:avLst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0" name="椭圆 2119">
              <a:extLst>
                <a:ext uri="{FF2B5EF4-FFF2-40B4-BE49-F238E27FC236}">
                  <a16:creationId xmlns:a16="http://schemas.microsoft.com/office/drawing/2014/main" id="{3CEB2596-E1CD-E875-25B8-681844B09038}"/>
                </a:ext>
              </a:extLst>
            </p:cNvPr>
            <p:cNvSpPr/>
            <p:nvPr/>
          </p:nvSpPr>
          <p:spPr>
            <a:xfrm>
              <a:off x="4066557" y="4047902"/>
              <a:ext cx="792523" cy="30715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1" name="椭圆 2120">
              <a:extLst>
                <a:ext uri="{FF2B5EF4-FFF2-40B4-BE49-F238E27FC236}">
                  <a16:creationId xmlns:a16="http://schemas.microsoft.com/office/drawing/2014/main" id="{01928DB4-B22D-9539-5294-E43BD2E93029}"/>
                </a:ext>
              </a:extLst>
            </p:cNvPr>
            <p:cNvSpPr/>
            <p:nvPr/>
          </p:nvSpPr>
          <p:spPr>
            <a:xfrm>
              <a:off x="4208310" y="4121315"/>
              <a:ext cx="504946" cy="1377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22" name="文本框 2121">
            <a:extLst>
              <a:ext uri="{FF2B5EF4-FFF2-40B4-BE49-F238E27FC236}">
                <a16:creationId xmlns:a16="http://schemas.microsoft.com/office/drawing/2014/main" id="{1A328A86-1258-AB40-65C8-103428C2A486}"/>
              </a:ext>
            </a:extLst>
          </p:cNvPr>
          <p:cNvSpPr txBox="1"/>
          <p:nvPr/>
        </p:nvSpPr>
        <p:spPr>
          <a:xfrm>
            <a:off x="9737428" y="2660246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Challenger</a:t>
            </a:r>
          </a:p>
        </p:txBody>
      </p:sp>
      <p:sp>
        <p:nvSpPr>
          <p:cNvPr id="2123" name="文本框 2122">
            <a:extLst>
              <a:ext uri="{FF2B5EF4-FFF2-40B4-BE49-F238E27FC236}">
                <a16:creationId xmlns:a16="http://schemas.microsoft.com/office/drawing/2014/main" id="{6734EA72-2113-0C0C-69BE-6865336D8B01}"/>
              </a:ext>
            </a:extLst>
          </p:cNvPr>
          <p:cNvSpPr txBox="1"/>
          <p:nvPr/>
        </p:nvSpPr>
        <p:spPr>
          <a:xfrm>
            <a:off x="9270855" y="3228945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(pk,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Gen(1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4" name="文本框 2123">
            <a:extLst>
              <a:ext uri="{FF2B5EF4-FFF2-40B4-BE49-F238E27FC236}">
                <a16:creationId xmlns:a16="http://schemas.microsoft.com/office/drawing/2014/main" id="{B98BD5F0-3B2B-9B18-4BAF-487589FBF6AA}"/>
              </a:ext>
            </a:extLst>
          </p:cNvPr>
          <p:cNvSpPr txBox="1"/>
          <p:nvPr/>
        </p:nvSpPr>
        <p:spPr>
          <a:xfrm>
            <a:off x="9270854" y="3650698"/>
            <a:ext cx="317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(k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c*)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Encaps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(pk)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5" name="文本框 2124">
                <a:extLst>
                  <a:ext uri="{FF2B5EF4-FFF2-40B4-BE49-F238E27FC236}">
                    <a16:creationId xmlns:a16="http://schemas.microsoft.com/office/drawing/2014/main" id="{C3068359-E537-3B99-CA9D-6F1C4B21B6BC}"/>
                  </a:ext>
                </a:extLst>
              </p:cNvPr>
              <p:cNvSpPr txBox="1"/>
              <p:nvPr/>
            </p:nvSpPr>
            <p:spPr>
              <a:xfrm>
                <a:off x="9753727" y="4078974"/>
                <a:ext cx="1106505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zh-CN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</m:e>
                    </m:groupCh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𝒦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125" name="文本框 2124">
                <a:extLst>
                  <a:ext uri="{FF2B5EF4-FFF2-40B4-BE49-F238E27FC236}">
                    <a16:creationId xmlns:a16="http://schemas.microsoft.com/office/drawing/2014/main" id="{C3068359-E537-3B99-CA9D-6F1C4B21B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727" y="4078974"/>
                <a:ext cx="1106505" cy="532903"/>
              </a:xfrm>
              <a:prstGeom prst="rect">
                <a:avLst/>
              </a:prstGeom>
              <a:blipFill>
                <a:blip r:embed="rId7"/>
                <a:stretch>
                  <a:fillRect l="-3846" r="-3846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6" name="文本框 2125">
                <a:extLst>
                  <a:ext uri="{FF2B5EF4-FFF2-40B4-BE49-F238E27FC236}">
                    <a16:creationId xmlns:a16="http://schemas.microsoft.com/office/drawing/2014/main" id="{FB2277BB-8C2A-F933-CBBB-E5B4B80209C5}"/>
                  </a:ext>
                </a:extLst>
              </p:cNvPr>
              <p:cNvSpPr txBox="1"/>
              <p:nvPr/>
            </p:nvSpPr>
            <p:spPr>
              <a:xfrm>
                <a:off x="10774335" y="4078974"/>
                <a:ext cx="1348052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zh-CN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</m:e>
                    </m:groupCh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0, 1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26" name="文本框 2125">
                <a:extLst>
                  <a:ext uri="{FF2B5EF4-FFF2-40B4-BE49-F238E27FC236}">
                    <a16:creationId xmlns:a16="http://schemas.microsoft.com/office/drawing/2014/main" id="{FB2277BB-8C2A-F933-CBBB-E5B4B8020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335" y="4078974"/>
                <a:ext cx="1348052" cy="532903"/>
              </a:xfrm>
              <a:prstGeom prst="rect">
                <a:avLst/>
              </a:prstGeom>
              <a:blipFill>
                <a:blip r:embed="rId8"/>
                <a:stretch>
                  <a:fillRect l="-135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28" name="直接箭头连接符 2127">
            <a:extLst>
              <a:ext uri="{FF2B5EF4-FFF2-40B4-BE49-F238E27FC236}">
                <a16:creationId xmlns:a16="http://schemas.microsoft.com/office/drawing/2014/main" id="{B16E3FCC-4A16-0F5D-8D10-129BA2D29B01}"/>
              </a:ext>
            </a:extLst>
          </p:cNvPr>
          <p:cNvCxnSpPr>
            <a:cxnSpLocks/>
          </p:cNvCxnSpPr>
          <p:nvPr/>
        </p:nvCxnSpPr>
        <p:spPr>
          <a:xfrm flipH="1">
            <a:off x="9151990" y="4949177"/>
            <a:ext cx="1054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0" name="文本框 2129">
            <a:extLst>
              <a:ext uri="{FF2B5EF4-FFF2-40B4-BE49-F238E27FC236}">
                <a16:creationId xmlns:a16="http://schemas.microsoft.com/office/drawing/2014/main" id="{3029CA18-F894-22A3-78FD-DEDCD445ABE0}"/>
              </a:ext>
            </a:extLst>
          </p:cNvPr>
          <p:cNvSpPr txBox="1"/>
          <p:nvPr/>
        </p:nvSpPr>
        <p:spPr>
          <a:xfrm>
            <a:off x="1185993" y="4724018"/>
            <a:ext cx="195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pk, c*</a:t>
            </a:r>
          </a:p>
        </p:txBody>
      </p:sp>
      <p:sp>
        <p:nvSpPr>
          <p:cNvPr id="2131" name="文本框 2130">
            <a:extLst>
              <a:ext uri="{FF2B5EF4-FFF2-40B4-BE49-F238E27FC236}">
                <a16:creationId xmlns:a16="http://schemas.microsoft.com/office/drawing/2014/main" id="{714417A1-8EFD-7DE2-790C-9B595D2CEBB6}"/>
              </a:ext>
            </a:extLst>
          </p:cNvPr>
          <p:cNvSpPr txBox="1"/>
          <p:nvPr/>
        </p:nvSpPr>
        <p:spPr>
          <a:xfrm>
            <a:off x="7229696" y="5016528"/>
            <a:ext cx="195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(to guess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152" name="组合 2151">
            <a:extLst>
              <a:ext uri="{FF2B5EF4-FFF2-40B4-BE49-F238E27FC236}">
                <a16:creationId xmlns:a16="http://schemas.microsoft.com/office/drawing/2014/main" id="{E0F7E656-C691-5757-5EC0-F0A5E0C95C6B}"/>
              </a:ext>
            </a:extLst>
          </p:cNvPr>
          <p:cNvGrpSpPr/>
          <p:nvPr/>
        </p:nvGrpSpPr>
        <p:grpSpPr>
          <a:xfrm>
            <a:off x="6699129" y="3625419"/>
            <a:ext cx="619121" cy="845913"/>
            <a:chOff x="6480832" y="3521173"/>
            <a:chExt cx="619121" cy="845913"/>
          </a:xfrm>
        </p:grpSpPr>
        <p:grpSp>
          <p:nvGrpSpPr>
            <p:cNvPr id="2142" name="组合 2141">
              <a:extLst>
                <a:ext uri="{FF2B5EF4-FFF2-40B4-BE49-F238E27FC236}">
                  <a16:creationId xmlns:a16="http://schemas.microsoft.com/office/drawing/2014/main" id="{AFC1E85D-CE26-FB50-5715-F5FE83776896}"/>
                </a:ext>
              </a:extLst>
            </p:cNvPr>
            <p:cNvGrpSpPr/>
            <p:nvPr/>
          </p:nvGrpSpPr>
          <p:grpSpPr>
            <a:xfrm>
              <a:off x="6480832" y="3521173"/>
              <a:ext cx="619121" cy="741776"/>
              <a:chOff x="4001944" y="4047902"/>
              <a:chExt cx="900000" cy="1049373"/>
            </a:xfrm>
          </p:grpSpPr>
          <p:sp>
            <p:nvSpPr>
              <p:cNvPr id="2143" name="椭圆 2142">
                <a:extLst>
                  <a:ext uri="{FF2B5EF4-FFF2-40B4-BE49-F238E27FC236}">
                    <a16:creationId xmlns:a16="http://schemas.microsoft.com/office/drawing/2014/main" id="{4006FF74-C97C-CA9A-FB2B-9CE5687BD3C6}"/>
                  </a:ext>
                </a:extLst>
              </p:cNvPr>
              <p:cNvSpPr/>
              <p:nvPr/>
            </p:nvSpPr>
            <p:spPr>
              <a:xfrm>
                <a:off x="4001944" y="4197275"/>
                <a:ext cx="900000" cy="900000"/>
              </a:xfrm>
              <a:prstGeom prst="ellipse">
                <a:avLst/>
              </a:prstGeom>
              <a:solidFill>
                <a:srgbClr val="FFD91D"/>
              </a:solidFill>
              <a:ln>
                <a:noFill/>
              </a:ln>
              <a:effectLst>
                <a:innerShdw dist="101600" dir="4320000">
                  <a:srgbClr val="C00000">
                    <a:alpha val="6000"/>
                  </a:srgb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4" name="椭圆 2143">
                <a:extLst>
                  <a:ext uri="{FF2B5EF4-FFF2-40B4-BE49-F238E27FC236}">
                    <a16:creationId xmlns:a16="http://schemas.microsoft.com/office/drawing/2014/main" id="{94B44A89-DA57-509E-EAE1-77A86C45F094}"/>
                  </a:ext>
                </a:extLst>
              </p:cNvPr>
              <p:cNvSpPr/>
              <p:nvPr/>
            </p:nvSpPr>
            <p:spPr>
              <a:xfrm>
                <a:off x="4194650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5" name="椭圆 2144">
                <a:extLst>
                  <a:ext uri="{FF2B5EF4-FFF2-40B4-BE49-F238E27FC236}">
                    <a16:creationId xmlns:a16="http://schemas.microsoft.com/office/drawing/2014/main" id="{F1A26547-F677-566E-814E-A4AF4A9334FC}"/>
                  </a:ext>
                </a:extLst>
              </p:cNvPr>
              <p:cNvSpPr/>
              <p:nvPr/>
            </p:nvSpPr>
            <p:spPr>
              <a:xfrm>
                <a:off x="4545459" y="4489318"/>
                <a:ext cx="180000" cy="18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6" name="弧形 2145">
                <a:extLst>
                  <a:ext uri="{FF2B5EF4-FFF2-40B4-BE49-F238E27FC236}">
                    <a16:creationId xmlns:a16="http://schemas.microsoft.com/office/drawing/2014/main" id="{306EE8D0-3F2F-FEF3-65F5-FEEF5F5CCA45}"/>
                  </a:ext>
                </a:extLst>
              </p:cNvPr>
              <p:cNvSpPr/>
              <p:nvPr/>
            </p:nvSpPr>
            <p:spPr>
              <a:xfrm rot="8167820">
                <a:off x="4282819" y="4469566"/>
                <a:ext cx="360000" cy="360000"/>
              </a:xfrm>
              <a:prstGeom prst="arc">
                <a:avLst>
                  <a:gd name="adj1" fmla="val 15773026"/>
                  <a:gd name="adj2" fmla="val 179204"/>
                </a:avLst>
              </a:prstGeom>
              <a:ln w="635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7" name="椭圆 2146">
                <a:extLst>
                  <a:ext uri="{FF2B5EF4-FFF2-40B4-BE49-F238E27FC236}">
                    <a16:creationId xmlns:a16="http://schemas.microsoft.com/office/drawing/2014/main" id="{7D81F90B-FEBC-9317-B97E-3F2C6E2EEFB2}"/>
                  </a:ext>
                </a:extLst>
              </p:cNvPr>
              <p:cNvSpPr/>
              <p:nvPr/>
            </p:nvSpPr>
            <p:spPr>
              <a:xfrm>
                <a:off x="4066557" y="4047902"/>
                <a:ext cx="792523" cy="30715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8" name="椭圆 2147">
                <a:extLst>
                  <a:ext uri="{FF2B5EF4-FFF2-40B4-BE49-F238E27FC236}">
                    <a16:creationId xmlns:a16="http://schemas.microsoft.com/office/drawing/2014/main" id="{5927AEE2-D9CF-1E73-B571-98318E0550E1}"/>
                  </a:ext>
                </a:extLst>
              </p:cNvPr>
              <p:cNvSpPr/>
              <p:nvPr/>
            </p:nvSpPr>
            <p:spPr>
              <a:xfrm>
                <a:off x="4208310" y="4121315"/>
                <a:ext cx="504946" cy="1377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49" name="弦形 2148">
              <a:extLst>
                <a:ext uri="{FF2B5EF4-FFF2-40B4-BE49-F238E27FC236}">
                  <a16:creationId xmlns:a16="http://schemas.microsoft.com/office/drawing/2014/main" id="{ED652D98-36C9-0CA7-D13D-0E7760B0DEE1}"/>
                </a:ext>
              </a:extLst>
            </p:cNvPr>
            <p:cNvSpPr/>
            <p:nvPr/>
          </p:nvSpPr>
          <p:spPr>
            <a:xfrm rot="10581878">
              <a:off x="6701517" y="3990615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0" name="弦形 2149">
              <a:extLst>
                <a:ext uri="{FF2B5EF4-FFF2-40B4-BE49-F238E27FC236}">
                  <a16:creationId xmlns:a16="http://schemas.microsoft.com/office/drawing/2014/main" id="{9D368BBC-2CC4-D5BC-4592-ECF009D16E70}"/>
                </a:ext>
              </a:extLst>
            </p:cNvPr>
            <p:cNvSpPr/>
            <p:nvPr/>
          </p:nvSpPr>
          <p:spPr>
            <a:xfrm rot="5400000">
              <a:off x="6529112" y="3995282"/>
              <a:ext cx="360000" cy="360000"/>
            </a:xfrm>
            <a:prstGeom prst="chord">
              <a:avLst>
                <a:gd name="adj1" fmla="val 2700000"/>
                <a:gd name="adj2" fmla="val 13711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1" name="泪滴形 2150">
              <a:extLst>
                <a:ext uri="{FF2B5EF4-FFF2-40B4-BE49-F238E27FC236}">
                  <a16:creationId xmlns:a16="http://schemas.microsoft.com/office/drawing/2014/main" id="{BB916313-ECD0-5F67-58C4-1429F2AC1CA1}"/>
                </a:ext>
              </a:extLst>
            </p:cNvPr>
            <p:cNvSpPr/>
            <p:nvPr/>
          </p:nvSpPr>
          <p:spPr>
            <a:xfrm rot="8099399">
              <a:off x="6712587" y="4187086"/>
              <a:ext cx="180000" cy="180000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53" name="文本框 2152">
            <a:extLst>
              <a:ext uri="{FF2B5EF4-FFF2-40B4-BE49-F238E27FC236}">
                <a16:creationId xmlns:a16="http://schemas.microsoft.com/office/drawing/2014/main" id="{8C98889D-2FE8-F226-A9DC-67EFD7C70D6E}"/>
              </a:ext>
            </a:extLst>
          </p:cNvPr>
          <p:cNvSpPr txBox="1"/>
          <p:nvPr/>
        </p:nvSpPr>
        <p:spPr>
          <a:xfrm>
            <a:off x="5401723" y="4432510"/>
            <a:ext cx="30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Decaps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Oracle</a:t>
            </a:r>
          </a:p>
        </p:txBody>
      </p:sp>
      <p:cxnSp>
        <p:nvCxnSpPr>
          <p:cNvPr id="2155" name="直接箭头连接符 2154">
            <a:extLst>
              <a:ext uri="{FF2B5EF4-FFF2-40B4-BE49-F238E27FC236}">
                <a16:creationId xmlns:a16="http://schemas.microsoft.com/office/drawing/2014/main" id="{336D71DD-ED2B-C4AC-7511-AE8D82E8EA10}"/>
              </a:ext>
            </a:extLst>
          </p:cNvPr>
          <p:cNvCxnSpPr/>
          <p:nvPr/>
        </p:nvCxnSpPr>
        <p:spPr>
          <a:xfrm flipH="1">
            <a:off x="7318250" y="3131121"/>
            <a:ext cx="518698" cy="494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6" name="文本框 2155">
            <a:extLst>
              <a:ext uri="{FF2B5EF4-FFF2-40B4-BE49-F238E27FC236}">
                <a16:creationId xmlns:a16="http://schemas.microsoft.com/office/drawing/2014/main" id="{5BD66F75-BB9B-9DA9-7C8B-EFA9FC8691DD}"/>
              </a:ext>
            </a:extLst>
          </p:cNvPr>
          <p:cNvSpPr txBox="1"/>
          <p:nvPr/>
        </p:nvSpPr>
        <p:spPr>
          <a:xfrm>
            <a:off x="6940776" y="3002878"/>
            <a:ext cx="99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c*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8" name="直接箭头连接符 2157">
            <a:extLst>
              <a:ext uri="{FF2B5EF4-FFF2-40B4-BE49-F238E27FC236}">
                <a16:creationId xmlns:a16="http://schemas.microsoft.com/office/drawing/2014/main" id="{72D32202-DE07-0C67-B9E2-FBF23FAA702D}"/>
              </a:ext>
            </a:extLst>
          </p:cNvPr>
          <p:cNvCxnSpPr/>
          <p:nvPr/>
        </p:nvCxnSpPr>
        <p:spPr>
          <a:xfrm flipV="1">
            <a:off x="7410871" y="3150887"/>
            <a:ext cx="785261" cy="772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9" name="文本框 2158">
                <a:extLst>
                  <a:ext uri="{FF2B5EF4-FFF2-40B4-BE49-F238E27FC236}">
                    <a16:creationId xmlns:a16="http://schemas.microsoft.com/office/drawing/2014/main" id="{D81A1590-CB85-3850-B25F-8A82D29D7D74}"/>
                  </a:ext>
                </a:extLst>
              </p:cNvPr>
              <p:cNvSpPr txBox="1"/>
              <p:nvPr/>
            </p:nvSpPr>
            <p:spPr>
              <a:xfrm>
                <a:off x="7270671" y="3763877"/>
                <a:ext cx="24506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Decaps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c)</a:t>
                </a:r>
              </a:p>
            </p:txBody>
          </p:sp>
        </mc:Choice>
        <mc:Fallback xmlns="">
          <p:sp>
            <p:nvSpPr>
              <p:cNvPr id="2159" name="文本框 2158">
                <a:extLst>
                  <a:ext uri="{FF2B5EF4-FFF2-40B4-BE49-F238E27FC236}">
                    <a16:creationId xmlns:a16="http://schemas.microsoft.com/office/drawing/2014/main" id="{D81A1590-CB85-3850-B25F-8A82D29D7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671" y="3763877"/>
                <a:ext cx="2450614" cy="400110"/>
              </a:xfrm>
              <a:prstGeom prst="rect">
                <a:avLst/>
              </a:prstGeom>
              <a:blipFill>
                <a:blip r:embed="rId9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0" name="对话气泡: 矩形 2159">
            <a:extLst>
              <a:ext uri="{FF2B5EF4-FFF2-40B4-BE49-F238E27FC236}">
                <a16:creationId xmlns:a16="http://schemas.microsoft.com/office/drawing/2014/main" id="{74464D37-4ED7-67D7-E5F0-39B8F1E5FE64}"/>
              </a:ext>
            </a:extLst>
          </p:cNvPr>
          <p:cNvSpPr/>
          <p:nvPr/>
        </p:nvSpPr>
        <p:spPr>
          <a:xfrm>
            <a:off x="8929517" y="2312159"/>
            <a:ext cx="1110904" cy="478816"/>
          </a:xfrm>
          <a:prstGeom prst="wedgeRectCallout">
            <a:avLst>
              <a:gd name="adj1" fmla="val -142362"/>
              <a:gd name="adj2" fmla="val 2424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1" name="文本框 2160">
            <a:extLst>
              <a:ext uri="{FF2B5EF4-FFF2-40B4-BE49-F238E27FC236}">
                <a16:creationId xmlns:a16="http://schemas.microsoft.com/office/drawing/2014/main" id="{C6DE5665-FA0D-E84A-76E4-D644CD2B1A14}"/>
              </a:ext>
            </a:extLst>
          </p:cNvPr>
          <p:cNvSpPr txBox="1"/>
          <p:nvPr/>
        </p:nvSpPr>
        <p:spPr>
          <a:xfrm>
            <a:off x="8286583" y="2353716"/>
            <a:ext cx="245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</a:p>
        </p:txBody>
      </p:sp>
      <p:sp>
        <p:nvSpPr>
          <p:cNvPr id="2168" name="椭圆 2167">
            <a:extLst>
              <a:ext uri="{FF2B5EF4-FFF2-40B4-BE49-F238E27FC236}">
                <a16:creationId xmlns:a16="http://schemas.microsoft.com/office/drawing/2014/main" id="{4042E394-BC4C-6A3C-DC62-FCCB7C8E7AEE}"/>
              </a:ext>
            </a:extLst>
          </p:cNvPr>
          <p:cNvSpPr/>
          <p:nvPr/>
        </p:nvSpPr>
        <p:spPr>
          <a:xfrm>
            <a:off x="5214491" y="1929941"/>
            <a:ext cx="596306" cy="609627"/>
          </a:xfrm>
          <a:prstGeom prst="ellipse">
            <a:avLst/>
          </a:prstGeom>
          <a:solidFill>
            <a:srgbClr val="97E4FF"/>
          </a:solidFill>
          <a:ln>
            <a:noFill/>
          </a:ln>
          <a:effectLst>
            <a:innerShdw blurRad="12700" dist="127000" dir="3540000">
              <a:srgbClr val="C00000">
                <a:alpha val="4000"/>
              </a:s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9" name="文本框 2168">
            <a:extLst>
              <a:ext uri="{FF2B5EF4-FFF2-40B4-BE49-F238E27FC236}">
                <a16:creationId xmlns:a16="http://schemas.microsoft.com/office/drawing/2014/main" id="{36F6CB23-CD50-CBA5-A86F-C8E1D8538EA9}"/>
              </a:ext>
            </a:extLst>
          </p:cNvPr>
          <p:cNvSpPr txBox="1"/>
          <p:nvPr/>
        </p:nvSpPr>
        <p:spPr>
          <a:xfrm>
            <a:off x="4250268" y="2443385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RO</a:t>
            </a:r>
          </a:p>
        </p:txBody>
      </p:sp>
      <p:sp>
        <p:nvSpPr>
          <p:cNvPr id="2171" name="文本框 2170">
            <a:extLst>
              <a:ext uri="{FF2B5EF4-FFF2-40B4-BE49-F238E27FC236}">
                <a16:creationId xmlns:a16="http://schemas.microsoft.com/office/drawing/2014/main" id="{7DD316E1-6293-6172-DDBD-7CFAAF2058F1}"/>
              </a:ext>
            </a:extLst>
          </p:cNvPr>
          <p:cNvSpPr txBox="1"/>
          <p:nvPr/>
        </p:nvSpPr>
        <p:spPr>
          <a:xfrm>
            <a:off x="3811212" y="2759149"/>
            <a:ext cx="362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simulate hash function</a:t>
            </a:r>
          </a:p>
        </p:txBody>
      </p:sp>
      <p:sp>
        <p:nvSpPr>
          <p:cNvPr id="2180" name="文本框 2179">
            <a:extLst>
              <a:ext uri="{FF2B5EF4-FFF2-40B4-BE49-F238E27FC236}">
                <a16:creationId xmlns:a16="http://schemas.microsoft.com/office/drawing/2014/main" id="{8DFC23B1-E587-D294-3417-35398FCCDBF6}"/>
              </a:ext>
            </a:extLst>
          </p:cNvPr>
          <p:cNvSpPr txBox="1"/>
          <p:nvPr/>
        </p:nvSpPr>
        <p:spPr>
          <a:xfrm>
            <a:off x="4212034" y="1432946"/>
            <a:ext cx="258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QROM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70ED6A7-4DF9-2CE7-E7DA-4C45D3086C4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6E7E5"/>
              </a:clrFrom>
              <a:clrTo>
                <a:srgbClr val="E6E7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6303" y="2098181"/>
            <a:ext cx="1125373" cy="3426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65A821-D679-E940-43E6-BFDBF97342A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6E7E5"/>
              </a:clrFrom>
              <a:clrTo>
                <a:srgbClr val="E6E7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4699" y="2073933"/>
            <a:ext cx="1125373" cy="342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22A67E6-B31F-DB5B-E1DD-7C977944675A}"/>
                  </a:ext>
                </a:extLst>
              </p:cNvPr>
              <p:cNvSpPr txBox="1"/>
              <p:nvPr/>
            </p:nvSpPr>
            <p:spPr>
              <a:xfrm>
                <a:off x="6937994" y="6049079"/>
                <a:ext cx="5002557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Adv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KEM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IND</m:t>
                          </m:r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CCA</m:t>
                          </m:r>
                        </m:sup>
                      </m:sSubSup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−1/2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22A67E6-B31F-DB5B-E1DD-7C977944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994" y="6049079"/>
                <a:ext cx="5002557" cy="421013"/>
              </a:xfrm>
              <a:prstGeom prst="rect">
                <a:avLst/>
              </a:prstGeom>
              <a:blipFill>
                <a:blip r:embed="rId11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80881F1-E2EE-FDD9-5C64-2283C5708BC2}"/>
                  </a:ext>
                </a:extLst>
              </p:cNvPr>
              <p:cNvSpPr txBox="1"/>
              <p:nvPr/>
            </p:nvSpPr>
            <p:spPr>
              <a:xfrm>
                <a:off x="3439635" y="3136907"/>
                <a:ext cx="3529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altLang="zh-CN" sz="2400" baseline="-25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|x, y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⟩</m:t>
                    </m:r>
                  </m:oMath>
                </a14:m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↦</a:t>
                </a:r>
                <a:r>
                  <a:rPr lang="zh-CN" altLang="en-US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|x,</a:t>
                </a:r>
                <a:r>
                  <a:rPr lang="zh-CN" altLang="en-US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zh-CN" altLang="en-US" sz="2400" i="0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⊕</a:t>
                </a:r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H(x)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⟩</m:t>
                    </m:r>
                  </m:oMath>
                </a14:m>
                <a:endParaRPr lang="en-US" altLang="zh-CN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80881F1-E2EE-FDD9-5C64-2283C5708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635" y="3136907"/>
                <a:ext cx="3529239" cy="461665"/>
              </a:xfrm>
              <a:prstGeom prst="rect">
                <a:avLst/>
              </a:prstGeom>
              <a:blipFill>
                <a:blip r:embed="rId12"/>
                <a:stretch>
                  <a:fillRect t="-12000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3A2FCF9-3944-BEDE-2EC1-E2062FAF34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36B9AA5-FC22-5D7C-3DD3-BDF9ADDD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0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C7058-A66C-F996-91A6-C842EC15B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C2148D-E015-D896-F67A-CDF9D0AB2A9E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89CD4370-6474-6054-88BD-DE09719A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A1CDFEC-D29B-8E95-F8B6-C268AEB61934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NIST’s PQC Standardization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D66413-3FBE-A528-C69C-29A8DEDB3445}"/>
              </a:ext>
            </a:extLst>
          </p:cNvPr>
          <p:cNvSpPr txBox="1"/>
          <p:nvPr/>
        </p:nvSpPr>
        <p:spPr>
          <a:xfrm>
            <a:off x="708128" y="1315291"/>
            <a:ext cx="10651749" cy="177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Post-quantum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NIST’s PQC Standardization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Selected Algorithms 2022: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CRYSTALS-</a:t>
            </a:r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</a:t>
            </a:r>
            <a:endParaRPr lang="en-US" altLang="zh-CN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Round 4 Submissions: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 </a:t>
            </a:r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McEliece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HQC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2E5535B-6B90-DD53-21FE-3545ED44A4FD}"/>
              </a:ext>
            </a:extLst>
          </p:cNvPr>
          <p:cNvSpPr txBox="1"/>
          <p:nvPr/>
        </p:nvSpPr>
        <p:spPr>
          <a:xfrm>
            <a:off x="1414230" y="3691811"/>
            <a:ext cx="93635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construct </a:t>
            </a:r>
            <a:r>
              <a:rPr lang="en-US" altLang="zh-CN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-secure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altLang="zh-CN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-secure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PKE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Fujisaki-Okamoto (FO)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transformation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[C:FujOka99]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01840EB-515E-5221-6B24-E54806D1F25F}"/>
              </a:ext>
            </a:extLst>
          </p:cNvPr>
          <p:cNvCxnSpPr/>
          <p:nvPr/>
        </p:nvCxnSpPr>
        <p:spPr>
          <a:xfrm>
            <a:off x="387726" y="6133869"/>
            <a:ext cx="4355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4A45CBE5-6C73-03C1-E632-40FA10B2CDBE}"/>
              </a:ext>
            </a:extLst>
          </p:cNvPr>
          <p:cNvSpPr txBox="1"/>
          <p:nvPr/>
        </p:nvSpPr>
        <p:spPr>
          <a:xfrm>
            <a:off x="0" y="6204296"/>
            <a:ext cx="9343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NewRomanPSStd-Regular-Identity-H"/>
              </a:rPr>
              <a:t>[C:FujOka99] </a:t>
            </a:r>
            <a:r>
              <a:rPr lang="en-US" altLang="zh-CN" dirty="0" err="1">
                <a:latin typeface="TimesNewRomanPSStd-Regular-Identity-H"/>
              </a:rPr>
              <a:t>Eiichiro</a:t>
            </a:r>
            <a:r>
              <a:rPr lang="en-US" altLang="zh-CN" dirty="0">
                <a:latin typeface="TimesNewRomanPSStd-Regular-Identity-H"/>
              </a:rPr>
              <a:t> Fujisaki, </a:t>
            </a:r>
            <a:r>
              <a:rPr lang="en-US" altLang="zh-CN" dirty="0" err="1">
                <a:latin typeface="TimesNewRomanPSStd-Regular-Identity-H"/>
              </a:rPr>
              <a:t>Tatsuaki</a:t>
            </a:r>
            <a:r>
              <a:rPr lang="en-US" altLang="zh-CN" dirty="0">
                <a:latin typeface="TimesNewRomanPSStd-Regular-Identity-H"/>
              </a:rPr>
              <a:t> Okamoto: Secure Integration of Asymmetric and Symmetric Encryption Schemes. CRYPTO 1999: 537-554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556352-8E40-11DB-5149-27E59611F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88AEC4D-7247-4395-5AD4-AE052232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48B6A-4F02-6A2C-507F-912BA0F8F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B2E46D9-EE0B-F626-A4EE-BE4A025BCA3B}"/>
              </a:ext>
            </a:extLst>
          </p:cNvPr>
          <p:cNvSpPr/>
          <p:nvPr/>
        </p:nvSpPr>
        <p:spPr>
          <a:xfrm>
            <a:off x="774154" y="2311244"/>
            <a:ext cx="9660103" cy="24514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9B095A-2534-C910-3096-5491DE99C549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CB806AAD-048F-D5A7-86F3-C4AACFEE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CA6EE17-42CE-6500-BE3A-8090D55A4D35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FO Transformation 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[C:FujOka99]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6D26ADB-7E0F-439B-5D55-1BC732D2F264}"/>
              </a:ext>
            </a:extLst>
          </p:cNvPr>
          <p:cNvCxnSpPr/>
          <p:nvPr/>
        </p:nvCxnSpPr>
        <p:spPr>
          <a:xfrm>
            <a:off x="387726" y="6133869"/>
            <a:ext cx="4355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E8C996C-AA6F-3E57-A1E8-526B0473F248}"/>
              </a:ext>
            </a:extLst>
          </p:cNvPr>
          <p:cNvSpPr txBox="1"/>
          <p:nvPr/>
        </p:nvSpPr>
        <p:spPr>
          <a:xfrm>
            <a:off x="0" y="6204296"/>
            <a:ext cx="9343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NewRomanPSStd-Regular-Identity-H"/>
              </a:rPr>
              <a:t>[C:FujOka99] </a:t>
            </a:r>
            <a:r>
              <a:rPr lang="en-US" altLang="zh-CN" dirty="0" err="1">
                <a:latin typeface="TimesNewRomanPSStd-Regular-Identity-H"/>
              </a:rPr>
              <a:t>Eiichiro</a:t>
            </a:r>
            <a:r>
              <a:rPr lang="en-US" altLang="zh-CN" dirty="0">
                <a:latin typeface="TimesNewRomanPSStd-Regular-Identity-H"/>
              </a:rPr>
              <a:t> Fujisaki, </a:t>
            </a:r>
            <a:r>
              <a:rPr lang="en-US" altLang="zh-CN" dirty="0" err="1">
                <a:latin typeface="TimesNewRomanPSStd-Regular-Identity-H"/>
              </a:rPr>
              <a:t>Tatsuaki</a:t>
            </a:r>
            <a:r>
              <a:rPr lang="en-US" altLang="zh-CN" dirty="0">
                <a:latin typeface="TimesNewRomanPSStd-Regular-Identity-H"/>
              </a:rPr>
              <a:t> Okamoto: Secure Integration of Asymmetric and Symmetric Encryption Schemes. CRYPTO 1999: 537-554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8024542-729C-39D7-ED28-CF9BE99868E9}"/>
                  </a:ext>
                </a:extLst>
              </p:cNvPr>
              <p:cNvSpPr txBox="1"/>
              <p:nvPr/>
            </p:nvSpPr>
            <p:spPr>
              <a:xfrm>
                <a:off x="708128" y="1315291"/>
                <a:ext cx="10651749" cy="669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CPA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-secure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PKE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28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CCA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-secure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KEM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8024542-729C-39D7-ED28-CF9BE9986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28" y="1315291"/>
                <a:ext cx="10651749" cy="669927"/>
              </a:xfrm>
              <a:prstGeom prst="rect">
                <a:avLst/>
              </a:prstGeom>
              <a:blipFill>
                <a:blip r:embed="rId4"/>
                <a:stretch>
                  <a:fillRect l="-1145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D73A8BCB-9398-82EA-B807-55512D8F9F46}"/>
              </a:ext>
            </a:extLst>
          </p:cNvPr>
          <p:cNvSpPr txBox="1"/>
          <p:nvPr/>
        </p:nvSpPr>
        <p:spPr>
          <a:xfrm>
            <a:off x="893251" y="2439585"/>
            <a:ext cx="2455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Gen(1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(pk,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en-US" altLang="zh-CN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(pk,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E2619B1-3A79-840F-51E1-A92966ED0CFC}"/>
                  </a:ext>
                </a:extLst>
              </p:cNvPr>
              <p:cNvSpPr txBox="1"/>
              <p:nvPr/>
            </p:nvSpPr>
            <p:spPr>
              <a:xfrm>
                <a:off x="3745783" y="2439585"/>
                <a:ext cx="337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Encaps(pk):</a:t>
                </a:r>
              </a:p>
              <a:p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zh-CN" altLang="en-US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←</a:t>
                </a:r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$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ℳ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Enc</a:t>
                </a:r>
                <a:r>
                  <a:rPr lang="en-US" altLang="zh-CN" sz="2000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(pk, m;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G(m)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H(m, c)</a:t>
                </a:r>
              </a:p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(k, c)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E2619B1-3A79-840F-51E1-A92966ED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83" y="2439585"/>
                <a:ext cx="3378683" cy="1938992"/>
              </a:xfrm>
              <a:prstGeom prst="rect">
                <a:avLst/>
              </a:prstGeom>
              <a:blipFill>
                <a:blip r:embed="rId5"/>
                <a:stretch>
                  <a:fillRect l="-1802" t="-1258" b="-5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58C772C-40ED-E031-682F-043748E5A1EF}"/>
                  </a:ext>
                </a:extLst>
              </p:cNvPr>
              <p:cNvSpPr txBox="1"/>
              <p:nvPr/>
            </p:nvSpPr>
            <p:spPr>
              <a:xfrm>
                <a:off x="6753579" y="2439585"/>
                <a:ext cx="361897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Decaps(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c):</a:t>
                </a:r>
              </a:p>
              <a:p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m'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</a:t>
                </a:r>
                <a:r>
                  <a:rPr lang="en-US" altLang="zh-CN" sz="2000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c)</a:t>
                </a:r>
                <a:endParaRPr lang="en-US" altLang="zh-CN" sz="2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altLang="zh-CN" sz="2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Enc</a:t>
                </a:r>
                <a:r>
                  <a:rPr lang="en-US" altLang="zh-CN" sz="2000" baseline="30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(pk, m'; G(m')) = 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</a:p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return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H(m', c)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else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⊥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58C772C-40ED-E031-682F-043748E5A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579" y="2439585"/>
                <a:ext cx="3618970" cy="2246769"/>
              </a:xfrm>
              <a:prstGeom prst="rect">
                <a:avLst/>
              </a:prstGeom>
              <a:blipFill>
                <a:blip r:embed="rId6"/>
                <a:stretch>
                  <a:fillRect l="-1852" t="-1084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3FD9FDD-CAB6-7D32-2A5F-7BF45046BD2A}"/>
              </a:ext>
            </a:extLst>
          </p:cNvPr>
          <p:cNvCxnSpPr/>
          <p:nvPr/>
        </p:nvCxnSpPr>
        <p:spPr>
          <a:xfrm>
            <a:off x="966179" y="2872225"/>
            <a:ext cx="1575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3356E19-5F69-E5E8-620C-CC2EA29BE428}"/>
              </a:ext>
            </a:extLst>
          </p:cNvPr>
          <p:cNvCxnSpPr/>
          <p:nvPr/>
        </p:nvCxnSpPr>
        <p:spPr>
          <a:xfrm>
            <a:off x="3805680" y="2872225"/>
            <a:ext cx="1575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22092B4-30D2-958B-BB67-C5701F94F567}"/>
              </a:ext>
            </a:extLst>
          </p:cNvPr>
          <p:cNvCxnSpPr/>
          <p:nvPr/>
        </p:nvCxnSpPr>
        <p:spPr>
          <a:xfrm>
            <a:off x="6819086" y="2872225"/>
            <a:ext cx="1575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FC0B997-01BF-B838-C4C4-2011CBFEDAD6}"/>
                  </a:ext>
                </a:extLst>
              </p:cNvPr>
              <p:cNvSpPr txBox="1"/>
              <p:nvPr/>
            </p:nvSpPr>
            <p:spPr>
              <a:xfrm>
                <a:off x="785700" y="4657613"/>
                <a:ext cx="9298848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 transformation with </a:t>
                </a:r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explicit rejection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KEM</a:t>
                </a:r>
                <a:r>
                  <a:rPr lang="en-US" altLang="zh-CN" sz="24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</a:t>
                </a:r>
                <a:r>
                  <a:rPr lang="zh-CN" altLang="en-US" sz="2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⊥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[PKE, H, G]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FC0B997-01BF-B838-C4C4-2011CBFED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0" y="4657613"/>
                <a:ext cx="9298848" cy="577850"/>
              </a:xfrm>
              <a:prstGeom prst="rect">
                <a:avLst/>
              </a:prstGeom>
              <a:blipFill>
                <a:blip r:embed="rId7"/>
                <a:stretch>
                  <a:fillRect l="-1049" b="-2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17900678-8BA3-B09C-27AB-2A4B77119E5C}"/>
              </a:ext>
            </a:extLst>
          </p:cNvPr>
          <p:cNvSpPr txBox="1"/>
          <p:nvPr/>
        </p:nvSpPr>
        <p:spPr>
          <a:xfrm>
            <a:off x="785700" y="5223796"/>
            <a:ext cx="109724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Re-encryption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time-consuming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and susceptible to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side-channel attacks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136D3DE-DC30-789F-5C86-47CF9A2CF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737B227-FCEF-3F10-5100-C18FDD00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568B9-4E6B-34EA-7929-692C126B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椭圆 2069">
            <a:extLst>
              <a:ext uri="{FF2B5EF4-FFF2-40B4-BE49-F238E27FC236}">
                <a16:creationId xmlns:a16="http://schemas.microsoft.com/office/drawing/2014/main" id="{55A6DDE0-2B43-3255-6BE3-0749FCB2E61A}"/>
              </a:ext>
            </a:extLst>
          </p:cNvPr>
          <p:cNvSpPr/>
          <p:nvPr/>
        </p:nvSpPr>
        <p:spPr>
          <a:xfrm>
            <a:off x="3883096" y="3302041"/>
            <a:ext cx="504000" cy="504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7D3152-1FE6-CFDB-EC1C-CF375A281F9E}"/>
              </a:ext>
            </a:extLst>
          </p:cNvPr>
          <p:cNvSpPr/>
          <p:nvPr/>
        </p:nvSpPr>
        <p:spPr>
          <a:xfrm>
            <a:off x="0" y="931843"/>
            <a:ext cx="12265572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ADF367B9-21E6-799E-7FA9-155303B1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400" y="6356350"/>
            <a:ext cx="2743200" cy="365125"/>
          </a:xfrm>
        </p:spPr>
        <p:txBody>
          <a:bodyPr/>
          <a:lstStyle/>
          <a:p>
            <a:fld id="{7F07ED8E-D068-45E9-AF22-7C8525D53B28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702FEFA-528B-291C-BE3D-287FEF341EE2}"/>
              </a:ext>
            </a:extLst>
          </p:cNvPr>
          <p:cNvSpPr/>
          <p:nvPr/>
        </p:nvSpPr>
        <p:spPr>
          <a:xfrm>
            <a:off x="86189" y="254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</a:t>
            </a:r>
            <a:r>
              <a:rPr lang="en-US" altLang="zh-CN" sz="2800" b="1" spc="100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</a:t>
            </a:r>
            <a:r>
              <a:rPr lang="en-US" altLang="zh-CN" sz="2800" b="1" spc="1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Transformation 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[EC:HugVau22]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DE5908E-F765-2A33-9202-8FCF45622475}"/>
              </a:ext>
            </a:extLst>
          </p:cNvPr>
          <p:cNvSpPr txBox="1"/>
          <p:nvPr/>
        </p:nvSpPr>
        <p:spPr>
          <a:xfrm>
            <a:off x="347463" y="1267662"/>
            <a:ext cx="6084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Construction without Re-Encryption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B6A953-6EFF-0EBA-28DB-0BDFE53D6A91}"/>
              </a:ext>
            </a:extLst>
          </p:cNvPr>
          <p:cNvSpPr txBox="1"/>
          <p:nvPr/>
        </p:nvSpPr>
        <p:spPr>
          <a:xfrm>
            <a:off x="1115452" y="262584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Gen: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EB3076C-0068-70BB-4EDA-4DC9E05566C4}"/>
              </a:ext>
            </a:extLst>
          </p:cNvPr>
          <p:cNvSpPr txBox="1"/>
          <p:nvPr/>
        </p:nvSpPr>
        <p:spPr>
          <a:xfrm>
            <a:off x="2250569" y="262584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D79B4D-EB81-E7BB-5D23-FB84D5548DCB}"/>
              </a:ext>
            </a:extLst>
          </p:cNvPr>
          <p:cNvSpPr txBox="1"/>
          <p:nvPr/>
        </p:nvSpPr>
        <p:spPr>
          <a:xfrm>
            <a:off x="3890183" y="26258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CC8291-4EAB-74B6-8294-A0A3A9E58DF5}"/>
              </a:ext>
            </a:extLst>
          </p:cNvPr>
          <p:cNvSpPr txBox="1"/>
          <p:nvPr/>
        </p:nvSpPr>
        <p:spPr>
          <a:xfrm>
            <a:off x="669817" y="330204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Encaps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D8C6DE-D231-3296-F959-46F6BC60018F}"/>
              </a:ext>
            </a:extLst>
          </p:cNvPr>
          <p:cNvSpPr txBox="1"/>
          <p:nvPr/>
        </p:nvSpPr>
        <p:spPr>
          <a:xfrm>
            <a:off x="2292255" y="329256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BACE258-74F8-4CB5-F7B4-0DD1D9932863}"/>
              </a:ext>
            </a:extLst>
          </p:cNvPr>
          <p:cNvSpPr/>
          <p:nvPr/>
        </p:nvSpPr>
        <p:spPr>
          <a:xfrm>
            <a:off x="2250569" y="2625841"/>
            <a:ext cx="504000" cy="504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06C97BB-4A28-BFA1-9029-902F581611E6}"/>
              </a:ext>
            </a:extLst>
          </p:cNvPr>
          <p:cNvSpPr/>
          <p:nvPr/>
        </p:nvSpPr>
        <p:spPr>
          <a:xfrm>
            <a:off x="2250569" y="3302042"/>
            <a:ext cx="504000" cy="504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CCC833D-9724-45D7-0CAB-37BA87132CBE}"/>
              </a:ext>
            </a:extLst>
          </p:cNvPr>
          <p:cNvCxnSpPr>
            <a:stCxn id="14" idx="4"/>
            <a:endCxn id="15" idx="0"/>
          </p:cNvCxnSpPr>
          <p:nvPr/>
        </p:nvCxnSpPr>
        <p:spPr>
          <a:xfrm>
            <a:off x="2502569" y="3129841"/>
            <a:ext cx="0" cy="17220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EF3F46C-FE7A-5523-A151-91FFC27E3DE3}"/>
              </a:ext>
            </a:extLst>
          </p:cNvPr>
          <p:cNvSpPr txBox="1"/>
          <p:nvPr/>
        </p:nvSpPr>
        <p:spPr>
          <a:xfrm>
            <a:off x="3961349" y="329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1519F02-82B4-DCF6-C7D0-7E0567B61D13}"/>
              </a:ext>
            </a:extLst>
          </p:cNvPr>
          <p:cNvSpPr/>
          <p:nvPr/>
        </p:nvSpPr>
        <p:spPr>
          <a:xfrm>
            <a:off x="3878626" y="3302042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CE492BA-1547-E864-DCB0-C968A81B2D47}"/>
              </a:ext>
            </a:extLst>
          </p:cNvPr>
          <p:cNvCxnSpPr>
            <a:stCxn id="15" idx="6"/>
            <a:endCxn id="18" idx="2"/>
          </p:cNvCxnSpPr>
          <p:nvPr/>
        </p:nvCxnSpPr>
        <p:spPr>
          <a:xfrm>
            <a:off x="2754569" y="3554042"/>
            <a:ext cx="1124057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91214281-60CC-1394-9261-E4415E76880B}"/>
              </a:ext>
            </a:extLst>
          </p:cNvPr>
          <p:cNvSpPr/>
          <p:nvPr/>
        </p:nvSpPr>
        <p:spPr>
          <a:xfrm>
            <a:off x="3878626" y="2623944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8BFCDD0-572F-F17C-E24B-E8213B7BFA79}"/>
              </a:ext>
            </a:extLst>
          </p:cNvPr>
          <p:cNvCxnSpPr>
            <a:stCxn id="20" idx="4"/>
            <a:endCxn id="18" idx="0"/>
          </p:cNvCxnSpPr>
          <p:nvPr/>
        </p:nvCxnSpPr>
        <p:spPr>
          <a:xfrm>
            <a:off x="4130626" y="3127944"/>
            <a:ext cx="0" cy="174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26C576DF-2C53-1B58-C14F-42B60D0E83E0}"/>
              </a:ext>
            </a:extLst>
          </p:cNvPr>
          <p:cNvSpPr txBox="1"/>
          <p:nvPr/>
        </p:nvSpPr>
        <p:spPr>
          <a:xfrm>
            <a:off x="2335536" y="524953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k'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E96F8D0-E49F-4BEB-8FFA-1AA8791DB74F}"/>
              </a:ext>
            </a:extLst>
          </p:cNvPr>
          <p:cNvSpPr txBox="1"/>
          <p:nvPr/>
        </p:nvSpPr>
        <p:spPr>
          <a:xfrm>
            <a:off x="652183" y="524953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Decaps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925AA24-E7BB-3570-A157-F4C2AB0DE5C6}"/>
              </a:ext>
            </a:extLst>
          </p:cNvPr>
          <p:cNvSpPr txBox="1"/>
          <p:nvPr/>
        </p:nvSpPr>
        <p:spPr>
          <a:xfrm rot="5400000">
            <a:off x="2320467" y="489716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4B0453D-F9BD-85C4-1B2C-E1A41F3AC46F}"/>
              </a:ext>
            </a:extLst>
          </p:cNvPr>
          <p:cNvSpPr txBox="1"/>
          <p:nvPr/>
        </p:nvSpPr>
        <p:spPr>
          <a:xfrm>
            <a:off x="2826718" y="1929199"/>
            <a:ext cx="90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en-US" altLang="zh-CN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155EBFF-BA4B-D259-A787-05B07A18D24C}"/>
              </a:ext>
            </a:extLst>
          </p:cNvPr>
          <p:cNvCxnSpPr>
            <a:stCxn id="26" idx="2"/>
            <a:endCxn id="10" idx="0"/>
          </p:cNvCxnSpPr>
          <p:nvPr/>
        </p:nvCxnSpPr>
        <p:spPr>
          <a:xfrm flipH="1">
            <a:off x="2505607" y="2390864"/>
            <a:ext cx="772517" cy="23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5046BBF-D8A1-E0EC-2905-44C37177340F}"/>
              </a:ext>
            </a:extLst>
          </p:cNvPr>
          <p:cNvCxnSpPr>
            <a:stCxn id="26" idx="2"/>
            <a:endCxn id="11" idx="0"/>
          </p:cNvCxnSpPr>
          <p:nvPr/>
        </p:nvCxnSpPr>
        <p:spPr>
          <a:xfrm>
            <a:off x="3278124" y="2390864"/>
            <a:ext cx="858281" cy="23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BB208A5E-52C5-BC15-641A-860DE97D21C2}"/>
              </a:ext>
            </a:extLst>
          </p:cNvPr>
          <p:cNvSpPr txBox="1"/>
          <p:nvPr/>
        </p:nvSpPr>
        <p:spPr>
          <a:xfrm>
            <a:off x="2852367" y="3129549"/>
            <a:ext cx="851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</a:t>
            </a:r>
            <a:r>
              <a:rPr lang="en-US" altLang="zh-CN" sz="2400" baseline="30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2A67DDA-3312-670C-A89F-35A51B52C8AC}"/>
              </a:ext>
            </a:extLst>
          </p:cNvPr>
          <p:cNvSpPr txBox="1"/>
          <p:nvPr/>
        </p:nvSpPr>
        <p:spPr>
          <a:xfrm>
            <a:off x="2330630" y="45506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498A794-CFAC-188C-4156-7AABB935E2EF}"/>
              </a:ext>
            </a:extLst>
          </p:cNvPr>
          <p:cNvSpPr txBox="1"/>
          <p:nvPr/>
        </p:nvSpPr>
        <p:spPr>
          <a:xfrm>
            <a:off x="2298311" y="3942873"/>
            <a:ext cx="40748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B4020C6-6492-0E02-BBEF-4806A867BF5A}"/>
              </a:ext>
            </a:extLst>
          </p:cNvPr>
          <p:cNvCxnSpPr>
            <a:stCxn id="15" idx="4"/>
            <a:endCxn id="36" idx="0"/>
          </p:cNvCxnSpPr>
          <p:nvPr/>
        </p:nvCxnSpPr>
        <p:spPr>
          <a:xfrm flipH="1">
            <a:off x="2502053" y="3806042"/>
            <a:ext cx="516" cy="1368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连接符: 肘形 44">
            <a:extLst>
              <a:ext uri="{FF2B5EF4-FFF2-40B4-BE49-F238E27FC236}">
                <a16:creationId xmlns:a16="http://schemas.microsoft.com/office/drawing/2014/main" id="{E8D5D62E-CBD8-5CEC-0A3E-5D9CD5C74F31}"/>
              </a:ext>
            </a:extLst>
          </p:cNvPr>
          <p:cNvCxnSpPr>
            <a:stCxn id="18" idx="4"/>
            <a:endCxn id="36" idx="3"/>
          </p:cNvCxnSpPr>
          <p:nvPr/>
        </p:nvCxnSpPr>
        <p:spPr>
          <a:xfrm rot="5400000">
            <a:off x="3234379" y="3277459"/>
            <a:ext cx="367664" cy="1424831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AD1DED83-325A-318E-CE5D-833AEB98AD4E}"/>
              </a:ext>
            </a:extLst>
          </p:cNvPr>
          <p:cNvCxnSpPr>
            <a:cxnSpLocks/>
            <a:stCxn id="36" idx="2"/>
            <a:endCxn id="34" idx="0"/>
          </p:cNvCxnSpPr>
          <p:nvPr/>
        </p:nvCxnSpPr>
        <p:spPr>
          <a:xfrm flipH="1">
            <a:off x="2499907" y="4404538"/>
            <a:ext cx="2146" cy="14608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370A1B47-3750-0E95-631D-7CEEF4965BA2}"/>
              </a:ext>
            </a:extLst>
          </p:cNvPr>
          <p:cNvSpPr txBox="1"/>
          <p:nvPr/>
        </p:nvSpPr>
        <p:spPr>
          <a:xfrm>
            <a:off x="3890183" y="5249538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m'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264BD49-24DE-7520-F56E-45904BDBDD45}"/>
              </a:ext>
            </a:extLst>
          </p:cNvPr>
          <p:cNvCxnSpPr>
            <a:stCxn id="18" idx="4"/>
            <a:endCxn id="52" idx="0"/>
          </p:cNvCxnSpPr>
          <p:nvPr/>
        </p:nvCxnSpPr>
        <p:spPr>
          <a:xfrm>
            <a:off x="4130626" y="3806042"/>
            <a:ext cx="9786" cy="1443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9601A0C7-AC62-A155-0241-794887359ACF}"/>
              </a:ext>
            </a:extLst>
          </p:cNvPr>
          <p:cNvSpPr txBox="1"/>
          <p:nvPr/>
        </p:nvSpPr>
        <p:spPr>
          <a:xfrm>
            <a:off x="2982040" y="5249537"/>
            <a:ext cx="40748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3" name="连接符: 肘形 2052">
            <a:extLst>
              <a:ext uri="{FF2B5EF4-FFF2-40B4-BE49-F238E27FC236}">
                <a16:creationId xmlns:a16="http://schemas.microsoft.com/office/drawing/2014/main" id="{23DB2EAF-E9F3-D6D1-5ACF-9667744596A5}"/>
              </a:ext>
            </a:extLst>
          </p:cNvPr>
          <p:cNvCxnSpPr>
            <a:stCxn id="18" idx="3"/>
            <a:endCxn id="61" idx="0"/>
          </p:cNvCxnSpPr>
          <p:nvPr/>
        </p:nvCxnSpPr>
        <p:spPr>
          <a:xfrm rot="5400000">
            <a:off x="2810457" y="4107559"/>
            <a:ext cx="1517304" cy="766653"/>
          </a:xfrm>
          <a:prstGeom prst="bentConnector3">
            <a:avLst>
              <a:gd name="adj1" fmla="val 24"/>
            </a:avLst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直接箭头连接符 2056">
            <a:extLst>
              <a:ext uri="{FF2B5EF4-FFF2-40B4-BE49-F238E27FC236}">
                <a16:creationId xmlns:a16="http://schemas.microsoft.com/office/drawing/2014/main" id="{EC22161C-E2DB-F24E-050F-F8F94E94EEE0}"/>
              </a:ext>
            </a:extLst>
          </p:cNvPr>
          <p:cNvCxnSpPr>
            <a:stCxn id="52" idx="1"/>
            <a:endCxn id="61" idx="3"/>
          </p:cNvCxnSpPr>
          <p:nvPr/>
        </p:nvCxnSpPr>
        <p:spPr>
          <a:xfrm flipH="1" flipV="1">
            <a:off x="3389524" y="5480370"/>
            <a:ext cx="500659" cy="1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直接箭头连接符 2060">
            <a:extLst>
              <a:ext uri="{FF2B5EF4-FFF2-40B4-BE49-F238E27FC236}">
                <a16:creationId xmlns:a16="http://schemas.microsoft.com/office/drawing/2014/main" id="{675645D3-E7C1-A67F-7D20-09664EFEC1EB}"/>
              </a:ext>
            </a:extLst>
          </p:cNvPr>
          <p:cNvCxnSpPr>
            <a:stCxn id="61" idx="1"/>
            <a:endCxn id="22" idx="3"/>
          </p:cNvCxnSpPr>
          <p:nvPr/>
        </p:nvCxnSpPr>
        <p:spPr>
          <a:xfrm flipH="1">
            <a:off x="2733402" y="5480370"/>
            <a:ext cx="24863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文本框 2061">
            <a:extLst>
              <a:ext uri="{FF2B5EF4-FFF2-40B4-BE49-F238E27FC236}">
                <a16:creationId xmlns:a16="http://schemas.microsoft.com/office/drawing/2014/main" id="{16DCCA2A-974C-EDB6-C6E4-6D5E9C479ED2}"/>
              </a:ext>
            </a:extLst>
          </p:cNvPr>
          <p:cNvSpPr txBox="1"/>
          <p:nvPr/>
        </p:nvSpPr>
        <p:spPr>
          <a:xfrm>
            <a:off x="4079234" y="4404538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altLang="zh-CN" sz="2400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3" name="文本框 2062">
            <a:extLst>
              <a:ext uri="{FF2B5EF4-FFF2-40B4-BE49-F238E27FC236}">
                <a16:creationId xmlns:a16="http://schemas.microsoft.com/office/drawing/2014/main" id="{194809E4-C1D9-DCAE-51FC-5E4264C7CF83}"/>
              </a:ext>
            </a:extLst>
          </p:cNvPr>
          <p:cNvSpPr txBox="1"/>
          <p:nvPr/>
        </p:nvSpPr>
        <p:spPr>
          <a:xfrm>
            <a:off x="3380773" y="5079268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≠⊥</a:t>
            </a:r>
          </a:p>
        </p:txBody>
      </p:sp>
      <p:sp>
        <p:nvSpPr>
          <p:cNvPr id="2066" name="文本框 2065">
            <a:extLst>
              <a:ext uri="{FF2B5EF4-FFF2-40B4-BE49-F238E27FC236}">
                <a16:creationId xmlns:a16="http://schemas.microsoft.com/office/drawing/2014/main" id="{892038EF-A7DE-A35E-8ADD-E4CBDB037BE9}"/>
              </a:ext>
            </a:extLst>
          </p:cNvPr>
          <p:cNvSpPr txBox="1"/>
          <p:nvPr/>
        </p:nvSpPr>
        <p:spPr>
          <a:xfrm>
            <a:off x="4891300" y="5249536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</a:p>
        </p:txBody>
      </p:sp>
      <p:cxnSp>
        <p:nvCxnSpPr>
          <p:cNvPr id="2068" name="直接箭头连接符 2067">
            <a:extLst>
              <a:ext uri="{FF2B5EF4-FFF2-40B4-BE49-F238E27FC236}">
                <a16:creationId xmlns:a16="http://schemas.microsoft.com/office/drawing/2014/main" id="{71CDF911-DE0B-5EC5-B664-72CB72A213E4}"/>
              </a:ext>
            </a:extLst>
          </p:cNvPr>
          <p:cNvCxnSpPr>
            <a:stCxn id="52" idx="3"/>
            <a:endCxn id="2066" idx="1"/>
          </p:cNvCxnSpPr>
          <p:nvPr/>
        </p:nvCxnSpPr>
        <p:spPr>
          <a:xfrm flipV="1">
            <a:off x="4390641" y="5480369"/>
            <a:ext cx="500659" cy="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文本框 2068">
            <a:extLst>
              <a:ext uri="{FF2B5EF4-FFF2-40B4-BE49-F238E27FC236}">
                <a16:creationId xmlns:a16="http://schemas.microsoft.com/office/drawing/2014/main" id="{3A11ED5F-EAEA-1F87-32E1-707FD193156F}"/>
              </a:ext>
            </a:extLst>
          </p:cNvPr>
          <p:cNvSpPr txBox="1"/>
          <p:nvPr/>
        </p:nvSpPr>
        <p:spPr>
          <a:xfrm>
            <a:off x="4318602" y="5079268"/>
            <a:ext cx="67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</a:p>
        </p:txBody>
      </p:sp>
      <p:sp>
        <p:nvSpPr>
          <p:cNvPr id="2074" name="文本框 2073">
            <a:extLst>
              <a:ext uri="{FF2B5EF4-FFF2-40B4-BE49-F238E27FC236}">
                <a16:creationId xmlns:a16="http://schemas.microsoft.com/office/drawing/2014/main" id="{89F4A520-449E-60AD-0035-5243CC35C981}"/>
              </a:ext>
            </a:extLst>
          </p:cNvPr>
          <p:cNvSpPr txBox="1"/>
          <p:nvPr/>
        </p:nvSpPr>
        <p:spPr>
          <a:xfrm>
            <a:off x="6869437" y="4539572"/>
            <a:ext cx="448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OW-CPA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secure</a:t>
            </a:r>
          </a:p>
          <a:p>
            <a:pPr algn="just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altLang="zh-CN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IND-1CCA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secure</a:t>
            </a:r>
          </a:p>
        </p:txBody>
      </p:sp>
      <p:cxnSp>
        <p:nvCxnSpPr>
          <p:cNvPr id="2085" name="直接连接符 2084">
            <a:extLst>
              <a:ext uri="{FF2B5EF4-FFF2-40B4-BE49-F238E27FC236}">
                <a16:creationId xmlns:a16="http://schemas.microsoft.com/office/drawing/2014/main" id="{FF9C8E8D-B71C-C68C-0D91-61AE12F2D3B9}"/>
              </a:ext>
            </a:extLst>
          </p:cNvPr>
          <p:cNvCxnSpPr/>
          <p:nvPr/>
        </p:nvCxnSpPr>
        <p:spPr>
          <a:xfrm>
            <a:off x="387726" y="6133869"/>
            <a:ext cx="4355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6" name="矩形: 圆角 2085">
            <a:extLst>
              <a:ext uri="{FF2B5EF4-FFF2-40B4-BE49-F238E27FC236}">
                <a16:creationId xmlns:a16="http://schemas.microsoft.com/office/drawing/2014/main" id="{5762100B-2CC2-7281-2A2E-B426C1C31F33}"/>
              </a:ext>
            </a:extLst>
          </p:cNvPr>
          <p:cNvSpPr/>
          <p:nvPr/>
        </p:nvSpPr>
        <p:spPr>
          <a:xfrm>
            <a:off x="6774069" y="4496300"/>
            <a:ext cx="4640171" cy="917543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7" name="文本框 2086">
            <a:extLst>
              <a:ext uri="{FF2B5EF4-FFF2-40B4-BE49-F238E27FC236}">
                <a16:creationId xmlns:a16="http://schemas.microsoft.com/office/drawing/2014/main" id="{EB4729C0-6F5B-EF9B-9F3F-4C5695246DCB}"/>
              </a:ext>
            </a:extLst>
          </p:cNvPr>
          <p:cNvSpPr txBox="1"/>
          <p:nvPr/>
        </p:nvSpPr>
        <p:spPr>
          <a:xfrm>
            <a:off x="0" y="6204296"/>
            <a:ext cx="9343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NewRomanPSStd-Regular-Identity-H"/>
              </a:rPr>
              <a:t>[EC:HugVau22] </a:t>
            </a:r>
            <a:r>
              <a:rPr lang="en-US" altLang="zh-CN" dirty="0">
                <a:latin typeface="TimesNewRomanPSStd-Regular-Identity-H"/>
              </a:rPr>
              <a:t>Loïs </a:t>
            </a:r>
            <a:r>
              <a:rPr lang="en-US" altLang="zh-CN" dirty="0" err="1">
                <a:latin typeface="TimesNewRomanPSStd-Regular-Identity-H"/>
              </a:rPr>
              <a:t>Huguenin-Dumittan</a:t>
            </a:r>
            <a:r>
              <a:rPr lang="en-US" altLang="zh-CN" dirty="0">
                <a:latin typeface="TimesNewRomanPSStd-Regular-Identity-H"/>
              </a:rPr>
              <a:t>, Serge </a:t>
            </a:r>
            <a:r>
              <a:rPr lang="en-US" altLang="zh-CN" dirty="0" err="1">
                <a:latin typeface="TimesNewRomanPSStd-Regular-Identity-H"/>
              </a:rPr>
              <a:t>Vaudenay</a:t>
            </a:r>
            <a:r>
              <a:rPr lang="en-US" altLang="zh-CN" dirty="0">
                <a:latin typeface="TimesNewRomanPSStd-Regular-Identity-H"/>
              </a:rPr>
              <a:t>: On IND-</a:t>
            </a:r>
            <a:r>
              <a:rPr lang="en-US" altLang="zh-CN" dirty="0" err="1">
                <a:latin typeface="TimesNewRomanPSStd-Regular-Identity-H"/>
              </a:rPr>
              <a:t>qCCA</a:t>
            </a:r>
            <a:r>
              <a:rPr lang="en-US" altLang="zh-CN" dirty="0">
                <a:latin typeface="TimesNewRomanPSStd-Regular-Identity-H"/>
              </a:rPr>
              <a:t> Security in the ROM and Its Applications - CPA Security Is Sufficient for TLS 1.3. EUROCRYPT (3) 2022: 613-642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4903CA-378A-B06F-0D8A-B07DDDAC2B96}"/>
              </a:ext>
            </a:extLst>
          </p:cNvPr>
          <p:cNvSpPr txBox="1"/>
          <p:nvPr/>
        </p:nvSpPr>
        <p:spPr>
          <a:xfrm>
            <a:off x="5959754" y="1900794"/>
            <a:ext cx="2000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Gen(1</a:t>
            </a:r>
            <a:r>
              <a:rPr lang="en-US" altLang="zh-CN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(pk,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en-US" altLang="zh-CN" sz="16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altLang="zh-CN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(pk,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D2899D1-1B73-5A4F-2724-27D60B4BFD88}"/>
                  </a:ext>
                </a:extLst>
              </p:cNvPr>
              <p:cNvSpPr txBox="1"/>
              <p:nvPr/>
            </p:nvSpPr>
            <p:spPr>
              <a:xfrm>
                <a:off x="7963896" y="1897612"/>
                <a:ext cx="171802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Encaps(pk):</a:t>
                </a:r>
              </a:p>
              <a:p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zh-CN" altLang="en-US" sz="16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←</a:t>
                </a:r>
                <a:r>
                  <a:rPr lang="en-US" altLang="zh-CN" sz="16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$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ℳ</m:t>
                    </m:r>
                  </m:oMath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Enc</a:t>
                </a:r>
                <a:r>
                  <a:rPr lang="en-US" altLang="zh-CN" sz="1600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(pk, m)</a:t>
                </a: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H(m, c)</a:t>
                </a:r>
              </a:p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(k, c)</a:t>
                </a:r>
                <a:endPara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D2899D1-1B73-5A4F-2724-27D60B4BF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896" y="1897612"/>
                <a:ext cx="1718027" cy="1569660"/>
              </a:xfrm>
              <a:prstGeom prst="rect">
                <a:avLst/>
              </a:prstGeom>
              <a:blipFill>
                <a:blip r:embed="rId4"/>
                <a:stretch>
                  <a:fillRect l="-1773" t="-1163" b="-3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5EF9F6F-18F5-EA7D-AA85-DAC5368DB081}"/>
                  </a:ext>
                </a:extLst>
              </p:cNvPr>
              <p:cNvSpPr txBox="1"/>
              <p:nvPr/>
            </p:nvSpPr>
            <p:spPr>
              <a:xfrm>
                <a:off x="9686393" y="1897612"/>
                <a:ext cx="207976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Decaps(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c):</a:t>
                </a:r>
              </a:p>
              <a:p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m'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</a:t>
                </a:r>
                <a:r>
                  <a:rPr lang="en-US" altLang="zh-CN" sz="1600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c)</a:t>
                </a:r>
                <a:endParaRPr lang="en-US" altLang="zh-CN" sz="16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if m' = </a:t>
                </a:r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⊥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⊥</a:t>
                </a:r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H(m', c)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5EF9F6F-18F5-EA7D-AA85-DAC5368DB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393" y="1897612"/>
                <a:ext cx="2079769" cy="1323439"/>
              </a:xfrm>
              <a:prstGeom prst="rect">
                <a:avLst/>
              </a:prstGeom>
              <a:blipFill>
                <a:blip r:embed="rId5"/>
                <a:stretch>
                  <a:fillRect l="-1760" t="-1382" b="-5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4E64C053-7388-70A8-22BB-3CC7B98E3A98}"/>
              </a:ext>
            </a:extLst>
          </p:cNvPr>
          <p:cNvSpPr/>
          <p:nvPr/>
        </p:nvSpPr>
        <p:spPr>
          <a:xfrm>
            <a:off x="5959754" y="1897612"/>
            <a:ext cx="5806401" cy="159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B5EE02A-9321-019D-D8A7-D2B243F2AA7D}"/>
              </a:ext>
            </a:extLst>
          </p:cNvPr>
          <p:cNvCxnSpPr/>
          <p:nvPr/>
        </p:nvCxnSpPr>
        <p:spPr>
          <a:xfrm>
            <a:off x="6036162" y="2262737"/>
            <a:ext cx="8264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232B812-54A1-8EB6-A26F-FF449244B735}"/>
              </a:ext>
            </a:extLst>
          </p:cNvPr>
          <p:cNvCxnSpPr>
            <a:cxnSpLocks/>
          </p:cNvCxnSpPr>
          <p:nvPr/>
        </p:nvCxnSpPr>
        <p:spPr>
          <a:xfrm>
            <a:off x="8028581" y="2262737"/>
            <a:ext cx="12016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87F5309-5662-DC6B-9648-34E3886C52DD}"/>
              </a:ext>
            </a:extLst>
          </p:cNvPr>
          <p:cNvCxnSpPr>
            <a:cxnSpLocks/>
          </p:cNvCxnSpPr>
          <p:nvPr/>
        </p:nvCxnSpPr>
        <p:spPr>
          <a:xfrm>
            <a:off x="9762949" y="2254432"/>
            <a:ext cx="14118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AB16BCD-B698-56F7-E71B-B8EB60B8E265}"/>
                  </a:ext>
                </a:extLst>
              </p:cNvPr>
              <p:cNvSpPr txBox="1"/>
              <p:nvPr/>
            </p:nvSpPr>
            <p:spPr>
              <a:xfrm>
                <a:off x="6255839" y="3579304"/>
                <a:ext cx="5388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2400" baseline="-25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altLang="zh-CN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transformation: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KEM</a:t>
                </a:r>
                <a:r>
                  <a:rPr lang="en-US" altLang="zh-CN" sz="24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24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[PKE, H]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AB16BCD-B698-56F7-E71B-B8EB60B8E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39" y="3579304"/>
                <a:ext cx="5388088" cy="461665"/>
              </a:xfrm>
              <a:prstGeom prst="rect">
                <a:avLst/>
              </a:prstGeom>
              <a:blipFill>
                <a:blip r:embed="rId6"/>
                <a:stretch>
                  <a:fillRect l="-1697" t="-9211" r="-33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D105A92-8AD2-5CCB-34BF-6A2578B511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2" b="18805"/>
          <a:stretch/>
        </p:blipFill>
        <p:spPr>
          <a:xfrm>
            <a:off x="8275475" y="254442"/>
            <a:ext cx="2298159" cy="5760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81B9C5EA-6EEA-B114-577F-00334FCF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brightnessContrast bright="-1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61" y="286475"/>
            <a:ext cx="1596543" cy="5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  <p:bldP spid="3" grpId="0"/>
      <p:bldP spid="10" grpId="0"/>
      <p:bldP spid="11" grpId="0"/>
      <p:bldP spid="12" grpId="0"/>
      <p:bldP spid="13" grpId="0"/>
      <p:bldP spid="14" grpId="0" animBg="1"/>
      <p:bldP spid="15" grpId="0" animBg="1"/>
      <p:bldP spid="17" grpId="0"/>
      <p:bldP spid="18" grpId="0" animBg="1"/>
      <p:bldP spid="20" grpId="0" animBg="1"/>
      <p:bldP spid="22" grpId="0"/>
      <p:bldP spid="24" grpId="0"/>
      <p:bldP spid="25" grpId="0"/>
      <p:bldP spid="26" grpId="0"/>
      <p:bldP spid="32" grpId="0"/>
      <p:bldP spid="34" grpId="0"/>
      <p:bldP spid="36" grpId="0" animBg="1"/>
      <p:bldP spid="52" grpId="0"/>
      <p:bldP spid="61" grpId="0" animBg="1"/>
      <p:bldP spid="2062" grpId="0"/>
      <p:bldP spid="2063" grpId="0"/>
      <p:bldP spid="2066" grpId="0"/>
      <p:bldP spid="2069" grpId="0"/>
      <p:bldP spid="2074" grpId="0"/>
      <p:bldP spid="2086" grpId="0" animBg="1"/>
      <p:bldP spid="9" grpId="0"/>
      <p:bldP spid="23" grpId="0"/>
      <p:bldP spid="27" grpId="0"/>
      <p:bldP spid="29" grpId="0" animBg="1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5.8633858267716,&quot;left&quot;:462.56015748031496,&quot;top&quot;:131.03086614173228,&quot;width&quot;:386.0000787401575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5.8633858267716,&quot;left&quot;:462.56015748031496,&quot;top&quot;:131.03086614173228,&quot;width&quot;:386.0000787401575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5.8633858267716,&quot;left&quot;:462.56015748031496,&quot;top&quot;:131.03086614173228,&quot;width&quot;:386.000078740157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5.8633858267716,&quot;left&quot;:462.56015748031496,&quot;top&quot;:131.03086614173228,&quot;width&quot;:386.0000787401575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5.8633858267716,&quot;left&quot;:462.56015748031496,&quot;top&quot;:131.03086614173228,&quot;width&quot;:386.0000787401575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5.8633858267716,&quot;left&quot;:462.56015748031496,&quot;top&quot;:131.03086614173228,&quot;width&quot;:386.0000787401575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5.8633858267716,&quot;left&quot;:462.56015748031496,&quot;top&quot;:131.03086614173228,&quot;width&quot;:386.0000787401575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5.8633858267716,&quot;left&quot;:462.56015748031496,&quot;top&quot;:131.03086614173228,&quot;width&quot;:386.0000787401575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5.8633858267716,&quot;left&quot;:462.56015748031496,&quot;top&quot;:131.03086614173228,&quot;width&quot;:386.00007874015756}"/>
</p:tagLst>
</file>

<file path=ppt/theme/theme1.xml><?xml version="1.0" encoding="utf-8"?>
<a:theme xmlns:a="http://schemas.openxmlformats.org/drawingml/2006/main" name="Office 主题​​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4941</TotalTime>
  <Words>2454</Words>
  <Application>Microsoft Office PowerPoint</Application>
  <PresentationFormat>宽屏</PresentationFormat>
  <Paragraphs>462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Wingdings</vt:lpstr>
      <vt:lpstr>微软雅黑</vt:lpstr>
      <vt:lpstr>Cambria Math</vt:lpstr>
      <vt:lpstr>Times New Roman</vt:lpstr>
      <vt:lpstr>思源黑体</vt:lpstr>
      <vt:lpstr>等线 Light</vt:lpstr>
      <vt:lpstr>Arial</vt:lpstr>
      <vt:lpstr>TimesNewRomanPSStd-Regular-Identity-H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Jinrong</dc:creator>
  <cp:lastModifiedBy>Chen Jinrong</cp:lastModifiedBy>
  <cp:revision>348</cp:revision>
  <dcterms:created xsi:type="dcterms:W3CDTF">2024-10-17T07:47:18Z</dcterms:created>
  <dcterms:modified xsi:type="dcterms:W3CDTF">2024-12-11T09:01:20Z</dcterms:modified>
</cp:coreProperties>
</file>