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305" r:id="rId3"/>
    <p:sldId id="257" r:id="rId5"/>
    <p:sldId id="296" r:id="rId6"/>
    <p:sldId id="258" r:id="rId7"/>
    <p:sldId id="340" r:id="rId8"/>
    <p:sldId id="341" r:id="rId9"/>
    <p:sldId id="342" r:id="rId10"/>
    <p:sldId id="259" r:id="rId11"/>
    <p:sldId id="260" r:id="rId12"/>
    <p:sldId id="261" r:id="rId13"/>
    <p:sldId id="262" r:id="rId14"/>
    <p:sldId id="263" r:id="rId15"/>
    <p:sldId id="264" r:id="rId16"/>
    <p:sldId id="265" r:id="rId17"/>
    <p:sldId id="266" r:id="rId18"/>
    <p:sldId id="268" r:id="rId19"/>
    <p:sldId id="269" r:id="rId20"/>
    <p:sldId id="302" r:id="rId21"/>
    <p:sldId id="271" r:id="rId22"/>
    <p:sldId id="273" r:id="rId23"/>
    <p:sldId id="275" r:id="rId24"/>
    <p:sldId id="303" r:id="rId25"/>
    <p:sldId id="347" r:id="rId26"/>
    <p:sldId id="345" r:id="rId27"/>
    <p:sldId id="285" r:id="rId28"/>
    <p:sldId id="348" r:id="rId29"/>
    <p:sldId id="304" r:id="rId30"/>
    <p:sldId id="349" r:id="rId31"/>
    <p:sldId id="287" r:id="rId32"/>
    <p:sldId id="288" r:id="rId33"/>
    <p:sldId id="289" r:id="rId34"/>
    <p:sldId id="290" r:id="rId35"/>
    <p:sldId id="291" r:id="rId36"/>
    <p:sldId id="350" r:id="rId37"/>
    <p:sldId id="293" r:id="rId38"/>
    <p:sldId id="294" r:id="rId39"/>
    <p:sldId id="351" r:id="rId40"/>
  </p:sldIdLst>
  <p:sldSz cx="9144000" cy="5143500"/>
  <p:notesSz cx="6858000" cy="9144000"/>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21" userDrawn="1">
          <p15:clr>
            <a:srgbClr val="A4A3A4"/>
          </p15:clr>
        </p15:guide>
        <p15:guide id="2" pos="2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521"/>
        <p:guide pos="291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37.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50"/>
        <p:cNvGrpSpPr/>
        <p:nvPr/>
      </p:nvGrpSpPr>
      <p:grpSpPr>
        <a:xfrm>
          <a:off x="0" y="0"/>
          <a:ext cx="0" cy="0"/>
          <a:chOff x="0" y="0"/>
          <a:chExt cx="0" cy="0"/>
        </a:xfrm>
      </p:grpSpPr>
      <p:sp>
        <p:nvSpPr>
          <p:cNvPr id="51" name="Google Shape;5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Hello everyone, my name is Jiadong, and today I'd like to give a talk titled "Cooked in Differentiability of the Feistel Construction."</a:t>
            </a:r>
          </a:p>
          <a:p>
            <a:pPr marL="0" lvl="0" indent="0" algn="l" rtl="0">
              <a:spcBef>
                <a:spcPts val="0"/>
              </a:spcBef>
              <a:spcAft>
                <a:spcPts val="0"/>
              </a:spcAft>
              <a:buNone/>
            </a:pPr>
          </a:p>
          <a:p>
            <a:pPr marL="0" lvl="0" indent="0" algn="l" rtl="0">
              <a:spcBef>
                <a:spcPts val="0"/>
              </a:spcBef>
              <a:spcAft>
                <a:spcPts val="0"/>
              </a:spcAft>
              <a:buNone/>
            </a:pPr>
            <a:r>
              <a:t>Before my presentation, I would like to express my gratitude to the conference committee for their generous support during this meeting. Unfortunately, I can't meet everyone in person due to visa issues, so I have to give my talk online.</a:t>
            </a:r>
          </a:p>
          <a:p>
            <a:pPr marL="0" lvl="0" indent="0" algn="l" rtl="0">
              <a:spcBef>
                <a:spcPts val="0"/>
              </a:spcBef>
              <a:spcAft>
                <a:spcPts val="0"/>
              </a:spcAft>
              <a:buNone/>
            </a:pPr>
          </a:p>
          <a:p>
            <a:pPr marL="0" lvl="0" indent="0" algn="l" rtl="0">
              <a:spcBef>
                <a:spcPts val="0"/>
              </a:spcBef>
              <a:spcAft>
                <a:spcPts val="0"/>
              </a:spcAft>
              <a:buNone/>
            </a:pPr>
            <a:r>
              <a:t>This work is a collaboration with my PhD advisor, Alexander Russell, and Professor Qiang Tang from the University of Sydney. Cooked differentiability is a notion of security, so </a:t>
            </a:r>
            <a:r>
              <a:rPr lang="en-US"/>
              <a:t>basically </a:t>
            </a:r>
            <a:r>
              <a:t>our paper </a:t>
            </a:r>
            <a:r>
              <a:rPr lang="en-US"/>
              <a:t>is about</a:t>
            </a:r>
            <a:r>
              <a:t> </a:t>
            </a:r>
            <a:r>
              <a:rPr lang="en-US"/>
              <a:t>constructing</a:t>
            </a:r>
            <a:r>
              <a:t> something secure </a:t>
            </a:r>
            <a:r>
              <a:rPr lang="en-US"/>
              <a:t>using</a:t>
            </a:r>
            <a:r>
              <a:t> the Feistel cipher.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gf91503195b_0_1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91503195b_0_1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Now, let's add a attck subversion to the above scenario. Here comes an adversary who changes the hash function H</a:t>
            </a:r>
            <a:r>
              <a:rPr lang="en-US"/>
              <a:t> to a different function H tilde.</a:t>
            </a:r>
            <a:r>
              <a:t>  </a:t>
            </a:r>
            <a:r>
              <a:rPr lang="en-US"/>
              <a:t>The u</a:t>
            </a:r>
            <a:r>
              <a:t>ser may still think </a:t>
            </a:r>
            <a:r>
              <a:rPr lang="en-US"/>
              <a:t>he is </a:t>
            </a:r>
            <a:r>
              <a:t>using the original function, but in reality, </a:t>
            </a:r>
            <a:r>
              <a:rPr lang="en-US"/>
              <a:t>hes </a:t>
            </a:r>
            <a:r>
              <a:t>using this compromised version of H without knowing the change.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 name="Shape 132"/>
        <p:cNvGrpSpPr/>
        <p:nvPr/>
      </p:nvGrpSpPr>
      <p:grpSpPr>
        <a:xfrm>
          <a:off x="0" y="0"/>
          <a:ext cx="0" cy="0"/>
          <a:chOff x="0" y="0"/>
          <a:chExt cx="0" cy="0"/>
        </a:xfrm>
      </p:grpSpPr>
      <p:sp>
        <p:nvSpPr>
          <p:cNvPr id="133" name="Google Shape;133;gf91503195b_0_19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91503195b_0_19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For concreteness, let's look at a real example of a subversion attack. The adversary first selects a random string</a:t>
            </a:r>
            <a:r>
              <a:rPr lang="en-US"/>
              <a:t> and defines </a:t>
            </a:r>
            <a:r>
              <a:rPr lang="en-US">
                <a:sym typeface="+mn-ea"/>
              </a:rPr>
              <a:t>H tilde in the follwing way</a:t>
            </a:r>
            <a:r>
              <a:t>. For any pair of strings </a:t>
            </a:r>
            <a:r>
              <a:rPr lang="en-US"/>
              <a:t>a</a:t>
            </a:r>
            <a:r>
              <a:t> and </a:t>
            </a:r>
            <a:r>
              <a:rPr lang="en-US"/>
              <a:t>b</a:t>
            </a:r>
            <a:r>
              <a:t>, </a:t>
            </a:r>
            <a:r>
              <a:rPr lang="en-US"/>
              <a:t>he </a:t>
            </a:r>
            <a:r>
              <a:t>set</a:t>
            </a:r>
            <a:r>
              <a:rPr lang="en-US"/>
              <a:t>s</a:t>
            </a:r>
            <a:r>
              <a:t> </a:t>
            </a:r>
            <a:r>
              <a:rPr lang="en-US"/>
              <a:t>H tilde of y a b to be a. For all other inputs, he let </a:t>
            </a:r>
            <a:r>
              <a:rPr lang="en-US">
                <a:sym typeface="+mn-ea"/>
              </a:rPr>
              <a:t>H tilde equal H. With this subversion, the adversary can log into the user's account by setting x to be y </a:t>
            </a:r>
            <a:r>
              <a:t>concatenated with</a:t>
            </a:r>
            <a:r>
              <a:rPr lang="en-US"/>
              <a:t> fingerprint. You can verify that </a:t>
            </a:r>
            <a:r>
              <a:rPr lang="en-US">
                <a:sym typeface="+mn-ea"/>
              </a:rPr>
              <a:t>H tilde of x salt is equal to fingerprint.</a:t>
            </a:r>
            <a:endParaRPr lang="en-US">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gf91503195b_0_46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91503195b_0_46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Notice that the above attack only subverts a very small portion of H, but it still causes </a:t>
            </a:r>
            <a:r>
              <a:rPr lang="en-US"/>
              <a:t>huge</a:t>
            </a:r>
            <a:r>
              <a:t> damage; it actually breaks the whole system. Moreover, because it only subverts a small part of H, this attack is very resistant to black-box testing. It would take many queries to the function to find a</a:t>
            </a:r>
            <a:r>
              <a:rPr lang="en-US"/>
              <a:t>n input on which H and H tilde disagree</a:t>
            </a:r>
            <a: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Google Shape;157;gf91503195b_0_44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91503195b_0_44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So, using only black-box testing is not enough. Black-box tests may be effective for dealing with large-size subversions, where the adversary subverts the function across a broad range of inputs. However, for small-size subversions, we may need a different approach. In both white-box and black-box tests, we observe how the function is implemented but never intend to change the implementation. Therefore, a natural idea is to make some slight modifications to the function, which may help eliminate the small-size subversion.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2" name="Shape 172"/>
        <p:cNvGrpSpPr/>
        <p:nvPr/>
      </p:nvGrpSpPr>
      <p:grpSpPr>
        <a:xfrm>
          <a:off x="0" y="0"/>
          <a:ext cx="0" cy="0"/>
          <a:chOff x="0" y="0"/>
          <a:chExt cx="0" cy="0"/>
        </a:xfrm>
      </p:grpSpPr>
      <p:sp>
        <p:nvSpPr>
          <p:cNvPr id="173" name="Google Shape;173;gf91503195b_0_4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91503195b_0_4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Let me give you an example to explain this idea. Suppose we have a hash function H, and an adversary launches a small-size subversion attack on H. To counter this subversion, we select a random private string r and shift the input by r. The resulting function is </a:t>
            </a:r>
            <a:r>
              <a:rPr lang="en-US"/>
              <a:t>C</a:t>
            </a:r>
            <a:r>
              <a:t> x equals H of (x plus r). Since the adversary doesnt know the value of r, it will be difficult for </a:t>
            </a:r>
            <a:r>
              <a:rPr lang="en-US"/>
              <a:t>him</a:t>
            </a:r>
            <a:r>
              <a:t> to find an input x such that H and H tilde disagree on (x plus 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gf91503195b_0_5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f91503195b_0_5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By generalizing the above example, I can explain what we </a:t>
            </a:r>
            <a:r>
              <a:rPr lang="en-US"/>
              <a:t>do</a:t>
            </a:r>
            <a:r>
              <a:t> in our work. First, we are not only interested in a specific hash function; we are focused on protecting primitives like random functions and random permutations. We are specifically concerned with small-size subversion attacks, meaning the functions we are interested in are only subverted on a negligible portion of inputs.</a:t>
            </a:r>
          </a:p>
          <a:p>
            <a:pPr marL="0" lvl="0" indent="0" algn="l" rtl="0">
              <a:spcBef>
                <a:spcPts val="0"/>
              </a:spcBef>
              <a:spcAft>
                <a:spcPts val="0"/>
              </a:spcAft>
              <a:buNone/>
            </a:pPr>
          </a:p>
          <a:p>
            <a:pPr marL="0" lvl="0" indent="0" algn="l" rtl="0">
              <a:spcBef>
                <a:spcPts val="0"/>
              </a:spcBef>
              <a:spcAft>
                <a:spcPts val="0"/>
              </a:spcAft>
              <a:buNone/>
            </a:pPr>
            <a:r>
              <a:t>We plan to address subversion by making small modifications to the original functions, but we only allow very simple operations. Essentially, this means we permit only basic algebraic operations and use the original function as an oracle; we dont want to delve into the deep structure of the original function.</a:t>
            </a:r>
          </a:p>
          <a:p>
            <a:pPr marL="0" lvl="0" indent="0" algn="l" rtl="0">
              <a:spcBef>
                <a:spcPts val="0"/>
              </a:spcBef>
              <a:spcAft>
                <a:spcPts val="0"/>
              </a:spcAft>
              <a:buNone/>
            </a:pPr>
          </a:p>
          <a:p>
            <a:pPr marL="0" lvl="0" indent="0" algn="l" rtl="0">
              <a:spcBef>
                <a:spcPts val="0"/>
              </a:spcBef>
              <a:spcAft>
                <a:spcPts val="0"/>
              </a:spcAft>
              <a:buNone/>
            </a:pPr>
            <a:r>
              <a:t>Finally, we want our resulting function or construction to be as good as a perfect random function or permutation. Since a random permutation is indistinguishable from a random function, you can technically think of our paper as </a:t>
            </a:r>
            <a:r>
              <a:rPr lang="en-US"/>
              <a:t>only </a:t>
            </a:r>
            <a:r>
              <a:t>dealing with random permutations.</a:t>
            </a:r>
          </a:p>
          <a:p>
            <a:pPr marL="0" lvl="0" indent="0" algn="l" rtl="0">
              <a:spcBef>
                <a:spcPts val="0"/>
              </a:spcBef>
              <a:spcAft>
                <a:spcPts val="0"/>
              </a:spcAft>
              <a:buNone/>
            </a:pPr>
          </a:p>
          <a:p>
            <a:pPr marL="0" lvl="0" indent="0" algn="l" rtl="0">
              <a:spcBef>
                <a:spcPts val="0"/>
              </a:spcBef>
              <a:spcAft>
                <a:spcPts val="0"/>
              </a:spcAft>
              <a:buNone/>
            </a:pPr>
            <a:r>
              <a:t>Here, the term 'as good as' </a:t>
            </a:r>
            <a:r>
              <a:rPr lang="en-US"/>
              <a:t>is </a:t>
            </a:r>
            <a:r>
              <a:t>vague, and I will provide a detailed definition later.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Google Shape;216;gf91503195b_0_23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91503195b_0_23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Before I define 'as good as,' let's make some attempts to correct a subverted random permutation. First, let's try deterministic correction, but we observe that it never works. For example, suppose we have two deterministic functions, f and g, and we define our construction as f of H tilde of g. The adversary can easily attack this construction by setting H tilde of g(z) to be zero, knowing for sure that g(z) equals f(0). There is no way that the construction behaves like a random permutation.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gf91503195b_0_22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91503195b_0_2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What if we introduce some randomness? If we shift the input by a private random string, we can see that the construction is secure. However, this approach is unrealistic because random functions or permutations are public objects. Thus, we conclude that public randomness is needed.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f91503195b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91503195b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f91503195b_0_25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91503195b_0_25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Usually, in cryptography, when we say 'as good as,' we mean indistinguishability. Our paper adopts a stronger notion of security than regular indistinguishability, known as indifferentiability. In the model of indifferentiability, we begin with an ideal object H, which you can think of as a hash function. We then need to build a certain construction, C, that uses H as an oracle.</a:t>
            </a:r>
          </a:p>
          <a:p>
            <a:pPr marL="0" lvl="0" indent="0" algn="l" rtl="0">
              <a:spcBef>
                <a:spcPts val="0"/>
              </a:spcBef>
              <a:spcAft>
                <a:spcPts val="0"/>
              </a:spcAft>
              <a:buNone/>
            </a:pPr>
          </a:p>
          <a:p>
            <a:pPr marL="0" lvl="0" indent="0" algn="l" rtl="0">
              <a:spcBef>
                <a:spcPts val="0"/>
              </a:spcBef>
              <a:spcAft>
                <a:spcPts val="0"/>
              </a:spcAft>
              <a:buNone/>
            </a:pPr>
            <a:r>
              <a:t>We want C to behave like another ideal object F in the following sense: there exists a fourth party called a simulator. The simulator has oracle access to F, and its job is to simulate the behavior of H so that for any distinguisher D, D cannot tell the difference between the pairs (C, H) and (F, S). If such a simulator exists, we say that C is indifferentiable from F.</a:t>
            </a:r>
          </a:p>
          <a:p>
            <a:pPr marL="0" lvl="0" indent="0" algn="l" rtl="0">
              <a:spcBef>
                <a:spcPts val="0"/>
              </a:spcBef>
              <a:spcAft>
                <a:spcPts val="0"/>
              </a:spcAft>
              <a:buNone/>
            </a:pPr>
          </a:p>
          <a:p>
            <a:pPr marL="0" lvl="0" indent="0" algn="l" rtl="0">
              <a:spcBef>
                <a:spcPts val="0"/>
              </a:spcBef>
              <a:spcAft>
                <a:spcPts val="0"/>
              </a:spcAft>
              <a:buNone/>
            </a:pPr>
            <a:r>
              <a:t>There is a very nice indifferentiability replacement theorem that states that F can be replaced by C in a larger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f91503195b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91503195b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This talk consists of the following four parts. First, I will explain the motivation behind our research, specifically the practical attack we aim to address in our paper. </a:t>
            </a:r>
            <a:r>
              <a:rPr lang="en-US"/>
              <a:t>Second</a:t>
            </a:r>
            <a:r>
              <a:t>, in the formal modeling section, I will define the security notion we use. Th</a:t>
            </a:r>
            <a:r>
              <a:rPr lang="en-US"/>
              <a:t>en</a:t>
            </a:r>
            <a:r>
              <a:t> I will introduce our construction</a:t>
            </a:r>
            <a:r>
              <a:rPr lang="en-US"/>
              <a:t> and </a:t>
            </a:r>
            <a:r>
              <a:t>provide a security analysis demonstrating that our construction is secure.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9" name="Shape 279"/>
        <p:cNvGrpSpPr/>
        <p:nvPr/>
      </p:nvGrpSpPr>
      <p:grpSpPr>
        <a:xfrm>
          <a:off x="0" y="0"/>
          <a:ext cx="0" cy="0"/>
          <a:chOff x="0" y="0"/>
          <a:chExt cx="0" cy="0"/>
        </a:xfrm>
      </p:grpSpPr>
      <p:sp>
        <p:nvSpPr>
          <p:cNvPr id="280" name="Google Shape;280;gf91503195b_0_57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91503195b_0_57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Th</a:t>
            </a:r>
            <a:r>
              <a:rPr lang="en-US"/>
              <a:t>e above</a:t>
            </a:r>
            <a:r>
              <a:t> picture has nothing to do with subversion, so let me introduce the concept of subversion. First, we have a distinguisher or adversary D, who publishes a subversion algorithm A. This algorithm subverts H by making queries to it. Specifically, for each input x, to evaluate H tilde of x, A makes polynomial queries to H. We require the subversion algorithm not to subvert too many places, meaning that H tilde differs from H only at a negligible portion of inputs.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gf91503195b_0_2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f91503195b_0_2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Combining the definitions of regular indifferentiability and subversion, we can define our notion of security, which is called crooked indifferentiability. We still begin with the object H, which gets subverted to produce the resulting function H tilde. </a:t>
            </a:r>
            <a:r>
              <a:rPr lang="en-US"/>
              <a:t>Then we build</a:t>
            </a:r>
            <a:r>
              <a:t> a construction C</a:t>
            </a:r>
            <a:r>
              <a:rPr lang="en-US"/>
              <a:t> using some public radnoness R and the oracle to</a:t>
            </a:r>
            <a:r>
              <a:t> H tilde.</a:t>
            </a:r>
          </a:p>
          <a:p>
            <a:pPr marL="0" lvl="0" indent="0" algn="l" rtl="0">
              <a:spcBef>
                <a:spcPts val="0"/>
              </a:spcBef>
              <a:spcAft>
                <a:spcPts val="0"/>
              </a:spcAft>
              <a:buNone/>
            </a:pPr>
          </a:p>
          <a:p>
            <a:pPr marL="0" lvl="0" indent="0" algn="l" rtl="0">
              <a:spcBef>
                <a:spcPts val="0"/>
              </a:spcBef>
              <a:spcAft>
                <a:spcPts val="0"/>
              </a:spcAft>
              <a:buNone/>
            </a:pPr>
            <a:r>
              <a:t>We </a:t>
            </a:r>
            <a:r>
              <a:rPr lang="en-US"/>
              <a:t>say C is </a:t>
            </a:r>
            <a:r>
              <a:rPr lang="en-GB">
                <a:solidFill>
                  <a:schemeClr val="accent1"/>
                </a:solidFill>
                <a:sym typeface="+mn-ea"/>
              </a:rPr>
              <a:t>Crooked-Indifferentiab</a:t>
            </a:r>
            <a:r>
              <a:rPr lang="en-US" altLang="en-GB">
                <a:solidFill>
                  <a:schemeClr val="accent1"/>
                </a:solidFill>
                <a:sym typeface="+mn-ea"/>
              </a:rPr>
              <a:t>le from an ideal obkect</a:t>
            </a:r>
            <a:r>
              <a:t> F</a:t>
            </a:r>
            <a:r>
              <a:rPr lang="en-US"/>
              <a:t> if there is a simulator S that</a:t>
            </a:r>
            <a:r>
              <a:t> simulate</a:t>
            </a:r>
            <a:r>
              <a:rPr lang="en-US"/>
              <a:t>s</a:t>
            </a:r>
            <a:r>
              <a:t> H given the oracle </a:t>
            </a:r>
            <a:r>
              <a:rPr lang="en-US"/>
              <a:t>to </a:t>
            </a:r>
            <a:r>
              <a:t>F</a:t>
            </a:r>
            <a:r>
              <a:rPr lang="en-US"/>
              <a:t>, the public randoness R and the public subversion algorithm A.</a:t>
            </a:r>
            <a:r>
              <a:t> so that (C, H) is indistinguishable from (F, S). Just like regular indifferentiability, crooked indifferentiability also has a very nice replacement theorem, meaning that F can be replaced by C in any larger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f91503195b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91503195b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7" name="Shape 427"/>
        <p:cNvGrpSpPr/>
        <p:nvPr/>
      </p:nvGrpSpPr>
      <p:grpSpPr>
        <a:xfrm>
          <a:off x="0" y="0"/>
          <a:ext cx="0" cy="0"/>
          <a:chOff x="0" y="0"/>
          <a:chExt cx="0" cy="0"/>
        </a:xfrm>
      </p:grpSpPr>
      <p:sp>
        <p:nvSpPr>
          <p:cNvPr id="428" name="Google Shape;428;gf91503195b_0_38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91503195b_0_38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6" name="Shape 416"/>
        <p:cNvGrpSpPr/>
        <p:nvPr/>
      </p:nvGrpSpPr>
      <p:grpSpPr>
        <a:xfrm>
          <a:off x="0" y="0"/>
          <a:ext cx="0" cy="0"/>
          <a:chOff x="0" y="0"/>
          <a:chExt cx="0" cy="0"/>
        </a:xfrm>
      </p:grpSpPr>
      <p:sp>
        <p:nvSpPr>
          <p:cNvPr id="417" name="Google Shape;417;gf91503195b_0_3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f91503195b_0_3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7" name="Shape 427"/>
        <p:cNvGrpSpPr/>
        <p:nvPr/>
      </p:nvGrpSpPr>
      <p:grpSpPr>
        <a:xfrm>
          <a:off x="0" y="0"/>
          <a:ext cx="0" cy="0"/>
          <a:chOff x="0" y="0"/>
          <a:chExt cx="0" cy="0"/>
        </a:xfrm>
      </p:grpSpPr>
      <p:sp>
        <p:nvSpPr>
          <p:cNvPr id="428" name="Google Shape;428;gf91503195b_0_38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91503195b_0_38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7" name="Shape 427"/>
        <p:cNvGrpSpPr/>
        <p:nvPr/>
      </p:nvGrpSpPr>
      <p:grpSpPr>
        <a:xfrm>
          <a:off x="0" y="0"/>
          <a:ext cx="0" cy="0"/>
          <a:chOff x="0" y="0"/>
          <a:chExt cx="0" cy="0"/>
        </a:xfrm>
      </p:grpSpPr>
      <p:sp>
        <p:nvSpPr>
          <p:cNvPr id="428" name="Google Shape;428;gf91503195b_0_38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91503195b_0_38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f91503195b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91503195b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gf91503195b_0_2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f91503195b_0_2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0" name="Shape 470"/>
        <p:cNvGrpSpPr/>
        <p:nvPr/>
      </p:nvGrpSpPr>
      <p:grpSpPr>
        <a:xfrm>
          <a:off x="0" y="0"/>
          <a:ext cx="0" cy="0"/>
          <a:chOff x="0" y="0"/>
          <a:chExt cx="0" cy="0"/>
        </a:xfrm>
      </p:grpSpPr>
      <p:sp>
        <p:nvSpPr>
          <p:cNvPr id="471" name="Google Shape;471;gf91503195b_0_39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f91503195b_0_39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f91503195b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91503195b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9" name="Shape 479"/>
        <p:cNvGrpSpPr/>
        <p:nvPr/>
      </p:nvGrpSpPr>
      <p:grpSpPr>
        <a:xfrm>
          <a:off x="0" y="0"/>
          <a:ext cx="0" cy="0"/>
          <a:chOff x="0" y="0"/>
          <a:chExt cx="0" cy="0"/>
        </a:xfrm>
      </p:grpSpPr>
      <p:sp>
        <p:nvSpPr>
          <p:cNvPr id="480" name="Google Shape;480;gf91503195b_0_39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91503195b_0_39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5" name="Shape 485"/>
        <p:cNvGrpSpPr/>
        <p:nvPr/>
      </p:nvGrpSpPr>
      <p:grpSpPr>
        <a:xfrm>
          <a:off x="0" y="0"/>
          <a:ext cx="0" cy="0"/>
          <a:chOff x="0" y="0"/>
          <a:chExt cx="0" cy="0"/>
        </a:xfrm>
      </p:grpSpPr>
      <p:sp>
        <p:nvSpPr>
          <p:cNvPr id="486" name="Google Shape;486;g15bab9d90d1_0_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5bab9d90d1_0_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8" name="Shape 498"/>
        <p:cNvGrpSpPr/>
        <p:nvPr/>
      </p:nvGrpSpPr>
      <p:grpSpPr>
        <a:xfrm>
          <a:off x="0" y="0"/>
          <a:ext cx="0" cy="0"/>
          <a:chOff x="0" y="0"/>
          <a:chExt cx="0" cy="0"/>
        </a:xfrm>
      </p:grpSpPr>
      <p:sp>
        <p:nvSpPr>
          <p:cNvPr id="499" name="Google Shape;499;g15bab9d90d1_0_1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5bab9d90d1_0_1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7" name="Shape 517"/>
        <p:cNvGrpSpPr/>
        <p:nvPr/>
      </p:nvGrpSpPr>
      <p:grpSpPr>
        <a:xfrm>
          <a:off x="0" y="0"/>
          <a:ext cx="0" cy="0"/>
          <a:chOff x="0" y="0"/>
          <a:chExt cx="0" cy="0"/>
        </a:xfrm>
      </p:grpSpPr>
      <p:sp>
        <p:nvSpPr>
          <p:cNvPr id="518" name="Google Shape;518;g15bab9d90d1_0_13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5bab9d90d1_0_1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9" name="Shape 479"/>
        <p:cNvGrpSpPr/>
        <p:nvPr/>
      </p:nvGrpSpPr>
      <p:grpSpPr>
        <a:xfrm>
          <a:off x="0" y="0"/>
          <a:ext cx="0" cy="0"/>
          <a:chOff x="0" y="0"/>
          <a:chExt cx="0" cy="0"/>
        </a:xfrm>
      </p:grpSpPr>
      <p:sp>
        <p:nvSpPr>
          <p:cNvPr id="480" name="Google Shape;480;gf91503195b_0_39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91503195b_0_39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1" name="Shape 541"/>
        <p:cNvGrpSpPr/>
        <p:nvPr/>
      </p:nvGrpSpPr>
      <p:grpSpPr>
        <a:xfrm>
          <a:off x="0" y="0"/>
          <a:ext cx="0" cy="0"/>
          <a:chOff x="0" y="0"/>
          <a:chExt cx="0" cy="0"/>
        </a:xfrm>
      </p:grpSpPr>
      <p:sp>
        <p:nvSpPr>
          <p:cNvPr id="542" name="Google Shape;542;g15bab9d90d1_0_6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5bab9d90d1_0_6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6" name="Shape 556"/>
        <p:cNvGrpSpPr/>
        <p:nvPr/>
      </p:nvGrpSpPr>
      <p:grpSpPr>
        <a:xfrm>
          <a:off x="0" y="0"/>
          <a:ext cx="0" cy="0"/>
          <a:chOff x="0" y="0"/>
          <a:chExt cx="0" cy="0"/>
        </a:xfrm>
      </p:grpSpPr>
      <p:sp>
        <p:nvSpPr>
          <p:cNvPr id="557" name="Google Shape;557;g15bab9d90d1_0_8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5bab9d90d1_0_8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6" name="Shape 556"/>
        <p:cNvGrpSpPr/>
        <p:nvPr/>
      </p:nvGrpSpPr>
      <p:grpSpPr>
        <a:xfrm>
          <a:off x="0" y="0"/>
          <a:ext cx="0" cy="0"/>
          <a:chOff x="0" y="0"/>
          <a:chExt cx="0" cy="0"/>
        </a:xfrm>
      </p:grpSpPr>
      <p:sp>
        <p:nvSpPr>
          <p:cNvPr id="557" name="Google Shape;557;g15bab9d90d1_0_8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5bab9d90d1_0_8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gf91503195b_0_4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91503195b_0_4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A lot of cryptographic applications are based on hash functions, such as SHA-256. In many cases, we dont see them directly; instead, they are embedded in </a:t>
            </a:r>
            <a:r>
              <a:rPr lang="en-US"/>
              <a:t>software or </a:t>
            </a:r>
            <a:r>
              <a:t>hardware. Typically, we trust the software and hardware, assuming that the internal hash functions are implemented correctly</a:t>
            </a:r>
            <a:r>
              <a:rPr lang="en-US"/>
              <a:t>.</a:t>
            </a:r>
            <a:r>
              <a:t> But what if they are affected by a backdoor attack?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gf91503195b_0_4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91503195b_0_4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Ideally, we believe the function behaves as it should, but in reality, who knows? Perhaps an adversary </a:t>
            </a:r>
            <a:r>
              <a:rPr>
                <a:sym typeface="+mn-ea"/>
              </a:rPr>
              <a:t>has access to the physical design of the hash function</a:t>
            </a:r>
            <a:r>
              <a:rPr lang="en-US">
                <a:sym typeface="+mn-ea"/>
              </a:rPr>
              <a:t> and </a:t>
            </a:r>
            <a:r>
              <a:rPr lang="en-US"/>
              <a:t>lanches a </a:t>
            </a:r>
            <a:r>
              <a:rPr lang="en-US">
                <a:sym typeface="+mn-ea"/>
              </a:rPr>
              <a:t>subversion attack, which means he </a:t>
            </a:r>
            <a:r>
              <a:t>change</a:t>
            </a:r>
            <a:r>
              <a:rPr lang="en-US"/>
              <a:t>s</a:t>
            </a:r>
            <a:r>
              <a:t> output</a:t>
            </a:r>
            <a:r>
              <a:rPr lang="en-US"/>
              <a:t>s</a:t>
            </a:r>
            <a:r>
              <a:t> </a:t>
            </a:r>
            <a:r>
              <a:rPr lang="en-US"/>
              <a:t>of the function </a:t>
            </a:r>
            <a:r>
              <a:t>for certain inputs.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gf91503195b_0_4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91503195b_0_4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To address this problem, a natural thought is to run tests to check whether the function is implemented correctly. For example, we can conduct a white-box test. In a white-box test, the tester has access to the internal code and workings of a certain function. Unfortunately, a white-box test is often infeasible, as it is usually very complex and time-consuming. Understanding the internal structure of complex systems can be challenging, especially for large codebases. Additionally, testers need to have expertise and a deep understanding of the codebase.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gf91503195b_0_4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91503195b_0_4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But what about a black-box test? In a black-box test, the tester has no access to the internal code or workings of a function. Instead, the test select</a:t>
            </a:r>
            <a:r>
              <a:rPr lang="en-US"/>
              <a:t>s</a:t>
            </a:r>
            <a:r>
              <a:t> some inputs, quer</a:t>
            </a:r>
            <a:r>
              <a:rPr lang="en-US"/>
              <a:t>ies</a:t>
            </a:r>
            <a:r>
              <a:t> the function </a:t>
            </a:r>
            <a:r>
              <a:rPr lang="en-US"/>
              <a:t>on</a:t>
            </a:r>
            <a:r>
              <a:t> those inputs, and </a:t>
            </a:r>
            <a:r>
              <a:rPr lang="en-US"/>
              <a:t>checke whether the corrsponding outputs are correct</a:t>
            </a:r>
            <a:r>
              <a:t>. A black-box test is relatively simpler compared to a white-box test, but is it always effective?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 name="Shape 82"/>
        <p:cNvGrpSpPr/>
        <p:nvPr/>
      </p:nvGrpSpPr>
      <p:grpSpPr>
        <a:xfrm>
          <a:off x="0" y="0"/>
          <a:ext cx="0" cy="0"/>
          <a:chOff x="0" y="0"/>
          <a:chExt cx="0" cy="0"/>
        </a:xfrm>
      </p:grpSpPr>
      <p:sp>
        <p:nvSpPr>
          <p:cNvPr id="83" name="Google Shape;83;gf91503195b_0_1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91503195b_0_1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 answer this question, l</a:t>
            </a:r>
            <a:r>
              <a:t>et's look at an example. This is a password hashing scheme in which a user wants to register for a cellphone application and set up a password. The scheme is based on a hash function </a:t>
            </a:r>
            <a:r>
              <a:rPr lang="en-US"/>
              <a:t>H</a:t>
            </a:r>
            <a:r>
              <a:t>. First, the user sets up their password. Then, the software selects a long random string called a salt</a:t>
            </a:r>
            <a:r>
              <a:rPr lang="en-US"/>
              <a:t>,</a:t>
            </a:r>
            <a:r>
              <a:t> applies H to the password concatenated with the salt</a:t>
            </a:r>
            <a:r>
              <a:rPr lang="en-US"/>
              <a:t> and get an </a:t>
            </a:r>
            <a:r>
              <a:t>output</a:t>
            </a:r>
            <a:r>
              <a:rPr lang="en-US"/>
              <a:t> called</a:t>
            </a:r>
            <a:r>
              <a:t> fingerprint. The reason for adding the salt to the password is to avoid collisions of inputs.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gf91503195b_0_15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91503195b_0_15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The pair of strings, salt and fingerprint, is stored in the application's database. When a user wants to log into their account, they provide a string x. If </a:t>
            </a:r>
            <a:r>
              <a:rPr lang="en-US"/>
              <a:t>H of x/salt </a:t>
            </a:r>
            <a:r>
              <a:t>equals fingerprint, then the system confirms it is the correct user. Notice that in this scenario, the system remains secure even if the database is leaked, </a:t>
            </a:r>
            <a:r>
              <a:rPr lang="en-US"/>
              <a:t>thanks</a:t>
            </a:r>
            <a:r>
              <a:t> to the properties of the hash function.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3.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0" Type="http://schemas.openxmlformats.org/officeDocument/2006/relationships/notesSlide" Target="../notesSlides/notesSlide14.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3.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7.png"/><Relationship Id="rId7" Type="http://schemas.openxmlformats.org/officeDocument/2006/relationships/tags" Target="../tags/tag27.xml"/><Relationship Id="rId6" Type="http://schemas.openxmlformats.org/officeDocument/2006/relationships/image" Target="../media/image36.png"/><Relationship Id="rId5" Type="http://schemas.openxmlformats.org/officeDocument/2006/relationships/tags" Target="../tags/tag26.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0" Type="http://schemas.openxmlformats.org/officeDocument/2006/relationships/notesSlide" Target="../notesSlides/notesSlide20.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38.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39.png"/><Relationship Id="rId10" Type="http://schemas.openxmlformats.org/officeDocument/2006/relationships/notesSlide" Target="../notesSlides/notesSlide2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3.xml"/><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3.xml"/><Relationship Id="rId7" Type="http://schemas.openxmlformats.org/officeDocument/2006/relationships/tags" Target="../tags/tag3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image" Target="../media/image51.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image" Target="../media/image38.png"/><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image" Target="../media/image51.png"/><Relationship Id="rId3" Type="http://schemas.openxmlformats.org/officeDocument/2006/relationships/tags" Target="../tags/tag33.xml"/><Relationship Id="rId2" Type="http://schemas.openxmlformats.org/officeDocument/2006/relationships/image" Target="../media/image60.png"/><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xml"/><Relationship Id="rId2" Type="http://schemas.openxmlformats.org/officeDocument/2006/relationships/image" Target="../media/image62.png"/><Relationship Id="rId1" Type="http://schemas.openxmlformats.org/officeDocument/2006/relationships/image" Target="../media/image61.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3.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xml"/><Relationship Id="rId2" Type="http://schemas.openxmlformats.org/officeDocument/2006/relationships/image" Target="../media/image67.png"/><Relationship Id="rId1"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4.xml"/><Relationship Id="rId4" Type="http://schemas.openxmlformats.org/officeDocument/2006/relationships/image" Target="../media/image7.png"/><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7.png"/><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8.xml"/><Relationship Id="rId10" Type="http://schemas.openxmlformats.org/officeDocument/2006/relationships/slideLayout" Target="../slideLayouts/slideLayout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631420"/>
            <a:ext cx="8520600" cy="932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sz="3500"/>
              <a:t>Crooked Indifferentiability of the </a:t>
            </a:r>
            <a:br>
              <a:rPr lang="en-GB" sz="3500"/>
            </a:br>
            <a:r>
              <a:rPr lang="en-GB" sz="3500"/>
              <a:t>Feistel Construction</a:t>
            </a:r>
            <a:endParaRPr lang="en-GB" sz="3500"/>
          </a:p>
        </p:txBody>
      </p:sp>
      <p:sp>
        <p:nvSpPr>
          <p:cNvPr id="56" name="Google Shape;56;p13"/>
          <p:cNvSpPr txBox="1"/>
          <p:nvPr/>
        </p:nvSpPr>
        <p:spPr>
          <a:xfrm>
            <a:off x="1499165" y="1863465"/>
            <a:ext cx="61722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t>Jiadong Zhu</a:t>
            </a:r>
            <a:endParaRPr sz="2000"/>
          </a:p>
          <a:p>
            <a:pPr marL="0" lvl="0" indent="0" algn="ctr" rtl="0">
              <a:spcBef>
                <a:spcPts val="0"/>
              </a:spcBef>
              <a:spcAft>
                <a:spcPts val="0"/>
              </a:spcAft>
              <a:buNone/>
            </a:pPr>
            <a:r>
              <a:rPr lang="en-GB" sz="1600">
                <a:solidFill>
                  <a:schemeClr val="bg2"/>
                </a:solidFill>
              </a:rPr>
              <a:t>Institute of Computing Technology, </a:t>
            </a:r>
            <a:r>
              <a:rPr lang="en-US" altLang="en-GB" sz="1600">
                <a:solidFill>
                  <a:schemeClr val="bg2"/>
                </a:solidFill>
              </a:rPr>
              <a:t>CAS</a:t>
            </a:r>
            <a:endParaRPr lang="en-US" altLang="en-GB" sz="1600">
              <a:solidFill>
                <a:schemeClr val="bg2"/>
              </a:solidFill>
            </a:endParaRPr>
          </a:p>
        </p:txBody>
      </p:sp>
      <p:sp>
        <p:nvSpPr>
          <p:cNvPr id="2" name="Google Shape;56;p13"/>
          <p:cNvSpPr txBox="1"/>
          <p:nvPr>
            <p:custDataLst>
              <p:tags r:id="rId1"/>
            </p:custDataLst>
          </p:nvPr>
        </p:nvSpPr>
        <p:spPr>
          <a:xfrm>
            <a:off x="1410900" y="2871210"/>
            <a:ext cx="6172200" cy="1550670"/>
          </a:xfrm>
          <a:prstGeom prst="rect">
            <a:avLst/>
          </a:prstGeom>
          <a:noFill/>
          <a:ln>
            <a:noFill/>
          </a:ln>
        </p:spPr>
        <p:txBody>
          <a:bodyPr spcFirstLastPara="1" wrap="square" lIns="91425" tIns="91425" rIns="91425" bIns="91425" anchor="t" anchorCtr="0">
            <a:spAutoFit/>
          </a:bodyPr>
          <a:p>
            <a:pPr marL="0" lvl="0" indent="0" algn="ctr" rtl="0">
              <a:spcBef>
                <a:spcPts val="0"/>
              </a:spcBef>
              <a:spcAft>
                <a:spcPts val="0"/>
              </a:spcAft>
              <a:buNone/>
            </a:pPr>
            <a:r>
              <a:rPr lang="en-US" altLang="en-GB" sz="1700"/>
              <a:t>Joint work with</a:t>
            </a:r>
            <a:endParaRPr lang="en-GB" sz="1700"/>
          </a:p>
          <a:p>
            <a:pPr marL="0" lvl="0" indent="0" algn="ctr" rtl="0">
              <a:spcBef>
                <a:spcPts val="0"/>
              </a:spcBef>
              <a:spcAft>
                <a:spcPts val="0"/>
              </a:spcAft>
              <a:buNone/>
            </a:pPr>
            <a:r>
              <a:rPr lang="en-GB" sz="2000"/>
              <a:t>Alexander Russell</a:t>
            </a:r>
            <a:endParaRPr lang="en-GB" sz="2000"/>
          </a:p>
          <a:p>
            <a:pPr marL="0" lvl="0" algn="ctr" rtl="0">
              <a:spcBef>
                <a:spcPts val="0"/>
              </a:spcBef>
              <a:spcAft>
                <a:spcPts val="0"/>
              </a:spcAft>
              <a:buSzTx/>
              <a:buNone/>
            </a:pPr>
            <a:r>
              <a:rPr lang="en-GB" sz="1600">
                <a:solidFill>
                  <a:schemeClr val="bg2"/>
                </a:solidFill>
              </a:rPr>
              <a:t>University of Connecticut</a:t>
            </a:r>
            <a:endParaRPr lang="en-GB" sz="1600">
              <a:solidFill>
                <a:schemeClr val="bg2"/>
              </a:solidFill>
            </a:endParaRPr>
          </a:p>
          <a:p>
            <a:pPr marL="0" lvl="0" indent="0" algn="ctr" rtl="0">
              <a:spcBef>
                <a:spcPts val="0"/>
              </a:spcBef>
              <a:spcAft>
                <a:spcPts val="0"/>
              </a:spcAft>
              <a:buNone/>
            </a:pPr>
            <a:r>
              <a:rPr sz="2000"/>
              <a:t>Qiang Tang</a:t>
            </a:r>
            <a:endParaRPr sz="2000"/>
          </a:p>
          <a:p>
            <a:pPr marL="0" lvl="0" algn="ctr" rtl="0">
              <a:spcBef>
                <a:spcPts val="0"/>
              </a:spcBef>
              <a:spcAft>
                <a:spcPts val="0"/>
              </a:spcAft>
              <a:buSzTx/>
              <a:buNone/>
            </a:pPr>
            <a:r>
              <a:rPr lang="en-GB" sz="1600">
                <a:solidFill>
                  <a:schemeClr val="bg2"/>
                </a:solidFill>
              </a:rPr>
              <a:t>The University of Sydney</a:t>
            </a:r>
            <a:endParaRPr lang="en-GB" sz="16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8" name="Shape 118"/>
        <p:cNvGrpSpPr/>
        <p:nvPr/>
      </p:nvGrpSpPr>
      <p:grpSpPr>
        <a:xfrm>
          <a:off x="0" y="0"/>
          <a:ext cx="0" cy="0"/>
          <a:chOff x="0" y="0"/>
          <a:chExt cx="0" cy="0"/>
        </a:xfrm>
      </p:grpSpPr>
      <p:pic>
        <p:nvPicPr>
          <p:cNvPr id="119" name="Google Shape;119;p18"/>
          <p:cNvPicPr preferRelativeResize="0"/>
          <p:nvPr/>
        </p:nvPicPr>
        <p:blipFill rotWithShape="1">
          <a:blip r:embed="rId1"/>
          <a:srcRect l="54302" t="17275" r="34485" b="69041"/>
          <a:stretch>
            <a:fillRect/>
          </a:stretch>
        </p:blipFill>
        <p:spPr>
          <a:xfrm>
            <a:off x="4291735" y="3187425"/>
            <a:ext cx="557700" cy="681633"/>
          </a:xfrm>
          <a:prstGeom prst="rect">
            <a:avLst/>
          </a:prstGeom>
          <a:noFill/>
          <a:ln>
            <a:noFill/>
          </a:ln>
        </p:spPr>
      </p:pic>
      <p:pic>
        <p:nvPicPr>
          <p:cNvPr id="120" name="Google Shape;120;p18"/>
          <p:cNvPicPr preferRelativeResize="0"/>
          <p:nvPr/>
        </p:nvPicPr>
        <p:blipFill>
          <a:blip r:embed="rId2"/>
          <a:stretch>
            <a:fillRect/>
          </a:stretch>
        </p:blipFill>
        <p:spPr>
          <a:xfrm>
            <a:off x="2648054" y="2940039"/>
            <a:ext cx="1255754" cy="1246046"/>
          </a:xfrm>
          <a:prstGeom prst="rect">
            <a:avLst/>
          </a:prstGeom>
          <a:noFill/>
          <a:ln>
            <a:noFill/>
          </a:ln>
        </p:spPr>
      </p:pic>
      <p:cxnSp>
        <p:nvCxnSpPr>
          <p:cNvPr id="121" name="Google Shape;121;p18"/>
          <p:cNvCxnSpPr/>
          <p:nvPr/>
        </p:nvCxnSpPr>
        <p:spPr>
          <a:xfrm rot="5400000">
            <a:off x="2833389" y="2605967"/>
            <a:ext cx="885000" cy="3900"/>
          </a:xfrm>
          <a:prstGeom prst="straightConnector1">
            <a:avLst/>
          </a:prstGeom>
          <a:noFill/>
          <a:ln w="28575" cap="flat" cmpd="sng">
            <a:solidFill>
              <a:schemeClr val="dk2"/>
            </a:solidFill>
            <a:prstDash val="dash"/>
            <a:round/>
            <a:headEnd type="none" w="med" len="med"/>
            <a:tailEnd type="triangle" w="med" len="med"/>
          </a:ln>
        </p:spPr>
      </p:cxnSp>
      <p:cxnSp>
        <p:nvCxnSpPr>
          <p:cNvPr id="122" name="Google Shape;122;p18"/>
          <p:cNvCxnSpPr/>
          <p:nvPr/>
        </p:nvCxnSpPr>
        <p:spPr>
          <a:xfrm rot="10800000" flipH="1">
            <a:off x="3677024" y="3525310"/>
            <a:ext cx="557700" cy="8400"/>
          </a:xfrm>
          <a:prstGeom prst="straightConnector1">
            <a:avLst/>
          </a:prstGeom>
          <a:noFill/>
          <a:ln w="28575" cap="flat" cmpd="sng">
            <a:solidFill>
              <a:schemeClr val="dk2"/>
            </a:solidFill>
            <a:prstDash val="solid"/>
            <a:round/>
            <a:headEnd type="none" w="med" len="med"/>
            <a:tailEnd type="triangle" w="med" len="med"/>
          </a:ln>
        </p:spPr>
      </p:cxnSp>
      <p:cxnSp>
        <p:nvCxnSpPr>
          <p:cNvPr id="123" name="Google Shape;123;p18"/>
          <p:cNvCxnSpPr/>
          <p:nvPr/>
        </p:nvCxnSpPr>
        <p:spPr>
          <a:xfrm rot="10800000" flipH="1">
            <a:off x="4906424" y="3524035"/>
            <a:ext cx="557700" cy="8400"/>
          </a:xfrm>
          <a:prstGeom prst="straightConnector1">
            <a:avLst/>
          </a:prstGeom>
          <a:noFill/>
          <a:ln w="28575" cap="flat" cmpd="sng">
            <a:solidFill>
              <a:schemeClr val="dk2"/>
            </a:solidFill>
            <a:prstDash val="solid"/>
            <a:round/>
            <a:headEnd type="none" w="med" len="med"/>
            <a:tailEnd type="triangle" w="med" len="med"/>
          </a:ln>
        </p:spPr>
      </p:cxnSp>
      <p:pic>
        <p:nvPicPr>
          <p:cNvPr id="124" name="Google Shape;124;p18"/>
          <p:cNvPicPr preferRelativeResize="0"/>
          <p:nvPr/>
        </p:nvPicPr>
        <p:blipFill rotWithShape="1">
          <a:blip r:embed="rId2"/>
          <a:srcRect l="27304" b="5722"/>
          <a:stretch>
            <a:fillRect/>
          </a:stretch>
        </p:blipFill>
        <p:spPr>
          <a:xfrm>
            <a:off x="5521134" y="2940049"/>
            <a:ext cx="912850" cy="1174726"/>
          </a:xfrm>
          <a:prstGeom prst="rect">
            <a:avLst/>
          </a:prstGeom>
          <a:noFill/>
          <a:ln>
            <a:noFill/>
          </a:ln>
        </p:spPr>
      </p:pic>
      <p:pic>
        <p:nvPicPr>
          <p:cNvPr id="125" name="Google Shape;125;p18" descr="\tilde{H}" title="MathEquation,#000000"/>
          <p:cNvPicPr preferRelativeResize="0"/>
          <p:nvPr/>
        </p:nvPicPr>
        <p:blipFill>
          <a:blip r:embed="rId3"/>
          <a:stretch>
            <a:fillRect/>
          </a:stretch>
        </p:blipFill>
        <p:spPr>
          <a:xfrm>
            <a:off x="5709673" y="3410450"/>
            <a:ext cx="192874" cy="235550"/>
          </a:xfrm>
          <a:prstGeom prst="rect">
            <a:avLst/>
          </a:prstGeom>
          <a:noFill/>
          <a:ln>
            <a:noFill/>
          </a:ln>
        </p:spPr>
      </p:pic>
      <p:pic>
        <p:nvPicPr>
          <p:cNvPr id="126" name="Google Shape;126;p18" descr="H" title="MathEquation,#000000"/>
          <p:cNvPicPr preferRelativeResize="0"/>
          <p:nvPr/>
        </p:nvPicPr>
        <p:blipFill>
          <a:blip r:embed="rId4"/>
          <a:stretch>
            <a:fillRect/>
          </a:stretch>
        </p:blipFill>
        <p:spPr>
          <a:xfrm>
            <a:off x="3179460" y="3429984"/>
            <a:ext cx="192850" cy="196478"/>
          </a:xfrm>
          <a:prstGeom prst="rect">
            <a:avLst/>
          </a:prstGeom>
          <a:noFill/>
          <a:ln>
            <a:noFill/>
          </a:ln>
        </p:spPr>
      </p:pic>
      <p:pic>
        <p:nvPicPr>
          <p:cNvPr id="127" name="Google Shape;127;p18"/>
          <p:cNvPicPr preferRelativeResize="0"/>
          <p:nvPr/>
        </p:nvPicPr>
        <p:blipFill rotWithShape="1">
          <a:blip r:embed="rId5"/>
          <a:srcRect l="73356" t="15745" r="15532" b="67588"/>
          <a:stretch>
            <a:fillRect/>
          </a:stretch>
        </p:blipFill>
        <p:spPr>
          <a:xfrm>
            <a:off x="3050610" y="1358850"/>
            <a:ext cx="472150" cy="708174"/>
          </a:xfrm>
          <a:prstGeom prst="rect">
            <a:avLst/>
          </a:prstGeom>
          <a:noFill/>
          <a:ln>
            <a:noFill/>
          </a:ln>
        </p:spPr>
      </p:pic>
      <p:cxnSp>
        <p:nvCxnSpPr>
          <p:cNvPr id="128" name="Google Shape;128;p18"/>
          <p:cNvCxnSpPr/>
          <p:nvPr/>
        </p:nvCxnSpPr>
        <p:spPr>
          <a:xfrm>
            <a:off x="3777685" y="2019875"/>
            <a:ext cx="1585800" cy="953700"/>
          </a:xfrm>
          <a:prstGeom prst="straightConnector1">
            <a:avLst/>
          </a:prstGeom>
          <a:noFill/>
          <a:ln w="28575" cap="flat" cmpd="sng">
            <a:solidFill>
              <a:schemeClr val="dk2"/>
            </a:solidFill>
            <a:prstDash val="solid"/>
            <a:round/>
            <a:headEnd type="none" w="med" len="med"/>
            <a:tailEnd type="triangle" w="med" len="med"/>
          </a:ln>
        </p:spPr>
      </p:cxnSp>
      <p:sp>
        <p:nvSpPr>
          <p:cNvPr id="129" name="Google Shape;129;p18"/>
          <p:cNvSpPr txBox="1"/>
          <p:nvPr/>
        </p:nvSpPr>
        <p:spPr>
          <a:xfrm>
            <a:off x="2228960" y="1619675"/>
            <a:ext cx="63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User</a:t>
            </a:r>
            <a:endParaRPr lang="en-GB"/>
          </a:p>
        </p:txBody>
      </p:sp>
      <p:sp>
        <p:nvSpPr>
          <p:cNvPr id="130" name="Google Shape;130;p18"/>
          <p:cNvSpPr txBox="1"/>
          <p:nvPr/>
        </p:nvSpPr>
        <p:spPr>
          <a:xfrm>
            <a:off x="4144123" y="3954050"/>
            <a:ext cx="113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Adversary</a:t>
            </a:r>
            <a:endParaRPr lang="en-GB"/>
          </a:p>
        </p:txBody>
      </p:sp>
      <p:sp>
        <p:nvSpPr>
          <p:cNvPr id="131" name="Google Shape;131;p18"/>
          <p:cNvSpPr txBox="1"/>
          <p:nvPr/>
        </p:nvSpPr>
        <p:spPr>
          <a:xfrm>
            <a:off x="1007275" y="685800"/>
            <a:ext cx="617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FF0000"/>
                </a:solidFill>
              </a:rPr>
              <a:t>Subversion:</a:t>
            </a:r>
            <a:endParaRPr lang="en-GB"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29" grpId="0"/>
      <p:bldP spid="1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35" name="Shape 135"/>
        <p:cNvGrpSpPr/>
        <p:nvPr/>
      </p:nvGrpSpPr>
      <p:grpSpPr>
        <a:xfrm>
          <a:off x="0" y="0"/>
          <a:ext cx="0" cy="0"/>
          <a:chOff x="0" y="0"/>
          <a:chExt cx="0" cy="0"/>
        </a:xfrm>
      </p:grpSpPr>
      <p:sp>
        <p:nvSpPr>
          <p:cNvPr id="136" name="Google Shape;136;p19"/>
          <p:cNvSpPr txBox="1"/>
          <p:nvPr/>
        </p:nvSpPr>
        <p:spPr>
          <a:xfrm>
            <a:off x="423625" y="595225"/>
            <a:ext cx="6172200" cy="4889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2000">
                <a:solidFill>
                  <a:srgbClr val="FF0000"/>
                </a:solidFill>
              </a:rPr>
              <a:t>Subversion</a:t>
            </a:r>
            <a:r>
              <a:rPr lang="en-GB" sz="2000">
                <a:solidFill>
                  <a:srgbClr val="FF0000"/>
                </a:solidFill>
              </a:rPr>
              <a:t>:</a:t>
            </a:r>
            <a:endParaRPr lang="en-GB" sz="2000">
              <a:solidFill>
                <a:srgbClr val="FF0000"/>
              </a:solidFill>
            </a:endParaRPr>
          </a:p>
        </p:txBody>
      </p:sp>
      <p:cxnSp>
        <p:nvCxnSpPr>
          <p:cNvPr id="137" name="Google Shape;137;p19"/>
          <p:cNvCxnSpPr/>
          <p:nvPr/>
        </p:nvCxnSpPr>
        <p:spPr>
          <a:xfrm rot="10800000">
            <a:off x="3252800" y="1450350"/>
            <a:ext cx="980400" cy="0"/>
          </a:xfrm>
          <a:prstGeom prst="straightConnector1">
            <a:avLst/>
          </a:prstGeom>
          <a:noFill/>
          <a:ln w="28575" cap="flat" cmpd="sng">
            <a:solidFill>
              <a:schemeClr val="dk2"/>
            </a:solidFill>
            <a:prstDash val="solid"/>
            <a:round/>
            <a:headEnd type="none" w="med" len="med"/>
            <a:tailEnd type="triangle" w="med" len="med"/>
          </a:ln>
        </p:spPr>
      </p:cxnSp>
      <p:sp>
        <p:nvSpPr>
          <p:cNvPr id="138" name="Google Shape;138;p19"/>
          <p:cNvSpPr txBox="1"/>
          <p:nvPr/>
        </p:nvSpPr>
        <p:spPr>
          <a:xfrm>
            <a:off x="3599738" y="1007250"/>
            <a:ext cx="54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a:t>
            </a:r>
            <a:endParaRPr sz="2000"/>
          </a:p>
        </p:txBody>
      </p:sp>
      <p:pic>
        <p:nvPicPr>
          <p:cNvPr id="139" name="Google Shape;139;p19" descr="y" title="MathEquation,#000000"/>
          <p:cNvPicPr preferRelativeResize="0"/>
          <p:nvPr/>
        </p:nvPicPr>
        <p:blipFill>
          <a:blip r:embed="rId1"/>
          <a:stretch>
            <a:fillRect/>
          </a:stretch>
        </p:blipFill>
        <p:spPr>
          <a:xfrm>
            <a:off x="2572163" y="1323350"/>
            <a:ext cx="149412" cy="254000"/>
          </a:xfrm>
          <a:prstGeom prst="rect">
            <a:avLst/>
          </a:prstGeom>
          <a:noFill/>
          <a:ln>
            <a:noFill/>
          </a:ln>
        </p:spPr>
      </p:pic>
      <p:pic>
        <p:nvPicPr>
          <p:cNvPr id="140" name="Google Shape;140;p19" descr="\{0,1\}^{*}" title="MathEquation,#000000"/>
          <p:cNvPicPr preferRelativeResize="0"/>
          <p:nvPr/>
        </p:nvPicPr>
        <p:blipFill>
          <a:blip r:embed="rId2"/>
          <a:stretch>
            <a:fillRect/>
          </a:stretch>
        </p:blipFill>
        <p:spPr>
          <a:xfrm>
            <a:off x="4571988" y="1250250"/>
            <a:ext cx="964340" cy="400200"/>
          </a:xfrm>
          <a:prstGeom prst="rect">
            <a:avLst/>
          </a:prstGeom>
          <a:noFill/>
          <a:ln>
            <a:noFill/>
          </a:ln>
        </p:spPr>
      </p:pic>
      <p:pic>
        <p:nvPicPr>
          <p:cNvPr id="141" name="Google Shape;141;p19" descr="\text{ For any } (a,b),\  \tilde{H}(y||a||b)=a " title="MathEquation,#000000"/>
          <p:cNvPicPr preferRelativeResize="0"/>
          <p:nvPr/>
        </p:nvPicPr>
        <p:blipFill>
          <a:blip r:embed="rId3"/>
          <a:stretch>
            <a:fillRect/>
          </a:stretch>
        </p:blipFill>
        <p:spPr>
          <a:xfrm>
            <a:off x="1989725" y="1913138"/>
            <a:ext cx="3766642" cy="400200"/>
          </a:xfrm>
          <a:prstGeom prst="rect">
            <a:avLst/>
          </a:prstGeom>
          <a:noFill/>
          <a:ln>
            <a:noFill/>
          </a:ln>
        </p:spPr>
      </p:pic>
      <p:sp>
        <p:nvSpPr>
          <p:cNvPr id="142" name="Google Shape;142;p19"/>
          <p:cNvSpPr txBox="1"/>
          <p:nvPr/>
        </p:nvSpPr>
        <p:spPr>
          <a:xfrm>
            <a:off x="481425" y="3150600"/>
            <a:ext cx="617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FF0000"/>
                </a:solidFill>
              </a:rPr>
              <a:t>Attack:</a:t>
            </a:r>
            <a:endParaRPr lang="en-GB" sz="2000">
              <a:solidFill>
                <a:srgbClr val="FF0000"/>
              </a:solidFill>
            </a:endParaRPr>
          </a:p>
        </p:txBody>
      </p:sp>
      <p:pic>
        <p:nvPicPr>
          <p:cNvPr id="143" name="Google Shape;143;p19" descr="\text{Let } x=y||fingerprint,\ \text{then } \tilde{H}(x||salt)=fingerprint" title="MathEquation,#000000"/>
          <p:cNvPicPr preferRelativeResize="0"/>
          <p:nvPr/>
        </p:nvPicPr>
        <p:blipFill>
          <a:blip r:embed="rId4"/>
          <a:stretch>
            <a:fillRect/>
          </a:stretch>
        </p:blipFill>
        <p:spPr>
          <a:xfrm>
            <a:off x="830825" y="3908775"/>
            <a:ext cx="7219560" cy="415125"/>
          </a:xfrm>
          <a:prstGeom prst="rect">
            <a:avLst/>
          </a:prstGeom>
          <a:noFill/>
          <a:ln>
            <a:noFill/>
          </a:ln>
        </p:spPr>
      </p:pic>
      <p:pic>
        <p:nvPicPr>
          <p:cNvPr id="144" name="Google Shape;144;p19" descr="\text{Otherwise $\tilde{H}(\cdot)=H(\cdot)$}" title="MathEquation,#000000"/>
          <p:cNvPicPr preferRelativeResize="0"/>
          <p:nvPr/>
        </p:nvPicPr>
        <p:blipFill>
          <a:blip r:embed="rId5"/>
          <a:stretch>
            <a:fillRect/>
          </a:stretch>
        </p:blipFill>
        <p:spPr>
          <a:xfrm>
            <a:off x="2383575" y="2531875"/>
            <a:ext cx="2833214" cy="400200"/>
          </a:xfrm>
          <a:prstGeom prst="rect">
            <a:avLst/>
          </a:prstGeom>
          <a:noFill/>
          <a:ln>
            <a:noFill/>
          </a:ln>
        </p:spPr>
      </p:pic>
      <p:cxnSp>
        <p:nvCxnSpPr>
          <p:cNvPr id="3" name="直接箭头连接符 2"/>
          <p:cNvCxnSpPr/>
          <p:nvPr>
            <p:custDataLst>
              <p:tags r:id="rId6"/>
            </p:custDataLst>
          </p:nvPr>
        </p:nvCxnSpPr>
        <p:spPr>
          <a:xfrm flipH="1">
            <a:off x="5866130" y="1854835"/>
            <a:ext cx="316865" cy="19304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 name="文本框 1"/>
          <p:cNvSpPr txBox="1"/>
          <p:nvPr>
            <p:custDataLst>
              <p:tags r:id="rId7"/>
            </p:custDataLst>
          </p:nvPr>
        </p:nvSpPr>
        <p:spPr>
          <a:xfrm>
            <a:off x="6182995" y="1365250"/>
            <a:ext cx="2766695" cy="706755"/>
          </a:xfrm>
          <a:prstGeom prst="rect">
            <a:avLst/>
          </a:prstGeom>
          <a:noFill/>
        </p:spPr>
        <p:txBody>
          <a:bodyPr wrap="square" rtlCol="0">
            <a:spAutoFit/>
          </a:bodyPr>
          <a:p>
            <a:r>
              <a:rPr lang="en-US" altLang="zh-CN" sz="2000">
                <a:solidFill>
                  <a:srgbClr val="FF0000"/>
                </a:solidFill>
              </a:rPr>
              <a:t>has the same length with the hash output</a:t>
            </a:r>
            <a:endParaRPr lang="en-US" altLang="zh-CN"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10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1000"/>
                                        <p:tgtEl>
                                          <p:spTgt spid="138"/>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1000"/>
                                        <p:tgtEl>
                                          <p:spTgt spid="140"/>
                                        </p:tgtEl>
                                      </p:cBhvr>
                                    </p:animEffect>
                                  </p:childTnLst>
                                </p:cTn>
                              </p:par>
                              <p:par>
                                <p:cTn id="20" presetID="10" presetClass="entr" presetSubtype="0" fill="hold"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par>
                                <p:cTn id="23" presetID="10"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10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4"/>
                                        </p:tgtEl>
                                        <p:attrNameLst>
                                          <p:attrName>style.visibility</p:attrName>
                                        </p:attrNameLst>
                                      </p:cBhvr>
                                      <p:to>
                                        <p:strVal val="visible"/>
                                      </p:to>
                                    </p:set>
                                    <p:animEffect transition="in" filter="fade">
                                      <p:cBhvr>
                                        <p:cTn id="36" dur="1000"/>
                                        <p:tgtEl>
                                          <p:spTgt spid="1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fade">
                                      <p:cBhvr>
                                        <p:cTn id="41" dur="1000"/>
                                        <p:tgtEl>
                                          <p:spTgt spid="1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48" name="Shape 148"/>
        <p:cNvGrpSpPr/>
        <p:nvPr/>
      </p:nvGrpSpPr>
      <p:grpSpPr>
        <a:xfrm>
          <a:off x="0" y="0"/>
          <a:ext cx="0" cy="0"/>
          <a:chOff x="0" y="0"/>
          <a:chExt cx="0" cy="0"/>
        </a:xfrm>
      </p:grpSpPr>
      <p:sp>
        <p:nvSpPr>
          <p:cNvPr id="193" name="Google Shape;193;p23"/>
          <p:cNvSpPr/>
          <p:nvPr/>
        </p:nvSpPr>
        <p:spPr>
          <a:xfrm>
            <a:off x="1131250" y="1099185"/>
            <a:ext cx="2225100" cy="22203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4" name="Google Shape;194;p23"/>
          <p:cNvSpPr txBox="1"/>
          <p:nvPr/>
        </p:nvSpPr>
        <p:spPr>
          <a:xfrm>
            <a:off x="2147675" y="1745635"/>
            <a:ext cx="377100" cy="520065"/>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GB" sz="2200" b="1">
                <a:sym typeface="+mn-ea"/>
              </a:rPr>
              <a:t>H</a:t>
            </a:r>
            <a:endParaRPr sz="2200">
              <a:latin typeface="Open Sans"/>
              <a:ea typeface="Open Sans"/>
              <a:cs typeface="Open Sans"/>
              <a:sym typeface="Open Sans"/>
            </a:endParaRPr>
          </a:p>
        </p:txBody>
      </p:sp>
      <p:sp>
        <p:nvSpPr>
          <p:cNvPr id="195" name="Google Shape;195;p23"/>
          <p:cNvSpPr/>
          <p:nvPr/>
        </p:nvSpPr>
        <p:spPr>
          <a:xfrm>
            <a:off x="1688450" y="2800460"/>
            <a:ext cx="265500" cy="2484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196" name="Google Shape;196;p23"/>
          <p:cNvPicPr preferRelativeResize="0"/>
          <p:nvPr/>
        </p:nvPicPr>
        <p:blipFill>
          <a:blip r:embed="rId1"/>
          <a:stretch>
            <a:fillRect/>
          </a:stretch>
        </p:blipFill>
        <p:spPr>
          <a:xfrm>
            <a:off x="1362899" y="3362334"/>
            <a:ext cx="436900" cy="342375"/>
          </a:xfrm>
          <a:prstGeom prst="rect">
            <a:avLst/>
          </a:prstGeom>
          <a:noFill/>
          <a:ln>
            <a:noFill/>
          </a:ln>
        </p:spPr>
      </p:pic>
      <p:cxnSp>
        <p:nvCxnSpPr>
          <p:cNvPr id="197" name="Google Shape;197;p23"/>
          <p:cNvCxnSpPr>
            <a:stCxn id="196" idx="0"/>
            <a:endCxn id="195" idx="3"/>
          </p:cNvCxnSpPr>
          <p:nvPr/>
        </p:nvCxnSpPr>
        <p:spPr>
          <a:xfrm rot="10800000" flipH="1">
            <a:off x="1581349" y="3012534"/>
            <a:ext cx="146100" cy="349800"/>
          </a:xfrm>
          <a:prstGeom prst="straightConnector1">
            <a:avLst/>
          </a:prstGeom>
          <a:noFill/>
          <a:ln w="9525" cap="flat" cmpd="sng">
            <a:solidFill>
              <a:schemeClr val="dk1"/>
            </a:solidFill>
            <a:prstDash val="solid"/>
            <a:round/>
            <a:headEnd type="none" w="med" len="med"/>
            <a:tailEnd type="triangle" w="med" len="med"/>
          </a:ln>
        </p:spPr>
      </p:cxnSp>
      <p:sp>
        <p:nvSpPr>
          <p:cNvPr id="2" name="文本框 1"/>
          <p:cNvSpPr txBox="1"/>
          <p:nvPr/>
        </p:nvSpPr>
        <p:spPr>
          <a:xfrm>
            <a:off x="346075" y="3824605"/>
            <a:ext cx="4046220" cy="398780"/>
          </a:xfrm>
          <a:prstGeom prst="rect">
            <a:avLst/>
          </a:prstGeom>
          <a:noFill/>
        </p:spPr>
        <p:txBody>
          <a:bodyPr wrap="square" rtlCol="0">
            <a:spAutoFit/>
          </a:bodyPr>
          <a:p>
            <a:r>
              <a:rPr lang="en-US" altLang="zh-CN" sz="2000">
                <a:solidFill>
                  <a:srgbClr val="FF0000"/>
                </a:solidFill>
              </a:rPr>
              <a:t>Only subverts a small portion of H </a:t>
            </a:r>
            <a:endParaRPr lang="en-US" altLang="zh-CN" sz="2000">
              <a:solidFill>
                <a:srgbClr val="FF0000"/>
              </a:solidFill>
            </a:endParaRPr>
          </a:p>
        </p:txBody>
      </p:sp>
      <p:sp>
        <p:nvSpPr>
          <p:cNvPr id="3" name="文本框 2"/>
          <p:cNvSpPr txBox="1"/>
          <p:nvPr/>
        </p:nvSpPr>
        <p:spPr>
          <a:xfrm>
            <a:off x="346075" y="3824605"/>
            <a:ext cx="3893820" cy="398780"/>
          </a:xfrm>
          <a:prstGeom prst="rect">
            <a:avLst/>
          </a:prstGeom>
          <a:noFill/>
        </p:spPr>
        <p:txBody>
          <a:bodyPr wrap="square" rtlCol="0">
            <a:spAutoFit/>
          </a:bodyPr>
          <a:p>
            <a:r>
              <a:rPr lang="en-US" altLang="zh-CN" sz="2000">
                <a:solidFill>
                  <a:srgbClr val="FF0000"/>
                </a:solidFill>
              </a:rPr>
              <a:t>Only subverts a small portion </a:t>
            </a:r>
            <a:endParaRPr lang="en-US" altLang="zh-CN" sz="2000">
              <a:solidFill>
                <a:srgbClr val="FF0000"/>
              </a:solidFill>
            </a:endParaRPr>
          </a:p>
        </p:txBody>
      </p:sp>
      <p:sp>
        <p:nvSpPr>
          <p:cNvPr id="4" name="文本框 3"/>
          <p:cNvSpPr txBox="1"/>
          <p:nvPr>
            <p:custDataLst>
              <p:tags r:id="rId2"/>
            </p:custDataLst>
          </p:nvPr>
        </p:nvSpPr>
        <p:spPr>
          <a:xfrm>
            <a:off x="4344035" y="1220470"/>
            <a:ext cx="3893820" cy="1014730"/>
          </a:xfrm>
          <a:prstGeom prst="rect">
            <a:avLst/>
          </a:prstGeom>
          <a:noFill/>
        </p:spPr>
        <p:txBody>
          <a:bodyPr wrap="square" rtlCol="0">
            <a:spAutoFit/>
          </a:bodyPr>
          <a:p>
            <a:r>
              <a:rPr lang="en-US" altLang="zh-CN" sz="2000">
                <a:solidFill>
                  <a:srgbClr val="FF0000"/>
                </a:solidFill>
              </a:rPr>
              <a:t>1. Cause huge damage!</a:t>
            </a:r>
            <a:endParaRPr lang="en-US" altLang="zh-CN" sz="2000">
              <a:solidFill>
                <a:srgbClr val="FF0000"/>
              </a:solidFill>
            </a:endParaRPr>
          </a:p>
          <a:p>
            <a:endParaRPr lang="en-US" altLang="zh-CN" sz="2000">
              <a:solidFill>
                <a:srgbClr val="FF0000"/>
              </a:solidFill>
            </a:endParaRPr>
          </a:p>
          <a:p>
            <a:r>
              <a:rPr lang="en-US" altLang="zh-CN" sz="2000">
                <a:solidFill>
                  <a:schemeClr val="tx1"/>
                </a:solidFill>
              </a:rPr>
              <a:t>Can break the whole system</a:t>
            </a:r>
            <a:endParaRPr lang="en-US" altLang="zh-CN" sz="2000">
              <a:solidFill>
                <a:schemeClr val="tx1"/>
              </a:solidFill>
            </a:endParaRPr>
          </a:p>
        </p:txBody>
      </p:sp>
      <p:sp>
        <p:nvSpPr>
          <p:cNvPr id="5" name="文本框 4"/>
          <p:cNvSpPr txBox="1"/>
          <p:nvPr>
            <p:custDataLst>
              <p:tags r:id="rId3"/>
            </p:custDataLst>
          </p:nvPr>
        </p:nvSpPr>
        <p:spPr>
          <a:xfrm>
            <a:off x="4344035" y="2571750"/>
            <a:ext cx="4572635" cy="1322070"/>
          </a:xfrm>
          <a:prstGeom prst="rect">
            <a:avLst/>
          </a:prstGeom>
          <a:noFill/>
        </p:spPr>
        <p:txBody>
          <a:bodyPr wrap="square" rtlCol="0">
            <a:spAutoFit/>
          </a:bodyPr>
          <a:p>
            <a:r>
              <a:rPr lang="en-US" altLang="zh-CN" sz="2000">
                <a:solidFill>
                  <a:srgbClr val="FF0000"/>
                </a:solidFill>
              </a:rPr>
              <a:t>2. Very resistant to blackbox test!</a:t>
            </a:r>
            <a:endParaRPr lang="en-US" altLang="zh-CN" sz="2000">
              <a:solidFill>
                <a:srgbClr val="FF0000"/>
              </a:solidFill>
            </a:endParaRPr>
          </a:p>
          <a:p>
            <a:endParaRPr lang="en-US" altLang="zh-CN" sz="2000">
              <a:solidFill>
                <a:srgbClr val="FF0000"/>
              </a:solidFill>
            </a:endParaRPr>
          </a:p>
          <a:p>
            <a:r>
              <a:rPr lang="en-US" altLang="zh-CN" sz="2000">
                <a:solidFill>
                  <a:schemeClr val="tx1"/>
                </a:solidFill>
              </a:rPr>
              <a:t>Takes too many implementations to find disagreements</a:t>
            </a:r>
            <a:endParaRPr lang="en-US" altLang="zh-CN"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4" grpId="0"/>
      <p:bldP spid="4" grpId="1"/>
      <p:bldP spid="5" grpId="0"/>
      <p:bldP spid="5" grpId="1"/>
      <p:bldP spid="193" grpId="0" bldLvl="0" animBg="1"/>
      <p:bldP spid="194" grpId="0"/>
      <p:bldP spid="195" grpId="0" bldLvl="0" animBg="1"/>
      <p:bldP spid="2" grpId="0"/>
      <p:bldP spid="3" grpId="0"/>
      <p:bldP spid="193" grpId="1" animBg="1"/>
      <p:bldP spid="194" grpId="1"/>
      <p:bldP spid="195" grpId="1" animBg="1"/>
      <p:bldP spid="2" grpId="1"/>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9" name="Shape 159"/>
        <p:cNvGrpSpPr/>
        <p:nvPr/>
      </p:nvGrpSpPr>
      <p:grpSpPr>
        <a:xfrm>
          <a:off x="0" y="0"/>
          <a:ext cx="0" cy="0"/>
          <a:chOff x="0" y="0"/>
          <a:chExt cx="0" cy="0"/>
        </a:xfrm>
      </p:grpSpPr>
      <p:sp>
        <p:nvSpPr>
          <p:cNvPr id="160" name="Google Shape;160;p21"/>
          <p:cNvSpPr txBox="1"/>
          <p:nvPr/>
        </p:nvSpPr>
        <p:spPr>
          <a:xfrm>
            <a:off x="1489495" y="560515"/>
            <a:ext cx="6324000" cy="4737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a:solidFill>
                  <a:srgbClr val="FF0000"/>
                </a:solidFill>
              </a:rPr>
              <a:t>Only using blackbox test is not enough!</a:t>
            </a:r>
            <a:endParaRPr lang="en-US" sz="1900">
              <a:solidFill>
                <a:srgbClr val="FF0000"/>
              </a:solidFill>
            </a:endParaRPr>
          </a:p>
        </p:txBody>
      </p:sp>
      <p:grpSp>
        <p:nvGrpSpPr>
          <p:cNvPr id="161" name="Google Shape;161;p21"/>
          <p:cNvGrpSpPr/>
          <p:nvPr/>
        </p:nvGrpSpPr>
        <p:grpSpPr>
          <a:xfrm>
            <a:off x="1449810" y="3099040"/>
            <a:ext cx="2724785" cy="1689735"/>
            <a:chOff x="5790975" y="2880315"/>
            <a:chExt cx="2724785" cy="1689735"/>
          </a:xfrm>
        </p:grpSpPr>
        <p:sp>
          <p:nvSpPr>
            <p:cNvPr id="162" name="Google Shape;162;p21"/>
            <p:cNvSpPr/>
            <p:nvPr/>
          </p:nvSpPr>
          <p:spPr>
            <a:xfrm>
              <a:off x="5798595" y="2880315"/>
              <a:ext cx="2654300" cy="168973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1"/>
            <p:cNvSpPr txBox="1"/>
            <p:nvPr/>
          </p:nvSpPr>
          <p:spPr>
            <a:xfrm>
              <a:off x="5790975" y="2880315"/>
              <a:ext cx="2724785" cy="3479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Make some </a:t>
              </a:r>
              <a:r>
                <a:rPr lang="en-US" altLang="en-GB" b="1">
                  <a:solidFill>
                    <a:srgbClr val="00B050"/>
                  </a:solidFill>
                </a:rPr>
                <a:t>slight</a:t>
              </a:r>
              <a:r>
                <a:rPr lang="en-US" altLang="en-GB"/>
                <a:t> modifications to the function</a:t>
              </a:r>
              <a:endParaRPr lang="en-US" altLang="en-GB"/>
            </a:p>
          </p:txBody>
        </p:sp>
        <p:grpSp>
          <p:nvGrpSpPr>
            <p:cNvPr id="165" name="Google Shape;165;p21"/>
            <p:cNvGrpSpPr/>
            <p:nvPr/>
          </p:nvGrpSpPr>
          <p:grpSpPr>
            <a:xfrm rot="0">
              <a:off x="6175525" y="3504476"/>
              <a:ext cx="726274" cy="761700"/>
              <a:chOff x="2361000" y="3149976"/>
              <a:chExt cx="726274" cy="761700"/>
            </a:xfrm>
          </p:grpSpPr>
          <p:pic>
            <p:nvPicPr>
              <p:cNvPr id="166" name="Google Shape;166;p21"/>
              <p:cNvPicPr preferRelativeResize="0"/>
              <p:nvPr/>
            </p:nvPicPr>
            <p:blipFill>
              <a:blip r:embed="rId1"/>
              <a:stretch>
                <a:fillRect/>
              </a:stretch>
            </p:blipFill>
            <p:spPr>
              <a:xfrm>
                <a:off x="2361000" y="3149976"/>
                <a:ext cx="726274" cy="761700"/>
              </a:xfrm>
              <a:prstGeom prst="rect">
                <a:avLst/>
              </a:prstGeom>
              <a:noFill/>
              <a:ln>
                <a:noFill/>
              </a:ln>
            </p:spPr>
          </p:pic>
          <p:sp>
            <p:nvSpPr>
              <p:cNvPr id="167" name="Google Shape;167;p21"/>
              <p:cNvSpPr txBox="1"/>
              <p:nvPr/>
            </p:nvSpPr>
            <p:spPr>
              <a:xfrm>
                <a:off x="2563338" y="3292960"/>
                <a:ext cx="32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grpSp>
      </p:grpSp>
      <p:sp>
        <p:nvSpPr>
          <p:cNvPr id="170" name="Google Shape;170;p21"/>
          <p:cNvSpPr txBox="1"/>
          <p:nvPr/>
        </p:nvSpPr>
        <p:spPr>
          <a:xfrm>
            <a:off x="4691190" y="3150000"/>
            <a:ext cx="415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p>
        </p:txBody>
      </p:sp>
      <p:sp>
        <p:nvSpPr>
          <p:cNvPr id="2" name="文本框 1"/>
          <p:cNvSpPr txBox="1"/>
          <p:nvPr/>
        </p:nvSpPr>
        <p:spPr>
          <a:xfrm>
            <a:off x="4657090" y="1639570"/>
            <a:ext cx="3318510" cy="460375"/>
          </a:xfrm>
          <a:prstGeom prst="rect">
            <a:avLst/>
          </a:prstGeom>
          <a:noFill/>
        </p:spPr>
        <p:txBody>
          <a:bodyPr wrap="square" rtlCol="0" anchor="t">
            <a:spAutoFit/>
          </a:bodyPr>
          <a:p>
            <a:r>
              <a:rPr lang="en-US" sz="2400">
                <a:solidFill>
                  <a:schemeClr val="accent1"/>
                </a:solidFill>
                <a:sym typeface="+mn-ea"/>
              </a:rPr>
              <a:t>large size subversion</a:t>
            </a:r>
            <a:endParaRPr lang="en-US" altLang="en-US" sz="2400">
              <a:solidFill>
                <a:schemeClr val="accent1"/>
              </a:solidFill>
              <a:sym typeface="+mn-ea"/>
            </a:endParaRPr>
          </a:p>
        </p:txBody>
      </p:sp>
      <p:pic>
        <p:nvPicPr>
          <p:cNvPr id="3" name="图片 2"/>
          <p:cNvPicPr>
            <a:picLocks noChangeAspect="1"/>
          </p:cNvPicPr>
          <p:nvPr/>
        </p:nvPicPr>
        <p:blipFill>
          <a:blip r:embed="rId2"/>
          <a:stretch>
            <a:fillRect/>
          </a:stretch>
        </p:blipFill>
        <p:spPr>
          <a:xfrm>
            <a:off x="1809750" y="1065530"/>
            <a:ext cx="1873885" cy="1663700"/>
          </a:xfrm>
          <a:prstGeom prst="rect">
            <a:avLst/>
          </a:prstGeom>
        </p:spPr>
      </p:pic>
      <p:sp>
        <p:nvSpPr>
          <p:cNvPr id="4" name="文本框 3"/>
          <p:cNvSpPr txBox="1"/>
          <p:nvPr/>
        </p:nvSpPr>
        <p:spPr>
          <a:xfrm>
            <a:off x="4691380" y="3484245"/>
            <a:ext cx="3625215" cy="460375"/>
          </a:xfrm>
          <a:prstGeom prst="rect">
            <a:avLst/>
          </a:prstGeom>
          <a:noFill/>
        </p:spPr>
        <p:txBody>
          <a:bodyPr wrap="square" rtlCol="0" anchor="t">
            <a:spAutoFit/>
          </a:bodyPr>
          <a:p>
            <a:r>
              <a:rPr lang="en-US" sz="2400">
                <a:solidFill>
                  <a:schemeClr val="accent1"/>
                </a:solidFill>
                <a:sym typeface="+mn-ea"/>
              </a:rPr>
              <a:t>small size subversion</a:t>
            </a:r>
            <a:endParaRPr lang="en-US" altLang="en-US" sz="2400">
              <a:solidFill>
                <a:schemeClr val="accent1"/>
              </a:solidFill>
              <a:sym typeface="+mn-ea"/>
            </a:endParaRPr>
          </a:p>
        </p:txBody>
      </p:sp>
      <p:sp>
        <p:nvSpPr>
          <p:cNvPr id="5" name="十字形 4"/>
          <p:cNvSpPr/>
          <p:nvPr/>
        </p:nvSpPr>
        <p:spPr>
          <a:xfrm>
            <a:off x="2529840" y="2658745"/>
            <a:ext cx="271780" cy="280670"/>
          </a:xfrm>
          <a:prstGeom prst="plus">
            <a:avLst>
              <a:gd name="adj" fmla="val 41180"/>
            </a:avLst>
          </a:prstGeom>
          <a:solidFill>
            <a:srgbClr val="FFC000"/>
          </a:solidFill>
          <a:ln>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2" grpId="0"/>
      <p:bldP spid="2" grpId="1"/>
      <p:bldP spid="5" grpId="0" animBg="1"/>
      <p:bldP spid="5" grpId="1" animBg="1"/>
      <p:bldP spid="170" grpId="0"/>
      <p:bldP spid="4" grpId="0"/>
      <p:bldP spid="170" grpId="1"/>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pic>
        <p:nvPicPr>
          <p:cNvPr id="176" name="Google Shape;176;p22"/>
          <p:cNvPicPr preferRelativeResize="0"/>
          <p:nvPr/>
        </p:nvPicPr>
        <p:blipFill>
          <a:blip r:embed="rId1"/>
          <a:stretch>
            <a:fillRect/>
          </a:stretch>
        </p:blipFill>
        <p:spPr>
          <a:xfrm>
            <a:off x="1979600" y="1178771"/>
            <a:ext cx="726274" cy="761700"/>
          </a:xfrm>
          <a:prstGeom prst="rect">
            <a:avLst/>
          </a:prstGeom>
          <a:noFill/>
          <a:ln>
            <a:noFill/>
          </a:ln>
        </p:spPr>
      </p:pic>
      <p:sp>
        <p:nvSpPr>
          <p:cNvPr id="177" name="Google Shape;177;p22"/>
          <p:cNvSpPr txBox="1"/>
          <p:nvPr/>
        </p:nvSpPr>
        <p:spPr>
          <a:xfrm>
            <a:off x="2181938" y="1321120"/>
            <a:ext cx="32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sp>
        <p:nvSpPr>
          <p:cNvPr id="178" name="Google Shape;178;p22"/>
          <p:cNvSpPr txBox="1"/>
          <p:nvPr/>
        </p:nvSpPr>
        <p:spPr>
          <a:xfrm>
            <a:off x="1456055" y="2655570"/>
            <a:ext cx="2137410" cy="4273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1600"/>
              <a:t>Slight modifications</a:t>
            </a:r>
            <a:endParaRPr lang="en-US" altLang="en-GB" sz="1600"/>
          </a:p>
        </p:txBody>
      </p:sp>
      <p:grpSp>
        <p:nvGrpSpPr>
          <p:cNvPr id="179" name="Google Shape;179;p22"/>
          <p:cNvGrpSpPr/>
          <p:nvPr/>
        </p:nvGrpSpPr>
        <p:grpSpPr>
          <a:xfrm>
            <a:off x="1329550" y="3495845"/>
            <a:ext cx="2492850" cy="1309370"/>
            <a:chOff x="6115850" y="3063830"/>
            <a:chExt cx="2492850" cy="1309370"/>
          </a:xfrm>
        </p:grpSpPr>
        <p:sp>
          <p:nvSpPr>
            <p:cNvPr id="180" name="Google Shape;180;p22"/>
            <p:cNvSpPr/>
            <p:nvPr/>
          </p:nvSpPr>
          <p:spPr>
            <a:xfrm>
              <a:off x="6115850" y="3063830"/>
              <a:ext cx="2141220" cy="130937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22"/>
            <p:cNvSpPr txBox="1"/>
            <p:nvPr/>
          </p:nvSpPr>
          <p:spPr>
            <a:xfrm>
              <a:off x="6444200" y="3107525"/>
              <a:ext cx="2164500" cy="396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a:t>Resulting Function</a:t>
              </a:r>
              <a:endParaRPr lang="en-US" altLang="en-GB"/>
            </a:p>
          </p:txBody>
        </p:sp>
        <p:grpSp>
          <p:nvGrpSpPr>
            <p:cNvPr id="183" name="Google Shape;183;p22"/>
            <p:cNvGrpSpPr/>
            <p:nvPr/>
          </p:nvGrpSpPr>
          <p:grpSpPr>
            <a:xfrm rot="0">
              <a:off x="6242200" y="3504476"/>
              <a:ext cx="726274" cy="761700"/>
              <a:chOff x="2427675" y="3149976"/>
              <a:chExt cx="726274" cy="761700"/>
            </a:xfrm>
          </p:grpSpPr>
          <p:pic>
            <p:nvPicPr>
              <p:cNvPr id="184" name="Google Shape;184;p22"/>
              <p:cNvPicPr preferRelativeResize="0"/>
              <p:nvPr/>
            </p:nvPicPr>
            <p:blipFill>
              <a:blip r:embed="rId1"/>
              <a:stretch>
                <a:fillRect/>
              </a:stretch>
            </p:blipFill>
            <p:spPr>
              <a:xfrm>
                <a:off x="2427675" y="3149976"/>
                <a:ext cx="726274" cy="761700"/>
              </a:xfrm>
              <a:prstGeom prst="rect">
                <a:avLst/>
              </a:prstGeom>
              <a:noFill/>
              <a:ln>
                <a:noFill/>
              </a:ln>
            </p:spPr>
          </p:pic>
          <p:sp>
            <p:nvSpPr>
              <p:cNvPr id="185" name="Google Shape;185;p22"/>
              <p:cNvSpPr txBox="1"/>
              <p:nvPr/>
            </p:nvSpPr>
            <p:spPr>
              <a:xfrm>
                <a:off x="2630013" y="3292325"/>
                <a:ext cx="32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grpSp>
      </p:grpSp>
      <p:pic>
        <p:nvPicPr>
          <p:cNvPr id="187" name="Google Shape;187;p22" descr="C(x)=H(x \oplus r)" title="MathEquation,#000000"/>
          <p:cNvPicPr preferRelativeResize="0"/>
          <p:nvPr/>
        </p:nvPicPr>
        <p:blipFill>
          <a:blip r:embed="rId2"/>
          <a:stretch>
            <a:fillRect/>
          </a:stretch>
        </p:blipFill>
        <p:spPr>
          <a:xfrm>
            <a:off x="5081975" y="4078435"/>
            <a:ext cx="1939526" cy="317600"/>
          </a:xfrm>
          <a:prstGeom prst="rect">
            <a:avLst/>
          </a:prstGeom>
          <a:noFill/>
          <a:ln>
            <a:noFill/>
          </a:ln>
        </p:spPr>
      </p:pic>
      <p:pic>
        <p:nvPicPr>
          <p:cNvPr id="188" name="Google Shape;188;p22" descr="H(x)" title="MathEquation,#000000"/>
          <p:cNvPicPr preferRelativeResize="0"/>
          <p:nvPr/>
        </p:nvPicPr>
        <p:blipFill>
          <a:blip r:embed="rId3"/>
          <a:stretch>
            <a:fillRect/>
          </a:stretch>
        </p:blipFill>
        <p:spPr>
          <a:xfrm>
            <a:off x="5750088" y="1307800"/>
            <a:ext cx="589522" cy="317600"/>
          </a:xfrm>
          <a:prstGeom prst="rect">
            <a:avLst/>
          </a:prstGeom>
          <a:noFill/>
          <a:ln>
            <a:noFill/>
          </a:ln>
        </p:spPr>
      </p:pic>
      <p:pic>
        <p:nvPicPr>
          <p:cNvPr id="189" name="Google Shape;189;p22" descr="\text{selects a random } r \text{ and shifts}" title="MathEquation,#000000"/>
          <p:cNvPicPr preferRelativeResize="0"/>
          <p:nvPr/>
        </p:nvPicPr>
        <p:blipFill>
          <a:blip r:embed="rId4"/>
          <a:stretch>
            <a:fillRect/>
          </a:stretch>
        </p:blipFill>
        <p:spPr>
          <a:xfrm>
            <a:off x="4641029" y="2710910"/>
            <a:ext cx="2761738" cy="317600"/>
          </a:xfrm>
          <a:prstGeom prst="rect">
            <a:avLst/>
          </a:prstGeom>
          <a:noFill/>
          <a:ln>
            <a:noFill/>
          </a:ln>
        </p:spPr>
      </p:pic>
      <p:sp>
        <p:nvSpPr>
          <p:cNvPr id="4" name="文本框 3"/>
          <p:cNvSpPr txBox="1"/>
          <p:nvPr>
            <p:custDataLst>
              <p:tags r:id="rId5"/>
            </p:custDataLst>
          </p:nvPr>
        </p:nvSpPr>
        <p:spPr>
          <a:xfrm>
            <a:off x="4931410" y="1886585"/>
            <a:ext cx="3625215" cy="368300"/>
          </a:xfrm>
          <a:prstGeom prst="rect">
            <a:avLst/>
          </a:prstGeom>
          <a:noFill/>
        </p:spPr>
        <p:txBody>
          <a:bodyPr wrap="square" rtlCol="0" anchor="t">
            <a:spAutoFit/>
          </a:bodyPr>
          <a:p>
            <a:r>
              <a:rPr lang="en-US" sz="1800">
                <a:solidFill>
                  <a:schemeClr val="accent1"/>
                </a:solidFill>
                <a:sym typeface="+mn-ea"/>
              </a:rPr>
              <a:t>small size subversion</a:t>
            </a:r>
            <a:endParaRPr lang="en-US" altLang="en-US" sz="1800">
              <a:solidFill>
                <a:schemeClr val="accent1"/>
              </a:solidFill>
              <a:sym typeface="+mn-ea"/>
            </a:endParaRPr>
          </a:p>
        </p:txBody>
      </p:sp>
      <p:cxnSp>
        <p:nvCxnSpPr>
          <p:cNvPr id="3" name="直接箭头连接符 2"/>
          <p:cNvCxnSpPr/>
          <p:nvPr>
            <p:custDataLst>
              <p:tags r:id="rId6"/>
            </p:custDataLst>
          </p:nvPr>
        </p:nvCxnSpPr>
        <p:spPr>
          <a:xfrm flipV="1">
            <a:off x="6010910" y="1625600"/>
            <a:ext cx="1905" cy="3016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 name="文本框 1"/>
          <p:cNvSpPr txBox="1"/>
          <p:nvPr>
            <p:custDataLst>
              <p:tags r:id="rId7"/>
            </p:custDataLst>
          </p:nvPr>
        </p:nvSpPr>
        <p:spPr>
          <a:xfrm>
            <a:off x="4891405" y="3230880"/>
            <a:ext cx="3041015" cy="645160"/>
          </a:xfrm>
          <a:prstGeom prst="rect">
            <a:avLst/>
          </a:prstGeom>
          <a:noFill/>
        </p:spPr>
        <p:txBody>
          <a:bodyPr wrap="square" rtlCol="0" anchor="t">
            <a:spAutoFit/>
          </a:bodyPr>
          <a:p>
            <a:r>
              <a:rPr lang="en-US" sz="1800">
                <a:solidFill>
                  <a:schemeClr val="accent1"/>
                </a:solidFill>
                <a:sym typeface="+mn-ea"/>
              </a:rPr>
              <a:t>hard for the adversary to find a subverted input</a:t>
            </a:r>
            <a:endParaRPr lang="en-US" altLang="en-US" sz="1800">
              <a:solidFill>
                <a:schemeClr val="accent1"/>
              </a:solidFill>
              <a:sym typeface="+mn-ea"/>
            </a:endParaRPr>
          </a:p>
        </p:txBody>
      </p:sp>
      <p:cxnSp>
        <p:nvCxnSpPr>
          <p:cNvPr id="5" name="直接箭头连接符 4"/>
          <p:cNvCxnSpPr/>
          <p:nvPr>
            <p:custDataLst>
              <p:tags r:id="rId8"/>
            </p:custDataLst>
          </p:nvPr>
        </p:nvCxnSpPr>
        <p:spPr>
          <a:xfrm>
            <a:off x="6496050" y="3789045"/>
            <a:ext cx="310515" cy="3149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774700" y="491490"/>
            <a:ext cx="3048000" cy="398780"/>
          </a:xfrm>
          <a:prstGeom prst="rect">
            <a:avLst/>
          </a:prstGeom>
          <a:noFill/>
        </p:spPr>
        <p:txBody>
          <a:bodyPr wrap="square" rtlCol="0">
            <a:spAutoFit/>
          </a:bodyPr>
          <a:p>
            <a:r>
              <a:rPr lang="en-US" altLang="zh-CN" sz="2000" b="1"/>
              <a:t>An example:</a:t>
            </a:r>
            <a:endParaRPr lang="en-US" altLang="zh-CN"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1000"/>
                                        <p:tgtEl>
                                          <p:spTgt spid="1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1000"/>
                                        <p:tgtEl>
                                          <p:spTgt spid="18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fade">
                                      <p:cBhvr>
                                        <p:cTn id="26" dur="1000"/>
                                        <p:tgtEl>
                                          <p:spTgt spid="1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fade">
                                      <p:cBhvr>
                                        <p:cTn id="31" dur="1000"/>
                                        <p:tgtEl>
                                          <p:spTgt spid="1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fade">
                                      <p:cBhvr>
                                        <p:cTn id="36" dur="1000"/>
                                        <p:tgtEl>
                                          <p:spTgt spid="1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7"/>
                                        </p:tgtEl>
                                        <p:attrNameLst>
                                          <p:attrName>style.visibility</p:attrName>
                                        </p:attrNameLst>
                                      </p:cBhvr>
                                      <p:to>
                                        <p:strVal val="visible"/>
                                      </p:to>
                                    </p:set>
                                    <p:animEffect transition="in" filter="fade">
                                      <p:cBhvr>
                                        <p:cTn id="41" dur="1000"/>
                                        <p:tgtEl>
                                          <p:spTgt spid="18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4" grpId="0"/>
      <p:bldP spid="4"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pic>
        <p:nvPicPr>
          <p:cNvPr id="194" name="Google Shape;194;p23"/>
          <p:cNvPicPr preferRelativeResize="0"/>
          <p:nvPr/>
        </p:nvPicPr>
        <p:blipFill>
          <a:blip r:embed="rId1"/>
          <a:stretch>
            <a:fillRect/>
          </a:stretch>
        </p:blipFill>
        <p:spPr>
          <a:xfrm>
            <a:off x="1646225" y="933661"/>
            <a:ext cx="726274" cy="761700"/>
          </a:xfrm>
          <a:prstGeom prst="rect">
            <a:avLst/>
          </a:prstGeom>
          <a:noFill/>
          <a:ln>
            <a:noFill/>
          </a:ln>
        </p:spPr>
      </p:pic>
      <p:sp>
        <p:nvSpPr>
          <p:cNvPr id="195" name="Google Shape;195;p23"/>
          <p:cNvSpPr txBox="1"/>
          <p:nvPr/>
        </p:nvSpPr>
        <p:spPr>
          <a:xfrm>
            <a:off x="1848563" y="1076010"/>
            <a:ext cx="32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sp>
        <p:nvSpPr>
          <p:cNvPr id="196" name="Google Shape;196;p23"/>
          <p:cNvSpPr txBox="1"/>
          <p:nvPr/>
        </p:nvSpPr>
        <p:spPr>
          <a:xfrm>
            <a:off x="1288415" y="2247265"/>
            <a:ext cx="1976120" cy="6737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1600">
                <a:sym typeface="+mn-ea"/>
              </a:rPr>
              <a:t>Slight modifications</a:t>
            </a:r>
            <a:endParaRPr lang="en-US" altLang="en-GB" sz="1600"/>
          </a:p>
          <a:p>
            <a:pPr marL="0" lvl="0" indent="0" algn="l" rtl="0">
              <a:spcBef>
                <a:spcPts val="0"/>
              </a:spcBef>
              <a:spcAft>
                <a:spcPts val="0"/>
              </a:spcAft>
              <a:buNone/>
            </a:pPr>
            <a:endParaRPr lang="en-US" altLang="en-GB" sz="1600"/>
          </a:p>
        </p:txBody>
      </p:sp>
      <p:sp>
        <p:nvSpPr>
          <p:cNvPr id="205" name="Google Shape;205;p23"/>
          <p:cNvSpPr txBox="1"/>
          <p:nvPr/>
        </p:nvSpPr>
        <p:spPr>
          <a:xfrm>
            <a:off x="4066775" y="999810"/>
            <a:ext cx="4104000" cy="9201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accent1"/>
                </a:solidFill>
              </a:rPr>
              <a:t>Random </a:t>
            </a:r>
            <a:r>
              <a:rPr lang="en-US" altLang="en-GB" sz="1600">
                <a:solidFill>
                  <a:schemeClr val="accent1"/>
                </a:solidFill>
              </a:rPr>
              <a:t>F</a:t>
            </a:r>
            <a:r>
              <a:rPr lang="en-GB" sz="1600">
                <a:solidFill>
                  <a:schemeClr val="accent1"/>
                </a:solidFill>
              </a:rPr>
              <a:t>unction</a:t>
            </a:r>
            <a:r>
              <a:rPr lang="en-GB" sz="1600"/>
              <a:t> or </a:t>
            </a:r>
            <a:r>
              <a:rPr lang="en-GB" sz="1600">
                <a:solidFill>
                  <a:schemeClr val="accent1"/>
                </a:solidFill>
              </a:rPr>
              <a:t>Random Permutation</a:t>
            </a:r>
            <a:endParaRPr sz="1600"/>
          </a:p>
          <a:p>
            <a:pPr marL="0" lvl="0" indent="0" algn="ctr" rtl="0">
              <a:spcBef>
                <a:spcPts val="0"/>
              </a:spcBef>
              <a:spcAft>
                <a:spcPts val="0"/>
              </a:spcAft>
              <a:buNone/>
            </a:pPr>
            <a:r>
              <a:rPr lang="en-GB" sz="1600"/>
              <a:t>(probably subverted</a:t>
            </a:r>
            <a:r>
              <a:rPr lang="en-US" altLang="en-GB" sz="1600"/>
              <a:t> on a</a:t>
            </a:r>
            <a:r>
              <a:rPr lang="en-US" altLang="en-GB" sz="1600">
                <a:solidFill>
                  <a:schemeClr val="accent1"/>
                </a:solidFill>
              </a:rPr>
              <a:t> negligible</a:t>
            </a:r>
            <a:r>
              <a:rPr lang="en-US" altLang="en-GB" sz="1600"/>
              <a:t> portion of the function's inputs</a:t>
            </a:r>
            <a:r>
              <a:rPr lang="en-GB" sz="1600"/>
              <a:t>)</a:t>
            </a:r>
            <a:endParaRPr sz="1600"/>
          </a:p>
        </p:txBody>
      </p:sp>
      <p:sp>
        <p:nvSpPr>
          <p:cNvPr id="206" name="Google Shape;206;p23"/>
          <p:cNvSpPr txBox="1"/>
          <p:nvPr/>
        </p:nvSpPr>
        <p:spPr>
          <a:xfrm>
            <a:off x="4899650" y="2216585"/>
            <a:ext cx="2780700" cy="4273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accent1"/>
                </a:solidFill>
              </a:rPr>
              <a:t>Simple</a:t>
            </a:r>
            <a:r>
              <a:rPr lang="en-US" altLang="en-GB" sz="1600"/>
              <a:t> </a:t>
            </a:r>
            <a:r>
              <a:rPr lang="en-GB" sz="1600"/>
              <a:t>Operation</a:t>
            </a:r>
            <a:endParaRPr sz="1600"/>
          </a:p>
        </p:txBody>
      </p:sp>
      <p:sp>
        <p:nvSpPr>
          <p:cNvPr id="207" name="Google Shape;207;p23"/>
          <p:cNvSpPr txBox="1"/>
          <p:nvPr/>
        </p:nvSpPr>
        <p:spPr>
          <a:xfrm>
            <a:off x="4602480" y="3721735"/>
            <a:ext cx="3535045" cy="6737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en-GB" sz="1600">
                <a:solidFill>
                  <a:schemeClr val="accent1"/>
                </a:solidFill>
              </a:rPr>
              <a:t>A construction “as good as”</a:t>
            </a:r>
            <a:r>
              <a:rPr lang="en-GB" sz="1600">
                <a:solidFill>
                  <a:schemeClr val="accent1"/>
                </a:solidFill>
              </a:rPr>
              <a:t> </a:t>
            </a:r>
            <a:r>
              <a:rPr lang="en-GB" sz="1600"/>
              <a:t>random function or random permutation</a:t>
            </a:r>
            <a:endParaRPr sz="1600"/>
          </a:p>
        </p:txBody>
      </p:sp>
      <p:sp>
        <p:nvSpPr>
          <p:cNvPr id="9" name="文本框 8"/>
          <p:cNvSpPr txBox="1"/>
          <p:nvPr/>
        </p:nvSpPr>
        <p:spPr>
          <a:xfrm>
            <a:off x="4003675" y="2599055"/>
            <a:ext cx="4572000" cy="583565"/>
          </a:xfrm>
          <a:prstGeom prst="rect">
            <a:avLst/>
          </a:prstGeom>
          <a:noFill/>
        </p:spPr>
        <p:txBody>
          <a:bodyPr wrap="square" rtlCol="0" anchor="t">
            <a:spAutoFit/>
          </a:bodyPr>
          <a:p>
            <a:pPr marL="0" lvl="0" indent="0" algn="ctr" rtl="0">
              <a:spcBef>
                <a:spcPts val="0"/>
              </a:spcBef>
              <a:spcAft>
                <a:spcPts val="0"/>
              </a:spcAft>
              <a:buNone/>
            </a:pPr>
            <a:r>
              <a:rPr lang="en-GB" sz="1600">
                <a:sym typeface="+mn-ea"/>
              </a:rPr>
              <a:t>(</a:t>
            </a:r>
            <a:r>
              <a:rPr lang="en-US" altLang="en-GB" sz="1600">
                <a:sym typeface="+mn-ea"/>
              </a:rPr>
              <a:t>i</a:t>
            </a:r>
            <a:r>
              <a:rPr lang="en-US" sz="1600">
                <a:sym typeface="+mn-ea"/>
              </a:rPr>
              <a:t>.e. </a:t>
            </a:r>
            <a:r>
              <a:rPr lang="en-US" sz="1600">
                <a:solidFill>
                  <a:schemeClr val="accent1"/>
                </a:solidFill>
                <a:sym typeface="+mn-ea"/>
              </a:rPr>
              <a:t>basic algebra operation; use the original function as an oracle</a:t>
            </a:r>
            <a:r>
              <a:rPr lang="en-GB" sz="1600">
                <a:sym typeface="+mn-ea"/>
              </a:rPr>
              <a:t>)</a:t>
            </a:r>
            <a:endParaRPr lang="en-GB" altLang="en-US" sz="1600">
              <a:sym typeface="+mn-ea"/>
            </a:endParaRPr>
          </a:p>
        </p:txBody>
      </p:sp>
      <p:grpSp>
        <p:nvGrpSpPr>
          <p:cNvPr id="2" name="Google Shape;179;p22"/>
          <p:cNvGrpSpPr/>
          <p:nvPr/>
        </p:nvGrpSpPr>
        <p:grpSpPr>
          <a:xfrm>
            <a:off x="1288275" y="3405675"/>
            <a:ext cx="2492850" cy="1309370"/>
            <a:chOff x="6115850" y="3063830"/>
            <a:chExt cx="2492850" cy="1309370"/>
          </a:xfrm>
        </p:grpSpPr>
        <p:sp>
          <p:nvSpPr>
            <p:cNvPr id="3" name="Google Shape;180;p22"/>
            <p:cNvSpPr/>
            <p:nvPr>
              <p:custDataLst>
                <p:tags r:id="rId2"/>
              </p:custDataLst>
            </p:nvPr>
          </p:nvSpPr>
          <p:spPr>
            <a:xfrm>
              <a:off x="6115850" y="3063830"/>
              <a:ext cx="2141220" cy="130937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 name="Google Shape;181;p22"/>
            <p:cNvSpPr txBox="1"/>
            <p:nvPr>
              <p:custDataLst>
                <p:tags r:id="rId3"/>
              </p:custDataLst>
            </p:nvPr>
          </p:nvSpPr>
          <p:spPr>
            <a:xfrm>
              <a:off x="6444200" y="3107525"/>
              <a:ext cx="2164500" cy="396875"/>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US" altLang="en-GB"/>
                <a:t>Construction</a:t>
              </a:r>
              <a:endParaRPr lang="en-US" altLang="en-GB"/>
            </a:p>
          </p:txBody>
        </p:sp>
        <p:grpSp>
          <p:nvGrpSpPr>
            <p:cNvPr id="5" name="Google Shape;183;p22"/>
            <p:cNvGrpSpPr/>
            <p:nvPr/>
          </p:nvGrpSpPr>
          <p:grpSpPr>
            <a:xfrm rot="0">
              <a:off x="6242200" y="3504476"/>
              <a:ext cx="726274" cy="761700"/>
              <a:chOff x="2427675" y="3149976"/>
              <a:chExt cx="726274" cy="761700"/>
            </a:xfrm>
          </p:grpSpPr>
          <p:pic>
            <p:nvPicPr>
              <p:cNvPr id="6" name="Google Shape;184;p22"/>
              <p:cNvPicPr preferRelativeResize="0"/>
              <p:nvPr>
                <p:custDataLst>
                  <p:tags r:id="rId4"/>
                </p:custDataLst>
              </p:nvPr>
            </p:nvPicPr>
            <p:blipFill>
              <a:blip r:embed="rId1"/>
              <a:stretch>
                <a:fillRect/>
              </a:stretch>
            </p:blipFill>
            <p:spPr>
              <a:xfrm>
                <a:off x="2427675" y="3149976"/>
                <a:ext cx="726274" cy="761700"/>
              </a:xfrm>
              <a:prstGeom prst="rect">
                <a:avLst/>
              </a:prstGeom>
              <a:noFill/>
              <a:ln>
                <a:noFill/>
              </a:ln>
            </p:spPr>
          </p:pic>
          <p:sp>
            <p:nvSpPr>
              <p:cNvPr id="7" name="Google Shape;185;p22"/>
              <p:cNvSpPr txBox="1"/>
              <p:nvPr>
                <p:custDataLst>
                  <p:tags r:id="rId5"/>
                </p:custDataLst>
              </p:nvPr>
            </p:nvSpPr>
            <p:spPr>
              <a:xfrm>
                <a:off x="2630013" y="3292325"/>
                <a:ext cx="321600" cy="477000"/>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GB" sz="1900" b="1"/>
                  <a:t>?</a:t>
                </a:r>
                <a:endParaRPr sz="1900" b="1"/>
              </a:p>
            </p:txBody>
          </p:sp>
        </p:grpSp>
      </p:grpSp>
      <p:sp>
        <p:nvSpPr>
          <p:cNvPr id="8" name="文本框 7"/>
          <p:cNvSpPr txBox="1"/>
          <p:nvPr>
            <p:custDataLst>
              <p:tags r:id="rId6"/>
            </p:custDataLst>
          </p:nvPr>
        </p:nvSpPr>
        <p:spPr>
          <a:xfrm>
            <a:off x="581025" y="361315"/>
            <a:ext cx="4359910" cy="398780"/>
          </a:xfrm>
          <a:prstGeom prst="rect">
            <a:avLst/>
          </a:prstGeom>
          <a:noFill/>
        </p:spPr>
        <p:txBody>
          <a:bodyPr wrap="square" rtlCol="0">
            <a:spAutoFit/>
          </a:bodyPr>
          <a:p>
            <a:r>
              <a:rPr lang="en-US" altLang="zh-CN" sz="2000" b="1"/>
              <a:t>What we do in our work:</a:t>
            </a:r>
            <a:endParaRPr lang="en-US" altLang="zh-CN"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fade">
                                      <p:cBhvr>
                                        <p:cTn id="10" dur="1000"/>
                                        <p:tgtEl>
                                          <p:spTgt spid="1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1000"/>
                                        <p:tgtEl>
                                          <p:spTgt spid="2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6"/>
                                        </p:tgtEl>
                                        <p:attrNameLst>
                                          <p:attrName>style.visibility</p:attrName>
                                        </p:attrNameLst>
                                      </p:cBhvr>
                                      <p:to>
                                        <p:strVal val="visible"/>
                                      </p:to>
                                    </p:set>
                                    <p:animEffect transition="in" filter="fade">
                                      <p:cBhvr>
                                        <p:cTn id="20" dur="1000"/>
                                        <p:tgtEl>
                                          <p:spTgt spid="196"/>
                                        </p:tgtEl>
                                      </p:cBhvr>
                                    </p:animEffect>
                                  </p:childTnLst>
                                </p:cTn>
                              </p:par>
                              <p:par>
                                <p:cTn id="21" presetID="10" presetClass="entr" presetSubtype="0" fill="hold" nodeType="with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1000"/>
                                        <p:tgtEl>
                                          <p:spTgt spid="20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7"/>
                                        </p:tgtEl>
                                        <p:attrNameLst>
                                          <p:attrName>style.visibility</p:attrName>
                                        </p:attrNameLst>
                                      </p:cBhvr>
                                      <p:to>
                                        <p:strVal val="visible"/>
                                      </p:to>
                                    </p:set>
                                    <p:animEffect transition="in" filter="fade">
                                      <p:cBhvr>
                                        <p:cTn id="37"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676975" y="82713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020"/>
              <a:t>Correcting subversion: some </a:t>
            </a:r>
            <a:r>
              <a:rPr lang="en-US" altLang="en-GB" sz="2020"/>
              <a:t>attempt</a:t>
            </a:r>
            <a:r>
              <a:rPr lang="en-GB" sz="2020"/>
              <a:t>s</a:t>
            </a:r>
            <a:endParaRPr sz="2020"/>
          </a:p>
        </p:txBody>
      </p:sp>
      <p:sp>
        <p:nvSpPr>
          <p:cNvPr id="220" name="Google Shape;220;p25"/>
          <p:cNvSpPr txBox="1"/>
          <p:nvPr/>
        </p:nvSpPr>
        <p:spPr>
          <a:xfrm>
            <a:off x="1136485" y="1605540"/>
            <a:ext cx="6172200" cy="4889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FF0000"/>
                </a:solidFill>
              </a:rPr>
              <a:t>Deterministic correcting never works:</a:t>
            </a:r>
            <a:endParaRPr lang="en-GB" sz="2000">
              <a:solidFill>
                <a:srgbClr val="FF0000"/>
              </a:solidFill>
            </a:endParaRPr>
          </a:p>
        </p:txBody>
      </p:sp>
      <p:pic>
        <p:nvPicPr>
          <p:cNvPr id="221" name="Google Shape;221;p25" descr="G(x)=f \circ \tilde{H} \circ g(x)" title="MathEquation,#000000"/>
          <p:cNvPicPr preferRelativeResize="0"/>
          <p:nvPr/>
        </p:nvPicPr>
        <p:blipFill>
          <a:blip r:embed="rId1"/>
          <a:stretch>
            <a:fillRect/>
          </a:stretch>
        </p:blipFill>
        <p:spPr>
          <a:xfrm>
            <a:off x="3270525" y="2490000"/>
            <a:ext cx="2602950" cy="400200"/>
          </a:xfrm>
          <a:prstGeom prst="rect">
            <a:avLst/>
          </a:prstGeom>
          <a:noFill/>
          <a:ln>
            <a:noFill/>
          </a:ln>
        </p:spPr>
      </p:pic>
      <p:pic>
        <p:nvPicPr>
          <p:cNvPr id="222" name="Google Shape;222;p25" descr="\text{Set } \tilde{H} \circ (g(z))=0, \text{know for sure } G(z)=f(0)" title="MathEquation,#000000"/>
          <p:cNvPicPr preferRelativeResize="0"/>
          <p:nvPr/>
        </p:nvPicPr>
        <p:blipFill>
          <a:blip r:embed="rId2"/>
          <a:stretch>
            <a:fillRect/>
          </a:stretch>
        </p:blipFill>
        <p:spPr>
          <a:xfrm>
            <a:off x="1713462" y="3417325"/>
            <a:ext cx="5717076" cy="4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par>
                                <p:cTn id="13" presetID="10" presetClass="entr" presetSubtype="0" fill="hold" nodeType="with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1000"/>
                                        <p:tgtEl>
                                          <p:spTgt spid="221"/>
                                        </p:tgtEl>
                                      </p:cBhvr>
                                    </p:animEffect>
                                  </p:childTnLst>
                                </p:cTn>
                              </p:par>
                              <p:par>
                                <p:cTn id="16" presetID="10" presetClass="entr" presetSubtype="0" fill="hold" nodeType="withEffect">
                                  <p:stCondLst>
                                    <p:cond delay="0"/>
                                  </p:stCondLst>
                                  <p:childTnLst>
                                    <p:set>
                                      <p:cBhvr>
                                        <p:cTn id="17" dur="1" fill="hold">
                                          <p:stCondLst>
                                            <p:cond delay="0"/>
                                          </p:stCondLst>
                                        </p:cTn>
                                        <p:tgtEl>
                                          <p:spTgt spid="222"/>
                                        </p:tgtEl>
                                        <p:attrNameLst>
                                          <p:attrName>style.visibility</p:attrName>
                                        </p:attrNameLst>
                                      </p:cBhvr>
                                      <p:to>
                                        <p:strVal val="visible"/>
                                      </p:to>
                                    </p:set>
                                    <p:animEffect transition="in" filter="fade">
                                      <p:cBhvr>
                                        <p:cTn id="18"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pic>
        <p:nvPicPr>
          <p:cNvPr id="227" name="Google Shape;227;p26" descr="G(x)=\tilde{H}(r \oplus x)" title="MathEquation,#000000"/>
          <p:cNvPicPr preferRelativeResize="0"/>
          <p:nvPr/>
        </p:nvPicPr>
        <p:blipFill>
          <a:blip r:embed="rId1"/>
          <a:stretch>
            <a:fillRect/>
          </a:stretch>
        </p:blipFill>
        <p:spPr>
          <a:xfrm>
            <a:off x="3409350" y="1688625"/>
            <a:ext cx="2325300" cy="418575"/>
          </a:xfrm>
          <a:prstGeom prst="rect">
            <a:avLst/>
          </a:prstGeom>
          <a:noFill/>
          <a:ln>
            <a:noFill/>
          </a:ln>
        </p:spPr>
      </p:pic>
      <p:sp>
        <p:nvSpPr>
          <p:cNvPr id="228" name="Google Shape;228;p26"/>
          <p:cNvSpPr txBox="1"/>
          <p:nvPr/>
        </p:nvSpPr>
        <p:spPr>
          <a:xfrm>
            <a:off x="1485900" y="868045"/>
            <a:ext cx="4444365" cy="4889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Using </a:t>
            </a:r>
            <a:r>
              <a:rPr lang="en-GB" sz="2000">
                <a:solidFill>
                  <a:srgbClr val="FF0000"/>
                </a:solidFill>
              </a:rPr>
              <a:t>private randomness</a:t>
            </a:r>
            <a:r>
              <a:rPr lang="en-GB" sz="2000"/>
              <a:t> works</a:t>
            </a:r>
            <a:endParaRPr lang="en-GB" sz="2000"/>
          </a:p>
        </p:txBody>
      </p:sp>
      <p:sp>
        <p:nvSpPr>
          <p:cNvPr id="229" name="Google Shape;229;p26"/>
          <p:cNvSpPr txBox="1"/>
          <p:nvPr/>
        </p:nvSpPr>
        <p:spPr>
          <a:xfrm>
            <a:off x="1485900" y="2421255"/>
            <a:ext cx="7205345" cy="7969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But is </a:t>
            </a:r>
            <a:r>
              <a:rPr lang="en-GB" sz="2000">
                <a:solidFill>
                  <a:srgbClr val="FF0000"/>
                </a:solidFill>
              </a:rPr>
              <a:t>unrealistic</a:t>
            </a:r>
            <a:r>
              <a:rPr lang="en-GB" sz="2000"/>
              <a:t> because random </a:t>
            </a:r>
            <a:r>
              <a:rPr lang="en-US" altLang="en-GB" sz="2000"/>
              <a:t>functions(permustions)</a:t>
            </a:r>
            <a:r>
              <a:rPr lang="en-GB" sz="2000"/>
              <a:t> </a:t>
            </a:r>
            <a:r>
              <a:rPr lang="en-US" altLang="en-GB" sz="2000"/>
              <a:t>are</a:t>
            </a:r>
            <a:r>
              <a:rPr lang="en-GB" sz="2000"/>
              <a:t> public object</a:t>
            </a:r>
            <a:r>
              <a:rPr lang="en-US" altLang="en-GB" sz="2000"/>
              <a:t>s</a:t>
            </a:r>
            <a:endParaRPr lang="en-US" altLang="en-GB" sz="2000"/>
          </a:p>
        </p:txBody>
      </p:sp>
      <p:sp>
        <p:nvSpPr>
          <p:cNvPr id="230" name="Google Shape;230;p26"/>
          <p:cNvSpPr txBox="1"/>
          <p:nvPr/>
        </p:nvSpPr>
        <p:spPr>
          <a:xfrm>
            <a:off x="1543050" y="3721500"/>
            <a:ext cx="5507700" cy="4889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accent1"/>
                </a:solidFill>
              </a:rPr>
              <a:t>Public randomness</a:t>
            </a:r>
            <a:r>
              <a:rPr lang="en-GB" sz="2000"/>
              <a:t> is needed.</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sp>
        <p:nvSpPr>
          <p:cNvPr id="62" name="Google Shape;62;p14"/>
          <p:cNvSpPr txBox="1"/>
          <p:nvPr>
            <p:ph type="body" idx="1"/>
          </p:nvPr>
        </p:nvSpPr>
        <p:spPr>
          <a:xfrm>
            <a:off x="2053800" y="1302275"/>
            <a:ext cx="5036400" cy="29253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GB" sz="2200">
                <a:solidFill>
                  <a:schemeClr val="bg1">
                    <a:lumMod val="65000"/>
                  </a:schemeClr>
                </a:solidFill>
              </a:rPr>
              <a:t>Motivations and practical attack</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tx1"/>
                </a:solidFill>
              </a:rPr>
              <a:t>Formal modelling</a:t>
            </a:r>
            <a:endParaRPr sz="2200">
              <a:solidFill>
                <a:schemeClr val="tx1"/>
              </a:solidFill>
            </a:endParaRPr>
          </a:p>
          <a:p>
            <a:pPr marL="457200" lvl="0" indent="-368300" algn="l" rtl="0">
              <a:spcBef>
                <a:spcPts val="0"/>
              </a:spcBef>
              <a:spcAft>
                <a:spcPts val="0"/>
              </a:spcAft>
              <a:buSzPts val="2200"/>
              <a:buChar char="●"/>
            </a:pPr>
            <a:r>
              <a:rPr lang="en-GB" sz="2200">
                <a:solidFill>
                  <a:schemeClr val="bg1">
                    <a:lumMod val="65000"/>
                  </a:schemeClr>
                </a:solidFill>
              </a:rPr>
              <a:t>Construction</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bg1">
                    <a:lumMod val="65000"/>
                  </a:schemeClr>
                </a:solidFill>
              </a:rPr>
              <a:t>Security analysis</a:t>
            </a:r>
            <a:endParaRPr lang="en-GB" sz="2200">
              <a:solidFill>
                <a:schemeClr val="bg1">
                  <a:lumMod val="6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50" name="Shape 250"/>
        <p:cNvGrpSpPr/>
        <p:nvPr/>
      </p:nvGrpSpPr>
      <p:grpSpPr>
        <a:xfrm>
          <a:off x="0" y="0"/>
          <a:ext cx="0" cy="0"/>
          <a:chOff x="0" y="0"/>
          <a:chExt cx="0" cy="0"/>
        </a:xfrm>
      </p:grpSpPr>
      <p:sp>
        <p:nvSpPr>
          <p:cNvPr id="251" name="Google Shape;251;p28"/>
          <p:cNvSpPr txBox="1"/>
          <p:nvPr/>
        </p:nvSpPr>
        <p:spPr>
          <a:xfrm>
            <a:off x="1071010" y="1075690"/>
            <a:ext cx="6547200" cy="4889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accent1"/>
                </a:solidFill>
              </a:rPr>
              <a:t>Indifferentiability</a:t>
            </a:r>
            <a:r>
              <a:rPr lang="en-US" altLang="en-GB" sz="2000"/>
              <a:t> [MRC04,CDMP05]</a:t>
            </a:r>
            <a:endParaRPr lang="en-US" altLang="en-GB" sz="2000">
              <a:ea typeface="宋体" panose="02010600030101010101" pitchFamily="2" charset="-122"/>
            </a:endParaRPr>
          </a:p>
        </p:txBody>
      </p:sp>
      <p:cxnSp>
        <p:nvCxnSpPr>
          <p:cNvPr id="252" name="Google Shape;252;p28"/>
          <p:cNvCxnSpPr/>
          <p:nvPr/>
        </p:nvCxnSpPr>
        <p:spPr>
          <a:xfrm>
            <a:off x="4500645" y="1631150"/>
            <a:ext cx="0" cy="1703700"/>
          </a:xfrm>
          <a:prstGeom prst="straightConnector1">
            <a:avLst/>
          </a:prstGeom>
          <a:noFill/>
          <a:ln w="9525" cap="flat" cmpd="sng">
            <a:solidFill>
              <a:schemeClr val="dk2"/>
            </a:solidFill>
            <a:prstDash val="solid"/>
            <a:round/>
            <a:headEnd type="none" w="med" len="med"/>
            <a:tailEnd type="none" w="med" len="med"/>
          </a:ln>
        </p:spPr>
      </p:cxnSp>
      <p:sp>
        <p:nvSpPr>
          <p:cNvPr id="253" name="Google Shape;253;p28"/>
          <p:cNvSpPr/>
          <p:nvPr/>
        </p:nvSpPr>
        <p:spPr>
          <a:xfrm>
            <a:off x="3139770" y="196438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8"/>
          <p:cNvSpPr/>
          <p:nvPr/>
        </p:nvSpPr>
        <p:spPr>
          <a:xfrm>
            <a:off x="1952720" y="196438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8"/>
          <p:cNvSpPr/>
          <p:nvPr/>
        </p:nvSpPr>
        <p:spPr>
          <a:xfrm>
            <a:off x="6294920" y="196438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8"/>
          <p:cNvSpPr/>
          <p:nvPr/>
        </p:nvSpPr>
        <p:spPr>
          <a:xfrm>
            <a:off x="4945920" y="196438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8"/>
          <p:cNvSpPr txBox="1"/>
          <p:nvPr/>
        </p:nvSpPr>
        <p:spPr>
          <a:xfrm>
            <a:off x="5069220" y="2069685"/>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F</a:t>
            </a:r>
            <a:endParaRPr lang="en-GB"/>
          </a:p>
        </p:txBody>
      </p:sp>
      <p:sp>
        <p:nvSpPr>
          <p:cNvPr id="258" name="Google Shape;258;p28"/>
          <p:cNvSpPr txBox="1"/>
          <p:nvPr/>
        </p:nvSpPr>
        <p:spPr>
          <a:xfrm>
            <a:off x="3288470" y="2073495"/>
            <a:ext cx="364200" cy="396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a:t>H</a:t>
            </a:r>
            <a:endParaRPr lang="en-US" altLang="en-GB"/>
          </a:p>
        </p:txBody>
      </p:sp>
      <p:sp>
        <p:nvSpPr>
          <p:cNvPr id="259" name="Google Shape;259;p28"/>
          <p:cNvSpPr txBox="1"/>
          <p:nvPr/>
        </p:nvSpPr>
        <p:spPr>
          <a:xfrm>
            <a:off x="6437770" y="2069685"/>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a:t>
            </a:r>
            <a:endParaRPr lang="en-GB"/>
          </a:p>
        </p:txBody>
      </p:sp>
      <p:sp>
        <p:nvSpPr>
          <p:cNvPr id="260" name="Google Shape;260;p28"/>
          <p:cNvSpPr txBox="1"/>
          <p:nvPr/>
        </p:nvSpPr>
        <p:spPr>
          <a:xfrm>
            <a:off x="2076020" y="2069685"/>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C</a:t>
            </a:r>
            <a:endParaRPr lang="en-GB"/>
          </a:p>
        </p:txBody>
      </p:sp>
      <p:sp>
        <p:nvSpPr>
          <p:cNvPr id="261" name="Google Shape;261;p28"/>
          <p:cNvSpPr/>
          <p:nvPr/>
        </p:nvSpPr>
        <p:spPr>
          <a:xfrm>
            <a:off x="4195245" y="3689810"/>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8"/>
          <p:cNvSpPr txBox="1"/>
          <p:nvPr/>
        </p:nvSpPr>
        <p:spPr>
          <a:xfrm>
            <a:off x="4358550" y="3795110"/>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
            </a:r>
            <a:endParaRPr lang="en-GB"/>
          </a:p>
        </p:txBody>
      </p:sp>
      <p:cxnSp>
        <p:nvCxnSpPr>
          <p:cNvPr id="263" name="Google Shape;263;p28"/>
          <p:cNvCxnSpPr>
            <a:endCxn id="261" idx="1"/>
          </p:cNvCxnSpPr>
          <p:nvPr/>
        </p:nvCxnSpPr>
        <p:spPr>
          <a:xfrm rot="-5400000" flipH="1">
            <a:off x="3110295" y="2910260"/>
            <a:ext cx="1419900" cy="750000"/>
          </a:xfrm>
          <a:prstGeom prst="curvedConnector2">
            <a:avLst/>
          </a:prstGeom>
          <a:noFill/>
          <a:ln w="9525" cap="flat" cmpd="sng">
            <a:solidFill>
              <a:schemeClr val="dk2"/>
            </a:solidFill>
            <a:prstDash val="solid"/>
            <a:round/>
            <a:headEnd type="none" w="med" len="med"/>
            <a:tailEnd type="none" w="med" len="med"/>
          </a:ln>
        </p:spPr>
      </p:cxnSp>
      <p:cxnSp>
        <p:nvCxnSpPr>
          <p:cNvPr id="264" name="Google Shape;264;p28"/>
          <p:cNvCxnSpPr>
            <a:stCxn id="254" idx="2"/>
            <a:endCxn id="261" idx="1"/>
          </p:cNvCxnSpPr>
          <p:nvPr/>
        </p:nvCxnSpPr>
        <p:spPr>
          <a:xfrm rot="-5400000" flipH="1">
            <a:off x="2516720" y="2316585"/>
            <a:ext cx="1419900" cy="1937100"/>
          </a:xfrm>
          <a:prstGeom prst="curvedConnector2">
            <a:avLst/>
          </a:prstGeom>
          <a:noFill/>
          <a:ln w="9525" cap="flat" cmpd="sng">
            <a:solidFill>
              <a:schemeClr val="dk2"/>
            </a:solidFill>
            <a:prstDash val="solid"/>
            <a:round/>
            <a:headEnd type="none" w="med" len="med"/>
            <a:tailEnd type="none" w="med" len="med"/>
          </a:ln>
        </p:spPr>
      </p:cxnSp>
      <p:cxnSp>
        <p:nvCxnSpPr>
          <p:cNvPr id="265" name="Google Shape;265;p28"/>
          <p:cNvCxnSpPr>
            <a:stCxn id="256" idx="2"/>
            <a:endCxn id="261" idx="3"/>
          </p:cNvCxnSpPr>
          <p:nvPr/>
        </p:nvCxnSpPr>
        <p:spPr>
          <a:xfrm rot="5400000">
            <a:off x="4318770" y="3062535"/>
            <a:ext cx="1419900" cy="445200"/>
          </a:xfrm>
          <a:prstGeom prst="curvedConnector2">
            <a:avLst/>
          </a:prstGeom>
          <a:noFill/>
          <a:ln w="9525" cap="flat" cmpd="sng">
            <a:solidFill>
              <a:schemeClr val="dk2"/>
            </a:solidFill>
            <a:prstDash val="solid"/>
            <a:round/>
            <a:headEnd type="none" w="med" len="med"/>
            <a:tailEnd type="none" w="med" len="med"/>
          </a:ln>
        </p:spPr>
      </p:cxnSp>
      <p:cxnSp>
        <p:nvCxnSpPr>
          <p:cNvPr id="266" name="Google Shape;266;p28"/>
          <p:cNvCxnSpPr/>
          <p:nvPr/>
        </p:nvCxnSpPr>
        <p:spPr>
          <a:xfrm flipH="1">
            <a:off x="4806070" y="2575310"/>
            <a:ext cx="1794300" cy="1419900"/>
          </a:xfrm>
          <a:prstGeom prst="curvedConnector3">
            <a:avLst>
              <a:gd name="adj1" fmla="val 12512"/>
            </a:avLst>
          </a:prstGeom>
          <a:noFill/>
          <a:ln w="9525" cap="flat" cmpd="sng">
            <a:solidFill>
              <a:schemeClr val="dk2"/>
            </a:solidFill>
            <a:prstDash val="solid"/>
            <a:round/>
            <a:headEnd type="none" w="med" len="med"/>
            <a:tailEnd type="none" w="med" len="med"/>
          </a:ln>
        </p:spPr>
      </p:cxnSp>
      <p:cxnSp>
        <p:nvCxnSpPr>
          <p:cNvPr id="267" name="Google Shape;267;p28"/>
          <p:cNvCxnSpPr>
            <a:stCxn id="253" idx="1"/>
            <a:endCxn id="254" idx="3"/>
          </p:cNvCxnSpPr>
          <p:nvPr/>
        </p:nvCxnSpPr>
        <p:spPr>
          <a:xfrm rot="10800000">
            <a:off x="2563470" y="2269785"/>
            <a:ext cx="576300" cy="0"/>
          </a:xfrm>
          <a:prstGeom prst="straightConnector1">
            <a:avLst/>
          </a:prstGeom>
          <a:noFill/>
          <a:ln w="9525" cap="flat" cmpd="sng">
            <a:solidFill>
              <a:schemeClr val="dk2"/>
            </a:solidFill>
            <a:prstDash val="solid"/>
            <a:round/>
            <a:headEnd type="none" w="med" len="med"/>
            <a:tailEnd type="triangle" w="med" len="med"/>
          </a:ln>
        </p:spPr>
      </p:cxnSp>
      <p:cxnSp>
        <p:nvCxnSpPr>
          <p:cNvPr id="268" name="Google Shape;268;p28"/>
          <p:cNvCxnSpPr>
            <a:stCxn id="256" idx="3"/>
            <a:endCxn id="255" idx="1"/>
          </p:cNvCxnSpPr>
          <p:nvPr/>
        </p:nvCxnSpPr>
        <p:spPr>
          <a:xfrm>
            <a:off x="5556720" y="2269785"/>
            <a:ext cx="738300" cy="0"/>
          </a:xfrm>
          <a:prstGeom prst="straightConnector1">
            <a:avLst/>
          </a:prstGeom>
          <a:noFill/>
          <a:ln w="9525" cap="flat" cmpd="sng">
            <a:solidFill>
              <a:schemeClr val="dk2"/>
            </a:solidFill>
            <a:prstDash val="solid"/>
            <a:round/>
            <a:headEnd type="none" w="med" len="med"/>
            <a:tailEnd type="triangle" w="med" len="med"/>
          </a:ln>
        </p:spPr>
      </p:cxnSp>
      <p:sp>
        <p:nvSpPr>
          <p:cNvPr id="8" name="文本框 7"/>
          <p:cNvSpPr txBox="1"/>
          <p:nvPr>
            <p:custDataLst>
              <p:tags r:id="rId1"/>
            </p:custDataLst>
          </p:nvPr>
        </p:nvSpPr>
        <p:spPr>
          <a:xfrm>
            <a:off x="864870" y="429260"/>
            <a:ext cx="4359910" cy="460375"/>
          </a:xfrm>
          <a:prstGeom prst="rect">
            <a:avLst/>
          </a:prstGeom>
          <a:noFill/>
        </p:spPr>
        <p:txBody>
          <a:bodyPr wrap="square" rtlCol="0">
            <a:spAutoFit/>
          </a:bodyPr>
          <a:p>
            <a:r>
              <a:rPr lang="en-US" altLang="zh-CN" sz="2400" b="1"/>
              <a:t>Define “as good as”:</a:t>
            </a:r>
            <a:endParaRPr lang="en-US" altLang="zh-CN" sz="2400" b="1"/>
          </a:p>
        </p:txBody>
      </p:sp>
      <p:sp>
        <p:nvSpPr>
          <p:cNvPr id="2" name="文本框 1"/>
          <p:cNvSpPr txBox="1"/>
          <p:nvPr/>
        </p:nvSpPr>
        <p:spPr>
          <a:xfrm>
            <a:off x="703580" y="4426585"/>
            <a:ext cx="8831580" cy="337185"/>
          </a:xfrm>
          <a:prstGeom prst="rect">
            <a:avLst/>
          </a:prstGeom>
          <a:noFill/>
        </p:spPr>
        <p:txBody>
          <a:bodyPr wrap="square" rtlCol="0">
            <a:spAutoFit/>
          </a:bodyPr>
          <a:p>
            <a:r>
              <a:rPr lang="en-US" altLang="zh-CN" sz="1600"/>
              <a:t>Indifferentiability Replacement Theorem: F can be replaced by C in a larger system.</a:t>
            </a:r>
            <a:endParaRPr lang="en-US" altLang="zh-CN"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1000"/>
                                        <p:tgtEl>
                                          <p:spTgt spid="260"/>
                                        </p:tgtEl>
                                      </p:cBhvr>
                                    </p:animEffect>
                                  </p:childTnLst>
                                </p:cTn>
                              </p:par>
                              <p:par>
                                <p:cTn id="16" presetID="10" presetClass="entr" presetSubtype="0" fill="hold"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fade">
                                      <p:cBhvr>
                                        <p:cTn id="18" dur="1000"/>
                                        <p:tgtEl>
                                          <p:spTgt spid="267"/>
                                        </p:tgtEl>
                                      </p:cBhvr>
                                    </p:animEffect>
                                  </p:childTnLst>
                                </p:cTn>
                              </p:par>
                              <p:par>
                                <p:cTn id="19" presetID="10" presetClass="entr" presetSubtype="0" fill="hold" nodeType="withEffect">
                                  <p:stCondLst>
                                    <p:cond delay="0"/>
                                  </p:stCondLst>
                                  <p:childTnLst>
                                    <p:set>
                                      <p:cBhvr>
                                        <p:cTn id="20" dur="1" fill="hold">
                                          <p:stCondLst>
                                            <p:cond delay="0"/>
                                          </p:stCondLst>
                                        </p:cTn>
                                        <p:tgtEl>
                                          <p:spTgt spid="254"/>
                                        </p:tgtEl>
                                        <p:attrNameLst>
                                          <p:attrName>style.visibility</p:attrName>
                                        </p:attrNameLst>
                                      </p:cBhvr>
                                      <p:to>
                                        <p:strVal val="visible"/>
                                      </p:to>
                                    </p:set>
                                    <p:animEffect transition="in" filter="fade">
                                      <p:cBhvr>
                                        <p:cTn id="21" dur="1000"/>
                                        <p:tgtEl>
                                          <p:spTgt spid="2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7"/>
                                        </p:tgtEl>
                                        <p:attrNameLst>
                                          <p:attrName>style.visibility</p:attrName>
                                        </p:attrNameLst>
                                      </p:cBhvr>
                                      <p:to>
                                        <p:strVal val="visible"/>
                                      </p:to>
                                    </p:set>
                                    <p:animEffect transition="in" filter="fade">
                                      <p:cBhvr>
                                        <p:cTn id="26" dur="1000"/>
                                        <p:tgtEl>
                                          <p:spTgt spid="257"/>
                                        </p:tgtEl>
                                      </p:cBhvr>
                                    </p:animEffect>
                                  </p:childTnLst>
                                </p:cTn>
                              </p:par>
                              <p:par>
                                <p:cTn id="27" presetID="10" presetClass="entr" presetSubtype="0" fill="hold" nodeType="withEffect">
                                  <p:stCondLst>
                                    <p:cond delay="0"/>
                                  </p:stCondLst>
                                  <p:childTnLst>
                                    <p:set>
                                      <p:cBhvr>
                                        <p:cTn id="28" dur="1" fill="hold">
                                          <p:stCondLst>
                                            <p:cond delay="0"/>
                                          </p:stCondLst>
                                        </p:cTn>
                                        <p:tgtEl>
                                          <p:spTgt spid="256"/>
                                        </p:tgtEl>
                                        <p:attrNameLst>
                                          <p:attrName>style.visibility</p:attrName>
                                        </p:attrNameLst>
                                      </p:cBhvr>
                                      <p:to>
                                        <p:strVal val="visible"/>
                                      </p:to>
                                    </p:set>
                                    <p:animEffect transition="in" filter="fade">
                                      <p:cBhvr>
                                        <p:cTn id="29" dur="1000"/>
                                        <p:tgtEl>
                                          <p:spTgt spid="2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5"/>
                                        </p:tgtEl>
                                        <p:attrNameLst>
                                          <p:attrName>style.visibility</p:attrName>
                                        </p:attrNameLst>
                                      </p:cBhvr>
                                      <p:to>
                                        <p:strVal val="visible"/>
                                      </p:to>
                                    </p:set>
                                    <p:animEffect transition="in" filter="fade">
                                      <p:cBhvr>
                                        <p:cTn id="34" dur="1000"/>
                                        <p:tgtEl>
                                          <p:spTgt spid="255"/>
                                        </p:tgtEl>
                                      </p:cBhvr>
                                    </p:animEffect>
                                  </p:childTnLst>
                                </p:cTn>
                              </p:par>
                              <p:par>
                                <p:cTn id="35" presetID="10" presetClass="entr" presetSubtype="0" fill="hold" nodeType="with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1000"/>
                                        <p:tgtEl>
                                          <p:spTgt spid="259"/>
                                        </p:tgtEl>
                                      </p:cBhvr>
                                    </p:animEffect>
                                  </p:childTnLst>
                                </p:cTn>
                              </p:par>
                              <p:par>
                                <p:cTn id="38" presetID="10" presetClass="entr" presetSubtype="0" fill="hold" nodeType="withEffect">
                                  <p:stCondLst>
                                    <p:cond delay="0"/>
                                  </p:stCondLst>
                                  <p:childTnLst>
                                    <p:set>
                                      <p:cBhvr>
                                        <p:cTn id="39" dur="1" fill="hold">
                                          <p:stCondLst>
                                            <p:cond delay="0"/>
                                          </p:stCondLst>
                                        </p:cTn>
                                        <p:tgtEl>
                                          <p:spTgt spid="268"/>
                                        </p:tgtEl>
                                        <p:attrNameLst>
                                          <p:attrName>style.visibility</p:attrName>
                                        </p:attrNameLst>
                                      </p:cBhvr>
                                      <p:to>
                                        <p:strVal val="visible"/>
                                      </p:to>
                                    </p:set>
                                    <p:animEffect transition="in" filter="fade">
                                      <p:cBhvr>
                                        <p:cTn id="40" dur="1000"/>
                                        <p:tgtEl>
                                          <p:spTgt spid="26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2"/>
                                        </p:tgtEl>
                                        <p:attrNameLst>
                                          <p:attrName>style.visibility</p:attrName>
                                        </p:attrNameLst>
                                      </p:cBhvr>
                                      <p:to>
                                        <p:strVal val="visible"/>
                                      </p:to>
                                    </p:set>
                                    <p:animEffect transition="in" filter="fade">
                                      <p:cBhvr>
                                        <p:cTn id="45" dur="1000"/>
                                        <p:tgtEl>
                                          <p:spTgt spid="252"/>
                                        </p:tgtEl>
                                      </p:cBhvr>
                                    </p:animEffect>
                                  </p:childTnLst>
                                </p:cTn>
                              </p:par>
                              <p:par>
                                <p:cTn id="46" presetID="10" presetClass="entr" presetSubtype="0" fill="hold" nodeType="withEffect">
                                  <p:stCondLst>
                                    <p:cond delay="0"/>
                                  </p:stCondLst>
                                  <p:childTnLst>
                                    <p:set>
                                      <p:cBhvr>
                                        <p:cTn id="47" dur="1" fill="hold">
                                          <p:stCondLst>
                                            <p:cond delay="0"/>
                                          </p:stCondLst>
                                        </p:cTn>
                                        <p:tgtEl>
                                          <p:spTgt spid="262"/>
                                        </p:tgtEl>
                                        <p:attrNameLst>
                                          <p:attrName>style.visibility</p:attrName>
                                        </p:attrNameLst>
                                      </p:cBhvr>
                                      <p:to>
                                        <p:strVal val="visible"/>
                                      </p:to>
                                    </p:set>
                                    <p:animEffect transition="in" filter="fade">
                                      <p:cBhvr>
                                        <p:cTn id="48" dur="1000"/>
                                        <p:tgtEl>
                                          <p:spTgt spid="262"/>
                                        </p:tgtEl>
                                      </p:cBhvr>
                                    </p:animEffect>
                                  </p:childTnLst>
                                </p:cTn>
                              </p:par>
                              <p:par>
                                <p:cTn id="49" presetID="10" presetClass="entr" presetSubtype="0" fill="hold" nodeType="withEffect">
                                  <p:stCondLst>
                                    <p:cond delay="0"/>
                                  </p:stCondLst>
                                  <p:childTnLst>
                                    <p:set>
                                      <p:cBhvr>
                                        <p:cTn id="50" dur="1" fill="hold">
                                          <p:stCondLst>
                                            <p:cond delay="0"/>
                                          </p:stCondLst>
                                        </p:cTn>
                                        <p:tgtEl>
                                          <p:spTgt spid="263"/>
                                        </p:tgtEl>
                                        <p:attrNameLst>
                                          <p:attrName>style.visibility</p:attrName>
                                        </p:attrNameLst>
                                      </p:cBhvr>
                                      <p:to>
                                        <p:strVal val="visible"/>
                                      </p:to>
                                    </p:set>
                                    <p:animEffect transition="in" filter="fade">
                                      <p:cBhvr>
                                        <p:cTn id="51" dur="1000"/>
                                        <p:tgtEl>
                                          <p:spTgt spid="263"/>
                                        </p:tgtEl>
                                      </p:cBhvr>
                                    </p:animEffect>
                                  </p:childTnLst>
                                </p:cTn>
                              </p:par>
                              <p:par>
                                <p:cTn id="52" presetID="10" presetClass="entr" presetSubtype="0" fill="hold" nodeType="withEffect">
                                  <p:stCondLst>
                                    <p:cond delay="0"/>
                                  </p:stCondLst>
                                  <p:childTnLst>
                                    <p:set>
                                      <p:cBhvr>
                                        <p:cTn id="53" dur="1" fill="hold">
                                          <p:stCondLst>
                                            <p:cond delay="0"/>
                                          </p:stCondLst>
                                        </p:cTn>
                                        <p:tgtEl>
                                          <p:spTgt spid="264"/>
                                        </p:tgtEl>
                                        <p:attrNameLst>
                                          <p:attrName>style.visibility</p:attrName>
                                        </p:attrNameLst>
                                      </p:cBhvr>
                                      <p:to>
                                        <p:strVal val="visible"/>
                                      </p:to>
                                    </p:set>
                                    <p:animEffect transition="in" filter="fade">
                                      <p:cBhvr>
                                        <p:cTn id="54" dur="1000"/>
                                        <p:tgtEl>
                                          <p:spTgt spid="264"/>
                                        </p:tgtEl>
                                      </p:cBhvr>
                                    </p:animEffect>
                                  </p:childTnLst>
                                </p:cTn>
                              </p:par>
                              <p:par>
                                <p:cTn id="55" presetID="10" presetClass="entr" presetSubtype="0" fill="hold" nodeType="withEffect">
                                  <p:stCondLst>
                                    <p:cond delay="0"/>
                                  </p:stCondLst>
                                  <p:childTnLst>
                                    <p:set>
                                      <p:cBhvr>
                                        <p:cTn id="56" dur="1" fill="hold">
                                          <p:stCondLst>
                                            <p:cond delay="0"/>
                                          </p:stCondLst>
                                        </p:cTn>
                                        <p:tgtEl>
                                          <p:spTgt spid="265"/>
                                        </p:tgtEl>
                                        <p:attrNameLst>
                                          <p:attrName>style.visibility</p:attrName>
                                        </p:attrNameLst>
                                      </p:cBhvr>
                                      <p:to>
                                        <p:strVal val="visible"/>
                                      </p:to>
                                    </p:set>
                                    <p:animEffect transition="in" filter="fade">
                                      <p:cBhvr>
                                        <p:cTn id="57" dur="1000"/>
                                        <p:tgtEl>
                                          <p:spTgt spid="265"/>
                                        </p:tgtEl>
                                      </p:cBhvr>
                                    </p:animEffect>
                                  </p:childTnLst>
                                </p:cTn>
                              </p:par>
                              <p:par>
                                <p:cTn id="58" presetID="10" presetClass="entr" presetSubtype="0" fill="hold" nodeType="withEffect">
                                  <p:stCondLst>
                                    <p:cond delay="0"/>
                                  </p:stCondLst>
                                  <p:childTnLst>
                                    <p:set>
                                      <p:cBhvr>
                                        <p:cTn id="59" dur="1" fill="hold">
                                          <p:stCondLst>
                                            <p:cond delay="0"/>
                                          </p:stCondLst>
                                        </p:cTn>
                                        <p:tgtEl>
                                          <p:spTgt spid="266"/>
                                        </p:tgtEl>
                                        <p:attrNameLst>
                                          <p:attrName>style.visibility</p:attrName>
                                        </p:attrNameLst>
                                      </p:cBhvr>
                                      <p:to>
                                        <p:strVal val="visible"/>
                                      </p:to>
                                    </p:set>
                                    <p:animEffect transition="in" filter="fade">
                                      <p:cBhvr>
                                        <p:cTn id="60" dur="1000"/>
                                        <p:tgtEl>
                                          <p:spTgt spid="266"/>
                                        </p:tgtEl>
                                      </p:cBhvr>
                                    </p:animEffect>
                                  </p:childTnLst>
                                </p:cTn>
                              </p:par>
                              <p:par>
                                <p:cTn id="61" presetID="10" presetClass="entr" presetSubtype="0" fill="hold" nodeType="withEffect">
                                  <p:stCondLst>
                                    <p:cond delay="0"/>
                                  </p:stCondLst>
                                  <p:childTnLst>
                                    <p:set>
                                      <p:cBhvr>
                                        <p:cTn id="62" dur="1" fill="hold">
                                          <p:stCondLst>
                                            <p:cond delay="0"/>
                                          </p:stCondLst>
                                        </p:cTn>
                                        <p:tgtEl>
                                          <p:spTgt spid="261"/>
                                        </p:tgtEl>
                                        <p:attrNameLst>
                                          <p:attrName>style.visibility</p:attrName>
                                        </p:attrNameLst>
                                      </p:cBhvr>
                                      <p:to>
                                        <p:strVal val="visible"/>
                                      </p:to>
                                    </p:set>
                                    <p:animEffect transition="in" filter="fade">
                                      <p:cBhvr>
                                        <p:cTn id="63" dur="1000"/>
                                        <p:tgtEl>
                                          <p:spTgt spid="26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862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20"/>
              <a:t>This talk</a:t>
            </a:r>
            <a:endParaRPr sz="3020"/>
          </a:p>
        </p:txBody>
      </p:sp>
      <p:sp>
        <p:nvSpPr>
          <p:cNvPr id="62" name="Google Shape;62;p14"/>
          <p:cNvSpPr txBox="1"/>
          <p:nvPr>
            <p:ph type="body" idx="1"/>
          </p:nvPr>
        </p:nvSpPr>
        <p:spPr>
          <a:xfrm>
            <a:off x="2054435" y="1354980"/>
            <a:ext cx="5036400" cy="29253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GB" sz="2200">
                <a:solidFill>
                  <a:schemeClr val="tx1"/>
                </a:solidFill>
              </a:rPr>
              <a:t>Motivations and practical attack</a:t>
            </a:r>
            <a:endParaRPr sz="2200">
              <a:solidFill>
                <a:schemeClr val="tx1"/>
              </a:solidFill>
            </a:endParaRPr>
          </a:p>
          <a:p>
            <a:pPr marL="457200" lvl="0" indent="-368300" algn="l" rtl="0">
              <a:spcBef>
                <a:spcPts val="0"/>
              </a:spcBef>
              <a:spcAft>
                <a:spcPts val="0"/>
              </a:spcAft>
              <a:buSzPts val="2200"/>
              <a:buChar char="●"/>
            </a:pPr>
            <a:r>
              <a:rPr lang="en-GB" sz="2200">
                <a:solidFill>
                  <a:schemeClr val="tx1"/>
                </a:solidFill>
              </a:rPr>
              <a:t>Formal modelling</a:t>
            </a:r>
            <a:endParaRPr sz="2200">
              <a:solidFill>
                <a:schemeClr val="tx1"/>
              </a:solidFill>
            </a:endParaRPr>
          </a:p>
          <a:p>
            <a:pPr marL="457200" lvl="0" indent="-368300" algn="l" rtl="0">
              <a:spcBef>
                <a:spcPts val="0"/>
              </a:spcBef>
              <a:spcAft>
                <a:spcPts val="0"/>
              </a:spcAft>
              <a:buSzPts val="2200"/>
              <a:buChar char="●"/>
            </a:pPr>
            <a:r>
              <a:rPr lang="en-GB" sz="2200">
                <a:solidFill>
                  <a:schemeClr val="tx1"/>
                </a:solidFill>
              </a:rPr>
              <a:t>Construction</a:t>
            </a:r>
            <a:endParaRPr sz="2200">
              <a:solidFill>
                <a:schemeClr val="tx1"/>
              </a:solidFill>
            </a:endParaRPr>
          </a:p>
          <a:p>
            <a:pPr marL="457200" lvl="0" indent="-368300" algn="l" rtl="0">
              <a:spcBef>
                <a:spcPts val="0"/>
              </a:spcBef>
              <a:spcAft>
                <a:spcPts val="0"/>
              </a:spcAft>
              <a:buSzPts val="2200"/>
              <a:buChar char="●"/>
            </a:pPr>
            <a:r>
              <a:rPr lang="en-GB" sz="2200">
                <a:solidFill>
                  <a:schemeClr val="tx1"/>
                </a:solidFill>
              </a:rPr>
              <a:t>Security analysis</a:t>
            </a:r>
            <a:endParaRPr lang="en-GB" sz="220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82" name="Shape 282"/>
        <p:cNvGrpSpPr/>
        <p:nvPr/>
      </p:nvGrpSpPr>
      <p:grpSpPr>
        <a:xfrm>
          <a:off x="0" y="0"/>
          <a:ext cx="0" cy="0"/>
          <a:chOff x="0" y="0"/>
          <a:chExt cx="0" cy="0"/>
        </a:xfrm>
      </p:grpSpPr>
      <p:sp>
        <p:nvSpPr>
          <p:cNvPr id="283" name="Google Shape;283;p30"/>
          <p:cNvSpPr txBox="1"/>
          <p:nvPr/>
        </p:nvSpPr>
        <p:spPr>
          <a:xfrm>
            <a:off x="552990" y="698900"/>
            <a:ext cx="6172200" cy="5505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t>Formal definition of </a:t>
            </a:r>
            <a:r>
              <a:rPr lang="en-GB" sz="2400">
                <a:solidFill>
                  <a:srgbClr val="FF0000"/>
                </a:solidFill>
              </a:rPr>
              <a:t>“Subversion”</a:t>
            </a:r>
            <a:r>
              <a:rPr lang="en-US" altLang="en-GB" sz="2400"/>
              <a:t>:</a:t>
            </a:r>
            <a:endParaRPr lang="en-US" altLang="en-GB" sz="2400"/>
          </a:p>
        </p:txBody>
      </p:sp>
      <p:pic>
        <p:nvPicPr>
          <p:cNvPr id="284" name="Google Shape;284;p30" descr="D " title="MathEquation,#000000"/>
          <p:cNvPicPr preferRelativeResize="0"/>
          <p:nvPr/>
        </p:nvPicPr>
        <p:blipFill>
          <a:blip r:embed="rId1"/>
          <a:stretch>
            <a:fillRect/>
          </a:stretch>
        </p:blipFill>
        <p:spPr>
          <a:xfrm>
            <a:off x="2732500" y="1800482"/>
            <a:ext cx="333476" cy="364329"/>
          </a:xfrm>
          <a:prstGeom prst="rect">
            <a:avLst/>
          </a:prstGeom>
          <a:noFill/>
          <a:ln>
            <a:noFill/>
          </a:ln>
        </p:spPr>
      </p:pic>
      <p:cxnSp>
        <p:nvCxnSpPr>
          <p:cNvPr id="285" name="Google Shape;285;p30"/>
          <p:cNvCxnSpPr/>
          <p:nvPr/>
        </p:nvCxnSpPr>
        <p:spPr>
          <a:xfrm rot="10800000" flipH="1">
            <a:off x="3423625" y="1955810"/>
            <a:ext cx="1307400" cy="10800"/>
          </a:xfrm>
          <a:prstGeom prst="straightConnector1">
            <a:avLst/>
          </a:prstGeom>
          <a:noFill/>
          <a:ln w="28575" cap="flat" cmpd="sng">
            <a:solidFill>
              <a:schemeClr val="dk2"/>
            </a:solidFill>
            <a:prstDash val="solid"/>
            <a:round/>
            <a:headEnd type="none" w="med" len="med"/>
            <a:tailEnd type="triangle" w="med" len="med"/>
          </a:ln>
        </p:spPr>
      </p:cxnSp>
      <p:sp>
        <p:nvSpPr>
          <p:cNvPr id="286" name="Google Shape;286;p30"/>
          <p:cNvSpPr txBox="1"/>
          <p:nvPr/>
        </p:nvSpPr>
        <p:spPr>
          <a:xfrm>
            <a:off x="3653790" y="1489710"/>
            <a:ext cx="1228090" cy="396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Publish</a:t>
            </a:r>
            <a:r>
              <a:rPr lang="en-US" altLang="en-GB"/>
              <a:t>es</a:t>
            </a:r>
            <a:endParaRPr lang="en-US" altLang="en-GB"/>
          </a:p>
        </p:txBody>
      </p:sp>
      <p:sp>
        <p:nvSpPr>
          <p:cNvPr id="287" name="Google Shape;287;p30"/>
          <p:cNvSpPr txBox="1"/>
          <p:nvPr/>
        </p:nvSpPr>
        <p:spPr>
          <a:xfrm>
            <a:off x="4650575" y="1082110"/>
            <a:ext cx="12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p>
        </p:txBody>
      </p:sp>
      <p:pic>
        <p:nvPicPr>
          <p:cNvPr id="288" name="Google Shape;288;p30" descr="\text{$\mathcal{A}$}" title="MathEquation,#000000"/>
          <p:cNvPicPr preferRelativeResize="0"/>
          <p:nvPr/>
        </p:nvPicPr>
        <p:blipFill>
          <a:blip r:embed="rId2"/>
          <a:stretch>
            <a:fillRect/>
          </a:stretch>
        </p:blipFill>
        <p:spPr>
          <a:xfrm>
            <a:off x="5159025" y="1805783"/>
            <a:ext cx="333474" cy="393926"/>
          </a:xfrm>
          <a:prstGeom prst="rect">
            <a:avLst/>
          </a:prstGeom>
          <a:noFill/>
          <a:ln>
            <a:noFill/>
          </a:ln>
        </p:spPr>
      </p:pic>
      <p:cxnSp>
        <p:nvCxnSpPr>
          <p:cNvPr id="289" name="Google Shape;289;p30"/>
          <p:cNvCxnSpPr/>
          <p:nvPr/>
        </p:nvCxnSpPr>
        <p:spPr>
          <a:xfrm rot="10800000" flipH="1">
            <a:off x="3423625" y="2892435"/>
            <a:ext cx="1307400" cy="10800"/>
          </a:xfrm>
          <a:prstGeom prst="straightConnector1">
            <a:avLst/>
          </a:prstGeom>
          <a:noFill/>
          <a:ln w="28575" cap="flat" cmpd="sng">
            <a:solidFill>
              <a:schemeClr val="dk2"/>
            </a:solidFill>
            <a:prstDash val="solid"/>
            <a:round/>
            <a:headEnd type="none" w="med" len="med"/>
            <a:tailEnd type="triangle" w="med" len="med"/>
          </a:ln>
        </p:spPr>
      </p:cxnSp>
      <p:pic>
        <p:nvPicPr>
          <p:cNvPr id="291" name="Google Shape;291;p30" descr="\text{$\mathcal{A}$}" title="MathEquation,#000000"/>
          <p:cNvPicPr preferRelativeResize="0"/>
          <p:nvPr/>
        </p:nvPicPr>
        <p:blipFill>
          <a:blip r:embed="rId2"/>
          <a:stretch>
            <a:fillRect/>
          </a:stretch>
        </p:blipFill>
        <p:spPr>
          <a:xfrm>
            <a:off x="3833875" y="2444733"/>
            <a:ext cx="333474" cy="393926"/>
          </a:xfrm>
          <a:prstGeom prst="rect">
            <a:avLst/>
          </a:prstGeom>
          <a:noFill/>
          <a:ln>
            <a:noFill/>
          </a:ln>
        </p:spPr>
      </p:pic>
      <p:pic>
        <p:nvPicPr>
          <p:cNvPr id="292" name="Google Shape;292;p30" descr="\text{$H$}" title="MathEquation,#000000"/>
          <p:cNvPicPr preferRelativeResize="0"/>
          <p:nvPr/>
        </p:nvPicPr>
        <p:blipFill>
          <a:blip r:embed="rId3"/>
          <a:stretch>
            <a:fillRect/>
          </a:stretch>
        </p:blipFill>
        <p:spPr>
          <a:xfrm>
            <a:off x="2656850" y="2713080"/>
            <a:ext cx="403800" cy="412381"/>
          </a:xfrm>
          <a:prstGeom prst="rect">
            <a:avLst/>
          </a:prstGeom>
          <a:noFill/>
          <a:ln>
            <a:noFill/>
          </a:ln>
        </p:spPr>
      </p:pic>
      <p:pic>
        <p:nvPicPr>
          <p:cNvPr id="293" name="Google Shape;293;p30" descr="\text{$\tilde{H}$}" title="MathEquation,#000000"/>
          <p:cNvPicPr preferRelativeResize="0"/>
          <p:nvPr/>
        </p:nvPicPr>
        <p:blipFill>
          <a:blip r:embed="rId4"/>
          <a:stretch>
            <a:fillRect/>
          </a:stretch>
        </p:blipFill>
        <p:spPr>
          <a:xfrm>
            <a:off x="5123863" y="2650763"/>
            <a:ext cx="403800" cy="494148"/>
          </a:xfrm>
          <a:prstGeom prst="rect">
            <a:avLst/>
          </a:prstGeom>
          <a:noFill/>
          <a:ln>
            <a:noFill/>
          </a:ln>
        </p:spPr>
      </p:pic>
      <p:pic>
        <p:nvPicPr>
          <p:cNvPr id="301" name="Google Shape;301;p31" descr="\text{To evaluate $\tilde{H}(x)$, $\mathcal{A}$ makes polynomial queries to $H(\cdot)$}" title="MathEquation,#000000"/>
          <p:cNvPicPr preferRelativeResize="0"/>
          <p:nvPr>
            <p:custDataLst>
              <p:tags r:id="rId5"/>
            </p:custDataLst>
          </p:nvPr>
        </p:nvPicPr>
        <p:blipFill>
          <a:blip r:embed="rId6"/>
          <a:stretch>
            <a:fillRect/>
          </a:stretch>
        </p:blipFill>
        <p:spPr>
          <a:xfrm>
            <a:off x="897255" y="3435985"/>
            <a:ext cx="7350125" cy="473710"/>
          </a:xfrm>
          <a:prstGeom prst="rect">
            <a:avLst/>
          </a:prstGeom>
          <a:noFill/>
          <a:ln>
            <a:noFill/>
          </a:ln>
        </p:spPr>
      </p:pic>
      <p:pic>
        <p:nvPicPr>
          <p:cNvPr id="299" name="Google Shape;299;p31" descr="Pr_{\text{uniform} x}(\tilde{H}(x) \neq H(x))=negl." title="MathEquation,#000000"/>
          <p:cNvPicPr preferRelativeResize="0"/>
          <p:nvPr>
            <p:custDataLst>
              <p:tags r:id="rId7"/>
            </p:custDataLst>
          </p:nvPr>
        </p:nvPicPr>
        <p:blipFill>
          <a:blip r:embed="rId8"/>
          <a:stretch>
            <a:fillRect/>
          </a:stretch>
        </p:blipFill>
        <p:spPr>
          <a:xfrm>
            <a:off x="2080407" y="4200220"/>
            <a:ext cx="4597528" cy="47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3"/>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10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
                                        </p:tgtEl>
                                        <p:attrNameLst>
                                          <p:attrName>style.visibility</p:attrName>
                                        </p:attrNameLst>
                                      </p:cBhvr>
                                      <p:to>
                                        <p:strVal val="visible"/>
                                      </p:to>
                                    </p:set>
                                    <p:animEffect transition="in" filter="fade">
                                      <p:cBhvr>
                                        <p:cTn id="32"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86" grpId="0"/>
      <p:bldP spid="287" grpId="0"/>
      <p:bldP spid="286" grpId="1"/>
      <p:bldP spid="28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06" name="Shape 306"/>
        <p:cNvGrpSpPr/>
        <p:nvPr/>
      </p:nvGrpSpPr>
      <p:grpSpPr>
        <a:xfrm>
          <a:off x="0" y="0"/>
          <a:ext cx="0" cy="0"/>
          <a:chOff x="0" y="0"/>
          <a:chExt cx="0" cy="0"/>
        </a:xfrm>
      </p:grpSpPr>
      <p:sp>
        <p:nvSpPr>
          <p:cNvPr id="307" name="Google Shape;307;p32"/>
          <p:cNvSpPr txBox="1"/>
          <p:nvPr/>
        </p:nvSpPr>
        <p:spPr>
          <a:xfrm>
            <a:off x="871070" y="430030"/>
            <a:ext cx="6547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accent1"/>
                </a:solidFill>
              </a:rPr>
              <a:t>Crooked-Indifferentiability</a:t>
            </a:r>
            <a:endParaRPr lang="en-GB" sz="2000">
              <a:solidFill>
                <a:schemeClr val="accent1"/>
              </a:solidFill>
            </a:endParaRPr>
          </a:p>
        </p:txBody>
      </p:sp>
      <p:cxnSp>
        <p:nvCxnSpPr>
          <p:cNvPr id="308" name="Google Shape;308;p32"/>
          <p:cNvCxnSpPr/>
          <p:nvPr/>
        </p:nvCxnSpPr>
        <p:spPr>
          <a:xfrm>
            <a:off x="4622565" y="1431125"/>
            <a:ext cx="0" cy="1703700"/>
          </a:xfrm>
          <a:prstGeom prst="straightConnector1">
            <a:avLst/>
          </a:prstGeom>
          <a:noFill/>
          <a:ln w="9525" cap="flat" cmpd="sng">
            <a:solidFill>
              <a:schemeClr val="dk2"/>
            </a:solidFill>
            <a:prstDash val="solid"/>
            <a:round/>
            <a:headEnd type="none" w="med" len="med"/>
            <a:tailEnd type="none" w="med" len="med"/>
          </a:ln>
        </p:spPr>
      </p:cxnSp>
      <p:sp>
        <p:nvSpPr>
          <p:cNvPr id="309" name="Google Shape;309;p32"/>
          <p:cNvSpPr/>
          <p:nvPr/>
        </p:nvSpPr>
        <p:spPr>
          <a:xfrm>
            <a:off x="3464704" y="1817825"/>
            <a:ext cx="6072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sym typeface="+mn-ea"/>
              </a:rPr>
              <a:t>   </a:t>
            </a:r>
            <a:r>
              <a:rPr lang="en-GB">
                <a:sym typeface="+mn-ea"/>
              </a:rPr>
              <a:t>H</a:t>
            </a:r>
            <a:endParaRPr lang="en-GB">
              <a:sym typeface="+mn-ea"/>
            </a:endParaRPr>
          </a:p>
        </p:txBody>
      </p:sp>
      <p:sp>
        <p:nvSpPr>
          <p:cNvPr id="310" name="Google Shape;310;p32"/>
          <p:cNvSpPr/>
          <p:nvPr/>
        </p:nvSpPr>
        <p:spPr>
          <a:xfrm>
            <a:off x="1088765" y="179547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32"/>
          <p:cNvSpPr/>
          <p:nvPr/>
        </p:nvSpPr>
        <p:spPr>
          <a:xfrm>
            <a:off x="7033890" y="1645475"/>
            <a:ext cx="769200" cy="7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32"/>
          <p:cNvSpPr/>
          <p:nvPr/>
        </p:nvSpPr>
        <p:spPr>
          <a:xfrm>
            <a:off x="5067840" y="179547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32"/>
          <p:cNvSpPr txBox="1"/>
          <p:nvPr/>
        </p:nvSpPr>
        <p:spPr>
          <a:xfrm>
            <a:off x="5191140" y="1900775"/>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F</a:t>
            </a:r>
            <a:endParaRPr lang="en-GB"/>
          </a:p>
        </p:txBody>
      </p:sp>
      <p:sp>
        <p:nvSpPr>
          <p:cNvPr id="315" name="Google Shape;315;p32"/>
          <p:cNvSpPr txBox="1"/>
          <p:nvPr/>
        </p:nvSpPr>
        <p:spPr>
          <a:xfrm>
            <a:off x="7157085" y="1862455"/>
            <a:ext cx="399415" cy="4381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t>S</a:t>
            </a:r>
            <a:endParaRPr lang="en-GB" sz="1600"/>
          </a:p>
        </p:txBody>
      </p:sp>
      <p:sp>
        <p:nvSpPr>
          <p:cNvPr id="316" name="Google Shape;316;p32"/>
          <p:cNvSpPr txBox="1"/>
          <p:nvPr/>
        </p:nvSpPr>
        <p:spPr>
          <a:xfrm>
            <a:off x="1212065" y="1900775"/>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C</a:t>
            </a:r>
            <a:endParaRPr lang="en-GB"/>
          </a:p>
        </p:txBody>
      </p:sp>
      <p:sp>
        <p:nvSpPr>
          <p:cNvPr id="317" name="Google Shape;317;p32"/>
          <p:cNvSpPr/>
          <p:nvPr/>
        </p:nvSpPr>
        <p:spPr>
          <a:xfrm>
            <a:off x="4317165" y="3520900"/>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32"/>
          <p:cNvSpPr txBox="1"/>
          <p:nvPr/>
        </p:nvSpPr>
        <p:spPr>
          <a:xfrm>
            <a:off x="4440465" y="3626200"/>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
            </a:r>
            <a:endParaRPr lang="en-GB"/>
          </a:p>
        </p:txBody>
      </p:sp>
      <p:cxnSp>
        <p:nvCxnSpPr>
          <p:cNvPr id="319" name="Google Shape;319;p32"/>
          <p:cNvCxnSpPr>
            <a:endCxn id="317" idx="1"/>
          </p:cNvCxnSpPr>
          <p:nvPr/>
        </p:nvCxnSpPr>
        <p:spPr>
          <a:xfrm rot="-5400000" flipH="1">
            <a:off x="3347565" y="2856700"/>
            <a:ext cx="1419900" cy="519300"/>
          </a:xfrm>
          <a:prstGeom prst="curvedConnector2">
            <a:avLst/>
          </a:prstGeom>
          <a:noFill/>
          <a:ln w="9525" cap="flat" cmpd="sng">
            <a:solidFill>
              <a:schemeClr val="dk2"/>
            </a:solidFill>
            <a:prstDash val="solid"/>
            <a:round/>
            <a:headEnd type="none" w="med" len="med"/>
            <a:tailEnd type="none" w="med" len="med"/>
          </a:ln>
        </p:spPr>
      </p:cxnSp>
      <p:cxnSp>
        <p:nvCxnSpPr>
          <p:cNvPr id="320" name="Google Shape;320;p32"/>
          <p:cNvCxnSpPr>
            <a:endCxn id="317" idx="1"/>
          </p:cNvCxnSpPr>
          <p:nvPr/>
        </p:nvCxnSpPr>
        <p:spPr>
          <a:xfrm>
            <a:off x="1637865" y="2406400"/>
            <a:ext cx="2679300" cy="14199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321" name="Google Shape;321;p32"/>
          <p:cNvCxnSpPr>
            <a:stCxn id="312" idx="2"/>
            <a:endCxn id="317" idx="3"/>
          </p:cNvCxnSpPr>
          <p:nvPr/>
        </p:nvCxnSpPr>
        <p:spPr>
          <a:xfrm rot="5400000">
            <a:off x="4440690" y="2893625"/>
            <a:ext cx="1419900" cy="445200"/>
          </a:xfrm>
          <a:prstGeom prst="curvedConnector2">
            <a:avLst/>
          </a:prstGeom>
          <a:noFill/>
          <a:ln w="9525" cap="flat" cmpd="sng">
            <a:solidFill>
              <a:schemeClr val="dk2"/>
            </a:solidFill>
            <a:prstDash val="solid"/>
            <a:round/>
            <a:headEnd type="none" w="med" len="med"/>
            <a:tailEnd type="none" w="med" len="med"/>
          </a:ln>
        </p:spPr>
      </p:cxnSp>
      <p:cxnSp>
        <p:nvCxnSpPr>
          <p:cNvPr id="322" name="Google Shape;322;p32"/>
          <p:cNvCxnSpPr>
            <a:stCxn id="311" idx="2"/>
            <a:endCxn id="317" idx="3"/>
          </p:cNvCxnSpPr>
          <p:nvPr/>
        </p:nvCxnSpPr>
        <p:spPr>
          <a:xfrm rot="5400000">
            <a:off x="5463240" y="1870925"/>
            <a:ext cx="1419900" cy="2490600"/>
          </a:xfrm>
          <a:prstGeom prst="curvedConnector2">
            <a:avLst/>
          </a:prstGeom>
          <a:noFill/>
          <a:ln w="9525" cap="flat" cmpd="sng">
            <a:solidFill>
              <a:schemeClr val="dk2"/>
            </a:solidFill>
            <a:prstDash val="solid"/>
            <a:round/>
            <a:headEnd type="none" w="med" len="med"/>
            <a:tailEnd type="none" w="med" len="med"/>
          </a:ln>
        </p:spPr>
      </p:cxnSp>
      <p:sp>
        <p:nvSpPr>
          <p:cNvPr id="323" name="Google Shape;323;p32"/>
          <p:cNvSpPr/>
          <p:nvPr/>
        </p:nvSpPr>
        <p:spPr>
          <a:xfrm>
            <a:off x="2468715" y="1945475"/>
            <a:ext cx="362100" cy="35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24" name="Google Shape;324;p32"/>
          <p:cNvCxnSpPr>
            <a:endCxn id="311" idx="1"/>
          </p:cNvCxnSpPr>
          <p:nvPr/>
        </p:nvCxnSpPr>
        <p:spPr>
          <a:xfrm>
            <a:off x="5678490" y="2009675"/>
            <a:ext cx="1355400" cy="16200"/>
          </a:xfrm>
          <a:prstGeom prst="straightConnector1">
            <a:avLst/>
          </a:prstGeom>
          <a:noFill/>
          <a:ln w="9525" cap="flat" cmpd="sng">
            <a:solidFill>
              <a:schemeClr val="dk2"/>
            </a:solidFill>
            <a:prstDash val="solid"/>
            <a:round/>
            <a:headEnd type="none" w="med" len="med"/>
            <a:tailEnd type="triangle" w="med" len="med"/>
          </a:ln>
        </p:spPr>
      </p:cxnSp>
      <p:cxnSp>
        <p:nvCxnSpPr>
          <p:cNvPr id="325" name="Google Shape;325;p32"/>
          <p:cNvCxnSpPr>
            <a:stCxn id="309" idx="1"/>
            <a:endCxn id="323" idx="3"/>
          </p:cNvCxnSpPr>
          <p:nvPr/>
        </p:nvCxnSpPr>
        <p:spPr>
          <a:xfrm rot="10800000">
            <a:off x="2830804" y="2123225"/>
            <a:ext cx="633900" cy="0"/>
          </a:xfrm>
          <a:prstGeom prst="straightConnector1">
            <a:avLst/>
          </a:prstGeom>
          <a:noFill/>
          <a:ln w="9525" cap="flat" cmpd="sng">
            <a:solidFill>
              <a:schemeClr val="dk2"/>
            </a:solidFill>
            <a:prstDash val="solid"/>
            <a:round/>
            <a:headEnd type="none" w="med" len="med"/>
            <a:tailEnd type="triangle" w="med" len="med"/>
          </a:ln>
        </p:spPr>
      </p:cxnSp>
      <p:cxnSp>
        <p:nvCxnSpPr>
          <p:cNvPr id="326" name="Google Shape;326;p32"/>
          <p:cNvCxnSpPr>
            <a:endCxn id="310" idx="3"/>
          </p:cNvCxnSpPr>
          <p:nvPr/>
        </p:nvCxnSpPr>
        <p:spPr>
          <a:xfrm rot="10800000">
            <a:off x="1699565" y="2100875"/>
            <a:ext cx="769200" cy="2220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32"/>
          <p:cNvSpPr txBox="1"/>
          <p:nvPr/>
        </p:nvSpPr>
        <p:spPr>
          <a:xfrm>
            <a:off x="2344365" y="1045050"/>
            <a:ext cx="6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a:t>
            </a:r>
            <a:endParaRPr lang="en-GB"/>
          </a:p>
        </p:txBody>
      </p:sp>
      <p:sp>
        <p:nvSpPr>
          <p:cNvPr id="328" name="Google Shape;328;p32"/>
          <p:cNvSpPr/>
          <p:nvPr/>
        </p:nvSpPr>
        <p:spPr>
          <a:xfrm>
            <a:off x="2359340" y="1263538"/>
            <a:ext cx="257175" cy="194650"/>
          </a:xfrm>
          <a:custGeom>
            <a:avLst/>
            <a:gdLst/>
            <a:ahLst/>
            <a:cxnLst/>
            <a:rect l="l" t="t" r="r" b="b"/>
            <a:pathLst>
              <a:path w="10287" h="7786" extrusionOk="0">
                <a:moveTo>
                  <a:pt x="0" y="0"/>
                </a:moveTo>
                <a:cubicBezTo>
                  <a:pt x="286" y="929"/>
                  <a:pt x="571" y="4286"/>
                  <a:pt x="1714" y="5572"/>
                </a:cubicBezTo>
                <a:cubicBezTo>
                  <a:pt x="2857" y="6858"/>
                  <a:pt x="5429" y="7858"/>
                  <a:pt x="6858" y="7715"/>
                </a:cubicBezTo>
                <a:cubicBezTo>
                  <a:pt x="8287" y="7572"/>
                  <a:pt x="9716" y="5215"/>
                  <a:pt x="10287" y="4715"/>
                </a:cubicBezTo>
              </a:path>
            </a:pathLst>
          </a:custGeom>
          <a:noFill/>
          <a:ln w="9525" cap="flat" cmpd="sng">
            <a:solidFill>
              <a:schemeClr val="dk2"/>
            </a:solidFill>
            <a:prstDash val="dash"/>
            <a:round/>
            <a:headEnd type="none" w="med" len="med"/>
            <a:tailEnd type="none" w="med" len="med"/>
          </a:ln>
        </p:spPr>
      </p:sp>
      <p:sp>
        <p:nvSpPr>
          <p:cNvPr id="329" name="Google Shape;329;p32"/>
          <p:cNvSpPr/>
          <p:nvPr/>
        </p:nvSpPr>
        <p:spPr>
          <a:xfrm>
            <a:off x="2252165" y="1349263"/>
            <a:ext cx="450075" cy="241100"/>
          </a:xfrm>
          <a:custGeom>
            <a:avLst/>
            <a:gdLst/>
            <a:ahLst/>
            <a:cxnLst/>
            <a:rect l="l" t="t" r="r" b="b"/>
            <a:pathLst>
              <a:path w="18003" h="9644" extrusionOk="0">
                <a:moveTo>
                  <a:pt x="0" y="0"/>
                </a:moveTo>
                <a:cubicBezTo>
                  <a:pt x="500" y="1000"/>
                  <a:pt x="1501" y="4429"/>
                  <a:pt x="3001" y="6001"/>
                </a:cubicBezTo>
                <a:cubicBezTo>
                  <a:pt x="4501" y="7573"/>
                  <a:pt x="7072" y="9001"/>
                  <a:pt x="9001" y="9430"/>
                </a:cubicBezTo>
                <a:cubicBezTo>
                  <a:pt x="10930" y="9859"/>
                  <a:pt x="13074" y="9216"/>
                  <a:pt x="14574" y="8573"/>
                </a:cubicBezTo>
                <a:cubicBezTo>
                  <a:pt x="16074" y="7930"/>
                  <a:pt x="17432" y="6072"/>
                  <a:pt x="18003" y="5572"/>
                </a:cubicBezTo>
              </a:path>
            </a:pathLst>
          </a:custGeom>
          <a:noFill/>
          <a:ln w="9525" cap="flat" cmpd="sng">
            <a:solidFill>
              <a:schemeClr val="dk2"/>
            </a:solidFill>
            <a:prstDash val="lgDash"/>
            <a:round/>
            <a:headEnd type="none" w="med" len="med"/>
            <a:tailEnd type="none" w="med" len="med"/>
          </a:ln>
        </p:spPr>
      </p:sp>
      <p:sp>
        <p:nvSpPr>
          <p:cNvPr id="330" name="Google Shape;330;p32"/>
          <p:cNvSpPr/>
          <p:nvPr/>
        </p:nvSpPr>
        <p:spPr>
          <a:xfrm>
            <a:off x="2134290" y="1424288"/>
            <a:ext cx="696525" cy="302700"/>
          </a:xfrm>
          <a:custGeom>
            <a:avLst/>
            <a:gdLst/>
            <a:ahLst/>
            <a:cxnLst/>
            <a:rect l="l" t="t" r="r" b="b"/>
            <a:pathLst>
              <a:path w="27861" h="12108" extrusionOk="0">
                <a:moveTo>
                  <a:pt x="0" y="0"/>
                </a:moveTo>
                <a:cubicBezTo>
                  <a:pt x="572" y="1000"/>
                  <a:pt x="1929" y="4214"/>
                  <a:pt x="3429" y="6000"/>
                </a:cubicBezTo>
                <a:cubicBezTo>
                  <a:pt x="4929" y="7786"/>
                  <a:pt x="6645" y="9715"/>
                  <a:pt x="9002" y="10715"/>
                </a:cubicBezTo>
                <a:cubicBezTo>
                  <a:pt x="11360" y="11715"/>
                  <a:pt x="15074" y="12215"/>
                  <a:pt x="17574" y="12001"/>
                </a:cubicBezTo>
                <a:cubicBezTo>
                  <a:pt x="20074" y="11787"/>
                  <a:pt x="22289" y="10429"/>
                  <a:pt x="24003" y="9429"/>
                </a:cubicBezTo>
                <a:cubicBezTo>
                  <a:pt x="25718" y="8429"/>
                  <a:pt x="27218" y="6572"/>
                  <a:pt x="27861" y="6000"/>
                </a:cubicBezTo>
              </a:path>
            </a:pathLst>
          </a:custGeom>
          <a:noFill/>
          <a:ln w="9525" cap="flat" cmpd="sng">
            <a:solidFill>
              <a:schemeClr val="dk2"/>
            </a:solidFill>
            <a:prstDash val="lgDash"/>
            <a:round/>
            <a:headEnd type="none" w="med" len="med"/>
            <a:tailEnd type="none" w="med" len="med"/>
          </a:ln>
        </p:spPr>
      </p:sp>
      <p:sp>
        <p:nvSpPr>
          <p:cNvPr id="331" name="Google Shape;331;p32"/>
          <p:cNvSpPr/>
          <p:nvPr/>
        </p:nvSpPr>
        <p:spPr>
          <a:xfrm rot="-2303374">
            <a:off x="6183878" y="1258354"/>
            <a:ext cx="257173" cy="194648"/>
          </a:xfrm>
          <a:custGeom>
            <a:avLst/>
            <a:gdLst/>
            <a:ahLst/>
            <a:cxnLst/>
            <a:rect l="l" t="t" r="r" b="b"/>
            <a:pathLst>
              <a:path w="10287" h="7786" extrusionOk="0">
                <a:moveTo>
                  <a:pt x="0" y="0"/>
                </a:moveTo>
                <a:cubicBezTo>
                  <a:pt x="286" y="929"/>
                  <a:pt x="571" y="4286"/>
                  <a:pt x="1714" y="5572"/>
                </a:cubicBezTo>
                <a:cubicBezTo>
                  <a:pt x="2857" y="6858"/>
                  <a:pt x="5429" y="7858"/>
                  <a:pt x="6858" y="7715"/>
                </a:cubicBezTo>
                <a:cubicBezTo>
                  <a:pt x="8287" y="7572"/>
                  <a:pt x="9716" y="5215"/>
                  <a:pt x="10287" y="4715"/>
                </a:cubicBezTo>
              </a:path>
            </a:pathLst>
          </a:custGeom>
          <a:noFill/>
          <a:ln w="9525" cap="flat" cmpd="sng">
            <a:solidFill>
              <a:schemeClr val="dk2"/>
            </a:solidFill>
            <a:prstDash val="dash"/>
            <a:round/>
            <a:headEnd type="none" w="med" len="med"/>
            <a:tailEnd type="none" w="med" len="med"/>
          </a:ln>
        </p:spPr>
      </p:sp>
      <p:sp>
        <p:nvSpPr>
          <p:cNvPr id="332" name="Google Shape;332;p32"/>
          <p:cNvSpPr/>
          <p:nvPr/>
        </p:nvSpPr>
        <p:spPr>
          <a:xfrm rot="-2303374">
            <a:off x="6146676" y="1327185"/>
            <a:ext cx="450071" cy="241098"/>
          </a:xfrm>
          <a:custGeom>
            <a:avLst/>
            <a:gdLst/>
            <a:ahLst/>
            <a:cxnLst/>
            <a:rect l="l" t="t" r="r" b="b"/>
            <a:pathLst>
              <a:path w="18003" h="9644" extrusionOk="0">
                <a:moveTo>
                  <a:pt x="0" y="0"/>
                </a:moveTo>
                <a:cubicBezTo>
                  <a:pt x="500" y="1000"/>
                  <a:pt x="1501" y="4429"/>
                  <a:pt x="3001" y="6001"/>
                </a:cubicBezTo>
                <a:cubicBezTo>
                  <a:pt x="4501" y="7573"/>
                  <a:pt x="7072" y="9001"/>
                  <a:pt x="9001" y="9430"/>
                </a:cubicBezTo>
                <a:cubicBezTo>
                  <a:pt x="10930" y="9859"/>
                  <a:pt x="13074" y="9216"/>
                  <a:pt x="14574" y="8573"/>
                </a:cubicBezTo>
                <a:cubicBezTo>
                  <a:pt x="16074" y="7930"/>
                  <a:pt x="17432" y="6072"/>
                  <a:pt x="18003" y="5572"/>
                </a:cubicBezTo>
              </a:path>
            </a:pathLst>
          </a:custGeom>
          <a:noFill/>
          <a:ln w="9525" cap="flat" cmpd="sng">
            <a:solidFill>
              <a:schemeClr val="dk2"/>
            </a:solidFill>
            <a:prstDash val="lgDash"/>
            <a:round/>
            <a:headEnd type="none" w="med" len="med"/>
            <a:tailEnd type="none" w="med" len="med"/>
          </a:ln>
        </p:spPr>
      </p:sp>
      <p:sp>
        <p:nvSpPr>
          <p:cNvPr id="333" name="Google Shape;333;p32"/>
          <p:cNvSpPr/>
          <p:nvPr/>
        </p:nvSpPr>
        <p:spPr>
          <a:xfrm rot="-2303374">
            <a:off x="6093358" y="1376008"/>
            <a:ext cx="696519" cy="302697"/>
          </a:xfrm>
          <a:custGeom>
            <a:avLst/>
            <a:gdLst/>
            <a:ahLst/>
            <a:cxnLst/>
            <a:rect l="l" t="t" r="r" b="b"/>
            <a:pathLst>
              <a:path w="27861" h="12108" extrusionOk="0">
                <a:moveTo>
                  <a:pt x="0" y="0"/>
                </a:moveTo>
                <a:cubicBezTo>
                  <a:pt x="572" y="1000"/>
                  <a:pt x="1929" y="4214"/>
                  <a:pt x="3429" y="6000"/>
                </a:cubicBezTo>
                <a:cubicBezTo>
                  <a:pt x="4929" y="7786"/>
                  <a:pt x="6645" y="9715"/>
                  <a:pt x="9002" y="10715"/>
                </a:cubicBezTo>
                <a:cubicBezTo>
                  <a:pt x="11360" y="11715"/>
                  <a:pt x="15074" y="12215"/>
                  <a:pt x="17574" y="12001"/>
                </a:cubicBezTo>
                <a:cubicBezTo>
                  <a:pt x="20074" y="11787"/>
                  <a:pt x="22289" y="10429"/>
                  <a:pt x="24003" y="9429"/>
                </a:cubicBezTo>
                <a:cubicBezTo>
                  <a:pt x="25718" y="8429"/>
                  <a:pt x="27218" y="6572"/>
                  <a:pt x="27861" y="6000"/>
                </a:cubicBezTo>
              </a:path>
            </a:pathLst>
          </a:custGeom>
          <a:noFill/>
          <a:ln w="9525" cap="flat" cmpd="sng">
            <a:solidFill>
              <a:schemeClr val="dk2"/>
            </a:solidFill>
            <a:prstDash val="lgDash"/>
            <a:round/>
            <a:headEnd type="none" w="med" len="med"/>
            <a:tailEnd type="none" w="med" len="med"/>
          </a:ln>
        </p:spPr>
      </p:sp>
      <p:sp>
        <p:nvSpPr>
          <p:cNvPr id="334" name="Google Shape;334;p32"/>
          <p:cNvSpPr txBox="1"/>
          <p:nvPr/>
        </p:nvSpPr>
        <p:spPr>
          <a:xfrm>
            <a:off x="6136215" y="1045050"/>
            <a:ext cx="6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a:t>
            </a:r>
            <a:endParaRPr lang="en-GB"/>
          </a:p>
        </p:txBody>
      </p:sp>
      <p:pic>
        <p:nvPicPr>
          <p:cNvPr id="335" name="Google Shape;335;p32" descr="\text{$\mathcal{A}$}" title="MathEquation,#000000"/>
          <p:cNvPicPr preferRelativeResize="0"/>
          <p:nvPr/>
        </p:nvPicPr>
        <p:blipFill>
          <a:blip r:embed="rId1"/>
          <a:stretch>
            <a:fillRect/>
          </a:stretch>
        </p:blipFill>
        <p:spPr>
          <a:xfrm>
            <a:off x="7372985" y="1863090"/>
            <a:ext cx="154305" cy="173990"/>
          </a:xfrm>
          <a:prstGeom prst="rect">
            <a:avLst/>
          </a:prstGeom>
          <a:noFill/>
          <a:ln>
            <a:noFill/>
          </a:ln>
        </p:spPr>
      </p:pic>
      <p:pic>
        <p:nvPicPr>
          <p:cNvPr id="336" name="Google Shape;336;p32" descr="\text{$\mathcal{A}$}" title="MathEquation,#000000"/>
          <p:cNvPicPr preferRelativeResize="0"/>
          <p:nvPr/>
        </p:nvPicPr>
        <p:blipFill>
          <a:blip r:embed="rId1"/>
          <a:stretch>
            <a:fillRect/>
          </a:stretch>
        </p:blipFill>
        <p:spPr>
          <a:xfrm>
            <a:off x="3045580" y="1859345"/>
            <a:ext cx="204104" cy="241100"/>
          </a:xfrm>
          <a:prstGeom prst="rect">
            <a:avLst/>
          </a:prstGeom>
          <a:noFill/>
          <a:ln>
            <a:noFill/>
          </a:ln>
        </p:spPr>
      </p:pic>
      <p:grpSp>
        <p:nvGrpSpPr>
          <p:cNvPr id="3" name="组合 2"/>
          <p:cNvGrpSpPr/>
          <p:nvPr/>
        </p:nvGrpSpPr>
        <p:grpSpPr>
          <a:xfrm>
            <a:off x="2320290" y="1900555"/>
            <a:ext cx="635000" cy="422910"/>
            <a:chOff x="1171" y="5948"/>
            <a:chExt cx="1000" cy="666"/>
          </a:xfrm>
        </p:grpSpPr>
        <mc:AlternateContent xmlns:mc="http://schemas.openxmlformats.org/markup-compatibility/2006">
          <mc:Choice xmlns:a14="http://schemas.microsoft.com/office/drawing/2010/main" Requires="a14">
            <p:sp>
              <p:nvSpPr>
                <p:cNvPr id="1" name="文本框 0"/>
                <p:cNvSpPr txBox="1"/>
                <p:nvPr/>
              </p:nvSpPr>
              <p:spPr>
                <a:xfrm>
                  <a:off x="1171" y="5948"/>
                  <a:ext cx="1000" cy="483"/>
                </a:xfrm>
                <a:prstGeom prst="rect">
                  <a:avLst/>
                </a:prstGeom>
                <a:noFill/>
              </p:spPr>
              <p:txBody>
                <a:bodyPr wrap="square" rtlCol="0" anchor="t">
                  <a:spAutoFit/>
                </a:bodyPr>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altLang="en-GB" i="1">
                            <a:latin typeface="Cambria Math" panose="02040503050406030204" charset="0"/>
                            <a:cs typeface="Cambria Math" panose="02040503050406030204" charset="0"/>
                            <a:sym typeface="+mn-ea"/>
                          </a:rPr>
                          <m:t>~</m:t>
                        </m:r>
                      </m:oMath>
                    </m:oMathPara>
                  </a14:m>
                  <a:endParaRPr lang="en-US" altLang="en-GB" i="1">
                    <a:latin typeface="Cambria Math" panose="02040503050406030204" charset="0"/>
                    <a:cs typeface="Cambria Math" panose="02040503050406030204" charset="0"/>
                    <a:sym typeface="+mn-ea"/>
                  </a:endParaRPr>
                </a:p>
              </p:txBody>
            </p:sp>
          </mc:Choice>
          <mc:Fallback>
            <p:sp>
              <p:nvSpPr>
                <p:cNvPr id="1" name="文本框 0"/>
                <p:cNvSpPr txBox="1">
                  <a:spLocks noRot="1" noChangeAspect="1" noMove="1" noResize="1" noEditPoints="1" noAdjustHandles="1" noChangeArrowheads="1" noChangeShapeType="1" noTextEdit="1"/>
                </p:cNvSpPr>
                <p:nvPr/>
              </p:nvSpPr>
              <p:spPr>
                <a:xfrm>
                  <a:off x="1171" y="5948"/>
                  <a:ext cx="1000" cy="483"/>
                </a:xfrm>
                <a:prstGeom prst="rect">
                  <a:avLst/>
                </a:prstGeom>
                <a:blipFill rotWithShape="1">
                  <a:blip r:embed="rId2"/>
                </a:blipFill>
              </p:spPr>
              <p:txBody>
                <a:bodyPr/>
                <a:lstStyle/>
                <a:p>
                  <a:r>
                    <a:rPr lang="zh-CN" altLang="en-US">
                      <a:noFill/>
                    </a:rPr>
                    <a:t> </a:t>
                  </a:r>
                </a:p>
              </p:txBody>
            </p:sp>
          </mc:Fallback>
        </mc:AlternateContent>
        <p:sp>
          <p:nvSpPr>
            <p:cNvPr id="2" name="文本框 1"/>
            <p:cNvSpPr txBox="1"/>
            <p:nvPr/>
          </p:nvSpPr>
          <p:spPr>
            <a:xfrm>
              <a:off x="1429" y="6132"/>
              <a:ext cx="595" cy="483"/>
            </a:xfrm>
            <a:prstGeom prst="rect">
              <a:avLst/>
            </a:prstGeom>
            <a:noFill/>
          </p:spPr>
          <p:txBody>
            <a:bodyPr wrap="square" rtlCol="0" anchor="t">
              <a:spAutoFit/>
            </a:bodyPr>
            <a:p>
              <a:pPr marL="0" lvl="0" indent="0" algn="l" rtl="0">
                <a:spcBef>
                  <a:spcPts val="0"/>
                </a:spcBef>
                <a:spcAft>
                  <a:spcPts val="0"/>
                </a:spcAft>
                <a:buNone/>
              </a:pPr>
              <a:r>
                <a:rPr lang="en-GB">
                  <a:sym typeface="+mn-ea"/>
                </a:rPr>
                <a:t>H</a:t>
              </a:r>
              <a:endParaRPr lang="en-GB" altLang="en-US">
                <a:sym typeface="+mn-ea"/>
              </a:endParaRPr>
            </a:p>
          </p:txBody>
        </p:sp>
      </p:grpSp>
      <p:sp>
        <p:nvSpPr>
          <p:cNvPr id="4" name="文本框 3"/>
          <p:cNvSpPr txBox="1"/>
          <p:nvPr/>
        </p:nvSpPr>
        <p:spPr>
          <a:xfrm>
            <a:off x="398145" y="4426585"/>
            <a:ext cx="8831580" cy="337185"/>
          </a:xfrm>
          <a:prstGeom prst="rect">
            <a:avLst/>
          </a:prstGeom>
          <a:noFill/>
        </p:spPr>
        <p:txBody>
          <a:bodyPr wrap="square" rtlCol="0">
            <a:spAutoFit/>
          </a:bodyPr>
          <a:p>
            <a:r>
              <a:rPr lang="en-US" altLang="zh-CN" sz="1600"/>
              <a:t>Crooked-Indifferentiability Replacement Theorem: F can be replaced by C in a larger system.</a:t>
            </a:r>
            <a:endParaRPr lang="en-US" altLang="zh-CN"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par>
                                <p:cTn id="8" presetID="10" presetClass="entr" presetSubtype="0" fill="hold"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fade">
                                      <p:cBhvr>
                                        <p:cTn id="10" dur="1000"/>
                                        <p:tgtEl>
                                          <p:spTgt spid="325"/>
                                        </p:tgtEl>
                                      </p:cBhvr>
                                    </p:animEffect>
                                  </p:childTnLst>
                                </p:cTn>
                              </p:par>
                              <p:par>
                                <p:cTn id="11" presetID="10" presetClass="entr" presetSubtype="0"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animEffect transition="in" filter="fade">
                                      <p:cBhvr>
                                        <p:cTn id="13" dur="1000"/>
                                        <p:tgtEl>
                                          <p:spTgt spid="323"/>
                                        </p:tgtEl>
                                      </p:cBhvr>
                                    </p:animEffect>
                                  </p:childTnLst>
                                </p:cTn>
                              </p:par>
                              <p:par>
                                <p:cTn id="14" presetID="10" presetClass="entr" presetSubtype="0" fill="hold" nodeType="with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7"/>
                                        </p:tgtEl>
                                        <p:attrNameLst>
                                          <p:attrName>style.visibility</p:attrName>
                                        </p:attrNameLst>
                                      </p:cBhvr>
                                      <p:to>
                                        <p:strVal val="visible"/>
                                      </p:to>
                                    </p:set>
                                    <p:animEffect transition="in" filter="fade">
                                      <p:cBhvr>
                                        <p:cTn id="25" dur="1000"/>
                                        <p:tgtEl>
                                          <p:spTgt spid="327"/>
                                        </p:tgtEl>
                                      </p:cBhvr>
                                    </p:animEffect>
                                  </p:childTnLst>
                                </p:cTn>
                              </p:par>
                              <p:par>
                                <p:cTn id="26" presetID="10" presetClass="entr" presetSubtype="0" fill="hold" nodeType="withEffect">
                                  <p:stCondLst>
                                    <p:cond delay="0"/>
                                  </p:stCondLst>
                                  <p:childTnLst>
                                    <p:set>
                                      <p:cBhvr>
                                        <p:cTn id="27" dur="1" fill="hold">
                                          <p:stCondLst>
                                            <p:cond delay="0"/>
                                          </p:stCondLst>
                                        </p:cTn>
                                        <p:tgtEl>
                                          <p:spTgt spid="328"/>
                                        </p:tgtEl>
                                        <p:attrNameLst>
                                          <p:attrName>style.visibility</p:attrName>
                                        </p:attrNameLst>
                                      </p:cBhvr>
                                      <p:to>
                                        <p:strVal val="visible"/>
                                      </p:to>
                                    </p:set>
                                    <p:animEffect transition="in" filter="fade">
                                      <p:cBhvr>
                                        <p:cTn id="28" dur="1000"/>
                                        <p:tgtEl>
                                          <p:spTgt spid="328"/>
                                        </p:tgtEl>
                                      </p:cBhvr>
                                    </p:animEffect>
                                  </p:childTnLst>
                                </p:cTn>
                              </p:par>
                              <p:par>
                                <p:cTn id="29" presetID="10" presetClass="entr" presetSubtype="0" fill="hold" nodeType="withEffect">
                                  <p:stCondLst>
                                    <p:cond delay="0"/>
                                  </p:stCondLst>
                                  <p:childTnLst>
                                    <p:set>
                                      <p:cBhvr>
                                        <p:cTn id="30" dur="1" fill="hold">
                                          <p:stCondLst>
                                            <p:cond delay="0"/>
                                          </p:stCondLst>
                                        </p:cTn>
                                        <p:tgtEl>
                                          <p:spTgt spid="329"/>
                                        </p:tgtEl>
                                        <p:attrNameLst>
                                          <p:attrName>style.visibility</p:attrName>
                                        </p:attrNameLst>
                                      </p:cBhvr>
                                      <p:to>
                                        <p:strVal val="visible"/>
                                      </p:to>
                                    </p:set>
                                    <p:animEffect transition="in" filter="fade">
                                      <p:cBhvr>
                                        <p:cTn id="31" dur="1000"/>
                                        <p:tgtEl>
                                          <p:spTgt spid="329"/>
                                        </p:tgtEl>
                                      </p:cBhvr>
                                    </p:animEffect>
                                  </p:childTnLst>
                                </p:cTn>
                              </p:par>
                              <p:par>
                                <p:cTn id="32" presetID="10" presetClass="entr" presetSubtype="0" fill="hold" nodeType="withEffect">
                                  <p:stCondLst>
                                    <p:cond delay="0"/>
                                  </p:stCondLst>
                                  <p:childTnLst>
                                    <p:set>
                                      <p:cBhvr>
                                        <p:cTn id="33" dur="1" fill="hold">
                                          <p:stCondLst>
                                            <p:cond delay="0"/>
                                          </p:stCondLst>
                                        </p:cTn>
                                        <p:tgtEl>
                                          <p:spTgt spid="330"/>
                                        </p:tgtEl>
                                        <p:attrNameLst>
                                          <p:attrName>style.visibility</p:attrName>
                                        </p:attrNameLst>
                                      </p:cBhvr>
                                      <p:to>
                                        <p:strVal val="visible"/>
                                      </p:to>
                                    </p:set>
                                    <p:animEffect transition="in" filter="fade">
                                      <p:cBhvr>
                                        <p:cTn id="34" dur="1000"/>
                                        <p:tgtEl>
                                          <p:spTgt spid="3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6"/>
                                        </p:tgtEl>
                                        <p:attrNameLst>
                                          <p:attrName>style.visibility</p:attrName>
                                        </p:attrNameLst>
                                      </p:cBhvr>
                                      <p:to>
                                        <p:strVal val="visible"/>
                                      </p:to>
                                    </p:set>
                                    <p:animEffect transition="in" filter="fade">
                                      <p:cBhvr>
                                        <p:cTn id="39" dur="1000"/>
                                        <p:tgtEl>
                                          <p:spTgt spid="316"/>
                                        </p:tgtEl>
                                      </p:cBhvr>
                                    </p:animEffect>
                                  </p:childTnLst>
                                </p:cTn>
                              </p:par>
                              <p:par>
                                <p:cTn id="40" presetID="10" presetClass="entr" presetSubtype="0" fill="hold" nodeType="withEffect">
                                  <p:stCondLst>
                                    <p:cond delay="0"/>
                                  </p:stCondLst>
                                  <p:childTnLst>
                                    <p:set>
                                      <p:cBhvr>
                                        <p:cTn id="41" dur="1" fill="hold">
                                          <p:stCondLst>
                                            <p:cond delay="0"/>
                                          </p:stCondLst>
                                        </p:cTn>
                                        <p:tgtEl>
                                          <p:spTgt spid="326"/>
                                        </p:tgtEl>
                                        <p:attrNameLst>
                                          <p:attrName>style.visibility</p:attrName>
                                        </p:attrNameLst>
                                      </p:cBhvr>
                                      <p:to>
                                        <p:strVal val="visible"/>
                                      </p:to>
                                    </p:set>
                                    <p:animEffect transition="in" filter="fade">
                                      <p:cBhvr>
                                        <p:cTn id="42" dur="1000"/>
                                        <p:tgtEl>
                                          <p:spTgt spid="326"/>
                                        </p:tgtEl>
                                      </p:cBhvr>
                                    </p:animEffect>
                                  </p:childTnLst>
                                </p:cTn>
                              </p:par>
                              <p:par>
                                <p:cTn id="43" presetID="10" presetClass="entr" presetSubtype="0" fill="hold" nodeType="withEffect">
                                  <p:stCondLst>
                                    <p:cond delay="0"/>
                                  </p:stCondLst>
                                  <p:childTnLst>
                                    <p:set>
                                      <p:cBhvr>
                                        <p:cTn id="44" dur="1" fill="hold">
                                          <p:stCondLst>
                                            <p:cond delay="0"/>
                                          </p:stCondLst>
                                        </p:cTn>
                                        <p:tgtEl>
                                          <p:spTgt spid="310"/>
                                        </p:tgtEl>
                                        <p:attrNameLst>
                                          <p:attrName>style.visibility</p:attrName>
                                        </p:attrNameLst>
                                      </p:cBhvr>
                                      <p:to>
                                        <p:strVal val="visible"/>
                                      </p:to>
                                    </p:set>
                                    <p:animEffect transition="in" filter="fade">
                                      <p:cBhvr>
                                        <p:cTn id="45" dur="1000"/>
                                        <p:tgtEl>
                                          <p:spTgt spid="3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
                                        </p:tgtEl>
                                        <p:attrNameLst>
                                          <p:attrName>style.visibility</p:attrName>
                                        </p:attrNameLst>
                                      </p:cBhvr>
                                      <p:to>
                                        <p:strVal val="visible"/>
                                      </p:to>
                                    </p:set>
                                    <p:animEffect transition="in" filter="fade">
                                      <p:cBhvr>
                                        <p:cTn id="50" dur="1000"/>
                                        <p:tgtEl>
                                          <p:spTgt spid="313"/>
                                        </p:tgtEl>
                                      </p:cBhvr>
                                    </p:animEffect>
                                  </p:childTnLst>
                                </p:cTn>
                              </p:par>
                              <p:par>
                                <p:cTn id="51" presetID="10" presetClass="entr" presetSubtype="0" fill="hold" nodeType="withEffect">
                                  <p:stCondLst>
                                    <p:cond delay="0"/>
                                  </p:stCondLst>
                                  <p:childTnLst>
                                    <p:set>
                                      <p:cBhvr>
                                        <p:cTn id="52" dur="1" fill="hold">
                                          <p:stCondLst>
                                            <p:cond delay="0"/>
                                          </p:stCondLst>
                                        </p:cTn>
                                        <p:tgtEl>
                                          <p:spTgt spid="312"/>
                                        </p:tgtEl>
                                        <p:attrNameLst>
                                          <p:attrName>style.visibility</p:attrName>
                                        </p:attrNameLst>
                                      </p:cBhvr>
                                      <p:to>
                                        <p:strVal val="visible"/>
                                      </p:to>
                                    </p:set>
                                    <p:animEffect transition="in" filter="fade">
                                      <p:cBhvr>
                                        <p:cTn id="53" dur="1000"/>
                                        <p:tgtEl>
                                          <p:spTgt spid="3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1"/>
                                        </p:tgtEl>
                                        <p:attrNameLst>
                                          <p:attrName>style.visibility</p:attrName>
                                        </p:attrNameLst>
                                      </p:cBhvr>
                                      <p:to>
                                        <p:strVal val="visible"/>
                                      </p:to>
                                    </p:set>
                                    <p:animEffect transition="in" filter="fade">
                                      <p:cBhvr>
                                        <p:cTn id="58" dur="1000"/>
                                        <p:tgtEl>
                                          <p:spTgt spid="331"/>
                                        </p:tgtEl>
                                      </p:cBhvr>
                                    </p:animEffect>
                                  </p:childTnLst>
                                </p:cTn>
                              </p:par>
                              <p:par>
                                <p:cTn id="59" presetID="10" presetClass="entr" presetSubtype="0" fill="hold" nodeType="withEffect">
                                  <p:stCondLst>
                                    <p:cond delay="0"/>
                                  </p:stCondLst>
                                  <p:childTnLst>
                                    <p:set>
                                      <p:cBhvr>
                                        <p:cTn id="60" dur="1" fill="hold">
                                          <p:stCondLst>
                                            <p:cond delay="0"/>
                                          </p:stCondLst>
                                        </p:cTn>
                                        <p:tgtEl>
                                          <p:spTgt spid="332"/>
                                        </p:tgtEl>
                                        <p:attrNameLst>
                                          <p:attrName>style.visibility</p:attrName>
                                        </p:attrNameLst>
                                      </p:cBhvr>
                                      <p:to>
                                        <p:strVal val="visible"/>
                                      </p:to>
                                    </p:set>
                                    <p:animEffect transition="in" filter="fade">
                                      <p:cBhvr>
                                        <p:cTn id="61" dur="1000"/>
                                        <p:tgtEl>
                                          <p:spTgt spid="332"/>
                                        </p:tgtEl>
                                      </p:cBhvr>
                                    </p:animEffect>
                                  </p:childTnLst>
                                </p:cTn>
                              </p:par>
                              <p:par>
                                <p:cTn id="62" presetID="10" presetClass="entr" presetSubtype="0" fill="hold" nodeType="withEffect">
                                  <p:stCondLst>
                                    <p:cond delay="0"/>
                                  </p:stCondLst>
                                  <p:childTnLst>
                                    <p:set>
                                      <p:cBhvr>
                                        <p:cTn id="63" dur="1" fill="hold">
                                          <p:stCondLst>
                                            <p:cond delay="0"/>
                                          </p:stCondLst>
                                        </p:cTn>
                                        <p:tgtEl>
                                          <p:spTgt spid="333"/>
                                        </p:tgtEl>
                                        <p:attrNameLst>
                                          <p:attrName>style.visibility</p:attrName>
                                        </p:attrNameLst>
                                      </p:cBhvr>
                                      <p:to>
                                        <p:strVal val="visible"/>
                                      </p:to>
                                    </p:set>
                                    <p:animEffect transition="in" filter="fade">
                                      <p:cBhvr>
                                        <p:cTn id="64" dur="1000"/>
                                        <p:tgtEl>
                                          <p:spTgt spid="333"/>
                                        </p:tgtEl>
                                      </p:cBhvr>
                                    </p:animEffect>
                                  </p:childTnLst>
                                </p:cTn>
                              </p:par>
                              <p:par>
                                <p:cTn id="65" presetID="10" presetClass="entr" presetSubtype="0" fill="hold" nodeType="withEffect">
                                  <p:stCondLst>
                                    <p:cond delay="0"/>
                                  </p:stCondLst>
                                  <p:childTnLst>
                                    <p:set>
                                      <p:cBhvr>
                                        <p:cTn id="66" dur="1" fill="hold">
                                          <p:stCondLst>
                                            <p:cond delay="0"/>
                                          </p:stCondLst>
                                        </p:cTn>
                                        <p:tgtEl>
                                          <p:spTgt spid="334"/>
                                        </p:tgtEl>
                                        <p:attrNameLst>
                                          <p:attrName>style.visibility</p:attrName>
                                        </p:attrNameLst>
                                      </p:cBhvr>
                                      <p:to>
                                        <p:strVal val="visible"/>
                                      </p:to>
                                    </p:set>
                                    <p:animEffect transition="in" filter="fade">
                                      <p:cBhvr>
                                        <p:cTn id="67" dur="1000"/>
                                        <p:tgtEl>
                                          <p:spTgt spid="3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5"/>
                                        </p:tgtEl>
                                        <p:attrNameLst>
                                          <p:attrName>style.visibility</p:attrName>
                                        </p:attrNameLst>
                                      </p:cBhvr>
                                      <p:to>
                                        <p:strVal val="visible"/>
                                      </p:to>
                                    </p:set>
                                    <p:animEffect transition="in" filter="fade">
                                      <p:cBhvr>
                                        <p:cTn id="72" dur="1000"/>
                                        <p:tgtEl>
                                          <p:spTgt spid="3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5"/>
                                        </p:tgtEl>
                                        <p:attrNameLst>
                                          <p:attrName>style.visibility</p:attrName>
                                        </p:attrNameLst>
                                      </p:cBhvr>
                                      <p:to>
                                        <p:strVal val="visible"/>
                                      </p:to>
                                    </p:set>
                                    <p:animEffect transition="in" filter="fade">
                                      <p:cBhvr>
                                        <p:cTn id="77" dur="1000"/>
                                        <p:tgtEl>
                                          <p:spTgt spid="335"/>
                                        </p:tgtEl>
                                      </p:cBhvr>
                                    </p:animEffect>
                                  </p:childTnLst>
                                </p:cTn>
                              </p:par>
                              <p:par>
                                <p:cTn id="78" presetID="10" presetClass="entr" presetSubtype="0" fill="hold" nodeType="withEffect">
                                  <p:stCondLst>
                                    <p:cond delay="0"/>
                                  </p:stCondLst>
                                  <p:childTnLst>
                                    <p:set>
                                      <p:cBhvr>
                                        <p:cTn id="79" dur="1" fill="hold">
                                          <p:stCondLst>
                                            <p:cond delay="0"/>
                                          </p:stCondLst>
                                        </p:cTn>
                                        <p:tgtEl>
                                          <p:spTgt spid="324"/>
                                        </p:tgtEl>
                                        <p:attrNameLst>
                                          <p:attrName>style.visibility</p:attrName>
                                        </p:attrNameLst>
                                      </p:cBhvr>
                                      <p:to>
                                        <p:strVal val="visible"/>
                                      </p:to>
                                    </p:set>
                                    <p:animEffect transition="in" filter="fade">
                                      <p:cBhvr>
                                        <p:cTn id="80" dur="1000"/>
                                        <p:tgtEl>
                                          <p:spTgt spid="324"/>
                                        </p:tgtEl>
                                      </p:cBhvr>
                                    </p:animEffect>
                                  </p:childTnLst>
                                </p:cTn>
                              </p:par>
                              <p:par>
                                <p:cTn id="81" presetID="10" presetClass="entr" presetSubtype="0" fill="hold" nodeType="withEffect">
                                  <p:stCondLst>
                                    <p:cond delay="0"/>
                                  </p:stCondLst>
                                  <p:childTnLst>
                                    <p:set>
                                      <p:cBhvr>
                                        <p:cTn id="82" dur="1" fill="hold">
                                          <p:stCondLst>
                                            <p:cond delay="0"/>
                                          </p:stCondLst>
                                        </p:cTn>
                                        <p:tgtEl>
                                          <p:spTgt spid="311"/>
                                        </p:tgtEl>
                                        <p:attrNameLst>
                                          <p:attrName>style.visibility</p:attrName>
                                        </p:attrNameLst>
                                      </p:cBhvr>
                                      <p:to>
                                        <p:strVal val="visible"/>
                                      </p:to>
                                    </p:set>
                                    <p:animEffect transition="in" filter="fade">
                                      <p:cBhvr>
                                        <p:cTn id="83" dur="1000"/>
                                        <p:tgtEl>
                                          <p:spTgt spid="31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08"/>
                                        </p:tgtEl>
                                        <p:attrNameLst>
                                          <p:attrName>style.visibility</p:attrName>
                                        </p:attrNameLst>
                                      </p:cBhvr>
                                      <p:to>
                                        <p:strVal val="visible"/>
                                      </p:to>
                                    </p:set>
                                    <p:animEffect transition="in" filter="fade">
                                      <p:cBhvr>
                                        <p:cTn id="88" dur="1000"/>
                                        <p:tgtEl>
                                          <p:spTgt spid="308"/>
                                        </p:tgtEl>
                                      </p:cBhvr>
                                    </p:animEffect>
                                  </p:childTnLst>
                                </p:cTn>
                              </p:par>
                              <p:par>
                                <p:cTn id="89" presetID="10" presetClass="entr" presetSubtype="0" fill="hold" nodeType="withEffect">
                                  <p:stCondLst>
                                    <p:cond delay="0"/>
                                  </p:stCondLst>
                                  <p:childTnLst>
                                    <p:set>
                                      <p:cBhvr>
                                        <p:cTn id="90" dur="1" fill="hold">
                                          <p:stCondLst>
                                            <p:cond delay="0"/>
                                          </p:stCondLst>
                                        </p:cTn>
                                        <p:tgtEl>
                                          <p:spTgt spid="317"/>
                                        </p:tgtEl>
                                        <p:attrNameLst>
                                          <p:attrName>style.visibility</p:attrName>
                                        </p:attrNameLst>
                                      </p:cBhvr>
                                      <p:to>
                                        <p:strVal val="visible"/>
                                      </p:to>
                                    </p:set>
                                    <p:animEffect transition="in" filter="fade">
                                      <p:cBhvr>
                                        <p:cTn id="91" dur="1000"/>
                                        <p:tgtEl>
                                          <p:spTgt spid="317"/>
                                        </p:tgtEl>
                                      </p:cBhvr>
                                    </p:animEffect>
                                  </p:childTnLst>
                                </p:cTn>
                              </p:par>
                              <p:par>
                                <p:cTn id="92" presetID="10" presetClass="entr" presetSubtype="0" fill="hold" nodeType="withEffect">
                                  <p:stCondLst>
                                    <p:cond delay="0"/>
                                  </p:stCondLst>
                                  <p:childTnLst>
                                    <p:set>
                                      <p:cBhvr>
                                        <p:cTn id="93" dur="1" fill="hold">
                                          <p:stCondLst>
                                            <p:cond delay="0"/>
                                          </p:stCondLst>
                                        </p:cTn>
                                        <p:tgtEl>
                                          <p:spTgt spid="319"/>
                                        </p:tgtEl>
                                        <p:attrNameLst>
                                          <p:attrName>style.visibility</p:attrName>
                                        </p:attrNameLst>
                                      </p:cBhvr>
                                      <p:to>
                                        <p:strVal val="visible"/>
                                      </p:to>
                                    </p:set>
                                    <p:animEffect transition="in" filter="fade">
                                      <p:cBhvr>
                                        <p:cTn id="94" dur="1000"/>
                                        <p:tgtEl>
                                          <p:spTgt spid="319"/>
                                        </p:tgtEl>
                                      </p:cBhvr>
                                    </p:animEffect>
                                  </p:childTnLst>
                                </p:cTn>
                              </p:par>
                              <p:par>
                                <p:cTn id="95" presetID="10" presetClass="entr" presetSubtype="0" fill="hold" nodeType="withEffect">
                                  <p:stCondLst>
                                    <p:cond delay="0"/>
                                  </p:stCondLst>
                                  <p:childTnLst>
                                    <p:set>
                                      <p:cBhvr>
                                        <p:cTn id="96" dur="1" fill="hold">
                                          <p:stCondLst>
                                            <p:cond delay="0"/>
                                          </p:stCondLst>
                                        </p:cTn>
                                        <p:tgtEl>
                                          <p:spTgt spid="320"/>
                                        </p:tgtEl>
                                        <p:attrNameLst>
                                          <p:attrName>style.visibility</p:attrName>
                                        </p:attrNameLst>
                                      </p:cBhvr>
                                      <p:to>
                                        <p:strVal val="visible"/>
                                      </p:to>
                                    </p:set>
                                    <p:animEffect transition="in" filter="fade">
                                      <p:cBhvr>
                                        <p:cTn id="97" dur="1000"/>
                                        <p:tgtEl>
                                          <p:spTgt spid="320"/>
                                        </p:tgtEl>
                                      </p:cBhvr>
                                    </p:animEffect>
                                  </p:childTnLst>
                                </p:cTn>
                              </p:par>
                              <p:par>
                                <p:cTn id="98" presetID="10" presetClass="entr" presetSubtype="0" fill="hold" nodeType="withEffect">
                                  <p:stCondLst>
                                    <p:cond delay="0"/>
                                  </p:stCondLst>
                                  <p:childTnLst>
                                    <p:set>
                                      <p:cBhvr>
                                        <p:cTn id="99" dur="1" fill="hold">
                                          <p:stCondLst>
                                            <p:cond delay="0"/>
                                          </p:stCondLst>
                                        </p:cTn>
                                        <p:tgtEl>
                                          <p:spTgt spid="321"/>
                                        </p:tgtEl>
                                        <p:attrNameLst>
                                          <p:attrName>style.visibility</p:attrName>
                                        </p:attrNameLst>
                                      </p:cBhvr>
                                      <p:to>
                                        <p:strVal val="visible"/>
                                      </p:to>
                                    </p:set>
                                    <p:animEffect transition="in" filter="fade">
                                      <p:cBhvr>
                                        <p:cTn id="100" dur="1000"/>
                                        <p:tgtEl>
                                          <p:spTgt spid="321"/>
                                        </p:tgtEl>
                                      </p:cBhvr>
                                    </p:animEffect>
                                  </p:childTnLst>
                                </p:cTn>
                              </p:par>
                              <p:par>
                                <p:cTn id="101" presetID="10" presetClass="entr" presetSubtype="0" fill="hold" nodeType="withEffect">
                                  <p:stCondLst>
                                    <p:cond delay="0"/>
                                  </p:stCondLst>
                                  <p:childTnLst>
                                    <p:set>
                                      <p:cBhvr>
                                        <p:cTn id="102" dur="1" fill="hold">
                                          <p:stCondLst>
                                            <p:cond delay="0"/>
                                          </p:stCondLst>
                                        </p:cTn>
                                        <p:tgtEl>
                                          <p:spTgt spid="322"/>
                                        </p:tgtEl>
                                        <p:attrNameLst>
                                          <p:attrName>style.visibility</p:attrName>
                                        </p:attrNameLst>
                                      </p:cBhvr>
                                      <p:to>
                                        <p:strVal val="visible"/>
                                      </p:to>
                                    </p:set>
                                    <p:animEffect transition="in" filter="fade">
                                      <p:cBhvr>
                                        <p:cTn id="103" dur="1000"/>
                                        <p:tgtEl>
                                          <p:spTgt spid="322"/>
                                        </p:tgtEl>
                                      </p:cBhvr>
                                    </p:animEffect>
                                  </p:childTnLst>
                                </p:cTn>
                              </p:par>
                              <p:par>
                                <p:cTn id="104" presetID="10" presetClass="entr" presetSubtype="0" fill="hold" nodeType="withEffect">
                                  <p:stCondLst>
                                    <p:cond delay="0"/>
                                  </p:stCondLst>
                                  <p:childTnLst>
                                    <p:set>
                                      <p:cBhvr>
                                        <p:cTn id="105" dur="1" fill="hold">
                                          <p:stCondLst>
                                            <p:cond delay="0"/>
                                          </p:stCondLst>
                                        </p:cTn>
                                        <p:tgtEl>
                                          <p:spTgt spid="318"/>
                                        </p:tgtEl>
                                        <p:attrNameLst>
                                          <p:attrName>style.visibility</p:attrName>
                                        </p:attrNameLst>
                                      </p:cBhvr>
                                      <p:to>
                                        <p:strVal val="visible"/>
                                      </p:to>
                                    </p:set>
                                    <p:animEffect transition="in" filter="fade">
                                      <p:cBhvr>
                                        <p:cTn id="106" dur="1000"/>
                                        <p:tgtEl>
                                          <p:spTgt spid="318"/>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sp>
        <p:nvSpPr>
          <p:cNvPr id="62" name="Google Shape;62;p14"/>
          <p:cNvSpPr txBox="1"/>
          <p:nvPr>
            <p:ph type="body" idx="1"/>
          </p:nvPr>
        </p:nvSpPr>
        <p:spPr>
          <a:xfrm>
            <a:off x="2053800" y="1224805"/>
            <a:ext cx="5036400" cy="29253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GB" sz="2200">
                <a:solidFill>
                  <a:schemeClr val="bg1">
                    <a:lumMod val="65000"/>
                  </a:schemeClr>
                </a:solidFill>
              </a:rPr>
              <a:t>Motivations and practical attack</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bg1">
                    <a:lumMod val="65000"/>
                  </a:schemeClr>
                </a:solidFill>
              </a:rPr>
              <a:t>Formal modelling</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tx1"/>
                </a:solidFill>
              </a:rPr>
              <a:t>Construction</a:t>
            </a:r>
            <a:endParaRPr sz="2200">
              <a:solidFill>
                <a:schemeClr val="tx1"/>
              </a:solidFill>
            </a:endParaRPr>
          </a:p>
          <a:p>
            <a:pPr marL="457200" lvl="0" indent="-368300" algn="l" rtl="0">
              <a:spcBef>
                <a:spcPts val="0"/>
              </a:spcBef>
              <a:spcAft>
                <a:spcPts val="0"/>
              </a:spcAft>
              <a:buSzPts val="2200"/>
              <a:buChar char="●"/>
            </a:pPr>
            <a:r>
              <a:rPr lang="en-GB" sz="2200">
                <a:solidFill>
                  <a:schemeClr val="bg1">
                    <a:lumMod val="65000"/>
                  </a:schemeClr>
                </a:solidFill>
              </a:rPr>
              <a:t>Security analysis</a:t>
            </a:r>
            <a:endParaRPr lang="en-GB" sz="2200">
              <a:solidFill>
                <a:schemeClr val="bg1">
                  <a:lumMod val="6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430" name="Shape 430"/>
        <p:cNvGrpSpPr/>
        <p:nvPr/>
      </p:nvGrpSpPr>
      <p:grpSpPr>
        <a:xfrm>
          <a:off x="0" y="0"/>
          <a:ext cx="0" cy="0"/>
          <a:chOff x="0" y="0"/>
          <a:chExt cx="0" cy="0"/>
        </a:xfrm>
      </p:grpSpPr>
      <p:sp>
        <p:nvSpPr>
          <p:cNvPr id="431" name="Google Shape;431;p4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Construction</a:t>
            </a:r>
            <a:r>
              <a:rPr lang="en-GB"/>
              <a:t>:  </a:t>
            </a:r>
            <a:r>
              <a:rPr lang="en-US" altLang="zh-CN">
                <a:sym typeface="+mn-ea"/>
              </a:rPr>
              <a:t>Partially inspired by [RTYZ18]</a:t>
            </a:r>
            <a:endParaRPr lang="en-GB"/>
          </a:p>
        </p:txBody>
      </p:sp>
      <p:pic>
        <p:nvPicPr>
          <p:cNvPr id="355" name="Google Shape;355;p34" descr="\tilde{g}_R(x)=\tilde{H}_1(r_1 \oplus x) \oplus \tilde{H}_2(r_2 \oplus x) \oplus ...\oplus \tilde{H}_{\ell}(r_{\ell} \oplus x)" title="MathEquation,#000000"/>
          <p:cNvPicPr preferRelativeResize="0"/>
          <p:nvPr>
            <p:custDataLst>
              <p:tags r:id="rId1"/>
            </p:custDataLst>
          </p:nvPr>
        </p:nvPicPr>
        <p:blipFill>
          <a:blip r:embed="rId2"/>
          <a:stretch>
            <a:fillRect/>
          </a:stretch>
        </p:blipFill>
        <p:spPr>
          <a:xfrm>
            <a:off x="1115060" y="1628140"/>
            <a:ext cx="6913880" cy="396875"/>
          </a:xfrm>
          <a:prstGeom prst="rect">
            <a:avLst/>
          </a:prstGeom>
          <a:noFill/>
          <a:ln>
            <a:noFill/>
          </a:ln>
        </p:spPr>
      </p:pic>
      <p:sp>
        <p:nvSpPr>
          <p:cNvPr id="356" name="Google Shape;356;p34"/>
          <p:cNvSpPr txBox="1"/>
          <p:nvPr>
            <p:custDataLst>
              <p:tags r:id="rId3"/>
            </p:custDataLst>
          </p:nvPr>
        </p:nvSpPr>
        <p:spPr>
          <a:xfrm>
            <a:off x="632460" y="2003425"/>
            <a:ext cx="2139315" cy="352425"/>
          </a:xfrm>
          <a:prstGeom prst="rect">
            <a:avLst/>
          </a:prstGeom>
          <a:noFill/>
          <a:ln>
            <a:noFill/>
          </a:ln>
        </p:spPr>
        <p:txBody>
          <a:bodyPr spcFirstLastPara="1" wrap="square" lIns="91425" tIns="91425" rIns="91425" bIns="91425" anchor="t" anchorCtr="0">
            <a:noAutofit/>
          </a:bodyPr>
          <a:p>
            <a:pPr marL="0" lvl="0" indent="0" algn="l" rtl="0">
              <a:spcBef>
                <a:spcPts val="0"/>
              </a:spcBef>
              <a:spcAft>
                <a:spcPts val="0"/>
              </a:spcAft>
              <a:buNone/>
            </a:pPr>
          </a:p>
        </p:txBody>
      </p:sp>
      <p:pic>
        <p:nvPicPr>
          <p:cNvPr id="357" name="Google Shape;357;p34" descr="\tilde{g}_R(x) \text{ is unpredictable, apply another layer}" title="MathEquation,#000000"/>
          <p:cNvPicPr preferRelativeResize="0"/>
          <p:nvPr>
            <p:custDataLst>
              <p:tags r:id="rId4"/>
            </p:custDataLst>
          </p:nvPr>
        </p:nvPicPr>
        <p:blipFill>
          <a:blip r:embed="rId5"/>
          <a:stretch>
            <a:fillRect/>
          </a:stretch>
        </p:blipFill>
        <p:spPr>
          <a:xfrm>
            <a:off x="1868170" y="2284095"/>
            <a:ext cx="5296535" cy="415290"/>
          </a:xfrm>
          <a:prstGeom prst="rect">
            <a:avLst/>
          </a:prstGeom>
          <a:noFill/>
          <a:ln>
            <a:noFill/>
          </a:ln>
        </p:spPr>
      </p:pic>
      <p:pic>
        <p:nvPicPr>
          <p:cNvPr id="358" name="Google Shape;358;p34" descr="C(x)=\tilde{H}_0(\tilde{g}_R(x))" title="MathEquation,#000000"/>
          <p:cNvPicPr preferRelativeResize="0"/>
          <p:nvPr/>
        </p:nvPicPr>
        <p:blipFill>
          <a:blip r:embed="rId6"/>
          <a:stretch>
            <a:fillRect/>
          </a:stretch>
        </p:blipFill>
        <p:spPr>
          <a:xfrm>
            <a:off x="3044190" y="2894965"/>
            <a:ext cx="2560955" cy="395605"/>
          </a:xfrm>
          <a:prstGeom prst="rect">
            <a:avLst/>
          </a:prstGeom>
          <a:noFill/>
          <a:ln>
            <a:noFill/>
          </a:ln>
        </p:spPr>
      </p:pic>
      <p:pic>
        <p:nvPicPr>
          <p:cNvPr id="6" name="图片 5"/>
          <p:cNvPicPr>
            <a:picLocks noChangeAspect="1"/>
          </p:cNvPicPr>
          <p:nvPr/>
        </p:nvPicPr>
        <p:blipFill>
          <a:blip r:embed="rId7"/>
          <a:stretch>
            <a:fillRect/>
          </a:stretch>
        </p:blipFill>
        <p:spPr>
          <a:xfrm>
            <a:off x="1078865" y="3965575"/>
            <a:ext cx="1481455" cy="395605"/>
          </a:xfrm>
          <a:prstGeom prst="rect">
            <a:avLst/>
          </a:prstGeom>
        </p:spPr>
      </p:pic>
      <p:sp>
        <p:nvSpPr>
          <p:cNvPr id="7" name="文本框 6"/>
          <p:cNvSpPr txBox="1"/>
          <p:nvPr/>
        </p:nvSpPr>
        <p:spPr>
          <a:xfrm>
            <a:off x="979805" y="3486150"/>
            <a:ext cx="3048000" cy="398780"/>
          </a:xfrm>
          <a:prstGeom prst="rect">
            <a:avLst/>
          </a:prstGeom>
          <a:noFill/>
        </p:spPr>
        <p:txBody>
          <a:bodyPr wrap="square" rtlCol="0">
            <a:spAutoFit/>
          </a:bodyPr>
          <a:p>
            <a:r>
              <a:rPr lang="en-US" altLang="zh-CN" sz="2000" b="1"/>
              <a:t>Parameters:</a:t>
            </a:r>
            <a:endParaRPr lang="en-US" altLang="zh-CN" sz="2000" b="1"/>
          </a:p>
        </p:txBody>
      </p:sp>
      <p:pic>
        <p:nvPicPr>
          <p:cNvPr id="9" name="图片 8"/>
          <p:cNvPicPr>
            <a:picLocks noChangeAspect="1"/>
          </p:cNvPicPr>
          <p:nvPr/>
        </p:nvPicPr>
        <p:blipFill>
          <a:blip r:embed="rId8"/>
          <a:stretch>
            <a:fillRect/>
          </a:stretch>
        </p:blipFill>
        <p:spPr>
          <a:xfrm>
            <a:off x="1078865" y="4441825"/>
            <a:ext cx="3436620" cy="447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10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419" name="Shape 419"/>
        <p:cNvGrpSpPr/>
        <p:nvPr/>
      </p:nvGrpSpPr>
      <p:grpSpPr>
        <a:xfrm>
          <a:off x="0" y="0"/>
          <a:ext cx="0" cy="0"/>
          <a:chOff x="0" y="0"/>
          <a:chExt cx="0" cy="0"/>
        </a:xfrm>
      </p:grpSpPr>
      <p:sp>
        <p:nvSpPr>
          <p:cNvPr id="420" name="Google Shape;420;p4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ltLang="en-GB"/>
              <a:t>Construc</a:t>
            </a:r>
            <a:r>
              <a:rPr lang="en-GB"/>
              <a:t>tion: </a:t>
            </a:r>
            <a:r>
              <a:rPr lang="en-US" altLang="en-GB"/>
              <a:t>Based </a:t>
            </a:r>
            <a:r>
              <a:rPr lang="en-US" altLang="en-GB"/>
              <a:t>on Feistel Cipher</a:t>
            </a:r>
            <a:endParaRPr lang="en-US" altLang="en-GB"/>
          </a:p>
        </p:txBody>
      </p:sp>
      <p:pic>
        <p:nvPicPr>
          <p:cNvPr id="5" name="图片 4"/>
          <p:cNvPicPr>
            <a:picLocks noChangeAspect="1"/>
          </p:cNvPicPr>
          <p:nvPr/>
        </p:nvPicPr>
        <p:blipFill>
          <a:blip r:embed="rId1"/>
          <a:srcRect l="17462" t="5908" r="11829" b="3405"/>
          <a:stretch>
            <a:fillRect/>
          </a:stretch>
        </p:blipFill>
        <p:spPr>
          <a:xfrm>
            <a:off x="814705" y="1017905"/>
            <a:ext cx="2063115" cy="3256280"/>
          </a:xfrm>
          <a:prstGeom prst="rect">
            <a:avLst/>
          </a:prstGeom>
        </p:spPr>
      </p:pic>
      <p:pic>
        <p:nvPicPr>
          <p:cNvPr id="2" name="Google Shape;423;p41" descr="\text{$\ell$ round classical Feistel cipher}" title="MathEquation,#000000"/>
          <p:cNvPicPr preferRelativeResize="0"/>
          <p:nvPr/>
        </p:nvPicPr>
        <p:blipFill>
          <a:blip r:embed="rId2"/>
          <a:stretch>
            <a:fillRect/>
          </a:stretch>
        </p:blipFill>
        <p:spPr>
          <a:xfrm>
            <a:off x="382270" y="4343400"/>
            <a:ext cx="3519805" cy="346075"/>
          </a:xfrm>
          <a:prstGeom prst="rect">
            <a:avLst/>
          </a:prstGeom>
          <a:noFill/>
          <a:ln>
            <a:noFill/>
          </a:ln>
        </p:spPr>
      </p:pic>
      <p:pic>
        <p:nvPicPr>
          <p:cNvPr id="3" name="Google Shape;425;p41" descr="\text{Given $\ell$ functions $F_i: \{0,1\}^n \rightarrow \{0,1\}^n$}" title="MathEquation,#000000"/>
          <p:cNvPicPr preferRelativeResize="0"/>
          <p:nvPr/>
        </p:nvPicPr>
        <p:blipFill>
          <a:blip r:embed="rId3"/>
          <a:stretch>
            <a:fillRect/>
          </a:stretch>
        </p:blipFill>
        <p:spPr>
          <a:xfrm>
            <a:off x="3138170" y="1405890"/>
            <a:ext cx="4748530" cy="364490"/>
          </a:xfrm>
          <a:prstGeom prst="rect">
            <a:avLst/>
          </a:prstGeom>
          <a:noFill/>
          <a:ln>
            <a:noFill/>
          </a:ln>
        </p:spPr>
      </p:pic>
      <p:pic>
        <p:nvPicPr>
          <p:cNvPr id="4" name="Google Shape;422;p41" descr="\text{For $x_0,x_1 \in \{0,1\}^n$, define recursively $x_{i+1}:={F}_i(x_i) \oplus x_{i-1}$}" title="MathEquation,#000000"/>
          <p:cNvPicPr preferRelativeResize="0"/>
          <p:nvPr/>
        </p:nvPicPr>
        <p:blipFill>
          <a:blip r:embed="rId4"/>
          <a:srcRect r="66898" b="-13322"/>
          <a:stretch>
            <a:fillRect/>
          </a:stretch>
        </p:blipFill>
        <p:spPr>
          <a:xfrm>
            <a:off x="4249420" y="1964690"/>
            <a:ext cx="2366010" cy="437515"/>
          </a:xfrm>
          <a:prstGeom prst="rect">
            <a:avLst/>
          </a:prstGeom>
          <a:noFill/>
          <a:ln>
            <a:noFill/>
          </a:ln>
        </p:spPr>
      </p:pic>
      <p:pic>
        <p:nvPicPr>
          <p:cNvPr id="6" name="Google Shape;424;p41" descr="&#10;\text{for $i=1,\ldots,\ell$}" title="MathEquation,#000000"/>
          <p:cNvPicPr preferRelativeResize="0"/>
          <p:nvPr/>
        </p:nvPicPr>
        <p:blipFill>
          <a:blip r:embed="rId5"/>
          <a:stretch>
            <a:fillRect/>
          </a:stretch>
        </p:blipFill>
        <p:spPr>
          <a:xfrm>
            <a:off x="4402455" y="3141980"/>
            <a:ext cx="1875790" cy="363855"/>
          </a:xfrm>
          <a:prstGeom prst="rect">
            <a:avLst/>
          </a:prstGeom>
          <a:noFill/>
          <a:ln>
            <a:noFill/>
          </a:ln>
        </p:spPr>
      </p:pic>
      <p:pic>
        <p:nvPicPr>
          <p:cNvPr id="7" name="Google Shape;426;p41" descr="C(x_0,x_1):=(x_{\ell}, x_{\ell+1})" title="MathEquation,#000000"/>
          <p:cNvPicPr preferRelativeResize="0"/>
          <p:nvPr/>
        </p:nvPicPr>
        <p:blipFill>
          <a:blip r:embed="rId6"/>
          <a:stretch>
            <a:fillRect/>
          </a:stretch>
        </p:blipFill>
        <p:spPr>
          <a:xfrm>
            <a:off x="3870960" y="3777615"/>
            <a:ext cx="3187065" cy="400050"/>
          </a:xfrm>
          <a:prstGeom prst="rect">
            <a:avLst/>
          </a:prstGeom>
          <a:noFill/>
          <a:ln>
            <a:noFill/>
          </a:ln>
        </p:spPr>
      </p:pic>
      <p:pic>
        <p:nvPicPr>
          <p:cNvPr id="8" name="图片 7"/>
          <p:cNvPicPr>
            <a:picLocks noChangeAspect="1"/>
          </p:cNvPicPr>
          <p:nvPr/>
        </p:nvPicPr>
        <p:blipFill>
          <a:blip r:embed="rId7"/>
          <a:stretch>
            <a:fillRect/>
          </a:stretch>
        </p:blipFill>
        <p:spPr>
          <a:xfrm>
            <a:off x="3796030" y="2450465"/>
            <a:ext cx="3230245" cy="545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30" name="Shape 430"/>
        <p:cNvGrpSpPr/>
        <p:nvPr/>
      </p:nvGrpSpPr>
      <p:grpSpPr>
        <a:xfrm>
          <a:off x="0" y="0"/>
          <a:ext cx="0" cy="0"/>
          <a:chOff x="0" y="0"/>
          <a:chExt cx="0" cy="0"/>
        </a:xfrm>
      </p:grpSpPr>
      <p:sp>
        <p:nvSpPr>
          <p:cNvPr id="431" name="Google Shape;431;p4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Construction</a:t>
            </a:r>
            <a:r>
              <a:rPr lang="en-GB"/>
              <a:t>: </a:t>
            </a:r>
            <a:r>
              <a:rPr lang="en-US" altLang="en-GB"/>
              <a:t>Pairwise independent structure</a:t>
            </a:r>
            <a:r>
              <a:rPr lang="en-GB"/>
              <a:t> </a:t>
            </a:r>
            <a:endParaRPr lang="en-GB"/>
          </a:p>
        </p:txBody>
      </p:sp>
      <p:pic>
        <p:nvPicPr>
          <p:cNvPr id="9" name="图片 8"/>
          <p:cNvPicPr>
            <a:picLocks noChangeAspect="1"/>
          </p:cNvPicPr>
          <p:nvPr/>
        </p:nvPicPr>
        <p:blipFill>
          <a:blip r:embed="rId1"/>
          <a:stretch>
            <a:fillRect/>
          </a:stretch>
        </p:blipFill>
        <p:spPr>
          <a:xfrm>
            <a:off x="2573020" y="1986280"/>
            <a:ext cx="3997960" cy="493395"/>
          </a:xfrm>
          <a:prstGeom prst="rect">
            <a:avLst/>
          </a:prstGeom>
        </p:spPr>
      </p:pic>
      <p:pic>
        <p:nvPicPr>
          <p:cNvPr id="8" name="图片 7"/>
          <p:cNvPicPr>
            <a:picLocks noChangeAspect="1"/>
          </p:cNvPicPr>
          <p:nvPr/>
        </p:nvPicPr>
        <p:blipFill>
          <a:blip r:embed="rId2"/>
          <a:stretch>
            <a:fillRect/>
          </a:stretch>
        </p:blipFill>
        <p:spPr>
          <a:xfrm>
            <a:off x="2802255" y="1067435"/>
            <a:ext cx="3230245" cy="545465"/>
          </a:xfrm>
          <a:prstGeom prst="rect">
            <a:avLst/>
          </a:prstGeom>
        </p:spPr>
      </p:pic>
      <p:sp>
        <p:nvSpPr>
          <p:cNvPr id="2" name="下箭头 1"/>
          <p:cNvSpPr/>
          <p:nvPr/>
        </p:nvSpPr>
        <p:spPr>
          <a:xfrm>
            <a:off x="4334510" y="1663065"/>
            <a:ext cx="271780" cy="323215"/>
          </a:xfrm>
          <a:prstGeom prst="downArrow">
            <a:avLst>
              <a:gd name="adj1" fmla="val 27272"/>
              <a:gd name="adj2" fmla="val 22448"/>
            </a:avLst>
          </a:prstGeom>
          <a:solidFill>
            <a:srgbClr val="FFC000"/>
          </a:solidFill>
          <a:ln>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3"/>
          <a:stretch>
            <a:fillRect/>
          </a:stretch>
        </p:blipFill>
        <p:spPr>
          <a:xfrm>
            <a:off x="1149350" y="3884930"/>
            <a:ext cx="2455545" cy="427355"/>
          </a:xfrm>
          <a:prstGeom prst="rect">
            <a:avLst/>
          </a:prstGeom>
        </p:spPr>
      </p:pic>
      <p:pic>
        <p:nvPicPr>
          <p:cNvPr id="4" name="图片 3"/>
          <p:cNvPicPr>
            <a:picLocks noChangeAspect="1"/>
          </p:cNvPicPr>
          <p:nvPr/>
        </p:nvPicPr>
        <p:blipFill>
          <a:blip r:embed="rId4"/>
          <a:srcRect t="4762" r="-2076" b="4626"/>
          <a:stretch>
            <a:fillRect/>
          </a:stretch>
        </p:blipFill>
        <p:spPr>
          <a:xfrm>
            <a:off x="1611630" y="2853055"/>
            <a:ext cx="3090545" cy="422910"/>
          </a:xfrm>
          <a:prstGeom prst="rect">
            <a:avLst/>
          </a:prstGeom>
        </p:spPr>
      </p:pic>
      <p:pic>
        <p:nvPicPr>
          <p:cNvPr id="5" name="图片 4"/>
          <p:cNvPicPr>
            <a:picLocks noChangeAspect="1"/>
          </p:cNvPicPr>
          <p:nvPr/>
        </p:nvPicPr>
        <p:blipFill>
          <a:blip r:embed="rId5"/>
          <a:stretch>
            <a:fillRect/>
          </a:stretch>
        </p:blipFill>
        <p:spPr>
          <a:xfrm>
            <a:off x="4859020" y="2853055"/>
            <a:ext cx="3082290" cy="382905"/>
          </a:xfrm>
          <a:prstGeom prst="rect">
            <a:avLst/>
          </a:prstGeom>
        </p:spPr>
      </p:pic>
      <p:pic>
        <p:nvPicPr>
          <p:cNvPr id="6" name="图片 5"/>
          <p:cNvPicPr>
            <a:picLocks noChangeAspect="1"/>
          </p:cNvPicPr>
          <p:nvPr/>
        </p:nvPicPr>
        <p:blipFill>
          <a:blip r:embed="rId6"/>
          <a:stretch>
            <a:fillRect/>
          </a:stretch>
        </p:blipFill>
        <p:spPr>
          <a:xfrm>
            <a:off x="1149350" y="4338320"/>
            <a:ext cx="4748530" cy="424180"/>
          </a:xfrm>
          <a:prstGeom prst="rect">
            <a:avLst/>
          </a:prstGeom>
        </p:spPr>
      </p:pic>
      <p:sp>
        <p:nvSpPr>
          <p:cNvPr id="7" name="文本框 6"/>
          <p:cNvSpPr txBox="1"/>
          <p:nvPr>
            <p:custDataLst>
              <p:tags r:id="rId7"/>
            </p:custDataLst>
          </p:nvPr>
        </p:nvSpPr>
        <p:spPr>
          <a:xfrm>
            <a:off x="1060450" y="3436620"/>
            <a:ext cx="3048000" cy="398780"/>
          </a:xfrm>
          <a:prstGeom prst="rect">
            <a:avLst/>
          </a:prstGeom>
          <a:noFill/>
        </p:spPr>
        <p:txBody>
          <a:bodyPr wrap="square" rtlCol="0">
            <a:spAutoFit/>
          </a:bodyPr>
          <a:p>
            <a:r>
              <a:rPr lang="en-US" altLang="zh-CN" sz="2000" b="1"/>
              <a:t>Parameters:</a:t>
            </a:r>
            <a:endParaRPr lang="en-US" altLang="zh-CN"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7" grpId="0"/>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430" name="Shape 430"/>
        <p:cNvGrpSpPr/>
        <p:nvPr/>
      </p:nvGrpSpPr>
      <p:grpSpPr>
        <a:xfrm>
          <a:off x="0" y="0"/>
          <a:ext cx="0" cy="0"/>
          <a:chOff x="0" y="0"/>
          <a:chExt cx="0" cy="0"/>
        </a:xfrm>
      </p:grpSpPr>
      <p:sp>
        <p:nvSpPr>
          <p:cNvPr id="431" name="Google Shape;431;p4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Construction</a:t>
            </a:r>
            <a:r>
              <a:rPr lang="en-GB"/>
              <a:t>:  </a:t>
            </a:r>
            <a:endParaRPr lang="en-GB"/>
          </a:p>
        </p:txBody>
      </p:sp>
      <p:graphicFrame>
        <p:nvGraphicFramePr>
          <p:cNvPr id="11" name="表格 10"/>
          <p:cNvGraphicFramePr/>
          <p:nvPr/>
        </p:nvGraphicFramePr>
        <p:xfrm>
          <a:off x="918845" y="2065655"/>
          <a:ext cx="7306945" cy="1524000"/>
        </p:xfrm>
        <a:graphic>
          <a:graphicData uri="http://schemas.openxmlformats.org/drawingml/2006/table">
            <a:tbl>
              <a:tblPr firstRow="1" bandRow="1">
                <a:tableStyleId>{5C22544A-7EE6-4342-B048-85BDC9FD1C3A}</a:tableStyleId>
              </a:tblPr>
              <a:tblGrid>
                <a:gridCol w="2416175"/>
                <a:gridCol w="1849755"/>
                <a:gridCol w="3041015"/>
              </a:tblGrid>
              <a:tr h="381000">
                <a:tc>
                  <a:txBody>
                    <a:bodyPr/>
                    <a:p>
                      <a:pPr>
                        <a:buNone/>
                      </a:pPr>
                      <a:endParaRPr lang="zh-CN" altLang="en-US"/>
                    </a:p>
                  </a:txBody>
                  <a:tcPr anchor="ctr" anchorCtr="0"/>
                </a:tc>
                <a:tc>
                  <a:txBody>
                    <a:bodyPr/>
                    <a:p>
                      <a:pPr algn="ctr">
                        <a:buNone/>
                      </a:pPr>
                      <a:r>
                        <a:rPr lang="en-US" altLang="zh-CN" sz="1400">
                          <a:sym typeface="+mn-ea"/>
                        </a:rPr>
                        <a:t>[RTYZ18]</a:t>
                      </a:r>
                      <a:endParaRPr lang="zh-CN" altLang="en-US"/>
                    </a:p>
                  </a:txBody>
                  <a:tcPr anchor="ctr" anchorCtr="0"/>
                </a:tc>
                <a:tc>
                  <a:txBody>
                    <a:bodyPr/>
                    <a:p>
                      <a:pPr algn="ctr">
                        <a:buNone/>
                      </a:pPr>
                      <a:r>
                        <a:rPr lang="en-US" altLang="zh-CN"/>
                        <a:t>Our Work</a:t>
                      </a:r>
                      <a:endParaRPr lang="en-US" altLang="zh-CN"/>
                    </a:p>
                  </a:txBody>
                  <a:tcPr anchor="ctr" anchorCtr="0"/>
                </a:tc>
              </a:tr>
              <a:tr h="381000">
                <a:tc>
                  <a:txBody>
                    <a:bodyPr/>
                    <a:p>
                      <a:pPr algn="ctr">
                        <a:buNone/>
                      </a:pPr>
                      <a:r>
                        <a:rPr lang="en-US" altLang="zh-CN"/>
                        <a:t>Functionality</a:t>
                      </a:r>
                      <a:endParaRPr lang="en-US" altLang="zh-CN"/>
                    </a:p>
                  </a:txBody>
                  <a:tcPr anchor="ctr" anchorCtr="0"/>
                </a:tc>
                <a:tc>
                  <a:txBody>
                    <a:bodyPr/>
                    <a:p>
                      <a:pPr algn="ctr">
                        <a:buNone/>
                      </a:pPr>
                      <a:r>
                        <a:rPr lang="en-US" altLang="zh-CN"/>
                        <a:t>Random Function</a:t>
                      </a:r>
                      <a:endParaRPr lang="en-US" altLang="zh-CN"/>
                    </a:p>
                  </a:txBody>
                  <a:tcPr anchor="ctr" anchorCtr="0">
                    <a:solidFill>
                      <a:schemeClr val="bg1"/>
                    </a:solidFill>
                  </a:tcPr>
                </a:tc>
                <a:tc>
                  <a:txBody>
                    <a:bodyPr/>
                    <a:p>
                      <a:pPr algn="ctr">
                        <a:buNone/>
                      </a:pPr>
                      <a:r>
                        <a:rPr lang="en-US" altLang="zh-CN"/>
                        <a:t>Random Function/Permutation</a:t>
                      </a:r>
                      <a:endParaRPr lang="en-US" altLang="zh-CN"/>
                    </a:p>
                  </a:txBody>
                  <a:tcPr anchor="ctr" anchorCtr="0">
                    <a:solidFill>
                      <a:schemeClr val="bg1"/>
                    </a:solidFill>
                  </a:tcPr>
                </a:tc>
              </a:tr>
              <a:tr h="381000">
                <a:tc>
                  <a:txBody>
                    <a:bodyPr/>
                    <a:p>
                      <a:pPr algn="ctr">
                        <a:buNone/>
                      </a:pPr>
                      <a:r>
                        <a:rPr lang="en-US" altLang="zh-CN" sz="1400">
                          <a:sym typeface="+mn-ea"/>
                        </a:rPr>
                        <a:t>Round of Internal Functions</a:t>
                      </a:r>
                      <a:endParaRPr lang="zh-CN" altLang="en-US"/>
                    </a:p>
                  </a:txBody>
                  <a:tcPr anchor="ctr" anchorCtr="0"/>
                </a:tc>
                <a:tc>
                  <a:txBody>
                    <a:bodyPr/>
                    <a:p>
                      <a:pPr>
                        <a:buNone/>
                      </a:pPr>
                      <a:endParaRPr lang="zh-CN" altLang="en-US"/>
                    </a:p>
                  </a:txBody>
                  <a:tcPr anchor="ctr" anchorCtr="0">
                    <a:solidFill>
                      <a:schemeClr val="bg1"/>
                    </a:solidFill>
                  </a:tcPr>
                </a:tc>
                <a:tc>
                  <a:txBody>
                    <a:bodyPr/>
                    <a:p>
                      <a:pPr>
                        <a:buNone/>
                      </a:pPr>
                      <a:endParaRPr lang="zh-CN" altLang="en-US"/>
                    </a:p>
                  </a:txBody>
                  <a:tcPr anchor="ctr" anchorCtr="0">
                    <a:solidFill>
                      <a:schemeClr val="bg1"/>
                    </a:solidFill>
                  </a:tcPr>
                </a:tc>
              </a:tr>
              <a:tr h="381000">
                <a:tc>
                  <a:txBody>
                    <a:bodyPr/>
                    <a:p>
                      <a:pPr algn="ctr">
                        <a:buNone/>
                      </a:pPr>
                      <a:r>
                        <a:rPr lang="en-US" altLang="zh-CN"/>
                        <a:t>Number of Random Bits</a:t>
                      </a:r>
                      <a:endParaRPr lang="en-US" altLang="zh-CN"/>
                    </a:p>
                  </a:txBody>
                  <a:tcPr anchor="ctr" anchorCtr="0"/>
                </a:tc>
                <a:tc>
                  <a:txBody>
                    <a:bodyPr/>
                    <a:p>
                      <a:pPr>
                        <a:buNone/>
                      </a:pPr>
                      <a:endParaRPr lang="zh-CN" altLang="en-US"/>
                    </a:p>
                  </a:txBody>
                  <a:tcPr anchor="ctr" anchorCtr="0">
                    <a:solidFill>
                      <a:schemeClr val="bg1"/>
                    </a:solidFill>
                  </a:tcPr>
                </a:tc>
                <a:tc>
                  <a:txBody>
                    <a:bodyPr/>
                    <a:p>
                      <a:pPr>
                        <a:buNone/>
                      </a:pPr>
                      <a:endParaRPr lang="zh-CN" altLang="en-US"/>
                    </a:p>
                  </a:txBody>
                  <a:tcPr anchor="ctr" anchorCtr="0">
                    <a:solidFill>
                      <a:schemeClr val="bg1"/>
                    </a:solidFill>
                  </a:tcPr>
                </a:tc>
              </a:tr>
            </a:tbl>
          </a:graphicData>
        </a:graphic>
      </p:graphicFrame>
      <p:sp>
        <p:nvSpPr>
          <p:cNvPr id="12" name="文本框 11"/>
          <p:cNvSpPr txBox="1"/>
          <p:nvPr/>
        </p:nvSpPr>
        <p:spPr>
          <a:xfrm>
            <a:off x="918845" y="1327785"/>
            <a:ext cx="5654040" cy="398780"/>
          </a:xfrm>
          <a:prstGeom prst="rect">
            <a:avLst/>
          </a:prstGeom>
          <a:noFill/>
        </p:spPr>
        <p:txBody>
          <a:bodyPr wrap="square" rtlCol="0">
            <a:spAutoFit/>
          </a:bodyPr>
          <a:p>
            <a:r>
              <a:rPr lang="en-US" altLang="zh-CN" sz="2000">
                <a:solidFill>
                  <a:schemeClr val="accent1"/>
                </a:solidFill>
              </a:rPr>
              <a:t>Comparison between </a:t>
            </a:r>
            <a:r>
              <a:rPr lang="en-US" altLang="zh-CN" sz="2000">
                <a:solidFill>
                  <a:schemeClr val="accent1"/>
                </a:solidFill>
                <a:sym typeface="+mn-ea"/>
              </a:rPr>
              <a:t>[RTYZ18]</a:t>
            </a:r>
            <a:r>
              <a:rPr lang="en-US" altLang="zh-CN" sz="2000">
                <a:solidFill>
                  <a:schemeClr val="accent1"/>
                </a:solidFill>
              </a:rPr>
              <a:t> and Our work: </a:t>
            </a:r>
            <a:endParaRPr lang="en-US" altLang="zh-CN" sz="2000">
              <a:solidFill>
                <a:schemeClr val="accent1"/>
              </a:solidFill>
            </a:endParaRPr>
          </a:p>
        </p:txBody>
      </p:sp>
      <p:pic>
        <p:nvPicPr>
          <p:cNvPr id="13" name="图片 12"/>
          <p:cNvPicPr>
            <a:picLocks noChangeAspect="1"/>
          </p:cNvPicPr>
          <p:nvPr/>
        </p:nvPicPr>
        <p:blipFill>
          <a:blip r:embed="rId1"/>
          <a:stretch>
            <a:fillRect/>
          </a:stretch>
        </p:blipFill>
        <p:spPr>
          <a:xfrm>
            <a:off x="3896360" y="2827655"/>
            <a:ext cx="624840" cy="365125"/>
          </a:xfrm>
          <a:prstGeom prst="rect">
            <a:avLst/>
          </a:prstGeom>
        </p:spPr>
      </p:pic>
      <p:pic>
        <p:nvPicPr>
          <p:cNvPr id="14" name="图片 13"/>
          <p:cNvPicPr>
            <a:picLocks noChangeAspect="1"/>
          </p:cNvPicPr>
          <p:nvPr/>
        </p:nvPicPr>
        <p:blipFill>
          <a:blip r:embed="rId2"/>
          <a:stretch>
            <a:fillRect/>
          </a:stretch>
        </p:blipFill>
        <p:spPr>
          <a:xfrm>
            <a:off x="5775325" y="2827655"/>
            <a:ext cx="1595120" cy="363220"/>
          </a:xfrm>
          <a:prstGeom prst="rect">
            <a:avLst/>
          </a:prstGeom>
        </p:spPr>
      </p:pic>
      <p:pic>
        <p:nvPicPr>
          <p:cNvPr id="15" name="图片 14"/>
          <p:cNvPicPr>
            <a:picLocks noChangeAspect="1"/>
          </p:cNvPicPr>
          <p:nvPr/>
        </p:nvPicPr>
        <p:blipFill>
          <a:blip r:embed="rId3"/>
          <a:stretch>
            <a:fillRect/>
          </a:stretch>
        </p:blipFill>
        <p:spPr>
          <a:xfrm>
            <a:off x="3870325" y="3223260"/>
            <a:ext cx="685800" cy="429895"/>
          </a:xfrm>
          <a:prstGeom prst="rect">
            <a:avLst/>
          </a:prstGeom>
        </p:spPr>
      </p:pic>
      <p:pic>
        <p:nvPicPr>
          <p:cNvPr id="16" name="图片 15"/>
          <p:cNvPicPr>
            <a:picLocks noChangeAspect="1"/>
          </p:cNvPicPr>
          <p:nvPr/>
        </p:nvPicPr>
        <p:blipFill>
          <a:blip r:embed="rId4"/>
          <a:stretch>
            <a:fillRect/>
          </a:stretch>
        </p:blipFill>
        <p:spPr>
          <a:xfrm>
            <a:off x="5725795" y="3192780"/>
            <a:ext cx="1780540" cy="396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sp>
        <p:nvSpPr>
          <p:cNvPr id="62" name="Google Shape;62;p14"/>
          <p:cNvSpPr txBox="1"/>
          <p:nvPr>
            <p:ph type="body" idx="1"/>
          </p:nvPr>
        </p:nvSpPr>
        <p:spPr>
          <a:xfrm>
            <a:off x="2053800" y="1363870"/>
            <a:ext cx="5036400" cy="29253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GB" sz="2200">
                <a:solidFill>
                  <a:schemeClr val="bg1">
                    <a:lumMod val="65000"/>
                  </a:schemeClr>
                </a:solidFill>
              </a:rPr>
              <a:t>Motivations and practical attack</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bg1">
                    <a:lumMod val="65000"/>
                  </a:schemeClr>
                </a:solidFill>
              </a:rPr>
              <a:t>Formal modelling</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bg1">
                    <a:lumMod val="65000"/>
                  </a:schemeClr>
                </a:solidFill>
              </a:rPr>
              <a:t>Construction</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tx1"/>
                </a:solidFill>
              </a:rPr>
              <a:t>Security analysis</a:t>
            </a:r>
            <a:endParaRPr lang="en-GB" sz="220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06" name="Shape 306"/>
        <p:cNvGrpSpPr/>
        <p:nvPr/>
      </p:nvGrpSpPr>
      <p:grpSpPr>
        <a:xfrm>
          <a:off x="0" y="0"/>
          <a:ext cx="0" cy="0"/>
          <a:chOff x="0" y="0"/>
          <a:chExt cx="0" cy="0"/>
        </a:xfrm>
      </p:grpSpPr>
      <p:sp>
        <p:nvSpPr>
          <p:cNvPr id="307" name="Google Shape;307;p32"/>
          <p:cNvSpPr txBox="1"/>
          <p:nvPr/>
        </p:nvSpPr>
        <p:spPr>
          <a:xfrm>
            <a:off x="566270" y="473845"/>
            <a:ext cx="6547200" cy="5657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solidFill>
                  <a:schemeClr val="dk1"/>
                </a:solidFill>
                <a:sym typeface="+mn-ea"/>
              </a:rPr>
              <a:t>Analysis</a:t>
            </a:r>
            <a:r>
              <a:rPr lang="en-GB" sz="2500">
                <a:solidFill>
                  <a:schemeClr val="dk1"/>
                </a:solidFill>
                <a:sym typeface="+mn-ea"/>
              </a:rPr>
              <a:t>: Find a Simulator</a:t>
            </a:r>
            <a:endParaRPr lang="en-US" altLang="en-GB" sz="2500">
              <a:solidFill>
                <a:schemeClr val="accent1"/>
              </a:solidFill>
              <a:sym typeface="+mn-ea"/>
            </a:endParaRPr>
          </a:p>
        </p:txBody>
      </p:sp>
      <p:cxnSp>
        <p:nvCxnSpPr>
          <p:cNvPr id="308" name="Google Shape;308;p32"/>
          <p:cNvCxnSpPr/>
          <p:nvPr/>
        </p:nvCxnSpPr>
        <p:spPr>
          <a:xfrm>
            <a:off x="4593355" y="1848320"/>
            <a:ext cx="0" cy="1703700"/>
          </a:xfrm>
          <a:prstGeom prst="straightConnector1">
            <a:avLst/>
          </a:prstGeom>
          <a:noFill/>
          <a:ln w="9525" cap="flat" cmpd="sng">
            <a:solidFill>
              <a:schemeClr val="dk2"/>
            </a:solidFill>
            <a:prstDash val="solid"/>
            <a:round/>
            <a:headEnd type="none" w="med" len="med"/>
            <a:tailEnd type="none" w="med" len="med"/>
          </a:ln>
        </p:spPr>
      </p:cxnSp>
      <p:sp>
        <p:nvSpPr>
          <p:cNvPr id="309" name="Google Shape;309;p32"/>
          <p:cNvSpPr/>
          <p:nvPr/>
        </p:nvSpPr>
        <p:spPr>
          <a:xfrm>
            <a:off x="3435494" y="2235020"/>
            <a:ext cx="6072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sym typeface="+mn-ea"/>
              </a:rPr>
              <a:t>   F</a:t>
            </a:r>
            <a:endParaRPr lang="en-GB">
              <a:sym typeface="+mn-ea"/>
            </a:endParaRPr>
          </a:p>
        </p:txBody>
      </p:sp>
      <p:sp>
        <p:nvSpPr>
          <p:cNvPr id="310" name="Google Shape;310;p32"/>
          <p:cNvSpPr/>
          <p:nvPr/>
        </p:nvSpPr>
        <p:spPr>
          <a:xfrm>
            <a:off x="1059555" y="2212670"/>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32"/>
          <p:cNvSpPr/>
          <p:nvPr/>
        </p:nvSpPr>
        <p:spPr>
          <a:xfrm>
            <a:off x="7004680" y="2062670"/>
            <a:ext cx="769200" cy="7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32"/>
          <p:cNvSpPr/>
          <p:nvPr/>
        </p:nvSpPr>
        <p:spPr>
          <a:xfrm>
            <a:off x="5038630" y="2212670"/>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32"/>
          <p:cNvSpPr txBox="1"/>
          <p:nvPr/>
        </p:nvSpPr>
        <p:spPr>
          <a:xfrm>
            <a:off x="5070475" y="2317750"/>
            <a:ext cx="547370" cy="396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a:t>R.P.</a:t>
            </a:r>
            <a:endParaRPr lang="en-US" altLang="en-GB"/>
          </a:p>
        </p:txBody>
      </p:sp>
      <p:sp>
        <p:nvSpPr>
          <p:cNvPr id="315" name="Google Shape;315;p32"/>
          <p:cNvSpPr txBox="1"/>
          <p:nvPr/>
        </p:nvSpPr>
        <p:spPr>
          <a:xfrm>
            <a:off x="7127875" y="2279650"/>
            <a:ext cx="399415" cy="4381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t>S</a:t>
            </a:r>
            <a:endParaRPr lang="en-GB" sz="1600"/>
          </a:p>
        </p:txBody>
      </p:sp>
      <p:sp>
        <p:nvSpPr>
          <p:cNvPr id="316" name="Google Shape;316;p32"/>
          <p:cNvSpPr txBox="1"/>
          <p:nvPr/>
        </p:nvSpPr>
        <p:spPr>
          <a:xfrm>
            <a:off x="1182855" y="2317970"/>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C</a:t>
            </a:r>
            <a:endParaRPr lang="en-GB"/>
          </a:p>
        </p:txBody>
      </p:sp>
      <p:sp>
        <p:nvSpPr>
          <p:cNvPr id="317" name="Google Shape;317;p32"/>
          <p:cNvSpPr/>
          <p:nvPr/>
        </p:nvSpPr>
        <p:spPr>
          <a:xfrm>
            <a:off x="4287955" y="3938095"/>
            <a:ext cx="610800" cy="6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32"/>
          <p:cNvSpPr txBox="1"/>
          <p:nvPr/>
        </p:nvSpPr>
        <p:spPr>
          <a:xfrm>
            <a:off x="4411255" y="4043395"/>
            <a:ext cx="3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
            </a:r>
            <a:endParaRPr lang="en-GB"/>
          </a:p>
        </p:txBody>
      </p:sp>
      <p:cxnSp>
        <p:nvCxnSpPr>
          <p:cNvPr id="319" name="Google Shape;319;p32"/>
          <p:cNvCxnSpPr>
            <a:endCxn id="317" idx="1"/>
          </p:cNvCxnSpPr>
          <p:nvPr/>
        </p:nvCxnSpPr>
        <p:spPr>
          <a:xfrm rot="-5400000" flipH="1">
            <a:off x="3318355" y="3273895"/>
            <a:ext cx="1419900" cy="519300"/>
          </a:xfrm>
          <a:prstGeom prst="curvedConnector2">
            <a:avLst/>
          </a:prstGeom>
          <a:noFill/>
          <a:ln w="9525" cap="flat" cmpd="sng">
            <a:solidFill>
              <a:schemeClr val="dk2"/>
            </a:solidFill>
            <a:prstDash val="solid"/>
            <a:round/>
            <a:headEnd type="none" w="med" len="med"/>
            <a:tailEnd type="none" w="med" len="med"/>
          </a:ln>
        </p:spPr>
      </p:cxnSp>
      <p:cxnSp>
        <p:nvCxnSpPr>
          <p:cNvPr id="320" name="Google Shape;320;p32"/>
          <p:cNvCxnSpPr>
            <a:endCxn id="317" idx="1"/>
          </p:cNvCxnSpPr>
          <p:nvPr/>
        </p:nvCxnSpPr>
        <p:spPr>
          <a:xfrm>
            <a:off x="1608655" y="2823595"/>
            <a:ext cx="2679300" cy="14199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321" name="Google Shape;321;p32"/>
          <p:cNvCxnSpPr>
            <a:stCxn id="312" idx="2"/>
            <a:endCxn id="317" idx="3"/>
          </p:cNvCxnSpPr>
          <p:nvPr/>
        </p:nvCxnSpPr>
        <p:spPr>
          <a:xfrm rot="5400000">
            <a:off x="4411480" y="3310820"/>
            <a:ext cx="1419900" cy="445200"/>
          </a:xfrm>
          <a:prstGeom prst="curvedConnector2">
            <a:avLst/>
          </a:prstGeom>
          <a:noFill/>
          <a:ln w="9525" cap="flat" cmpd="sng">
            <a:solidFill>
              <a:schemeClr val="dk2"/>
            </a:solidFill>
            <a:prstDash val="solid"/>
            <a:round/>
            <a:headEnd type="none" w="med" len="med"/>
            <a:tailEnd type="none" w="med" len="med"/>
          </a:ln>
        </p:spPr>
      </p:cxnSp>
      <p:cxnSp>
        <p:nvCxnSpPr>
          <p:cNvPr id="322" name="Google Shape;322;p32"/>
          <p:cNvCxnSpPr>
            <a:stCxn id="311" idx="2"/>
            <a:endCxn id="317" idx="3"/>
          </p:cNvCxnSpPr>
          <p:nvPr/>
        </p:nvCxnSpPr>
        <p:spPr>
          <a:xfrm rot="5400000">
            <a:off x="5434030" y="2288120"/>
            <a:ext cx="1419900" cy="2490600"/>
          </a:xfrm>
          <a:prstGeom prst="curvedConnector2">
            <a:avLst/>
          </a:prstGeom>
          <a:noFill/>
          <a:ln w="9525" cap="flat" cmpd="sng">
            <a:solidFill>
              <a:schemeClr val="dk2"/>
            </a:solidFill>
            <a:prstDash val="solid"/>
            <a:round/>
            <a:headEnd type="none" w="med" len="med"/>
            <a:tailEnd type="none" w="med" len="med"/>
          </a:ln>
        </p:spPr>
      </p:cxnSp>
      <p:sp>
        <p:nvSpPr>
          <p:cNvPr id="323" name="Google Shape;323;p32"/>
          <p:cNvSpPr/>
          <p:nvPr/>
        </p:nvSpPr>
        <p:spPr>
          <a:xfrm>
            <a:off x="2439505" y="2362670"/>
            <a:ext cx="362100" cy="35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24" name="Google Shape;324;p32"/>
          <p:cNvCxnSpPr>
            <a:endCxn id="311" idx="1"/>
          </p:cNvCxnSpPr>
          <p:nvPr/>
        </p:nvCxnSpPr>
        <p:spPr>
          <a:xfrm>
            <a:off x="5649280" y="2426870"/>
            <a:ext cx="1355400" cy="16200"/>
          </a:xfrm>
          <a:prstGeom prst="straightConnector1">
            <a:avLst/>
          </a:prstGeom>
          <a:noFill/>
          <a:ln w="9525" cap="flat" cmpd="sng">
            <a:solidFill>
              <a:schemeClr val="dk2"/>
            </a:solidFill>
            <a:prstDash val="solid"/>
            <a:round/>
            <a:headEnd type="none" w="med" len="med"/>
            <a:tailEnd type="triangle" w="med" len="med"/>
          </a:ln>
        </p:spPr>
      </p:cxnSp>
      <p:cxnSp>
        <p:nvCxnSpPr>
          <p:cNvPr id="325" name="Google Shape;325;p32"/>
          <p:cNvCxnSpPr>
            <a:stCxn id="309" idx="1"/>
            <a:endCxn id="323" idx="3"/>
          </p:cNvCxnSpPr>
          <p:nvPr/>
        </p:nvCxnSpPr>
        <p:spPr>
          <a:xfrm rot="10800000">
            <a:off x="2801594" y="2540420"/>
            <a:ext cx="633900" cy="0"/>
          </a:xfrm>
          <a:prstGeom prst="straightConnector1">
            <a:avLst/>
          </a:prstGeom>
          <a:noFill/>
          <a:ln w="9525" cap="flat" cmpd="sng">
            <a:solidFill>
              <a:schemeClr val="dk2"/>
            </a:solidFill>
            <a:prstDash val="solid"/>
            <a:round/>
            <a:headEnd type="none" w="med" len="med"/>
            <a:tailEnd type="triangle" w="med" len="med"/>
          </a:ln>
        </p:spPr>
      </p:cxnSp>
      <p:cxnSp>
        <p:nvCxnSpPr>
          <p:cNvPr id="326" name="Google Shape;326;p32"/>
          <p:cNvCxnSpPr>
            <a:endCxn id="310" idx="3"/>
          </p:cNvCxnSpPr>
          <p:nvPr/>
        </p:nvCxnSpPr>
        <p:spPr>
          <a:xfrm rot="10800000">
            <a:off x="1670355" y="2518070"/>
            <a:ext cx="769200" cy="2220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32"/>
          <p:cNvSpPr txBox="1"/>
          <p:nvPr/>
        </p:nvSpPr>
        <p:spPr>
          <a:xfrm>
            <a:off x="2315155" y="1462245"/>
            <a:ext cx="6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a:t>
            </a:r>
            <a:endParaRPr lang="en-GB"/>
          </a:p>
        </p:txBody>
      </p:sp>
      <p:sp>
        <p:nvSpPr>
          <p:cNvPr id="328" name="Google Shape;328;p32"/>
          <p:cNvSpPr/>
          <p:nvPr/>
        </p:nvSpPr>
        <p:spPr>
          <a:xfrm>
            <a:off x="2330130" y="1680733"/>
            <a:ext cx="257175" cy="194650"/>
          </a:xfrm>
          <a:custGeom>
            <a:avLst/>
            <a:gdLst/>
            <a:ahLst/>
            <a:cxnLst/>
            <a:rect l="l" t="t" r="r" b="b"/>
            <a:pathLst>
              <a:path w="10287" h="7786" extrusionOk="0">
                <a:moveTo>
                  <a:pt x="0" y="0"/>
                </a:moveTo>
                <a:cubicBezTo>
                  <a:pt x="286" y="929"/>
                  <a:pt x="571" y="4286"/>
                  <a:pt x="1714" y="5572"/>
                </a:cubicBezTo>
                <a:cubicBezTo>
                  <a:pt x="2857" y="6858"/>
                  <a:pt x="5429" y="7858"/>
                  <a:pt x="6858" y="7715"/>
                </a:cubicBezTo>
                <a:cubicBezTo>
                  <a:pt x="8287" y="7572"/>
                  <a:pt x="9716" y="5215"/>
                  <a:pt x="10287" y="4715"/>
                </a:cubicBezTo>
              </a:path>
            </a:pathLst>
          </a:custGeom>
          <a:noFill/>
          <a:ln w="9525" cap="flat" cmpd="sng">
            <a:solidFill>
              <a:schemeClr val="dk2"/>
            </a:solidFill>
            <a:prstDash val="dash"/>
            <a:round/>
            <a:headEnd type="none" w="med" len="med"/>
            <a:tailEnd type="none" w="med" len="med"/>
          </a:ln>
        </p:spPr>
      </p:sp>
      <p:sp>
        <p:nvSpPr>
          <p:cNvPr id="329" name="Google Shape;329;p32"/>
          <p:cNvSpPr/>
          <p:nvPr/>
        </p:nvSpPr>
        <p:spPr>
          <a:xfrm>
            <a:off x="2222955" y="1766458"/>
            <a:ext cx="450075" cy="241100"/>
          </a:xfrm>
          <a:custGeom>
            <a:avLst/>
            <a:gdLst/>
            <a:ahLst/>
            <a:cxnLst/>
            <a:rect l="l" t="t" r="r" b="b"/>
            <a:pathLst>
              <a:path w="18003" h="9644" extrusionOk="0">
                <a:moveTo>
                  <a:pt x="0" y="0"/>
                </a:moveTo>
                <a:cubicBezTo>
                  <a:pt x="500" y="1000"/>
                  <a:pt x="1501" y="4429"/>
                  <a:pt x="3001" y="6001"/>
                </a:cubicBezTo>
                <a:cubicBezTo>
                  <a:pt x="4501" y="7573"/>
                  <a:pt x="7072" y="9001"/>
                  <a:pt x="9001" y="9430"/>
                </a:cubicBezTo>
                <a:cubicBezTo>
                  <a:pt x="10930" y="9859"/>
                  <a:pt x="13074" y="9216"/>
                  <a:pt x="14574" y="8573"/>
                </a:cubicBezTo>
                <a:cubicBezTo>
                  <a:pt x="16074" y="7930"/>
                  <a:pt x="17432" y="6072"/>
                  <a:pt x="18003" y="5572"/>
                </a:cubicBezTo>
              </a:path>
            </a:pathLst>
          </a:custGeom>
          <a:noFill/>
          <a:ln w="9525" cap="flat" cmpd="sng">
            <a:solidFill>
              <a:schemeClr val="dk2"/>
            </a:solidFill>
            <a:prstDash val="lgDash"/>
            <a:round/>
            <a:headEnd type="none" w="med" len="med"/>
            <a:tailEnd type="none" w="med" len="med"/>
          </a:ln>
        </p:spPr>
      </p:sp>
      <p:sp>
        <p:nvSpPr>
          <p:cNvPr id="330" name="Google Shape;330;p32"/>
          <p:cNvSpPr/>
          <p:nvPr/>
        </p:nvSpPr>
        <p:spPr>
          <a:xfrm>
            <a:off x="2105080" y="1841483"/>
            <a:ext cx="696525" cy="302700"/>
          </a:xfrm>
          <a:custGeom>
            <a:avLst/>
            <a:gdLst/>
            <a:ahLst/>
            <a:cxnLst/>
            <a:rect l="l" t="t" r="r" b="b"/>
            <a:pathLst>
              <a:path w="27861" h="12108" extrusionOk="0">
                <a:moveTo>
                  <a:pt x="0" y="0"/>
                </a:moveTo>
                <a:cubicBezTo>
                  <a:pt x="572" y="1000"/>
                  <a:pt x="1929" y="4214"/>
                  <a:pt x="3429" y="6000"/>
                </a:cubicBezTo>
                <a:cubicBezTo>
                  <a:pt x="4929" y="7786"/>
                  <a:pt x="6645" y="9715"/>
                  <a:pt x="9002" y="10715"/>
                </a:cubicBezTo>
                <a:cubicBezTo>
                  <a:pt x="11360" y="11715"/>
                  <a:pt x="15074" y="12215"/>
                  <a:pt x="17574" y="12001"/>
                </a:cubicBezTo>
                <a:cubicBezTo>
                  <a:pt x="20074" y="11787"/>
                  <a:pt x="22289" y="10429"/>
                  <a:pt x="24003" y="9429"/>
                </a:cubicBezTo>
                <a:cubicBezTo>
                  <a:pt x="25718" y="8429"/>
                  <a:pt x="27218" y="6572"/>
                  <a:pt x="27861" y="6000"/>
                </a:cubicBezTo>
              </a:path>
            </a:pathLst>
          </a:custGeom>
          <a:noFill/>
          <a:ln w="9525" cap="flat" cmpd="sng">
            <a:solidFill>
              <a:schemeClr val="dk2"/>
            </a:solidFill>
            <a:prstDash val="lgDash"/>
            <a:round/>
            <a:headEnd type="none" w="med" len="med"/>
            <a:tailEnd type="none" w="med" len="med"/>
          </a:ln>
        </p:spPr>
      </p:sp>
      <p:sp>
        <p:nvSpPr>
          <p:cNvPr id="331" name="Google Shape;331;p32"/>
          <p:cNvSpPr/>
          <p:nvPr/>
        </p:nvSpPr>
        <p:spPr>
          <a:xfrm rot="-2303374">
            <a:off x="6154668" y="1675549"/>
            <a:ext cx="257173" cy="194648"/>
          </a:xfrm>
          <a:custGeom>
            <a:avLst/>
            <a:gdLst/>
            <a:ahLst/>
            <a:cxnLst/>
            <a:rect l="l" t="t" r="r" b="b"/>
            <a:pathLst>
              <a:path w="10287" h="7786" extrusionOk="0">
                <a:moveTo>
                  <a:pt x="0" y="0"/>
                </a:moveTo>
                <a:cubicBezTo>
                  <a:pt x="286" y="929"/>
                  <a:pt x="571" y="4286"/>
                  <a:pt x="1714" y="5572"/>
                </a:cubicBezTo>
                <a:cubicBezTo>
                  <a:pt x="2857" y="6858"/>
                  <a:pt x="5429" y="7858"/>
                  <a:pt x="6858" y="7715"/>
                </a:cubicBezTo>
                <a:cubicBezTo>
                  <a:pt x="8287" y="7572"/>
                  <a:pt x="9716" y="5215"/>
                  <a:pt x="10287" y="4715"/>
                </a:cubicBezTo>
              </a:path>
            </a:pathLst>
          </a:custGeom>
          <a:noFill/>
          <a:ln w="9525" cap="flat" cmpd="sng">
            <a:solidFill>
              <a:schemeClr val="dk2"/>
            </a:solidFill>
            <a:prstDash val="dash"/>
            <a:round/>
            <a:headEnd type="none" w="med" len="med"/>
            <a:tailEnd type="none" w="med" len="med"/>
          </a:ln>
        </p:spPr>
      </p:sp>
      <p:sp>
        <p:nvSpPr>
          <p:cNvPr id="332" name="Google Shape;332;p32"/>
          <p:cNvSpPr/>
          <p:nvPr/>
        </p:nvSpPr>
        <p:spPr>
          <a:xfrm rot="-2303374">
            <a:off x="6117466" y="1744380"/>
            <a:ext cx="450071" cy="241098"/>
          </a:xfrm>
          <a:custGeom>
            <a:avLst/>
            <a:gdLst/>
            <a:ahLst/>
            <a:cxnLst/>
            <a:rect l="l" t="t" r="r" b="b"/>
            <a:pathLst>
              <a:path w="18003" h="9644" extrusionOk="0">
                <a:moveTo>
                  <a:pt x="0" y="0"/>
                </a:moveTo>
                <a:cubicBezTo>
                  <a:pt x="500" y="1000"/>
                  <a:pt x="1501" y="4429"/>
                  <a:pt x="3001" y="6001"/>
                </a:cubicBezTo>
                <a:cubicBezTo>
                  <a:pt x="4501" y="7573"/>
                  <a:pt x="7072" y="9001"/>
                  <a:pt x="9001" y="9430"/>
                </a:cubicBezTo>
                <a:cubicBezTo>
                  <a:pt x="10930" y="9859"/>
                  <a:pt x="13074" y="9216"/>
                  <a:pt x="14574" y="8573"/>
                </a:cubicBezTo>
                <a:cubicBezTo>
                  <a:pt x="16074" y="7930"/>
                  <a:pt x="17432" y="6072"/>
                  <a:pt x="18003" y="5572"/>
                </a:cubicBezTo>
              </a:path>
            </a:pathLst>
          </a:custGeom>
          <a:noFill/>
          <a:ln w="9525" cap="flat" cmpd="sng">
            <a:solidFill>
              <a:schemeClr val="dk2"/>
            </a:solidFill>
            <a:prstDash val="lgDash"/>
            <a:round/>
            <a:headEnd type="none" w="med" len="med"/>
            <a:tailEnd type="none" w="med" len="med"/>
          </a:ln>
        </p:spPr>
      </p:sp>
      <p:sp>
        <p:nvSpPr>
          <p:cNvPr id="333" name="Google Shape;333;p32"/>
          <p:cNvSpPr/>
          <p:nvPr/>
        </p:nvSpPr>
        <p:spPr>
          <a:xfrm rot="-2303374">
            <a:off x="6064148" y="1793203"/>
            <a:ext cx="696519" cy="302697"/>
          </a:xfrm>
          <a:custGeom>
            <a:avLst/>
            <a:gdLst/>
            <a:ahLst/>
            <a:cxnLst/>
            <a:rect l="l" t="t" r="r" b="b"/>
            <a:pathLst>
              <a:path w="27861" h="12108" extrusionOk="0">
                <a:moveTo>
                  <a:pt x="0" y="0"/>
                </a:moveTo>
                <a:cubicBezTo>
                  <a:pt x="572" y="1000"/>
                  <a:pt x="1929" y="4214"/>
                  <a:pt x="3429" y="6000"/>
                </a:cubicBezTo>
                <a:cubicBezTo>
                  <a:pt x="4929" y="7786"/>
                  <a:pt x="6645" y="9715"/>
                  <a:pt x="9002" y="10715"/>
                </a:cubicBezTo>
                <a:cubicBezTo>
                  <a:pt x="11360" y="11715"/>
                  <a:pt x="15074" y="12215"/>
                  <a:pt x="17574" y="12001"/>
                </a:cubicBezTo>
                <a:cubicBezTo>
                  <a:pt x="20074" y="11787"/>
                  <a:pt x="22289" y="10429"/>
                  <a:pt x="24003" y="9429"/>
                </a:cubicBezTo>
                <a:cubicBezTo>
                  <a:pt x="25718" y="8429"/>
                  <a:pt x="27218" y="6572"/>
                  <a:pt x="27861" y="6000"/>
                </a:cubicBezTo>
              </a:path>
            </a:pathLst>
          </a:custGeom>
          <a:noFill/>
          <a:ln w="9525" cap="flat" cmpd="sng">
            <a:solidFill>
              <a:schemeClr val="dk2"/>
            </a:solidFill>
            <a:prstDash val="lgDash"/>
            <a:round/>
            <a:headEnd type="none" w="med" len="med"/>
            <a:tailEnd type="none" w="med" len="med"/>
          </a:ln>
        </p:spPr>
      </p:sp>
      <p:sp>
        <p:nvSpPr>
          <p:cNvPr id="334" name="Google Shape;334;p32"/>
          <p:cNvSpPr txBox="1"/>
          <p:nvPr/>
        </p:nvSpPr>
        <p:spPr>
          <a:xfrm>
            <a:off x="6107005" y="1462245"/>
            <a:ext cx="6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a:t>
            </a:r>
            <a:endParaRPr lang="en-GB"/>
          </a:p>
        </p:txBody>
      </p:sp>
      <p:pic>
        <p:nvPicPr>
          <p:cNvPr id="335" name="Google Shape;335;p32" descr="\text{$\mathcal{A}$}" title="MathEquation,#000000"/>
          <p:cNvPicPr preferRelativeResize="0"/>
          <p:nvPr/>
        </p:nvPicPr>
        <p:blipFill>
          <a:blip r:embed="rId1"/>
          <a:stretch>
            <a:fillRect/>
          </a:stretch>
        </p:blipFill>
        <p:spPr>
          <a:xfrm>
            <a:off x="7343775" y="2277110"/>
            <a:ext cx="141605" cy="177165"/>
          </a:xfrm>
          <a:prstGeom prst="rect">
            <a:avLst/>
          </a:prstGeom>
          <a:noFill/>
          <a:ln>
            <a:noFill/>
          </a:ln>
        </p:spPr>
      </p:pic>
      <p:pic>
        <p:nvPicPr>
          <p:cNvPr id="336" name="Google Shape;336;p32" descr="\text{$\mathcal{A}$}" title="MathEquation,#000000"/>
          <p:cNvPicPr preferRelativeResize="0"/>
          <p:nvPr/>
        </p:nvPicPr>
        <p:blipFill>
          <a:blip r:embed="rId1"/>
          <a:stretch>
            <a:fillRect/>
          </a:stretch>
        </p:blipFill>
        <p:spPr>
          <a:xfrm>
            <a:off x="3016370" y="2276540"/>
            <a:ext cx="204104" cy="241100"/>
          </a:xfrm>
          <a:prstGeom prst="rect">
            <a:avLst/>
          </a:prstGeom>
          <a:noFill/>
          <a:ln>
            <a:noFill/>
          </a:ln>
        </p:spPr>
      </p:pic>
      <p:grpSp>
        <p:nvGrpSpPr>
          <p:cNvPr id="3" name="组合 2"/>
          <p:cNvGrpSpPr/>
          <p:nvPr/>
        </p:nvGrpSpPr>
        <p:grpSpPr>
          <a:xfrm>
            <a:off x="2291080" y="2317750"/>
            <a:ext cx="635000" cy="423545"/>
            <a:chOff x="1171" y="5948"/>
            <a:chExt cx="1000" cy="667"/>
          </a:xfrm>
        </p:grpSpPr>
        <mc:AlternateContent xmlns:mc="http://schemas.openxmlformats.org/markup-compatibility/2006">
          <mc:Choice xmlns:a14="http://schemas.microsoft.com/office/drawing/2010/main" Requires="a14">
            <p:sp>
              <p:nvSpPr>
                <p:cNvPr id="1" name="文本框 0"/>
                <p:cNvSpPr txBox="1"/>
                <p:nvPr/>
              </p:nvSpPr>
              <p:spPr>
                <a:xfrm>
                  <a:off x="1171" y="5948"/>
                  <a:ext cx="1000" cy="483"/>
                </a:xfrm>
                <a:prstGeom prst="rect">
                  <a:avLst/>
                </a:prstGeom>
                <a:noFill/>
              </p:spPr>
              <p:txBody>
                <a:bodyPr wrap="square" rtlCol="0" anchor="t">
                  <a:spAutoFit/>
                </a:bodyPr>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altLang="en-GB" i="1">
                            <a:latin typeface="Cambria Math" panose="02040503050406030204" charset="0"/>
                            <a:cs typeface="Cambria Math" panose="02040503050406030204" charset="0"/>
                            <a:sym typeface="+mn-ea"/>
                          </a:rPr>
                          <m:t>~</m:t>
                        </m:r>
                      </m:oMath>
                    </m:oMathPara>
                  </a14:m>
                  <a:endParaRPr lang="en-US" altLang="en-GB" i="1">
                    <a:latin typeface="Cambria Math" panose="02040503050406030204" charset="0"/>
                    <a:cs typeface="Cambria Math" panose="02040503050406030204" charset="0"/>
                    <a:sym typeface="+mn-ea"/>
                  </a:endParaRPr>
                </a:p>
              </p:txBody>
            </p:sp>
          </mc:Choice>
          <mc:Fallback>
            <p:sp>
              <p:nvSpPr>
                <p:cNvPr id="1" name="文本框 0"/>
                <p:cNvSpPr txBox="1">
                  <a:spLocks noRot="1" noChangeAspect="1" noMove="1" noResize="1" noEditPoints="1" noAdjustHandles="1" noChangeArrowheads="1" noChangeShapeType="1" noTextEdit="1"/>
                </p:cNvSpPr>
                <p:nvPr/>
              </p:nvSpPr>
              <p:spPr>
                <a:xfrm>
                  <a:off x="1171" y="5948"/>
                  <a:ext cx="1000" cy="483"/>
                </a:xfrm>
                <a:prstGeom prst="rect">
                  <a:avLst/>
                </a:prstGeom>
                <a:blipFill rotWithShape="1">
                  <a:blip r:embed="rId2"/>
                </a:blipFill>
              </p:spPr>
              <p:txBody>
                <a:bodyPr/>
                <a:lstStyle/>
                <a:p>
                  <a:r>
                    <a:rPr lang="zh-CN" altLang="en-US">
                      <a:noFill/>
                    </a:rPr>
                    <a:t> </a:t>
                  </a:r>
                </a:p>
              </p:txBody>
            </p:sp>
          </mc:Fallback>
        </mc:AlternateContent>
        <p:sp>
          <p:nvSpPr>
            <p:cNvPr id="2" name="文本框 1"/>
            <p:cNvSpPr txBox="1"/>
            <p:nvPr/>
          </p:nvSpPr>
          <p:spPr>
            <a:xfrm>
              <a:off x="1429" y="6132"/>
              <a:ext cx="595" cy="483"/>
            </a:xfrm>
            <a:prstGeom prst="rect">
              <a:avLst/>
            </a:prstGeom>
            <a:noFill/>
          </p:spPr>
          <p:txBody>
            <a:bodyPr wrap="square" rtlCol="0" anchor="t">
              <a:spAutoFit/>
            </a:bodyPr>
            <a:p>
              <a:pPr marL="0" lvl="0" indent="0" algn="l" rtl="0">
                <a:spcBef>
                  <a:spcPts val="0"/>
                </a:spcBef>
                <a:spcAft>
                  <a:spcPts val="0"/>
                </a:spcAft>
                <a:buNone/>
              </a:pPr>
              <a:r>
                <a:rPr lang="en-US" altLang="en-GB">
                  <a:sym typeface="+mn-ea"/>
                </a:rPr>
                <a:t>F</a:t>
              </a:r>
              <a:endParaRPr lang="en-US" altLang="en-GB">
                <a:sym typeface="+mn-ea"/>
              </a:endParaRPr>
            </a:p>
          </p:txBody>
        </p:sp>
      </p:grpSp>
      <p:sp>
        <p:nvSpPr>
          <p:cNvPr id="5" name="椭圆 4"/>
          <p:cNvSpPr/>
          <p:nvPr/>
        </p:nvSpPr>
        <p:spPr>
          <a:xfrm>
            <a:off x="7084695" y="2191385"/>
            <a:ext cx="598805" cy="554990"/>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6717665" y="1397000"/>
            <a:ext cx="2983865" cy="398780"/>
          </a:xfrm>
          <a:prstGeom prst="rect">
            <a:avLst/>
          </a:prstGeom>
          <a:noFill/>
        </p:spPr>
        <p:txBody>
          <a:bodyPr wrap="square" rtlCol="0" anchor="t">
            <a:spAutoFit/>
          </a:bodyPr>
          <a:p>
            <a:r>
              <a:rPr lang="en-US" altLang="zh-CN" sz="2000">
                <a:solidFill>
                  <a:schemeClr val="accent1"/>
                </a:solidFill>
                <a:sym typeface="+mn-ea"/>
              </a:rPr>
              <a:t>Find a simulator</a:t>
            </a:r>
            <a:endParaRPr lang="en-US" altLang="zh-CN" sz="2000">
              <a:solidFill>
                <a:schemeClr val="accent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473" name="Shape 473"/>
        <p:cNvGrpSpPr/>
        <p:nvPr/>
      </p:nvGrpSpPr>
      <p:grpSpPr>
        <a:xfrm>
          <a:off x="0" y="0"/>
          <a:ext cx="0" cy="0"/>
          <a:chOff x="0" y="0"/>
          <a:chExt cx="0" cy="0"/>
        </a:xfrm>
      </p:grpSpPr>
      <p:sp>
        <p:nvSpPr>
          <p:cNvPr id="474" name="Google Shape;474;p44"/>
          <p:cNvSpPr txBox="1"/>
          <p:nvPr>
            <p:ph type="title"/>
          </p:nvPr>
        </p:nvSpPr>
        <p:spPr>
          <a:xfrm>
            <a:off x="445770" y="445135"/>
            <a:ext cx="6480175" cy="57277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Analysis</a:t>
            </a:r>
            <a:r>
              <a:rPr lang="en-GB"/>
              <a:t>:</a:t>
            </a:r>
            <a:r>
              <a:rPr lang="en-US" altLang="en-GB"/>
              <a:t> Simulation Strategy</a:t>
            </a:r>
            <a:r>
              <a:rPr lang="en-GB"/>
              <a:t> </a:t>
            </a:r>
            <a:endParaRPr lang="en-GB"/>
          </a:p>
        </p:txBody>
      </p:sp>
      <p:sp>
        <p:nvSpPr>
          <p:cNvPr id="476" name="Google Shape;476;p44"/>
          <p:cNvSpPr txBox="1"/>
          <p:nvPr/>
        </p:nvSpPr>
        <p:spPr>
          <a:xfrm>
            <a:off x="608965" y="2825750"/>
            <a:ext cx="8108315" cy="14738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t>Observation:</a:t>
            </a:r>
            <a:r>
              <a:rPr lang="en-US" altLang="en-GB" sz="2100"/>
              <a:t> </a:t>
            </a:r>
            <a:endParaRPr lang="en-US" altLang="en-GB" sz="2100"/>
          </a:p>
          <a:p>
            <a:pPr marL="342900" lvl="0" indent="-342900" algn="l" rtl="0">
              <a:spcBef>
                <a:spcPts val="0"/>
              </a:spcBef>
              <a:spcAft>
                <a:spcPts val="0"/>
              </a:spcAft>
              <a:buFont typeface="Arial" panose="020B0604020202020204" pitchFamily="34" charset="0"/>
              <a:buChar char="•"/>
            </a:pPr>
            <a:r>
              <a:rPr lang="en-US" altLang="en-GB" sz="2100"/>
              <a:t>the simulator needs to evaluate </a:t>
            </a:r>
            <a:r>
              <a:rPr lang="en-US" altLang="en-GB" sz="2100">
                <a:solidFill>
                  <a:schemeClr val="accent1"/>
                </a:solidFill>
              </a:rPr>
              <a:t>most terms</a:t>
            </a:r>
            <a:r>
              <a:rPr lang="en-US" altLang="en-GB" sz="2100"/>
              <a:t> uniformly on a chain</a:t>
            </a:r>
            <a:endParaRPr lang="en-US" altLang="en-GB" sz="2100"/>
          </a:p>
          <a:p>
            <a:pPr marL="342900" lvl="0" indent="-342900" algn="l" rtl="0">
              <a:spcBef>
                <a:spcPts val="0"/>
              </a:spcBef>
              <a:spcAft>
                <a:spcPts val="0"/>
              </a:spcAft>
              <a:buFont typeface="Arial" panose="020B0604020202020204" pitchFamily="34" charset="0"/>
              <a:buChar char="•"/>
            </a:pPr>
            <a:r>
              <a:rPr lang="en-US" altLang="en-GB" sz="2100"/>
              <a:t>the simlator </a:t>
            </a:r>
            <a:r>
              <a:rPr lang="en-US" altLang="en-GB" sz="2100">
                <a:solidFill>
                  <a:schemeClr val="accent1"/>
                </a:solidFill>
              </a:rPr>
              <a:t>cannot</a:t>
            </a:r>
            <a:r>
              <a:rPr lang="en-US" altLang="en-GB" sz="2100"/>
              <a:t> evalute a </a:t>
            </a:r>
            <a:r>
              <a:rPr lang="en-US" altLang="en-GB" sz="2100">
                <a:solidFill>
                  <a:schemeClr val="accent1"/>
                </a:solidFill>
              </a:rPr>
              <a:t>full</a:t>
            </a:r>
            <a:r>
              <a:rPr lang="en-US" altLang="en-GB" sz="2100"/>
              <a:t> chain uniformly for consistency with R.P.</a:t>
            </a:r>
            <a:endParaRPr lang="en-US" altLang="en-GB" sz="2100"/>
          </a:p>
        </p:txBody>
      </p:sp>
      <p:pic>
        <p:nvPicPr>
          <p:cNvPr id="4" name="图片 3"/>
          <p:cNvPicPr>
            <a:picLocks noChangeAspect="1"/>
          </p:cNvPicPr>
          <p:nvPr>
            <p:custDataLst>
              <p:tags r:id="rId1"/>
            </p:custDataLst>
          </p:nvPr>
        </p:nvPicPr>
        <p:blipFill>
          <a:blip r:embed="rId2"/>
          <a:stretch>
            <a:fillRect/>
          </a:stretch>
        </p:blipFill>
        <p:spPr>
          <a:xfrm>
            <a:off x="658495" y="1691640"/>
            <a:ext cx="7765415" cy="379730"/>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2438400" y="2209165"/>
            <a:ext cx="3543935" cy="437515"/>
          </a:xfrm>
          <a:prstGeom prst="rect">
            <a:avLst/>
          </a:prstGeom>
        </p:spPr>
      </p:pic>
      <p:sp>
        <p:nvSpPr>
          <p:cNvPr id="3" name="文本框 2"/>
          <p:cNvSpPr txBox="1"/>
          <p:nvPr/>
        </p:nvSpPr>
        <p:spPr>
          <a:xfrm>
            <a:off x="658495" y="1188720"/>
            <a:ext cx="3048000" cy="398780"/>
          </a:xfrm>
          <a:prstGeom prst="rect">
            <a:avLst/>
          </a:prstGeom>
          <a:noFill/>
        </p:spPr>
        <p:txBody>
          <a:bodyPr wrap="square" rtlCol="0">
            <a:spAutoFit/>
          </a:bodyPr>
          <a:p>
            <a:r>
              <a:rPr lang="en-US" altLang="zh-CN" sz="2000">
                <a:solidFill>
                  <a:schemeClr val="accent1"/>
                </a:solidFill>
              </a:rPr>
              <a:t>Feistel Chain:</a:t>
            </a:r>
            <a:endParaRPr lang="en-US" altLang="zh-CN" sz="20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sp>
        <p:nvSpPr>
          <p:cNvPr id="62" name="Google Shape;62;p14"/>
          <p:cNvSpPr txBox="1"/>
          <p:nvPr>
            <p:ph type="body" idx="1"/>
          </p:nvPr>
        </p:nvSpPr>
        <p:spPr>
          <a:xfrm>
            <a:off x="2053800" y="1318785"/>
            <a:ext cx="5036400" cy="29253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GB" sz="2200">
                <a:solidFill>
                  <a:schemeClr val="tx1"/>
                </a:solidFill>
              </a:rPr>
              <a:t>Motivations and practical attack</a:t>
            </a:r>
            <a:endParaRPr sz="2200">
              <a:solidFill>
                <a:schemeClr val="tx1"/>
              </a:solidFill>
            </a:endParaRPr>
          </a:p>
          <a:p>
            <a:pPr marL="457200" lvl="0" indent="-368300" algn="l" rtl="0">
              <a:spcBef>
                <a:spcPts val="0"/>
              </a:spcBef>
              <a:spcAft>
                <a:spcPts val="0"/>
              </a:spcAft>
              <a:buSzPts val="2200"/>
              <a:buChar char="●"/>
            </a:pPr>
            <a:r>
              <a:rPr lang="en-GB" sz="2200">
                <a:solidFill>
                  <a:schemeClr val="bg1">
                    <a:lumMod val="65000"/>
                  </a:schemeClr>
                </a:solidFill>
              </a:rPr>
              <a:t>Formal modelling</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bg1">
                    <a:lumMod val="65000"/>
                  </a:schemeClr>
                </a:solidFill>
              </a:rPr>
              <a:t>Construction</a:t>
            </a:r>
            <a:endParaRPr sz="2200">
              <a:solidFill>
                <a:schemeClr val="bg1">
                  <a:lumMod val="65000"/>
                </a:schemeClr>
              </a:solidFill>
            </a:endParaRPr>
          </a:p>
          <a:p>
            <a:pPr marL="457200" lvl="0" indent="-368300" algn="l" rtl="0">
              <a:spcBef>
                <a:spcPts val="0"/>
              </a:spcBef>
              <a:spcAft>
                <a:spcPts val="0"/>
              </a:spcAft>
              <a:buSzPts val="2200"/>
              <a:buChar char="●"/>
            </a:pPr>
            <a:r>
              <a:rPr lang="en-GB" sz="2200">
                <a:solidFill>
                  <a:schemeClr val="bg1">
                    <a:lumMod val="65000"/>
                  </a:schemeClr>
                </a:solidFill>
              </a:rPr>
              <a:t>Security analysis</a:t>
            </a:r>
            <a:endParaRPr lang="en-GB" sz="2200">
              <a:solidFill>
                <a:schemeClr val="bg1">
                  <a:lumMod val="6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482" name="Shape 482"/>
        <p:cNvGrpSpPr/>
        <p:nvPr/>
      </p:nvGrpSpPr>
      <p:grpSpPr>
        <a:xfrm>
          <a:off x="0" y="0"/>
          <a:ext cx="0" cy="0"/>
          <a:chOff x="0" y="0"/>
          <a:chExt cx="0" cy="0"/>
        </a:xfrm>
      </p:grpSpPr>
      <p:sp>
        <p:nvSpPr>
          <p:cNvPr id="484" name="Google Shape;484;p45"/>
          <p:cNvSpPr txBox="1"/>
          <p:nvPr/>
        </p:nvSpPr>
        <p:spPr>
          <a:xfrm>
            <a:off x="750100" y="1264450"/>
            <a:ext cx="6547200" cy="28130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t>Simulator:</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GB" sz="1900"/>
              <a:t>The simulator answer a query </a:t>
            </a:r>
            <a:r>
              <a:rPr lang="en-GB" sz="1900">
                <a:solidFill>
                  <a:schemeClr val="accent1"/>
                </a:solidFill>
              </a:rPr>
              <a:t>uniform</a:t>
            </a:r>
            <a:r>
              <a:rPr lang="en-US" altLang="en-GB" sz="1900">
                <a:solidFill>
                  <a:schemeClr val="accent1"/>
                </a:solidFill>
              </a:rPr>
              <a:t>l</a:t>
            </a:r>
            <a:r>
              <a:rPr lang="en-GB" sz="1900">
                <a:solidFill>
                  <a:schemeClr val="accent1"/>
                </a:solidFill>
              </a:rPr>
              <a:t>y in most cases</a:t>
            </a:r>
            <a:endParaRPr sz="1900"/>
          </a:p>
          <a:p>
            <a:pPr marL="457200" lvl="0" indent="0" algn="l" rtl="0">
              <a:spcBef>
                <a:spcPts val="0"/>
              </a:spcBef>
              <a:spcAft>
                <a:spcPts val="0"/>
              </a:spcAft>
              <a:buNone/>
            </a:pPr>
            <a:endParaRPr sz="1900"/>
          </a:p>
          <a:p>
            <a:pPr marL="457200" lvl="0" indent="-349250" algn="l" rtl="0">
              <a:spcBef>
                <a:spcPts val="0"/>
              </a:spcBef>
              <a:spcAft>
                <a:spcPts val="0"/>
              </a:spcAft>
              <a:buSzPts val="1900"/>
              <a:buChar char="●"/>
            </a:pPr>
            <a:r>
              <a:rPr lang="en-GB" sz="1900"/>
              <a:t>When there is a</a:t>
            </a:r>
            <a:r>
              <a:rPr lang="en-US" altLang="en-GB" sz="1900"/>
              <a:t> long</a:t>
            </a:r>
            <a:r>
              <a:rPr lang="en-GB" sz="1900"/>
              <a:t> chain in the private table of the simulator, it aggressively expands it to the full chain by </a:t>
            </a:r>
            <a:r>
              <a:rPr lang="en-GB" sz="1900">
                <a:solidFill>
                  <a:schemeClr val="accent1"/>
                </a:solidFill>
              </a:rPr>
              <a:t>uniformly selecting all but two values</a:t>
            </a:r>
            <a:r>
              <a:rPr lang="en-GB" sz="1900"/>
              <a:t> and </a:t>
            </a:r>
            <a:r>
              <a:rPr lang="en-GB" sz="1900">
                <a:solidFill>
                  <a:schemeClr val="accent1"/>
                </a:solidFill>
              </a:rPr>
              <a:t>program</a:t>
            </a:r>
            <a:r>
              <a:rPr lang="en-GB" sz="1900"/>
              <a:t> </a:t>
            </a:r>
            <a:r>
              <a:rPr lang="en-GB" sz="1900">
                <a:solidFill>
                  <a:schemeClr val="accent1"/>
                </a:solidFill>
              </a:rPr>
              <a:t>the last two values</a:t>
            </a:r>
            <a:r>
              <a:rPr lang="en-US" altLang="en-GB" sz="1900">
                <a:solidFill>
                  <a:schemeClr val="accent1"/>
                </a:solidFill>
              </a:rPr>
              <a:t> </a:t>
            </a:r>
            <a:r>
              <a:rPr lang="en-US" altLang="en-GB" sz="1900">
                <a:sym typeface="+mn-ea"/>
              </a:rPr>
              <a:t>for consistency with R.P.</a:t>
            </a:r>
            <a:endParaRPr lang="en-US" altLang="en-GB" sz="1900"/>
          </a:p>
          <a:p>
            <a:pPr marL="457200" lvl="0" indent="-349250" algn="l" rtl="0">
              <a:spcBef>
                <a:spcPts val="0"/>
              </a:spcBef>
              <a:spcAft>
                <a:spcPts val="0"/>
              </a:spcAft>
              <a:buSzPts val="1900"/>
              <a:buChar char="●"/>
            </a:pPr>
            <a:endParaRPr lang="en-US" altLang="en-GB" sz="1900">
              <a:solidFill>
                <a:schemeClr val="accent1"/>
              </a:solidFill>
            </a:endParaRPr>
          </a:p>
        </p:txBody>
      </p:sp>
      <p:sp>
        <p:nvSpPr>
          <p:cNvPr id="2" name="Google Shape;474;p44"/>
          <p:cNvSpPr txBox="1"/>
          <p:nvPr>
            <p:ph type="title"/>
            <p:custDataLst>
              <p:tags r:id="rId1"/>
            </p:custDataLst>
          </p:nvPr>
        </p:nvSpPr>
        <p:spPr>
          <a:xfrm>
            <a:off x="445770" y="445135"/>
            <a:ext cx="6480175" cy="57277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Analysis</a:t>
            </a:r>
            <a:r>
              <a:rPr lang="en-GB"/>
              <a:t>:</a:t>
            </a:r>
            <a:r>
              <a:rPr lang="en-US" altLang="en-GB"/>
              <a:t> Simulation Strategy</a:t>
            </a:r>
            <a:r>
              <a:rPr lang="en-GB"/>
              <a:t> </a:t>
            </a:r>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488" name="Shape 488"/>
        <p:cNvGrpSpPr/>
        <p:nvPr/>
      </p:nvGrpSpPr>
      <p:grpSpPr>
        <a:xfrm>
          <a:off x="0" y="0"/>
          <a:ext cx="0" cy="0"/>
          <a:chOff x="0" y="0"/>
          <a:chExt cx="0" cy="0"/>
        </a:xfrm>
      </p:grpSpPr>
      <p:sp>
        <p:nvSpPr>
          <p:cNvPr id="489" name="Google Shape;489;p4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Random permutation: Analysis</a:t>
            </a:r>
            <a:endParaRPr lang="en-GB"/>
          </a:p>
        </p:txBody>
      </p:sp>
      <p:pic>
        <p:nvPicPr>
          <p:cNvPr id="490" name="Google Shape;490;p46" descr="&#10;\text{1. Sees a chain $(x_{100},\ldots,x_{100+\ell/80})$}" title="MathEquation,#000000"/>
          <p:cNvPicPr preferRelativeResize="0"/>
          <p:nvPr/>
        </p:nvPicPr>
        <p:blipFill>
          <a:blip r:embed="rId1"/>
          <a:stretch>
            <a:fillRect/>
          </a:stretch>
        </p:blipFill>
        <p:spPr>
          <a:xfrm>
            <a:off x="417900" y="1319225"/>
            <a:ext cx="4672026" cy="473050"/>
          </a:xfrm>
          <a:prstGeom prst="rect">
            <a:avLst/>
          </a:prstGeom>
          <a:noFill/>
          <a:ln>
            <a:noFill/>
          </a:ln>
        </p:spPr>
      </p:pic>
      <p:pic>
        <p:nvPicPr>
          <p:cNvPr id="491" name="Google Shape;491;p46" descr="&#10;\text{2. Decides to program ${F_i}(a_i \cdot x_i \oplus b_i)$ for $i=\ell/2,\ell/2+1$}" title="MathEquation,#000000"/>
          <p:cNvPicPr preferRelativeResize="0"/>
          <p:nvPr/>
        </p:nvPicPr>
        <p:blipFill>
          <a:blip r:embed="rId2"/>
          <a:stretch>
            <a:fillRect/>
          </a:stretch>
        </p:blipFill>
        <p:spPr>
          <a:xfrm>
            <a:off x="417908" y="3016500"/>
            <a:ext cx="7283562" cy="409700"/>
          </a:xfrm>
          <a:prstGeom prst="rect">
            <a:avLst/>
          </a:prstGeom>
          <a:noFill/>
          <a:ln>
            <a:noFill/>
          </a:ln>
        </p:spPr>
      </p:pic>
      <p:cxnSp>
        <p:nvCxnSpPr>
          <p:cNvPr id="492" name="Google Shape;492;p46"/>
          <p:cNvCxnSpPr/>
          <p:nvPr/>
        </p:nvCxnSpPr>
        <p:spPr>
          <a:xfrm rot="10800000" flipH="1">
            <a:off x="3887725" y="2137238"/>
            <a:ext cx="808200" cy="3900"/>
          </a:xfrm>
          <a:prstGeom prst="straightConnector1">
            <a:avLst/>
          </a:prstGeom>
          <a:noFill/>
          <a:ln w="76200" cap="flat" cmpd="sng">
            <a:solidFill>
              <a:schemeClr val="dk2"/>
            </a:solidFill>
            <a:prstDash val="solid"/>
            <a:round/>
            <a:headEnd type="none" w="med" len="med"/>
            <a:tailEnd type="none" w="med" len="med"/>
          </a:ln>
        </p:spPr>
      </p:cxnSp>
      <p:sp>
        <p:nvSpPr>
          <p:cNvPr id="493" name="Google Shape;493;p46"/>
          <p:cNvSpPr txBox="1"/>
          <p:nvPr/>
        </p:nvSpPr>
        <p:spPr>
          <a:xfrm>
            <a:off x="3554575" y="2219100"/>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cxnSp>
        <p:nvCxnSpPr>
          <p:cNvPr id="494" name="Google Shape;494;p46"/>
          <p:cNvCxnSpPr/>
          <p:nvPr/>
        </p:nvCxnSpPr>
        <p:spPr>
          <a:xfrm rot="10800000" flipH="1">
            <a:off x="1500525" y="3869625"/>
            <a:ext cx="808200" cy="3900"/>
          </a:xfrm>
          <a:prstGeom prst="straightConnector1">
            <a:avLst/>
          </a:prstGeom>
          <a:noFill/>
          <a:ln w="76200" cap="flat" cmpd="sng">
            <a:solidFill>
              <a:schemeClr val="dk2"/>
            </a:solidFill>
            <a:prstDash val="solid"/>
            <a:round/>
            <a:headEnd type="none" w="med" len="med"/>
            <a:tailEnd type="none" w="med" len="med"/>
          </a:ln>
        </p:spPr>
      </p:cxnSp>
      <p:sp>
        <p:nvSpPr>
          <p:cNvPr id="495" name="Google Shape;495;p46"/>
          <p:cNvSpPr txBox="1"/>
          <p:nvPr/>
        </p:nvSpPr>
        <p:spPr>
          <a:xfrm>
            <a:off x="1167375" y="3951488"/>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sp>
        <p:nvSpPr>
          <p:cNvPr id="496" name="Google Shape;496;p46"/>
          <p:cNvSpPr txBox="1"/>
          <p:nvPr/>
        </p:nvSpPr>
        <p:spPr>
          <a:xfrm>
            <a:off x="3383750" y="3986750"/>
            <a:ext cx="2906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sp>
        <p:nvSpPr>
          <p:cNvPr id="497" name="Google Shape;497;p46"/>
          <p:cNvSpPr/>
          <p:nvPr/>
        </p:nvSpPr>
        <p:spPr>
          <a:xfrm>
            <a:off x="4468425" y="3793425"/>
            <a:ext cx="171600" cy="1893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10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2"/>
                                        </p:tgtEl>
                                        <p:attrNameLst>
                                          <p:attrName>style.visibility</p:attrName>
                                        </p:attrNameLst>
                                      </p:cBhvr>
                                      <p:to>
                                        <p:strVal val="visible"/>
                                      </p:to>
                                    </p:set>
                                    <p:animEffect transition="in" filter="fade">
                                      <p:cBhvr>
                                        <p:cTn id="12" dur="1000"/>
                                        <p:tgtEl>
                                          <p:spTgt spid="492"/>
                                        </p:tgtEl>
                                      </p:cBhvr>
                                    </p:animEffect>
                                  </p:childTnLst>
                                </p:cTn>
                              </p:par>
                              <p:par>
                                <p:cTn id="13" presetID="10" presetClass="entr" presetSubtype="0" fill="hold" nodeType="withEffect">
                                  <p:stCondLst>
                                    <p:cond delay="0"/>
                                  </p:stCondLst>
                                  <p:childTnLst>
                                    <p:set>
                                      <p:cBhvr>
                                        <p:cTn id="14" dur="1" fill="hold">
                                          <p:stCondLst>
                                            <p:cond delay="0"/>
                                          </p:stCondLst>
                                        </p:cTn>
                                        <p:tgtEl>
                                          <p:spTgt spid="493"/>
                                        </p:tgtEl>
                                        <p:attrNameLst>
                                          <p:attrName>style.visibility</p:attrName>
                                        </p:attrNameLst>
                                      </p:cBhvr>
                                      <p:to>
                                        <p:strVal val="visible"/>
                                      </p:to>
                                    </p:set>
                                    <p:animEffect transition="in" filter="fade">
                                      <p:cBhvr>
                                        <p:cTn id="15" dur="1000"/>
                                        <p:tgtEl>
                                          <p:spTgt spid="49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1"/>
                                        </p:tgtEl>
                                        <p:attrNameLst>
                                          <p:attrName>style.visibility</p:attrName>
                                        </p:attrNameLst>
                                      </p:cBhvr>
                                      <p:to>
                                        <p:strVal val="visible"/>
                                      </p:to>
                                    </p:set>
                                    <p:animEffect transition="in" filter="fade">
                                      <p:cBhvr>
                                        <p:cTn id="20" dur="1000"/>
                                        <p:tgtEl>
                                          <p:spTgt spid="4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4"/>
                                        </p:tgtEl>
                                        <p:attrNameLst>
                                          <p:attrName>style.visibility</p:attrName>
                                        </p:attrNameLst>
                                      </p:cBhvr>
                                      <p:to>
                                        <p:strVal val="visible"/>
                                      </p:to>
                                    </p:set>
                                    <p:animEffect transition="in" filter="fade">
                                      <p:cBhvr>
                                        <p:cTn id="25" dur="1000"/>
                                        <p:tgtEl>
                                          <p:spTgt spid="494"/>
                                        </p:tgtEl>
                                      </p:cBhvr>
                                    </p:animEffect>
                                  </p:childTnLst>
                                </p:cTn>
                              </p:par>
                              <p:par>
                                <p:cTn id="26" presetID="10" presetClass="entr" presetSubtype="0" fill="hold" nodeType="withEffect">
                                  <p:stCondLst>
                                    <p:cond delay="0"/>
                                  </p:stCondLst>
                                  <p:childTnLst>
                                    <p:set>
                                      <p:cBhvr>
                                        <p:cTn id="27" dur="1" fill="hold">
                                          <p:stCondLst>
                                            <p:cond delay="0"/>
                                          </p:stCondLst>
                                        </p:cTn>
                                        <p:tgtEl>
                                          <p:spTgt spid="495"/>
                                        </p:tgtEl>
                                        <p:attrNameLst>
                                          <p:attrName>style.visibility</p:attrName>
                                        </p:attrNameLst>
                                      </p:cBhvr>
                                      <p:to>
                                        <p:strVal val="visible"/>
                                      </p:to>
                                    </p:set>
                                    <p:animEffect transition="in" filter="fade">
                                      <p:cBhvr>
                                        <p:cTn id="28" dur="1000"/>
                                        <p:tgtEl>
                                          <p:spTgt spid="495"/>
                                        </p:tgtEl>
                                      </p:cBhvr>
                                    </p:animEffect>
                                  </p:childTnLst>
                                </p:cTn>
                              </p:par>
                              <p:par>
                                <p:cTn id="29" presetID="10" presetClass="entr" presetSubtype="0" fill="hold" nodeType="withEffect">
                                  <p:stCondLst>
                                    <p:cond delay="0"/>
                                  </p:stCondLst>
                                  <p:childTnLst>
                                    <p:set>
                                      <p:cBhvr>
                                        <p:cTn id="30" dur="1" fill="hold">
                                          <p:stCondLst>
                                            <p:cond delay="0"/>
                                          </p:stCondLst>
                                        </p:cTn>
                                        <p:tgtEl>
                                          <p:spTgt spid="496"/>
                                        </p:tgtEl>
                                        <p:attrNameLst>
                                          <p:attrName>style.visibility</p:attrName>
                                        </p:attrNameLst>
                                      </p:cBhvr>
                                      <p:to>
                                        <p:strVal val="visible"/>
                                      </p:to>
                                    </p:set>
                                    <p:animEffect transition="in" filter="fade">
                                      <p:cBhvr>
                                        <p:cTn id="31" dur="1000"/>
                                        <p:tgtEl>
                                          <p:spTgt spid="496"/>
                                        </p:tgtEl>
                                      </p:cBhvr>
                                    </p:animEffect>
                                  </p:childTnLst>
                                </p:cTn>
                              </p:par>
                              <p:par>
                                <p:cTn id="32" presetID="10" presetClass="entr" presetSubtype="0" fill="hold" nodeType="withEffect">
                                  <p:stCondLst>
                                    <p:cond delay="0"/>
                                  </p:stCondLst>
                                  <p:childTnLst>
                                    <p:set>
                                      <p:cBhvr>
                                        <p:cTn id="33" dur="1" fill="hold">
                                          <p:stCondLst>
                                            <p:cond delay="0"/>
                                          </p:stCondLst>
                                        </p:cTn>
                                        <p:tgtEl>
                                          <p:spTgt spid="497"/>
                                        </p:tgtEl>
                                        <p:attrNameLst>
                                          <p:attrName>style.visibility</p:attrName>
                                        </p:attrNameLst>
                                      </p:cBhvr>
                                      <p:to>
                                        <p:strVal val="visible"/>
                                      </p:to>
                                    </p:set>
                                    <p:animEffect transition="in" filter="fade">
                                      <p:cBhvr>
                                        <p:cTn id="34"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501" name="Shape 501"/>
        <p:cNvGrpSpPr/>
        <p:nvPr/>
      </p:nvGrpSpPr>
      <p:grpSpPr>
        <a:xfrm>
          <a:off x="0" y="0"/>
          <a:ext cx="0" cy="0"/>
          <a:chOff x="0" y="0"/>
          <a:chExt cx="0" cy="0"/>
        </a:xfrm>
      </p:grpSpPr>
      <p:sp>
        <p:nvSpPr>
          <p:cNvPr id="502" name="Google Shape;502;p4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Random permutation: Analysis</a:t>
            </a:r>
            <a:endParaRPr lang="en-GB"/>
          </a:p>
        </p:txBody>
      </p:sp>
      <p:pic>
        <p:nvPicPr>
          <p:cNvPr id="503" name="Google Shape;503;p47" descr="\text{3. Expands the chain to $(x_0,\ldots,x_{\ell/2})$}" title="MathEquation,#000000"/>
          <p:cNvPicPr preferRelativeResize="0"/>
          <p:nvPr/>
        </p:nvPicPr>
        <p:blipFill>
          <a:blip r:embed="rId1"/>
          <a:stretch>
            <a:fillRect/>
          </a:stretch>
        </p:blipFill>
        <p:spPr>
          <a:xfrm>
            <a:off x="417900" y="1338250"/>
            <a:ext cx="4914804" cy="473050"/>
          </a:xfrm>
          <a:prstGeom prst="rect">
            <a:avLst/>
          </a:prstGeom>
          <a:noFill/>
          <a:ln>
            <a:noFill/>
          </a:ln>
        </p:spPr>
      </p:pic>
      <p:pic>
        <p:nvPicPr>
          <p:cNvPr id="504" name="Google Shape;504;p47" descr="\text{4. Queries $P(x_0,x_1)$ and assigns $(x_{\ell},x_{\ell+1})=P(x_0,x_1)$}" title="MathEquation,#000000"/>
          <p:cNvPicPr preferRelativeResize="0"/>
          <p:nvPr/>
        </p:nvPicPr>
        <p:blipFill>
          <a:blip r:embed="rId2"/>
          <a:stretch>
            <a:fillRect/>
          </a:stretch>
        </p:blipFill>
        <p:spPr>
          <a:xfrm>
            <a:off x="417900" y="3266675"/>
            <a:ext cx="6973648" cy="409700"/>
          </a:xfrm>
          <a:prstGeom prst="rect">
            <a:avLst/>
          </a:prstGeom>
          <a:noFill/>
          <a:ln>
            <a:noFill/>
          </a:ln>
        </p:spPr>
      </p:pic>
      <p:sp>
        <p:nvSpPr>
          <p:cNvPr id="505" name="Google Shape;505;p47"/>
          <p:cNvSpPr txBox="1"/>
          <p:nvPr/>
        </p:nvSpPr>
        <p:spPr>
          <a:xfrm>
            <a:off x="3307550" y="2416975"/>
            <a:ext cx="2906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sp>
        <p:nvSpPr>
          <p:cNvPr id="506" name="Google Shape;506;p47"/>
          <p:cNvSpPr/>
          <p:nvPr/>
        </p:nvSpPr>
        <p:spPr>
          <a:xfrm>
            <a:off x="4468425" y="1964625"/>
            <a:ext cx="171600" cy="1893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507" name="Google Shape;507;p47"/>
          <p:cNvCxnSpPr/>
          <p:nvPr/>
        </p:nvCxnSpPr>
        <p:spPr>
          <a:xfrm rot="10800000" flipH="1">
            <a:off x="628725" y="2058675"/>
            <a:ext cx="3839700" cy="1200"/>
          </a:xfrm>
          <a:prstGeom prst="straightConnector1">
            <a:avLst/>
          </a:prstGeom>
          <a:noFill/>
          <a:ln w="76200" cap="flat" cmpd="sng">
            <a:solidFill>
              <a:schemeClr val="dk2"/>
            </a:solidFill>
            <a:prstDash val="solid"/>
            <a:round/>
            <a:headEnd type="none" w="med" len="med"/>
            <a:tailEnd type="none" w="med" len="med"/>
          </a:ln>
        </p:spPr>
      </p:cxnSp>
      <p:sp>
        <p:nvSpPr>
          <p:cNvPr id="508" name="Google Shape;508;p47"/>
          <p:cNvSpPr/>
          <p:nvPr/>
        </p:nvSpPr>
        <p:spPr>
          <a:xfrm rot="5400000">
            <a:off x="1478800" y="1875163"/>
            <a:ext cx="332100" cy="7824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47"/>
          <p:cNvSpPr txBox="1"/>
          <p:nvPr/>
        </p:nvSpPr>
        <p:spPr>
          <a:xfrm>
            <a:off x="916150" y="2431213"/>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sp>
        <p:nvSpPr>
          <p:cNvPr id="510" name="Google Shape;510;p47"/>
          <p:cNvSpPr txBox="1"/>
          <p:nvPr/>
        </p:nvSpPr>
        <p:spPr>
          <a:xfrm>
            <a:off x="3307550" y="4336225"/>
            <a:ext cx="2906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sp>
        <p:nvSpPr>
          <p:cNvPr id="511" name="Google Shape;511;p47"/>
          <p:cNvSpPr/>
          <p:nvPr/>
        </p:nvSpPr>
        <p:spPr>
          <a:xfrm>
            <a:off x="4468425" y="3869625"/>
            <a:ext cx="171600" cy="1893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512" name="Google Shape;512;p47"/>
          <p:cNvCxnSpPr/>
          <p:nvPr/>
        </p:nvCxnSpPr>
        <p:spPr>
          <a:xfrm rot="10800000" flipH="1">
            <a:off x="628725" y="3963675"/>
            <a:ext cx="3839700" cy="1200"/>
          </a:xfrm>
          <a:prstGeom prst="straightConnector1">
            <a:avLst/>
          </a:prstGeom>
          <a:noFill/>
          <a:ln w="76200" cap="flat" cmpd="sng">
            <a:solidFill>
              <a:schemeClr val="dk2"/>
            </a:solidFill>
            <a:prstDash val="solid"/>
            <a:round/>
            <a:headEnd type="none" w="med" len="med"/>
            <a:tailEnd type="none" w="med" len="med"/>
          </a:ln>
        </p:spPr>
      </p:cxnSp>
      <p:sp>
        <p:nvSpPr>
          <p:cNvPr id="513" name="Google Shape;513;p47"/>
          <p:cNvSpPr/>
          <p:nvPr/>
        </p:nvSpPr>
        <p:spPr>
          <a:xfrm rot="5400000">
            <a:off x="1478800" y="3780163"/>
            <a:ext cx="332100" cy="7824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47"/>
          <p:cNvSpPr txBox="1"/>
          <p:nvPr/>
        </p:nvSpPr>
        <p:spPr>
          <a:xfrm>
            <a:off x="916150" y="4336213"/>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cxnSp>
        <p:nvCxnSpPr>
          <p:cNvPr id="515" name="Google Shape;515;p47"/>
          <p:cNvCxnSpPr/>
          <p:nvPr/>
        </p:nvCxnSpPr>
        <p:spPr>
          <a:xfrm rot="10800000" flipH="1">
            <a:off x="8040075" y="3962475"/>
            <a:ext cx="207300" cy="3600"/>
          </a:xfrm>
          <a:prstGeom prst="straightConnector1">
            <a:avLst/>
          </a:prstGeom>
          <a:noFill/>
          <a:ln w="76200" cap="flat" cmpd="sng">
            <a:solidFill>
              <a:schemeClr val="dk2"/>
            </a:solidFill>
            <a:prstDash val="solid"/>
            <a:round/>
            <a:headEnd type="none" w="med" len="med"/>
            <a:tailEnd type="none" w="med" len="med"/>
          </a:ln>
        </p:spPr>
      </p:cxnSp>
      <p:pic>
        <p:nvPicPr>
          <p:cNvPr id="516" name="Google Shape;516;p47" descr="(x_{\ell},x_{\ell+1})" title="MathEquation,#000000"/>
          <p:cNvPicPr preferRelativeResize="0"/>
          <p:nvPr/>
        </p:nvPicPr>
        <p:blipFill>
          <a:blip r:embed="rId3"/>
          <a:stretch>
            <a:fillRect/>
          </a:stretch>
        </p:blipFill>
        <p:spPr>
          <a:xfrm>
            <a:off x="7585576" y="4416475"/>
            <a:ext cx="1116308" cy="33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10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5"/>
                                        </p:tgtEl>
                                        <p:attrNameLst>
                                          <p:attrName>style.visibility</p:attrName>
                                        </p:attrNameLst>
                                      </p:cBhvr>
                                      <p:to>
                                        <p:strVal val="visible"/>
                                      </p:to>
                                    </p:set>
                                    <p:animEffect transition="in" filter="fade">
                                      <p:cBhvr>
                                        <p:cTn id="12" dur="1000"/>
                                        <p:tgtEl>
                                          <p:spTgt spid="505"/>
                                        </p:tgtEl>
                                      </p:cBhvr>
                                    </p:animEffect>
                                  </p:childTnLst>
                                </p:cTn>
                              </p:par>
                              <p:par>
                                <p:cTn id="13" presetID="10" presetClass="entr" presetSubtype="0" fill="hold" nodeType="with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1000"/>
                                        <p:tgtEl>
                                          <p:spTgt spid="506"/>
                                        </p:tgtEl>
                                      </p:cBhvr>
                                    </p:animEffect>
                                  </p:childTnLst>
                                </p:cTn>
                              </p:par>
                              <p:par>
                                <p:cTn id="16" presetID="10" presetClass="entr" presetSubtype="0" fill="hold" nodeType="withEffect">
                                  <p:stCondLst>
                                    <p:cond delay="0"/>
                                  </p:stCondLst>
                                  <p:childTnLst>
                                    <p:set>
                                      <p:cBhvr>
                                        <p:cTn id="17" dur="1" fill="hold">
                                          <p:stCondLst>
                                            <p:cond delay="0"/>
                                          </p:stCondLst>
                                        </p:cTn>
                                        <p:tgtEl>
                                          <p:spTgt spid="507"/>
                                        </p:tgtEl>
                                        <p:attrNameLst>
                                          <p:attrName>style.visibility</p:attrName>
                                        </p:attrNameLst>
                                      </p:cBhvr>
                                      <p:to>
                                        <p:strVal val="visible"/>
                                      </p:to>
                                    </p:set>
                                    <p:animEffect transition="in" filter="fade">
                                      <p:cBhvr>
                                        <p:cTn id="18" dur="1000"/>
                                        <p:tgtEl>
                                          <p:spTgt spid="507"/>
                                        </p:tgtEl>
                                      </p:cBhvr>
                                    </p:animEffect>
                                  </p:childTnLst>
                                </p:cTn>
                              </p:par>
                              <p:par>
                                <p:cTn id="19" presetID="10" presetClass="entr" presetSubtype="0" fill="hold" nodeType="withEffect">
                                  <p:stCondLst>
                                    <p:cond delay="0"/>
                                  </p:stCondLst>
                                  <p:childTnLst>
                                    <p:set>
                                      <p:cBhvr>
                                        <p:cTn id="20" dur="1" fill="hold">
                                          <p:stCondLst>
                                            <p:cond delay="0"/>
                                          </p:stCondLst>
                                        </p:cTn>
                                        <p:tgtEl>
                                          <p:spTgt spid="508"/>
                                        </p:tgtEl>
                                        <p:attrNameLst>
                                          <p:attrName>style.visibility</p:attrName>
                                        </p:attrNameLst>
                                      </p:cBhvr>
                                      <p:to>
                                        <p:strVal val="visible"/>
                                      </p:to>
                                    </p:set>
                                    <p:animEffect transition="in" filter="fade">
                                      <p:cBhvr>
                                        <p:cTn id="21" dur="1000"/>
                                        <p:tgtEl>
                                          <p:spTgt spid="508"/>
                                        </p:tgtEl>
                                      </p:cBhvr>
                                    </p:animEffect>
                                  </p:childTnLst>
                                </p:cTn>
                              </p:par>
                              <p:par>
                                <p:cTn id="22" presetID="10" presetClass="entr" presetSubtype="0" fill="hold" nodeType="withEffect">
                                  <p:stCondLst>
                                    <p:cond delay="0"/>
                                  </p:stCondLst>
                                  <p:childTnLst>
                                    <p:set>
                                      <p:cBhvr>
                                        <p:cTn id="23" dur="1" fill="hold">
                                          <p:stCondLst>
                                            <p:cond delay="0"/>
                                          </p:stCondLst>
                                        </p:cTn>
                                        <p:tgtEl>
                                          <p:spTgt spid="509"/>
                                        </p:tgtEl>
                                        <p:attrNameLst>
                                          <p:attrName>style.visibility</p:attrName>
                                        </p:attrNameLst>
                                      </p:cBhvr>
                                      <p:to>
                                        <p:strVal val="visible"/>
                                      </p:to>
                                    </p:set>
                                    <p:animEffect transition="in" filter="fade">
                                      <p:cBhvr>
                                        <p:cTn id="24" dur="1000"/>
                                        <p:tgtEl>
                                          <p:spTgt spid="50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4"/>
                                        </p:tgtEl>
                                        <p:attrNameLst>
                                          <p:attrName>style.visibility</p:attrName>
                                        </p:attrNameLst>
                                      </p:cBhvr>
                                      <p:to>
                                        <p:strVal val="visible"/>
                                      </p:to>
                                    </p:set>
                                    <p:animEffect transition="in" filter="fade">
                                      <p:cBhvr>
                                        <p:cTn id="29" dur="1000"/>
                                        <p:tgtEl>
                                          <p:spTgt spid="50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0"/>
                                        </p:tgtEl>
                                        <p:attrNameLst>
                                          <p:attrName>style.visibility</p:attrName>
                                        </p:attrNameLst>
                                      </p:cBhvr>
                                      <p:to>
                                        <p:strVal val="visible"/>
                                      </p:to>
                                    </p:set>
                                    <p:animEffect transition="in" filter="fade">
                                      <p:cBhvr>
                                        <p:cTn id="34" dur="1000"/>
                                        <p:tgtEl>
                                          <p:spTgt spid="510"/>
                                        </p:tgtEl>
                                      </p:cBhvr>
                                    </p:animEffect>
                                  </p:childTnLst>
                                </p:cTn>
                              </p:par>
                              <p:par>
                                <p:cTn id="35" presetID="10" presetClass="entr" presetSubtype="0" fill="hold" nodeType="withEffect">
                                  <p:stCondLst>
                                    <p:cond delay="0"/>
                                  </p:stCondLst>
                                  <p:childTnLst>
                                    <p:set>
                                      <p:cBhvr>
                                        <p:cTn id="36" dur="1" fill="hold">
                                          <p:stCondLst>
                                            <p:cond delay="0"/>
                                          </p:stCondLst>
                                        </p:cTn>
                                        <p:tgtEl>
                                          <p:spTgt spid="511"/>
                                        </p:tgtEl>
                                        <p:attrNameLst>
                                          <p:attrName>style.visibility</p:attrName>
                                        </p:attrNameLst>
                                      </p:cBhvr>
                                      <p:to>
                                        <p:strVal val="visible"/>
                                      </p:to>
                                    </p:set>
                                    <p:animEffect transition="in" filter="fade">
                                      <p:cBhvr>
                                        <p:cTn id="37" dur="1000"/>
                                        <p:tgtEl>
                                          <p:spTgt spid="511"/>
                                        </p:tgtEl>
                                      </p:cBhvr>
                                    </p:animEffect>
                                  </p:childTnLst>
                                </p:cTn>
                              </p:par>
                              <p:par>
                                <p:cTn id="38" presetID="10" presetClass="entr" presetSubtype="0" fill="hold" nodeType="withEffect">
                                  <p:stCondLst>
                                    <p:cond delay="0"/>
                                  </p:stCondLst>
                                  <p:childTnLst>
                                    <p:set>
                                      <p:cBhvr>
                                        <p:cTn id="39" dur="1" fill="hold">
                                          <p:stCondLst>
                                            <p:cond delay="0"/>
                                          </p:stCondLst>
                                        </p:cTn>
                                        <p:tgtEl>
                                          <p:spTgt spid="512"/>
                                        </p:tgtEl>
                                        <p:attrNameLst>
                                          <p:attrName>style.visibility</p:attrName>
                                        </p:attrNameLst>
                                      </p:cBhvr>
                                      <p:to>
                                        <p:strVal val="visible"/>
                                      </p:to>
                                    </p:set>
                                    <p:animEffect transition="in" filter="fade">
                                      <p:cBhvr>
                                        <p:cTn id="40" dur="1000"/>
                                        <p:tgtEl>
                                          <p:spTgt spid="512"/>
                                        </p:tgtEl>
                                      </p:cBhvr>
                                    </p:animEffect>
                                  </p:childTnLst>
                                </p:cTn>
                              </p:par>
                              <p:par>
                                <p:cTn id="41" presetID="10" presetClass="entr" presetSubtype="0" fill="hold" nodeType="withEffect">
                                  <p:stCondLst>
                                    <p:cond delay="0"/>
                                  </p:stCondLst>
                                  <p:childTnLst>
                                    <p:set>
                                      <p:cBhvr>
                                        <p:cTn id="42" dur="1" fill="hold">
                                          <p:stCondLst>
                                            <p:cond delay="0"/>
                                          </p:stCondLst>
                                        </p:cTn>
                                        <p:tgtEl>
                                          <p:spTgt spid="513"/>
                                        </p:tgtEl>
                                        <p:attrNameLst>
                                          <p:attrName>style.visibility</p:attrName>
                                        </p:attrNameLst>
                                      </p:cBhvr>
                                      <p:to>
                                        <p:strVal val="visible"/>
                                      </p:to>
                                    </p:set>
                                    <p:animEffect transition="in" filter="fade">
                                      <p:cBhvr>
                                        <p:cTn id="43" dur="1000"/>
                                        <p:tgtEl>
                                          <p:spTgt spid="513"/>
                                        </p:tgtEl>
                                      </p:cBhvr>
                                    </p:animEffect>
                                  </p:childTnLst>
                                </p:cTn>
                              </p:par>
                              <p:par>
                                <p:cTn id="44" presetID="10" presetClass="entr" presetSubtype="0" fill="hold" nodeType="withEffect">
                                  <p:stCondLst>
                                    <p:cond delay="0"/>
                                  </p:stCondLst>
                                  <p:childTnLst>
                                    <p:set>
                                      <p:cBhvr>
                                        <p:cTn id="45" dur="1" fill="hold">
                                          <p:stCondLst>
                                            <p:cond delay="0"/>
                                          </p:stCondLst>
                                        </p:cTn>
                                        <p:tgtEl>
                                          <p:spTgt spid="514"/>
                                        </p:tgtEl>
                                        <p:attrNameLst>
                                          <p:attrName>style.visibility</p:attrName>
                                        </p:attrNameLst>
                                      </p:cBhvr>
                                      <p:to>
                                        <p:strVal val="visible"/>
                                      </p:to>
                                    </p:set>
                                    <p:animEffect transition="in" filter="fade">
                                      <p:cBhvr>
                                        <p:cTn id="46" dur="1000"/>
                                        <p:tgtEl>
                                          <p:spTgt spid="514"/>
                                        </p:tgtEl>
                                      </p:cBhvr>
                                    </p:animEffect>
                                  </p:childTnLst>
                                </p:cTn>
                              </p:par>
                              <p:par>
                                <p:cTn id="47" presetID="10" presetClass="entr" presetSubtype="0" fill="hold" nodeType="withEffect">
                                  <p:stCondLst>
                                    <p:cond delay="0"/>
                                  </p:stCondLst>
                                  <p:childTnLst>
                                    <p:set>
                                      <p:cBhvr>
                                        <p:cTn id="48" dur="1" fill="hold">
                                          <p:stCondLst>
                                            <p:cond delay="0"/>
                                          </p:stCondLst>
                                        </p:cTn>
                                        <p:tgtEl>
                                          <p:spTgt spid="515"/>
                                        </p:tgtEl>
                                        <p:attrNameLst>
                                          <p:attrName>style.visibility</p:attrName>
                                        </p:attrNameLst>
                                      </p:cBhvr>
                                      <p:to>
                                        <p:strVal val="visible"/>
                                      </p:to>
                                    </p:set>
                                    <p:animEffect transition="in" filter="fade">
                                      <p:cBhvr>
                                        <p:cTn id="49" dur="1000"/>
                                        <p:tgtEl>
                                          <p:spTgt spid="515"/>
                                        </p:tgtEl>
                                      </p:cBhvr>
                                    </p:animEffect>
                                  </p:childTnLst>
                                </p:cTn>
                              </p:par>
                              <p:par>
                                <p:cTn id="50" presetID="10" presetClass="entr" presetSubtype="0" fill="hold" nodeType="withEffect">
                                  <p:stCondLst>
                                    <p:cond delay="0"/>
                                  </p:stCondLst>
                                  <p:childTnLst>
                                    <p:set>
                                      <p:cBhvr>
                                        <p:cTn id="51" dur="1" fill="hold">
                                          <p:stCondLst>
                                            <p:cond delay="0"/>
                                          </p:stCondLst>
                                        </p:cTn>
                                        <p:tgtEl>
                                          <p:spTgt spid="516"/>
                                        </p:tgtEl>
                                        <p:attrNameLst>
                                          <p:attrName>style.visibility</p:attrName>
                                        </p:attrNameLst>
                                      </p:cBhvr>
                                      <p:to>
                                        <p:strVal val="visible"/>
                                      </p:to>
                                    </p:set>
                                    <p:animEffect transition="in" filter="fade">
                                      <p:cBhvr>
                                        <p:cTn id="52" dur="10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520" name="Shape 520"/>
        <p:cNvGrpSpPr/>
        <p:nvPr/>
      </p:nvGrpSpPr>
      <p:grpSpPr>
        <a:xfrm>
          <a:off x="0" y="0"/>
          <a:ext cx="0" cy="0"/>
          <a:chOff x="0" y="0"/>
          <a:chExt cx="0" cy="0"/>
        </a:xfrm>
      </p:grpSpPr>
      <p:sp>
        <p:nvSpPr>
          <p:cNvPr id="521" name="Google Shape;521;p4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Random permutation: Analysis</a:t>
            </a:r>
            <a:endParaRPr lang="en-GB"/>
          </a:p>
        </p:txBody>
      </p:sp>
      <p:pic>
        <p:nvPicPr>
          <p:cNvPr id="522" name="Google Shape;522;p48" descr="\text{5. Uses $(x_{\ell},x_{\ell+1})$ to obtain the chain $(x_{\ell/2+1,\ldots,\ell+1})$}" title="MathEquation,#000000"/>
          <p:cNvPicPr preferRelativeResize="0"/>
          <p:nvPr/>
        </p:nvPicPr>
        <p:blipFill>
          <a:blip r:embed="rId1"/>
          <a:stretch>
            <a:fillRect/>
          </a:stretch>
        </p:blipFill>
        <p:spPr>
          <a:xfrm>
            <a:off x="311700" y="1174100"/>
            <a:ext cx="6757936" cy="473050"/>
          </a:xfrm>
          <a:prstGeom prst="rect">
            <a:avLst/>
          </a:prstGeom>
          <a:noFill/>
          <a:ln>
            <a:noFill/>
          </a:ln>
        </p:spPr>
      </p:pic>
      <p:pic>
        <p:nvPicPr>
          <p:cNvPr id="523" name="Google Shape;523;p48" descr="\text{6. Assigns $F_i(a_i \cdot x_i \oplus b_i):=x_{i-1} \oplus x_{i+1}$ for $i=\ell/2,\ell/2+1$}" title="MathEquation,#000000"/>
          <p:cNvPicPr preferRelativeResize="0"/>
          <p:nvPr/>
        </p:nvPicPr>
        <p:blipFill>
          <a:blip r:embed="rId2"/>
          <a:stretch>
            <a:fillRect/>
          </a:stretch>
        </p:blipFill>
        <p:spPr>
          <a:xfrm>
            <a:off x="192850" y="3059975"/>
            <a:ext cx="7803800" cy="409700"/>
          </a:xfrm>
          <a:prstGeom prst="rect">
            <a:avLst/>
          </a:prstGeom>
          <a:noFill/>
          <a:ln>
            <a:noFill/>
          </a:ln>
        </p:spPr>
      </p:pic>
      <p:sp>
        <p:nvSpPr>
          <p:cNvPr id="524" name="Google Shape;524;p48"/>
          <p:cNvSpPr txBox="1"/>
          <p:nvPr/>
        </p:nvSpPr>
        <p:spPr>
          <a:xfrm>
            <a:off x="3307550" y="2202625"/>
            <a:ext cx="2906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sp>
        <p:nvSpPr>
          <p:cNvPr id="525" name="Google Shape;525;p48"/>
          <p:cNvSpPr/>
          <p:nvPr/>
        </p:nvSpPr>
        <p:spPr>
          <a:xfrm>
            <a:off x="4239825" y="1736025"/>
            <a:ext cx="171600" cy="1893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526" name="Google Shape;526;p48"/>
          <p:cNvCxnSpPr>
            <a:endCxn id="525" idx="2"/>
          </p:cNvCxnSpPr>
          <p:nvPr/>
        </p:nvCxnSpPr>
        <p:spPr>
          <a:xfrm rot="10800000" flipH="1">
            <a:off x="628725" y="1830675"/>
            <a:ext cx="3611100" cy="600"/>
          </a:xfrm>
          <a:prstGeom prst="straightConnector1">
            <a:avLst/>
          </a:prstGeom>
          <a:noFill/>
          <a:ln w="76200" cap="flat" cmpd="sng">
            <a:solidFill>
              <a:schemeClr val="dk2"/>
            </a:solidFill>
            <a:prstDash val="solid"/>
            <a:round/>
            <a:headEnd type="none" w="med" len="med"/>
            <a:tailEnd type="none" w="med" len="med"/>
          </a:ln>
        </p:spPr>
      </p:cxnSp>
      <p:sp>
        <p:nvSpPr>
          <p:cNvPr id="527" name="Google Shape;527;p48"/>
          <p:cNvSpPr/>
          <p:nvPr/>
        </p:nvSpPr>
        <p:spPr>
          <a:xfrm rot="5400000">
            <a:off x="1478800" y="1646563"/>
            <a:ext cx="332100" cy="7824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48"/>
          <p:cNvSpPr txBox="1"/>
          <p:nvPr/>
        </p:nvSpPr>
        <p:spPr>
          <a:xfrm>
            <a:off x="916150" y="2202613"/>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cxnSp>
        <p:nvCxnSpPr>
          <p:cNvPr id="529" name="Google Shape;529;p48"/>
          <p:cNvCxnSpPr/>
          <p:nvPr/>
        </p:nvCxnSpPr>
        <p:spPr>
          <a:xfrm>
            <a:off x="4411425" y="1823475"/>
            <a:ext cx="3672000" cy="14400"/>
          </a:xfrm>
          <a:prstGeom prst="straightConnector1">
            <a:avLst/>
          </a:prstGeom>
          <a:noFill/>
          <a:ln w="76200" cap="flat" cmpd="sng">
            <a:solidFill>
              <a:schemeClr val="dk2"/>
            </a:solidFill>
            <a:prstDash val="solid"/>
            <a:round/>
            <a:headEnd type="none" w="med" len="med"/>
            <a:tailEnd type="none" w="med" len="med"/>
          </a:ln>
        </p:spPr>
      </p:cxnSp>
      <p:cxnSp>
        <p:nvCxnSpPr>
          <p:cNvPr id="530" name="Google Shape;530;p48"/>
          <p:cNvCxnSpPr/>
          <p:nvPr/>
        </p:nvCxnSpPr>
        <p:spPr>
          <a:xfrm>
            <a:off x="584550" y="3810000"/>
            <a:ext cx="7559400" cy="16800"/>
          </a:xfrm>
          <a:prstGeom prst="straightConnector1">
            <a:avLst/>
          </a:prstGeom>
          <a:noFill/>
          <a:ln w="76200" cap="flat" cmpd="sng">
            <a:solidFill>
              <a:schemeClr val="dk2"/>
            </a:solidFill>
            <a:prstDash val="solid"/>
            <a:round/>
            <a:headEnd type="none" w="med" len="med"/>
            <a:tailEnd type="none" w="med" len="med"/>
          </a:ln>
        </p:spPr>
      </p:cxnSp>
      <p:sp>
        <p:nvSpPr>
          <p:cNvPr id="531" name="Google Shape;531;p48"/>
          <p:cNvSpPr/>
          <p:nvPr/>
        </p:nvSpPr>
        <p:spPr>
          <a:xfrm rot="5400000">
            <a:off x="1252575" y="3630200"/>
            <a:ext cx="332100" cy="7824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48"/>
          <p:cNvSpPr txBox="1"/>
          <p:nvPr/>
        </p:nvSpPr>
        <p:spPr>
          <a:xfrm>
            <a:off x="732800" y="4216000"/>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sp>
        <p:nvSpPr>
          <p:cNvPr id="533" name="Google Shape;533;p48"/>
          <p:cNvSpPr txBox="1"/>
          <p:nvPr/>
        </p:nvSpPr>
        <p:spPr>
          <a:xfrm>
            <a:off x="3307550" y="4216000"/>
            <a:ext cx="2906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cxnSp>
        <p:nvCxnSpPr>
          <p:cNvPr id="534" name="Google Shape;534;p48"/>
          <p:cNvCxnSpPr/>
          <p:nvPr/>
        </p:nvCxnSpPr>
        <p:spPr>
          <a:xfrm rot="10800000" flipH="1">
            <a:off x="4361550" y="3910625"/>
            <a:ext cx="5400" cy="342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000"/>
                                        <p:tgtEl>
                                          <p:spTgt spid="5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1000"/>
                                        <p:tgtEl>
                                          <p:spTgt spid="524"/>
                                        </p:tgtEl>
                                      </p:cBhvr>
                                    </p:animEffect>
                                  </p:childTnLst>
                                </p:cTn>
                              </p:par>
                              <p:par>
                                <p:cTn id="13" presetID="10" presetClass="entr" presetSubtype="0" fill="hold" nodeType="withEffect">
                                  <p:stCondLst>
                                    <p:cond delay="0"/>
                                  </p:stCondLst>
                                  <p:childTnLst>
                                    <p:set>
                                      <p:cBhvr>
                                        <p:cTn id="14" dur="1" fill="hold">
                                          <p:stCondLst>
                                            <p:cond delay="0"/>
                                          </p:stCondLst>
                                        </p:cTn>
                                        <p:tgtEl>
                                          <p:spTgt spid="525"/>
                                        </p:tgtEl>
                                        <p:attrNameLst>
                                          <p:attrName>style.visibility</p:attrName>
                                        </p:attrNameLst>
                                      </p:cBhvr>
                                      <p:to>
                                        <p:strVal val="visible"/>
                                      </p:to>
                                    </p:set>
                                    <p:animEffect transition="in" filter="fade">
                                      <p:cBhvr>
                                        <p:cTn id="15" dur="1000"/>
                                        <p:tgtEl>
                                          <p:spTgt spid="525"/>
                                        </p:tgtEl>
                                      </p:cBhvr>
                                    </p:animEffect>
                                  </p:childTnLst>
                                </p:cTn>
                              </p:par>
                              <p:par>
                                <p:cTn id="16" presetID="10" presetClass="entr" presetSubtype="0" fill="hold" nodeType="withEffect">
                                  <p:stCondLst>
                                    <p:cond delay="0"/>
                                  </p:stCondLst>
                                  <p:childTnLst>
                                    <p:set>
                                      <p:cBhvr>
                                        <p:cTn id="17" dur="1" fill="hold">
                                          <p:stCondLst>
                                            <p:cond delay="0"/>
                                          </p:stCondLst>
                                        </p:cTn>
                                        <p:tgtEl>
                                          <p:spTgt spid="526"/>
                                        </p:tgtEl>
                                        <p:attrNameLst>
                                          <p:attrName>style.visibility</p:attrName>
                                        </p:attrNameLst>
                                      </p:cBhvr>
                                      <p:to>
                                        <p:strVal val="visible"/>
                                      </p:to>
                                    </p:set>
                                    <p:animEffect transition="in" filter="fade">
                                      <p:cBhvr>
                                        <p:cTn id="18" dur="1000"/>
                                        <p:tgtEl>
                                          <p:spTgt spid="526"/>
                                        </p:tgtEl>
                                      </p:cBhvr>
                                    </p:animEffect>
                                  </p:childTnLst>
                                </p:cTn>
                              </p:par>
                              <p:par>
                                <p:cTn id="19" presetID="10" presetClass="entr" presetSubtype="0" fill="hold" nodeType="withEffect">
                                  <p:stCondLst>
                                    <p:cond delay="0"/>
                                  </p:stCondLst>
                                  <p:childTnLst>
                                    <p:set>
                                      <p:cBhvr>
                                        <p:cTn id="20" dur="1" fill="hold">
                                          <p:stCondLst>
                                            <p:cond delay="0"/>
                                          </p:stCondLst>
                                        </p:cTn>
                                        <p:tgtEl>
                                          <p:spTgt spid="527"/>
                                        </p:tgtEl>
                                        <p:attrNameLst>
                                          <p:attrName>style.visibility</p:attrName>
                                        </p:attrNameLst>
                                      </p:cBhvr>
                                      <p:to>
                                        <p:strVal val="visible"/>
                                      </p:to>
                                    </p:set>
                                    <p:animEffect transition="in" filter="fade">
                                      <p:cBhvr>
                                        <p:cTn id="21" dur="1000"/>
                                        <p:tgtEl>
                                          <p:spTgt spid="527"/>
                                        </p:tgtEl>
                                      </p:cBhvr>
                                    </p:animEffect>
                                  </p:childTnLst>
                                </p:cTn>
                              </p:par>
                              <p:par>
                                <p:cTn id="22" presetID="10" presetClass="entr" presetSubtype="0" fill="hold" nodeType="withEffect">
                                  <p:stCondLst>
                                    <p:cond delay="0"/>
                                  </p:stCondLst>
                                  <p:childTnLst>
                                    <p:set>
                                      <p:cBhvr>
                                        <p:cTn id="23" dur="1" fill="hold">
                                          <p:stCondLst>
                                            <p:cond delay="0"/>
                                          </p:stCondLst>
                                        </p:cTn>
                                        <p:tgtEl>
                                          <p:spTgt spid="528"/>
                                        </p:tgtEl>
                                        <p:attrNameLst>
                                          <p:attrName>style.visibility</p:attrName>
                                        </p:attrNameLst>
                                      </p:cBhvr>
                                      <p:to>
                                        <p:strVal val="visible"/>
                                      </p:to>
                                    </p:set>
                                    <p:animEffect transition="in" filter="fade">
                                      <p:cBhvr>
                                        <p:cTn id="24" dur="1000"/>
                                        <p:tgtEl>
                                          <p:spTgt spid="528"/>
                                        </p:tgtEl>
                                      </p:cBhvr>
                                    </p:animEffect>
                                  </p:childTnLst>
                                </p:cTn>
                              </p:par>
                              <p:par>
                                <p:cTn id="25" presetID="10" presetClass="entr" presetSubtype="0" fill="hold" nodeType="withEffect">
                                  <p:stCondLst>
                                    <p:cond delay="0"/>
                                  </p:stCondLst>
                                  <p:childTnLst>
                                    <p:set>
                                      <p:cBhvr>
                                        <p:cTn id="26" dur="1" fill="hold">
                                          <p:stCondLst>
                                            <p:cond delay="0"/>
                                          </p:stCondLst>
                                        </p:cTn>
                                        <p:tgtEl>
                                          <p:spTgt spid="529"/>
                                        </p:tgtEl>
                                        <p:attrNameLst>
                                          <p:attrName>style.visibility</p:attrName>
                                        </p:attrNameLst>
                                      </p:cBhvr>
                                      <p:to>
                                        <p:strVal val="visible"/>
                                      </p:to>
                                    </p:set>
                                    <p:animEffect transition="in" filter="fade">
                                      <p:cBhvr>
                                        <p:cTn id="27" dur="1000"/>
                                        <p:tgtEl>
                                          <p:spTgt spid="5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3"/>
                                        </p:tgtEl>
                                        <p:attrNameLst>
                                          <p:attrName>style.visibility</p:attrName>
                                        </p:attrNameLst>
                                      </p:cBhvr>
                                      <p:to>
                                        <p:strVal val="visible"/>
                                      </p:to>
                                    </p:set>
                                    <p:animEffect transition="in" filter="fade">
                                      <p:cBhvr>
                                        <p:cTn id="32" dur="1000"/>
                                        <p:tgtEl>
                                          <p:spTgt spid="5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0"/>
                                        </p:tgtEl>
                                        <p:attrNameLst>
                                          <p:attrName>style.visibility</p:attrName>
                                        </p:attrNameLst>
                                      </p:cBhvr>
                                      <p:to>
                                        <p:strVal val="visible"/>
                                      </p:to>
                                    </p:set>
                                    <p:animEffect transition="in" filter="fade">
                                      <p:cBhvr>
                                        <p:cTn id="37" dur="1000"/>
                                        <p:tgtEl>
                                          <p:spTgt spid="530"/>
                                        </p:tgtEl>
                                      </p:cBhvr>
                                    </p:animEffect>
                                  </p:childTnLst>
                                </p:cTn>
                              </p:par>
                              <p:par>
                                <p:cTn id="38" presetID="10" presetClass="entr" presetSubtype="0" fill="hold" nodeType="withEffect">
                                  <p:stCondLst>
                                    <p:cond delay="0"/>
                                  </p:stCondLst>
                                  <p:childTnLst>
                                    <p:set>
                                      <p:cBhvr>
                                        <p:cTn id="39" dur="1" fill="hold">
                                          <p:stCondLst>
                                            <p:cond delay="0"/>
                                          </p:stCondLst>
                                        </p:cTn>
                                        <p:tgtEl>
                                          <p:spTgt spid="531"/>
                                        </p:tgtEl>
                                        <p:attrNameLst>
                                          <p:attrName>style.visibility</p:attrName>
                                        </p:attrNameLst>
                                      </p:cBhvr>
                                      <p:to>
                                        <p:strVal val="visible"/>
                                      </p:to>
                                    </p:set>
                                    <p:animEffect transition="in" filter="fade">
                                      <p:cBhvr>
                                        <p:cTn id="40" dur="1000"/>
                                        <p:tgtEl>
                                          <p:spTgt spid="531"/>
                                        </p:tgtEl>
                                      </p:cBhvr>
                                    </p:animEffect>
                                  </p:childTnLst>
                                </p:cTn>
                              </p:par>
                              <p:par>
                                <p:cTn id="41" presetID="10" presetClass="entr" presetSubtype="0" fill="hold" nodeType="withEffect">
                                  <p:stCondLst>
                                    <p:cond delay="0"/>
                                  </p:stCondLst>
                                  <p:childTnLst>
                                    <p:set>
                                      <p:cBhvr>
                                        <p:cTn id="42" dur="1" fill="hold">
                                          <p:stCondLst>
                                            <p:cond delay="0"/>
                                          </p:stCondLst>
                                        </p:cTn>
                                        <p:tgtEl>
                                          <p:spTgt spid="532"/>
                                        </p:tgtEl>
                                        <p:attrNameLst>
                                          <p:attrName>style.visibility</p:attrName>
                                        </p:attrNameLst>
                                      </p:cBhvr>
                                      <p:to>
                                        <p:strVal val="visible"/>
                                      </p:to>
                                    </p:set>
                                    <p:animEffect transition="in" filter="fade">
                                      <p:cBhvr>
                                        <p:cTn id="43" dur="1000"/>
                                        <p:tgtEl>
                                          <p:spTgt spid="532"/>
                                        </p:tgtEl>
                                      </p:cBhvr>
                                    </p:animEffect>
                                  </p:childTnLst>
                                </p:cTn>
                              </p:par>
                              <p:par>
                                <p:cTn id="44" presetID="10" presetClass="entr" presetSubtype="0" fill="hold" nodeType="withEffect">
                                  <p:stCondLst>
                                    <p:cond delay="0"/>
                                  </p:stCondLst>
                                  <p:childTnLst>
                                    <p:set>
                                      <p:cBhvr>
                                        <p:cTn id="45" dur="1" fill="hold">
                                          <p:stCondLst>
                                            <p:cond delay="0"/>
                                          </p:stCondLst>
                                        </p:cTn>
                                        <p:tgtEl>
                                          <p:spTgt spid="533"/>
                                        </p:tgtEl>
                                        <p:attrNameLst>
                                          <p:attrName>style.visibility</p:attrName>
                                        </p:attrNameLst>
                                      </p:cBhvr>
                                      <p:to>
                                        <p:strVal val="visible"/>
                                      </p:to>
                                    </p:set>
                                    <p:animEffect transition="in" filter="fade">
                                      <p:cBhvr>
                                        <p:cTn id="46" dur="1000"/>
                                        <p:tgtEl>
                                          <p:spTgt spid="533"/>
                                        </p:tgtEl>
                                      </p:cBhvr>
                                    </p:animEffect>
                                  </p:childTnLst>
                                </p:cTn>
                              </p:par>
                              <p:par>
                                <p:cTn id="47" presetID="10" presetClass="entr" presetSubtype="0" fill="hold" nodeType="withEffect">
                                  <p:stCondLst>
                                    <p:cond delay="0"/>
                                  </p:stCondLst>
                                  <p:childTnLst>
                                    <p:set>
                                      <p:cBhvr>
                                        <p:cTn id="48" dur="1" fill="hold">
                                          <p:stCondLst>
                                            <p:cond delay="0"/>
                                          </p:stCondLst>
                                        </p:cTn>
                                        <p:tgtEl>
                                          <p:spTgt spid="534"/>
                                        </p:tgtEl>
                                        <p:attrNameLst>
                                          <p:attrName>style.visibility</p:attrName>
                                        </p:attrNameLst>
                                      </p:cBhvr>
                                      <p:to>
                                        <p:strVal val="visible"/>
                                      </p:to>
                                    </p:set>
                                    <p:animEffect transition="in" filter="fade">
                                      <p:cBhvr>
                                        <p:cTn id="49" dur="1000"/>
                                        <p:tgtEl>
                                          <p:spTgt spid="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482" name="Shape 482"/>
        <p:cNvGrpSpPr/>
        <p:nvPr/>
      </p:nvGrpSpPr>
      <p:grpSpPr>
        <a:xfrm>
          <a:off x="0" y="0"/>
          <a:ext cx="0" cy="0"/>
          <a:chOff x="0" y="0"/>
          <a:chExt cx="0" cy="0"/>
        </a:xfrm>
      </p:grpSpPr>
      <p:sp>
        <p:nvSpPr>
          <p:cNvPr id="484" name="Google Shape;484;p45"/>
          <p:cNvSpPr txBox="1"/>
          <p:nvPr/>
        </p:nvSpPr>
        <p:spPr>
          <a:xfrm>
            <a:off x="387350" y="1503680"/>
            <a:ext cx="8205470" cy="2508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1900"/>
              <a:t>Two things</a:t>
            </a:r>
            <a:r>
              <a:rPr lang="en-GB" sz="1900"/>
              <a:t>:</a:t>
            </a:r>
            <a:endParaRPr sz="1900"/>
          </a:p>
          <a:p>
            <a:pPr marL="0" lvl="0" indent="0" algn="l" rtl="0">
              <a:spcBef>
                <a:spcPts val="0"/>
              </a:spcBef>
              <a:spcAft>
                <a:spcPts val="0"/>
              </a:spcAft>
              <a:buNone/>
            </a:pPr>
            <a:endParaRPr sz="1900"/>
          </a:p>
          <a:p>
            <a:pPr marL="565150" lvl="0" indent="-457200" algn="l" rtl="0">
              <a:spcBef>
                <a:spcPts val="0"/>
              </a:spcBef>
              <a:spcAft>
                <a:spcPts val="0"/>
              </a:spcAft>
              <a:buSzPts val="1900"/>
              <a:buFont typeface="Wingdings" panose="05000000000000000000" charset="0"/>
              <a:buChar char="n"/>
            </a:pPr>
            <a:r>
              <a:rPr lang="en-US" altLang="en-GB" sz="1900">
                <a:sym typeface="+mn-ea"/>
              </a:rPr>
              <a:t>What are some challenges to achieving successful simulation?</a:t>
            </a:r>
            <a:endParaRPr lang="en-US" altLang="en-GB" sz="1900">
              <a:sym typeface="+mn-ea"/>
            </a:endParaRPr>
          </a:p>
          <a:p>
            <a:pPr marL="914400" lvl="3" indent="-349250" algn="l" rtl="0">
              <a:spcBef>
                <a:spcPts val="0"/>
              </a:spcBef>
              <a:spcAft>
                <a:spcPts val="0"/>
              </a:spcAft>
              <a:buSzPts val="1900"/>
              <a:buChar char="●"/>
            </a:pPr>
            <a:r>
              <a:rPr lang="en-GB" sz="1900">
                <a:sym typeface="+mn-ea"/>
              </a:rPr>
              <a:t>Honesty: After programming, the programmed terms turn out to be dishonest</a:t>
            </a:r>
            <a:r>
              <a:rPr lang="en-US" altLang="en-GB" sz="1900">
                <a:sym typeface="+mn-ea"/>
              </a:rPr>
              <a:t> (i.e. the programmed points hits the subverted area)</a:t>
            </a:r>
            <a:endParaRPr lang="en-US" altLang="en-GB" sz="1900">
              <a:sym typeface="+mn-ea"/>
            </a:endParaRPr>
          </a:p>
          <a:p>
            <a:pPr marL="914400" lvl="3" indent="-349250" algn="l" rtl="0">
              <a:spcBef>
                <a:spcPts val="0"/>
              </a:spcBef>
              <a:spcAft>
                <a:spcPts val="0"/>
              </a:spcAft>
              <a:buSzPts val="1900"/>
              <a:buChar char="●"/>
            </a:pPr>
            <a:r>
              <a:rPr lang="en-GB" sz="1900">
                <a:sym typeface="+mn-ea"/>
              </a:rPr>
              <a:t>Unpredictability: When the simulator programs, the terms that are going to be programmed have been already evaluated before</a:t>
            </a:r>
            <a:endParaRPr lang="en-GB" sz="1900">
              <a:sym typeface="+mn-ea"/>
            </a:endParaRPr>
          </a:p>
          <a:p>
            <a:pPr marL="565150" lvl="2" indent="-457200" algn="l" rtl="0">
              <a:spcBef>
                <a:spcPts val="0"/>
              </a:spcBef>
              <a:spcAft>
                <a:spcPts val="0"/>
              </a:spcAft>
              <a:buSzPts val="1900"/>
              <a:buFont typeface="Wingdings" panose="05000000000000000000" charset="0"/>
              <a:buChar char="n"/>
            </a:pPr>
            <a:r>
              <a:rPr lang="en-US" altLang="en-GB" sz="1900">
                <a:solidFill>
                  <a:srgbClr val="000000"/>
                </a:solidFill>
                <a:sym typeface="+mn-ea"/>
              </a:rPr>
              <a:t>Why successfull simulation gurantees crooked-indifferentiabiltiy?</a:t>
            </a:r>
            <a:endParaRPr lang="en-US" altLang="en-GB" sz="1900"/>
          </a:p>
          <a:p>
            <a:pPr marL="914400" lvl="3" indent="-349250" algn="l" rtl="0">
              <a:spcBef>
                <a:spcPts val="0"/>
              </a:spcBef>
              <a:spcAft>
                <a:spcPts val="0"/>
              </a:spcAft>
              <a:buSzPts val="1900"/>
              <a:buChar char="●"/>
            </a:pPr>
            <a:endParaRPr lang="en-GB" sz="1900">
              <a:sym typeface="+mn-ea"/>
            </a:endParaRPr>
          </a:p>
          <a:p>
            <a:pPr marL="914400" lvl="1" indent="-349250" algn="l" rtl="0">
              <a:spcBef>
                <a:spcPts val="0"/>
              </a:spcBef>
              <a:spcAft>
                <a:spcPts val="0"/>
              </a:spcAft>
              <a:buSzPts val="1900"/>
              <a:buChar char="●"/>
            </a:pPr>
            <a:endParaRPr sz="1900"/>
          </a:p>
          <a:p>
            <a:pPr marL="914400" lvl="1" indent="-349250" algn="l" rtl="0">
              <a:spcBef>
                <a:spcPts val="0"/>
              </a:spcBef>
              <a:spcAft>
                <a:spcPts val="0"/>
              </a:spcAft>
              <a:buSzPts val="1900"/>
              <a:buChar char="●"/>
            </a:pPr>
            <a:endParaRPr sz="1900"/>
          </a:p>
          <a:p>
            <a:pPr marL="914400" lvl="1" indent="-349250" algn="l" rtl="0">
              <a:spcBef>
                <a:spcPts val="0"/>
              </a:spcBef>
              <a:spcAft>
                <a:spcPts val="0"/>
              </a:spcAft>
              <a:buSzPts val="1900"/>
              <a:buChar char="●"/>
            </a:pPr>
            <a:endParaRPr lang="en-US" altLang="en-GB" sz="1900"/>
          </a:p>
          <a:p>
            <a:pPr marL="457200" lvl="0" indent="-349250" algn="l" rtl="0">
              <a:spcBef>
                <a:spcPts val="0"/>
              </a:spcBef>
              <a:spcAft>
                <a:spcPts val="0"/>
              </a:spcAft>
              <a:buSzPts val="1900"/>
              <a:buChar char="●"/>
            </a:pPr>
            <a:endParaRPr lang="en-US" altLang="en-GB" sz="1900">
              <a:solidFill>
                <a:schemeClr val="accent1"/>
              </a:solidFill>
            </a:endParaRPr>
          </a:p>
        </p:txBody>
      </p:sp>
      <p:sp>
        <p:nvSpPr>
          <p:cNvPr id="2" name="Google Shape;474;p44"/>
          <p:cNvSpPr txBox="1"/>
          <p:nvPr>
            <p:ph type="title"/>
            <p:custDataLst>
              <p:tags r:id="rId1"/>
            </p:custDataLst>
          </p:nvPr>
        </p:nvSpPr>
        <p:spPr>
          <a:xfrm>
            <a:off x="445770" y="445135"/>
            <a:ext cx="6480175" cy="57277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Analysis</a:t>
            </a:r>
            <a:r>
              <a:rPr lang="en-GB"/>
              <a:t>:</a:t>
            </a:r>
            <a:r>
              <a:rPr lang="en-US" altLang="en-GB"/>
              <a:t> Full proof</a:t>
            </a:r>
            <a:r>
              <a:rPr lang="en-GB"/>
              <a:t> </a:t>
            </a:r>
            <a:endParaRPr lang="en-GB"/>
          </a:p>
        </p:txBody>
      </p:sp>
      <p:sp>
        <p:nvSpPr>
          <p:cNvPr id="3" name="文本框 2"/>
          <p:cNvSpPr txBox="1"/>
          <p:nvPr/>
        </p:nvSpPr>
        <p:spPr>
          <a:xfrm>
            <a:off x="752475" y="4319270"/>
            <a:ext cx="7376795" cy="368300"/>
          </a:xfrm>
          <a:prstGeom prst="rect">
            <a:avLst/>
          </a:prstGeom>
          <a:noFill/>
        </p:spPr>
        <p:txBody>
          <a:bodyPr wrap="square" rtlCol="0">
            <a:spAutoFit/>
          </a:bodyPr>
          <a:p>
            <a:r>
              <a:rPr lang="en-US" altLang="zh-CN" sz="1800">
                <a:solidFill>
                  <a:schemeClr val="accent1"/>
                </a:solidFill>
              </a:rPr>
              <a:t>The real proof is involved as different chains interact in a complex way.</a:t>
            </a:r>
            <a:endParaRPr lang="en-US" altLang="zh-CN" sz="1800">
              <a:solidFill>
                <a:schemeClr val="accent1"/>
              </a:solidFill>
            </a:endParaRPr>
          </a:p>
        </p:txBody>
      </p:sp>
      <p:sp>
        <p:nvSpPr>
          <p:cNvPr id="5" name="文本框 4"/>
          <p:cNvSpPr txBox="1"/>
          <p:nvPr/>
        </p:nvSpPr>
        <p:spPr>
          <a:xfrm>
            <a:off x="845820" y="2130425"/>
            <a:ext cx="7929245" cy="383540"/>
          </a:xfrm>
          <a:prstGeom prst="rect">
            <a:avLst/>
          </a:prstGeom>
          <a:noFill/>
        </p:spPr>
        <p:txBody>
          <a:bodyPr wrap="square" rtlCol="0" anchor="t">
            <a:spAutoFit/>
          </a:bodyPr>
          <a:p>
            <a:pPr marL="107950" lvl="0" indent="0" algn="l" rtl="0">
              <a:spcBef>
                <a:spcPts val="0"/>
              </a:spcBef>
              <a:spcAft>
                <a:spcPts val="0"/>
              </a:spcAft>
              <a:buSzPts val="1900"/>
              <a:buNone/>
            </a:pPr>
            <a:r>
              <a:rPr lang="en-US" altLang="en-GB" sz="1900">
                <a:solidFill>
                  <a:schemeClr val="accent1"/>
                </a:solidFill>
                <a:sym typeface="+mn-ea"/>
              </a:rPr>
              <a:t>What are some challenges to achieving successful simulation?</a:t>
            </a:r>
            <a:endParaRPr lang="en-US" altLang="en-GB" sz="1900">
              <a:solidFill>
                <a:schemeClr val="accent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544" name="Shape 544"/>
        <p:cNvGrpSpPr/>
        <p:nvPr/>
      </p:nvGrpSpPr>
      <p:grpSpPr>
        <a:xfrm>
          <a:off x="0" y="0"/>
          <a:ext cx="0" cy="0"/>
          <a:chOff x="0" y="0"/>
          <a:chExt cx="0" cy="0"/>
        </a:xfrm>
      </p:grpSpPr>
      <p:sp>
        <p:nvSpPr>
          <p:cNvPr id="545" name="Google Shape;545;p50"/>
          <p:cNvSpPr txBox="1"/>
          <p:nvPr>
            <p:ph type="title"/>
          </p:nvPr>
        </p:nvSpPr>
        <p:spPr>
          <a:xfrm>
            <a:off x="311700" y="61584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ym typeface="+mn-ea"/>
              </a:rPr>
              <a:t>Analysis</a:t>
            </a:r>
            <a:r>
              <a:rPr lang="en-GB"/>
              <a:t>: </a:t>
            </a:r>
            <a:r>
              <a:rPr lang="en-GB">
                <a:sym typeface="+mn-ea"/>
              </a:rPr>
              <a:t>Honesty</a:t>
            </a:r>
            <a:endParaRPr lang="en-GB"/>
          </a:p>
        </p:txBody>
      </p:sp>
      <p:cxnSp>
        <p:nvCxnSpPr>
          <p:cNvPr id="546" name="Google Shape;546;p50"/>
          <p:cNvCxnSpPr/>
          <p:nvPr/>
        </p:nvCxnSpPr>
        <p:spPr>
          <a:xfrm>
            <a:off x="660750" y="3084195"/>
            <a:ext cx="7822500" cy="0"/>
          </a:xfrm>
          <a:prstGeom prst="straightConnector1">
            <a:avLst/>
          </a:prstGeom>
          <a:noFill/>
          <a:ln w="76200" cap="flat" cmpd="sng">
            <a:solidFill>
              <a:schemeClr val="dk2"/>
            </a:solidFill>
            <a:prstDash val="solid"/>
            <a:round/>
            <a:headEnd type="none" w="med" len="med"/>
            <a:tailEnd type="none" w="med" len="med"/>
          </a:ln>
        </p:spPr>
      </p:cxnSp>
      <p:sp>
        <p:nvSpPr>
          <p:cNvPr id="547" name="Google Shape;547;p50"/>
          <p:cNvSpPr/>
          <p:nvPr/>
        </p:nvSpPr>
        <p:spPr>
          <a:xfrm rot="5400000">
            <a:off x="1328775" y="2934145"/>
            <a:ext cx="332100" cy="7824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50"/>
          <p:cNvSpPr txBox="1"/>
          <p:nvPr/>
        </p:nvSpPr>
        <p:spPr>
          <a:xfrm>
            <a:off x="846525" y="3443995"/>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sp>
        <p:nvSpPr>
          <p:cNvPr id="549" name="Google Shape;549;p50"/>
          <p:cNvSpPr txBox="1"/>
          <p:nvPr/>
        </p:nvSpPr>
        <p:spPr>
          <a:xfrm>
            <a:off x="3309950" y="3496795"/>
            <a:ext cx="2884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cxnSp>
        <p:nvCxnSpPr>
          <p:cNvPr id="550" name="Google Shape;550;p50"/>
          <p:cNvCxnSpPr/>
          <p:nvPr/>
        </p:nvCxnSpPr>
        <p:spPr>
          <a:xfrm rot="10800000" flipH="1">
            <a:off x="4569300" y="3153895"/>
            <a:ext cx="5400" cy="342900"/>
          </a:xfrm>
          <a:prstGeom prst="straightConnector1">
            <a:avLst/>
          </a:prstGeom>
          <a:noFill/>
          <a:ln w="9525" cap="flat" cmpd="sng">
            <a:solidFill>
              <a:schemeClr val="dk2"/>
            </a:solidFill>
            <a:prstDash val="solid"/>
            <a:round/>
            <a:headEnd type="none" w="med" len="med"/>
            <a:tailEnd type="triangle" w="med" len="med"/>
          </a:ln>
        </p:spPr>
      </p:cxnSp>
      <p:sp>
        <p:nvSpPr>
          <p:cNvPr id="551" name="Google Shape;551;p50"/>
          <p:cNvSpPr/>
          <p:nvPr/>
        </p:nvSpPr>
        <p:spPr>
          <a:xfrm rot="-5400000">
            <a:off x="1422850" y="1390970"/>
            <a:ext cx="757200" cy="22956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50"/>
          <p:cNvSpPr txBox="1"/>
          <p:nvPr/>
        </p:nvSpPr>
        <p:spPr>
          <a:xfrm>
            <a:off x="4857125" y="1667570"/>
            <a:ext cx="23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Honest Area</a:t>
            </a:r>
            <a:endParaRPr sz="2000"/>
          </a:p>
        </p:txBody>
      </p:sp>
      <p:sp>
        <p:nvSpPr>
          <p:cNvPr id="553" name="Google Shape;553;p50"/>
          <p:cNvSpPr/>
          <p:nvPr/>
        </p:nvSpPr>
        <p:spPr>
          <a:xfrm rot="-5400000">
            <a:off x="5317975" y="-208630"/>
            <a:ext cx="757200" cy="54948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50"/>
          <p:cNvSpPr txBox="1"/>
          <p:nvPr/>
        </p:nvSpPr>
        <p:spPr>
          <a:xfrm>
            <a:off x="894725" y="1667570"/>
            <a:ext cx="23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Dish</a:t>
            </a:r>
            <a:r>
              <a:rPr lang="en-GB" sz="2000"/>
              <a:t>onest Area</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559" name="Shape 559"/>
        <p:cNvGrpSpPr/>
        <p:nvPr/>
      </p:nvGrpSpPr>
      <p:grpSpPr>
        <a:xfrm>
          <a:off x="0" y="0"/>
          <a:ext cx="0" cy="0"/>
          <a:chOff x="0" y="0"/>
          <a:chExt cx="0" cy="0"/>
        </a:xfrm>
      </p:grpSpPr>
      <p:cxnSp>
        <p:nvCxnSpPr>
          <p:cNvPr id="561" name="Google Shape;561;p51"/>
          <p:cNvCxnSpPr/>
          <p:nvPr/>
        </p:nvCxnSpPr>
        <p:spPr>
          <a:xfrm>
            <a:off x="660750" y="3657600"/>
            <a:ext cx="7822500" cy="0"/>
          </a:xfrm>
          <a:prstGeom prst="straightConnector1">
            <a:avLst/>
          </a:prstGeom>
          <a:noFill/>
          <a:ln w="76200" cap="flat" cmpd="sng">
            <a:solidFill>
              <a:schemeClr val="dk2"/>
            </a:solidFill>
            <a:prstDash val="solid"/>
            <a:round/>
            <a:headEnd type="none" w="med" len="med"/>
            <a:tailEnd type="none" w="med" len="med"/>
          </a:ln>
        </p:spPr>
      </p:cxnSp>
      <p:sp>
        <p:nvSpPr>
          <p:cNvPr id="562" name="Google Shape;562;p51"/>
          <p:cNvSpPr/>
          <p:nvPr/>
        </p:nvSpPr>
        <p:spPr>
          <a:xfrm rot="5400000">
            <a:off x="1328775" y="3507550"/>
            <a:ext cx="332100" cy="7824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51"/>
          <p:cNvSpPr txBox="1"/>
          <p:nvPr/>
        </p:nvSpPr>
        <p:spPr>
          <a:xfrm>
            <a:off x="846525" y="4017400"/>
            <a:ext cx="145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Initial chain</a:t>
            </a:r>
            <a:endParaRPr sz="2000"/>
          </a:p>
        </p:txBody>
      </p:sp>
      <p:sp>
        <p:nvSpPr>
          <p:cNvPr id="564" name="Google Shape;564;p51"/>
          <p:cNvSpPr txBox="1"/>
          <p:nvPr/>
        </p:nvSpPr>
        <p:spPr>
          <a:xfrm>
            <a:off x="846525" y="2325450"/>
            <a:ext cx="2884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Programmed points</a:t>
            </a:r>
            <a:endParaRPr sz="2000"/>
          </a:p>
        </p:txBody>
      </p:sp>
      <p:sp>
        <p:nvSpPr>
          <p:cNvPr id="565" name="Google Shape;565;p51"/>
          <p:cNvSpPr txBox="1"/>
          <p:nvPr/>
        </p:nvSpPr>
        <p:spPr>
          <a:xfrm>
            <a:off x="4857125" y="2240975"/>
            <a:ext cx="23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Honest Area</a:t>
            </a:r>
            <a:endParaRPr sz="2000"/>
          </a:p>
        </p:txBody>
      </p:sp>
      <p:sp>
        <p:nvSpPr>
          <p:cNvPr id="566" name="Google Shape;566;p51"/>
          <p:cNvSpPr/>
          <p:nvPr/>
        </p:nvSpPr>
        <p:spPr>
          <a:xfrm rot="-5400000">
            <a:off x="5317975" y="364775"/>
            <a:ext cx="757200" cy="54948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568" name="Google Shape;568;p51"/>
          <p:cNvCxnSpPr/>
          <p:nvPr/>
        </p:nvCxnSpPr>
        <p:spPr>
          <a:xfrm>
            <a:off x="3193250" y="2786075"/>
            <a:ext cx="1378800" cy="867300"/>
          </a:xfrm>
          <a:prstGeom prst="straightConnector1">
            <a:avLst/>
          </a:prstGeom>
          <a:noFill/>
          <a:ln w="9525" cap="flat" cmpd="sng">
            <a:solidFill>
              <a:schemeClr val="dk2"/>
            </a:solidFill>
            <a:prstDash val="solid"/>
            <a:round/>
            <a:headEnd type="none" w="med" len="med"/>
            <a:tailEnd type="triangle" w="med" len="med"/>
          </a:ln>
        </p:spPr>
      </p:cxnSp>
      <p:sp>
        <p:nvSpPr>
          <p:cNvPr id="569" name="Google Shape;569;p51"/>
          <p:cNvSpPr/>
          <p:nvPr/>
        </p:nvSpPr>
        <p:spPr>
          <a:xfrm rot="5400000">
            <a:off x="5399575" y="1833025"/>
            <a:ext cx="594000" cy="4576800"/>
          </a:xfrm>
          <a:prstGeom prst="rightBrace">
            <a:avLst>
              <a:gd name="adj1" fmla="val 50000"/>
              <a:gd name="adj2" fmla="val 4930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51"/>
          <p:cNvSpPr txBox="1"/>
          <p:nvPr/>
        </p:nvSpPr>
        <p:spPr>
          <a:xfrm>
            <a:off x="4552325" y="4413725"/>
            <a:ext cx="312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Unpredictable</a:t>
            </a:r>
            <a:r>
              <a:rPr lang="en-GB" sz="2000"/>
              <a:t> Area</a:t>
            </a:r>
            <a:endParaRPr sz="2000"/>
          </a:p>
        </p:txBody>
      </p:sp>
      <p:sp>
        <p:nvSpPr>
          <p:cNvPr id="545" name="Google Shape;545;p50"/>
          <p:cNvSpPr txBox="1"/>
          <p:nvPr>
            <p:custDataLst>
              <p:tags r:id="rId1"/>
            </p:custDataLst>
          </p:nvPr>
        </p:nvSpPr>
        <p:spPr>
          <a:xfrm>
            <a:off x="428540" y="1017795"/>
            <a:ext cx="8520600" cy="572700"/>
          </a:xfrm>
          <a:prstGeom prst="rect">
            <a:avLst/>
          </a:prstGeom>
          <a:noFill/>
          <a:ln>
            <a:noFill/>
          </a:ln>
        </p:spPr>
        <p:txBody>
          <a:bodyPr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r>
              <a:rPr lang="en-GB">
                <a:sym typeface="+mn-ea"/>
              </a:rPr>
              <a:t>Analysis</a:t>
            </a:r>
            <a:r>
              <a:rPr lang="en-GB"/>
              <a:t>: </a:t>
            </a:r>
            <a:r>
              <a:rPr lang="en-GB">
                <a:sym typeface="+mn-ea"/>
              </a:rPr>
              <a:t>Unpredict</a:t>
            </a:r>
            <a:r>
              <a:rPr lang="en-US" altLang="en-GB">
                <a:sym typeface="+mn-ea"/>
              </a:rPr>
              <a:t>bility</a:t>
            </a:r>
            <a:endParaRPr lang="en-US" altLang="en-GB">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559" name="Shape 559"/>
        <p:cNvGrpSpPr/>
        <p:nvPr/>
      </p:nvGrpSpPr>
      <p:grpSpPr>
        <a:xfrm>
          <a:off x="0" y="0"/>
          <a:ext cx="0" cy="0"/>
          <a:chOff x="0" y="0"/>
          <a:chExt cx="0" cy="0"/>
        </a:xfrm>
      </p:grpSpPr>
      <p:sp>
        <p:nvSpPr>
          <p:cNvPr id="2" name="文本框 1"/>
          <p:cNvSpPr txBox="1"/>
          <p:nvPr/>
        </p:nvSpPr>
        <p:spPr>
          <a:xfrm>
            <a:off x="2596515" y="2224405"/>
            <a:ext cx="3951605" cy="829945"/>
          </a:xfrm>
          <a:prstGeom prst="rect">
            <a:avLst/>
          </a:prstGeom>
          <a:noFill/>
        </p:spPr>
        <p:txBody>
          <a:bodyPr wrap="square" rtlCol="0">
            <a:spAutoFit/>
            <a:scene3d>
              <a:camera prst="orthographicFront"/>
              <a:lightRig rig="threePt" dir="t"/>
            </a:scene3d>
          </a:bodyPr>
          <a:p>
            <a:r>
              <a:rPr lang="en-US" altLang="zh-CN" sz="4800">
                <a:solidFill>
                  <a:schemeClr val="accent1"/>
                </a:solidFill>
                <a:effectLst>
                  <a:outerShdw blurRad="38100" dist="25400" dir="5400000" algn="ctr" rotWithShape="0">
                    <a:srgbClr val="6E747A">
                      <a:alpha val="43000"/>
                    </a:srgbClr>
                  </a:outerShdw>
                </a:effectLst>
              </a:rPr>
              <a:t>Thank You !</a:t>
            </a:r>
            <a:endParaRPr lang="en-US" altLang="zh-CN" sz="480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pic>
        <p:nvPicPr>
          <p:cNvPr id="150" name="Google Shape;150;p21"/>
          <p:cNvPicPr preferRelativeResize="0"/>
          <p:nvPr/>
        </p:nvPicPr>
        <p:blipFill rotWithShape="1">
          <a:blip r:embed="rId1"/>
          <a:srcRect/>
          <a:stretch>
            <a:fillRect/>
          </a:stretch>
        </p:blipFill>
        <p:spPr>
          <a:xfrm>
            <a:off x="1495425" y="1315720"/>
            <a:ext cx="2828290" cy="1796415"/>
          </a:xfrm>
          <a:prstGeom prst="rect">
            <a:avLst/>
          </a:prstGeom>
          <a:noFill/>
          <a:ln>
            <a:noFill/>
          </a:ln>
        </p:spPr>
      </p:pic>
      <p:pic>
        <p:nvPicPr>
          <p:cNvPr id="151" name="Google Shape;151;p21"/>
          <p:cNvPicPr preferRelativeResize="0"/>
          <p:nvPr/>
        </p:nvPicPr>
        <p:blipFill rotWithShape="1">
          <a:blip r:embed="rId2"/>
          <a:srcRect/>
          <a:stretch>
            <a:fillRect/>
          </a:stretch>
        </p:blipFill>
        <p:spPr>
          <a:xfrm>
            <a:off x="4946015" y="1433195"/>
            <a:ext cx="2134870" cy="1557655"/>
          </a:xfrm>
          <a:prstGeom prst="rect">
            <a:avLst/>
          </a:prstGeom>
          <a:noFill/>
          <a:ln>
            <a:noFill/>
          </a:ln>
        </p:spPr>
      </p:pic>
      <p:sp>
        <p:nvSpPr>
          <p:cNvPr id="152" name="Google Shape;152;p21"/>
          <p:cNvSpPr txBox="1"/>
          <p:nvPr/>
        </p:nvSpPr>
        <p:spPr>
          <a:xfrm>
            <a:off x="2368110" y="915390"/>
            <a:ext cx="1508100" cy="427355"/>
          </a:xfrm>
          <a:prstGeom prst="rect">
            <a:avLst/>
          </a:prstGeom>
          <a:noFill/>
          <a:ln>
            <a:noFill/>
          </a:ln>
        </p:spPr>
        <p:txBody>
          <a:bodyPr spcFirstLastPara="1" wrap="square" lIns="91425" tIns="91425" rIns="91425" bIns="91425" anchor="t" anchorCtr="0">
            <a:spAutoFit/>
          </a:bodyPr>
          <a:p>
            <a:pPr marL="0" indent="0">
              <a:buClr>
                <a:srgbClr val="000000"/>
              </a:buClr>
              <a:buSzPts val="1400"/>
              <a:buFont typeface="微软雅黑" panose="020B0503020204020204" charset="-122"/>
              <a:buNone/>
            </a:pPr>
            <a:r>
              <a:rPr 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rPr>
              <a:t>SHA 256</a:t>
            </a:r>
            <a:endParaRPr 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3" name="Google Shape;153;p21"/>
          <p:cNvSpPr txBox="1"/>
          <p:nvPr/>
        </p:nvSpPr>
        <p:spPr>
          <a:xfrm>
            <a:off x="5099685" y="916305"/>
            <a:ext cx="1914525" cy="427355"/>
          </a:xfrm>
          <a:prstGeom prst="rect">
            <a:avLst/>
          </a:prstGeom>
          <a:noFill/>
          <a:ln>
            <a:noFill/>
          </a:ln>
        </p:spPr>
        <p:txBody>
          <a:bodyPr spcFirstLastPara="1" wrap="square" lIns="91425" tIns="91425" rIns="91425" bIns="91425" anchor="t" anchorCtr="0">
            <a:spAutoFit/>
          </a:bodyPr>
          <a:p>
            <a:pPr marL="0" algn="ctr">
              <a:buClr>
                <a:srgbClr val="000000"/>
              </a:buClr>
              <a:buSzPts val="1400"/>
              <a:buFont typeface="微软雅黑" panose="020B0503020204020204" charset="-122"/>
              <a:buNone/>
            </a:pPr>
            <a:r>
              <a:rPr 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rPr>
              <a:t>GPU</a:t>
            </a:r>
            <a:endParaRPr 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00" name="图片 99"/>
          <p:cNvPicPr/>
          <p:nvPr/>
        </p:nvPicPr>
        <p:blipFill>
          <a:blip r:embed="rId3"/>
          <a:stretch>
            <a:fillRect/>
          </a:stretch>
        </p:blipFill>
        <p:spPr>
          <a:xfrm>
            <a:off x="2785745" y="3426460"/>
            <a:ext cx="1467485" cy="1431925"/>
          </a:xfrm>
          <a:prstGeom prst="rect">
            <a:avLst/>
          </a:prstGeom>
          <a:noFill/>
          <a:ln w="9525">
            <a:noFill/>
          </a:ln>
        </p:spPr>
      </p:pic>
      <p:sp>
        <p:nvSpPr>
          <p:cNvPr id="2" name="Google Shape;152;p21"/>
          <p:cNvSpPr txBox="1"/>
          <p:nvPr/>
        </p:nvSpPr>
        <p:spPr>
          <a:xfrm>
            <a:off x="4596765" y="3824605"/>
            <a:ext cx="2825115" cy="488950"/>
          </a:xfrm>
          <a:prstGeom prst="rect">
            <a:avLst/>
          </a:prstGeom>
          <a:noFill/>
          <a:ln>
            <a:noFill/>
          </a:ln>
        </p:spPr>
        <p:txBody>
          <a:bodyPr spcFirstLastPara="1" wrap="square" lIns="91425" tIns="91425" rIns="91425" bIns="91425" anchor="t" anchorCtr="0">
            <a:spAutoFit/>
          </a:bodyPr>
          <a:p>
            <a:pPr marL="0" indent="0">
              <a:buClr>
                <a:srgbClr val="000000"/>
              </a:buClr>
              <a:buSzPts val="1400"/>
              <a:buFont typeface="微软雅黑" panose="020B0503020204020204" charset="-122"/>
              <a:buNone/>
            </a:pPr>
            <a:r>
              <a:rPr lang="en-US" altLang="en-GB" sz="2000" b="1"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Backdoor Attack!</a:t>
            </a:r>
            <a:endParaRPr lang="en-US" altLang="en-GB" sz="2000" b="1"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2" grpId="1"/>
      <p:bldP spid="153" grpId="0"/>
      <p:bldP spid="153"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sp>
        <p:nvSpPr>
          <p:cNvPr id="67" name="Google Shape;67;p15"/>
          <p:cNvSpPr txBox="1"/>
          <p:nvPr/>
        </p:nvSpPr>
        <p:spPr>
          <a:xfrm>
            <a:off x="621525" y="578625"/>
            <a:ext cx="2443200" cy="488950"/>
          </a:xfrm>
          <a:prstGeom prst="rect">
            <a:avLst/>
          </a:prstGeom>
          <a:noFill/>
          <a:ln>
            <a:noFill/>
          </a:ln>
        </p:spPr>
        <p:txBody>
          <a:bodyPr spcFirstLastPara="1" wrap="square" lIns="91425" tIns="91425" rIns="91425" bIns="91425" anchor="t" anchorCtr="0">
            <a:spAutoFit/>
          </a:bodyPr>
          <a:lstStyle/>
          <a:p>
            <a:pPr marL="0" lvl="0" algn="l" rtl="0">
              <a:spcBef>
                <a:spcPts val="0"/>
              </a:spcBef>
              <a:spcAft>
                <a:spcPts val="0"/>
              </a:spcAft>
              <a:buSzPts val="1400"/>
              <a:buFont typeface="微软雅黑" panose="020B0503020204020204" charset="-122"/>
              <a:buNone/>
            </a:pPr>
            <a:r>
              <a:rPr lang="en-GB" sz="2000" b="1">
                <a:solidFill>
                  <a:schemeClr val="accent1"/>
                </a:solidFill>
                <a:latin typeface="微软雅黑" panose="020B0503020204020204" charset="-122"/>
                <a:ea typeface="微软雅黑" panose="020B0503020204020204" charset="-122"/>
                <a:cs typeface="微软雅黑" panose="020B0503020204020204" charset="-122"/>
              </a:rPr>
              <a:t>Ideally</a:t>
            </a:r>
            <a:endParaRPr lang="en-GB" sz="2000" b="1">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68" name="Google Shape;68;p15"/>
          <p:cNvSpPr txBox="1"/>
          <p:nvPr/>
        </p:nvSpPr>
        <p:spPr>
          <a:xfrm>
            <a:off x="557075" y="2571750"/>
            <a:ext cx="1886100" cy="4889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FF0000"/>
                </a:solidFill>
                <a:latin typeface="微软雅黑" panose="020B0503020204020204" charset="-122"/>
                <a:ea typeface="微软雅黑" panose="020B0503020204020204" charset="-122"/>
                <a:cs typeface="微软雅黑" panose="020B0503020204020204" charset="-122"/>
              </a:rPr>
              <a:t>In reality</a:t>
            </a:r>
            <a:endParaRPr lang="en-GB" sz="2000" b="1">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69" name="Google Shape;69;p15"/>
          <p:cNvGrpSpPr/>
          <p:nvPr/>
        </p:nvGrpSpPr>
        <p:grpSpPr>
          <a:xfrm>
            <a:off x="2062175" y="995875"/>
            <a:ext cx="3683774" cy="1211550"/>
            <a:chOff x="2443175" y="995875"/>
            <a:chExt cx="3683774" cy="1211550"/>
          </a:xfrm>
        </p:grpSpPr>
        <p:pic>
          <p:nvPicPr>
            <p:cNvPr id="70" name="Google Shape;70;p15"/>
            <p:cNvPicPr preferRelativeResize="0"/>
            <p:nvPr/>
          </p:nvPicPr>
          <p:blipFill>
            <a:blip r:embed="rId1"/>
            <a:stretch>
              <a:fillRect/>
            </a:stretch>
          </p:blipFill>
          <p:spPr>
            <a:xfrm>
              <a:off x="5400675" y="1220801"/>
              <a:ext cx="726274" cy="761700"/>
            </a:xfrm>
            <a:prstGeom prst="rect">
              <a:avLst/>
            </a:prstGeom>
            <a:noFill/>
            <a:ln>
              <a:noFill/>
            </a:ln>
          </p:spPr>
        </p:pic>
        <p:pic>
          <p:nvPicPr>
            <p:cNvPr id="71" name="Google Shape;71;p15"/>
            <p:cNvPicPr preferRelativeResize="0"/>
            <p:nvPr/>
          </p:nvPicPr>
          <p:blipFill rotWithShape="1">
            <a:blip r:embed="rId2"/>
            <a:srcRect l="7323" t="4343" r="15830" b="15211"/>
            <a:stretch>
              <a:fillRect/>
            </a:stretch>
          </p:blipFill>
          <p:spPr>
            <a:xfrm>
              <a:off x="2443175" y="995875"/>
              <a:ext cx="1157300" cy="1211550"/>
            </a:xfrm>
            <a:prstGeom prst="rect">
              <a:avLst/>
            </a:prstGeom>
            <a:noFill/>
            <a:ln>
              <a:noFill/>
            </a:ln>
          </p:spPr>
        </p:pic>
        <p:cxnSp>
          <p:nvCxnSpPr>
            <p:cNvPr id="72" name="Google Shape;72;p15"/>
            <p:cNvCxnSpPr/>
            <p:nvPr/>
          </p:nvCxnSpPr>
          <p:spPr>
            <a:xfrm>
              <a:off x="3921950" y="1596775"/>
              <a:ext cx="1103700" cy="10800"/>
            </a:xfrm>
            <a:prstGeom prst="straightConnector1">
              <a:avLst/>
            </a:prstGeom>
            <a:noFill/>
            <a:ln w="28575" cap="flat" cmpd="sng">
              <a:solidFill>
                <a:schemeClr val="dk2"/>
              </a:solidFill>
              <a:prstDash val="solid"/>
              <a:round/>
              <a:headEnd type="none" w="med" len="med"/>
              <a:tailEnd type="triangle" w="med" len="med"/>
            </a:ln>
          </p:spPr>
        </p:cxnSp>
        <p:pic>
          <p:nvPicPr>
            <p:cNvPr id="73" name="Google Shape;73;p15"/>
            <p:cNvPicPr preferRelativeResize="0"/>
            <p:nvPr/>
          </p:nvPicPr>
          <p:blipFill rotWithShape="1">
            <a:blip r:embed="rId3"/>
            <a:srcRect l="65186" t="22395" r="3293" b="25881"/>
            <a:stretch>
              <a:fillRect/>
            </a:stretch>
          </p:blipFill>
          <p:spPr>
            <a:xfrm>
              <a:off x="5581650" y="1422837"/>
              <a:ext cx="364325" cy="358675"/>
            </a:xfrm>
            <a:prstGeom prst="rect">
              <a:avLst/>
            </a:prstGeom>
            <a:noFill/>
            <a:ln>
              <a:noFill/>
            </a:ln>
          </p:spPr>
        </p:pic>
      </p:grpSp>
      <p:grpSp>
        <p:nvGrpSpPr>
          <p:cNvPr id="74" name="Google Shape;74;p15"/>
          <p:cNvGrpSpPr/>
          <p:nvPr/>
        </p:nvGrpSpPr>
        <p:grpSpPr>
          <a:xfrm>
            <a:off x="2095500" y="3064350"/>
            <a:ext cx="3683774" cy="1211550"/>
            <a:chOff x="2552700" y="3064350"/>
            <a:chExt cx="3683774" cy="1211550"/>
          </a:xfrm>
        </p:grpSpPr>
        <p:grpSp>
          <p:nvGrpSpPr>
            <p:cNvPr id="75" name="Google Shape;75;p15"/>
            <p:cNvGrpSpPr/>
            <p:nvPr/>
          </p:nvGrpSpPr>
          <p:grpSpPr>
            <a:xfrm>
              <a:off x="2552700" y="3064350"/>
              <a:ext cx="3683774" cy="1211550"/>
              <a:chOff x="2443175" y="995875"/>
              <a:chExt cx="3683774" cy="1211550"/>
            </a:xfrm>
          </p:grpSpPr>
          <p:pic>
            <p:nvPicPr>
              <p:cNvPr id="76" name="Google Shape;76;p15"/>
              <p:cNvPicPr preferRelativeResize="0"/>
              <p:nvPr/>
            </p:nvPicPr>
            <p:blipFill>
              <a:blip r:embed="rId1"/>
              <a:stretch>
                <a:fillRect/>
              </a:stretch>
            </p:blipFill>
            <p:spPr>
              <a:xfrm>
                <a:off x="5400675" y="1220801"/>
                <a:ext cx="726274" cy="761700"/>
              </a:xfrm>
              <a:prstGeom prst="rect">
                <a:avLst/>
              </a:prstGeom>
              <a:noFill/>
              <a:ln>
                <a:noFill/>
              </a:ln>
            </p:spPr>
          </p:pic>
          <p:pic>
            <p:nvPicPr>
              <p:cNvPr id="77" name="Google Shape;77;p15"/>
              <p:cNvPicPr preferRelativeResize="0"/>
              <p:nvPr/>
            </p:nvPicPr>
            <p:blipFill rotWithShape="1">
              <a:blip r:embed="rId2"/>
              <a:srcRect l="7323" t="4343" r="15830" b="15211"/>
              <a:stretch>
                <a:fillRect/>
              </a:stretch>
            </p:blipFill>
            <p:spPr>
              <a:xfrm>
                <a:off x="2443175" y="995875"/>
                <a:ext cx="1157300" cy="1211550"/>
              </a:xfrm>
              <a:prstGeom prst="rect">
                <a:avLst/>
              </a:prstGeom>
              <a:noFill/>
              <a:ln>
                <a:noFill/>
              </a:ln>
            </p:spPr>
          </p:pic>
          <p:cxnSp>
            <p:nvCxnSpPr>
              <p:cNvPr id="78" name="Google Shape;78;p15"/>
              <p:cNvCxnSpPr/>
              <p:nvPr/>
            </p:nvCxnSpPr>
            <p:spPr>
              <a:xfrm>
                <a:off x="3921950" y="1596775"/>
                <a:ext cx="1103700" cy="10800"/>
              </a:xfrm>
              <a:prstGeom prst="straightConnector1">
                <a:avLst/>
              </a:prstGeom>
              <a:noFill/>
              <a:ln w="28575" cap="flat" cmpd="sng">
                <a:solidFill>
                  <a:schemeClr val="dk2"/>
                </a:solidFill>
                <a:prstDash val="solid"/>
                <a:round/>
                <a:headEnd type="none" w="med" len="med"/>
                <a:tailEnd type="triangle" w="med" len="med"/>
              </a:ln>
            </p:spPr>
          </p:cxnSp>
        </p:grpSp>
        <p:sp>
          <p:nvSpPr>
            <p:cNvPr id="79" name="Google Shape;79;p15"/>
            <p:cNvSpPr txBox="1"/>
            <p:nvPr/>
          </p:nvSpPr>
          <p:spPr>
            <a:xfrm>
              <a:off x="5712538" y="3431625"/>
              <a:ext cx="321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grpSp>
      <p:sp>
        <p:nvSpPr>
          <p:cNvPr id="8" name="文本框 7"/>
          <p:cNvSpPr txBox="1"/>
          <p:nvPr>
            <p:custDataLst>
              <p:tags r:id="rId4"/>
            </p:custDataLst>
          </p:nvPr>
        </p:nvSpPr>
        <p:spPr>
          <a:xfrm>
            <a:off x="6393815" y="3370580"/>
            <a:ext cx="1607820" cy="537845"/>
          </a:xfrm>
          <a:prstGeom prst="rect">
            <a:avLst/>
          </a:prstGeom>
          <a:noFill/>
        </p:spPr>
        <p:txBody>
          <a:bodyPr wrap="square" rtlCol="0" anchor="t">
            <a:noAutofit/>
          </a:bodyPr>
          <a:p>
            <a:pPr marL="0" lvl="0" indent="0" algn="ctr" rtl="0">
              <a:spcBef>
                <a:spcPts val="0"/>
              </a:spcBef>
              <a:spcAft>
                <a:spcPts val="0"/>
              </a:spcAft>
              <a:buNone/>
            </a:pPr>
            <a:r>
              <a:rPr lang="en-US" altLang="en-GB" sz="2000" b="1">
                <a:solidFill>
                  <a:srgbClr val="FF0000"/>
                </a:solidFill>
                <a:latin typeface="微软雅黑" panose="020B0503020204020204" charset="-122"/>
                <a:ea typeface="微软雅黑" panose="020B0503020204020204" charset="-122"/>
                <a:cs typeface="微软雅黑" panose="020B0503020204020204" charset="-122"/>
                <a:sym typeface="+mn-ea"/>
              </a:rPr>
              <a:t>Subversion Attack     </a:t>
            </a:r>
            <a:endParaRPr lang="en-US" altLang="en-GB" sz="20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1000"/>
                                        <p:tgtEl>
                                          <p:spTgt spid="68"/>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grpSp>
        <p:nvGrpSpPr>
          <p:cNvPr id="2" name="组合 1"/>
          <p:cNvGrpSpPr/>
          <p:nvPr/>
        </p:nvGrpSpPr>
        <p:grpSpPr>
          <a:xfrm>
            <a:off x="1769110" y="545465"/>
            <a:ext cx="3683635" cy="1211580"/>
            <a:chOff x="2106" y="919"/>
            <a:chExt cx="5801" cy="1908"/>
          </a:xfrm>
        </p:grpSpPr>
        <p:pic>
          <p:nvPicPr>
            <p:cNvPr id="76" name="Google Shape;76;p15"/>
            <p:cNvPicPr preferRelativeResize="0"/>
            <p:nvPr/>
          </p:nvPicPr>
          <p:blipFill>
            <a:blip r:embed="rId1"/>
            <a:stretch>
              <a:fillRect/>
            </a:stretch>
          </p:blipFill>
          <p:spPr>
            <a:xfrm>
              <a:off x="6763" y="1273"/>
              <a:ext cx="1144" cy="1200"/>
            </a:xfrm>
            <a:prstGeom prst="rect">
              <a:avLst/>
            </a:prstGeom>
            <a:noFill/>
            <a:ln>
              <a:noFill/>
            </a:ln>
          </p:spPr>
        </p:pic>
        <p:pic>
          <p:nvPicPr>
            <p:cNvPr id="77" name="Google Shape;77;p15"/>
            <p:cNvPicPr preferRelativeResize="0"/>
            <p:nvPr/>
          </p:nvPicPr>
          <p:blipFill rotWithShape="1">
            <a:blip r:embed="rId2"/>
            <a:srcRect l="7323" t="4343" r="15830" b="15211"/>
            <a:stretch>
              <a:fillRect/>
            </a:stretch>
          </p:blipFill>
          <p:spPr>
            <a:xfrm>
              <a:off x="2106" y="919"/>
              <a:ext cx="1822" cy="1908"/>
            </a:xfrm>
            <a:prstGeom prst="rect">
              <a:avLst/>
            </a:prstGeom>
            <a:noFill/>
            <a:ln>
              <a:noFill/>
            </a:ln>
          </p:spPr>
        </p:pic>
        <p:cxnSp>
          <p:nvCxnSpPr>
            <p:cNvPr id="78" name="Google Shape;78;p15"/>
            <p:cNvCxnSpPr/>
            <p:nvPr/>
          </p:nvCxnSpPr>
          <p:spPr>
            <a:xfrm>
              <a:off x="4410" y="1879"/>
              <a:ext cx="1763" cy="3"/>
            </a:xfrm>
            <a:prstGeom prst="straightConnector1">
              <a:avLst/>
            </a:prstGeom>
            <a:noFill/>
            <a:ln w="28575" cap="flat" cmpd="sng">
              <a:solidFill>
                <a:schemeClr val="dk2"/>
              </a:solidFill>
              <a:prstDash val="solid"/>
              <a:round/>
              <a:headEnd type="none" w="med" len="med"/>
              <a:tailEnd type="triangle" w="med" len="med"/>
            </a:ln>
          </p:spPr>
        </p:cxnSp>
        <p:sp>
          <p:nvSpPr>
            <p:cNvPr id="79" name="Google Shape;79;p15"/>
            <p:cNvSpPr txBox="1"/>
            <p:nvPr/>
          </p:nvSpPr>
          <p:spPr>
            <a:xfrm>
              <a:off x="7082" y="1497"/>
              <a:ext cx="506" cy="7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sp>
          <p:nvSpPr>
            <p:cNvPr id="152" name="Google Shape;152;p21"/>
            <p:cNvSpPr txBox="1"/>
            <p:nvPr>
              <p:custDataLst>
                <p:tags r:id="rId3"/>
              </p:custDataLst>
            </p:nvPr>
          </p:nvSpPr>
          <p:spPr>
            <a:xfrm>
              <a:off x="4707" y="1209"/>
              <a:ext cx="2375" cy="673"/>
            </a:xfrm>
            <a:prstGeom prst="rect">
              <a:avLst/>
            </a:prstGeom>
            <a:noFill/>
            <a:ln>
              <a:noFill/>
            </a:ln>
          </p:spPr>
          <p:txBody>
            <a:bodyPr spcFirstLastPara="1" wrap="square" lIns="91425" tIns="91425" rIns="91425" bIns="91425" anchor="t" anchorCtr="0">
              <a:spAutoFit/>
            </a:bodyPr>
            <a:p>
              <a:pPr marL="0" indent="0">
                <a:buClr>
                  <a:srgbClr val="000000"/>
                </a:buClr>
                <a:buSzPts val="1400"/>
                <a:buFont typeface="微软雅黑" panose="020B0503020204020204" charset="-122"/>
                <a:buNone/>
              </a:pPr>
              <a:r>
                <a:rPr lang="en-US" alt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rPr>
                <a:t>TEST</a:t>
              </a:r>
              <a:endParaRPr lang="en-US" alt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pic>
        <p:nvPicPr>
          <p:cNvPr id="5" name="图片 4"/>
          <p:cNvPicPr>
            <a:picLocks noChangeAspect="1"/>
          </p:cNvPicPr>
          <p:nvPr/>
        </p:nvPicPr>
        <p:blipFill>
          <a:blip r:embed="rId4"/>
          <a:srcRect l="-521" t="52915"/>
          <a:stretch>
            <a:fillRect/>
          </a:stretch>
        </p:blipFill>
        <p:spPr>
          <a:xfrm>
            <a:off x="1651635" y="2016760"/>
            <a:ext cx="5514975" cy="1256665"/>
          </a:xfrm>
          <a:prstGeom prst="rect">
            <a:avLst/>
          </a:prstGeom>
        </p:spPr>
      </p:pic>
      <p:sp>
        <p:nvSpPr>
          <p:cNvPr id="6" name="Google Shape;68;p15"/>
          <p:cNvSpPr txBox="1"/>
          <p:nvPr>
            <p:custDataLst>
              <p:tags r:id="rId5"/>
            </p:custDataLst>
          </p:nvPr>
        </p:nvSpPr>
        <p:spPr>
          <a:xfrm>
            <a:off x="1917065" y="3303905"/>
            <a:ext cx="2003425" cy="488950"/>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GB" sz="2000" b="1">
                <a:solidFill>
                  <a:srgbClr val="FF0000"/>
                </a:solidFill>
                <a:latin typeface="微软雅黑" panose="020B0503020204020204" charset="-122"/>
                <a:ea typeface="微软雅黑" panose="020B0503020204020204" charset="-122"/>
                <a:cs typeface="微软雅黑" panose="020B0503020204020204" charset="-122"/>
              </a:rPr>
              <a:t>Complex</a:t>
            </a:r>
            <a:r>
              <a:rPr lang="en-US" altLang="en-GB" sz="2000" b="1">
                <a:solidFill>
                  <a:srgbClr val="FF0000"/>
                </a:solidFill>
                <a:latin typeface="微软雅黑" panose="020B0503020204020204" charset="-122"/>
                <a:ea typeface="微软雅黑" panose="020B0503020204020204" charset="-122"/>
                <a:cs typeface="微软雅黑" panose="020B0503020204020204" charset="-122"/>
              </a:rPr>
              <a:t>   </a:t>
            </a:r>
            <a:endParaRPr lang="en-US" altLang="en-GB"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200910" y="4003675"/>
            <a:ext cx="4572000" cy="398780"/>
          </a:xfrm>
          <a:prstGeom prst="rect">
            <a:avLst/>
          </a:prstGeom>
          <a:noFill/>
        </p:spPr>
        <p:txBody>
          <a:bodyPr wrap="square" rtlCol="0" anchor="t">
            <a:spAutoFit/>
          </a:bodyPr>
          <a:p>
            <a:pPr marL="0" lvl="0" indent="0" algn="l" rtl="0">
              <a:spcBef>
                <a:spcPts val="0"/>
              </a:spcBef>
              <a:spcAft>
                <a:spcPts val="0"/>
              </a:spcAft>
              <a:buNone/>
            </a:pPr>
            <a:r>
              <a:rPr lang="en-US" altLang="en-GB" sz="2000" b="1">
                <a:solidFill>
                  <a:srgbClr val="FF0000"/>
                </a:solidFill>
                <a:latin typeface="微软雅黑" panose="020B0503020204020204" charset="-122"/>
                <a:ea typeface="微软雅黑" panose="020B0503020204020204" charset="-122"/>
                <a:cs typeface="微软雅黑" panose="020B0503020204020204" charset="-122"/>
                <a:sym typeface="+mn-ea"/>
              </a:rPr>
              <a:t>Requires Skilled Testers</a:t>
            </a:r>
            <a:endParaRPr lang="en-US" altLang="en-GB" sz="20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920490" y="3348990"/>
            <a:ext cx="3677285" cy="398780"/>
          </a:xfrm>
          <a:prstGeom prst="rect">
            <a:avLst/>
          </a:prstGeom>
          <a:noFill/>
        </p:spPr>
        <p:txBody>
          <a:bodyPr wrap="square" rtlCol="0" anchor="t">
            <a:spAutoFit/>
          </a:bodyPr>
          <a:p>
            <a:pPr marL="0" lvl="0" indent="0" algn="l" rtl="0">
              <a:spcBef>
                <a:spcPts val="0"/>
              </a:spcBef>
              <a:spcAft>
                <a:spcPts val="0"/>
              </a:spcAft>
              <a:buNone/>
            </a:pPr>
            <a:r>
              <a:rPr lang="en-US" altLang="en-GB" sz="2000" b="1">
                <a:solidFill>
                  <a:srgbClr val="FF0000"/>
                </a:solidFill>
                <a:latin typeface="微软雅黑" panose="020B0503020204020204" charset="-122"/>
                <a:ea typeface="微软雅黑" panose="020B0503020204020204" charset="-122"/>
                <a:cs typeface="微软雅黑" panose="020B0503020204020204" charset="-122"/>
                <a:sym typeface="+mn-ea"/>
              </a:rPr>
              <a:t>Time-Comsuming     </a:t>
            </a:r>
            <a:endParaRPr lang="en-US" altLang="en-GB" sz="20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grpSp>
        <p:nvGrpSpPr>
          <p:cNvPr id="3" name="组合 2"/>
          <p:cNvGrpSpPr/>
          <p:nvPr/>
        </p:nvGrpSpPr>
        <p:grpSpPr>
          <a:xfrm>
            <a:off x="1769110" y="545465"/>
            <a:ext cx="3683635" cy="1211580"/>
            <a:chOff x="2106" y="919"/>
            <a:chExt cx="5801" cy="1908"/>
          </a:xfrm>
        </p:grpSpPr>
        <p:pic>
          <p:nvPicPr>
            <p:cNvPr id="76" name="Google Shape;76;p15"/>
            <p:cNvPicPr preferRelativeResize="0"/>
            <p:nvPr/>
          </p:nvPicPr>
          <p:blipFill>
            <a:blip r:embed="rId1"/>
            <a:stretch>
              <a:fillRect/>
            </a:stretch>
          </p:blipFill>
          <p:spPr>
            <a:xfrm>
              <a:off x="6763" y="1273"/>
              <a:ext cx="1144" cy="1200"/>
            </a:xfrm>
            <a:prstGeom prst="rect">
              <a:avLst/>
            </a:prstGeom>
            <a:noFill/>
            <a:ln>
              <a:noFill/>
            </a:ln>
          </p:spPr>
        </p:pic>
        <p:pic>
          <p:nvPicPr>
            <p:cNvPr id="77" name="Google Shape;77;p15"/>
            <p:cNvPicPr preferRelativeResize="0"/>
            <p:nvPr/>
          </p:nvPicPr>
          <p:blipFill rotWithShape="1">
            <a:blip r:embed="rId2"/>
            <a:srcRect l="7323" t="4343" r="15830" b="15211"/>
            <a:stretch>
              <a:fillRect/>
            </a:stretch>
          </p:blipFill>
          <p:spPr>
            <a:xfrm>
              <a:off x="2106" y="919"/>
              <a:ext cx="1822" cy="1908"/>
            </a:xfrm>
            <a:prstGeom prst="rect">
              <a:avLst/>
            </a:prstGeom>
            <a:noFill/>
            <a:ln>
              <a:noFill/>
            </a:ln>
          </p:spPr>
        </p:pic>
        <p:cxnSp>
          <p:nvCxnSpPr>
            <p:cNvPr id="78" name="Google Shape;78;p15"/>
            <p:cNvCxnSpPr/>
            <p:nvPr/>
          </p:nvCxnSpPr>
          <p:spPr>
            <a:xfrm>
              <a:off x="4410" y="1879"/>
              <a:ext cx="1763" cy="3"/>
            </a:xfrm>
            <a:prstGeom prst="straightConnector1">
              <a:avLst/>
            </a:prstGeom>
            <a:noFill/>
            <a:ln w="28575" cap="flat" cmpd="sng">
              <a:solidFill>
                <a:schemeClr val="dk2"/>
              </a:solidFill>
              <a:prstDash val="solid"/>
              <a:round/>
              <a:headEnd type="none" w="med" len="med"/>
              <a:tailEnd type="triangle" w="med" len="med"/>
            </a:ln>
          </p:spPr>
        </p:cxnSp>
        <p:sp>
          <p:nvSpPr>
            <p:cNvPr id="79" name="Google Shape;79;p15"/>
            <p:cNvSpPr txBox="1"/>
            <p:nvPr/>
          </p:nvSpPr>
          <p:spPr>
            <a:xfrm>
              <a:off x="7082" y="1497"/>
              <a:ext cx="506" cy="7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t>?</a:t>
              </a:r>
              <a:endParaRPr sz="1900" b="1"/>
            </a:p>
          </p:txBody>
        </p:sp>
        <p:sp>
          <p:nvSpPr>
            <p:cNvPr id="152" name="Google Shape;152;p21"/>
            <p:cNvSpPr txBox="1"/>
            <p:nvPr>
              <p:custDataLst>
                <p:tags r:id="rId3"/>
              </p:custDataLst>
            </p:nvPr>
          </p:nvSpPr>
          <p:spPr>
            <a:xfrm>
              <a:off x="4707" y="1209"/>
              <a:ext cx="2375" cy="673"/>
            </a:xfrm>
            <a:prstGeom prst="rect">
              <a:avLst/>
            </a:prstGeom>
            <a:noFill/>
            <a:ln>
              <a:noFill/>
            </a:ln>
          </p:spPr>
          <p:txBody>
            <a:bodyPr spcFirstLastPara="1" wrap="square" lIns="91425" tIns="91425" rIns="91425" bIns="91425" anchor="t" anchorCtr="0">
              <a:spAutoFit/>
            </a:bodyPr>
            <a:p>
              <a:pPr marL="0" indent="0">
                <a:buClr>
                  <a:srgbClr val="000000"/>
                </a:buClr>
                <a:buSzPts val="1400"/>
                <a:buFont typeface="微软雅黑" panose="020B0503020204020204" charset="-122"/>
                <a:buNone/>
              </a:pPr>
              <a:r>
                <a:rPr lang="en-US" alt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rPr>
                <a:t>TEST</a:t>
              </a:r>
              <a:endParaRPr lang="en-US" altLang="en-GB" sz="1600" b="1" cap="none">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pic>
        <p:nvPicPr>
          <p:cNvPr id="4" name="图片 3"/>
          <p:cNvPicPr>
            <a:picLocks noChangeAspect="1"/>
          </p:cNvPicPr>
          <p:nvPr/>
        </p:nvPicPr>
        <p:blipFill>
          <a:blip r:embed="rId4"/>
          <a:srcRect b="47514"/>
          <a:stretch>
            <a:fillRect/>
          </a:stretch>
        </p:blipFill>
        <p:spPr>
          <a:xfrm>
            <a:off x="1680210" y="1871345"/>
            <a:ext cx="5486400" cy="1400810"/>
          </a:xfrm>
          <a:prstGeom prst="rect">
            <a:avLst/>
          </a:prstGeom>
        </p:spPr>
      </p:pic>
      <p:sp>
        <p:nvSpPr>
          <p:cNvPr id="6" name="Google Shape;68;p15"/>
          <p:cNvSpPr txBox="1"/>
          <p:nvPr>
            <p:custDataLst>
              <p:tags r:id="rId5"/>
            </p:custDataLst>
          </p:nvPr>
        </p:nvSpPr>
        <p:spPr>
          <a:xfrm>
            <a:off x="2004695" y="3583940"/>
            <a:ext cx="2003425" cy="488950"/>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US" altLang="en-GB" sz="2000" b="1">
                <a:solidFill>
                  <a:schemeClr val="accent1"/>
                </a:solidFill>
                <a:latin typeface="微软雅黑" panose="020B0503020204020204" charset="-122"/>
                <a:ea typeface="微软雅黑" panose="020B0503020204020204" charset="-122"/>
                <a:cs typeface="微软雅黑" panose="020B0503020204020204" charset="-122"/>
              </a:rPr>
              <a:t>Simple</a:t>
            </a:r>
            <a:r>
              <a:rPr lang="en-US" altLang="en-GB" sz="2000" b="1">
                <a:solidFill>
                  <a:srgbClr val="FF0000"/>
                </a:solidFill>
                <a:latin typeface="微软雅黑" panose="020B0503020204020204" charset="-122"/>
                <a:ea typeface="微软雅黑" panose="020B0503020204020204" charset="-122"/>
                <a:cs typeface="微软雅黑" panose="020B0503020204020204" charset="-122"/>
              </a:rPr>
              <a:t>   </a:t>
            </a:r>
            <a:endParaRPr lang="en-US" altLang="en-GB" sz="2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Google Shape;68;p15"/>
          <p:cNvSpPr txBox="1"/>
          <p:nvPr>
            <p:custDataLst>
              <p:tags r:id="rId6"/>
            </p:custDataLst>
          </p:nvPr>
        </p:nvSpPr>
        <p:spPr>
          <a:xfrm>
            <a:off x="3950970" y="3583940"/>
            <a:ext cx="4025265" cy="488950"/>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US" altLang="en-GB" sz="2000" b="1">
                <a:solidFill>
                  <a:srgbClr val="FFC000"/>
                </a:solidFill>
                <a:latin typeface="微软雅黑" panose="020B0503020204020204" charset="-122"/>
                <a:ea typeface="微软雅黑" panose="020B0503020204020204" charset="-122"/>
                <a:cs typeface="微软雅黑" panose="020B0503020204020204" charset="-122"/>
              </a:rPr>
              <a:t>Always Effective?   </a:t>
            </a:r>
            <a:endParaRPr lang="en-US" altLang="en-GB" sz="2000" b="1">
              <a:solidFill>
                <a:srgbClr val="FFC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1"/>
          <a:stretch>
            <a:fillRect/>
          </a:stretch>
        </p:blipFill>
        <p:spPr>
          <a:xfrm>
            <a:off x="1299629" y="3339549"/>
            <a:ext cx="1255755" cy="1246046"/>
          </a:xfrm>
          <a:prstGeom prst="rect">
            <a:avLst/>
          </a:prstGeom>
          <a:noFill/>
          <a:ln>
            <a:noFill/>
          </a:ln>
        </p:spPr>
      </p:pic>
      <p:cxnSp>
        <p:nvCxnSpPr>
          <p:cNvPr id="87" name="Google Shape;87;p16"/>
          <p:cNvCxnSpPr/>
          <p:nvPr/>
        </p:nvCxnSpPr>
        <p:spPr>
          <a:xfrm rot="5400000">
            <a:off x="1484964" y="3005477"/>
            <a:ext cx="885000" cy="3900"/>
          </a:xfrm>
          <a:prstGeom prst="straightConnector1">
            <a:avLst/>
          </a:prstGeom>
          <a:noFill/>
          <a:ln w="28575" cap="flat" cmpd="sng">
            <a:solidFill>
              <a:schemeClr val="dk2"/>
            </a:solidFill>
            <a:prstDash val="solid"/>
            <a:round/>
            <a:headEnd type="none" w="med" len="med"/>
            <a:tailEnd type="triangle" w="med" len="med"/>
          </a:ln>
        </p:spPr>
      </p:cxnSp>
      <p:pic>
        <p:nvPicPr>
          <p:cNvPr id="88" name="Google Shape;88;p16" descr="H" title="MathEquation,#000000"/>
          <p:cNvPicPr preferRelativeResize="0"/>
          <p:nvPr/>
        </p:nvPicPr>
        <p:blipFill>
          <a:blip r:embed="rId2"/>
          <a:stretch>
            <a:fillRect/>
          </a:stretch>
        </p:blipFill>
        <p:spPr>
          <a:xfrm>
            <a:off x="1831035" y="3830769"/>
            <a:ext cx="192850" cy="196478"/>
          </a:xfrm>
          <a:prstGeom prst="rect">
            <a:avLst/>
          </a:prstGeom>
          <a:noFill/>
          <a:ln>
            <a:noFill/>
          </a:ln>
        </p:spPr>
      </p:pic>
      <p:pic>
        <p:nvPicPr>
          <p:cNvPr id="89" name="Google Shape;89;p16"/>
          <p:cNvPicPr preferRelativeResize="0"/>
          <p:nvPr/>
        </p:nvPicPr>
        <p:blipFill rotWithShape="1">
          <a:blip r:embed="rId3"/>
          <a:srcRect l="73356" t="15745" r="15532" b="67588"/>
          <a:stretch>
            <a:fillRect/>
          </a:stretch>
        </p:blipFill>
        <p:spPr>
          <a:xfrm>
            <a:off x="1691385" y="1758360"/>
            <a:ext cx="472150" cy="708174"/>
          </a:xfrm>
          <a:prstGeom prst="rect">
            <a:avLst/>
          </a:prstGeom>
          <a:noFill/>
          <a:ln>
            <a:noFill/>
          </a:ln>
        </p:spPr>
      </p:pic>
      <p:sp>
        <p:nvSpPr>
          <p:cNvPr id="90" name="Google Shape;90;p16"/>
          <p:cNvSpPr txBox="1"/>
          <p:nvPr/>
        </p:nvSpPr>
        <p:spPr>
          <a:xfrm>
            <a:off x="944810" y="1955960"/>
            <a:ext cx="63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User</a:t>
            </a:r>
            <a:endParaRPr lang="en-GB"/>
          </a:p>
        </p:txBody>
      </p:sp>
      <p:pic>
        <p:nvPicPr>
          <p:cNvPr id="91" name="Google Shape;91;p16" descr="H(password||salt)=fingerprint" title="MathEquation,#000000"/>
          <p:cNvPicPr preferRelativeResize="0"/>
          <p:nvPr/>
        </p:nvPicPr>
        <p:blipFill>
          <a:blip r:embed="rId4"/>
          <a:stretch>
            <a:fillRect/>
          </a:stretch>
        </p:blipFill>
        <p:spPr>
          <a:xfrm>
            <a:off x="3648238" y="3567000"/>
            <a:ext cx="4220324" cy="348175"/>
          </a:xfrm>
          <a:prstGeom prst="rect">
            <a:avLst/>
          </a:prstGeom>
          <a:noFill/>
          <a:ln>
            <a:noFill/>
          </a:ln>
        </p:spPr>
      </p:pic>
      <p:grpSp>
        <p:nvGrpSpPr>
          <p:cNvPr id="6" name="组合 5"/>
          <p:cNvGrpSpPr/>
          <p:nvPr/>
        </p:nvGrpSpPr>
        <p:grpSpPr>
          <a:xfrm>
            <a:off x="3760470" y="1806575"/>
            <a:ext cx="4240530" cy="707390"/>
            <a:chOff x="5922" y="2565"/>
            <a:chExt cx="6678" cy="1114"/>
          </a:xfrm>
        </p:grpSpPr>
        <p:pic>
          <p:nvPicPr>
            <p:cNvPr id="92" name="Google Shape;92;p16" descr="password" title="MathEquation,#000000"/>
            <p:cNvPicPr preferRelativeResize="0"/>
            <p:nvPr/>
          </p:nvPicPr>
          <p:blipFill>
            <a:blip r:embed="rId5"/>
            <a:stretch>
              <a:fillRect/>
            </a:stretch>
          </p:blipFill>
          <p:spPr>
            <a:xfrm>
              <a:off x="5922" y="2866"/>
              <a:ext cx="1978" cy="512"/>
            </a:xfrm>
            <a:prstGeom prst="rect">
              <a:avLst/>
            </a:prstGeom>
            <a:noFill/>
            <a:ln>
              <a:noFill/>
            </a:ln>
          </p:spPr>
        </p:pic>
        <p:pic>
          <p:nvPicPr>
            <p:cNvPr id="93" name="Google Shape;93;p16"/>
            <p:cNvPicPr preferRelativeResize="0"/>
            <p:nvPr/>
          </p:nvPicPr>
          <p:blipFill rotWithShape="1">
            <a:blip r:embed="rId3"/>
            <a:srcRect l="73356" t="15745" r="15532" b="67588"/>
            <a:stretch>
              <a:fillRect/>
            </a:stretch>
          </p:blipFill>
          <p:spPr>
            <a:xfrm>
              <a:off x="11856" y="2565"/>
              <a:ext cx="744" cy="1115"/>
            </a:xfrm>
            <a:prstGeom prst="rect">
              <a:avLst/>
            </a:prstGeom>
            <a:noFill/>
            <a:ln>
              <a:noFill/>
            </a:ln>
          </p:spPr>
        </p:pic>
        <p:sp>
          <p:nvSpPr>
            <p:cNvPr id="94" name="Google Shape;94;p16"/>
            <p:cNvSpPr txBox="1"/>
            <p:nvPr/>
          </p:nvSpPr>
          <p:spPr>
            <a:xfrm>
              <a:off x="10677" y="2807"/>
              <a:ext cx="995" cy="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User</a:t>
              </a:r>
              <a:endParaRPr lang="en-GB"/>
            </a:p>
          </p:txBody>
        </p:sp>
        <p:cxnSp>
          <p:nvCxnSpPr>
            <p:cNvPr id="95" name="Google Shape;95;p16"/>
            <p:cNvCxnSpPr/>
            <p:nvPr/>
          </p:nvCxnSpPr>
          <p:spPr>
            <a:xfrm rot="10800000">
              <a:off x="8296" y="3122"/>
              <a:ext cx="1544" cy="0"/>
            </a:xfrm>
            <a:prstGeom prst="straightConnector1">
              <a:avLst/>
            </a:prstGeom>
            <a:noFill/>
            <a:ln w="28575" cap="flat" cmpd="sng">
              <a:solidFill>
                <a:schemeClr val="dk2"/>
              </a:solidFill>
              <a:prstDash val="solid"/>
              <a:round/>
              <a:headEnd type="none" w="med" len="med"/>
              <a:tailEnd type="triangle" w="med" len="med"/>
            </a:ln>
          </p:spPr>
        </p:cxnSp>
      </p:grpSp>
      <p:grpSp>
        <p:nvGrpSpPr>
          <p:cNvPr id="2" name="组合 1"/>
          <p:cNvGrpSpPr/>
          <p:nvPr/>
        </p:nvGrpSpPr>
        <p:grpSpPr>
          <a:xfrm>
            <a:off x="4152265" y="2514600"/>
            <a:ext cx="3591560" cy="575945"/>
            <a:chOff x="6539" y="3680"/>
            <a:chExt cx="5656" cy="907"/>
          </a:xfrm>
        </p:grpSpPr>
        <p:pic>
          <p:nvPicPr>
            <p:cNvPr id="96" name="Google Shape;96;p16" descr="salt" title="MathEquation,#000000"/>
            <p:cNvPicPr preferRelativeResize="0"/>
            <p:nvPr/>
          </p:nvPicPr>
          <p:blipFill>
            <a:blip r:embed="rId6"/>
            <a:stretch>
              <a:fillRect/>
            </a:stretch>
          </p:blipFill>
          <p:spPr>
            <a:xfrm>
              <a:off x="6539" y="4155"/>
              <a:ext cx="744" cy="405"/>
            </a:xfrm>
            <a:prstGeom prst="rect">
              <a:avLst/>
            </a:prstGeom>
            <a:noFill/>
            <a:ln>
              <a:noFill/>
            </a:ln>
          </p:spPr>
        </p:pic>
        <p:cxnSp>
          <p:nvCxnSpPr>
            <p:cNvPr id="97" name="Google Shape;97;p16"/>
            <p:cNvCxnSpPr/>
            <p:nvPr/>
          </p:nvCxnSpPr>
          <p:spPr>
            <a:xfrm rot="10800000">
              <a:off x="8296" y="4358"/>
              <a:ext cx="1544" cy="0"/>
            </a:xfrm>
            <a:prstGeom prst="straightConnector1">
              <a:avLst/>
            </a:prstGeom>
            <a:noFill/>
            <a:ln w="28575" cap="flat" cmpd="sng">
              <a:solidFill>
                <a:schemeClr val="dk2"/>
              </a:solidFill>
              <a:prstDash val="solid"/>
              <a:round/>
              <a:headEnd type="none" w="med" len="med"/>
              <a:tailEnd type="triangle" w="med" len="med"/>
            </a:ln>
          </p:spPr>
        </p:cxnSp>
        <p:sp>
          <p:nvSpPr>
            <p:cNvPr id="98" name="Google Shape;98;p16"/>
            <p:cNvSpPr txBox="1"/>
            <p:nvPr/>
          </p:nvSpPr>
          <p:spPr>
            <a:xfrm>
              <a:off x="8860" y="3680"/>
              <a:ext cx="861" cy="7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a:t>
              </a:r>
              <a:endParaRPr sz="2000"/>
            </a:p>
          </p:txBody>
        </p:sp>
        <p:pic>
          <p:nvPicPr>
            <p:cNvPr id="99" name="Google Shape;99;p16" descr="\{0,1\}^{*}" title="MathEquation,#000000"/>
            <p:cNvPicPr preferRelativeResize="0"/>
            <p:nvPr/>
          </p:nvPicPr>
          <p:blipFill>
            <a:blip r:embed="rId7"/>
            <a:stretch>
              <a:fillRect/>
            </a:stretch>
          </p:blipFill>
          <p:spPr>
            <a:xfrm>
              <a:off x="10677" y="3957"/>
              <a:ext cx="1519" cy="630"/>
            </a:xfrm>
            <a:prstGeom prst="rect">
              <a:avLst/>
            </a:prstGeom>
            <a:noFill/>
            <a:ln>
              <a:noFill/>
            </a:ln>
          </p:spPr>
        </p:pic>
      </p:grpSp>
      <p:cxnSp>
        <p:nvCxnSpPr>
          <p:cNvPr id="3" name="直接箭头连接符 2"/>
          <p:cNvCxnSpPr/>
          <p:nvPr/>
        </p:nvCxnSpPr>
        <p:spPr>
          <a:xfrm flipV="1">
            <a:off x="5614670" y="3978275"/>
            <a:ext cx="1905" cy="3016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3501390" y="4324985"/>
            <a:ext cx="4795520" cy="368300"/>
          </a:xfrm>
          <a:prstGeom prst="rect">
            <a:avLst/>
          </a:prstGeom>
          <a:noFill/>
        </p:spPr>
        <p:txBody>
          <a:bodyPr wrap="square" rtlCol="0">
            <a:spAutoFit/>
          </a:bodyPr>
          <a:p>
            <a:r>
              <a:rPr lang="en-US" altLang="zh-CN" sz="1800">
                <a:solidFill>
                  <a:schemeClr val="accent1"/>
                </a:solidFill>
              </a:rPr>
              <a:t>Map same passwords to different fingerprints</a:t>
            </a:r>
            <a:endParaRPr lang="en-US" altLang="zh-CN" sz="1800">
              <a:solidFill>
                <a:schemeClr val="accent1"/>
              </a:solidFill>
            </a:endParaRPr>
          </a:p>
        </p:txBody>
      </p:sp>
      <p:sp>
        <p:nvSpPr>
          <p:cNvPr id="114" name="Google Shape;114;p17"/>
          <p:cNvSpPr txBox="1"/>
          <p:nvPr>
            <p:custDataLst>
              <p:tags r:id="rId8"/>
            </p:custDataLst>
          </p:nvPr>
        </p:nvSpPr>
        <p:spPr>
          <a:xfrm>
            <a:off x="1038625" y="983780"/>
            <a:ext cx="6172200" cy="504190"/>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US" altLang="en-GB" sz="2100">
                <a:sym typeface="+mn-ea"/>
              </a:rPr>
              <a:t>1. </a:t>
            </a:r>
            <a:r>
              <a:rPr lang="en-GB" sz="2100">
                <a:sym typeface="+mn-ea"/>
              </a:rPr>
              <a:t>User Registration</a:t>
            </a:r>
            <a:r>
              <a:rPr lang="en-GB" sz="2100"/>
              <a:t>:</a:t>
            </a:r>
            <a:endParaRPr lang="en-GB" sz="2100"/>
          </a:p>
        </p:txBody>
      </p:sp>
      <p:sp>
        <p:nvSpPr>
          <p:cNvPr id="5" name="Google Shape;114;p17"/>
          <p:cNvSpPr txBox="1"/>
          <p:nvPr>
            <p:custDataLst>
              <p:tags r:id="rId9"/>
            </p:custDataLst>
          </p:nvPr>
        </p:nvSpPr>
        <p:spPr>
          <a:xfrm>
            <a:off x="944645" y="463080"/>
            <a:ext cx="6172200" cy="504190"/>
          </a:xfrm>
          <a:prstGeom prst="rect">
            <a:avLst/>
          </a:prstGeom>
          <a:noFill/>
          <a:ln>
            <a:noFill/>
          </a:ln>
        </p:spPr>
        <p:txBody>
          <a:bodyPr spcFirstLastPara="1" wrap="square" lIns="91425" tIns="91425" rIns="91425" bIns="91425" anchor="t" anchorCtr="0">
            <a:spAutoFit/>
          </a:bodyPr>
          <a:p>
            <a:pPr marL="0" lvl="0" indent="0" algn="l" rtl="0">
              <a:spcBef>
                <a:spcPts val="0"/>
              </a:spcBef>
              <a:spcAft>
                <a:spcPts val="0"/>
              </a:spcAft>
              <a:buNone/>
            </a:pPr>
            <a:r>
              <a:rPr lang="en-US" altLang="en-GB" sz="2100">
                <a:solidFill>
                  <a:schemeClr val="accent1"/>
                </a:solidFill>
                <a:sym typeface="+mn-ea"/>
              </a:rPr>
              <a:t>Password hashing scheme</a:t>
            </a:r>
            <a:r>
              <a:rPr lang="en-GB" sz="2100">
                <a:solidFill>
                  <a:schemeClr val="accent1"/>
                </a:solidFill>
              </a:rPr>
              <a:t>:</a:t>
            </a:r>
            <a:endParaRPr lang="en-GB" sz="21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childTnLst>
                                </p:cTn>
                              </p:par>
                              <p:par>
                                <p:cTn id="18" presetID="10" presetClass="entr" presetSubtype="0" fill="hold"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1000"/>
                                        <p:tgtEl>
                                          <p:spTgt spid="87"/>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1000"/>
                                        <p:tgtEl>
                                          <p:spTgt spid="88"/>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1000"/>
                                        <p:tgtEl>
                                          <p:spTgt spid="89"/>
                                        </p:tgtEl>
                                      </p:cBhvr>
                                    </p:animEffect>
                                  </p:childTnLst>
                                </p:cTn>
                              </p:par>
                              <p:par>
                                <p:cTn id="27" presetID="10"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1000"/>
                                        <p:tgtEl>
                                          <p:spTgt spid="90"/>
                                        </p:tgtEl>
                                      </p:cBhvr>
                                    </p:animEffect>
                                  </p:childTnLst>
                                </p:cTn>
                              </p:par>
                              <p:par>
                                <p:cTn id="30" presetID="10" presetClass="entr" presetSubtype="0"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10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3" name="Shape 103"/>
        <p:cNvGrpSpPr/>
        <p:nvPr/>
      </p:nvGrpSpPr>
      <p:grpSpPr>
        <a:xfrm>
          <a:off x="0" y="0"/>
          <a:ext cx="0" cy="0"/>
          <a:chOff x="0" y="0"/>
          <a:chExt cx="0" cy="0"/>
        </a:xfrm>
      </p:grpSpPr>
      <p:sp>
        <p:nvSpPr>
          <p:cNvPr id="104" name="Google Shape;104;p17"/>
          <p:cNvSpPr/>
          <p:nvPr/>
        </p:nvSpPr>
        <p:spPr>
          <a:xfrm>
            <a:off x="4217300" y="1120375"/>
            <a:ext cx="3793200" cy="266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05" name="Google Shape;105;p17"/>
          <p:cNvPicPr preferRelativeResize="0"/>
          <p:nvPr/>
        </p:nvPicPr>
        <p:blipFill rotWithShape="1">
          <a:blip r:embed="rId1"/>
          <a:srcRect l="73356" t="15745" r="15532" b="67588"/>
          <a:stretch>
            <a:fillRect/>
          </a:stretch>
        </p:blipFill>
        <p:spPr>
          <a:xfrm>
            <a:off x="1761375" y="1868475"/>
            <a:ext cx="472150" cy="708174"/>
          </a:xfrm>
          <a:prstGeom prst="rect">
            <a:avLst/>
          </a:prstGeom>
          <a:noFill/>
          <a:ln>
            <a:noFill/>
          </a:ln>
        </p:spPr>
      </p:pic>
      <p:cxnSp>
        <p:nvCxnSpPr>
          <p:cNvPr id="106" name="Google Shape;106;p17"/>
          <p:cNvCxnSpPr/>
          <p:nvPr/>
        </p:nvCxnSpPr>
        <p:spPr>
          <a:xfrm>
            <a:off x="2721775" y="2234800"/>
            <a:ext cx="1146600" cy="10800"/>
          </a:xfrm>
          <a:prstGeom prst="straightConnector1">
            <a:avLst/>
          </a:prstGeom>
          <a:noFill/>
          <a:ln w="28575" cap="flat" cmpd="sng">
            <a:solidFill>
              <a:schemeClr val="dk2"/>
            </a:solidFill>
            <a:prstDash val="solid"/>
            <a:round/>
            <a:headEnd type="none" w="med" len="med"/>
            <a:tailEnd type="triangle" w="med" len="med"/>
          </a:ln>
        </p:spPr>
      </p:cxnSp>
      <p:sp>
        <p:nvSpPr>
          <p:cNvPr id="107" name="Google Shape;107;p17"/>
          <p:cNvSpPr txBox="1"/>
          <p:nvPr/>
        </p:nvSpPr>
        <p:spPr>
          <a:xfrm>
            <a:off x="2906263" y="1799838"/>
            <a:ext cx="72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p>
        </p:txBody>
      </p:sp>
      <p:pic>
        <p:nvPicPr>
          <p:cNvPr id="108" name="Google Shape;108;p17" descr="x" title="MathEquation,#000000"/>
          <p:cNvPicPr preferRelativeResize="0"/>
          <p:nvPr/>
        </p:nvPicPr>
        <p:blipFill>
          <a:blip r:embed="rId2"/>
          <a:stretch>
            <a:fillRect/>
          </a:stretch>
        </p:blipFill>
        <p:spPr>
          <a:xfrm>
            <a:off x="3112188" y="1868488"/>
            <a:ext cx="226436" cy="262926"/>
          </a:xfrm>
          <a:prstGeom prst="rect">
            <a:avLst/>
          </a:prstGeom>
          <a:noFill/>
          <a:ln>
            <a:noFill/>
          </a:ln>
        </p:spPr>
      </p:pic>
      <p:pic>
        <p:nvPicPr>
          <p:cNvPr id="109" name="Google Shape;109;p17" descr="(salt,fingerprint)" title="MathEquation,#000000"/>
          <p:cNvPicPr preferRelativeResize="0"/>
          <p:nvPr/>
        </p:nvPicPr>
        <p:blipFill>
          <a:blip r:embed="rId3"/>
          <a:stretch>
            <a:fillRect/>
          </a:stretch>
        </p:blipFill>
        <p:spPr>
          <a:xfrm>
            <a:off x="5059438" y="2485275"/>
            <a:ext cx="2194674" cy="329200"/>
          </a:xfrm>
          <a:prstGeom prst="rect">
            <a:avLst/>
          </a:prstGeom>
          <a:noFill/>
          <a:ln w="9525" cap="flat" cmpd="sng">
            <a:noFill/>
            <a:prstDash val="dot"/>
            <a:round/>
            <a:headEnd type="none" w="sm" len="sm"/>
            <a:tailEnd type="none" w="sm" len="sm"/>
          </a:ln>
        </p:spPr>
      </p:pic>
      <p:pic>
        <p:nvPicPr>
          <p:cNvPr id="110" name="Google Shape;110;p17" descr="H(x||salt)\overset{?}{=}fingerprint" title="MathEquation,#000000"/>
          <p:cNvPicPr preferRelativeResize="0"/>
          <p:nvPr/>
        </p:nvPicPr>
        <p:blipFill>
          <a:blip r:embed="rId4"/>
          <a:stretch>
            <a:fillRect/>
          </a:stretch>
        </p:blipFill>
        <p:spPr>
          <a:xfrm>
            <a:off x="2694350" y="3906145"/>
            <a:ext cx="3375426" cy="502100"/>
          </a:xfrm>
          <a:prstGeom prst="rect">
            <a:avLst/>
          </a:prstGeom>
          <a:noFill/>
          <a:ln>
            <a:noFill/>
          </a:ln>
        </p:spPr>
      </p:pic>
      <p:sp>
        <p:nvSpPr>
          <p:cNvPr id="111" name="Google Shape;111;p17"/>
          <p:cNvSpPr txBox="1"/>
          <p:nvPr/>
        </p:nvSpPr>
        <p:spPr>
          <a:xfrm>
            <a:off x="4522000" y="1270400"/>
            <a:ext cx="162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APP DATABASE</a:t>
            </a:r>
            <a:endParaRPr lang="en-GB"/>
          </a:p>
        </p:txBody>
      </p:sp>
      <p:sp>
        <p:nvSpPr>
          <p:cNvPr id="112" name="Google Shape;112;p17"/>
          <p:cNvSpPr txBox="1"/>
          <p:nvPr/>
        </p:nvSpPr>
        <p:spPr>
          <a:xfrm rot="5400000">
            <a:off x="5990725" y="1715425"/>
            <a:ext cx="525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t>...</a:t>
            </a:r>
            <a:endParaRPr sz="3200"/>
          </a:p>
        </p:txBody>
      </p:sp>
      <p:sp>
        <p:nvSpPr>
          <p:cNvPr id="113" name="Google Shape;113;p17"/>
          <p:cNvSpPr txBox="1"/>
          <p:nvPr/>
        </p:nvSpPr>
        <p:spPr>
          <a:xfrm rot="5400000">
            <a:off x="5990725" y="2907225"/>
            <a:ext cx="525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t>...</a:t>
            </a:r>
            <a:endParaRPr sz="3200"/>
          </a:p>
        </p:txBody>
      </p:sp>
      <p:sp>
        <p:nvSpPr>
          <p:cNvPr id="114" name="Google Shape;114;p17"/>
          <p:cNvSpPr txBox="1"/>
          <p:nvPr/>
        </p:nvSpPr>
        <p:spPr>
          <a:xfrm>
            <a:off x="1146575" y="492925"/>
            <a:ext cx="6172200" cy="504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tLang="en-GB" sz="2100"/>
              <a:t>2. </a:t>
            </a:r>
            <a:r>
              <a:rPr lang="en-GB" sz="2100"/>
              <a:t>User Login:</a:t>
            </a:r>
            <a:endParaRPr lang="en-GB" sz="2100"/>
          </a:p>
        </p:txBody>
      </p:sp>
      <p:cxnSp>
        <p:nvCxnSpPr>
          <p:cNvPr id="3" name="直接箭头连接符 2"/>
          <p:cNvCxnSpPr/>
          <p:nvPr>
            <p:custDataLst>
              <p:tags r:id="rId5"/>
            </p:custDataLst>
          </p:nvPr>
        </p:nvCxnSpPr>
        <p:spPr>
          <a:xfrm flipH="1" flipV="1">
            <a:off x="7040880" y="3826510"/>
            <a:ext cx="79375" cy="33337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 name="文本框 1"/>
          <p:cNvSpPr txBox="1"/>
          <p:nvPr>
            <p:custDataLst>
              <p:tags r:id="rId6"/>
            </p:custDataLst>
          </p:nvPr>
        </p:nvSpPr>
        <p:spPr>
          <a:xfrm>
            <a:off x="6591935" y="4098290"/>
            <a:ext cx="2237105" cy="645160"/>
          </a:xfrm>
          <a:prstGeom prst="rect">
            <a:avLst/>
          </a:prstGeom>
          <a:noFill/>
        </p:spPr>
        <p:txBody>
          <a:bodyPr wrap="square" rtlCol="0">
            <a:spAutoFit/>
          </a:bodyPr>
          <a:p>
            <a:r>
              <a:rPr lang="en-US" altLang="zh-CN" sz="1800">
                <a:solidFill>
                  <a:schemeClr val="accent1"/>
                </a:solidFill>
              </a:rPr>
              <a:t>Secure even if the database is leaked!</a:t>
            </a:r>
            <a:endParaRPr lang="en-US" altLang="zh-CN" sz="1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childTnLst>
                                </p:cTn>
                              </p:par>
                              <p:par>
                                <p:cTn id="13" presetID="10" presetClass="entr" presetSubtype="0"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10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10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1000"/>
                                        <p:tgtEl>
                                          <p:spTgt spid="1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1000"/>
                                        <p:tgtEl>
                                          <p:spTgt spid="107"/>
                                        </p:tgtEl>
                                      </p:cBhvr>
                                    </p:animEffect>
                                  </p:childTnLst>
                                </p:cTn>
                              </p:par>
                              <p:par>
                                <p:cTn id="30" presetID="10" presetClass="entr" presetSubtype="0"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1000"/>
                                        <p:tgtEl>
                                          <p:spTgt spid="106"/>
                                        </p:tgtEl>
                                      </p:cBhvr>
                                    </p:animEffect>
                                  </p:childTnLst>
                                </p:cTn>
                              </p:par>
                              <p:par>
                                <p:cTn id="33" presetID="10"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1000"/>
                                        <p:tgtEl>
                                          <p:spTgt spid="108"/>
                                        </p:tgtEl>
                                      </p:cBhvr>
                                    </p:animEffect>
                                  </p:childTnLst>
                                </p:cTn>
                              </p:par>
                              <p:par>
                                <p:cTn id="36" presetID="10" presetClass="entr" presetSubtype="0"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1000"/>
                                        <p:tgtEl>
                                          <p:spTgt spid="10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1000"/>
                                        <p:tgtEl>
                                          <p:spTgt spid="1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2" grpId="0"/>
      <p:bldP spid="2"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commondata" val="eyJoZGlkIjoiZjFmZWIzNDg2MmIzZjExOTIzMmViNTBmYTMwYTk0ZWY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4115</Words>
  <Application>WPS 演示</Application>
  <PresentationFormat/>
  <Paragraphs>351</Paragraphs>
  <Slides>37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Arial</vt:lpstr>
      <vt:lpstr>宋体</vt:lpstr>
      <vt:lpstr>Wingdings</vt:lpstr>
      <vt:lpstr>Arial</vt:lpstr>
      <vt:lpstr>微软雅黑</vt:lpstr>
      <vt:lpstr>Arial Unicode MS</vt:lpstr>
      <vt:lpstr>Open Sans</vt:lpstr>
      <vt:lpstr>Segoe Print</vt:lpstr>
      <vt:lpstr>Cambria Math</vt:lpstr>
      <vt:lpstr>Wingdings</vt:lpstr>
      <vt:lpstr>Simple Light</vt:lpstr>
      <vt:lpstr>Crooked Indifferentiability of the  Feistel Construction</vt:lpstr>
      <vt:lpstr>This talk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Correcting subversion: some attempts</vt:lpstr>
      <vt:lpstr>PowerPoint 演示文稿</vt:lpstr>
      <vt:lpstr>PowerPoint 演示文稿</vt:lpstr>
      <vt:lpstr>PowerPoint 演示文稿</vt:lpstr>
      <vt:lpstr>PowerPoint 演示文稿</vt:lpstr>
      <vt:lpstr>PowerPoint 演示文稿</vt:lpstr>
      <vt:lpstr>PowerPoint 演示文稿</vt:lpstr>
      <vt:lpstr>Construction:  Partially inspired by [RTYZ18]</vt:lpstr>
      <vt:lpstr>Construction: Based on Feistel Cipher</vt:lpstr>
      <vt:lpstr>Construction: Pairwise independent structure </vt:lpstr>
      <vt:lpstr>Construction:  </vt:lpstr>
      <vt:lpstr>PowerPoint 演示文稿</vt:lpstr>
      <vt:lpstr>PowerPoint 演示文稿</vt:lpstr>
      <vt:lpstr>Analysis: Simulation Strategy </vt:lpstr>
      <vt:lpstr>Analysis: Simulation Strategy </vt:lpstr>
      <vt:lpstr>Random permutation: Analysis</vt:lpstr>
      <vt:lpstr>Random permutation: Analysis</vt:lpstr>
      <vt:lpstr>Random permutation: Analysis</vt:lpstr>
      <vt:lpstr>Analysis: Full proof </vt:lpstr>
      <vt:lpstr>Analysis: Honesty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Subversion-resistant cryptography</dc:title>
  <dc:creator/>
  <cp:lastModifiedBy>kris</cp:lastModifiedBy>
  <cp:revision>7</cp:revision>
  <dcterms:created xsi:type="dcterms:W3CDTF">2024-12-09T01:47:00Z</dcterms:created>
  <dcterms:modified xsi:type="dcterms:W3CDTF">2024-12-10T11:56:47Z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BB00FBF2A2344662A0356C5A4896ECA7_12</vt:lpwstr>
  </property>
  <property fmtid="{D5CDD505-2E9C-101B-9397-08002B2CF9AE}" pid="3" name="KSOProductBuildVer">
    <vt:lpwstr>2052-12.1.0.16120</vt:lpwstr>
  </property>
</Properties>
</file>