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8_42DF3EE4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60" r:id="rId9"/>
    <p:sldId id="280" r:id="rId10"/>
    <p:sldId id="261" r:id="rId11"/>
    <p:sldId id="284" r:id="rId12"/>
    <p:sldId id="262" r:id="rId13"/>
    <p:sldId id="282" r:id="rId14"/>
    <p:sldId id="264" r:id="rId15"/>
    <p:sldId id="265" r:id="rId16"/>
    <p:sldId id="266" r:id="rId17"/>
    <p:sldId id="267" r:id="rId18"/>
    <p:sldId id="268" r:id="rId19"/>
    <p:sldId id="283" r:id="rId20"/>
    <p:sldId id="270" r:id="rId21"/>
    <p:sldId id="275" r:id="rId22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582667-6102-27E7-ED8E-01A166EB4B6B}" name="Guest User" initials="GU" userId="Guest User" providerId="Windows Live"/>
  <p188:author id="{B57DE670-2CE6-85FD-4B1F-977802F1259C}" name="Xiangyu Liu" initials="XL" userId="3596e6e96b42c499" providerId="Windows Live"/>
  <p188:author id="{A62448B0-B137-FBD3-59E9-07E1F44F726D}" name="Giannis Tzannetos" initials="GT" userId="1c082d947da564c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5"/>
    <p:restoredTop sz="94718"/>
  </p:normalViewPr>
  <p:slideViewPr>
    <p:cSldViewPr snapToGrid="0">
      <p:cViewPr varScale="1">
        <p:scale>
          <a:sx n="117" d="100"/>
          <a:sy n="117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modernComment_108_42DF3EE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EC82FC1-DD95-D443-B67A-D59FE5ED8703}" authorId="{A62448B0-B137-FBD3-59E9-07E1F44F726D}" created="2024-11-18T19:40:40.148">
    <pc:sldMkLst xmlns:pc="http://schemas.microsoft.com/office/powerpoint/2013/main/command">
      <pc:docMk/>
      <pc:sldMk cId="1121926884" sldId="264"/>
    </pc:sldMkLst>
    <p188:txBody>
      <a:bodyPr/>
      <a:lstStyle/>
      <a:p>
        <a:r>
          <a:rPr lang="en-GR"/>
          <a:t>Xiangyu said will modify the sigma protocol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33391-ECE2-4D3D-91F3-4B4A2F4BE65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3156884-285D-4A77-ADF9-51D0FEC0F357}">
      <dgm:prSet/>
      <dgm:spPr/>
      <dgm:t>
        <a:bodyPr/>
        <a:lstStyle/>
        <a:p>
          <a:r>
            <a:rPr lang="en-US"/>
            <a:t>New security notion (witness hiding)</a:t>
          </a:r>
        </a:p>
      </dgm:t>
    </dgm:pt>
    <dgm:pt modelId="{CC6698A8-8B05-4199-BFDF-C89CE856245D}" type="parTrans" cxnId="{213CAB1B-9D76-4748-AB5D-E7A9AEA88F76}">
      <dgm:prSet/>
      <dgm:spPr/>
      <dgm:t>
        <a:bodyPr/>
        <a:lstStyle/>
        <a:p>
          <a:endParaRPr lang="en-US"/>
        </a:p>
      </dgm:t>
    </dgm:pt>
    <dgm:pt modelId="{0CF39FF1-999D-40F9-901E-FB29D795A9F1}" type="sibTrans" cxnId="{213CAB1B-9D76-4748-AB5D-E7A9AEA88F76}">
      <dgm:prSet/>
      <dgm:spPr/>
      <dgm:t>
        <a:bodyPr/>
        <a:lstStyle/>
        <a:p>
          <a:endParaRPr lang="en-US"/>
        </a:p>
      </dgm:t>
    </dgm:pt>
    <dgm:pt modelId="{5B2ED92E-BDB7-49ED-B4A8-755E9743F316}">
      <dgm:prSet/>
      <dgm:spPr/>
      <dgm:t>
        <a:bodyPr/>
        <a:lstStyle/>
        <a:p>
          <a:r>
            <a:rPr lang="en-US"/>
            <a:t>Construction of witness-hiding AS for NP</a:t>
          </a:r>
        </a:p>
      </dgm:t>
    </dgm:pt>
    <dgm:pt modelId="{61EB161E-B508-4BBB-88B2-DA707A826A56}" type="parTrans" cxnId="{33A10E51-58EA-48FF-BAA6-8AFB41AB3ACD}">
      <dgm:prSet/>
      <dgm:spPr/>
      <dgm:t>
        <a:bodyPr/>
        <a:lstStyle/>
        <a:p>
          <a:endParaRPr lang="en-US"/>
        </a:p>
      </dgm:t>
    </dgm:pt>
    <dgm:pt modelId="{D35C0B44-D784-4AAF-8EF7-1DBC623B69D4}" type="sibTrans" cxnId="{33A10E51-58EA-48FF-BAA6-8AFB41AB3ACD}">
      <dgm:prSet/>
      <dgm:spPr/>
      <dgm:t>
        <a:bodyPr/>
        <a:lstStyle/>
        <a:p>
          <a:endParaRPr lang="en-US"/>
        </a:p>
      </dgm:t>
    </dgm:pt>
    <dgm:pt modelId="{DBD05B1D-C940-4774-BFE5-974EA954CE4C}">
      <dgm:prSet/>
      <dgm:spPr/>
      <dgm:t>
        <a:bodyPr/>
        <a:lstStyle/>
        <a:p>
          <a:r>
            <a:rPr lang="en-US"/>
            <a:t>One-way functions imply witness hiding AS for NP</a:t>
          </a:r>
        </a:p>
      </dgm:t>
    </dgm:pt>
    <dgm:pt modelId="{28366E5D-ACDA-4879-9E28-72E1EF8CBCDA}" type="parTrans" cxnId="{BF528A93-35A3-4437-8F27-D0494558D255}">
      <dgm:prSet/>
      <dgm:spPr/>
      <dgm:t>
        <a:bodyPr/>
        <a:lstStyle/>
        <a:p>
          <a:endParaRPr lang="en-US"/>
        </a:p>
      </dgm:t>
    </dgm:pt>
    <dgm:pt modelId="{3ED3C5C6-4DB6-4233-8E79-E11D3E4F41F0}" type="sibTrans" cxnId="{BF528A93-35A3-4437-8F27-D0494558D255}">
      <dgm:prSet/>
      <dgm:spPr/>
      <dgm:t>
        <a:bodyPr/>
        <a:lstStyle/>
        <a:p>
          <a:endParaRPr lang="en-US"/>
        </a:p>
      </dgm:t>
    </dgm:pt>
    <dgm:pt modelId="{D65DE7AD-5C68-E049-B66E-E2C4B32EB8E1}" type="pres">
      <dgm:prSet presAssocID="{E6B33391-ECE2-4D3D-91F3-4B4A2F4BE6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94F1E5-1EC3-4A41-8929-CD726783B5CC}" type="pres">
      <dgm:prSet presAssocID="{C3156884-285D-4A77-ADF9-51D0FEC0F357}" presName="hierRoot1" presStyleCnt="0"/>
      <dgm:spPr/>
    </dgm:pt>
    <dgm:pt modelId="{4FC97D9B-D18D-1C48-BE88-93A4BC2907BB}" type="pres">
      <dgm:prSet presAssocID="{C3156884-285D-4A77-ADF9-51D0FEC0F357}" presName="composite" presStyleCnt="0"/>
      <dgm:spPr/>
    </dgm:pt>
    <dgm:pt modelId="{A4B6F956-2B72-FD46-B47B-D41B5B85D445}" type="pres">
      <dgm:prSet presAssocID="{C3156884-285D-4A77-ADF9-51D0FEC0F357}" presName="background" presStyleLbl="node0" presStyleIdx="0" presStyleCnt="3"/>
      <dgm:spPr/>
    </dgm:pt>
    <dgm:pt modelId="{565C813E-C25A-4A40-9043-A2CA4FEE10CA}" type="pres">
      <dgm:prSet presAssocID="{C3156884-285D-4A77-ADF9-51D0FEC0F357}" presName="text" presStyleLbl="fgAcc0" presStyleIdx="0" presStyleCnt="3">
        <dgm:presLayoutVars>
          <dgm:chPref val="3"/>
        </dgm:presLayoutVars>
      </dgm:prSet>
      <dgm:spPr/>
    </dgm:pt>
    <dgm:pt modelId="{473C2074-E7F4-DE43-93E0-7ADB37FCC46A}" type="pres">
      <dgm:prSet presAssocID="{C3156884-285D-4A77-ADF9-51D0FEC0F357}" presName="hierChild2" presStyleCnt="0"/>
      <dgm:spPr/>
    </dgm:pt>
    <dgm:pt modelId="{4FD44EF1-25C9-CF44-8C15-7DBD4BC4433A}" type="pres">
      <dgm:prSet presAssocID="{5B2ED92E-BDB7-49ED-B4A8-755E9743F316}" presName="hierRoot1" presStyleCnt="0"/>
      <dgm:spPr/>
    </dgm:pt>
    <dgm:pt modelId="{700FFAAB-4582-CE46-9890-FE953C407456}" type="pres">
      <dgm:prSet presAssocID="{5B2ED92E-BDB7-49ED-B4A8-755E9743F316}" presName="composite" presStyleCnt="0"/>
      <dgm:spPr/>
    </dgm:pt>
    <dgm:pt modelId="{B8561D84-293F-E646-9D3D-937C5C895F54}" type="pres">
      <dgm:prSet presAssocID="{5B2ED92E-BDB7-49ED-B4A8-755E9743F316}" presName="background" presStyleLbl="node0" presStyleIdx="1" presStyleCnt="3"/>
      <dgm:spPr/>
    </dgm:pt>
    <dgm:pt modelId="{A42E43EE-5A39-C044-B7A1-EA03D968B389}" type="pres">
      <dgm:prSet presAssocID="{5B2ED92E-BDB7-49ED-B4A8-755E9743F316}" presName="text" presStyleLbl="fgAcc0" presStyleIdx="1" presStyleCnt="3">
        <dgm:presLayoutVars>
          <dgm:chPref val="3"/>
        </dgm:presLayoutVars>
      </dgm:prSet>
      <dgm:spPr/>
    </dgm:pt>
    <dgm:pt modelId="{5D7C16F7-2736-2D4C-90CF-0FE1BEFD73E9}" type="pres">
      <dgm:prSet presAssocID="{5B2ED92E-BDB7-49ED-B4A8-755E9743F316}" presName="hierChild2" presStyleCnt="0"/>
      <dgm:spPr/>
    </dgm:pt>
    <dgm:pt modelId="{77E38830-FAB6-9141-B493-8280FE649205}" type="pres">
      <dgm:prSet presAssocID="{DBD05B1D-C940-4774-BFE5-974EA954CE4C}" presName="hierRoot1" presStyleCnt="0"/>
      <dgm:spPr/>
    </dgm:pt>
    <dgm:pt modelId="{B823E898-6A7D-1B40-83A1-C26385794826}" type="pres">
      <dgm:prSet presAssocID="{DBD05B1D-C940-4774-BFE5-974EA954CE4C}" presName="composite" presStyleCnt="0"/>
      <dgm:spPr/>
    </dgm:pt>
    <dgm:pt modelId="{BE0DFBDE-2FC9-2E4F-AD3E-BDEA91CCDBD2}" type="pres">
      <dgm:prSet presAssocID="{DBD05B1D-C940-4774-BFE5-974EA954CE4C}" presName="background" presStyleLbl="node0" presStyleIdx="2" presStyleCnt="3"/>
      <dgm:spPr/>
    </dgm:pt>
    <dgm:pt modelId="{BE127944-1EA4-E542-9AE3-9B5A4AECEE95}" type="pres">
      <dgm:prSet presAssocID="{DBD05B1D-C940-4774-BFE5-974EA954CE4C}" presName="text" presStyleLbl="fgAcc0" presStyleIdx="2" presStyleCnt="3">
        <dgm:presLayoutVars>
          <dgm:chPref val="3"/>
        </dgm:presLayoutVars>
      </dgm:prSet>
      <dgm:spPr/>
    </dgm:pt>
    <dgm:pt modelId="{EEB380B4-F190-3440-AA52-96C362B62D16}" type="pres">
      <dgm:prSet presAssocID="{DBD05B1D-C940-4774-BFE5-974EA954CE4C}" presName="hierChild2" presStyleCnt="0"/>
      <dgm:spPr/>
    </dgm:pt>
  </dgm:ptLst>
  <dgm:cxnLst>
    <dgm:cxn modelId="{C206F80A-5CE5-F342-B278-770F55CE6029}" type="presOf" srcId="{C3156884-285D-4A77-ADF9-51D0FEC0F357}" destId="{565C813E-C25A-4A40-9043-A2CA4FEE10CA}" srcOrd="0" destOrd="0" presId="urn:microsoft.com/office/officeart/2005/8/layout/hierarchy1"/>
    <dgm:cxn modelId="{7461DF0B-98A8-664C-98A6-9D6340FEF66B}" type="presOf" srcId="{DBD05B1D-C940-4774-BFE5-974EA954CE4C}" destId="{BE127944-1EA4-E542-9AE3-9B5A4AECEE95}" srcOrd="0" destOrd="0" presId="urn:microsoft.com/office/officeart/2005/8/layout/hierarchy1"/>
    <dgm:cxn modelId="{1ABD0513-88C7-4948-A827-8A4FF4532608}" type="presOf" srcId="{E6B33391-ECE2-4D3D-91F3-4B4A2F4BE657}" destId="{D65DE7AD-5C68-E049-B66E-E2C4B32EB8E1}" srcOrd="0" destOrd="0" presId="urn:microsoft.com/office/officeart/2005/8/layout/hierarchy1"/>
    <dgm:cxn modelId="{213CAB1B-9D76-4748-AB5D-E7A9AEA88F76}" srcId="{E6B33391-ECE2-4D3D-91F3-4B4A2F4BE657}" destId="{C3156884-285D-4A77-ADF9-51D0FEC0F357}" srcOrd="0" destOrd="0" parTransId="{CC6698A8-8B05-4199-BFDF-C89CE856245D}" sibTransId="{0CF39FF1-999D-40F9-901E-FB29D795A9F1}"/>
    <dgm:cxn modelId="{33A10E51-58EA-48FF-BAA6-8AFB41AB3ACD}" srcId="{E6B33391-ECE2-4D3D-91F3-4B4A2F4BE657}" destId="{5B2ED92E-BDB7-49ED-B4A8-755E9743F316}" srcOrd="1" destOrd="0" parTransId="{61EB161E-B508-4BBB-88B2-DA707A826A56}" sibTransId="{D35C0B44-D784-4AAF-8EF7-1DBC623B69D4}"/>
    <dgm:cxn modelId="{BF528A93-35A3-4437-8F27-D0494558D255}" srcId="{E6B33391-ECE2-4D3D-91F3-4B4A2F4BE657}" destId="{DBD05B1D-C940-4774-BFE5-974EA954CE4C}" srcOrd="2" destOrd="0" parTransId="{28366E5D-ACDA-4879-9E28-72E1EF8CBCDA}" sibTransId="{3ED3C5C6-4DB6-4233-8E79-E11D3E4F41F0}"/>
    <dgm:cxn modelId="{ACDA65AD-2FAD-3B45-A24F-16DB343A363E}" type="presOf" srcId="{5B2ED92E-BDB7-49ED-B4A8-755E9743F316}" destId="{A42E43EE-5A39-C044-B7A1-EA03D968B389}" srcOrd="0" destOrd="0" presId="urn:microsoft.com/office/officeart/2005/8/layout/hierarchy1"/>
    <dgm:cxn modelId="{93745954-F3BB-1A4D-98BE-1AA31F94BA9F}" type="presParOf" srcId="{D65DE7AD-5C68-E049-B66E-E2C4B32EB8E1}" destId="{D594F1E5-1EC3-4A41-8929-CD726783B5CC}" srcOrd="0" destOrd="0" presId="urn:microsoft.com/office/officeart/2005/8/layout/hierarchy1"/>
    <dgm:cxn modelId="{5CA61717-FE42-BD46-92EF-32D222E54D84}" type="presParOf" srcId="{D594F1E5-1EC3-4A41-8929-CD726783B5CC}" destId="{4FC97D9B-D18D-1C48-BE88-93A4BC2907BB}" srcOrd="0" destOrd="0" presId="urn:microsoft.com/office/officeart/2005/8/layout/hierarchy1"/>
    <dgm:cxn modelId="{45D0631C-D575-8644-B072-26CC8AB51FAB}" type="presParOf" srcId="{4FC97D9B-D18D-1C48-BE88-93A4BC2907BB}" destId="{A4B6F956-2B72-FD46-B47B-D41B5B85D445}" srcOrd="0" destOrd="0" presId="urn:microsoft.com/office/officeart/2005/8/layout/hierarchy1"/>
    <dgm:cxn modelId="{1D2A7CCE-9C4D-0F49-AEE4-1EEA04D904EC}" type="presParOf" srcId="{4FC97D9B-D18D-1C48-BE88-93A4BC2907BB}" destId="{565C813E-C25A-4A40-9043-A2CA4FEE10CA}" srcOrd="1" destOrd="0" presId="urn:microsoft.com/office/officeart/2005/8/layout/hierarchy1"/>
    <dgm:cxn modelId="{77EC57C5-725E-CE43-B14C-5CE5C0301C42}" type="presParOf" srcId="{D594F1E5-1EC3-4A41-8929-CD726783B5CC}" destId="{473C2074-E7F4-DE43-93E0-7ADB37FCC46A}" srcOrd="1" destOrd="0" presId="urn:microsoft.com/office/officeart/2005/8/layout/hierarchy1"/>
    <dgm:cxn modelId="{609022E3-1086-8741-9320-2DE01135C976}" type="presParOf" srcId="{D65DE7AD-5C68-E049-B66E-E2C4B32EB8E1}" destId="{4FD44EF1-25C9-CF44-8C15-7DBD4BC4433A}" srcOrd="1" destOrd="0" presId="urn:microsoft.com/office/officeart/2005/8/layout/hierarchy1"/>
    <dgm:cxn modelId="{C7D0F6B2-9FA7-304D-999A-2AC6327E18AA}" type="presParOf" srcId="{4FD44EF1-25C9-CF44-8C15-7DBD4BC4433A}" destId="{700FFAAB-4582-CE46-9890-FE953C407456}" srcOrd="0" destOrd="0" presId="urn:microsoft.com/office/officeart/2005/8/layout/hierarchy1"/>
    <dgm:cxn modelId="{6B2A91FE-D875-2A40-9C55-77FB681AED92}" type="presParOf" srcId="{700FFAAB-4582-CE46-9890-FE953C407456}" destId="{B8561D84-293F-E646-9D3D-937C5C895F54}" srcOrd="0" destOrd="0" presId="urn:microsoft.com/office/officeart/2005/8/layout/hierarchy1"/>
    <dgm:cxn modelId="{17122732-EDFE-3644-BA9D-5FA11C52DE65}" type="presParOf" srcId="{700FFAAB-4582-CE46-9890-FE953C407456}" destId="{A42E43EE-5A39-C044-B7A1-EA03D968B389}" srcOrd="1" destOrd="0" presId="urn:microsoft.com/office/officeart/2005/8/layout/hierarchy1"/>
    <dgm:cxn modelId="{3B74E3F0-E251-884C-B771-826AE009D203}" type="presParOf" srcId="{4FD44EF1-25C9-CF44-8C15-7DBD4BC4433A}" destId="{5D7C16F7-2736-2D4C-90CF-0FE1BEFD73E9}" srcOrd="1" destOrd="0" presId="urn:microsoft.com/office/officeart/2005/8/layout/hierarchy1"/>
    <dgm:cxn modelId="{A636DD7D-71AB-F549-AB02-75D69EC52CB1}" type="presParOf" srcId="{D65DE7AD-5C68-E049-B66E-E2C4B32EB8E1}" destId="{77E38830-FAB6-9141-B493-8280FE649205}" srcOrd="2" destOrd="0" presId="urn:microsoft.com/office/officeart/2005/8/layout/hierarchy1"/>
    <dgm:cxn modelId="{DEF368ED-2694-014B-B924-989FBBDEC5C3}" type="presParOf" srcId="{77E38830-FAB6-9141-B493-8280FE649205}" destId="{B823E898-6A7D-1B40-83A1-C26385794826}" srcOrd="0" destOrd="0" presId="urn:microsoft.com/office/officeart/2005/8/layout/hierarchy1"/>
    <dgm:cxn modelId="{8F2C6FA1-ED17-2940-82D3-2E12B745A358}" type="presParOf" srcId="{B823E898-6A7D-1B40-83A1-C26385794826}" destId="{BE0DFBDE-2FC9-2E4F-AD3E-BDEA91CCDBD2}" srcOrd="0" destOrd="0" presId="urn:microsoft.com/office/officeart/2005/8/layout/hierarchy1"/>
    <dgm:cxn modelId="{FEFA0E1D-C88E-1A4F-92D6-187DDC66FF81}" type="presParOf" srcId="{B823E898-6A7D-1B40-83A1-C26385794826}" destId="{BE127944-1EA4-E542-9AE3-9B5A4AECEE95}" srcOrd="1" destOrd="0" presId="urn:microsoft.com/office/officeart/2005/8/layout/hierarchy1"/>
    <dgm:cxn modelId="{81127530-967E-AC48-8A39-1C78573C67C7}" type="presParOf" srcId="{77E38830-FAB6-9141-B493-8280FE649205}" destId="{EEB380B4-F190-3440-AA52-96C362B62D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6F956-2B72-FD46-B47B-D41B5B85D445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C813E-C25A-4A40-9043-A2CA4FEE10CA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New security notion (witness hiding)</a:t>
          </a:r>
        </a:p>
      </dsp:txBody>
      <dsp:txXfrm>
        <a:off x="383617" y="1447754"/>
        <a:ext cx="2847502" cy="1768010"/>
      </dsp:txXfrm>
    </dsp:sp>
    <dsp:sp modelId="{B8561D84-293F-E646-9D3D-937C5C895F54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E43EE-5A39-C044-B7A1-EA03D968B389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Construction of witness-hiding AS for NP</a:t>
          </a:r>
        </a:p>
      </dsp:txBody>
      <dsp:txXfrm>
        <a:off x="3998355" y="1447754"/>
        <a:ext cx="2847502" cy="1768010"/>
      </dsp:txXfrm>
    </dsp:sp>
    <dsp:sp modelId="{BE0DFBDE-2FC9-2E4F-AD3E-BDEA91CCDBD2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27944-1EA4-E542-9AE3-9B5A4AECEE95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One-way functions imply witness hiding AS for NP</a:t>
          </a:r>
        </a:p>
      </dsp:txBody>
      <dsp:txXfrm>
        <a:off x="7613092" y="1447754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03219-65A2-BD42-8B90-452DFA6AF6B0}" type="datetimeFigureOut">
              <a:rPr lang="en-GR" smtClean="0"/>
              <a:t>7/12/24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0A3A1-39A4-5545-AABA-252F7269F3F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4264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0A3A1-39A4-5545-AABA-252F7269F3FE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9789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22F86-1B00-BE6C-66BD-11ED84157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5EB1AD-D966-4E11-489C-92872C31BC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81280F-0041-EC07-B0A7-35E744A15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C4E23-06DE-D1B6-8A69-C7FD8EFB6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0A3A1-39A4-5545-AABA-252F7269F3FE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278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version: More formally, we define witness hiding via the indistinguishability of those two experiments.</a:t>
            </a:r>
          </a:p>
          <a:p>
            <a:r>
              <a:rPr lang="en-US" dirty="0"/>
              <a:t>Long version: More formally, we define the following two experiments, while in experiment 0, the adversary is given an oracle of signatures via pre-sign-and-then-adapt using the witness, and in experiment 1, the adversary is given an oracle of signatures, simulated without witness. Witness hiding asks that those two experiments are indistinguishable.</a:t>
            </a:r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0A3A1-39A4-5545-AABA-252F7269F3FE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8069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0A3A1-39A4-5545-AABA-252F7269F3FE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5726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0A5CA-A2C2-5542-B134-19E662A82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1BCB7-5599-F741-93B9-C7EBA8ECA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41648-819D-7449-AE08-1B7077FE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0436-4C3F-2144-8558-8FE0F2D79517}" type="datetime1">
              <a:rPr lang="en-US" smtClean="0"/>
              <a:t>12/7/24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6D7FD-4E60-6E4A-A65C-0D721D67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9607B-F125-DF47-9011-3A8D96DE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30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5DF87-A9A4-1B4C-B6BC-2E71372B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1072C-796F-DF48-8DDB-463C1AFB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D9FDC-4778-3D47-AA47-D8AF4D09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9083-FF54-E848-BEE7-70F61E4DF3D2}" type="datetime1">
              <a:rPr lang="en-US" smtClean="0"/>
              <a:t>12/7/24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BE00A-6B5B-B648-9E45-419C6351E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03B3A-D137-9743-890C-153873FC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5354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8A0BA9-A145-2A47-999B-BB682751F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87BED-8EFC-664E-91EC-15D1DF0D6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750D7-93B1-8143-8E9E-1A578102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4108-F3A2-854B-AACD-A424FF58A654}" type="datetime1">
              <a:rPr lang="en-US" smtClean="0"/>
              <a:t>12/7/24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0BA4F-DCE8-F740-9BE0-D5120817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F06C0-00D8-FE49-81B1-A927B00E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0974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04C79-4DC8-DD4A-9EE4-C31E34AA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3F31-9405-DE44-88E9-DACE58380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628D1-7A24-4044-B2F4-D8C97425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5000-11CF-F043-96A4-790388742DF5}" type="datetime1">
              <a:rPr lang="en-US" smtClean="0"/>
              <a:t>12/7/24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879DA-0E0E-CD4B-B350-277B23F74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D8285-8603-FB4D-A269-DAAD0304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0170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0B784-1CC5-2642-82A8-D142D967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E7FF7-A6CE-4D42-9381-7D32D9610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9BBCE-1224-0D43-96E7-89C3D89FC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E8C-05F3-5545-9486-6A7452166A58}" type="datetime1">
              <a:rPr lang="en-US" smtClean="0"/>
              <a:t>12/7/24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F0756-8B95-6347-A2B3-A56E9D6D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7F72D-CD78-C548-821A-8480E761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7078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5091-6600-EF4D-8FE2-1783E6A3E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A199C-E1DA-B940-9991-5ACF44E88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8E5C4-56BE-5F4A-BF9D-A97637D26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02774-1103-CF4C-B917-39DD7A0B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33E1-5090-994D-9573-45DB18193C2B}" type="datetime1">
              <a:rPr lang="en-US" smtClean="0"/>
              <a:t>12/7/24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1E46E-02B7-8B4F-B8E0-BCFE6C18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283E1-EA9C-CF4E-ADE2-34605074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8327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77EC-335C-7646-BE2D-BCBF32F6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50ACB-119C-544D-9986-25485EF2D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501CB-5655-E84E-9E7B-A90E84484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054DD0-4926-3745-9E68-4ECEC499B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7D2B2-815A-2D43-A266-42DBBE2B2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4A5CC-8558-0941-AA59-DC376A10A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C1C0-397B-524D-B4C0-315A91DDCB7A}" type="datetime1">
              <a:rPr lang="en-US" smtClean="0"/>
              <a:t>12/7/24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A70613-E62A-DE45-BF5E-C05942BC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407795-943F-9142-9ADB-85E5EFC5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3426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E333-E33B-E442-89D6-DCF068EF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6EB3B-404A-BA4C-8E73-6F1EDC57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1E21-07A2-CB48-8612-DF93DAB0C814}" type="datetime1">
              <a:rPr lang="en-US" smtClean="0"/>
              <a:t>12/7/24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92CB7-129A-4640-B0DF-1D2818C9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4BBCB-49E0-C34A-B253-4FAF8EBC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8434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345BB-6DDA-9842-A4AD-11611FB7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B636-C4A9-354D-B24D-3459D3544550}" type="datetime1">
              <a:rPr lang="en-US" smtClean="0"/>
              <a:t>12/7/24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D547D5-2D17-354E-9750-C9395456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AB4C1-B375-7E4A-A6A9-75501B86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5873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7B6E-D1A8-024F-833B-4D6B6E60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EE03B-9693-7A4C-AA8A-79E2A463A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CA218-4B11-7546-8FCE-7B2F35E47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F8B06-13EB-8B45-BD72-46CABB55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2136-7770-3F48-8BA4-D6FE7B9F8A54}" type="datetime1">
              <a:rPr lang="en-US" smtClean="0"/>
              <a:t>12/7/24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7B9F5-4CEC-9346-A3CA-C0302BD2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A67DD-58FF-CB47-8B86-B17099137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6477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8456-D08C-4A49-BA7F-DC4CAEDF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2F4874-4711-2B47-9740-6DAE18393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79280-1ACC-1244-BC09-95868D043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4CFA6-978A-3F48-B3BF-21148260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CBE7-1E72-084E-AD4E-38F53E73B5EA}" type="datetime1">
              <a:rPr lang="en-US" smtClean="0"/>
              <a:t>12/7/24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6A480-65C2-2F4A-93BD-6CC0FC06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CB4E7-BC6A-DF48-ABED-1EAADC79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074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3AFB17-D14B-0945-A160-93E6B87D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61CF3-F8CA-6347-8659-6F5ECC499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C2BE5-E347-464D-B8C8-FDEF8F615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0A332-4447-B34F-9E9C-8B966D9DC55B}" type="datetime1">
              <a:rPr lang="en-US" smtClean="0"/>
              <a:t>12/7/24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F0F95-A802-8043-A088-C86F7E259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781EE-A2FF-6C4E-8F16-59A6A2D97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D3E23-1AEB-3C42-8BBB-66DBF961B0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7168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0.svg"/><Relationship Id="rId7" Type="http://schemas.openxmlformats.org/officeDocument/2006/relationships/image" Target="../media/image1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.png"/><Relationship Id="rId3" Type="http://schemas.microsoft.com/office/2018/10/relationships/comments" Target="../comments/modernComment_108_42DF3EE4.xml"/><Relationship Id="rId7" Type="http://schemas.openxmlformats.org/officeDocument/2006/relationships/image" Target="../media/image14.sv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50.png"/><Relationship Id="rId5" Type="http://schemas.openxmlformats.org/officeDocument/2006/relationships/image" Target="../media/image12.svg"/><Relationship Id="rId10" Type="http://schemas.openxmlformats.org/officeDocument/2006/relationships/image" Target="../media/image540.png"/><Relationship Id="rId4" Type="http://schemas.openxmlformats.org/officeDocument/2006/relationships/image" Target="../media/image11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12.sv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14.svg"/><Relationship Id="rId10" Type="http://schemas.openxmlformats.org/officeDocument/2006/relationships/image" Target="../media/image68.png"/><Relationship Id="rId4" Type="http://schemas.openxmlformats.org/officeDocument/2006/relationships/image" Target="../media/image13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12.svg"/><Relationship Id="rId17" Type="http://schemas.openxmlformats.org/officeDocument/2006/relationships/image" Target="../media/image29.svg"/><Relationship Id="rId2" Type="http://schemas.openxmlformats.org/officeDocument/2006/relationships/image" Target="../media/image18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1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2.svg"/><Relationship Id="rId7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11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7.png"/><Relationship Id="rId5" Type="http://schemas.openxmlformats.org/officeDocument/2006/relationships/image" Target="../media/image35.png"/><Relationship Id="rId10" Type="http://schemas.openxmlformats.org/officeDocument/2006/relationships/image" Target="../media/image14.svg"/><Relationship Id="rId4" Type="http://schemas.openxmlformats.org/officeDocument/2006/relationships/image" Target="../media/image3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4.svg"/><Relationship Id="rId5" Type="http://schemas.openxmlformats.org/officeDocument/2006/relationships/image" Target="../media/image42.png"/><Relationship Id="rId10" Type="http://schemas.openxmlformats.org/officeDocument/2006/relationships/image" Target="../media/image13.png"/><Relationship Id="rId4" Type="http://schemas.openxmlformats.org/officeDocument/2006/relationships/image" Target="../media/image41.png"/><Relationship Id="rId9" Type="http://schemas.openxmlformats.org/officeDocument/2006/relationships/image" Target="../media/image12.sv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65DD1-10CE-B645-8742-77F90F0E9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60" y="1122363"/>
            <a:ext cx="11842679" cy="2387600"/>
          </a:xfrm>
        </p:spPr>
        <p:txBody>
          <a:bodyPr>
            <a:normAutofit/>
          </a:bodyPr>
          <a:lstStyle/>
          <a:p>
            <a:r>
              <a:rPr lang="en-US" sz="4400" b="0" i="0" u="none" strike="noStrike">
                <a:solidFill>
                  <a:srgbClr val="212529"/>
                </a:solidFill>
                <a:effectLst/>
                <a:latin typeface="system-ui"/>
              </a:rPr>
              <a:t>Adaptor Signatures: New Security Definition and</a:t>
            </a:r>
            <a:br>
              <a:rPr lang="en-US" sz="4400" b="0" i="0" u="none" strike="noStrike">
                <a:solidFill>
                  <a:srgbClr val="212529"/>
                </a:solidFill>
                <a:effectLst/>
                <a:latin typeface="system-ui"/>
              </a:rPr>
            </a:br>
            <a:r>
              <a:rPr lang="en-US" sz="4400" b="0" i="0" u="none" strike="noStrike">
                <a:solidFill>
                  <a:srgbClr val="212529"/>
                </a:solidFill>
                <a:effectLst/>
                <a:latin typeface="system-ui"/>
              </a:rPr>
              <a:t>A Generic Construction for NP Relations</a:t>
            </a:r>
            <a:endParaRPr lang="en-CN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06F270-9F98-4247-96F6-81022257B2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Xiangyu</a:t>
            </a:r>
            <a:r>
              <a:rPr lang="en-US"/>
              <a:t> Liu</a:t>
            </a:r>
            <a:r>
              <a:rPr lang="en-US" b="1"/>
              <a:t>,  Ioannis Tzannetos</a:t>
            </a:r>
            <a:r>
              <a:rPr lang="en-US"/>
              <a:t>, Vassilis </a:t>
            </a:r>
            <a:r>
              <a:rPr lang="en-US" err="1"/>
              <a:t>Zikas</a:t>
            </a:r>
            <a:r>
              <a:rPr lang="en-US"/>
              <a:t> </a:t>
            </a:r>
            <a:endParaRPr lang="en-CN">
              <a:cs typeface="Calibri"/>
            </a:endParaRPr>
          </a:p>
        </p:txBody>
      </p:sp>
      <p:pic>
        <p:nvPicPr>
          <p:cNvPr id="5" name="Picture 4" descr="A yellow and blue logo&#10;&#10;Description automatically generated">
            <a:extLst>
              <a:ext uri="{FF2B5EF4-FFF2-40B4-BE49-F238E27FC236}">
                <a16:creationId xmlns:a16="http://schemas.microsoft.com/office/drawing/2014/main" id="{09B056BB-4DEC-B151-0740-11B3DD67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804" y="4747188"/>
            <a:ext cx="1638481" cy="1032243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D5BADD0-8187-38E7-D0F7-D3C862041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430" y="4738584"/>
            <a:ext cx="1449137" cy="1449137"/>
          </a:xfrm>
          <a:prstGeom prst="rect">
            <a:avLst/>
          </a:prstGeom>
        </p:spPr>
      </p:pic>
      <p:pic>
        <p:nvPicPr>
          <p:cNvPr id="13" name="Picture 12" descr="A white letter with a black background&#10;&#10;Description automatically generated">
            <a:extLst>
              <a:ext uri="{FF2B5EF4-FFF2-40B4-BE49-F238E27FC236}">
                <a16:creationId xmlns:a16="http://schemas.microsoft.com/office/drawing/2014/main" id="{749E607C-5C44-CA74-478E-D6749DF45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15" y="4905556"/>
            <a:ext cx="2083869" cy="11151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4047C8-9788-3CBA-67E8-40688019F58C}"/>
              </a:ext>
            </a:extLst>
          </p:cNvPr>
          <p:cNvSpPr txBox="1"/>
          <p:nvPr/>
        </p:nvSpPr>
        <p:spPr>
          <a:xfrm>
            <a:off x="-2" y="4455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5400"/>
              <a:t>Asiacrypt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BDB05-081C-71BB-AB6E-B7B5E440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7587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1BA2-54DC-1045-AD06-7DDB5A26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Dai’s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2E69E-39A3-CF4A-8214-38C1DD0B78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91440" tIns="45720" rIns="91440" bIns="45720" rtlCol="0" anchor="t">
                <a:normAutofit fontScale="92500"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800"/>
                  <a:t>(Full) signature: </a:t>
                </a:r>
                <a14:m>
                  <m:oMath xmlns:m="http://schemas.openxmlformats.org/officeDocument/2006/math">
                    <m: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l-GR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/>
                  <a:t>While simple it satisfies all security notions of AS:</a:t>
                </a:r>
                <a:endParaRPr lang="en-US">
                  <a:cs typeface="Calibri"/>
                </a:endParaRPr>
              </a:p>
              <a:p>
                <a:pPr lvl="1">
                  <a:lnSpc>
                    <a:spcPct val="120000"/>
                  </a:lnSpc>
                  <a:buFont typeface="Wingdings" panose="020B0604020202020204" pitchFamily="34" charset="0"/>
                  <a:buChar char="v"/>
                </a:pPr>
                <a:r>
                  <a:rPr lang="en-US"/>
                  <a:t>Unforgeability</a:t>
                </a:r>
                <a:endParaRPr lang="en-US">
                  <a:cs typeface="Calibri"/>
                </a:endParaRPr>
              </a:p>
              <a:p>
                <a:pPr lvl="1">
                  <a:lnSpc>
                    <a:spcPct val="120000"/>
                  </a:lnSpc>
                  <a:buFont typeface="Wingdings" panose="020B0604020202020204" pitchFamily="34" charset="0"/>
                  <a:buChar char="v"/>
                </a:pPr>
                <a:r>
                  <a:rPr lang="en-US"/>
                  <a:t>Witness Extractability</a:t>
                </a:r>
                <a:endParaRPr lang="en-US">
                  <a:cs typeface="Calibri"/>
                </a:endParaRPr>
              </a:p>
              <a:p>
                <a:pPr lvl="1">
                  <a:lnSpc>
                    <a:spcPct val="120000"/>
                  </a:lnSpc>
                  <a:buFont typeface="Wingdings" panose="020B0604020202020204" pitchFamily="34" charset="0"/>
                  <a:buChar char="v"/>
                </a:pPr>
                <a:r>
                  <a:rPr lang="en-US">
                    <a:latin typeface="Calibri"/>
                    <a:cs typeface="Calibri"/>
                  </a:rPr>
                  <a:t>P</a:t>
                </a:r>
                <a:r>
                  <a:rPr lang="en-US" sz="2400">
                    <a:effectLst/>
                    <a:latin typeface="Calibri"/>
                    <a:cs typeface="Calibri"/>
                  </a:rPr>
                  <a:t>re-signature adaptability</a:t>
                </a:r>
                <a:endParaRPr lang="en-US">
                  <a:latin typeface="Calibri"/>
                  <a:cs typeface="Calibri"/>
                </a:endParaRPr>
              </a:p>
              <a:p>
                <a:pPr lvl="1">
                  <a:lnSpc>
                    <a:spcPct val="120000"/>
                  </a:lnSpc>
                  <a:buFont typeface="Wingdings" panose="020B0604020202020204" pitchFamily="34" charset="0"/>
                  <a:buChar char="v"/>
                </a:pPr>
                <a:endParaRPr lang="en-CN">
                  <a:cs typeface="Calibri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/>
                  <a:t>Though it comes with a </a:t>
                </a:r>
                <a:r>
                  <a:rPr lang="en-US" sz="3600">
                    <a:solidFill>
                      <a:srgbClr val="FF0000"/>
                    </a:solidFill>
                  </a:rPr>
                  <a:t>security risk</a:t>
                </a:r>
                <a:r>
                  <a:rPr lang="en-US"/>
                  <a:t>:</a:t>
                </a:r>
                <a:endParaRPr lang="en-US">
                  <a:cs typeface="Calibri"/>
                </a:endParaRPr>
              </a:p>
              <a:p>
                <a:pPr lvl="1">
                  <a:lnSpc>
                    <a:spcPct val="120000"/>
                  </a:lnSpc>
                  <a:buFont typeface="Wingdings" panose="020B0604020202020204" pitchFamily="34" charset="0"/>
                  <a:buChar char="v"/>
                </a:pPr>
                <a:r>
                  <a:rPr lang="en-US" sz="3600"/>
                  <a:t>The witness is </a:t>
                </a:r>
                <a:r>
                  <a:rPr lang="en-US" sz="3600" b="1"/>
                  <a:t>exposed</a:t>
                </a:r>
                <a:r>
                  <a:rPr lang="en-US" sz="3600"/>
                  <a:t> in </a:t>
                </a:r>
                <a:r>
                  <a:rPr lang="en-US" sz="3600" b="1"/>
                  <a:t>plain!</a:t>
                </a:r>
                <a:endParaRPr lang="en-US" sz="3600">
                  <a:cs typeface="Calibri" panose="020F0502020204030204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2E69E-39A3-CF4A-8214-38C1DD0B78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4DD0A-7F97-A7E4-6B08-36C3DFC3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62204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51B6A-838F-D100-C851-74C65FA28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4C26-0F3C-DE84-43ED-C4D280D28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is witness exposure a problem?</a:t>
            </a:r>
            <a:endParaRPr lang="en-CN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4091EE-8517-C129-CD5D-5062B92D6584}"/>
              </a:ext>
            </a:extLst>
          </p:cNvPr>
          <p:cNvSpPr txBox="1">
            <a:spLocks/>
          </p:cNvSpPr>
          <p:nvPr/>
        </p:nvSpPr>
        <p:spPr>
          <a:xfrm>
            <a:off x="262128" y="3390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N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8C2BB79-048F-6A46-BFED-B20B11598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3703" y="2072826"/>
            <a:ext cx="1010517" cy="1010517"/>
          </a:xfrm>
          <a:prstGeom prst="rect">
            <a:avLst/>
          </a:prstGeom>
        </p:spPr>
      </p:pic>
      <p:pic>
        <p:nvPicPr>
          <p:cNvPr id="12" name="Graphic 11" descr="Male profile outline">
            <a:extLst>
              <a:ext uri="{FF2B5EF4-FFF2-40B4-BE49-F238E27FC236}">
                <a16:creationId xmlns:a16="http://schemas.microsoft.com/office/drawing/2014/main" id="{4EDE9E1A-3FD9-EE35-0C61-3657861F4432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4540" y="2986910"/>
            <a:ext cx="1627199" cy="1627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FF8C29-BC75-45ED-B4AE-D2AF510B9681}"/>
              </a:ext>
            </a:extLst>
          </p:cNvPr>
          <p:cNvGrpSpPr/>
          <p:nvPr/>
        </p:nvGrpSpPr>
        <p:grpSpPr>
          <a:xfrm>
            <a:off x="5616419" y="2986910"/>
            <a:ext cx="997061" cy="1809179"/>
            <a:chOff x="7136754" y="1716810"/>
            <a:chExt cx="997061" cy="1809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D1AED5A-6F08-2C7F-879D-63A2A784C344}"/>
                    </a:ext>
                  </a:extLst>
                </p:cNvPr>
                <p:cNvSpPr txBox="1"/>
                <p:nvPr/>
              </p:nvSpPr>
              <p:spPr>
                <a:xfrm>
                  <a:off x="7379024" y="1716810"/>
                  <a:ext cx="55335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R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D1AED5A-6F08-2C7F-879D-63A2A784C3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9024" y="1716810"/>
                  <a:ext cx="553357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C5B745-E63E-545E-225B-033D4BCE014C}"/>
                </a:ext>
              </a:extLst>
            </p:cNvPr>
            <p:cNvSpPr txBox="1"/>
            <p:nvPr/>
          </p:nvSpPr>
          <p:spPr>
            <a:xfrm>
              <a:off x="7379024" y="3156657"/>
              <a:ext cx="535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/>
                <a:t>BTC</a:t>
              </a:r>
            </a:p>
          </p:txBody>
        </p:sp>
        <p:sp>
          <p:nvSpPr>
            <p:cNvPr id="19" name="Curved Up Arrow 18">
              <a:extLst>
                <a:ext uri="{FF2B5EF4-FFF2-40B4-BE49-F238E27FC236}">
                  <a16:creationId xmlns:a16="http://schemas.microsoft.com/office/drawing/2014/main" id="{02B37179-6D6C-EEBE-5A4F-FC6AA0FEEE35}"/>
                </a:ext>
              </a:extLst>
            </p:cNvPr>
            <p:cNvSpPr/>
            <p:nvPr/>
          </p:nvSpPr>
          <p:spPr>
            <a:xfrm>
              <a:off x="7183209" y="2686641"/>
              <a:ext cx="950606" cy="361152"/>
            </a:xfrm>
            <a:prstGeom prst="curvedUpArrow">
              <a:avLst>
                <a:gd name="adj1" fmla="val 21106"/>
                <a:gd name="adj2" fmla="val 50000"/>
                <a:gd name="adj3" fmla="val 25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R">
                <a:solidFill>
                  <a:schemeClr val="tx1"/>
                </a:solidFill>
              </a:endParaRPr>
            </a:p>
          </p:txBody>
        </p:sp>
        <p:sp>
          <p:nvSpPr>
            <p:cNvPr id="20" name="Curved Up Arrow 19">
              <a:extLst>
                <a:ext uri="{FF2B5EF4-FFF2-40B4-BE49-F238E27FC236}">
                  <a16:creationId xmlns:a16="http://schemas.microsoft.com/office/drawing/2014/main" id="{FEA6F2DE-4706-89A1-A639-DFD829B246E0}"/>
                </a:ext>
              </a:extLst>
            </p:cNvPr>
            <p:cNvSpPr/>
            <p:nvPr/>
          </p:nvSpPr>
          <p:spPr>
            <a:xfrm rot="10800000">
              <a:off x="7136754" y="2195382"/>
              <a:ext cx="950606" cy="361152"/>
            </a:xfrm>
            <a:prstGeom prst="curvedUpArrow">
              <a:avLst>
                <a:gd name="adj1" fmla="val 21106"/>
                <a:gd name="adj2" fmla="val 50000"/>
                <a:gd name="adj3" fmla="val 25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R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F398161-B23D-4B3B-B41D-AB6BC924856A}"/>
              </a:ext>
            </a:extLst>
          </p:cNvPr>
          <p:cNvSpPr txBox="1"/>
          <p:nvPr/>
        </p:nvSpPr>
        <p:spPr>
          <a:xfrm>
            <a:off x="4183090" y="427356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/>
              <a:t>Alice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8D159B-358F-E05C-6ADC-82CD7E8403CF}"/>
              </a:ext>
            </a:extLst>
          </p:cNvPr>
          <p:cNvSpPr txBox="1"/>
          <p:nvPr/>
        </p:nvSpPr>
        <p:spPr>
          <a:xfrm>
            <a:off x="7428303" y="426843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/>
              <a:t>Bob</a:t>
            </a:r>
          </a:p>
        </p:txBody>
      </p:sp>
      <p:pic>
        <p:nvPicPr>
          <p:cNvPr id="23" name="Graphic 22" descr="Female Profile outline">
            <a:extLst>
              <a:ext uri="{FF2B5EF4-FFF2-40B4-BE49-F238E27FC236}">
                <a16:creationId xmlns:a16="http://schemas.microsoft.com/office/drawing/2014/main" id="{9ADD8F2F-A577-79E1-786C-A80C49C96D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0260" y="3143149"/>
            <a:ext cx="1627186" cy="1627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E9F86-65FA-E4B1-707D-301A8FB6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6056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1BA2-54DC-1045-AD06-7DDB5A26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New Security Notion: Witness Hiding</a:t>
            </a:r>
          </a:p>
        </p:txBody>
      </p:sp>
      <p:pic>
        <p:nvPicPr>
          <p:cNvPr id="5" name="Picture 4" descr="A white text with black text&#10;&#10;Description automatically generated">
            <a:extLst>
              <a:ext uri="{FF2B5EF4-FFF2-40B4-BE49-F238E27FC236}">
                <a16:creationId xmlns:a16="http://schemas.microsoft.com/office/drawing/2014/main" id="{F48AF604-F340-24A5-C7BB-D0B8D827A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296" y="2703967"/>
            <a:ext cx="8909407" cy="3982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D87F17-6F69-5E4C-8416-D8458629D684}"/>
                  </a:ext>
                </a:extLst>
              </p:cNvPr>
              <p:cNvSpPr txBox="1"/>
              <p:nvPr/>
            </p:nvSpPr>
            <p:spPr>
              <a:xfrm>
                <a:off x="838199" y="1550010"/>
                <a:ext cx="10732477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/>
                  <a:t>witness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/>
                  <a:t> can be extracted from both a pre-signature and an adapted signature (jointly), but not from only one of them alone</a:t>
                </a:r>
                <a:endParaRPr lang="en-CN" sz="2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D87F17-6F69-5E4C-8416-D8458629D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550010"/>
                <a:ext cx="10732477" cy="954107"/>
              </a:xfrm>
              <a:prstGeom prst="rect">
                <a:avLst/>
              </a:prstGeom>
              <a:blipFill>
                <a:blip r:embed="rId5"/>
                <a:stretch>
                  <a:fillRect l="-965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2AC2A-50BD-2C7D-4037-AC642ABC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1851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20ECA-1723-05B6-B34D-31084AA46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812065-FD98-62DF-F9F7-21007491F2C5}"/>
              </a:ext>
            </a:extLst>
          </p:cNvPr>
          <p:cNvSpPr txBox="1"/>
          <p:nvPr/>
        </p:nvSpPr>
        <p:spPr>
          <a:xfrm>
            <a:off x="0" y="316739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/>
              <a:t>Question : Can we have </a:t>
            </a:r>
            <a:r>
              <a:rPr lang="en-GB" sz="2800" b="1" i="1" u="sng"/>
              <a:t>witness-hiding</a:t>
            </a:r>
            <a:r>
              <a:rPr lang="en-GB" sz="2800" b="1"/>
              <a:t> adaptor signatures for all NP 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87DE2A-A987-53E7-BFE5-E1E8D6D5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7826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E33FA1FA-4499-8C41-9FC0-F2E80E589D28}"/>
              </a:ext>
            </a:extLst>
          </p:cNvPr>
          <p:cNvSpPr/>
          <p:nvPr/>
        </p:nvSpPr>
        <p:spPr>
          <a:xfrm>
            <a:off x="0" y="4772632"/>
            <a:ext cx="5933441" cy="20853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48DCC8-06B0-C14D-956B-80C26AE80FEF}"/>
              </a:ext>
            </a:extLst>
          </p:cNvPr>
          <p:cNvSpPr/>
          <p:nvPr/>
        </p:nvSpPr>
        <p:spPr>
          <a:xfrm>
            <a:off x="5933441" y="4772632"/>
            <a:ext cx="6258559" cy="20853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81BA2-54DC-1045-AD06-7DDB5A26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N"/>
              <a:t>W</a:t>
            </a:r>
            <a:r>
              <a:rPr lang="en-US" err="1"/>
              <a:t>itness</a:t>
            </a:r>
            <a:r>
              <a:rPr lang="en-US"/>
              <a:t>-hiding </a:t>
            </a:r>
            <a:r>
              <a:rPr lang="en-CN"/>
              <a:t>AS vs. </a:t>
            </a:r>
            <a:r>
              <a:rPr lang="en-US"/>
              <a:t>Sigma protocols</a:t>
            </a:r>
            <a:endParaRPr lang="en-C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00687E-E237-4E41-A1AC-6C87DCC9BC57}"/>
              </a:ext>
            </a:extLst>
          </p:cNvPr>
          <p:cNvGrpSpPr/>
          <p:nvPr/>
        </p:nvGrpSpPr>
        <p:grpSpPr>
          <a:xfrm>
            <a:off x="2121699" y="1969648"/>
            <a:ext cx="1732461" cy="1732459"/>
            <a:chOff x="1505029" y="3259649"/>
            <a:chExt cx="1800000" cy="1800000"/>
          </a:xfrm>
        </p:grpSpPr>
        <p:pic>
          <p:nvPicPr>
            <p:cNvPr id="13" name="Graphic 12" descr="Female Profile outline">
              <a:extLst>
                <a:ext uri="{FF2B5EF4-FFF2-40B4-BE49-F238E27FC236}">
                  <a16:creationId xmlns:a16="http://schemas.microsoft.com/office/drawing/2014/main" id="{3B11D87B-94CF-284C-AAE0-D99F11796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05029" y="3259649"/>
              <a:ext cx="1800000" cy="18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589E67-DEDE-FB4D-AECE-160C52BCA45F}"/>
                </a:ext>
              </a:extLst>
            </p:cNvPr>
            <p:cNvSpPr txBox="1"/>
            <p:nvPr/>
          </p:nvSpPr>
          <p:spPr>
            <a:xfrm>
              <a:off x="1954213" y="4562097"/>
              <a:ext cx="901633" cy="415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/>
                <a:t>Prover</a:t>
              </a:r>
              <a:endParaRPr lang="en-GR" sz="20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CA088B-5829-3E4A-A52E-6A76D62E2A75}"/>
              </a:ext>
            </a:extLst>
          </p:cNvPr>
          <p:cNvGrpSpPr/>
          <p:nvPr/>
        </p:nvGrpSpPr>
        <p:grpSpPr>
          <a:xfrm>
            <a:off x="8169024" y="1931291"/>
            <a:ext cx="1732460" cy="1732460"/>
            <a:chOff x="10453800" y="-364129"/>
            <a:chExt cx="1800000" cy="1800000"/>
          </a:xfrm>
        </p:grpSpPr>
        <p:pic>
          <p:nvPicPr>
            <p:cNvPr id="17" name="Graphic 16" descr="Male profile outline">
              <a:extLst>
                <a:ext uri="{FF2B5EF4-FFF2-40B4-BE49-F238E27FC236}">
                  <a16:creationId xmlns:a16="http://schemas.microsoft.com/office/drawing/2014/main" id="{2A4425F4-F83E-F449-B087-041C61B2376D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453800" y="-364129"/>
              <a:ext cx="1800000" cy="18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7D3DC1-2D25-F74F-A36F-CDB01283716A}"/>
                </a:ext>
              </a:extLst>
            </p:cNvPr>
            <p:cNvSpPr txBox="1"/>
            <p:nvPr/>
          </p:nvSpPr>
          <p:spPr>
            <a:xfrm>
              <a:off x="10859780" y="938320"/>
              <a:ext cx="988039" cy="415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/>
                <a:t>Verifier</a:t>
              </a:r>
              <a:endParaRPr lang="en-GR" sz="2000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EAA2E1-1A20-2243-A53C-7D2449C53943}"/>
              </a:ext>
            </a:extLst>
          </p:cNvPr>
          <p:cNvCxnSpPr>
            <a:cxnSpLocks/>
          </p:cNvCxnSpPr>
          <p:nvPr/>
        </p:nvCxnSpPr>
        <p:spPr>
          <a:xfrm>
            <a:off x="4475480" y="2018612"/>
            <a:ext cx="3261360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93A8B3-F815-1942-A940-43F6C3F80D77}"/>
              </a:ext>
            </a:extLst>
          </p:cNvPr>
          <p:cNvCxnSpPr>
            <a:cxnSpLocks/>
          </p:cNvCxnSpPr>
          <p:nvPr/>
        </p:nvCxnSpPr>
        <p:spPr>
          <a:xfrm flipH="1">
            <a:off x="4455160" y="2825717"/>
            <a:ext cx="3281680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3D825FC-2BAD-164C-A645-90F335C98521}"/>
              </a:ext>
            </a:extLst>
          </p:cNvPr>
          <p:cNvCxnSpPr>
            <a:cxnSpLocks/>
          </p:cNvCxnSpPr>
          <p:nvPr/>
        </p:nvCxnSpPr>
        <p:spPr>
          <a:xfrm>
            <a:off x="4455160" y="3674692"/>
            <a:ext cx="3281680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3B949F-BE56-724F-8EA7-5E20E37048BC}"/>
                  </a:ext>
                </a:extLst>
              </p:cNvPr>
              <p:cNvSpPr txBox="1"/>
              <p:nvPr/>
            </p:nvSpPr>
            <p:spPr>
              <a:xfrm>
                <a:off x="4813764" y="1566523"/>
                <a:ext cx="2395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400"/>
                  <a:t>commitment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𝑐𝑚𝑡</m:t>
                    </m:r>
                  </m:oMath>
                </a14:m>
                <a:endParaRPr lang="en-CN" sz="24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3B949F-BE56-724F-8EA7-5E20E3704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764" y="1566523"/>
                <a:ext cx="2395656" cy="461665"/>
              </a:xfrm>
              <a:prstGeom prst="rect">
                <a:avLst/>
              </a:prstGeom>
              <a:blipFill>
                <a:blip r:embed="rId8"/>
                <a:stretch>
                  <a:fillRect l="-407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9EA6A1-3DFB-7E4B-B94D-AEEDE18B7F34}"/>
                  </a:ext>
                </a:extLst>
              </p:cNvPr>
              <p:cNvSpPr txBox="1"/>
              <p:nvPr/>
            </p:nvSpPr>
            <p:spPr>
              <a:xfrm>
                <a:off x="4598026" y="2379364"/>
                <a:ext cx="29959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400"/>
                  <a:t>(random) challenge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𝑐h</m:t>
                    </m:r>
                  </m:oMath>
                </a14:m>
                <a:endParaRPr lang="en-CN" sz="24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9EA6A1-3DFB-7E4B-B94D-AEEDE18B7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026" y="2379364"/>
                <a:ext cx="2995948" cy="461665"/>
              </a:xfrm>
              <a:prstGeom prst="rect">
                <a:avLst/>
              </a:prstGeom>
              <a:blipFill>
                <a:blip r:embed="rId9"/>
                <a:stretch>
                  <a:fillRect l="-304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194A24B-242B-764E-84DC-25461EEF6BC1}"/>
                  </a:ext>
                </a:extLst>
              </p:cNvPr>
              <p:cNvSpPr txBox="1"/>
              <p:nvPr/>
            </p:nvSpPr>
            <p:spPr>
              <a:xfrm>
                <a:off x="5150105" y="3216262"/>
                <a:ext cx="18547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400"/>
                  <a:t>response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𝑟𝑠𝑝</m:t>
                    </m:r>
                  </m:oMath>
                </a14:m>
                <a:endParaRPr lang="en-CN" sz="24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194A24B-242B-764E-84DC-25461EEF6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105" y="3216262"/>
                <a:ext cx="1854739" cy="461665"/>
              </a:xfrm>
              <a:prstGeom prst="rect">
                <a:avLst/>
              </a:prstGeom>
              <a:blipFill>
                <a:blip r:embed="rId10"/>
                <a:stretch>
                  <a:fillRect l="-526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A2AC86E0-F7C8-1342-B1D6-05351D342E8A}"/>
              </a:ext>
            </a:extLst>
          </p:cNvPr>
          <p:cNvSpPr txBox="1"/>
          <p:nvPr/>
        </p:nvSpPr>
        <p:spPr>
          <a:xfrm>
            <a:off x="235980" y="4923215"/>
            <a:ext cx="5530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effectLst/>
                <a:latin typeface="CMBX10"/>
              </a:rPr>
              <a:t>Special soundness of Sigma protocols</a:t>
            </a:r>
            <a:r>
              <a:rPr lang="en-US" sz="2400">
                <a:effectLst/>
                <a:latin typeface="CMBX10"/>
              </a:rPr>
              <a:t>. </a:t>
            </a:r>
            <a:r>
              <a:rPr lang="en-US" sz="2400">
                <a:effectLst/>
                <a:latin typeface="CMR10"/>
              </a:rPr>
              <a:t>From two valid transcripts with the same commitment but different challenges, one can extract a witness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62D68D-2250-B641-B6DE-437DA59B5A5E}"/>
              </a:ext>
            </a:extLst>
          </p:cNvPr>
          <p:cNvSpPr txBox="1"/>
          <p:nvPr/>
        </p:nvSpPr>
        <p:spPr>
          <a:xfrm>
            <a:off x="6267592" y="4929378"/>
            <a:ext cx="5530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effectLst/>
                <a:latin typeface="CMBX10"/>
              </a:rPr>
              <a:t>Witness extractability of AS</a:t>
            </a:r>
            <a:r>
              <a:rPr lang="en-US" sz="2400">
                <a:effectLst/>
                <a:latin typeface="CMBX10"/>
              </a:rPr>
              <a:t>. </a:t>
            </a:r>
            <a:r>
              <a:rPr lang="en-US" sz="2400">
                <a:effectLst/>
                <a:latin typeface="CMR10"/>
              </a:rPr>
              <a:t>From a valid pre-signature and an adapted signature one can extract a witness</a:t>
            </a:r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423FE9-4AED-C548-989E-629BD4D3AE10}"/>
                  </a:ext>
                </a:extLst>
              </p:cNvPr>
              <p:cNvSpPr txBox="1"/>
              <p:nvPr/>
            </p:nvSpPr>
            <p:spPr>
              <a:xfrm>
                <a:off x="2579586" y="3554326"/>
                <a:ext cx="8094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423FE9-4AED-C548-989E-629BD4D3A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586" y="3554326"/>
                <a:ext cx="809452" cy="369332"/>
              </a:xfrm>
              <a:prstGeom prst="rect">
                <a:avLst/>
              </a:prstGeom>
              <a:blipFill>
                <a:blip r:embed="rId11"/>
                <a:stretch>
                  <a:fillRect l="-12782" r="-13534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1C644C7-07DA-BA4F-9108-C9DE356E151B}"/>
                  </a:ext>
                </a:extLst>
              </p:cNvPr>
              <p:cNvSpPr txBox="1"/>
              <p:nvPr/>
            </p:nvSpPr>
            <p:spPr>
              <a:xfrm>
                <a:off x="8773355" y="3537791"/>
                <a:ext cx="5188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1C644C7-07DA-BA4F-9108-C9DE356E1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355" y="3537791"/>
                <a:ext cx="518860" cy="369332"/>
              </a:xfrm>
              <a:prstGeom prst="rect">
                <a:avLst/>
              </a:prstGeom>
              <a:blipFill>
                <a:blip r:embed="rId12"/>
                <a:stretch>
                  <a:fillRect l="-20000" r="-21176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F1A2FF2-C9E4-9645-BDE6-6A65E9D55392}"/>
                  </a:ext>
                </a:extLst>
              </p:cNvPr>
              <p:cNvSpPr txBox="1"/>
              <p:nvPr/>
            </p:nvSpPr>
            <p:spPr>
              <a:xfrm>
                <a:off x="4246067" y="4152345"/>
                <a:ext cx="3720186" cy="461665"/>
              </a:xfrm>
              <a:prstGeom prst="rect">
                <a:avLst/>
              </a:prstGeom>
              <a:noFill/>
              <a:ln w="25400" cmpd="thickThin">
                <a:solidFill>
                  <a:schemeClr val="tx1">
                    <a:lumMod val="85000"/>
                    <a:lumOff val="15000"/>
                    <a:alpha val="98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N" sz="2400"/>
                  <a:t>A transcript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𝑐𝑚𝑡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𝑟𝑠𝑝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N" sz="24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F1A2FF2-C9E4-9645-BDE6-6A65E9D55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067" y="4152345"/>
                <a:ext cx="3720186" cy="461665"/>
              </a:xfrm>
              <a:prstGeom prst="rect">
                <a:avLst/>
              </a:prstGeom>
              <a:blipFill>
                <a:blip r:embed="rId13"/>
                <a:stretch>
                  <a:fillRect l="-2280" t="-7500" r="-163" b="-25000"/>
                </a:stretch>
              </a:blipFill>
              <a:ln w="25400" cmpd="thickThin">
                <a:solidFill>
                  <a:schemeClr val="tx1">
                    <a:lumMod val="85000"/>
                    <a:lumOff val="15000"/>
                    <a:alpha val="98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70A5C-AF22-3525-5438-088B2FF2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14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219268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1BA2-54DC-1045-AD06-7DDB5A26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Designing AS for NP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2E69E-39A3-CF4A-8214-38C1DD0B78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𝑆𝐼𝐺</m:t>
                    </m:r>
                  </m:oMath>
                </a14:m>
                <a:r>
                  <a:rPr lang="en-US"/>
                  <a:t> be a normal signature scheme</a:t>
                </a:r>
              </a:p>
              <a:p>
                <a:r>
                  <a:rPr lang="en-US"/>
                  <a:t>Now the pre-signature</a:t>
                </a:r>
              </a:p>
              <a:p>
                <a:pPr marL="0" indent="0">
                  <a:buNone/>
                </a:pP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𝑟𝑠𝑝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800"/>
              </a:p>
              <a:p>
                <a:r>
                  <a:rPr lang="en-US"/>
                  <a:t>With witness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is adapted to</a:t>
                </a:r>
              </a:p>
              <a:p>
                <a:pPr marL="457200" lvl="1" indent="0">
                  <a:buNone/>
                </a:pPr>
                <a:r>
                  <a:rPr lang="en-US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𝑐𝑚𝑡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𝑐h</m:t>
                        </m:r>
                        <m:r>
                          <a:rPr lang="el-GR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𝑟𝑠𝑝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800"/>
              </a:p>
              <a:p>
                <a:r>
                  <a:rPr lang="en-CN"/>
                  <a:t>Zero-knowledge of Sigma protocol </a:t>
                </a:r>
                <a14:m>
                  <m:oMath xmlns:m="http://schemas.openxmlformats.org/officeDocument/2006/math">
                    <m:r>
                      <a:rPr lang="en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CN"/>
                  <a:t> witness hiding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2E69E-39A3-CF4A-8214-38C1DD0B78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0526DF0-792C-414C-A823-243FB5A8515C}"/>
              </a:ext>
            </a:extLst>
          </p:cNvPr>
          <p:cNvGrpSpPr/>
          <p:nvPr/>
        </p:nvGrpSpPr>
        <p:grpSpPr>
          <a:xfrm>
            <a:off x="6264608" y="2585706"/>
            <a:ext cx="6394447" cy="982080"/>
            <a:chOff x="7507621" y="1528431"/>
            <a:chExt cx="6394447" cy="9820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3C6182-7787-4D4F-BD7D-76BF4B54836E}"/>
                </a:ext>
              </a:extLst>
            </p:cNvPr>
            <p:cNvGrpSpPr/>
            <p:nvPr/>
          </p:nvGrpSpPr>
          <p:grpSpPr>
            <a:xfrm>
              <a:off x="7804296" y="1528431"/>
              <a:ext cx="6097772" cy="982080"/>
              <a:chOff x="7804296" y="1528431"/>
              <a:chExt cx="6097772" cy="9820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436EB176-FA06-D246-AB13-0D4F7438DAA9}"/>
                      </a:ext>
                    </a:extLst>
                  </p:cNvPr>
                  <p:cNvSpPr txBox="1"/>
                  <p:nvPr/>
                </p:nvSpPr>
                <p:spPr>
                  <a:xfrm>
                    <a:off x="7804296" y="2048846"/>
                    <a:ext cx="6097772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𝑐𝑚𝑡</m:t>
                        </m:r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𝑐h</m:t>
                        </m:r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𝑟𝑠𝑝</m:t>
                        </m:r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a14:m>
                    <a:r>
                      <a:rPr lang="en-CN" sz="2400"/>
                      <a:t>is a transcript for proving </a:t>
                    </a:r>
                    <a14:m>
                      <m:oMath xmlns:m="http://schemas.openxmlformats.org/officeDocument/2006/math"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a14:m>
                    <a:endParaRPr lang="en-CN" sz="240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436EB176-FA06-D246-AB13-0D4F7438DA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4296" y="2048846"/>
                    <a:ext cx="6097772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799" t="-10667" b="-30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4F21BAE1-A054-654E-8867-E842C93D8AC2}"/>
                      </a:ext>
                    </a:extLst>
                  </p:cNvPr>
                  <p:cNvSpPr txBox="1"/>
                  <p:nvPr/>
                </p:nvSpPr>
                <p:spPr>
                  <a:xfrm>
                    <a:off x="7804296" y="1528431"/>
                    <a:ext cx="4261359" cy="50917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GB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en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𝑆𝐼𝐺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𝑠𝑖𝑔𝑛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𝑐𝑚𝑡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sz="2400" b="0"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4F21BAE1-A054-654E-8867-E842C93D8A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4296" y="1528431"/>
                    <a:ext cx="4261359" cy="50917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7D624002-F571-4D43-8A06-8D18A696BF36}"/>
                </a:ext>
              </a:extLst>
            </p:cNvPr>
            <p:cNvSpPr/>
            <p:nvPr/>
          </p:nvSpPr>
          <p:spPr>
            <a:xfrm>
              <a:off x="7507621" y="1734895"/>
              <a:ext cx="296675" cy="640721"/>
            </a:xfrm>
            <a:prstGeom prst="leftBrac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7F9112-DC0A-FE4F-B3C6-CE051604CB9A}"/>
                  </a:ext>
                </a:extLst>
              </p:cNvPr>
              <p:cNvSpPr txBox="1"/>
              <p:nvPr/>
            </p:nvSpPr>
            <p:spPr>
              <a:xfrm>
                <a:off x="2405021" y="5860207"/>
                <a:ext cx="7381957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CN" sz="2800"/>
                  <a:t>Observation: </a:t>
                </a:r>
                <a14:m>
                  <m:oMath xmlns:m="http://schemas.openxmlformats.org/officeDocument/2006/math">
                    <m:r>
                      <a:rPr lang="en-CN" sz="2800" i="1" dirty="0" smtClean="0">
                        <a:latin typeface="Cambria Math" panose="02040503050406030204" pitchFamily="18" charset="0"/>
                      </a:rPr>
                      <m:t>𝑐h</m:t>
                    </m:r>
                  </m:oMath>
                </a14:m>
                <a:r>
                  <a:rPr lang="en-CN" sz="2800"/>
                  <a:t> in the pre-signature can be fixed!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7F9112-DC0A-FE4F-B3C6-CE051604C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021" y="5860207"/>
                <a:ext cx="7381957" cy="523220"/>
              </a:xfrm>
              <a:prstGeom prst="rect">
                <a:avLst/>
              </a:prstGeom>
              <a:blipFill>
                <a:blip r:embed="rId5"/>
                <a:stretch>
                  <a:fillRect l="-1718" t="-11905" r="-1203" b="-309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45707-47C8-D2CF-2A6E-9DA6652D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90383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1BA2-54DC-1045-AD06-7DDB5A26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Designing AS for NP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5B1AAF4-447A-6240-AEF2-11FEEA1ACA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/>
                  <a:t>Define dummy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/>
                  <a:t>, and now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𝑐𝑚𝑡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𝑐h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𝑟𝑠𝑝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-US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.t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1400"/>
              </a:p>
              <a:p>
                <a:r>
                  <a:rPr lang="en-US"/>
                  <a:t>With witness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is adapted to</a:t>
                </a:r>
              </a:p>
              <a:p>
                <a:pPr marL="0" indent="0">
                  <a:buNone/>
                </a:pPr>
                <a:r>
                  <a:rPr lang="en-US" sz="2800">
                    <a:ea typeface="Cambria Math" panose="02040503050406030204" pitchFamily="18" charset="0"/>
                  </a:rPr>
                  <a:t>  </a:t>
                </a:r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𝑐𝑚𝑡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𝑟𝑠𝑝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5B1AAF4-447A-6240-AEF2-11FEEA1AC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CA87C90-0D18-6142-8957-0906C431FFE3}"/>
              </a:ext>
            </a:extLst>
          </p:cNvPr>
          <p:cNvGrpSpPr/>
          <p:nvPr/>
        </p:nvGrpSpPr>
        <p:grpSpPr>
          <a:xfrm>
            <a:off x="6494240" y="1958117"/>
            <a:ext cx="6394447" cy="982080"/>
            <a:chOff x="7507621" y="1528431"/>
            <a:chExt cx="6394447" cy="98208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749D5C-BD72-FC43-841D-254FF29D42EA}"/>
                </a:ext>
              </a:extLst>
            </p:cNvPr>
            <p:cNvGrpSpPr/>
            <p:nvPr/>
          </p:nvGrpSpPr>
          <p:grpSpPr>
            <a:xfrm>
              <a:off x="7804296" y="1528431"/>
              <a:ext cx="6097772" cy="982080"/>
              <a:chOff x="7804296" y="1528431"/>
              <a:chExt cx="6097772" cy="9820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33B0BECD-C68E-6646-9D4D-E2CE13562E33}"/>
                      </a:ext>
                    </a:extLst>
                  </p:cNvPr>
                  <p:cNvSpPr txBox="1"/>
                  <p:nvPr/>
                </p:nvSpPr>
                <p:spPr>
                  <a:xfrm>
                    <a:off x="7804296" y="2048846"/>
                    <a:ext cx="6097772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𝑐𝑚𝑡</m:t>
                        </m:r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𝑐h</m:t>
                        </m:r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𝑟𝑠𝑝</m:t>
                        </m:r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a14:m>
                    <a:r>
                      <a:rPr lang="en-CN" sz="2400" dirty="0"/>
                      <a:t>is a transcript for proving </a:t>
                    </a:r>
                    <a14:m>
                      <m:oMath xmlns:m="http://schemas.openxmlformats.org/officeDocument/2006/math"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a14:m>
                    <a:endParaRPr lang="en-CN" sz="24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33B0BECD-C68E-6646-9D4D-E2CE13562E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4296" y="2048846"/>
                    <a:ext cx="6097772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832" t="-8108" b="-29730"/>
                    </a:stretch>
                  </a:blipFill>
                </p:spPr>
                <p:txBody>
                  <a:bodyPr/>
                  <a:lstStyle/>
                  <a:p>
                    <a:r>
                      <a:rPr lang="en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B82871D8-E26B-064C-B2A3-7A00F53110B1}"/>
                      </a:ext>
                    </a:extLst>
                  </p:cNvPr>
                  <p:cNvSpPr txBox="1"/>
                  <p:nvPr/>
                </p:nvSpPr>
                <p:spPr>
                  <a:xfrm>
                    <a:off x="7804296" y="1528431"/>
                    <a:ext cx="4261359" cy="50917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GB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en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𝑆𝐼𝐺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𝑠𝑖𝑔𝑛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𝑐𝑚𝑡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sz="2400" b="0"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B82871D8-E26B-064C-B2A3-7A00F53110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4296" y="1528431"/>
                    <a:ext cx="4261359" cy="50917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9756"/>
                    </a:stretch>
                  </a:blipFill>
                </p:spPr>
                <p:txBody>
                  <a:bodyPr/>
                  <a:lstStyle/>
                  <a:p>
                    <a:r>
                      <a:rPr lang="en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BBF22855-2B5F-B940-8A7B-550D53931D71}"/>
                </a:ext>
              </a:extLst>
            </p:cNvPr>
            <p:cNvSpPr/>
            <p:nvPr/>
          </p:nvSpPr>
          <p:spPr>
            <a:xfrm>
              <a:off x="7507621" y="1734895"/>
              <a:ext cx="296675" cy="640721"/>
            </a:xfrm>
            <a:prstGeom prst="leftBrac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5E19AC-9894-BD4A-9314-5EA59CA9074A}"/>
                  </a:ext>
                </a:extLst>
              </p:cNvPr>
              <p:cNvSpPr txBox="1"/>
              <p:nvPr/>
            </p:nvSpPr>
            <p:spPr>
              <a:xfrm>
                <a:off x="838200" y="4408843"/>
                <a:ext cx="10515600" cy="21260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592138" indent="-322263">
                  <a:lnSpc>
                    <a:spcPct val="120000"/>
                  </a:lnSpc>
                  <a:buNone/>
                </a:pPr>
                <a:r>
                  <a:rPr lang="en-CN" sz="2800" b="1"/>
                  <a:t>We need:</a:t>
                </a:r>
              </a:p>
              <a:p>
                <a:pPr marL="592138" indent="-322263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CN" sz="2800"/>
                  <a:t>the commitment is not related to the witness</a:t>
                </a:r>
              </a:p>
              <a:p>
                <a:pPr marL="592138" indent="-322263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CN" sz="2800"/>
                  <a:t>given the commitment for dymmy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CN" sz="2800"/>
                  <a:t> and witness, one can open this commitment to any other message as the challenge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5E19AC-9894-BD4A-9314-5EA59CA90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08843"/>
                <a:ext cx="10515600" cy="2126095"/>
              </a:xfrm>
              <a:prstGeom prst="rect">
                <a:avLst/>
              </a:prstGeom>
              <a:blipFill>
                <a:blip r:embed="rId5"/>
                <a:stretch>
                  <a:fillRect b="-6838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3003A5-79BA-CFC5-F436-FB10AC16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16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29521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1BA2-54DC-1045-AD06-7DDB5A26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Blum’s Sigma Protocol for Hamiltonian Cycle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A69A35-AC83-1140-F2D3-6DBD7489DE27}"/>
              </a:ext>
            </a:extLst>
          </p:cNvPr>
          <p:cNvGrpSpPr/>
          <p:nvPr/>
        </p:nvGrpSpPr>
        <p:grpSpPr>
          <a:xfrm>
            <a:off x="1395468" y="1969648"/>
            <a:ext cx="1732461" cy="1732459"/>
            <a:chOff x="1505029" y="3259649"/>
            <a:chExt cx="1800000" cy="1800000"/>
          </a:xfrm>
        </p:grpSpPr>
        <p:pic>
          <p:nvPicPr>
            <p:cNvPr id="22" name="Graphic 21" descr="Female Profile outline">
              <a:extLst>
                <a:ext uri="{FF2B5EF4-FFF2-40B4-BE49-F238E27FC236}">
                  <a16:creationId xmlns:a16="http://schemas.microsoft.com/office/drawing/2014/main" id="{7ADFB2B2-D726-01CF-4348-B08A2926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05029" y="3259649"/>
              <a:ext cx="1800000" cy="18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28A512-E6AE-6CAD-609D-0BD7BD45F3E7}"/>
                </a:ext>
              </a:extLst>
            </p:cNvPr>
            <p:cNvSpPr txBox="1"/>
            <p:nvPr/>
          </p:nvSpPr>
          <p:spPr>
            <a:xfrm>
              <a:off x="1954213" y="4562097"/>
              <a:ext cx="901633" cy="415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/>
                <a:t>Prover</a:t>
              </a:r>
              <a:endParaRPr lang="en-GR" sz="20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2552B1-62C0-FDC9-20E6-6FE840DC8A35}"/>
              </a:ext>
            </a:extLst>
          </p:cNvPr>
          <p:cNvGrpSpPr/>
          <p:nvPr/>
        </p:nvGrpSpPr>
        <p:grpSpPr>
          <a:xfrm>
            <a:off x="9431572" y="1931291"/>
            <a:ext cx="1732460" cy="1732460"/>
            <a:chOff x="10453800" y="-364129"/>
            <a:chExt cx="1800000" cy="1800000"/>
          </a:xfrm>
        </p:grpSpPr>
        <p:pic>
          <p:nvPicPr>
            <p:cNvPr id="25" name="Graphic 24" descr="Male profile outline">
              <a:extLst>
                <a:ext uri="{FF2B5EF4-FFF2-40B4-BE49-F238E27FC236}">
                  <a16:creationId xmlns:a16="http://schemas.microsoft.com/office/drawing/2014/main" id="{3B5C2AAE-F694-6467-CD62-5E1F7F381C4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53800" y="-364129"/>
              <a:ext cx="1800000" cy="18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BEE993-F5C5-A063-FC4F-BB4D777C70EB}"/>
                </a:ext>
              </a:extLst>
            </p:cNvPr>
            <p:cNvSpPr txBox="1"/>
            <p:nvPr/>
          </p:nvSpPr>
          <p:spPr>
            <a:xfrm>
              <a:off x="10859780" y="938320"/>
              <a:ext cx="988039" cy="415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/>
                <a:t>Verifier</a:t>
              </a:r>
              <a:endParaRPr lang="en-GR" sz="2000"/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23C283-B10C-293F-F66A-38CA8561DE6F}"/>
              </a:ext>
            </a:extLst>
          </p:cNvPr>
          <p:cNvCxnSpPr>
            <a:cxnSpLocks/>
          </p:cNvCxnSpPr>
          <p:nvPr/>
        </p:nvCxnSpPr>
        <p:spPr>
          <a:xfrm>
            <a:off x="3948572" y="2018612"/>
            <a:ext cx="4638040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3594445-E66A-7A7A-5A62-C284A645CB40}"/>
              </a:ext>
            </a:extLst>
          </p:cNvPr>
          <p:cNvCxnSpPr>
            <a:cxnSpLocks/>
          </p:cNvCxnSpPr>
          <p:nvPr/>
        </p:nvCxnSpPr>
        <p:spPr>
          <a:xfrm flipH="1">
            <a:off x="3564185" y="2841030"/>
            <a:ext cx="2444729" cy="5981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D71F3CF-6AB0-4A1F-687A-45ABD807454B}"/>
              </a:ext>
            </a:extLst>
          </p:cNvPr>
          <p:cNvCxnSpPr>
            <a:cxnSpLocks/>
          </p:cNvCxnSpPr>
          <p:nvPr/>
        </p:nvCxnSpPr>
        <p:spPr>
          <a:xfrm>
            <a:off x="3564185" y="3687937"/>
            <a:ext cx="2444729" cy="78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55BD89-B77C-C233-2216-F6E0E689B49B}"/>
                  </a:ext>
                </a:extLst>
              </p:cNvPr>
              <p:cNvSpPr txBox="1"/>
              <p:nvPr/>
            </p:nvSpPr>
            <p:spPr>
              <a:xfrm>
                <a:off x="5396449" y="1566523"/>
                <a:ext cx="1278427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CN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55BD89-B77C-C233-2216-F6E0E689B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449" y="1566523"/>
                <a:ext cx="1278427" cy="497252"/>
              </a:xfrm>
              <a:prstGeom prst="rect">
                <a:avLst/>
              </a:prstGeom>
              <a:blipFill>
                <a:blip r:embed="rId6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C7FBD9-5477-5AFF-5AF8-D9C1DD8E18DD}"/>
                  </a:ext>
                </a:extLst>
              </p:cNvPr>
              <p:cNvSpPr txBox="1"/>
              <p:nvPr/>
            </p:nvSpPr>
            <p:spPr>
              <a:xfrm>
                <a:off x="4443360" y="2388109"/>
                <a:ext cx="1138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N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C7FBD9-5477-5AFF-5AF8-D9C1DD8E1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360" y="2388109"/>
                <a:ext cx="113832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9585220-266B-6637-0760-A14B160258DD}"/>
                  </a:ext>
                </a:extLst>
              </p:cNvPr>
              <p:cNvSpPr txBox="1"/>
              <p:nvPr/>
            </p:nvSpPr>
            <p:spPr>
              <a:xfrm>
                <a:off x="3420095" y="3226272"/>
                <a:ext cx="2627285" cy="49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𝑟𝑠𝑝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9585220-266B-6637-0760-A14B16025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95" y="3226272"/>
                <a:ext cx="2627285" cy="497252"/>
              </a:xfrm>
              <a:prstGeom prst="rect">
                <a:avLst/>
              </a:prstGeom>
              <a:blipFill>
                <a:blip r:embed="rId8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05D272-B6D4-B06D-CD1B-69104F02E8CD}"/>
                  </a:ext>
                </a:extLst>
              </p:cNvPr>
              <p:cNvSpPr txBox="1"/>
              <p:nvPr/>
            </p:nvSpPr>
            <p:spPr>
              <a:xfrm>
                <a:off x="1853355" y="3554326"/>
                <a:ext cx="8801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05D272-B6D4-B06D-CD1B-69104F02E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355" y="3554326"/>
                <a:ext cx="880177" cy="369332"/>
              </a:xfrm>
              <a:prstGeom prst="rect">
                <a:avLst/>
              </a:prstGeom>
              <a:blipFill>
                <a:blip r:embed="rId9"/>
                <a:stretch>
                  <a:fillRect l="-11806" r="-12500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096949-3140-303D-3587-FA177DE6DF36}"/>
                  </a:ext>
                </a:extLst>
              </p:cNvPr>
              <p:cNvSpPr txBox="1"/>
              <p:nvPr/>
            </p:nvSpPr>
            <p:spPr>
              <a:xfrm>
                <a:off x="10035903" y="3537791"/>
                <a:ext cx="5329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096949-3140-303D-3587-FA177DE6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903" y="3537791"/>
                <a:ext cx="532902" cy="369332"/>
              </a:xfrm>
              <a:prstGeom prst="rect">
                <a:avLst/>
              </a:prstGeom>
              <a:blipFill>
                <a:blip r:embed="rId10"/>
                <a:stretch>
                  <a:fillRect l="-19318" r="-1931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5496141-FDCE-E885-F44D-53493DE48D48}"/>
              </a:ext>
            </a:extLst>
          </p:cNvPr>
          <p:cNvCxnSpPr>
            <a:cxnSpLocks/>
          </p:cNvCxnSpPr>
          <p:nvPr/>
        </p:nvCxnSpPr>
        <p:spPr>
          <a:xfrm flipH="1" flipV="1">
            <a:off x="6219352" y="2841029"/>
            <a:ext cx="2569048" cy="19537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34642A-7AAA-C80A-38CB-3CF16B94D778}"/>
              </a:ext>
            </a:extLst>
          </p:cNvPr>
          <p:cNvCxnSpPr>
            <a:cxnSpLocks/>
          </p:cNvCxnSpPr>
          <p:nvPr/>
        </p:nvCxnSpPr>
        <p:spPr>
          <a:xfrm>
            <a:off x="6183086" y="3688719"/>
            <a:ext cx="2696754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A421E01A-A470-3B95-8C18-DB6409667A1D}"/>
              </a:ext>
            </a:extLst>
          </p:cNvPr>
          <p:cNvSpPr/>
          <p:nvPr/>
        </p:nvSpPr>
        <p:spPr>
          <a:xfrm>
            <a:off x="0" y="5158919"/>
            <a:ext cx="5933441" cy="16990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43DDFB-F72D-1259-57C5-F7FABF24E388}"/>
              </a:ext>
            </a:extLst>
          </p:cNvPr>
          <p:cNvSpPr/>
          <p:nvPr/>
        </p:nvSpPr>
        <p:spPr>
          <a:xfrm>
            <a:off x="5933441" y="5158919"/>
            <a:ext cx="6258559" cy="16990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B30E9A3-A44D-A724-7BAC-BD7B6EB1CE2E}"/>
              </a:ext>
            </a:extLst>
          </p:cNvPr>
          <p:cNvSpPr txBox="1"/>
          <p:nvPr/>
        </p:nvSpPr>
        <p:spPr>
          <a:xfrm>
            <a:off x="235980" y="5309502"/>
            <a:ext cx="5530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The commitment is not related to the witness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A908129-9CF2-ADF0-88AF-3913046FE9E5}"/>
                  </a:ext>
                </a:extLst>
              </p:cNvPr>
              <p:cNvSpPr txBox="1"/>
              <p:nvPr/>
            </p:nvSpPr>
            <p:spPr>
              <a:xfrm>
                <a:off x="6267592" y="5315665"/>
                <a:ext cx="55303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>
                    <a:effectLst/>
                    <a:latin typeface="CMR1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>
                    <a:effectLst/>
                    <a:latin typeface="CMR1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effectLst/>
                            <a:latin typeface="Cambria Math" panose="02040503050406030204" pitchFamily="18" charset="0"/>
                          </a:rPr>
                          <m:t>𝑐𝑚𝑡</m:t>
                        </m:r>
                        <m:r>
                          <a:rPr lang="en-US" sz="2400" i="1" dirty="0">
                            <a:effectLst/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 err="1">
                            <a:effectLst/>
                            <a:latin typeface="Cambria Math" panose="02040503050406030204" pitchFamily="18" charset="0"/>
                          </a:rPr>
                          <m:t>𝑐h</m:t>
                        </m:r>
                        <m:r>
                          <a:rPr lang="en-US" sz="2400" i="1" dirty="0">
                            <a:effectLst/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sz="2400" i="1" dirty="0" err="1">
                            <a:effectLst/>
                            <a:latin typeface="Cambria Math" panose="02040503050406030204" pitchFamily="18" charset="0"/>
                          </a:rPr>
                          <m:t>𝑟𝑠𝑝</m:t>
                        </m:r>
                      </m:e>
                    </m:d>
                  </m:oMath>
                </a14:m>
                <a:r>
                  <a:rPr lang="en-US" sz="2400">
                    <a:latin typeface="CMR10"/>
                  </a:rPr>
                  <a:t>,</a:t>
                </a:r>
              </a:p>
              <a:p>
                <a:r>
                  <a:rPr lang="en-US" sz="2400"/>
                  <a:t>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𝑐𝑚𝑡</m:t>
                    </m:r>
                  </m:oMath>
                </a14:m>
                <a:r>
                  <a:rPr lang="en-US" sz="2400">
                    <a:latin typeface="CMR10"/>
                  </a:rPr>
                  <a:t> can be opened to an other</a:t>
                </a:r>
              </a:p>
              <a:p>
                <a:r>
                  <a:rPr lang="en-US" sz="2400">
                    <a:latin typeface="CMR10"/>
                  </a:rPr>
                  <a:t>     challenge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60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A908129-9CF2-ADF0-88AF-3913046FE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592" y="5315665"/>
                <a:ext cx="5530385" cy="1200329"/>
              </a:xfrm>
              <a:prstGeom prst="rect">
                <a:avLst/>
              </a:prstGeom>
              <a:blipFill>
                <a:blip r:embed="rId11"/>
                <a:stretch>
                  <a:fillRect l="-1433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7FDC9C1-9637-114F-9D61-F0D85BD0A3D1}"/>
                  </a:ext>
                </a:extLst>
              </p:cNvPr>
              <p:cNvSpPr txBox="1"/>
              <p:nvPr/>
            </p:nvSpPr>
            <p:spPr>
              <a:xfrm>
                <a:off x="6987267" y="2388109"/>
                <a:ext cx="1138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N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7FDC9C1-9637-114F-9D61-F0D85BD0A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267" y="2388109"/>
                <a:ext cx="113832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30C86F9-296B-514F-8607-6F15319E1006}"/>
                  </a:ext>
                </a:extLst>
              </p:cNvPr>
              <p:cNvSpPr txBox="1"/>
              <p:nvPr/>
            </p:nvSpPr>
            <p:spPr>
              <a:xfrm>
                <a:off x="6035662" y="3226272"/>
                <a:ext cx="2963581" cy="49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𝑟𝑠𝑝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30C86F9-296B-514F-8607-6F15319E1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662" y="3226272"/>
                <a:ext cx="2963581" cy="497252"/>
              </a:xfrm>
              <a:prstGeom prst="rect">
                <a:avLst/>
              </a:prstGeom>
              <a:blipFill>
                <a:blip r:embed="rId13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833C01-F0C4-554D-B880-517982FA8AA4}"/>
                  </a:ext>
                </a:extLst>
              </p:cNvPr>
              <p:cNvSpPr txBox="1"/>
              <p:nvPr/>
            </p:nvSpPr>
            <p:spPr>
              <a:xfrm>
                <a:off x="3807634" y="4165317"/>
                <a:ext cx="4251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N" sz="2400"/>
                  <a:t>: the opening of a commitment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833C01-F0C4-554D-B880-517982FA8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634" y="4165317"/>
                <a:ext cx="4251613" cy="461665"/>
              </a:xfrm>
              <a:prstGeom prst="rect">
                <a:avLst/>
              </a:prstGeom>
              <a:blipFill>
                <a:blip r:embed="rId14"/>
                <a:stretch>
                  <a:fillRect l="-430" t="-10526" r="-129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5543BC-BBC6-D4B0-DAC8-813D6446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17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9541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>
            <a:extLst>
              <a:ext uri="{FF2B5EF4-FFF2-40B4-BE49-F238E27FC236}">
                <a16:creationId xmlns:a16="http://schemas.microsoft.com/office/drawing/2014/main" id="{FE716A13-CBAF-2947-8327-4155FAA3F986}"/>
              </a:ext>
            </a:extLst>
          </p:cNvPr>
          <p:cNvSpPr/>
          <p:nvPr/>
        </p:nvSpPr>
        <p:spPr>
          <a:xfrm>
            <a:off x="567267" y="1609457"/>
            <a:ext cx="11099800" cy="4554276"/>
          </a:xfrm>
          <a:prstGeom prst="foldedCorner">
            <a:avLst/>
          </a:prstGeom>
          <a:solidFill>
            <a:schemeClr val="bg1">
              <a:lumMod val="85000"/>
              <a:alpha val="20000"/>
            </a:schemeClr>
          </a:solidFill>
          <a:ln w="254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81BA2-54DC-1045-AD06-7DDB5A26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From Sigma Protocol to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2E69E-39A3-CF4A-8214-38C1DD0B78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3152775"/>
              </a:xfrm>
            </p:spPr>
            <p:txBody>
              <a:bodyPr>
                <a:normAutofit lnSpcReduction="10000"/>
              </a:bodyPr>
              <a:lstStyle/>
              <a:p>
                <a:pPr marL="625475" indent="-625475">
                  <a:lnSpc>
                    <a:spcPct val="100000"/>
                  </a:lnSpc>
                  <a:buFont typeface="Wingdings" pitchFamily="2" charset="2"/>
                  <a:buChar char="ü"/>
                </a:pPr>
                <a:r>
                  <a:rPr lang="en-CN"/>
                  <a:t>the Hamilton cycle</a:t>
                </a:r>
                <a:r>
                  <a:rPr lang="zh-CN" altLang="en-US"/>
                  <a:t> </a:t>
                </a:r>
                <a:r>
                  <a:rPr lang="en-US" altLang="zh-CN"/>
                  <a:t>problem</a:t>
                </a:r>
                <a:r>
                  <a:rPr lang="en-CN"/>
                  <a:t> is NP-complete</a:t>
                </a:r>
              </a:p>
              <a:p>
                <a:pPr marL="625475" indent="-625475">
                  <a:lnSpc>
                    <a:spcPct val="100000"/>
                  </a:lnSpc>
                  <a:buFont typeface="Wingdings" pitchFamily="2" charset="2"/>
                  <a:buChar char="ü"/>
                </a:pPr>
                <a:endParaRPr lang="en-CN"/>
              </a:p>
              <a:p>
                <a:pPr marL="625475" indent="-625475">
                  <a:lnSpc>
                    <a:spcPct val="100000"/>
                  </a:lnSpc>
                  <a:buFont typeface="Wingdings" pitchFamily="2" charset="2"/>
                  <a:buChar char="ü"/>
                </a:pPr>
                <a:endParaRPr lang="en-CN"/>
              </a:p>
              <a:p>
                <a:pPr marL="625475" indent="-625475">
                  <a:lnSpc>
                    <a:spcPct val="100000"/>
                  </a:lnSpc>
                  <a:buFont typeface="Wingdings" pitchFamily="2" charset="2"/>
                  <a:buChar char="ü"/>
                </a:pPr>
                <a:endParaRPr lang="en-CN"/>
              </a:p>
              <a:p>
                <a:pPr marL="625475" indent="-625475">
                  <a:lnSpc>
                    <a:spcPct val="100000"/>
                  </a:lnSpc>
                  <a:buFont typeface="Wingdings" pitchFamily="2" charset="2"/>
                  <a:buChar char="ü"/>
                </a:pPr>
                <a:r>
                  <a:rPr lang="en-CN"/>
                  <a:t>Due to Karp reduction, any NP relation </a:t>
                </a:r>
                <a14:m>
                  <m:oMath xmlns:m="http://schemas.openxmlformats.org/officeDocument/2006/math">
                    <m:r>
                      <a:rPr lang="en-CN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N"/>
                  <a:t> can be transferred into a Sigma protocol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2E69E-39A3-CF4A-8214-38C1DD0B78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3152775"/>
              </a:xfrm>
              <a:blipFill>
                <a:blip r:embed="rId2"/>
                <a:stretch>
                  <a:fillRect l="-1043" t="-3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>
            <a:extLst>
              <a:ext uri="{FF2B5EF4-FFF2-40B4-BE49-F238E27FC236}">
                <a16:creationId xmlns:a16="http://schemas.microsoft.com/office/drawing/2014/main" id="{92E18325-E9DD-F845-A0B9-36453B71F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0532" y="1690688"/>
            <a:ext cx="1325563" cy="132556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22DF69D-0FAB-AF48-80CD-09CDD34CB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00532" y="4260583"/>
            <a:ext cx="1452564" cy="145256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3A9D5-F700-FBAC-3B90-A2378B49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32114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C06203E-B2A9-9F40-91D6-CB087307D3EF}"/>
              </a:ext>
            </a:extLst>
          </p:cNvPr>
          <p:cNvSpPr/>
          <p:nvPr/>
        </p:nvSpPr>
        <p:spPr>
          <a:xfrm>
            <a:off x="0" y="1349055"/>
            <a:ext cx="12192000" cy="514382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4B333-9FBC-4947-B0D9-05AAA053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Framework of AS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B9F3AF-CC5A-064A-89B0-163496AF6375}"/>
              </a:ext>
            </a:extLst>
          </p:cNvPr>
          <p:cNvGrpSpPr/>
          <p:nvPr/>
        </p:nvGrpSpPr>
        <p:grpSpPr>
          <a:xfrm>
            <a:off x="3374601" y="5478397"/>
            <a:ext cx="4652385" cy="716757"/>
            <a:chOff x="3263165" y="5207692"/>
            <a:chExt cx="4652385" cy="716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9E4D7E-2818-BF42-B8B0-A9F782DD216E}"/>
                </a:ext>
              </a:extLst>
            </p:cNvPr>
            <p:cNvSpPr/>
            <p:nvPr/>
          </p:nvSpPr>
          <p:spPr>
            <a:xfrm>
              <a:off x="3263165" y="5207692"/>
              <a:ext cx="4652385" cy="71675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A93EEB-A154-144E-8990-43A39B0D6B22}"/>
                </a:ext>
              </a:extLst>
            </p:cNvPr>
            <p:cNvSpPr txBox="1"/>
            <p:nvPr/>
          </p:nvSpPr>
          <p:spPr>
            <a:xfrm>
              <a:off x="4498962" y="5390230"/>
              <a:ext cx="2180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000" dirty="0"/>
                <a:t>One-way Functions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2B4C4A-82D4-D04D-B551-C9C30AED55CD}"/>
              </a:ext>
            </a:extLst>
          </p:cNvPr>
          <p:cNvGrpSpPr/>
          <p:nvPr/>
        </p:nvGrpSpPr>
        <p:grpSpPr>
          <a:xfrm>
            <a:off x="6472873" y="4345429"/>
            <a:ext cx="1880681" cy="673337"/>
            <a:chOff x="6371971" y="3867213"/>
            <a:chExt cx="1880681" cy="6733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7864E0-94A3-4F4D-A314-B8EAD498C19E}"/>
                </a:ext>
              </a:extLst>
            </p:cNvPr>
            <p:cNvSpPr/>
            <p:nvPr/>
          </p:nvSpPr>
          <p:spPr>
            <a:xfrm>
              <a:off x="6371971" y="3867213"/>
              <a:ext cx="1880681" cy="67333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3077C3-E2A3-ED48-8432-0CC5AD6EA950}"/>
                </a:ext>
              </a:extLst>
            </p:cNvPr>
            <p:cNvSpPr txBox="1"/>
            <p:nvPr/>
          </p:nvSpPr>
          <p:spPr>
            <a:xfrm>
              <a:off x="6674957" y="4029370"/>
              <a:ext cx="1274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000" dirty="0"/>
                <a:t>Signatures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B07E81-F06A-FA4A-907E-275A11173F72}"/>
              </a:ext>
            </a:extLst>
          </p:cNvPr>
          <p:cNvGrpSpPr/>
          <p:nvPr/>
        </p:nvGrpSpPr>
        <p:grpSpPr>
          <a:xfrm>
            <a:off x="6211849" y="2283762"/>
            <a:ext cx="2402732" cy="1268393"/>
            <a:chOff x="6027697" y="1650307"/>
            <a:chExt cx="2402732" cy="12683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9EAD6A-5819-7241-AC75-E50AC2935DF8}"/>
                </a:ext>
              </a:extLst>
            </p:cNvPr>
            <p:cNvSpPr/>
            <p:nvPr/>
          </p:nvSpPr>
          <p:spPr>
            <a:xfrm>
              <a:off x="6027697" y="1650307"/>
              <a:ext cx="2402732" cy="126839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794DA8-7A2B-294F-A2AB-F2D5B667B5C3}"/>
                </a:ext>
              </a:extLst>
            </p:cNvPr>
            <p:cNvSpPr txBox="1"/>
            <p:nvPr/>
          </p:nvSpPr>
          <p:spPr>
            <a:xfrm>
              <a:off x="6093976" y="1838200"/>
              <a:ext cx="22701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/>
                <a:t>Sigma Protocols</a:t>
              </a:r>
            </a:p>
            <a:p>
              <a:pPr algn="ctr"/>
              <a:r>
                <a:rPr lang="en-CN" sz="2000" dirty="0"/>
                <a:t>(with a specific </a:t>
              </a:r>
            </a:p>
            <a:p>
              <a:pPr algn="ctr"/>
              <a:r>
                <a:rPr lang="en-CN" sz="2000" dirty="0"/>
                <a:t>adaptable message)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A905473-D23F-054F-97D5-9A060E7F6626}"/>
              </a:ext>
            </a:extLst>
          </p:cNvPr>
          <p:cNvGrpSpPr/>
          <p:nvPr/>
        </p:nvGrpSpPr>
        <p:grpSpPr>
          <a:xfrm>
            <a:off x="9427363" y="2744759"/>
            <a:ext cx="2402732" cy="1614791"/>
            <a:chOff x="9352056" y="2284503"/>
            <a:chExt cx="2402732" cy="16147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2474F3-A628-674B-A5C2-C8686FCED5C2}"/>
                </a:ext>
              </a:extLst>
            </p:cNvPr>
            <p:cNvSpPr/>
            <p:nvPr/>
          </p:nvSpPr>
          <p:spPr>
            <a:xfrm>
              <a:off x="9352056" y="2284503"/>
              <a:ext cx="2402732" cy="1614791"/>
            </a:xfrm>
            <a:prstGeom prst="rect">
              <a:avLst/>
            </a:prstGeom>
            <a:noFill/>
            <a:ln w="508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CE99B5-7CE5-FF43-9A70-1111D4215801}"/>
                </a:ext>
              </a:extLst>
            </p:cNvPr>
            <p:cNvSpPr txBox="1"/>
            <p:nvPr/>
          </p:nvSpPr>
          <p:spPr>
            <a:xfrm>
              <a:off x="9462322" y="2699462"/>
              <a:ext cx="218219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/>
                <a:t>Witness Hiding </a:t>
              </a:r>
            </a:p>
            <a:p>
              <a:pPr algn="ctr"/>
              <a:r>
                <a:rPr lang="en-CN" sz="2000" dirty="0"/>
                <a:t>Adaptor Signatures</a:t>
              </a:r>
            </a:p>
            <a:p>
              <a:pPr algn="ctr"/>
              <a:r>
                <a:rPr lang="en-CN" sz="2000" dirty="0"/>
                <a:t>for NP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EDE2DB-4B1A-DF4B-9170-14E42B870A93}"/>
              </a:ext>
            </a:extLst>
          </p:cNvPr>
          <p:cNvGrpSpPr/>
          <p:nvPr/>
        </p:nvGrpSpPr>
        <p:grpSpPr>
          <a:xfrm>
            <a:off x="3172679" y="3716218"/>
            <a:ext cx="1770434" cy="716757"/>
            <a:chOff x="2636196" y="3290181"/>
            <a:chExt cx="1770434" cy="71675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E3A689-2B1C-C844-9BF6-FE6F6EE7DF1B}"/>
                </a:ext>
              </a:extLst>
            </p:cNvPr>
            <p:cNvSpPr/>
            <p:nvPr/>
          </p:nvSpPr>
          <p:spPr>
            <a:xfrm>
              <a:off x="2636196" y="3290181"/>
              <a:ext cx="1770434" cy="71675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62B0B9-30D0-7440-9A02-E4F9C3812033}"/>
                </a:ext>
              </a:extLst>
            </p:cNvPr>
            <p:cNvSpPr txBox="1"/>
            <p:nvPr/>
          </p:nvSpPr>
          <p:spPr>
            <a:xfrm>
              <a:off x="2688877" y="3478241"/>
              <a:ext cx="1665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000" dirty="0"/>
                <a:t>Commitments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6088FC-37C6-7E47-8622-37F21B9084E5}"/>
              </a:ext>
            </a:extLst>
          </p:cNvPr>
          <p:cNvGrpSpPr/>
          <p:nvPr/>
        </p:nvGrpSpPr>
        <p:grpSpPr>
          <a:xfrm>
            <a:off x="2856530" y="1945726"/>
            <a:ext cx="2402732" cy="900324"/>
            <a:chOff x="2276273" y="1650308"/>
            <a:chExt cx="2402732" cy="90032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9F1E40C-7D99-FB49-B1AF-14A005A92585}"/>
                </a:ext>
              </a:extLst>
            </p:cNvPr>
            <p:cNvSpPr/>
            <p:nvPr/>
          </p:nvSpPr>
          <p:spPr>
            <a:xfrm>
              <a:off x="2276273" y="1650308"/>
              <a:ext cx="2402732" cy="90032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C80EAC-25D7-6844-BCE4-BC2776E321F0}"/>
                </a:ext>
              </a:extLst>
            </p:cNvPr>
            <p:cNvSpPr txBox="1"/>
            <p:nvPr/>
          </p:nvSpPr>
          <p:spPr>
            <a:xfrm>
              <a:off x="2445145" y="1787173"/>
              <a:ext cx="20649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/>
                <a:t>Hamiltonian Cycle</a:t>
              </a:r>
            </a:p>
            <a:p>
              <a:pPr algn="ctr"/>
              <a:r>
                <a:rPr lang="en-CN" sz="2000" dirty="0"/>
                <a:t>Relations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C52085-5A2D-E344-9A26-EB212FDD58D3}"/>
              </a:ext>
            </a:extLst>
          </p:cNvPr>
          <p:cNvGrpSpPr/>
          <p:nvPr/>
        </p:nvGrpSpPr>
        <p:grpSpPr>
          <a:xfrm>
            <a:off x="234638" y="1945726"/>
            <a:ext cx="1669305" cy="881173"/>
            <a:chOff x="429191" y="1864107"/>
            <a:chExt cx="1669305" cy="88117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8AB01A3-E016-994E-921C-15264041539B}"/>
                </a:ext>
              </a:extLst>
            </p:cNvPr>
            <p:cNvSpPr/>
            <p:nvPr/>
          </p:nvSpPr>
          <p:spPr>
            <a:xfrm>
              <a:off x="429191" y="1864107"/>
              <a:ext cx="1669305" cy="88117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FDA26A-B78F-8442-841C-2A66F7AF7C09}"/>
                </a:ext>
              </a:extLst>
            </p:cNvPr>
            <p:cNvSpPr txBox="1"/>
            <p:nvPr/>
          </p:nvSpPr>
          <p:spPr>
            <a:xfrm>
              <a:off x="579526" y="2115199"/>
              <a:ext cx="1495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000" dirty="0"/>
                <a:t>NP Relations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E4366F2-7762-E041-AEB7-01E21841F7FB}"/>
              </a:ext>
            </a:extLst>
          </p:cNvPr>
          <p:cNvSpPr txBox="1"/>
          <p:nvPr/>
        </p:nvSpPr>
        <p:spPr>
          <a:xfrm>
            <a:off x="1815915" y="1996558"/>
            <a:ext cx="1176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/>
              <a:t>Karp Reduc.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B3324A1-55C2-3740-AF75-C8BB1EC1D778}"/>
              </a:ext>
            </a:extLst>
          </p:cNvPr>
          <p:cNvCxnSpPr>
            <a:stCxn id="6" idx="6"/>
            <a:endCxn id="5" idx="1"/>
          </p:cNvCxnSpPr>
          <p:nvPr/>
        </p:nvCxnSpPr>
        <p:spPr>
          <a:xfrm>
            <a:off x="1903943" y="2386313"/>
            <a:ext cx="952587" cy="9575"/>
          </a:xfrm>
          <a:prstGeom prst="straightConnector1">
            <a:avLst/>
          </a:prstGeom>
          <a:ln w="19050">
            <a:headEnd w="lg" len="lg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2CA53A-21AA-DA48-BE7F-820864B4BE10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4057896" y="4432975"/>
            <a:ext cx="0" cy="1045422"/>
          </a:xfrm>
          <a:prstGeom prst="straightConnector1">
            <a:avLst/>
          </a:prstGeom>
          <a:ln w="19050">
            <a:headEnd w="lg" len="lg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CD48A02-84C2-DF46-9E03-C079C249ED98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7413214" y="5018766"/>
            <a:ext cx="0" cy="459631"/>
          </a:xfrm>
          <a:prstGeom prst="straightConnector1">
            <a:avLst/>
          </a:prstGeom>
          <a:ln w="19050">
            <a:headEnd w="lg" len="lg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FFBD922-2DC4-9146-B959-6C4A1DDB5721}"/>
              </a:ext>
            </a:extLst>
          </p:cNvPr>
          <p:cNvCxnSpPr>
            <a:cxnSpLocks/>
          </p:cNvCxnSpPr>
          <p:nvPr/>
        </p:nvCxnSpPr>
        <p:spPr>
          <a:xfrm>
            <a:off x="5700793" y="2922245"/>
            <a:ext cx="526097" cy="5288"/>
          </a:xfrm>
          <a:prstGeom prst="straightConnector1">
            <a:avLst/>
          </a:prstGeom>
          <a:ln w="19050">
            <a:headEnd w="lg" len="lg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ight Brace 40">
            <a:extLst>
              <a:ext uri="{FF2B5EF4-FFF2-40B4-BE49-F238E27FC236}">
                <a16:creationId xmlns:a16="http://schemas.microsoft.com/office/drawing/2014/main" id="{3E0031B4-30F5-1F47-8B29-6F5F0B2DCF72}"/>
              </a:ext>
            </a:extLst>
          </p:cNvPr>
          <p:cNvSpPr/>
          <p:nvPr/>
        </p:nvSpPr>
        <p:spPr>
          <a:xfrm>
            <a:off x="5330022" y="2243956"/>
            <a:ext cx="340468" cy="1891817"/>
          </a:xfrm>
          <a:prstGeom prst="rightBrace">
            <a:avLst>
              <a:gd name="adj1" fmla="val 48333"/>
              <a:gd name="adj2" fmla="val 50000"/>
            </a:avLst>
          </a:prstGeom>
          <a:ln w="19050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7C75DED5-7F2A-4149-932D-A8DC302EE67B}"/>
              </a:ext>
            </a:extLst>
          </p:cNvPr>
          <p:cNvSpPr/>
          <p:nvPr/>
        </p:nvSpPr>
        <p:spPr>
          <a:xfrm>
            <a:off x="8669276" y="2846050"/>
            <a:ext cx="340468" cy="1891817"/>
          </a:xfrm>
          <a:prstGeom prst="rightBrace">
            <a:avLst>
              <a:gd name="adj1" fmla="val 48333"/>
              <a:gd name="adj2" fmla="val 50000"/>
            </a:avLst>
          </a:prstGeom>
          <a:ln w="19050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953F86-88DF-9545-83F9-4BC418E8BF22}"/>
              </a:ext>
            </a:extLst>
          </p:cNvPr>
          <p:cNvSpPr txBox="1"/>
          <p:nvPr/>
        </p:nvSpPr>
        <p:spPr>
          <a:xfrm>
            <a:off x="3862970" y="293220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DEE5D5-944A-9241-B4E1-2704BFD54D6E}"/>
              </a:ext>
            </a:extLst>
          </p:cNvPr>
          <p:cNvSpPr txBox="1"/>
          <p:nvPr/>
        </p:nvSpPr>
        <p:spPr>
          <a:xfrm>
            <a:off x="7218288" y="362867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+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FDC9D52-03A1-7646-A754-73DD674A4574}"/>
              </a:ext>
            </a:extLst>
          </p:cNvPr>
          <p:cNvCxnSpPr>
            <a:cxnSpLocks/>
          </p:cNvCxnSpPr>
          <p:nvPr/>
        </p:nvCxnSpPr>
        <p:spPr>
          <a:xfrm>
            <a:off x="9064439" y="3735627"/>
            <a:ext cx="321297" cy="0"/>
          </a:xfrm>
          <a:prstGeom prst="straightConnector1">
            <a:avLst/>
          </a:prstGeom>
          <a:ln w="19050">
            <a:headEnd w="lg" len="lg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17FDE7-08E4-3EEA-D4B3-5A25FDF9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19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8301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EA36C6-FE61-9B4D-BD32-2F40EDD2ED9A}"/>
              </a:ext>
            </a:extLst>
          </p:cNvPr>
          <p:cNvSpPr/>
          <p:nvPr/>
        </p:nvSpPr>
        <p:spPr>
          <a:xfrm>
            <a:off x="838200" y="3844220"/>
            <a:ext cx="10957560" cy="2845481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81BA2-54DC-1045-AD06-7DDB5A26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Adaptor Signature</a:t>
            </a:r>
            <a:r>
              <a:rPr lang="en-US"/>
              <a:t> Scheme</a:t>
            </a:r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70AAE8-22F6-0CB3-230D-075C33C25355}"/>
                  </a:ext>
                </a:extLst>
              </p:cNvPr>
              <p:cNvSpPr txBox="1"/>
              <p:nvPr/>
            </p:nvSpPr>
            <p:spPr>
              <a:xfrm>
                <a:off x="838200" y="1481160"/>
                <a:ext cx="7127240" cy="2149243"/>
              </a:xfrm>
              <a:prstGeom prst="rect">
                <a:avLst/>
              </a:prstGeom>
              <a:solidFill>
                <a:schemeClr val="bg2">
                  <a:alpha val="40000"/>
                </a:schemeClr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>
                    <a:ea typeface="等线"/>
                    <a:cs typeface="Calibri"/>
                  </a:rPr>
                  <a:t>Signature</a:t>
                </a:r>
                <a:r>
                  <a:rPr lang="en-US" altLang="zh-CN" sz="2800">
                    <a:ea typeface="等线"/>
                    <a:cs typeface="Calibri"/>
                  </a:rPr>
                  <a:t> scheme</a:t>
                </a:r>
                <a:r>
                  <a:rPr lang="zh-CN" altLang="en-US" sz="2800">
                    <a:ea typeface="等线"/>
                    <a:cs typeface="Calibri"/>
                  </a:rPr>
                  <a:t>:</a:t>
                </a:r>
                <a:endParaRPr lang="en-US" altLang="zh-CN" sz="2800">
                  <a:ea typeface="等线"/>
                  <a:cs typeface="Calibri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b="0">
                    <a:ea typeface="等线"/>
                    <a:cs typeface="Calibri"/>
                  </a:rPr>
                  <a:t>key generation: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  <m:t>𝑝𝑘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  <m:t>,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  <m:t>𝑠𝑘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←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𝐺𝑒𝑛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(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𝜆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endParaRPr lang="en-US" altLang="zh-CN" sz="2800">
                  <a:ea typeface="等线"/>
                  <a:cs typeface="Calibri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>
                    <a:ea typeface="等线"/>
                    <a:cs typeface="Calibri"/>
                  </a:rPr>
                  <a:t>sign:		 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ea typeface="等线"/>
                        <a:cs typeface="Calibri"/>
                      </a:rPr>
                      <m:t>𝜎</m:t>
                    </m:r>
                    <m:r>
                      <a:rPr lang="zh-CN" altLang="en-US" sz="2800" i="1" smtClean="0">
                        <a:latin typeface="Cambria Math" panose="02040503050406030204" pitchFamily="18" charset="0"/>
                        <a:ea typeface="等线"/>
                        <a:cs typeface="Calibri"/>
                      </a:rPr>
                      <m:t>←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/>
                        <a:cs typeface="Calibri"/>
                      </a:rPr>
                      <m:t>𝑆𝑖𝑔𝑛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  <m:t>𝑠𝑘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  <m:t>,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  <m:t>𝑚</m:t>
                        </m:r>
                      </m:e>
                    </m:d>
                  </m:oMath>
                </a14:m>
                <a:endParaRPr lang="en-US" altLang="zh-CN" sz="2800" b="0">
                  <a:ea typeface="等线"/>
                  <a:cs typeface="Calibri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b="0">
                    <a:ea typeface="等线"/>
                    <a:cs typeface="Calibri"/>
                  </a:rPr>
                  <a:t>verification:	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/>
                        <a:cs typeface="Calibri"/>
                      </a:rPr>
                      <m:t>0/1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←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𝑉𝑒𝑟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𝑝𝑘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𝑚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𝜎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endParaRPr lang="zh-CN" altLang="en-US" sz="2800">
                  <a:ea typeface="等线"/>
                  <a:cs typeface="Calibri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70AAE8-22F6-0CB3-230D-075C33C2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81160"/>
                <a:ext cx="7127240" cy="2149243"/>
              </a:xfrm>
              <a:prstGeom prst="rect">
                <a:avLst/>
              </a:prstGeom>
              <a:blipFill>
                <a:blip r:embed="rId2"/>
                <a:stretch>
                  <a:fillRect l="-1796" t="-567" b="-7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AF838C-DD10-6140-A229-E639A5CA9240}"/>
                  </a:ext>
                </a:extLst>
              </p:cNvPr>
              <p:cNvSpPr txBox="1"/>
              <p:nvPr/>
            </p:nvSpPr>
            <p:spPr>
              <a:xfrm>
                <a:off x="838200" y="3945925"/>
                <a:ext cx="8792308" cy="264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CN" sz="2800" b="1"/>
                  <a:t>Adaptor Signature (AS) </a:t>
                </a:r>
                <a:r>
                  <a:rPr lang="en-CN" sz="2800"/>
                  <a:t>scheme w.r.t. hard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N" sz="2800"/>
                  <a:t>:</a:t>
                </a: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CN" sz="2800"/>
                  <a:t>pre-sign:		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𝑝𝑆𝑖𝑔𝑛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800" b="0"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0"/>
                  <a:t>pre-verification:	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0/1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𝑝𝑉𝑒𝑟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N" sz="2800"/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CN" sz="2800"/>
                  <a:t>adaption:		 </a:t>
                </a:r>
                <a14:m>
                  <m:oMath xmlns:m="http://schemas.openxmlformats.org/officeDocument/2006/math">
                    <m:r>
                      <a:rPr lang="en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𝐴𝑑𝑎𝑝𝑡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CN" sz="2800"/>
                  <a:t>extraction:	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/⊥←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𝐸𝑥𝑡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N" sz="2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AF838C-DD10-6140-A229-E639A5CA9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45925"/>
                <a:ext cx="8792308" cy="2642070"/>
              </a:xfrm>
              <a:prstGeom prst="rect">
                <a:avLst/>
              </a:prstGeom>
              <a:blipFill>
                <a:blip r:embed="rId3"/>
                <a:stretch>
                  <a:fillRect l="-1456" t="-230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0E13D0-C657-C744-BBF0-8BE34B1B45CC}"/>
                  </a:ext>
                </a:extLst>
              </p:cNvPr>
              <p:cNvSpPr txBox="1"/>
              <p:nvPr/>
            </p:nvSpPr>
            <p:spPr>
              <a:xfrm>
                <a:off x="8242997" y="4911430"/>
                <a:ext cx="3339403" cy="110799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CN" sz="2400"/>
              </a:p>
              <a:p>
                <a:r>
                  <a:rPr lang="en-US" sz="2400" b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N" sz="2400"/>
                  <a:t> an instance (statement) </a:t>
                </a:r>
              </a:p>
              <a:p>
                <a:r>
                  <a:rPr lang="en-CN" sz="2400"/>
                  <a:t> </a:t>
                </a:r>
                <a14:m>
                  <m:oMath xmlns:m="http://schemas.openxmlformats.org/officeDocument/2006/math"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N" sz="2400"/>
                  <a:t> a witness of </a:t>
                </a:r>
                <a14:m>
                  <m:oMath xmlns:m="http://schemas.openxmlformats.org/officeDocument/2006/math"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CN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0E13D0-C657-C744-BBF0-8BE34B1B4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997" y="4911430"/>
                <a:ext cx="3339403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9DA28-0B54-02ED-5D2D-1A1057B8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09735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1BA2-54DC-1045-AD06-7DDB5A26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N"/>
              <a:t>Conclusion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FBB467A3-953C-A179-96BA-321BBE7DF1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86AAAD-9C61-8D64-E564-3DD8F69C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20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30117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F23DB-3023-F54E-8744-277B44A2E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35924-C075-DB48-9F0B-007254AF8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>
                <a:effectLst/>
                <a:latin typeface="CMR9"/>
              </a:rPr>
              <a:t>[AEE+21] </a:t>
            </a:r>
            <a:r>
              <a:rPr lang="en-US" sz="1800" err="1">
                <a:effectLst/>
                <a:latin typeface="CMR9"/>
              </a:rPr>
              <a:t>Aumayr</a:t>
            </a:r>
            <a:r>
              <a:rPr lang="en-US" sz="1800">
                <a:effectLst/>
                <a:latin typeface="CMR9"/>
              </a:rPr>
              <a:t>, L., </a:t>
            </a:r>
            <a:r>
              <a:rPr lang="en-US" sz="1800" err="1">
                <a:effectLst/>
                <a:latin typeface="CMR9"/>
              </a:rPr>
              <a:t>Ersoy</a:t>
            </a:r>
            <a:r>
              <a:rPr lang="en-US" sz="1800">
                <a:effectLst/>
                <a:latin typeface="CMR9"/>
              </a:rPr>
              <a:t>, O., </a:t>
            </a:r>
            <a:r>
              <a:rPr lang="en-US" sz="1800" err="1">
                <a:effectLst/>
                <a:latin typeface="CMR9"/>
              </a:rPr>
              <a:t>Erwig</a:t>
            </a:r>
            <a:r>
              <a:rPr lang="en-US" sz="1800">
                <a:effectLst/>
                <a:latin typeface="CMR9"/>
              </a:rPr>
              <a:t>, A., Faust, S., Hosta ́</a:t>
            </a:r>
            <a:r>
              <a:rPr lang="en-US" sz="1800" err="1">
                <a:effectLst/>
                <a:latin typeface="CMR9"/>
              </a:rPr>
              <a:t>kova</a:t>
            </a:r>
            <a:r>
              <a:rPr lang="en-US" sz="1800">
                <a:effectLst/>
                <a:latin typeface="CMR9"/>
              </a:rPr>
              <a:t> ́, K., Maffei, M., Moreno- Sanchez, P., </a:t>
            </a:r>
            <a:r>
              <a:rPr lang="en-US" sz="1800" err="1">
                <a:effectLst/>
                <a:latin typeface="CMR9"/>
              </a:rPr>
              <a:t>Riahi</a:t>
            </a:r>
            <a:r>
              <a:rPr lang="en-US" sz="1800">
                <a:effectLst/>
                <a:latin typeface="CMR9"/>
              </a:rPr>
              <a:t>, S.: Generalized channels from limited blockchain scripts and adaptor signatures. In: ASIACRYPT 2021. </a:t>
            </a:r>
            <a:endParaRPr lang="en-US">
              <a:effectLst/>
            </a:endParaRPr>
          </a:p>
          <a:p>
            <a:r>
              <a:rPr lang="en-US" sz="1800">
                <a:effectLst/>
                <a:latin typeface="CMR9"/>
              </a:rPr>
              <a:t>[TZC22] Tu, B., Zhang, M., Yu, C.: Efficient </a:t>
            </a:r>
            <a:r>
              <a:rPr lang="en-US" sz="1800" err="1">
                <a:effectLst/>
                <a:latin typeface="CMR9"/>
              </a:rPr>
              <a:t>ecdsa</a:t>
            </a:r>
            <a:r>
              <a:rPr lang="en-US" sz="1800">
                <a:effectLst/>
                <a:latin typeface="CMR9"/>
              </a:rPr>
              <a:t>-based adaptor signature for batched atomic swaps. In: ISC 2022.</a:t>
            </a:r>
          </a:p>
          <a:p>
            <a:r>
              <a:rPr lang="en-US" sz="1800">
                <a:effectLst/>
                <a:latin typeface="CMR9"/>
              </a:rPr>
              <a:t>[EEE20] </a:t>
            </a:r>
            <a:r>
              <a:rPr lang="en-US" sz="1800" err="1">
                <a:effectLst/>
                <a:latin typeface="CMR9"/>
              </a:rPr>
              <a:t>Esgin</a:t>
            </a:r>
            <a:r>
              <a:rPr lang="en-US" sz="1800">
                <a:effectLst/>
                <a:latin typeface="CMR9"/>
              </a:rPr>
              <a:t>, M.F., </a:t>
            </a:r>
            <a:r>
              <a:rPr lang="en-US" sz="1800" err="1">
                <a:effectLst/>
                <a:latin typeface="CMR9"/>
              </a:rPr>
              <a:t>Ersoy</a:t>
            </a:r>
            <a:r>
              <a:rPr lang="en-US" sz="1800">
                <a:effectLst/>
                <a:latin typeface="CMR9"/>
              </a:rPr>
              <a:t>, O., </a:t>
            </a:r>
            <a:r>
              <a:rPr lang="en-US" sz="1800" err="1">
                <a:effectLst/>
                <a:latin typeface="CMR9"/>
              </a:rPr>
              <a:t>Erkin</a:t>
            </a:r>
            <a:r>
              <a:rPr lang="en-US" sz="1800">
                <a:effectLst/>
                <a:latin typeface="CMR9"/>
              </a:rPr>
              <a:t>, Z.: Post-quantum adaptor signatures and pay- </a:t>
            </a:r>
            <a:r>
              <a:rPr lang="en-US" sz="1800" err="1">
                <a:effectLst/>
                <a:latin typeface="CMR9"/>
              </a:rPr>
              <a:t>ment</a:t>
            </a:r>
            <a:r>
              <a:rPr lang="en-US" sz="1800">
                <a:effectLst/>
                <a:latin typeface="CMR9"/>
              </a:rPr>
              <a:t> channel networks. In: ESORICS 2020.</a:t>
            </a:r>
          </a:p>
          <a:p>
            <a:r>
              <a:rPr lang="en-US" sz="1800">
                <a:effectLst/>
                <a:latin typeface="CMR9"/>
              </a:rPr>
              <a:t>[TMM21] </a:t>
            </a:r>
            <a:r>
              <a:rPr lang="en-US" sz="1800" err="1">
                <a:effectLst/>
                <a:latin typeface="CMR9"/>
              </a:rPr>
              <a:t>Tairi</a:t>
            </a:r>
            <a:r>
              <a:rPr lang="en-US" sz="1800">
                <a:effectLst/>
                <a:latin typeface="CMR9"/>
              </a:rPr>
              <a:t>, E., Moreno-Sanchez, P., Maffei, M.: Post-quantum adaptor signature for privacy-preserving off-chain payments. In: FC 2021.</a:t>
            </a:r>
          </a:p>
          <a:p>
            <a:r>
              <a:rPr lang="en-US" sz="1800">
                <a:effectLst/>
                <a:latin typeface="CMR9"/>
              </a:rPr>
              <a:t>[KH22] </a:t>
            </a:r>
            <a:r>
              <a:rPr lang="en-US" sz="1800" err="1">
                <a:effectLst/>
                <a:latin typeface="CMR9"/>
              </a:rPr>
              <a:t>Klamti</a:t>
            </a:r>
            <a:r>
              <a:rPr lang="en-US" sz="1800">
                <a:effectLst/>
                <a:latin typeface="CMR9"/>
              </a:rPr>
              <a:t>, J.B., Hasan, M.A.: Post-quantum two-party adaptor signature based on coding theory. </a:t>
            </a:r>
            <a:r>
              <a:rPr lang="en-US" sz="1800" err="1">
                <a:effectLst/>
                <a:latin typeface="CMR9"/>
              </a:rPr>
              <a:t>Cryptogr</a:t>
            </a:r>
            <a:r>
              <a:rPr lang="en-US" sz="1800">
                <a:effectLst/>
                <a:latin typeface="CMR9"/>
              </a:rPr>
              <a:t>. </a:t>
            </a:r>
            <a:r>
              <a:rPr lang="en-US" sz="1800">
                <a:effectLst/>
                <a:latin typeface="CMBX9"/>
              </a:rPr>
              <a:t>6</a:t>
            </a:r>
            <a:r>
              <a:rPr lang="en-US" sz="1800">
                <a:effectLst/>
                <a:latin typeface="CMR9"/>
              </a:rPr>
              <a:t>(1), 6 (2022). </a:t>
            </a:r>
          </a:p>
          <a:p>
            <a:r>
              <a:rPr lang="en-US" sz="1800">
                <a:effectLst/>
                <a:latin typeface="CMR9"/>
              </a:rPr>
              <a:t>[EFH+21] </a:t>
            </a:r>
            <a:r>
              <a:rPr lang="en-US" sz="1800" err="1">
                <a:effectLst/>
                <a:latin typeface="CMR9"/>
              </a:rPr>
              <a:t>Erwig</a:t>
            </a:r>
            <a:r>
              <a:rPr lang="en-US" sz="1800">
                <a:effectLst/>
                <a:latin typeface="CMR9"/>
              </a:rPr>
              <a:t>, A., Faust, S., Hosta ́</a:t>
            </a:r>
            <a:r>
              <a:rPr lang="en-US" sz="1800" err="1">
                <a:effectLst/>
                <a:latin typeface="CMR9"/>
              </a:rPr>
              <a:t>kova</a:t>
            </a:r>
            <a:r>
              <a:rPr lang="en-US" sz="1800">
                <a:effectLst/>
                <a:latin typeface="CMR9"/>
              </a:rPr>
              <a:t> ́, K., Maitra, M., </a:t>
            </a:r>
            <a:r>
              <a:rPr lang="en-US" sz="1800" err="1">
                <a:effectLst/>
                <a:latin typeface="CMR9"/>
              </a:rPr>
              <a:t>Riahi</a:t>
            </a:r>
            <a:r>
              <a:rPr lang="en-US" sz="1800">
                <a:effectLst/>
                <a:latin typeface="CMR9"/>
              </a:rPr>
              <a:t>, S.: Two-party adaptor signatures from identification schemes. In: PKC 2021. </a:t>
            </a:r>
            <a:endParaRPr lang="en-US">
              <a:effectLst/>
            </a:endParaRPr>
          </a:p>
          <a:p>
            <a:r>
              <a:rPr lang="en-US" sz="1800">
                <a:effectLst/>
                <a:latin typeface="CMR9"/>
              </a:rPr>
              <a:t>[DOY22] Dai, W., Okamoto, T., Yamamoto, G.: Stronger security and generic </a:t>
            </a:r>
            <a:r>
              <a:rPr lang="en-US" sz="1800" err="1">
                <a:effectLst/>
                <a:latin typeface="CMR9"/>
              </a:rPr>
              <a:t>construc</a:t>
            </a:r>
            <a:r>
              <a:rPr lang="en-US" sz="1800">
                <a:effectLst/>
                <a:latin typeface="CMR9"/>
              </a:rPr>
              <a:t>- </a:t>
            </a:r>
            <a:r>
              <a:rPr lang="en-US" sz="1800" err="1">
                <a:effectLst/>
                <a:latin typeface="CMR9"/>
              </a:rPr>
              <a:t>tions</a:t>
            </a:r>
            <a:r>
              <a:rPr lang="en-US" sz="1800">
                <a:effectLst/>
                <a:latin typeface="CMR9"/>
              </a:rPr>
              <a:t> for adaptor signatures. In: INDOCRYPT 2022. </a:t>
            </a:r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11BC5-73A1-45EF-EEEF-C7847A56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21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6896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1BA2-54DC-1045-AD06-7DDB5A26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Adaptor Signatures</a:t>
            </a:r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A3277B-761F-85A6-EE4F-3C175A0FFE1B}"/>
                  </a:ext>
                </a:extLst>
              </p:cNvPr>
              <p:cNvSpPr txBox="1"/>
              <p:nvPr/>
            </p:nvSpPr>
            <p:spPr>
              <a:xfrm>
                <a:off x="834486" y="4697978"/>
                <a:ext cx="37001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sz="3200" b="1"/>
                  <a:t>1.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𝑝𝑆𝑖𝑔𝑛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400" b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A3277B-761F-85A6-EE4F-3C175A0FF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86" y="4697978"/>
                <a:ext cx="3700131" cy="584775"/>
              </a:xfrm>
              <a:prstGeom prst="rect">
                <a:avLst/>
              </a:prstGeom>
              <a:blipFill>
                <a:blip r:embed="rId3"/>
                <a:stretch>
                  <a:fillRect l="-428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ight Arrow 12">
                <a:extLst>
                  <a:ext uri="{FF2B5EF4-FFF2-40B4-BE49-F238E27FC236}">
                    <a16:creationId xmlns:a16="http://schemas.microsoft.com/office/drawing/2014/main" id="{60B4F5CE-4409-8E59-23A9-BAA1FDFAB76D}"/>
                  </a:ext>
                </a:extLst>
              </p:cNvPr>
              <p:cNvSpPr/>
              <p:nvPr/>
            </p:nvSpPr>
            <p:spPr>
              <a:xfrm>
                <a:off x="4095740" y="3900934"/>
                <a:ext cx="3700131" cy="849901"/>
              </a:xfrm>
              <a:prstGeom prst="rightArrow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/>
                  <a:t>2.</a:t>
                </a:r>
                <a:r>
                  <a:rPr lang="en-GB" sz="2400"/>
                  <a:t> T</a:t>
                </a:r>
                <a:r>
                  <a:rPr lang="en-GR" sz="2400"/>
                  <a:t>ransfer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endParaRPr lang="en-GR" sz="2400"/>
              </a:p>
            </p:txBody>
          </p:sp>
        </mc:Choice>
        <mc:Fallback xmlns="">
          <p:sp>
            <p:nvSpPr>
              <p:cNvPr id="13" name="Right Arrow 12">
                <a:extLst>
                  <a:ext uri="{FF2B5EF4-FFF2-40B4-BE49-F238E27FC236}">
                    <a16:creationId xmlns:a16="http://schemas.microsoft.com/office/drawing/2014/main" id="{60B4F5CE-4409-8E59-23A9-BAA1FDFAB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40" y="3900934"/>
                <a:ext cx="3700131" cy="849901"/>
              </a:xfrm>
              <a:prstGeom prst="rightArrow">
                <a:avLst/>
              </a:prstGeom>
              <a:blipFill>
                <a:blip r:embed="rId4"/>
                <a:stretch>
                  <a:fillRect b="-79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672FCD-44DD-2031-8808-7C36C7152FE5}"/>
                  </a:ext>
                </a:extLst>
              </p:cNvPr>
              <p:cNvSpPr txBox="1"/>
              <p:nvPr/>
            </p:nvSpPr>
            <p:spPr>
              <a:xfrm>
                <a:off x="8016239" y="4675299"/>
                <a:ext cx="36074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3200" b="1">
                    <a:ea typeface="Cambria Math" panose="02040503050406030204" pitchFamily="18" charset="0"/>
                  </a:rPr>
                  <a:t>3.</a:t>
                </a:r>
                <a:r>
                  <a:rPr lang="en-CN" sz="24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𝐴𝑑𝑎𝑝𝑡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CN" sz="2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672FCD-44DD-2031-8808-7C36C7152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239" y="4675299"/>
                <a:ext cx="3607462" cy="584775"/>
              </a:xfrm>
              <a:prstGeom prst="rect">
                <a:avLst/>
              </a:prstGeom>
              <a:blipFill>
                <a:blip r:embed="rId5"/>
                <a:stretch>
                  <a:fillRect l="-422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agnetic Disk 14">
            <a:extLst>
              <a:ext uri="{FF2B5EF4-FFF2-40B4-BE49-F238E27FC236}">
                <a16:creationId xmlns:a16="http://schemas.microsoft.com/office/drawing/2014/main" id="{A9A3CDE5-8899-EF49-3AB2-04DC49DD15BC}"/>
              </a:ext>
            </a:extLst>
          </p:cNvPr>
          <p:cNvSpPr/>
          <p:nvPr/>
        </p:nvSpPr>
        <p:spPr>
          <a:xfrm>
            <a:off x="5040854" y="1690688"/>
            <a:ext cx="2108528" cy="1686091"/>
          </a:xfrm>
          <a:prstGeom prst="flowChartMagneticDisk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b="1"/>
              <a:t>Public Bulletin Board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Left Arrow 15">
                <a:extLst>
                  <a:ext uri="{FF2B5EF4-FFF2-40B4-BE49-F238E27FC236}">
                    <a16:creationId xmlns:a16="http://schemas.microsoft.com/office/drawing/2014/main" id="{93C7B43B-360D-B79F-CBB7-7F10FA8DA85C}"/>
                  </a:ext>
                </a:extLst>
              </p:cNvPr>
              <p:cNvSpPr/>
              <p:nvPr/>
            </p:nvSpPr>
            <p:spPr>
              <a:xfrm rot="1279692">
                <a:off x="7220369" y="2350220"/>
                <a:ext cx="2587935" cy="877660"/>
              </a:xfrm>
              <a:prstGeom prst="leftArrow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/>
                  <a:t>4.</a:t>
                </a:r>
                <a:r>
                  <a:rPr lang="en-US" sz="2400"/>
                  <a:t> Upload</a:t>
                </a:r>
                <a:r>
                  <a:rPr lang="en-GR" sz="2400"/>
                  <a:t> </a:t>
                </a:r>
                <a14:m>
                  <m:oMath xmlns:m="http://schemas.openxmlformats.org/officeDocument/2006/math">
                    <m:r>
                      <a:rPr lang="en-GR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R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R" sz="24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GR" sz="2400"/>
              </a:p>
            </p:txBody>
          </p:sp>
        </mc:Choice>
        <mc:Fallback xmlns="">
          <p:sp>
            <p:nvSpPr>
              <p:cNvPr id="16" name="Left Arrow 15">
                <a:extLst>
                  <a:ext uri="{FF2B5EF4-FFF2-40B4-BE49-F238E27FC236}">
                    <a16:creationId xmlns:a16="http://schemas.microsoft.com/office/drawing/2014/main" id="{93C7B43B-360D-B79F-CBB7-7F10FA8DA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79692">
                <a:off x="7220369" y="2350220"/>
                <a:ext cx="2587935" cy="877660"/>
              </a:xfrm>
              <a:prstGeom prst="leftArrow">
                <a:avLst/>
              </a:prstGeom>
              <a:blipFill>
                <a:blip r:embed="rId6"/>
                <a:stretch>
                  <a:fillRect t="-13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Up-down Arrow 16">
            <a:extLst>
              <a:ext uri="{FF2B5EF4-FFF2-40B4-BE49-F238E27FC236}">
                <a16:creationId xmlns:a16="http://schemas.microsoft.com/office/drawing/2014/main" id="{D9E13615-2900-5511-CD2A-386C12496A4E}"/>
              </a:ext>
            </a:extLst>
          </p:cNvPr>
          <p:cNvSpPr/>
          <p:nvPr/>
        </p:nvSpPr>
        <p:spPr>
          <a:xfrm rot="14794581">
            <a:off x="3310014" y="1644396"/>
            <a:ext cx="819110" cy="2447267"/>
          </a:xfrm>
          <a:prstGeom prst="up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/>
              <a:t>5.</a:t>
            </a:r>
            <a:r>
              <a:rPr lang="en-US" sz="2400"/>
              <a:t> Read </a:t>
            </a:r>
            <a:r>
              <a:rPr lang="el-GR" sz="2400"/>
              <a:t>σ</a:t>
            </a:r>
            <a:endParaRPr lang="en-GR" sz="24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CB887E-FCCA-BC49-A973-31368C338403}"/>
              </a:ext>
            </a:extLst>
          </p:cNvPr>
          <p:cNvGrpSpPr/>
          <p:nvPr/>
        </p:nvGrpSpPr>
        <p:grpSpPr>
          <a:xfrm>
            <a:off x="798805" y="2753043"/>
            <a:ext cx="2042029" cy="2042026"/>
            <a:chOff x="1505029" y="3259649"/>
            <a:chExt cx="1800000" cy="1800000"/>
          </a:xfrm>
          <a:solidFill>
            <a:schemeClr val="accent2">
              <a:lumMod val="75000"/>
            </a:schemeClr>
          </a:solidFill>
        </p:grpSpPr>
        <p:pic>
          <p:nvPicPr>
            <p:cNvPr id="9" name="Graphic 8" descr="Female Profile outline">
              <a:extLst>
                <a:ext uri="{FF2B5EF4-FFF2-40B4-BE49-F238E27FC236}">
                  <a16:creationId xmlns:a16="http://schemas.microsoft.com/office/drawing/2014/main" id="{ABA98A14-E068-EECC-C91D-94C398BB1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05029" y="3259649"/>
              <a:ext cx="1800000" cy="18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85E36C-2431-702F-E3BE-7B69A2FD13D1}"/>
                </a:ext>
              </a:extLst>
            </p:cNvPr>
            <p:cNvSpPr txBox="1"/>
            <p:nvPr/>
          </p:nvSpPr>
          <p:spPr>
            <a:xfrm>
              <a:off x="2148392" y="4562098"/>
              <a:ext cx="513273" cy="29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2000"/>
                <a:t>Alice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D2D36A8-9979-2F44-805E-5CA6FED92F7E}"/>
              </a:ext>
            </a:extLst>
          </p:cNvPr>
          <p:cNvGrpSpPr/>
          <p:nvPr/>
        </p:nvGrpSpPr>
        <p:grpSpPr>
          <a:xfrm>
            <a:off x="9581673" y="2678213"/>
            <a:ext cx="2042028" cy="2042028"/>
            <a:chOff x="10453800" y="-364129"/>
            <a:chExt cx="1800000" cy="1800000"/>
          </a:xfrm>
          <a:solidFill>
            <a:schemeClr val="accent1">
              <a:lumMod val="75000"/>
            </a:schemeClr>
          </a:solidFill>
        </p:grpSpPr>
        <p:pic>
          <p:nvPicPr>
            <p:cNvPr id="5" name="Graphic 4" descr="Male profile outline">
              <a:extLst>
                <a:ext uri="{FF2B5EF4-FFF2-40B4-BE49-F238E27FC236}">
                  <a16:creationId xmlns:a16="http://schemas.microsoft.com/office/drawing/2014/main" id="{3CA3A196-94A9-F987-5B2C-D4B487ED767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453800" y="-364129"/>
              <a:ext cx="1800000" cy="18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E0A288-4B04-7A32-24E9-1776894EAF1A}"/>
                </a:ext>
              </a:extLst>
            </p:cNvPr>
            <p:cNvSpPr txBox="1"/>
            <p:nvPr/>
          </p:nvSpPr>
          <p:spPr>
            <a:xfrm>
              <a:off x="11057084" y="938320"/>
              <a:ext cx="593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2000"/>
                <a:t>Bob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DB947C-0198-684F-90DD-1F5D674EFB65}"/>
                  </a:ext>
                </a:extLst>
              </p:cNvPr>
              <p:cNvSpPr txBox="1"/>
              <p:nvPr/>
            </p:nvSpPr>
            <p:spPr>
              <a:xfrm>
                <a:off x="6796739" y="5405610"/>
                <a:ext cx="4826962" cy="83099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CN" sz="2400"/>
                  <a:t>Bob knows </a:t>
                </a:r>
                <a14:m>
                  <m:oMath xmlns:m="http://schemas.openxmlformats.org/officeDocument/2006/math"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N" sz="2400"/>
              </a:p>
              <a:p>
                <a:r>
                  <a:rPr lang="en-CN" sz="2400"/>
                  <a:t>and wants a signature (of Alice) on </a:t>
                </a:r>
                <a14:m>
                  <m:oMath xmlns:m="http://schemas.openxmlformats.org/officeDocument/2006/math"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CN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DB947C-0198-684F-90DD-1F5D674EF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739" y="5405610"/>
                <a:ext cx="4826962" cy="830997"/>
              </a:xfrm>
              <a:prstGeom prst="rect">
                <a:avLst/>
              </a:prstGeom>
              <a:blipFill>
                <a:blip r:embed="rId11"/>
                <a:stretch>
                  <a:fillRect l="-2020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E642E2-DC09-4448-97DC-ADEDE427408A}"/>
                  </a:ext>
                </a:extLst>
              </p:cNvPr>
              <p:cNvSpPr txBox="1"/>
              <p:nvPr/>
            </p:nvSpPr>
            <p:spPr>
              <a:xfrm>
                <a:off x="562867" y="5434799"/>
                <a:ext cx="4984494" cy="83099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N" sz="2400"/>
                  <a:t>Alice knows </a:t>
                </a:r>
                <a14:m>
                  <m:oMath xmlns:m="http://schemas.openxmlformats.org/officeDocument/2006/math"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N" sz="2400"/>
                  <a:t>and statement </a:t>
                </a:r>
                <a14:m>
                  <m:oMath xmlns:m="http://schemas.openxmlformats.org/officeDocument/2006/math"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CN" sz="2400"/>
              </a:p>
              <a:p>
                <a:r>
                  <a:rPr lang="en-CN" sz="2400"/>
                  <a:t>and wants the witness </a:t>
                </a:r>
                <a14:m>
                  <m:oMath xmlns:m="http://schemas.openxmlformats.org/officeDocument/2006/math"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CN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E642E2-DC09-4448-97DC-ADEDE4274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67" y="5434799"/>
                <a:ext cx="4984494" cy="830997"/>
              </a:xfrm>
              <a:prstGeom prst="rect">
                <a:avLst/>
              </a:prstGeom>
              <a:blipFill>
                <a:blip r:embed="rId12"/>
                <a:stretch>
                  <a:fillRect l="-183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F570225-5DEA-D943-B254-0776C5C3D5D7}"/>
                  </a:ext>
                </a:extLst>
              </p:cNvPr>
              <p:cNvSpPr txBox="1"/>
              <p:nvPr/>
            </p:nvSpPr>
            <p:spPr>
              <a:xfrm>
                <a:off x="1044741" y="1617259"/>
                <a:ext cx="37001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/>
                  <a:t>6.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𝐸𝑥𝑡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N" sz="24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F570225-5DEA-D943-B254-0776C5C3D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41" y="1617259"/>
                <a:ext cx="3700131" cy="584775"/>
              </a:xfrm>
              <a:prstGeom prst="rect">
                <a:avLst/>
              </a:prstGeom>
              <a:blipFill>
                <a:blip r:embed="rId13"/>
                <a:stretch>
                  <a:fillRect l="-4119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3625232-7069-5440-9374-CDFBF6E1CA5A}"/>
              </a:ext>
            </a:extLst>
          </p:cNvPr>
          <p:cNvSpPr/>
          <p:nvPr/>
        </p:nvSpPr>
        <p:spPr>
          <a:xfrm>
            <a:off x="325120" y="1432560"/>
            <a:ext cx="11541759" cy="5171440"/>
          </a:xfrm>
          <a:prstGeom prst="roundRect">
            <a:avLst>
              <a:gd name="adj" fmla="val 6205"/>
            </a:avLst>
          </a:pr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2749B44-70AB-AA5D-AF8C-CFE3C5A9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9542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BBD78-C84C-F9BF-DFF1-8843F9557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5B04-6446-C441-B74E-FE1B24C7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Atomic Swaps based on Adaptor Signatures</a:t>
            </a:r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26227E-42E1-44CD-B89D-133357723F1E}"/>
                  </a:ext>
                </a:extLst>
              </p:cNvPr>
              <p:cNvSpPr txBox="1"/>
              <p:nvPr/>
            </p:nvSpPr>
            <p:spPr>
              <a:xfrm>
                <a:off x="-1159628" y="5235887"/>
                <a:ext cx="45953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3"/>
                <a:r>
                  <a:rPr lang="en-CN" sz="2000" b="1">
                    <a:ea typeface="Cambria Math" panose="02040503050406030204" pitchFamily="18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𝑝𝑆𝑖𝑔𝑛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R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26227E-42E1-44CD-B89D-133357723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9628" y="5235887"/>
                <a:ext cx="4595391" cy="400110"/>
              </a:xfrm>
              <a:prstGeom prst="rect">
                <a:avLst/>
              </a:prstGeom>
              <a:blipFill>
                <a:blip r:embed="rId2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ight Arrow 12">
                <a:extLst>
                  <a:ext uri="{FF2B5EF4-FFF2-40B4-BE49-F238E27FC236}">
                    <a16:creationId xmlns:a16="http://schemas.microsoft.com/office/drawing/2014/main" id="{CDD7BB6E-D6FB-1131-426A-D9012149EC30}"/>
                  </a:ext>
                </a:extLst>
              </p:cNvPr>
              <p:cNvSpPr/>
              <p:nvPr/>
            </p:nvSpPr>
            <p:spPr>
              <a:xfrm>
                <a:off x="4393943" y="4818691"/>
                <a:ext cx="3263608" cy="507409"/>
              </a:xfrm>
              <a:prstGeom prst="rightArrow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/>
                  <a:t>2. </a:t>
                </a:r>
                <a:r>
                  <a:rPr lang="en-GB" sz="2000"/>
                  <a:t>T</a:t>
                </a:r>
                <a:r>
                  <a:rPr lang="en-GR" sz="2000"/>
                  <a:t>ransfer</a:t>
                </a:r>
                <a:r>
                  <a:rPr lang="en-CN" sz="20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GR" sz="2000"/>
              </a:p>
            </p:txBody>
          </p:sp>
        </mc:Choice>
        <mc:Fallback xmlns="">
          <p:sp>
            <p:nvSpPr>
              <p:cNvPr id="13" name="Right Arrow 12">
                <a:extLst>
                  <a:ext uri="{FF2B5EF4-FFF2-40B4-BE49-F238E27FC236}">
                    <a16:creationId xmlns:a16="http://schemas.microsoft.com/office/drawing/2014/main" id="{CDD7BB6E-D6FB-1131-426A-D9012149E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943" y="4818691"/>
                <a:ext cx="3263608" cy="507409"/>
              </a:xfrm>
              <a:prstGeom prst="rightArrow">
                <a:avLst/>
              </a:prstGeom>
              <a:blipFill>
                <a:blip r:embed="rId3"/>
                <a:stretch>
                  <a:fillRect b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FB93E1-432C-79D8-EDB8-2FD89AEE5805}"/>
                  </a:ext>
                </a:extLst>
              </p:cNvPr>
              <p:cNvSpPr txBox="1"/>
              <p:nvPr/>
            </p:nvSpPr>
            <p:spPr>
              <a:xfrm>
                <a:off x="8516503" y="5229214"/>
                <a:ext cx="33386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sz="2000" b="1">
                    <a:ea typeface="Cambria Math" panose="02040503050406030204" pitchFamily="18" charset="0"/>
                  </a:rPr>
                  <a:t>1. </a:t>
                </a:r>
                <a:r>
                  <a:rPr lang="en-CN" sz="2000">
                    <a:ea typeface="Cambria Math" panose="02040503050406030204" pitchFamily="18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N" sz="200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𝑝𝑆𝑖𝑔𝑛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sz="200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FB93E1-432C-79D8-EDB8-2FD89AEE5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503" y="5229214"/>
                <a:ext cx="3338623" cy="707886"/>
              </a:xfrm>
              <a:prstGeom prst="rect">
                <a:avLst/>
              </a:prstGeom>
              <a:blipFill>
                <a:blip r:embed="rId4"/>
                <a:stretch>
                  <a:fillRect l="-1825" t="-5172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Left Arrow 4">
                <a:extLst>
                  <a:ext uri="{FF2B5EF4-FFF2-40B4-BE49-F238E27FC236}">
                    <a16:creationId xmlns:a16="http://schemas.microsoft.com/office/drawing/2014/main" id="{A301E84C-5A59-D8BA-9922-12BDC3DD1ADA}"/>
                  </a:ext>
                </a:extLst>
              </p:cNvPr>
              <p:cNvSpPr/>
              <p:nvPr/>
            </p:nvSpPr>
            <p:spPr>
              <a:xfrm>
                <a:off x="4365633" y="4174231"/>
                <a:ext cx="3263608" cy="543239"/>
              </a:xfrm>
              <a:prstGeom prst="leftArrow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/>
                  <a:t>1. </a:t>
                </a:r>
                <a:r>
                  <a:rPr lang="en-GB" sz="2000"/>
                  <a:t>T</a:t>
                </a:r>
                <a:r>
                  <a:rPr lang="en-GR" sz="2000"/>
                  <a:t>ransfer</a:t>
                </a:r>
                <a:r>
                  <a:rPr lang="en-CN" sz="20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GR" sz="2000"/>
              </a:p>
            </p:txBody>
          </p:sp>
        </mc:Choice>
        <mc:Fallback xmlns="">
          <p:sp>
            <p:nvSpPr>
              <p:cNvPr id="5" name="Left Arrow 4">
                <a:extLst>
                  <a:ext uri="{FF2B5EF4-FFF2-40B4-BE49-F238E27FC236}">
                    <a16:creationId xmlns:a16="http://schemas.microsoft.com/office/drawing/2014/main" id="{A301E84C-5A59-D8BA-9922-12BDC3DD1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633" y="4174231"/>
                <a:ext cx="3263608" cy="543239"/>
              </a:xfrm>
              <a:prstGeom prst="leftArrow">
                <a:avLst/>
              </a:prstGeom>
              <a:blipFill>
                <a:blip r:embed="rId5"/>
                <a:stretch>
                  <a:fillRect b="-6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gnetic Disk 6">
            <a:extLst>
              <a:ext uri="{FF2B5EF4-FFF2-40B4-BE49-F238E27FC236}">
                <a16:creationId xmlns:a16="http://schemas.microsoft.com/office/drawing/2014/main" id="{D7CAAE49-8916-7460-EF7B-5F32640D9DC9}"/>
              </a:ext>
            </a:extLst>
          </p:cNvPr>
          <p:cNvSpPr/>
          <p:nvPr/>
        </p:nvSpPr>
        <p:spPr>
          <a:xfrm>
            <a:off x="5350631" y="1657132"/>
            <a:ext cx="1242654" cy="1824597"/>
          </a:xfrm>
          <a:prstGeom prst="flowChartMagneticDisk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b="1"/>
              <a:t>Blockchain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Left Arrow 8">
                <a:extLst>
                  <a:ext uri="{FF2B5EF4-FFF2-40B4-BE49-F238E27FC236}">
                    <a16:creationId xmlns:a16="http://schemas.microsoft.com/office/drawing/2014/main" id="{E7C6C95D-1DCF-4259-D536-483C44DF6B21}"/>
                  </a:ext>
                </a:extLst>
              </p:cNvPr>
              <p:cNvSpPr/>
              <p:nvPr/>
            </p:nvSpPr>
            <p:spPr>
              <a:xfrm rot="1776295">
                <a:off x="6599907" y="3087132"/>
                <a:ext cx="1946173" cy="535531"/>
              </a:xfrm>
              <a:prstGeom prst="leftArrow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/>
                  <a:t>3. </a:t>
                </a:r>
                <a:r>
                  <a:rPr lang="en-GR" sz="2000"/>
                  <a:t>Post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GR" sz="2000"/>
              </a:p>
            </p:txBody>
          </p:sp>
        </mc:Choice>
        <mc:Fallback xmlns="">
          <p:sp>
            <p:nvSpPr>
              <p:cNvPr id="9" name="Left Arrow 8">
                <a:extLst>
                  <a:ext uri="{FF2B5EF4-FFF2-40B4-BE49-F238E27FC236}">
                    <a16:creationId xmlns:a16="http://schemas.microsoft.com/office/drawing/2014/main" id="{E7C6C95D-1DCF-4259-D536-483C44DF6B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76295">
                <a:off x="6599907" y="3087132"/>
                <a:ext cx="1946173" cy="535531"/>
              </a:xfrm>
              <a:prstGeom prst="leftArrow">
                <a:avLst/>
              </a:prstGeom>
              <a:blipFill>
                <a:blip r:embed="rId6"/>
                <a:stretch>
                  <a:fillRect l="-346" t="-10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1B0349B-A484-60A2-7C15-24EC80A40F6E}"/>
                  </a:ext>
                </a:extLst>
              </p:cNvPr>
              <p:cNvSpPr txBox="1"/>
              <p:nvPr/>
            </p:nvSpPr>
            <p:spPr>
              <a:xfrm>
                <a:off x="-1294836" y="3053087"/>
                <a:ext cx="538498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3"/>
                <a:r>
                  <a:rPr lang="en-US" sz="2000" b="1">
                    <a:ea typeface="Cambria Math" panose="02040503050406030204" pitchFamily="18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𝐸𝑥𝑡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:r>
                  <a:rPr lang="en-CN" sz="200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𝐴𝑑𝑎𝑝𝑡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R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1B0349B-A484-60A2-7C15-24EC80A40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94836" y="3053087"/>
                <a:ext cx="5384985" cy="707886"/>
              </a:xfrm>
              <a:prstGeom prst="rect">
                <a:avLst/>
              </a:prstGeom>
              <a:blipFill>
                <a:blip r:embed="rId7"/>
                <a:stretch>
                  <a:fillRect t="-5172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ED7E85B-6B76-556D-11F1-3001FA935F31}"/>
                  </a:ext>
                </a:extLst>
              </p:cNvPr>
              <p:cNvSpPr txBox="1"/>
              <p:nvPr/>
            </p:nvSpPr>
            <p:spPr>
              <a:xfrm>
                <a:off x="8766196" y="3338621"/>
                <a:ext cx="38144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sz="2000" b="1">
                    <a:ea typeface="Cambria Math" panose="02040503050406030204" pitchFamily="18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𝐴𝑑𝑎𝑝𝑡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R" sz="20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ED7E85B-6B76-556D-11F1-3001FA935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196" y="3338621"/>
                <a:ext cx="3814493" cy="400110"/>
              </a:xfrm>
              <a:prstGeom prst="rect">
                <a:avLst/>
              </a:prstGeom>
              <a:blipFill>
                <a:blip r:embed="rId8"/>
                <a:stretch>
                  <a:fillRect l="-1597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ight Arrow 22">
                <a:extLst>
                  <a:ext uri="{FF2B5EF4-FFF2-40B4-BE49-F238E27FC236}">
                    <a16:creationId xmlns:a16="http://schemas.microsoft.com/office/drawing/2014/main" id="{24342FC2-A011-11D3-A1EB-3BAD269726E7}"/>
                  </a:ext>
                </a:extLst>
              </p:cNvPr>
              <p:cNvSpPr/>
              <p:nvPr/>
            </p:nvSpPr>
            <p:spPr>
              <a:xfrm rot="19774668">
                <a:off x="3580340" y="3131649"/>
                <a:ext cx="1857473" cy="543726"/>
              </a:xfrm>
              <a:prstGeom prst="rightArrow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6.</a:t>
                </a:r>
                <a:r>
                  <a:rPr lang="en-US" sz="2000" dirty="0"/>
                  <a:t> </a:t>
                </a:r>
                <a:r>
                  <a:rPr lang="en-GR" sz="2000" dirty="0"/>
                  <a:t>Post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GR" sz="2000" dirty="0"/>
              </a:p>
            </p:txBody>
          </p:sp>
        </mc:Choice>
        <mc:Fallback xmlns="">
          <p:sp>
            <p:nvSpPr>
              <p:cNvPr id="23" name="Right Arrow 22">
                <a:extLst>
                  <a:ext uri="{FF2B5EF4-FFF2-40B4-BE49-F238E27FC236}">
                    <a16:creationId xmlns:a16="http://schemas.microsoft.com/office/drawing/2014/main" id="{24342FC2-A011-11D3-A1EB-3BAD26972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4668">
                <a:off x="3580340" y="3131649"/>
                <a:ext cx="1857473" cy="543726"/>
              </a:xfrm>
              <a:prstGeom prst="rightArrow">
                <a:avLst/>
              </a:prstGeom>
              <a:blipFill>
                <a:blip r:embed="rId9"/>
                <a:stretch>
                  <a:fillRect l="-4511" b="-141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Left Arrow 23">
                <a:extLst>
                  <a:ext uri="{FF2B5EF4-FFF2-40B4-BE49-F238E27FC236}">
                    <a16:creationId xmlns:a16="http://schemas.microsoft.com/office/drawing/2014/main" id="{84763B7E-FCFF-5F61-E694-87B00963F37E}"/>
                  </a:ext>
                </a:extLst>
              </p:cNvPr>
              <p:cNvSpPr/>
              <p:nvPr/>
            </p:nvSpPr>
            <p:spPr>
              <a:xfrm rot="19815055">
                <a:off x="3296618" y="2512304"/>
                <a:ext cx="1813195" cy="498220"/>
              </a:xfrm>
              <a:prstGeom prst="leftArrow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/>
                  <a:t>4. </a:t>
                </a:r>
                <a:r>
                  <a:rPr lang="en-US" sz="2000"/>
                  <a:t>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GR" sz="2000"/>
              </a:p>
            </p:txBody>
          </p:sp>
        </mc:Choice>
        <mc:Fallback xmlns="">
          <p:sp>
            <p:nvSpPr>
              <p:cNvPr id="24" name="Left Arrow 23">
                <a:extLst>
                  <a:ext uri="{FF2B5EF4-FFF2-40B4-BE49-F238E27FC236}">
                    <a16:creationId xmlns:a16="http://schemas.microsoft.com/office/drawing/2014/main" id="{84763B7E-FCFF-5F61-E694-87B00963F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15055">
                <a:off x="3296618" y="2512304"/>
                <a:ext cx="1813195" cy="498220"/>
              </a:xfrm>
              <a:prstGeom prst="leftArrow">
                <a:avLst/>
              </a:prstGeom>
              <a:blipFill>
                <a:blip r:embed="rId10"/>
                <a:stretch>
                  <a:fillRect b="-38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C3280BB6-CF04-1949-98C1-4AB8AA02CA21}"/>
              </a:ext>
            </a:extLst>
          </p:cNvPr>
          <p:cNvGrpSpPr/>
          <p:nvPr/>
        </p:nvGrpSpPr>
        <p:grpSpPr>
          <a:xfrm>
            <a:off x="2121699" y="3635569"/>
            <a:ext cx="1732461" cy="1732459"/>
            <a:chOff x="1505029" y="3259649"/>
            <a:chExt cx="1800000" cy="1800000"/>
          </a:xfrm>
        </p:grpSpPr>
        <p:pic>
          <p:nvPicPr>
            <p:cNvPr id="25" name="Graphic 24" descr="Female Profile outline">
              <a:extLst>
                <a:ext uri="{FF2B5EF4-FFF2-40B4-BE49-F238E27FC236}">
                  <a16:creationId xmlns:a16="http://schemas.microsoft.com/office/drawing/2014/main" id="{61F384A9-D472-2C4E-B753-460F5490C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05029" y="3259649"/>
              <a:ext cx="1800000" cy="18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B770FC-17C1-D54D-AB04-778E4B5C9FFD}"/>
                </a:ext>
              </a:extLst>
            </p:cNvPr>
            <p:cNvSpPr txBox="1"/>
            <p:nvPr/>
          </p:nvSpPr>
          <p:spPr>
            <a:xfrm>
              <a:off x="2148392" y="4562098"/>
              <a:ext cx="513273" cy="29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2000"/>
                <a:t>Alice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6ECCFEF-B02D-C748-87A8-3B7D790BF633}"/>
              </a:ext>
            </a:extLst>
          </p:cNvPr>
          <p:cNvGrpSpPr/>
          <p:nvPr/>
        </p:nvGrpSpPr>
        <p:grpSpPr>
          <a:xfrm>
            <a:off x="8169024" y="3597212"/>
            <a:ext cx="1732460" cy="1732460"/>
            <a:chOff x="10453800" y="-364129"/>
            <a:chExt cx="1800000" cy="1800000"/>
          </a:xfrm>
        </p:grpSpPr>
        <p:pic>
          <p:nvPicPr>
            <p:cNvPr id="28" name="Graphic 27" descr="Male profile outline">
              <a:extLst>
                <a:ext uri="{FF2B5EF4-FFF2-40B4-BE49-F238E27FC236}">
                  <a16:creationId xmlns:a16="http://schemas.microsoft.com/office/drawing/2014/main" id="{546E393B-0AB9-B64D-B09D-AFCD71BBA78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453800" y="-364129"/>
              <a:ext cx="1800000" cy="18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8F6F73-0D24-8147-B2E5-B990912B8411}"/>
                </a:ext>
              </a:extLst>
            </p:cNvPr>
            <p:cNvSpPr txBox="1"/>
            <p:nvPr/>
          </p:nvSpPr>
          <p:spPr>
            <a:xfrm>
              <a:off x="11057084" y="938320"/>
              <a:ext cx="593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2000"/>
                <a:t>Bob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58405C-4070-0B4E-87F0-E9C46F34849B}"/>
              </a:ext>
            </a:extLst>
          </p:cNvPr>
          <p:cNvGrpSpPr/>
          <p:nvPr/>
        </p:nvGrpSpPr>
        <p:grpSpPr>
          <a:xfrm>
            <a:off x="3228069" y="5576047"/>
            <a:ext cx="5242561" cy="951646"/>
            <a:chOff x="3523402" y="5699039"/>
            <a:chExt cx="5242561" cy="95164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CC5850F-873B-844E-84CD-CDF2287786F7}"/>
                </a:ext>
              </a:extLst>
            </p:cNvPr>
            <p:cNvSpPr/>
            <p:nvPr/>
          </p:nvSpPr>
          <p:spPr>
            <a:xfrm>
              <a:off x="3523402" y="5699039"/>
              <a:ext cx="5242561" cy="951646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5E9CD42-25A4-B33F-5E4E-613B4C4153C4}"/>
                    </a:ext>
                  </a:extLst>
                </p:cNvPr>
                <p:cNvSpPr txBox="1"/>
                <p:nvPr/>
              </p:nvSpPr>
              <p:spPr>
                <a:xfrm>
                  <a:off x="4232619" y="5753087"/>
                  <a:ext cx="4533344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r>
                    <a:rPr lang="en-US" sz="2200"/>
                    <a:t>: transfer coins from Alice to Bob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en-US" sz="2200"/>
                    <a:t>: transfer coins from Bob to Alice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5E9CD42-25A4-B33F-5E4E-613B4C4153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619" y="5753087"/>
                  <a:ext cx="4533344" cy="769441"/>
                </a:xfrm>
                <a:prstGeom prst="rect">
                  <a:avLst/>
                </a:prstGeom>
                <a:blipFill>
                  <a:blip r:embed="rId15"/>
                  <a:stretch>
                    <a:fillRect t="-5556" b="-150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C20BC72-BE4B-2C42-8599-ACB7F11F2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688841" y="5882725"/>
              <a:ext cx="533538" cy="5335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A43706C-A85A-374E-943A-523961285FDA}"/>
              </a:ext>
            </a:extLst>
          </p:cNvPr>
          <p:cNvSpPr/>
          <p:nvPr/>
        </p:nvSpPr>
        <p:spPr>
          <a:xfrm>
            <a:off x="101600" y="1459472"/>
            <a:ext cx="11978640" cy="5217912"/>
          </a:xfrm>
          <a:prstGeom prst="roundRect">
            <a:avLst>
              <a:gd name="adj" fmla="val 4372"/>
            </a:avLst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BD361-7830-9880-8026-3EC8CB65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178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1B469-A1C6-E2A4-1B06-60B7A8188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F776C-58AD-B812-AE2D-DCF62120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More Applications of AS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59E1D7-B3BF-B502-ABB2-42DABB8B8B08}"/>
              </a:ext>
            </a:extLst>
          </p:cNvPr>
          <p:cNvSpPr txBox="1">
            <a:spLocks/>
          </p:cNvSpPr>
          <p:nvPr/>
        </p:nvSpPr>
        <p:spPr>
          <a:xfrm>
            <a:off x="262128" y="3390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N"/>
          </a:p>
        </p:txBody>
      </p:sp>
      <p:pic>
        <p:nvPicPr>
          <p:cNvPr id="32" name="Graphic 31" descr="Female Profile outline">
            <a:extLst>
              <a:ext uri="{FF2B5EF4-FFF2-40B4-BE49-F238E27FC236}">
                <a16:creationId xmlns:a16="http://schemas.microsoft.com/office/drawing/2014/main" id="{DEED23F7-65F4-99CB-FA67-1F0825124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207" y="3265474"/>
            <a:ext cx="1627186" cy="1627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Graphic 33" descr="Male profile outline">
            <a:extLst>
              <a:ext uri="{FF2B5EF4-FFF2-40B4-BE49-F238E27FC236}">
                <a16:creationId xmlns:a16="http://schemas.microsoft.com/office/drawing/2014/main" id="{C79AF5F3-6600-3A39-E1AD-8F72C8675F68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3573" y="3236669"/>
            <a:ext cx="1627199" cy="1627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F3BB0FC-61F5-EC48-B5AA-81E720CA1186}"/>
              </a:ext>
            </a:extLst>
          </p:cNvPr>
          <p:cNvGrpSpPr/>
          <p:nvPr/>
        </p:nvGrpSpPr>
        <p:grpSpPr>
          <a:xfrm>
            <a:off x="2415452" y="3236669"/>
            <a:ext cx="997061" cy="1809179"/>
            <a:chOff x="7136754" y="1716810"/>
            <a:chExt cx="997061" cy="1809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ACB27A5-751F-D912-F8B3-00ABB117FB08}"/>
                    </a:ext>
                  </a:extLst>
                </p:cNvPr>
                <p:cNvSpPr txBox="1"/>
                <p:nvPr/>
              </p:nvSpPr>
              <p:spPr>
                <a:xfrm>
                  <a:off x="7379024" y="1716810"/>
                  <a:ext cx="5533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R"/>
                    <a:t>  </a:t>
                  </a:r>
                  <a14:m>
                    <m:oMath xmlns:m="http://schemas.openxmlformats.org/officeDocument/2006/math">
                      <m:r>
                        <a:rPr lang="en-GR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GR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ACB27A5-751F-D912-F8B3-00ABB117F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9024" y="1716810"/>
                  <a:ext cx="553357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B6FDDB-14E5-B901-52D8-5358F0614BE3}"/>
                </a:ext>
              </a:extLst>
            </p:cNvPr>
            <p:cNvSpPr txBox="1"/>
            <p:nvPr/>
          </p:nvSpPr>
          <p:spPr>
            <a:xfrm>
              <a:off x="7379024" y="3156657"/>
              <a:ext cx="535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/>
                <a:t>BTC</a:t>
              </a:r>
            </a:p>
          </p:txBody>
        </p:sp>
        <p:sp>
          <p:nvSpPr>
            <p:cNvPr id="41" name="Curved Up Arrow 40">
              <a:extLst>
                <a:ext uri="{FF2B5EF4-FFF2-40B4-BE49-F238E27FC236}">
                  <a16:creationId xmlns:a16="http://schemas.microsoft.com/office/drawing/2014/main" id="{82327A0E-F755-D755-84E1-59D44FDEA5B9}"/>
                </a:ext>
              </a:extLst>
            </p:cNvPr>
            <p:cNvSpPr/>
            <p:nvPr/>
          </p:nvSpPr>
          <p:spPr>
            <a:xfrm>
              <a:off x="7183209" y="2686641"/>
              <a:ext cx="950606" cy="361152"/>
            </a:xfrm>
            <a:prstGeom prst="curvedUpArrow">
              <a:avLst>
                <a:gd name="adj1" fmla="val 21106"/>
                <a:gd name="adj2" fmla="val 50000"/>
                <a:gd name="adj3" fmla="val 25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solidFill>
                  <a:schemeClr val="tx1"/>
                </a:solidFill>
              </a:endParaRPr>
            </a:p>
          </p:txBody>
        </p:sp>
        <p:sp>
          <p:nvSpPr>
            <p:cNvPr id="42" name="Curved Up Arrow 41">
              <a:extLst>
                <a:ext uri="{FF2B5EF4-FFF2-40B4-BE49-F238E27FC236}">
                  <a16:creationId xmlns:a16="http://schemas.microsoft.com/office/drawing/2014/main" id="{3F3E0AF2-7208-9A0F-837D-CB9A2BB85369}"/>
                </a:ext>
              </a:extLst>
            </p:cNvPr>
            <p:cNvSpPr/>
            <p:nvPr/>
          </p:nvSpPr>
          <p:spPr>
            <a:xfrm rot="10800000">
              <a:off x="7136754" y="2195382"/>
              <a:ext cx="950606" cy="361152"/>
            </a:xfrm>
            <a:prstGeom prst="curvedUpArrow">
              <a:avLst>
                <a:gd name="adj1" fmla="val 21106"/>
                <a:gd name="adj2" fmla="val 50000"/>
                <a:gd name="adj3" fmla="val 25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C90BE6D-0432-E540-A7D2-805BFC5FD210}"/>
              </a:ext>
            </a:extLst>
          </p:cNvPr>
          <p:cNvSpPr txBox="1"/>
          <p:nvPr/>
        </p:nvSpPr>
        <p:spPr>
          <a:xfrm>
            <a:off x="1300480" y="1964062"/>
            <a:ext cx="3258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ü"/>
            </a:pPr>
            <a:r>
              <a:rPr lang="en-CN" sz="2800"/>
              <a:t>Witness for a coin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95278-DBD8-2641-8CCB-B1DAA4074ED1}"/>
              </a:ext>
            </a:extLst>
          </p:cNvPr>
          <p:cNvSpPr txBox="1"/>
          <p:nvPr/>
        </p:nvSpPr>
        <p:spPr>
          <a:xfrm>
            <a:off x="7013502" y="1964062"/>
            <a:ext cx="3614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ü"/>
            </a:pPr>
            <a:r>
              <a:rPr lang="en-CN" sz="2800"/>
              <a:t>Multi-hop payments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BFA6A3-8496-B747-97B9-7CFC4CA62ED0}"/>
              </a:ext>
            </a:extLst>
          </p:cNvPr>
          <p:cNvCxnSpPr>
            <a:cxnSpLocks/>
          </p:cNvCxnSpPr>
          <p:nvPr/>
        </p:nvCxnSpPr>
        <p:spPr>
          <a:xfrm>
            <a:off x="5669280" y="1682978"/>
            <a:ext cx="0" cy="371198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Female Profile outline">
            <a:extLst>
              <a:ext uri="{FF2B5EF4-FFF2-40B4-BE49-F238E27FC236}">
                <a16:creationId xmlns:a16="http://schemas.microsoft.com/office/drawing/2014/main" id="{18D5810B-7028-1449-BEB4-F5208CBB5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8860" y="3265474"/>
            <a:ext cx="1627186" cy="1627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Graphic 39" descr="Male profile outline">
            <a:extLst>
              <a:ext uri="{FF2B5EF4-FFF2-40B4-BE49-F238E27FC236}">
                <a16:creationId xmlns:a16="http://schemas.microsoft.com/office/drawing/2014/main" id="{66E5D3B4-13DC-9248-A9A7-6C4264CD7066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3837" y="3236669"/>
            <a:ext cx="1627199" cy="1627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48C57D86-7157-5B4E-A561-EBCAEB156098}"/>
              </a:ext>
            </a:extLst>
          </p:cNvPr>
          <p:cNvGrpSpPr/>
          <p:nvPr/>
        </p:nvGrpSpPr>
        <p:grpSpPr>
          <a:xfrm>
            <a:off x="7298574" y="3236669"/>
            <a:ext cx="997061" cy="1809179"/>
            <a:chOff x="7136754" y="1716810"/>
            <a:chExt cx="997061" cy="1809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831ACDB-57F2-5948-83E7-EEDFDB1BEDCF}"/>
                    </a:ext>
                  </a:extLst>
                </p:cNvPr>
                <p:cNvSpPr txBox="1"/>
                <p:nvPr/>
              </p:nvSpPr>
              <p:spPr>
                <a:xfrm>
                  <a:off x="7379024" y="1716810"/>
                  <a:ext cx="5533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R"/>
                    <a:t>  </a:t>
                  </a:r>
                  <a14:m>
                    <m:oMath xmlns:m="http://schemas.openxmlformats.org/officeDocument/2006/math">
                      <m:r>
                        <a:rPr lang="en-GR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GR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831ACDB-57F2-5948-83E7-EEDFDB1BED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9024" y="1716810"/>
                  <a:ext cx="553357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44AE407-41C0-4F4D-8B9B-D25A43A2D0E9}"/>
                </a:ext>
              </a:extLst>
            </p:cNvPr>
            <p:cNvSpPr txBox="1"/>
            <p:nvPr/>
          </p:nvSpPr>
          <p:spPr>
            <a:xfrm>
              <a:off x="7379024" y="3156657"/>
              <a:ext cx="535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/>
                <a:t>BTC</a:t>
              </a:r>
            </a:p>
          </p:txBody>
        </p:sp>
        <p:sp>
          <p:nvSpPr>
            <p:cNvPr id="53" name="Curved Up Arrow 52">
              <a:extLst>
                <a:ext uri="{FF2B5EF4-FFF2-40B4-BE49-F238E27FC236}">
                  <a16:creationId xmlns:a16="http://schemas.microsoft.com/office/drawing/2014/main" id="{E58EE460-D044-AD4E-A133-3CDAB238B14F}"/>
                </a:ext>
              </a:extLst>
            </p:cNvPr>
            <p:cNvSpPr/>
            <p:nvPr/>
          </p:nvSpPr>
          <p:spPr>
            <a:xfrm>
              <a:off x="7183209" y="2686641"/>
              <a:ext cx="950606" cy="361152"/>
            </a:xfrm>
            <a:prstGeom prst="curvedUpArrow">
              <a:avLst>
                <a:gd name="adj1" fmla="val 21106"/>
                <a:gd name="adj2" fmla="val 50000"/>
                <a:gd name="adj3" fmla="val 25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solidFill>
                  <a:schemeClr val="tx1"/>
                </a:solidFill>
              </a:endParaRPr>
            </a:p>
          </p:txBody>
        </p:sp>
        <p:sp>
          <p:nvSpPr>
            <p:cNvPr id="54" name="Curved Up Arrow 53">
              <a:extLst>
                <a:ext uri="{FF2B5EF4-FFF2-40B4-BE49-F238E27FC236}">
                  <a16:creationId xmlns:a16="http://schemas.microsoft.com/office/drawing/2014/main" id="{55F8F7CB-CED1-9A46-932D-8D4BFACA6E95}"/>
                </a:ext>
              </a:extLst>
            </p:cNvPr>
            <p:cNvSpPr/>
            <p:nvPr/>
          </p:nvSpPr>
          <p:spPr>
            <a:xfrm rot="10800000">
              <a:off x="7136754" y="2195382"/>
              <a:ext cx="950606" cy="361152"/>
            </a:xfrm>
            <a:prstGeom prst="curvedUpArrow">
              <a:avLst>
                <a:gd name="adj1" fmla="val 21106"/>
                <a:gd name="adj2" fmla="val 50000"/>
                <a:gd name="adj3" fmla="val 25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18E186D-5D8D-1645-9235-36EF65422FFE}"/>
              </a:ext>
            </a:extLst>
          </p:cNvPr>
          <p:cNvGrpSpPr/>
          <p:nvPr/>
        </p:nvGrpSpPr>
        <p:grpSpPr>
          <a:xfrm>
            <a:off x="9556834" y="3236669"/>
            <a:ext cx="997061" cy="1809179"/>
            <a:chOff x="7136754" y="1716810"/>
            <a:chExt cx="997061" cy="1809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E27629D-842A-DA40-A233-B55C7B2C56B4}"/>
                    </a:ext>
                  </a:extLst>
                </p:cNvPr>
                <p:cNvSpPr txBox="1"/>
                <p:nvPr/>
              </p:nvSpPr>
              <p:spPr>
                <a:xfrm>
                  <a:off x="7379024" y="1716810"/>
                  <a:ext cx="5533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R"/>
                    <a:t>  </a:t>
                  </a:r>
                  <a14:m>
                    <m:oMath xmlns:m="http://schemas.openxmlformats.org/officeDocument/2006/math">
                      <m:r>
                        <a:rPr lang="en-GR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GR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E27629D-842A-DA40-A233-B55C7B2C56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9024" y="1716810"/>
                  <a:ext cx="553357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174856F-EC67-EB43-A18A-7E710F1606CD}"/>
                </a:ext>
              </a:extLst>
            </p:cNvPr>
            <p:cNvSpPr txBox="1"/>
            <p:nvPr/>
          </p:nvSpPr>
          <p:spPr>
            <a:xfrm>
              <a:off x="7379024" y="3156657"/>
              <a:ext cx="535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/>
                <a:t>BTC</a:t>
              </a:r>
            </a:p>
          </p:txBody>
        </p:sp>
        <p:sp>
          <p:nvSpPr>
            <p:cNvPr id="58" name="Curved Up Arrow 57">
              <a:extLst>
                <a:ext uri="{FF2B5EF4-FFF2-40B4-BE49-F238E27FC236}">
                  <a16:creationId xmlns:a16="http://schemas.microsoft.com/office/drawing/2014/main" id="{A0F141C6-801C-5E45-BAD9-BA6A33CE00FB}"/>
                </a:ext>
              </a:extLst>
            </p:cNvPr>
            <p:cNvSpPr/>
            <p:nvPr/>
          </p:nvSpPr>
          <p:spPr>
            <a:xfrm>
              <a:off x="7183209" y="2686641"/>
              <a:ext cx="950606" cy="361152"/>
            </a:xfrm>
            <a:prstGeom prst="curvedUpArrow">
              <a:avLst>
                <a:gd name="adj1" fmla="val 21106"/>
                <a:gd name="adj2" fmla="val 50000"/>
                <a:gd name="adj3" fmla="val 25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solidFill>
                  <a:schemeClr val="tx1"/>
                </a:solidFill>
              </a:endParaRPr>
            </a:p>
          </p:txBody>
        </p:sp>
        <p:sp>
          <p:nvSpPr>
            <p:cNvPr id="59" name="Curved Up Arrow 58">
              <a:extLst>
                <a:ext uri="{FF2B5EF4-FFF2-40B4-BE49-F238E27FC236}">
                  <a16:creationId xmlns:a16="http://schemas.microsoft.com/office/drawing/2014/main" id="{BE0DB077-6CA3-FA46-BD75-5112453D90D7}"/>
                </a:ext>
              </a:extLst>
            </p:cNvPr>
            <p:cNvSpPr/>
            <p:nvPr/>
          </p:nvSpPr>
          <p:spPr>
            <a:xfrm rot="10800000">
              <a:off x="7136754" y="2195382"/>
              <a:ext cx="950606" cy="361152"/>
            </a:xfrm>
            <a:prstGeom prst="curvedUpArrow">
              <a:avLst>
                <a:gd name="adj1" fmla="val 21106"/>
                <a:gd name="adj2" fmla="val 50000"/>
                <a:gd name="adj3" fmla="val 25000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solidFill>
                  <a:schemeClr val="tx1"/>
                </a:solidFill>
              </a:endParaRPr>
            </a:p>
          </p:txBody>
        </p:sp>
      </p:grpSp>
      <p:pic>
        <p:nvPicPr>
          <p:cNvPr id="60" name="Graphic 59" descr="Female Profile outline">
            <a:extLst>
              <a:ext uri="{FF2B5EF4-FFF2-40B4-BE49-F238E27FC236}">
                <a16:creationId xmlns:a16="http://schemas.microsoft.com/office/drawing/2014/main" id="{7F69D24E-6826-B74F-AAE8-76BC8EA354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30178" y="3265474"/>
            <a:ext cx="1627186" cy="1627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5C24BC-EA04-53C7-7283-CAA5D5F21884}"/>
              </a:ext>
            </a:extLst>
          </p:cNvPr>
          <p:cNvSpPr txBox="1"/>
          <p:nvPr/>
        </p:nvSpPr>
        <p:spPr>
          <a:xfrm>
            <a:off x="982123" y="452332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/>
              <a:t>Alice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DFD7B-E78A-2FD8-266E-08A38F1246E8}"/>
              </a:ext>
            </a:extLst>
          </p:cNvPr>
          <p:cNvSpPr txBox="1"/>
          <p:nvPr/>
        </p:nvSpPr>
        <p:spPr>
          <a:xfrm>
            <a:off x="6384097" y="44918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/>
              <a:t>Alice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D82F0-5A23-45FA-329C-CD4C80BBFB01}"/>
              </a:ext>
            </a:extLst>
          </p:cNvPr>
          <p:cNvSpPr txBox="1"/>
          <p:nvPr/>
        </p:nvSpPr>
        <p:spPr>
          <a:xfrm>
            <a:off x="4227336" y="4518193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/>
              <a:t>Bob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7867F-B98F-B52B-3AF7-2962014598F3}"/>
              </a:ext>
            </a:extLst>
          </p:cNvPr>
          <p:cNvSpPr txBox="1"/>
          <p:nvPr/>
        </p:nvSpPr>
        <p:spPr>
          <a:xfrm>
            <a:off x="8690757" y="449185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/>
              <a:t>Bob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D97F62-D81E-FBB1-ACEC-B43EA3117A5E}"/>
              </a:ext>
            </a:extLst>
          </p:cNvPr>
          <p:cNvSpPr txBox="1"/>
          <p:nvPr/>
        </p:nvSpPr>
        <p:spPr>
          <a:xfrm>
            <a:off x="10887202" y="449185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/>
              <a:t>Samk</a:t>
            </a:r>
            <a:r>
              <a:rPr lang="en-US" err="1"/>
              <a:t>i</a:t>
            </a:r>
            <a:r>
              <a:rPr lang="en-GR"/>
              <a:t>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8A58B1-F9C4-9795-769D-9387E671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8211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1BA2-54DC-1045-AD06-7DDB5A26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Security of </a:t>
            </a:r>
            <a:r>
              <a:rPr lang="en-US" dirty="0"/>
              <a:t>AS </a:t>
            </a:r>
            <a:r>
              <a:rPr lang="en-GB" dirty="0">
                <a:solidFill>
                  <a:schemeClr val="accent1"/>
                </a:solidFill>
              </a:rPr>
              <a:t>[AEE+21 (ASIACRYPT]</a:t>
            </a:r>
            <a:endParaRPr lang="en-C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ABA3B7-344C-5C4A-83EC-20EB5EA75E18}"/>
              </a:ext>
            </a:extLst>
          </p:cNvPr>
          <p:cNvGrpSpPr/>
          <p:nvPr/>
        </p:nvGrpSpPr>
        <p:grpSpPr>
          <a:xfrm>
            <a:off x="1892820" y="1277458"/>
            <a:ext cx="8406358" cy="4277870"/>
            <a:chOff x="593896" y="1432560"/>
            <a:chExt cx="11029807" cy="50924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7581680-9345-A040-90B2-A9380ECDCEC7}"/>
                    </a:ext>
                  </a:extLst>
                </p:cNvPr>
                <p:cNvSpPr txBox="1"/>
                <p:nvPr/>
              </p:nvSpPr>
              <p:spPr>
                <a:xfrm>
                  <a:off x="834487" y="4697978"/>
                  <a:ext cx="3700131" cy="4396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N" b="1"/>
                    <a:t>1.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CN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CN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𝑝𝑆𝑖𝑔𝑛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a14:m>
                  <a:endParaRPr lang="en-US" sz="1400" b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7581680-9345-A040-90B2-A9380ECDCE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487" y="4697978"/>
                  <a:ext cx="3700131" cy="439658"/>
                </a:xfrm>
                <a:prstGeom prst="rect">
                  <a:avLst/>
                </a:prstGeom>
                <a:blipFill>
                  <a:blip r:embed="rId3"/>
                  <a:stretch>
                    <a:fillRect l="-194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ight Arrow 19">
                  <a:extLst>
                    <a:ext uri="{FF2B5EF4-FFF2-40B4-BE49-F238E27FC236}">
                      <a16:creationId xmlns:a16="http://schemas.microsoft.com/office/drawing/2014/main" id="{B627142A-8EC3-F546-A66D-2C0B3CA95D8E}"/>
                    </a:ext>
                  </a:extLst>
                </p:cNvPr>
                <p:cNvSpPr/>
                <p:nvPr/>
              </p:nvSpPr>
              <p:spPr>
                <a:xfrm>
                  <a:off x="4095740" y="3900934"/>
                  <a:ext cx="3700131" cy="849901"/>
                </a:xfrm>
                <a:prstGeom prst="rightArrow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b="1"/>
                    <a:t>2.</a:t>
                  </a:r>
                  <a:r>
                    <a:rPr lang="en-GB" sz="1400"/>
                    <a:t> T</a:t>
                  </a:r>
                  <a:r>
                    <a:rPr lang="en-GR" sz="1400"/>
                    <a:t>ransfer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l-GR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a14:m>
                  <a:endParaRPr lang="en-GR" sz="1400"/>
                </a:p>
              </p:txBody>
            </p:sp>
          </mc:Choice>
          <mc:Fallback xmlns="">
            <p:sp>
              <p:nvSpPr>
                <p:cNvPr id="20" name="Right Arrow 19">
                  <a:extLst>
                    <a:ext uri="{FF2B5EF4-FFF2-40B4-BE49-F238E27FC236}">
                      <a16:creationId xmlns:a16="http://schemas.microsoft.com/office/drawing/2014/main" id="{B627142A-8EC3-F546-A66D-2C0B3CA95D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740" y="3900934"/>
                  <a:ext cx="3700131" cy="849901"/>
                </a:xfrm>
                <a:prstGeom prst="rightArrow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4D5A825-A9A7-1740-94BA-31DDED218F30}"/>
                    </a:ext>
                  </a:extLst>
                </p:cNvPr>
                <p:cNvSpPr txBox="1"/>
                <p:nvPr/>
              </p:nvSpPr>
              <p:spPr>
                <a:xfrm>
                  <a:off x="8016239" y="4675299"/>
                  <a:ext cx="2855648" cy="4396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N" b="1">
                      <a:ea typeface="Cambria Math" panose="02040503050406030204" pitchFamily="18" charset="0"/>
                    </a:rPr>
                    <a:t>3.</a:t>
                  </a:r>
                  <a:r>
                    <a:rPr lang="en-CN" sz="140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CN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CN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𝐴𝑑𝑎𝑝𝑡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a14:m>
                  <a:endParaRPr lang="en-CN" sz="140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4D5A825-A9A7-1740-94BA-31DDED218F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6239" y="4675299"/>
                  <a:ext cx="2855648" cy="439658"/>
                </a:xfrm>
                <a:prstGeom prst="rect">
                  <a:avLst/>
                </a:prstGeom>
                <a:blipFill>
                  <a:blip r:embed="rId5"/>
                  <a:stretch>
                    <a:fillRect l="-2235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Magnetic Disk 21">
              <a:extLst>
                <a:ext uri="{FF2B5EF4-FFF2-40B4-BE49-F238E27FC236}">
                  <a16:creationId xmlns:a16="http://schemas.microsoft.com/office/drawing/2014/main" id="{69BFD7FB-6409-824B-8C7F-609859BDC37E}"/>
                </a:ext>
              </a:extLst>
            </p:cNvPr>
            <p:cNvSpPr/>
            <p:nvPr/>
          </p:nvSpPr>
          <p:spPr>
            <a:xfrm>
              <a:off x="5040854" y="1690688"/>
              <a:ext cx="2108528" cy="1686091"/>
            </a:xfrm>
            <a:prstGeom prst="flowChartMagneticDisk">
              <a:avLst/>
            </a:prstGeom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400" b="1"/>
                <a:t>Public Bulletin Board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Left Arrow 22">
                  <a:extLst>
                    <a:ext uri="{FF2B5EF4-FFF2-40B4-BE49-F238E27FC236}">
                      <a16:creationId xmlns:a16="http://schemas.microsoft.com/office/drawing/2014/main" id="{B2F95490-D2EE-364F-BB98-A355DFBA2547}"/>
                    </a:ext>
                  </a:extLst>
                </p:cNvPr>
                <p:cNvSpPr/>
                <p:nvPr/>
              </p:nvSpPr>
              <p:spPr>
                <a:xfrm rot="1279692">
                  <a:off x="7220369" y="2350220"/>
                  <a:ext cx="2587935" cy="877660"/>
                </a:xfrm>
                <a:prstGeom prst="leftArrow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/>
                    <a:t>4.</a:t>
                  </a:r>
                  <a:r>
                    <a:rPr lang="en-US" sz="1400"/>
                    <a:t> Upload</a:t>
                  </a:r>
                  <a:r>
                    <a:rPr lang="en-GR" sz="1400"/>
                    <a:t> </a:t>
                  </a:r>
                  <a14:m>
                    <m:oMath xmlns:m="http://schemas.openxmlformats.org/officeDocument/2006/math">
                      <m:r>
                        <a:rPr lang="en-GR" sz="14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R" sz="1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R" sz="1400" i="1" dirty="0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endParaRPr lang="en-GR" sz="1400"/>
                </a:p>
              </p:txBody>
            </p:sp>
          </mc:Choice>
          <mc:Fallback xmlns="">
            <p:sp>
              <p:nvSpPr>
                <p:cNvPr id="23" name="Left Arrow 22">
                  <a:extLst>
                    <a:ext uri="{FF2B5EF4-FFF2-40B4-BE49-F238E27FC236}">
                      <a16:creationId xmlns:a16="http://schemas.microsoft.com/office/drawing/2014/main" id="{B2F95490-D2EE-364F-BB98-A355DFBA25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79692">
                  <a:off x="7220369" y="2350220"/>
                  <a:ext cx="2587935" cy="877660"/>
                </a:xfrm>
                <a:prstGeom prst="leftArrow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Up-down Arrow 16">
              <a:extLst>
                <a:ext uri="{FF2B5EF4-FFF2-40B4-BE49-F238E27FC236}">
                  <a16:creationId xmlns:a16="http://schemas.microsoft.com/office/drawing/2014/main" id="{46796415-3768-6D4D-9C5F-FFB041C6881D}"/>
                </a:ext>
              </a:extLst>
            </p:cNvPr>
            <p:cNvSpPr/>
            <p:nvPr/>
          </p:nvSpPr>
          <p:spPr>
            <a:xfrm rot="14794581">
              <a:off x="3310014" y="1644396"/>
              <a:ext cx="819110" cy="2447267"/>
            </a:xfrm>
            <a:prstGeom prst="upDown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b="1"/>
                <a:t>5.</a:t>
              </a:r>
              <a:r>
                <a:rPr lang="en-US" sz="1400"/>
                <a:t> Read </a:t>
              </a:r>
              <a:r>
                <a:rPr lang="el-GR" sz="1400"/>
                <a:t>σ</a:t>
              </a:r>
              <a:endParaRPr lang="en-GR" sz="14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098D9F6-8990-B34C-A07F-8AB1F81D58FA}"/>
                </a:ext>
              </a:extLst>
            </p:cNvPr>
            <p:cNvGrpSpPr/>
            <p:nvPr/>
          </p:nvGrpSpPr>
          <p:grpSpPr>
            <a:xfrm>
              <a:off x="798805" y="2753043"/>
              <a:ext cx="2042029" cy="2042026"/>
              <a:chOff x="1505029" y="3259649"/>
              <a:chExt cx="1800000" cy="1800000"/>
            </a:xfrm>
            <a:solidFill>
              <a:schemeClr val="accent2">
                <a:lumMod val="75000"/>
              </a:schemeClr>
            </a:solidFill>
          </p:grpSpPr>
          <p:pic>
            <p:nvPicPr>
              <p:cNvPr id="26" name="Graphic 25" descr="Female Profile outline">
                <a:extLst>
                  <a:ext uri="{FF2B5EF4-FFF2-40B4-BE49-F238E27FC236}">
                    <a16:creationId xmlns:a16="http://schemas.microsoft.com/office/drawing/2014/main" id="{E0AD402D-B945-E14E-A2BB-A247A5593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505029" y="3259649"/>
                <a:ext cx="1800000" cy="180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F1EAA3-D393-5F45-9FE0-3A20DA755D1C}"/>
                  </a:ext>
                </a:extLst>
              </p:cNvPr>
              <p:cNvSpPr txBox="1"/>
              <p:nvPr/>
            </p:nvSpPr>
            <p:spPr>
              <a:xfrm>
                <a:off x="2123040" y="4562099"/>
                <a:ext cx="563981" cy="290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R" sz="1200"/>
                  <a:t>Alice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0E717EE-EACB-D342-A8B0-B5183F30302B}"/>
                </a:ext>
              </a:extLst>
            </p:cNvPr>
            <p:cNvGrpSpPr/>
            <p:nvPr/>
          </p:nvGrpSpPr>
          <p:grpSpPr>
            <a:xfrm>
              <a:off x="9581673" y="2678213"/>
              <a:ext cx="2042028" cy="2042028"/>
              <a:chOff x="10453800" y="-364129"/>
              <a:chExt cx="1800000" cy="1800000"/>
            </a:xfrm>
            <a:solidFill>
              <a:schemeClr val="accent1">
                <a:lumMod val="75000"/>
              </a:schemeClr>
            </a:solidFill>
          </p:grpSpPr>
          <p:pic>
            <p:nvPicPr>
              <p:cNvPr id="29" name="Graphic 28" descr="Male profile outline">
                <a:extLst>
                  <a:ext uri="{FF2B5EF4-FFF2-40B4-BE49-F238E27FC236}">
                    <a16:creationId xmlns:a16="http://schemas.microsoft.com/office/drawing/2014/main" id="{A4626F7E-B4FC-E94A-B235-1ACB6A7037AD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453800" y="-364129"/>
                <a:ext cx="1800000" cy="180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9758C5-F04D-9C45-94AB-702A8A733940}"/>
                  </a:ext>
                </a:extLst>
              </p:cNvPr>
              <p:cNvSpPr txBox="1"/>
              <p:nvPr/>
            </p:nvSpPr>
            <p:spPr>
              <a:xfrm>
                <a:off x="11105182" y="938320"/>
                <a:ext cx="497238" cy="290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R" sz="1200"/>
                  <a:t>Bob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D723239-AA23-B94F-98FC-4C584FCF440C}"/>
                    </a:ext>
                  </a:extLst>
                </p:cNvPr>
                <p:cNvSpPr txBox="1"/>
                <p:nvPr/>
              </p:nvSpPr>
              <p:spPr>
                <a:xfrm>
                  <a:off x="7149382" y="5405610"/>
                  <a:ext cx="4270919" cy="62284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N" sz="1400"/>
                    <a:t>Bob knows </a:t>
                  </a:r>
                  <a14:m>
                    <m:oMath xmlns:m="http://schemas.openxmlformats.org/officeDocument/2006/math">
                      <m:r>
                        <a:rPr lang="en-CN" sz="1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N" sz="140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CN" sz="1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N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CN" sz="1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CN" sz="1400"/>
                </a:p>
                <a:p>
                  <a:r>
                    <a:rPr lang="en-CN" sz="1400"/>
                    <a:t>and wants a signature (of Alice) on </a:t>
                  </a:r>
                  <a14:m>
                    <m:oMath xmlns:m="http://schemas.openxmlformats.org/officeDocument/2006/math">
                      <m:r>
                        <a:rPr lang="en-CN" sz="14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en-CN" sz="140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D723239-AA23-B94F-98FC-4C584FCF44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9382" y="5405610"/>
                  <a:ext cx="4270919" cy="622848"/>
                </a:xfrm>
                <a:prstGeom prst="rect">
                  <a:avLst/>
                </a:prstGeom>
                <a:blipFill>
                  <a:blip r:embed="rId11"/>
                  <a:stretch>
                    <a:fillRect l="-562" t="-2326" b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87D86AC-B936-334F-8535-DCEAFD67B18B}"/>
                    </a:ext>
                  </a:extLst>
                </p:cNvPr>
                <p:cNvSpPr txBox="1"/>
                <p:nvPr/>
              </p:nvSpPr>
              <p:spPr>
                <a:xfrm>
                  <a:off x="834487" y="5434799"/>
                  <a:ext cx="4442305" cy="62284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N" sz="1400"/>
                    <a:t>Alice knows </a:t>
                  </a:r>
                  <a14:m>
                    <m:oMath xmlns:m="http://schemas.openxmlformats.org/officeDocument/2006/math">
                      <m:r>
                        <a:rPr lang="en-CN" sz="1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N" sz="1400" i="1" dirty="0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CN" sz="14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N" sz="1400" i="1" dirty="0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CN" sz="1400" i="1" dirty="0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en-CN" sz="1400"/>
                    <a:t>and statement </a:t>
                  </a:r>
                  <a14:m>
                    <m:oMath xmlns:m="http://schemas.openxmlformats.org/officeDocument/2006/math">
                      <m:r>
                        <a:rPr lang="en-CN" sz="140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endParaRPr lang="en-CN" sz="1400"/>
                </a:p>
                <a:p>
                  <a:r>
                    <a:rPr lang="en-CN" sz="1400"/>
                    <a:t>and wants the witness </a:t>
                  </a:r>
                  <a14:m>
                    <m:oMath xmlns:m="http://schemas.openxmlformats.org/officeDocument/2006/math">
                      <m:r>
                        <a:rPr lang="en-CN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CN" sz="140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87D86AC-B936-334F-8535-DCEAFD67B1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487" y="5434799"/>
                  <a:ext cx="4442305" cy="622848"/>
                </a:xfrm>
                <a:prstGeom prst="rect">
                  <a:avLst/>
                </a:prstGeom>
                <a:blipFill>
                  <a:blip r:embed="rId12"/>
                  <a:stretch>
                    <a:fillRect l="-541" t="-2326" b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F924CE0-39B9-F94D-8A5D-9EDCABDF92D6}"/>
                    </a:ext>
                  </a:extLst>
                </p:cNvPr>
                <p:cNvSpPr txBox="1"/>
                <p:nvPr/>
              </p:nvSpPr>
              <p:spPr>
                <a:xfrm>
                  <a:off x="1044741" y="1617260"/>
                  <a:ext cx="3700131" cy="4396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b="1"/>
                    <a:t>6.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𝐸𝑥𝑡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CN" sz="140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F924CE0-39B9-F94D-8A5D-9EDCABDF9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741" y="1617260"/>
                  <a:ext cx="3700131" cy="439658"/>
                </a:xfrm>
                <a:prstGeom prst="rect">
                  <a:avLst/>
                </a:prstGeom>
                <a:blipFill>
                  <a:blip r:embed="rId13"/>
                  <a:stretch>
                    <a:fillRect l="-194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2E2E2ED4-8A79-CD4D-94B9-8BF852EE04B9}"/>
                </a:ext>
              </a:extLst>
            </p:cNvPr>
            <p:cNvSpPr/>
            <p:nvPr/>
          </p:nvSpPr>
          <p:spPr>
            <a:xfrm>
              <a:off x="593896" y="1432560"/>
              <a:ext cx="11029807" cy="5092435"/>
            </a:xfrm>
            <a:prstGeom prst="roundRect">
              <a:avLst>
                <a:gd name="adj" fmla="val 6205"/>
              </a:avLst>
            </a:prstGeom>
            <a:noFill/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1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E9E39F0-D191-1844-B4DE-7ACC0867A059}"/>
              </a:ext>
            </a:extLst>
          </p:cNvPr>
          <p:cNvSpPr txBox="1"/>
          <p:nvPr/>
        </p:nvSpPr>
        <p:spPr>
          <a:xfrm>
            <a:off x="5042186" y="5849811"/>
            <a:ext cx="2107628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CN" sz="2400">
                <a:solidFill>
                  <a:schemeClr val="bg1"/>
                </a:solidFill>
              </a:rPr>
              <a:t>+Unforgeability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0F8E5-A1DB-134E-8A14-FD48E6F9B6B0}"/>
              </a:ext>
            </a:extLst>
          </p:cNvPr>
          <p:cNvSpPr txBox="1"/>
          <p:nvPr/>
        </p:nvSpPr>
        <p:spPr>
          <a:xfrm>
            <a:off x="450072" y="5555329"/>
            <a:ext cx="3074265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CN" sz="2400">
                <a:solidFill>
                  <a:schemeClr val="bg1"/>
                </a:solidFill>
              </a:rPr>
              <a:t>Sender’s security:</a:t>
            </a:r>
          </a:p>
          <a:p>
            <a:r>
              <a:rPr lang="en-CN" sz="2400">
                <a:solidFill>
                  <a:schemeClr val="bg1"/>
                </a:solidFill>
              </a:rPr>
              <a:t>witness extractability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4A5E5D-41C1-E242-B34B-67A75A1B216A}"/>
              </a:ext>
            </a:extLst>
          </p:cNvPr>
          <p:cNvSpPr txBox="1"/>
          <p:nvPr/>
        </p:nvSpPr>
        <p:spPr>
          <a:xfrm>
            <a:off x="8338183" y="5593384"/>
            <a:ext cx="3409844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CN" sz="2400">
                <a:solidFill>
                  <a:schemeClr val="bg1"/>
                </a:solidFill>
              </a:rPr>
              <a:t>Receiver’s security</a:t>
            </a:r>
          </a:p>
          <a:p>
            <a:r>
              <a:rPr lang="en-CN" sz="2400">
                <a:solidFill>
                  <a:schemeClr val="bg1"/>
                </a:solidFill>
              </a:rPr>
              <a:t>pre-signature adaptability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4E3CD-ADFF-F7FF-DB68-06D47675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4422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2E663-5842-E02A-498E-E0A658D95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BDAEAA7-42F7-FF4D-AF1C-0CF40919F1FD}"/>
              </a:ext>
            </a:extLst>
          </p:cNvPr>
          <p:cNvSpPr/>
          <p:nvPr/>
        </p:nvSpPr>
        <p:spPr>
          <a:xfrm>
            <a:off x="5714260" y="5092127"/>
            <a:ext cx="6477740" cy="14007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6498D-DE0A-884D-9C32-BCE864551624}"/>
              </a:ext>
            </a:extLst>
          </p:cNvPr>
          <p:cNvSpPr/>
          <p:nvPr/>
        </p:nvSpPr>
        <p:spPr>
          <a:xfrm>
            <a:off x="0" y="5092127"/>
            <a:ext cx="5714260" cy="14007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09510-051C-AAD5-75F1-68375FD2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Security of </a:t>
            </a:r>
            <a:r>
              <a:rPr lang="en-US"/>
              <a:t>AS</a:t>
            </a:r>
            <a:endParaRPr lang="en-C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E7BBA0-BF5E-5F02-F294-105118AE6B1C}"/>
              </a:ext>
            </a:extLst>
          </p:cNvPr>
          <p:cNvSpPr txBox="1"/>
          <p:nvPr/>
        </p:nvSpPr>
        <p:spPr>
          <a:xfrm>
            <a:off x="154499" y="5201826"/>
            <a:ext cx="5623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b="1" dirty="0">
                <a:solidFill>
                  <a:schemeClr val="bg1"/>
                </a:solidFill>
              </a:rPr>
              <a:t>Sender’s security (witness extractability):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Sender can extract a witness from the valid pre-signature and adapted signature</a:t>
            </a:r>
            <a:endParaRPr lang="en-C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47C48E-DDA9-771E-6D35-679D73B01A3E}"/>
                  </a:ext>
                </a:extLst>
              </p:cNvPr>
              <p:cNvSpPr txBox="1"/>
              <p:nvPr/>
            </p:nvSpPr>
            <p:spPr>
              <a:xfrm>
                <a:off x="5826836" y="5192336"/>
                <a:ext cx="61884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sz="2400" b="1" dirty="0">
                    <a:solidFill>
                      <a:schemeClr val="bg1"/>
                    </a:solidFill>
                  </a:rPr>
                  <a:t>Receiver’s security (pre-signature adaptability)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:</a:t>
                </a:r>
                <a:endParaRPr lang="en-CN" sz="2400" b="1" dirty="0">
                  <a:solidFill>
                    <a:schemeClr val="bg1"/>
                  </a:solidFill>
                </a:endParaRPr>
              </a:p>
              <a:p>
                <a:r>
                  <a:rPr lang="en-CN" sz="2400" dirty="0">
                    <a:solidFill>
                      <a:schemeClr val="bg1"/>
                    </a:solidFill>
                  </a:rPr>
                  <a:t>Receiver can adapt a valid pre-signature into a full signature with witness </a:t>
                </a:r>
                <a14:m>
                  <m:oMath xmlns:m="http://schemas.openxmlformats.org/officeDocument/2006/math">
                    <m:r>
                      <a:rPr lang="en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C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47C48E-DDA9-771E-6D35-679D73B01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836" y="5192336"/>
                <a:ext cx="6188495" cy="1200329"/>
              </a:xfrm>
              <a:prstGeom prst="rect">
                <a:avLst/>
              </a:prstGeom>
              <a:blipFill>
                <a:blip r:embed="rId3"/>
                <a:stretch>
                  <a:fillRect l="-1431" t="-3125" r="-818" b="-1041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623CAAD-9121-9430-1773-BE2E99ECEC96}"/>
              </a:ext>
            </a:extLst>
          </p:cNvPr>
          <p:cNvGrpSpPr/>
          <p:nvPr/>
        </p:nvGrpSpPr>
        <p:grpSpPr>
          <a:xfrm>
            <a:off x="2966426" y="1377086"/>
            <a:ext cx="6259145" cy="3185186"/>
            <a:chOff x="593896" y="1432560"/>
            <a:chExt cx="11029807" cy="50924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DC14776-F2CD-7492-B38C-9F31BE418288}"/>
                    </a:ext>
                  </a:extLst>
                </p:cNvPr>
                <p:cNvSpPr txBox="1"/>
                <p:nvPr/>
              </p:nvSpPr>
              <p:spPr>
                <a:xfrm>
                  <a:off x="834486" y="4697979"/>
                  <a:ext cx="3700132" cy="492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N" sz="1400" b="1"/>
                    <a:t>1.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CN" sz="11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N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CN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𝑝𝑆𝑖𝑔𝑛</m:t>
                      </m:r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a14:m>
                  <a:endParaRPr lang="en-US" sz="1100" b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DC14776-F2CD-7492-B38C-9F31BE4182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486" y="4697979"/>
                  <a:ext cx="3700132" cy="492070"/>
                </a:xfrm>
                <a:prstGeom prst="rect">
                  <a:avLst/>
                </a:prstGeom>
                <a:blipFill>
                  <a:blip r:embed="rId4"/>
                  <a:stretch>
                    <a:fillRect l="-1205" t="-4000" b="-20000"/>
                  </a:stretch>
                </a:blipFill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ight Arrow 8">
                  <a:extLst>
                    <a:ext uri="{FF2B5EF4-FFF2-40B4-BE49-F238E27FC236}">
                      <a16:creationId xmlns:a16="http://schemas.microsoft.com/office/drawing/2014/main" id="{D90600CB-85FC-319D-1A4E-2FCCBC396CBA}"/>
                    </a:ext>
                  </a:extLst>
                </p:cNvPr>
                <p:cNvSpPr/>
                <p:nvPr/>
              </p:nvSpPr>
              <p:spPr>
                <a:xfrm>
                  <a:off x="4095740" y="3900934"/>
                  <a:ext cx="3700131" cy="849901"/>
                </a:xfrm>
                <a:prstGeom prst="rightArrow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/>
                    <a:t>2.</a:t>
                  </a:r>
                  <a:r>
                    <a:rPr lang="en-GB" sz="1100"/>
                    <a:t> T</a:t>
                  </a:r>
                  <a:r>
                    <a:rPr lang="en-GR" sz="1100"/>
                    <a:t>ransfer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l-GR" sz="11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a14:m>
                  <a:endParaRPr lang="en-GR" sz="1100"/>
                </a:p>
              </p:txBody>
            </p:sp>
          </mc:Choice>
          <mc:Fallback xmlns="">
            <p:sp>
              <p:nvSpPr>
                <p:cNvPr id="9" name="Right Arrow 8">
                  <a:extLst>
                    <a:ext uri="{FF2B5EF4-FFF2-40B4-BE49-F238E27FC236}">
                      <a16:creationId xmlns:a16="http://schemas.microsoft.com/office/drawing/2014/main" id="{D90600CB-85FC-319D-1A4E-2FCCBC396C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740" y="3900934"/>
                  <a:ext cx="3700131" cy="849901"/>
                </a:xfrm>
                <a:prstGeom prst="rightArrow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5FEABE-0A7A-AC58-2A28-CD43EB4FA3B3}"/>
                    </a:ext>
                  </a:extLst>
                </p:cNvPr>
                <p:cNvSpPr txBox="1"/>
                <p:nvPr/>
              </p:nvSpPr>
              <p:spPr>
                <a:xfrm>
                  <a:off x="8016240" y="4675298"/>
                  <a:ext cx="3082531" cy="492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N" sz="1400" b="1">
                      <a:ea typeface="Cambria Math" panose="02040503050406030204" pitchFamily="18" charset="0"/>
                    </a:rPr>
                    <a:t>3.</a:t>
                  </a:r>
                  <a:r>
                    <a:rPr lang="en-CN" sz="110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CN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CN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𝐴𝑑𝑎𝑝𝑡</m:t>
                      </m:r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a14:m>
                  <a:endParaRPr lang="en-CN" sz="110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5FEABE-0A7A-AC58-2A28-CD43EB4FA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6240" y="4675298"/>
                  <a:ext cx="3082531" cy="492070"/>
                </a:xfrm>
                <a:prstGeom prst="rect">
                  <a:avLst/>
                </a:prstGeom>
                <a:blipFill>
                  <a:blip r:embed="rId6"/>
                  <a:stretch>
                    <a:fillRect l="-1439" t="-4000" b="-20000"/>
                  </a:stretch>
                </a:blipFill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Magnetic Disk 10">
              <a:extLst>
                <a:ext uri="{FF2B5EF4-FFF2-40B4-BE49-F238E27FC236}">
                  <a16:creationId xmlns:a16="http://schemas.microsoft.com/office/drawing/2014/main" id="{06C03856-BAEB-0A03-E3B5-B04177DD0C45}"/>
                </a:ext>
              </a:extLst>
            </p:cNvPr>
            <p:cNvSpPr/>
            <p:nvPr/>
          </p:nvSpPr>
          <p:spPr>
            <a:xfrm>
              <a:off x="5040854" y="1690688"/>
              <a:ext cx="2108528" cy="1686091"/>
            </a:xfrm>
            <a:prstGeom prst="flowChartMagneticDisk">
              <a:avLst/>
            </a:prstGeom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100" b="1"/>
                <a:t>Public Bulletin Board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Left Arrow 11">
                  <a:extLst>
                    <a:ext uri="{FF2B5EF4-FFF2-40B4-BE49-F238E27FC236}">
                      <a16:creationId xmlns:a16="http://schemas.microsoft.com/office/drawing/2014/main" id="{E8E71A56-18DD-C357-36F8-AF5D4DC6986D}"/>
                    </a:ext>
                  </a:extLst>
                </p:cNvPr>
                <p:cNvSpPr/>
                <p:nvPr/>
              </p:nvSpPr>
              <p:spPr>
                <a:xfrm rot="1279692">
                  <a:off x="7220369" y="2350220"/>
                  <a:ext cx="2587935" cy="877660"/>
                </a:xfrm>
                <a:prstGeom prst="leftArrow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/>
                    <a:t>4.</a:t>
                  </a:r>
                  <a:r>
                    <a:rPr lang="en-US" sz="1100"/>
                    <a:t> Upload</a:t>
                  </a:r>
                  <a:r>
                    <a:rPr lang="en-GR" sz="1100"/>
                    <a:t> </a:t>
                  </a:r>
                  <a14:m>
                    <m:oMath xmlns:m="http://schemas.openxmlformats.org/officeDocument/2006/math">
                      <m:r>
                        <a:rPr lang="en-GR" sz="11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R" sz="11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R" sz="1100" i="1" dirty="0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endParaRPr lang="en-GR" sz="1100"/>
                </a:p>
              </p:txBody>
            </p:sp>
          </mc:Choice>
          <mc:Fallback xmlns="">
            <p:sp>
              <p:nvSpPr>
                <p:cNvPr id="12" name="Left Arrow 11">
                  <a:extLst>
                    <a:ext uri="{FF2B5EF4-FFF2-40B4-BE49-F238E27FC236}">
                      <a16:creationId xmlns:a16="http://schemas.microsoft.com/office/drawing/2014/main" id="{E8E71A56-18DD-C357-36F8-AF5D4DC698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79692">
                  <a:off x="7220369" y="2350220"/>
                  <a:ext cx="2587935" cy="877660"/>
                </a:xfrm>
                <a:prstGeom prst="leftArrow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Up-down Arrow 16">
              <a:extLst>
                <a:ext uri="{FF2B5EF4-FFF2-40B4-BE49-F238E27FC236}">
                  <a16:creationId xmlns:a16="http://schemas.microsoft.com/office/drawing/2014/main" id="{D1262277-3DCF-E37C-E17E-E03EA87469B0}"/>
                </a:ext>
              </a:extLst>
            </p:cNvPr>
            <p:cNvSpPr/>
            <p:nvPr/>
          </p:nvSpPr>
          <p:spPr>
            <a:xfrm rot="14794581">
              <a:off x="3310014" y="1644396"/>
              <a:ext cx="819110" cy="2447267"/>
            </a:xfrm>
            <a:prstGeom prst="upDown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/>
                <a:t>5.</a:t>
              </a:r>
              <a:r>
                <a:rPr lang="en-US" sz="1100"/>
                <a:t> Read </a:t>
              </a:r>
              <a:r>
                <a:rPr lang="el-GR" sz="1100"/>
                <a:t>σ</a:t>
              </a:r>
              <a:endParaRPr lang="en-GR" sz="11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0F7033-7F97-9B54-F221-CAD0B6979D58}"/>
                </a:ext>
              </a:extLst>
            </p:cNvPr>
            <p:cNvGrpSpPr/>
            <p:nvPr/>
          </p:nvGrpSpPr>
          <p:grpSpPr>
            <a:xfrm>
              <a:off x="798805" y="2753043"/>
              <a:ext cx="2042029" cy="2042026"/>
              <a:chOff x="1505029" y="3259649"/>
              <a:chExt cx="1800000" cy="1800000"/>
            </a:xfrm>
            <a:solidFill>
              <a:schemeClr val="accent2">
                <a:lumMod val="75000"/>
              </a:schemeClr>
            </a:solidFill>
          </p:grpSpPr>
          <p:pic>
            <p:nvPicPr>
              <p:cNvPr id="38" name="Graphic 37" descr="Female Profile outline">
                <a:extLst>
                  <a:ext uri="{FF2B5EF4-FFF2-40B4-BE49-F238E27FC236}">
                    <a16:creationId xmlns:a16="http://schemas.microsoft.com/office/drawing/2014/main" id="{A945547F-788B-367E-CE50-9EE2F485B4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505029" y="3259649"/>
                <a:ext cx="1800000" cy="180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87F4B77-FCA9-1EE3-EEEF-599044789C02}"/>
                  </a:ext>
                </a:extLst>
              </p:cNvPr>
              <p:cNvSpPr txBox="1"/>
              <p:nvPr/>
            </p:nvSpPr>
            <p:spPr>
              <a:xfrm>
                <a:off x="2047467" y="4562099"/>
                <a:ext cx="715127" cy="368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R" sz="1050"/>
                  <a:t>Alice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0F976F8-1D87-2A16-79E3-E45BD6F7868B}"/>
                </a:ext>
              </a:extLst>
            </p:cNvPr>
            <p:cNvGrpSpPr/>
            <p:nvPr/>
          </p:nvGrpSpPr>
          <p:grpSpPr>
            <a:xfrm>
              <a:off x="9581673" y="2678213"/>
              <a:ext cx="2042028" cy="2042028"/>
              <a:chOff x="10453800" y="-364129"/>
              <a:chExt cx="1800000" cy="1800000"/>
            </a:xfrm>
            <a:solidFill>
              <a:schemeClr val="accent1">
                <a:lumMod val="75000"/>
              </a:schemeClr>
            </a:solidFill>
          </p:grpSpPr>
          <p:pic>
            <p:nvPicPr>
              <p:cNvPr id="36" name="Graphic 35" descr="Male profile outline">
                <a:extLst>
                  <a:ext uri="{FF2B5EF4-FFF2-40B4-BE49-F238E27FC236}">
                    <a16:creationId xmlns:a16="http://schemas.microsoft.com/office/drawing/2014/main" id="{9CF5C4A1-A4B2-1382-81EB-6518950E6AB3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453800" y="-364129"/>
                <a:ext cx="1800000" cy="180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D31E01-9896-E65F-0508-9695A4137B17}"/>
                  </a:ext>
                </a:extLst>
              </p:cNvPr>
              <p:cNvSpPr txBox="1"/>
              <p:nvPr/>
            </p:nvSpPr>
            <p:spPr>
              <a:xfrm>
                <a:off x="11036078" y="938320"/>
                <a:ext cx="635447" cy="36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R" sz="1050"/>
                  <a:t>Bob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93184E-D9D6-4356-0236-283BD178A564}"/>
                    </a:ext>
                  </a:extLst>
                </p:cNvPr>
                <p:cNvSpPr txBox="1"/>
                <p:nvPr/>
              </p:nvSpPr>
              <p:spPr>
                <a:xfrm>
                  <a:off x="7149383" y="5405610"/>
                  <a:ext cx="4270919" cy="688897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N" sz="1100"/>
                    <a:t>Bob knows </a:t>
                  </a:r>
                  <a14:m>
                    <m:oMath xmlns:m="http://schemas.openxmlformats.org/officeDocument/2006/math">
                      <m:r>
                        <a:rPr lang="en-CN" sz="11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N" sz="110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CN" sz="11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N" sz="11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CN" sz="11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CN" sz="1100"/>
                </a:p>
                <a:p>
                  <a:r>
                    <a:rPr lang="en-CN" sz="1100"/>
                    <a:t>and wants a signature (of Alice) on </a:t>
                  </a:r>
                  <a14:m>
                    <m:oMath xmlns:m="http://schemas.openxmlformats.org/officeDocument/2006/math">
                      <m:r>
                        <a:rPr lang="en-CN" sz="11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en-CN" sz="110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93184E-D9D6-4356-0236-283BD178A5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9383" y="5405610"/>
                  <a:ext cx="4270919" cy="688897"/>
                </a:xfrm>
                <a:prstGeom prst="rect">
                  <a:avLst/>
                </a:prstGeom>
                <a:blipFill>
                  <a:blip r:embed="rId12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31C7D49-DDE2-15C5-67E6-1B0B9E992AAF}"/>
                    </a:ext>
                  </a:extLst>
                </p:cNvPr>
                <p:cNvSpPr txBox="1"/>
                <p:nvPr/>
              </p:nvSpPr>
              <p:spPr>
                <a:xfrm>
                  <a:off x="834486" y="5434799"/>
                  <a:ext cx="4442305" cy="688897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N" sz="1100"/>
                    <a:t>Alice knows </a:t>
                  </a:r>
                  <a14:m>
                    <m:oMath xmlns:m="http://schemas.openxmlformats.org/officeDocument/2006/math">
                      <m:r>
                        <a:rPr lang="en-CN" sz="11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N" sz="1100" i="1" dirty="0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CN" sz="11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N" sz="1100" i="1" dirty="0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CN" sz="1100" i="1" dirty="0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en-CN" sz="1100"/>
                    <a:t>and statement </a:t>
                  </a:r>
                  <a14:m>
                    <m:oMath xmlns:m="http://schemas.openxmlformats.org/officeDocument/2006/math">
                      <m:r>
                        <a:rPr lang="en-CN" sz="110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endParaRPr lang="en-CN" sz="1100"/>
                </a:p>
                <a:p>
                  <a:r>
                    <a:rPr lang="en-CN" sz="1100"/>
                    <a:t>and wants the witness </a:t>
                  </a:r>
                  <a14:m>
                    <m:oMath xmlns:m="http://schemas.openxmlformats.org/officeDocument/2006/math">
                      <m:r>
                        <a:rPr lang="en-CN" sz="11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CN" sz="110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31C7D49-DDE2-15C5-67E6-1B0B9E992A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486" y="5434799"/>
                  <a:ext cx="4442305" cy="688897"/>
                </a:xfrm>
                <a:prstGeom prst="rect">
                  <a:avLst/>
                </a:prstGeom>
                <a:blipFill>
                  <a:blip r:embed="rId13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8A7BF4C-F415-4307-CA76-5949BC1E0430}"/>
                    </a:ext>
                  </a:extLst>
                </p:cNvPr>
                <p:cNvSpPr txBox="1"/>
                <p:nvPr/>
              </p:nvSpPr>
              <p:spPr>
                <a:xfrm>
                  <a:off x="1044740" y="1617260"/>
                  <a:ext cx="3700132" cy="4920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400" b="1"/>
                    <a:t>6. </a:t>
                  </a:r>
                  <a14:m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𝐸𝑥𝑡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𝑝𝑘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CN" sz="110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8A7BF4C-F415-4307-CA76-5949BC1E04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740" y="1617260"/>
                  <a:ext cx="3700132" cy="492070"/>
                </a:xfrm>
                <a:prstGeom prst="rect">
                  <a:avLst/>
                </a:prstGeom>
                <a:blipFill>
                  <a:blip r:embed="rId14"/>
                  <a:stretch>
                    <a:fillRect l="-599" t="-4000" b="-20000"/>
                  </a:stretch>
                </a:blipFill>
              </p:spPr>
              <p:txBody>
                <a:bodyPr/>
                <a:lstStyle/>
                <a:p>
                  <a:r>
                    <a:rPr lang="en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BD8F833B-6B4E-56C3-8EE5-B8B16D414B7B}"/>
                </a:ext>
              </a:extLst>
            </p:cNvPr>
            <p:cNvSpPr/>
            <p:nvPr/>
          </p:nvSpPr>
          <p:spPr>
            <a:xfrm>
              <a:off x="593896" y="1432560"/>
              <a:ext cx="11029807" cy="5092435"/>
            </a:xfrm>
            <a:prstGeom prst="roundRect">
              <a:avLst>
                <a:gd name="adj" fmla="val 6205"/>
              </a:avLst>
            </a:prstGeom>
            <a:noFill/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00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ECE5C26-409E-F143-B22D-4819BB0B78BD}"/>
              </a:ext>
            </a:extLst>
          </p:cNvPr>
          <p:cNvSpPr txBox="1"/>
          <p:nvPr/>
        </p:nvSpPr>
        <p:spPr>
          <a:xfrm>
            <a:off x="4554932" y="4633641"/>
            <a:ext cx="3082131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N" sz="2400" dirty="0">
                <a:solidFill>
                  <a:schemeClr val="bg1"/>
                </a:solidFill>
              </a:rPr>
              <a:t>+Unforgeability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42724-1B90-6EAC-70D1-3730F5CC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0588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1BA2-54DC-1045-AD06-7DDB5A26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Related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2E69E-39A3-CF4A-8214-38C1DD0B7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ECDSA-based AS </a:t>
            </a:r>
            <a:r>
              <a:rPr lang="en-GB" dirty="0">
                <a:solidFill>
                  <a:schemeClr val="accent1"/>
                </a:solidFill>
              </a:rPr>
              <a:t>[AEE+21 (ASIACRYPT]</a:t>
            </a:r>
          </a:p>
          <a:p>
            <a:r>
              <a:rPr lang="en-GB" dirty="0" err="1"/>
              <a:t>Schnorr</a:t>
            </a:r>
            <a:r>
              <a:rPr lang="en-GB" dirty="0"/>
              <a:t>-based AS </a:t>
            </a:r>
            <a:r>
              <a:rPr lang="en-GB" dirty="0">
                <a:solidFill>
                  <a:schemeClr val="accent1"/>
                </a:solidFill>
              </a:rPr>
              <a:t>[AEE+21 (ASIACRYPT), TZC22 (ISC)]</a:t>
            </a:r>
          </a:p>
          <a:p>
            <a:r>
              <a:rPr lang="en-GB" dirty="0"/>
              <a:t>LWE/SIS-based scheme LAS </a:t>
            </a:r>
            <a:r>
              <a:rPr lang="en-GB" dirty="0">
                <a:solidFill>
                  <a:schemeClr val="accent1"/>
                </a:solidFill>
              </a:rPr>
              <a:t>[EEE20 (ESORICS)]</a:t>
            </a:r>
          </a:p>
          <a:p>
            <a:r>
              <a:rPr lang="en-GB" dirty="0"/>
              <a:t>Code-based scheme AS </a:t>
            </a:r>
            <a:r>
              <a:rPr lang="en-GB" dirty="0">
                <a:solidFill>
                  <a:schemeClr val="accent1"/>
                </a:solidFill>
              </a:rPr>
              <a:t>[KH22 (</a:t>
            </a:r>
            <a:r>
              <a:rPr lang="en-GB" dirty="0" err="1">
                <a:solidFill>
                  <a:schemeClr val="accent1"/>
                </a:solidFill>
              </a:rPr>
              <a:t>Cryptogr</a:t>
            </a:r>
            <a:r>
              <a:rPr lang="en-GB" dirty="0">
                <a:solidFill>
                  <a:schemeClr val="accent1"/>
                </a:solidFill>
              </a:rPr>
              <a:t>)]</a:t>
            </a:r>
          </a:p>
          <a:p>
            <a:r>
              <a:rPr lang="en-GB" dirty="0"/>
              <a:t>Isogeny-based scheme IAS </a:t>
            </a:r>
            <a:r>
              <a:rPr lang="en-GB" dirty="0">
                <a:solidFill>
                  <a:schemeClr val="accent1"/>
                </a:solidFill>
              </a:rPr>
              <a:t>[TMM21 (FC)]</a:t>
            </a:r>
          </a:p>
          <a:p>
            <a:r>
              <a:rPr lang="en-GB" dirty="0"/>
              <a:t>Identification (ID) schemes based AS </a:t>
            </a:r>
            <a:r>
              <a:rPr lang="en-GB" dirty="0">
                <a:solidFill>
                  <a:schemeClr val="accent1"/>
                </a:solidFill>
              </a:rPr>
              <a:t>[EFH+21, (PKC)]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C44D1-9BDC-CE70-E239-5CF79C3A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3710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A2AD9-DD0A-DFE9-D4E0-3A12C1F80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DC9C5-CF76-DA03-C5A9-AFC16F7A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Related Works</a:t>
            </a:r>
            <a:r>
              <a:rPr lang="en-US"/>
              <a:t> (AS for NP)</a:t>
            </a:r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D8EAAE-A6D8-7DAE-8576-3397257C45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GB"/>
              </a:p>
              <a:p>
                <a:pPr marL="0" indent="0">
                  <a:buNone/>
                </a:pPr>
                <a:r>
                  <a:rPr lang="en-GB"/>
                  <a:t>Dai et al. [DOY22 (INDOCRYPT)] answered to the affirmative.</a:t>
                </a:r>
              </a:p>
              <a:p>
                <a:pPr marL="457200" lvl="1" indent="0">
                  <a:buNone/>
                </a:pPr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𝑆𝐼𝐺</m:t>
                    </m:r>
                  </m:oMath>
                </a14:m>
                <a:r>
                  <a:rPr lang="en-US"/>
                  <a:t> be a normal signature scheme</a:t>
                </a:r>
              </a:p>
              <a:p>
                <a:pPr lvl="1"/>
                <a:r>
                  <a:rPr lang="en-US" sz="2800"/>
                  <a:t>Pre-signature:</a:t>
                </a:r>
                <a:r>
                  <a:rPr lang="en-US" sz="2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l-GR" sz="2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GB" sz="2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𝑆𝐼𝐺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𝑆𝑖𝑔𝑛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800"/>
                  <a:t>(Full) signature: </a:t>
                </a:r>
                <a14:m>
                  <m:oMath xmlns:m="http://schemas.openxmlformats.org/officeDocument/2006/math">
                    <m: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l-GR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/>
              </a:p>
              <a:p>
                <a:pPr marL="0" indent="0">
                  <a:buNone/>
                </a:pPr>
                <a:r>
                  <a:rPr lang="en-GB"/>
                  <a:t>The verification algorithm checks the validity of </a:t>
                </a:r>
              </a:p>
              <a:p>
                <a:pPr marL="457200" lvl="1" indent="0">
                  <a:buNone/>
                </a:pPr>
                <a:r>
                  <a:rPr lang="en-GB"/>
                  <a:t>1.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𝑆𝐼𝐺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𝑣𝑒𝑟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GB"/>
                  <a:t>2.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GB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GB"/>
              </a:p>
              <a:p>
                <a:pPr marL="457200" lvl="1" indent="0">
                  <a:buNone/>
                </a:pPr>
                <a:endParaRPr lang="en-GB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D8EAAE-A6D8-7DAE-8576-3397257C45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A10E50F-BCC5-1A22-0EDF-C14F3EB1037C}"/>
              </a:ext>
            </a:extLst>
          </p:cNvPr>
          <p:cNvSpPr txBox="1"/>
          <p:nvPr/>
        </p:nvSpPr>
        <p:spPr>
          <a:xfrm>
            <a:off x="838198" y="1589973"/>
            <a:ext cx="108892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/>
              <a:t>The next natural question is can we have adaptor signatures for all NP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E4254-CEB1-9B3E-8955-BA242B76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E23-1AEB-3C42-8BBB-66DBF961B099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69704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1586</Words>
  <Application>Microsoft Macintosh PowerPoint</Application>
  <PresentationFormat>Widescreen</PresentationFormat>
  <Paragraphs>246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等线</vt:lpstr>
      <vt:lpstr>Aptos</vt:lpstr>
      <vt:lpstr>Arial</vt:lpstr>
      <vt:lpstr>Calibri</vt:lpstr>
      <vt:lpstr>Calibri Light</vt:lpstr>
      <vt:lpstr>Cambria Math</vt:lpstr>
      <vt:lpstr>CMBX10</vt:lpstr>
      <vt:lpstr>CMBX9</vt:lpstr>
      <vt:lpstr>CMR10</vt:lpstr>
      <vt:lpstr>CMR9</vt:lpstr>
      <vt:lpstr>system-ui</vt:lpstr>
      <vt:lpstr>Wingdings</vt:lpstr>
      <vt:lpstr>Office Theme</vt:lpstr>
      <vt:lpstr>Adaptor Signatures: New Security Definition and A Generic Construction for NP Relations</vt:lpstr>
      <vt:lpstr>Adaptor Signature Scheme</vt:lpstr>
      <vt:lpstr>Adaptor Signatures</vt:lpstr>
      <vt:lpstr>Atomic Swaps based on Adaptor Signatures</vt:lpstr>
      <vt:lpstr>More Applications of AS</vt:lpstr>
      <vt:lpstr>Security of AS [AEE+21 (ASIACRYPT]</vt:lpstr>
      <vt:lpstr>Security of AS</vt:lpstr>
      <vt:lpstr>Related Works</vt:lpstr>
      <vt:lpstr>Related Works (AS for NP)</vt:lpstr>
      <vt:lpstr>Dai’s Construction</vt:lpstr>
      <vt:lpstr>Why is witness exposure a problem?</vt:lpstr>
      <vt:lpstr>New Security Notion: Witness Hiding</vt:lpstr>
      <vt:lpstr>PowerPoint Presentation</vt:lpstr>
      <vt:lpstr>Witness-hiding AS vs. Sigma protocols</vt:lpstr>
      <vt:lpstr>Designing AS for NP Relations</vt:lpstr>
      <vt:lpstr>Designing AS for NP Relations</vt:lpstr>
      <vt:lpstr>Blum’s Sigma Protocol for Hamiltonian Cycle</vt:lpstr>
      <vt:lpstr>From Sigma Protocol to AS</vt:lpstr>
      <vt:lpstr>Framework of AS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Adaptor Signatures: New Security Definition and A Generic Construction for NP Relations</dc:title>
  <dc:creator>Microsoft Office User</dc:creator>
  <cp:lastModifiedBy>Ioannis Tzannetos</cp:lastModifiedBy>
  <cp:revision>3</cp:revision>
  <dcterms:created xsi:type="dcterms:W3CDTF">2024-11-06T02:50:35Z</dcterms:created>
  <dcterms:modified xsi:type="dcterms:W3CDTF">2024-12-07T11:11:29Z</dcterms:modified>
</cp:coreProperties>
</file>