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65" r:id="rId9"/>
    <p:sldId id="260" r:id="rId10"/>
    <p:sldId id="277" r:id="rId11"/>
    <p:sldId id="267" r:id="rId12"/>
    <p:sldId id="270" r:id="rId13"/>
    <p:sldId id="271" r:id="rId14"/>
    <p:sldId id="272" r:id="rId15"/>
    <p:sldId id="269" r:id="rId16"/>
    <p:sldId id="268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/>
    <p:restoredTop sz="82845"/>
  </p:normalViewPr>
  <p:slideViewPr>
    <p:cSldViewPr snapToGrid="0">
      <p:cViewPr varScale="1">
        <p:scale>
          <a:sx n="97" d="100"/>
          <a:sy n="97" d="100"/>
        </p:scale>
        <p:origin x="13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EAD3-CC29-934C-87C4-B713770E722E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9B6CC-05D5-6E49-A364-33997053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5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8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4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0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2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5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Note that total communication does not scale with the depth of the circuit!</a:t>
            </a:r>
          </a:p>
          <a:p>
            <a:endParaRPr lang="en-US" sz="1800"/>
          </a:p>
          <a:p>
            <a:r>
              <a:rPr lang="en-US" sz="18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**the focus** </a:t>
            </a:r>
            <a:r>
              <a:rPr lang="en-US" sz="18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 q small, and that that's enough for general moduli</a:t>
            </a: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5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7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7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communication complexity (if everyone is honest) to transform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Shamir </a:t>
                </a:r>
                <a:r>
                  <a:rPr lang="en-US" dirty="0" err="1"/>
                  <a:t>sharings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𝑂(𝑁⋅𝑛⋅𝑚)</a:t>
                </a:r>
                <a:r>
                  <a:rPr lang="en-US" dirty="0"/>
                  <a:t> communication complexity (if everyone is honest) to transform </a:t>
                </a:r>
                <a:r>
                  <a:rPr lang="en-US" b="0" i="0">
                    <a:latin typeface="Cambria Math" panose="02040503050406030204" pitchFamily="18" charset="0"/>
                  </a:rPr>
                  <a:t>𝑁 </a:t>
                </a:r>
                <a:r>
                  <a:rPr lang="en-US" dirty="0"/>
                  <a:t>Shamir </a:t>
                </a:r>
                <a:r>
                  <a:rPr lang="en-US" dirty="0" err="1"/>
                  <a:t>sharings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4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communication complexity (if everyone is honest) to collect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Shamir </a:t>
                </a:r>
                <a:r>
                  <a:rPr lang="en-US" dirty="0" err="1"/>
                  <a:t>sharings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𝑂(𝑁⋅𝑛⋅𝑚)  </a:t>
                </a:r>
                <a:r>
                  <a:rPr lang="en-US" dirty="0"/>
                  <a:t>communication complexity (if everyone is honest) to collect </a:t>
                </a:r>
                <a:r>
                  <a:rPr lang="en-US" b="0" i="0">
                    <a:latin typeface="Cambria Math" panose="02040503050406030204" pitchFamily="18" charset="0"/>
                  </a:rPr>
                  <a:t>𝑁</a:t>
                </a:r>
                <a:r>
                  <a:rPr lang="en-US" dirty="0"/>
                  <a:t> Shamir </a:t>
                </a:r>
                <a:r>
                  <a:rPr lang="en-US" dirty="0" err="1"/>
                  <a:t>sharings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B6CC-05D5-6E49-A364-339970531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6FF8-96F3-8F2E-899A-0A4B449B7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5AFB-0F67-F170-E4B0-1FF3C7011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32BA-0F04-D9CE-69E5-D22A4284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12A1A-BF82-99B9-15CB-1F1FFB3B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9EE47-544D-9B5B-EF7F-B07A922E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5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AC695-37D7-9BB4-6D4B-04E2E6EC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88C5C-4F67-11D0-4007-42EADCE88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54231-CE54-09E1-01EA-296F0C60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66CA-38EF-7B6C-B0B6-6C033BDC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9F293-DC23-2DD7-5DFD-877B86E5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1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746A42-5EB2-72DB-B700-3F579304B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1D834-B0C6-A048-95B8-9FCFF908E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E69F2-FDD7-0F4C-425A-2327A231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FFC4-118F-BD37-BEBA-04EA6414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A9EF7-89A9-3E78-54EC-6804B6CF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C8C4-A16A-2F3A-6AAA-F89A397C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C35DC-A9E4-3A47-CFBF-23CC95747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A1C55-2A33-1152-DBC5-346F5045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42BA2-06FE-8D49-C662-F20B914D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FA5CF-300D-B947-7AEF-307BABE6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3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5739-F662-4FED-8926-94EE419C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ACAFD-5874-1CDF-7BCE-F3C3C466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79A3-0D95-560A-56DB-BFB65F19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F6F32-C358-5CB7-EF52-1CE64F89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BE901-07FC-A626-33D1-7FBA8C93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0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CD5F-0500-FE42-114A-2748BB39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E91E0-894C-95C2-51AE-D8B18CB1B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8A54F-4629-5A1F-B2AB-A860E3B77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7AE7A-4B17-7408-2812-13076FDE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82438-ECB9-A6B6-81D4-4F37B476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A9848-36F4-B9C3-D17C-130E7901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EC7A-8384-071F-BDBC-071616B9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E5535-0A8D-E0F6-5008-5DB84367E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BBA9C-EA67-7C82-A8DC-8253BB45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C223A-15E6-F1BA-4A0E-50CD12DD2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331A2-0437-DFB1-CB59-DBFD7D98B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9DFF2-83A0-41B3-42C4-3A493737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D4FD0-FFEC-8881-A9A8-16D0AB9C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77D15-1084-375B-A33D-0EE0674A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8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21E7-CE49-AFCD-E4BA-BE9E8945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CD2E8-7138-F665-6606-2B82BD4E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8466E-89C5-560A-C6D4-153EC6CD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9C301-D45F-E83C-8D3D-9EFD59AE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C0451-4B2E-B60D-4343-60C11BDD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9D64A-D49E-E4E3-3CCB-CCD6E52E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73129-BF00-E724-AF19-B6874D1F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3041-D7D1-176B-7FF6-78A7DE2C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3ABB7-B5F7-A553-7587-06749EADF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DE12B-3D74-983A-18AD-2B8EE92AA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29322-E1DC-D447-D3BE-DD475241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A5475-82D0-16C0-964E-0E8B562E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B797D-BD55-080E-BF15-E19870C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389A-BD82-2901-835E-DC0E2DDA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4274A-B536-7C3B-53A7-10BBEB352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F967B-5500-31BB-A134-63CA61C76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FEC89-2E73-C0DE-1D91-647F608C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920C5-C34C-7BA4-416B-15ECE635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544A5-326E-CEF8-D399-60803B06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122B3-6691-938A-1002-D97368CA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AF983-12B7-B516-31D5-BB762078F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9C6B1-9018-DCD8-F2EF-29F04289E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C09B76-CA39-E647-9344-41C66AB84100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C2D78-7F61-C18E-BF21-25BB71FA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67320-DF6C-9D31-5274-8B639305E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2D8950-9921-D94F-8D16-0AA7F741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17BD-9B05-6EAE-8AFB-34B76F386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165" y="1419543"/>
            <a:ext cx="10313670" cy="2387600"/>
          </a:xfrm>
        </p:spPr>
        <p:txBody>
          <a:bodyPr>
            <a:noAutofit/>
          </a:bodyPr>
          <a:lstStyle/>
          <a:p>
            <a:r>
              <a:rPr lang="en-US" sz="4800" dirty="0"/>
              <a:t>Perfectly-Secure Multiparty Computation with Linear Communication Complexity over Any Modulus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E51F-CD51-54E0-FDEF-42F69D6B9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5650" y="456215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Daniel Escudero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r>
              <a:rPr lang="en-US" sz="2800" dirty="0" err="1"/>
              <a:t>Yifan</a:t>
            </a:r>
            <a:r>
              <a:rPr lang="en-US" sz="2800" dirty="0"/>
              <a:t> Song</a:t>
            </a:r>
            <a:r>
              <a:rPr lang="en-US" sz="2800" baseline="30000" dirty="0"/>
              <a:t>23</a:t>
            </a:r>
            <a:r>
              <a:rPr lang="en-US" sz="2800" dirty="0"/>
              <a:t>, and </a:t>
            </a:r>
            <a:r>
              <a:rPr lang="en-US" sz="2800" b="1" dirty="0"/>
              <a:t>Wenhao Wang</a:t>
            </a:r>
            <a:r>
              <a:rPr lang="en-US" sz="2800" b="1" baseline="30000" dirty="0"/>
              <a:t>4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CABC2-6264-3E9D-C79F-3D3C05922C92}"/>
              </a:ext>
            </a:extLst>
          </p:cNvPr>
          <p:cNvSpPr txBox="1"/>
          <p:nvPr/>
        </p:nvSpPr>
        <p:spPr>
          <a:xfrm>
            <a:off x="2425541" y="5397083"/>
            <a:ext cx="1124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>
                <a:effectLst/>
                <a:latin typeface="Helvetica" pitchFamily="2" charset="0"/>
              </a:rPr>
              <a:t>1</a:t>
            </a:r>
            <a:r>
              <a:rPr lang="en-US">
                <a:effectLst/>
                <a:latin typeface="Helvetica" pitchFamily="2" charset="0"/>
              </a:rPr>
              <a:t>J.P. Morgan AI Research, </a:t>
            </a:r>
            <a:r>
              <a:rPr lang="en-US" baseline="30000">
                <a:effectLst/>
                <a:latin typeface="Helvetica" pitchFamily="2" charset="0"/>
              </a:rPr>
              <a:t>2</a:t>
            </a:r>
            <a:r>
              <a:rPr lang="en-US">
                <a:effectLst/>
                <a:latin typeface="Helvetica" pitchFamily="2" charset="0"/>
              </a:rPr>
              <a:t>Tsinghua University</a:t>
            </a:r>
            <a:r>
              <a:rPr lang="en-US">
                <a:latin typeface="Helvetica" pitchFamily="2" charset="0"/>
              </a:rPr>
              <a:t>, </a:t>
            </a:r>
            <a:r>
              <a:rPr lang="en-US" baseline="30000">
                <a:latin typeface="Helvetica" pitchFamily="2" charset="0"/>
              </a:rPr>
              <a:t>3</a:t>
            </a:r>
            <a:r>
              <a:rPr lang="en-US">
                <a:effectLst/>
                <a:latin typeface="Helvetica" pitchFamily="2" charset="0"/>
              </a:rPr>
              <a:t>Shanghai Qi </a:t>
            </a:r>
            <a:r>
              <a:rPr lang="en-US" err="1">
                <a:effectLst/>
                <a:latin typeface="Helvetica" pitchFamily="2" charset="0"/>
              </a:rPr>
              <a:t>Zhi</a:t>
            </a:r>
            <a:r>
              <a:rPr lang="en-US">
                <a:effectLst/>
                <a:latin typeface="Helvetica" pitchFamily="2" charset="0"/>
              </a:rPr>
              <a:t> Institute</a:t>
            </a:r>
            <a:r>
              <a:rPr lang="en-US">
                <a:latin typeface="Helvetica" pitchFamily="2" charset="0"/>
              </a:rPr>
              <a:t>, </a:t>
            </a:r>
            <a:r>
              <a:rPr lang="en-US" b="1" baseline="30000">
                <a:latin typeface="Helvetica" pitchFamily="2" charset="0"/>
              </a:rPr>
              <a:t>4</a:t>
            </a:r>
            <a:r>
              <a:rPr lang="en-US" b="1">
                <a:effectLst/>
                <a:latin typeface="Helvetica" pitchFamily="2" charset="0"/>
              </a:rPr>
              <a:t>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111618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7021-4DD3-D0E4-BE62-7521754D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4750-8DA3-BC26-F6DD-092088668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FE79BB8-F739-9451-EB34-46693546DCF3}"/>
              </a:ext>
            </a:extLst>
          </p:cNvPr>
          <p:cNvGrpSpPr/>
          <p:nvPr/>
        </p:nvGrpSpPr>
        <p:grpSpPr>
          <a:xfrm>
            <a:off x="-1724365" y="2163551"/>
            <a:ext cx="15831402" cy="3675485"/>
            <a:chOff x="1262756" y="3139728"/>
            <a:chExt cx="11666600" cy="3023487"/>
          </a:xfrm>
        </p:grpSpPr>
        <p:sp>
          <p:nvSpPr>
            <p:cNvPr id="4" name="Delay 3">
              <a:extLst>
                <a:ext uri="{FF2B5EF4-FFF2-40B4-BE49-F238E27FC236}">
                  <a16:creationId xmlns:a16="http://schemas.microsoft.com/office/drawing/2014/main" id="{3120AC0D-872D-36BD-8948-77DFC601E6A8}"/>
                </a:ext>
              </a:extLst>
            </p:cNvPr>
            <p:cNvSpPr/>
            <p:nvPr/>
          </p:nvSpPr>
          <p:spPr>
            <a:xfrm>
              <a:off x="5248028" y="3140690"/>
              <a:ext cx="857250" cy="925826"/>
            </a:xfrm>
            <a:prstGeom prst="flowChartDelay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ADD</a:t>
              </a:r>
            </a:p>
          </p:txBody>
        </p:sp>
        <p:sp>
          <p:nvSpPr>
            <p:cNvPr id="5" name="Delay 4">
              <a:extLst>
                <a:ext uri="{FF2B5EF4-FFF2-40B4-BE49-F238E27FC236}">
                  <a16:creationId xmlns:a16="http://schemas.microsoft.com/office/drawing/2014/main" id="{569BC2BE-EB75-41E7-094B-7611026370B8}"/>
                </a:ext>
              </a:extLst>
            </p:cNvPr>
            <p:cNvSpPr/>
            <p:nvPr/>
          </p:nvSpPr>
          <p:spPr>
            <a:xfrm>
              <a:off x="5248028" y="4424655"/>
              <a:ext cx="857250" cy="925821"/>
            </a:xfrm>
            <a:prstGeom prst="flowChartDelay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MULT</a:t>
              </a:r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6CEA418E-E61E-13CD-B0B6-E30E608679CB}"/>
                </a:ext>
              </a:extLst>
            </p:cNvPr>
            <p:cNvSpPr/>
            <p:nvPr/>
          </p:nvSpPr>
          <p:spPr>
            <a:xfrm>
              <a:off x="7252088" y="4025399"/>
              <a:ext cx="857250" cy="925821"/>
            </a:xfrm>
            <a:prstGeom prst="flowChartDelay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MULT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794B54-E2B1-724D-0075-019945063EBC}"/>
                </a:ext>
              </a:extLst>
            </p:cNvPr>
            <p:cNvCxnSpPr>
              <a:cxnSpLocks/>
            </p:cNvCxnSpPr>
            <p:nvPr/>
          </p:nvCxnSpPr>
          <p:spPr>
            <a:xfrm>
              <a:off x="4874648" y="379600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3BCB569-4A44-52F7-9B22-42A61BCD5BB3}"/>
                </a:ext>
              </a:extLst>
            </p:cNvPr>
            <p:cNvCxnSpPr>
              <a:cxnSpLocks/>
            </p:cNvCxnSpPr>
            <p:nvPr/>
          </p:nvCxnSpPr>
          <p:spPr>
            <a:xfrm>
              <a:off x="4874648" y="387982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0D78413-494D-A87C-7B67-813E02D3FB67}"/>
                </a:ext>
              </a:extLst>
            </p:cNvPr>
            <p:cNvCxnSpPr>
              <a:cxnSpLocks/>
            </p:cNvCxnSpPr>
            <p:nvPr/>
          </p:nvCxnSpPr>
          <p:spPr>
            <a:xfrm>
              <a:off x="4874648" y="396364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93DA13-A4E0-694F-2A9B-849BD0AC0785}"/>
                </a:ext>
              </a:extLst>
            </p:cNvPr>
            <p:cNvCxnSpPr>
              <a:cxnSpLocks/>
            </p:cNvCxnSpPr>
            <p:nvPr/>
          </p:nvCxnSpPr>
          <p:spPr>
            <a:xfrm>
              <a:off x="4882268" y="455038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25A2E8-FEBE-D06E-ECAD-B9ACA0BF3987}"/>
                </a:ext>
              </a:extLst>
            </p:cNvPr>
            <p:cNvCxnSpPr>
              <a:cxnSpLocks/>
            </p:cNvCxnSpPr>
            <p:nvPr/>
          </p:nvCxnSpPr>
          <p:spPr>
            <a:xfrm>
              <a:off x="4882268" y="463420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44708A3-7BF2-49F7-248D-8CCC0E76BBDA}"/>
                </a:ext>
              </a:extLst>
            </p:cNvPr>
            <p:cNvCxnSpPr>
              <a:cxnSpLocks/>
            </p:cNvCxnSpPr>
            <p:nvPr/>
          </p:nvCxnSpPr>
          <p:spPr>
            <a:xfrm>
              <a:off x="4882268" y="471802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5C6DAC7-77E9-9BFA-BF0A-5866376568E7}"/>
                </a:ext>
              </a:extLst>
            </p:cNvPr>
            <p:cNvCxnSpPr>
              <a:cxnSpLocks/>
            </p:cNvCxnSpPr>
            <p:nvPr/>
          </p:nvCxnSpPr>
          <p:spPr>
            <a:xfrm>
              <a:off x="4882268" y="506473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EE8BAA2-2B85-4B24-F0AB-4C7EF3C96DDF}"/>
                </a:ext>
              </a:extLst>
            </p:cNvPr>
            <p:cNvCxnSpPr>
              <a:cxnSpLocks/>
            </p:cNvCxnSpPr>
            <p:nvPr/>
          </p:nvCxnSpPr>
          <p:spPr>
            <a:xfrm>
              <a:off x="4882268" y="514855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5313DE-D15A-B12B-C315-BBA7CE227DA9}"/>
                </a:ext>
              </a:extLst>
            </p:cNvPr>
            <p:cNvCxnSpPr>
              <a:cxnSpLocks/>
            </p:cNvCxnSpPr>
            <p:nvPr/>
          </p:nvCxnSpPr>
          <p:spPr>
            <a:xfrm>
              <a:off x="4882268" y="523237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974B8C11-D717-E07D-3D5A-2603B9974C73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6105278" y="4806090"/>
              <a:ext cx="1146810" cy="81476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64F27C4E-4572-C94F-C794-62EB2445CA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5278" y="4887566"/>
              <a:ext cx="1146810" cy="95481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836FCE27-336A-5DAD-5BA8-FC306BDAD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5278" y="4718026"/>
              <a:ext cx="1146810" cy="88064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C8D11DC3-F50E-B337-6779-6749D78E2DAA}"/>
                </a:ext>
              </a:extLst>
            </p:cNvPr>
            <p:cNvCxnSpPr>
              <a:cxnSpLocks/>
            </p:cNvCxnSpPr>
            <p:nvPr/>
          </p:nvCxnSpPr>
          <p:spPr>
            <a:xfrm>
              <a:off x="6112898" y="3606290"/>
              <a:ext cx="1139190" cy="556272"/>
            </a:xfrm>
            <a:prstGeom prst="curvedConnector3">
              <a:avLst>
                <a:gd name="adj1" fmla="val 5359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B18360B6-949F-5CB7-DEB8-D8EDB398BD1C}"/>
                </a:ext>
              </a:extLst>
            </p:cNvPr>
            <p:cNvCxnSpPr>
              <a:cxnSpLocks/>
            </p:cNvCxnSpPr>
            <p:nvPr/>
          </p:nvCxnSpPr>
          <p:spPr>
            <a:xfrm>
              <a:off x="6105278" y="3686822"/>
              <a:ext cx="1146810" cy="57127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0B12C75C-8C2F-A115-990D-880FDA8348AF}"/>
                </a:ext>
              </a:extLst>
            </p:cNvPr>
            <p:cNvCxnSpPr>
              <a:cxnSpLocks/>
            </p:cNvCxnSpPr>
            <p:nvPr/>
          </p:nvCxnSpPr>
          <p:spPr>
            <a:xfrm>
              <a:off x="6112898" y="3514619"/>
              <a:ext cx="1139190" cy="551897"/>
            </a:xfrm>
            <a:prstGeom prst="curvedConnector3">
              <a:avLst>
                <a:gd name="adj1" fmla="val 5958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1C4846-688B-4FAC-885D-BFCF971C0DEC}"/>
                </a:ext>
              </a:extLst>
            </p:cNvPr>
            <p:cNvSpPr txBox="1"/>
            <p:nvPr/>
          </p:nvSpPr>
          <p:spPr>
            <a:xfrm>
              <a:off x="4260762" y="5783445"/>
              <a:ext cx="5136092" cy="37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Circuit evaluation example using RMFE in [</a:t>
              </a:r>
              <a:r>
                <a:rPr lang="en-US" sz="24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CCXY18</a:t>
              </a:r>
              <a:r>
                <a:rPr lang="en-US" sz="2400"/>
                <a:t>]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A6C4CD1-D559-E23C-F795-6192BC127CAD}"/>
                </a:ext>
              </a:extLst>
            </p:cNvPr>
            <p:cNvCxnSpPr>
              <a:cxnSpLocks/>
            </p:cNvCxnSpPr>
            <p:nvPr/>
          </p:nvCxnSpPr>
          <p:spPr>
            <a:xfrm>
              <a:off x="4874648" y="326641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C31D652-D3B2-1013-E5D3-91C1AADF4AD1}"/>
                </a:ext>
              </a:extLst>
            </p:cNvPr>
            <p:cNvCxnSpPr>
              <a:cxnSpLocks/>
            </p:cNvCxnSpPr>
            <p:nvPr/>
          </p:nvCxnSpPr>
          <p:spPr>
            <a:xfrm>
              <a:off x="4874648" y="335023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677A993-B647-3A70-6568-D28387881374}"/>
                </a:ext>
              </a:extLst>
            </p:cNvPr>
            <p:cNvCxnSpPr>
              <a:cxnSpLocks/>
            </p:cNvCxnSpPr>
            <p:nvPr/>
          </p:nvCxnSpPr>
          <p:spPr>
            <a:xfrm>
              <a:off x="4874648" y="343405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068FE3E-79CC-B164-B08F-388FF334F0D2}"/>
                </a:ext>
              </a:extLst>
            </p:cNvPr>
            <p:cNvCxnSpPr>
              <a:cxnSpLocks/>
            </p:cNvCxnSpPr>
            <p:nvPr/>
          </p:nvCxnSpPr>
          <p:spPr>
            <a:xfrm>
              <a:off x="8109338" y="438274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311C3CC-6743-850A-9224-139639A93AF3}"/>
                </a:ext>
              </a:extLst>
            </p:cNvPr>
            <p:cNvCxnSpPr>
              <a:cxnSpLocks/>
            </p:cNvCxnSpPr>
            <p:nvPr/>
          </p:nvCxnSpPr>
          <p:spPr>
            <a:xfrm>
              <a:off x="8109338" y="446656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2BC5D86-E0B6-44DB-A84A-9F34A3B33938}"/>
                </a:ext>
              </a:extLst>
            </p:cNvPr>
            <p:cNvCxnSpPr>
              <a:cxnSpLocks/>
            </p:cNvCxnSpPr>
            <p:nvPr/>
          </p:nvCxnSpPr>
          <p:spPr>
            <a:xfrm>
              <a:off x="8109338" y="4550386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1420001-760F-A026-8F1C-01CEC3ED20CD}"/>
                    </a:ext>
                  </a:extLst>
                </p:cNvPr>
                <p:cNvSpPr txBox="1"/>
                <p:nvPr/>
              </p:nvSpPr>
              <p:spPr>
                <a:xfrm>
                  <a:off x="1262756" y="3139728"/>
                  <a:ext cx="6100548" cy="3797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1420001-760F-A026-8F1C-01CEC3ED2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756" y="3139728"/>
                  <a:ext cx="6100548" cy="379770"/>
                </a:xfrm>
                <a:prstGeom prst="rect">
                  <a:avLst/>
                </a:prstGeom>
                <a:blipFill>
                  <a:blip r:embed="rId3"/>
                  <a:stretch>
                    <a:fillRect t="-24324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8E38B29-F88F-A0B1-A4C3-F23422E74CFA}"/>
                    </a:ext>
                  </a:extLst>
                </p:cNvPr>
                <p:cNvSpPr txBox="1"/>
                <p:nvPr/>
              </p:nvSpPr>
              <p:spPr>
                <a:xfrm>
                  <a:off x="1262756" y="4422662"/>
                  <a:ext cx="6100548" cy="3797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8E38B29-F88F-A0B1-A4C3-F23422E74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756" y="4422662"/>
                  <a:ext cx="6100548" cy="379770"/>
                </a:xfrm>
                <a:prstGeom prst="rect">
                  <a:avLst/>
                </a:prstGeom>
                <a:blipFill>
                  <a:blip r:embed="rId4"/>
                  <a:stretch>
                    <a:fillRect t="-24324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53F8FD3-7C95-BE94-70D2-9466E1D83807}"/>
                    </a:ext>
                  </a:extLst>
                </p:cNvPr>
                <p:cNvSpPr txBox="1"/>
                <p:nvPr/>
              </p:nvSpPr>
              <p:spPr>
                <a:xfrm>
                  <a:off x="1262756" y="3674482"/>
                  <a:ext cx="6100548" cy="3797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53F8FD3-7C95-BE94-70D2-9466E1D83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756" y="3674482"/>
                  <a:ext cx="6100548" cy="379770"/>
                </a:xfrm>
                <a:prstGeom prst="rect">
                  <a:avLst/>
                </a:prstGeom>
                <a:blipFill>
                  <a:blip r:embed="rId5"/>
                  <a:stretch>
                    <a:fillRect t="-21622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1A69E47-8C21-526B-EB0A-050BB0C61BB3}"/>
                    </a:ext>
                  </a:extLst>
                </p:cNvPr>
                <p:cNvSpPr txBox="1"/>
                <p:nvPr/>
              </p:nvSpPr>
              <p:spPr>
                <a:xfrm>
                  <a:off x="1262756" y="4955967"/>
                  <a:ext cx="6100548" cy="3797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1A69E47-8C21-526B-EB0A-050BB0C61B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756" y="4955967"/>
                  <a:ext cx="6100548" cy="379770"/>
                </a:xfrm>
                <a:prstGeom prst="rect">
                  <a:avLst/>
                </a:prstGeom>
                <a:blipFill>
                  <a:blip r:embed="rId6"/>
                  <a:stretch>
                    <a:fillRect t="-24324"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6D919DB-B719-B9DF-574B-317C8121A051}"/>
                    </a:ext>
                  </a:extLst>
                </p:cNvPr>
                <p:cNvSpPr txBox="1"/>
                <p:nvPr/>
              </p:nvSpPr>
              <p:spPr>
                <a:xfrm>
                  <a:off x="4201814" y="3252512"/>
                  <a:ext cx="6100548" cy="3797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6D919DB-B719-B9DF-574B-317C8121A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1814" y="3252512"/>
                  <a:ext cx="6100548" cy="379770"/>
                </a:xfrm>
                <a:prstGeom prst="rect">
                  <a:avLst/>
                </a:prstGeom>
                <a:blipFill>
                  <a:blip r:embed="rId7"/>
                  <a:stretch>
                    <a:fillRect t="-21053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D607C5C-3F85-A287-9344-621600A7100B}"/>
                    </a:ext>
                  </a:extLst>
                </p:cNvPr>
                <p:cNvSpPr txBox="1"/>
                <p:nvPr/>
              </p:nvSpPr>
              <p:spPr>
                <a:xfrm>
                  <a:off x="3778534" y="5064257"/>
                  <a:ext cx="6100548" cy="3797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D607C5C-3F85-A287-9344-621600A71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534" y="5064257"/>
                  <a:ext cx="6100548" cy="379770"/>
                </a:xfrm>
                <a:prstGeom prst="rect">
                  <a:avLst/>
                </a:prstGeom>
                <a:blipFill>
                  <a:blip r:embed="rId8"/>
                  <a:stretch>
                    <a:fillRect t="-21622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6724390-2100-6EEA-B0B4-97BC6FA67889}"/>
                    </a:ext>
                  </a:extLst>
                </p:cNvPr>
                <p:cNvSpPr txBox="1"/>
                <p:nvPr/>
              </p:nvSpPr>
              <p:spPr>
                <a:xfrm>
                  <a:off x="6828808" y="4236088"/>
                  <a:ext cx="6100548" cy="4188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6724390-2100-6EEA-B0B4-97BC6FA67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8808" y="4236088"/>
                  <a:ext cx="6100548" cy="418854"/>
                </a:xfrm>
                <a:prstGeom prst="rect">
                  <a:avLst/>
                </a:prstGeom>
                <a:blipFill>
                  <a:blip r:embed="rId9"/>
                  <a:stretch>
                    <a:fillRect t="-14634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167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5394-65E4-452F-3E9C-D4B2AEDA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 1: Align wires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F29FE-49BD-45E2-5CB7-EDE3184B2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2377" cy="4351338"/>
          </a:xfrm>
        </p:spPr>
        <p:txBody>
          <a:bodyPr/>
          <a:lstStyle/>
          <a:p>
            <a:r>
              <a:rPr lang="en-US"/>
              <a:t>In [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GPS21</a:t>
            </a:r>
            <a:r>
              <a:rPr lang="en-US"/>
              <a:t>] and [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GPS22</a:t>
            </a:r>
            <a:r>
              <a:rPr lang="en-US"/>
              <a:t>], </a:t>
            </a:r>
            <a:r>
              <a:rPr lang="en-US" b="1"/>
              <a:t>network routing </a:t>
            </a:r>
            <a:r>
              <a:rPr lang="en-US"/>
              <a:t>is proposed to align wires</a:t>
            </a:r>
          </a:p>
          <a:p>
            <a:r>
              <a:rPr lang="en-US"/>
              <a:t>However, network routing was originally developed for packed Shamir </a:t>
            </a:r>
            <a:r>
              <a:rPr lang="en-US" err="1"/>
              <a:t>sharings</a:t>
            </a:r>
            <a:r>
              <a:rPr lang="en-US"/>
              <a:t>, we need to adapt it to RMFE techniques</a:t>
            </a:r>
          </a:p>
        </p:txBody>
      </p:sp>
      <p:sp>
        <p:nvSpPr>
          <p:cNvPr id="4" name="Delay 3">
            <a:extLst>
              <a:ext uri="{FF2B5EF4-FFF2-40B4-BE49-F238E27FC236}">
                <a16:creationId xmlns:a16="http://schemas.microsoft.com/office/drawing/2014/main" id="{1ED6FC15-9D1C-AFCA-1342-1711150A2356}"/>
              </a:ext>
            </a:extLst>
          </p:cNvPr>
          <p:cNvSpPr/>
          <p:nvPr/>
        </p:nvSpPr>
        <p:spPr>
          <a:xfrm>
            <a:off x="1767840" y="4000504"/>
            <a:ext cx="857250" cy="925826"/>
          </a:xfrm>
          <a:prstGeom prst="flowChartDela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</a:t>
            </a:r>
          </a:p>
        </p:txBody>
      </p:sp>
      <p:sp>
        <p:nvSpPr>
          <p:cNvPr id="5" name="Delay 4">
            <a:extLst>
              <a:ext uri="{FF2B5EF4-FFF2-40B4-BE49-F238E27FC236}">
                <a16:creationId xmlns:a16="http://schemas.microsoft.com/office/drawing/2014/main" id="{533B6BE4-B941-CA76-DCAA-AD270B4B002F}"/>
              </a:ext>
            </a:extLst>
          </p:cNvPr>
          <p:cNvSpPr/>
          <p:nvPr/>
        </p:nvSpPr>
        <p:spPr>
          <a:xfrm>
            <a:off x="1767840" y="5284469"/>
            <a:ext cx="857250" cy="925821"/>
          </a:xfrm>
          <a:prstGeom prst="flowChartDela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</a:t>
            </a:r>
          </a:p>
        </p:txBody>
      </p:sp>
      <p:sp>
        <p:nvSpPr>
          <p:cNvPr id="6" name="Delay 5">
            <a:extLst>
              <a:ext uri="{FF2B5EF4-FFF2-40B4-BE49-F238E27FC236}">
                <a16:creationId xmlns:a16="http://schemas.microsoft.com/office/drawing/2014/main" id="{4EB5B028-E6E3-EE45-726E-746A37396284}"/>
              </a:ext>
            </a:extLst>
          </p:cNvPr>
          <p:cNvSpPr/>
          <p:nvPr/>
        </p:nvSpPr>
        <p:spPr>
          <a:xfrm>
            <a:off x="3771900" y="4885213"/>
            <a:ext cx="857250" cy="925821"/>
          </a:xfrm>
          <a:prstGeom prst="flowChartDela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C5C6E9-9A0F-0509-71CE-0CBE7527F41B}"/>
              </a:ext>
            </a:extLst>
          </p:cNvPr>
          <p:cNvCxnSpPr>
            <a:cxnSpLocks/>
          </p:cNvCxnSpPr>
          <p:nvPr/>
        </p:nvCxnSpPr>
        <p:spPr>
          <a:xfrm>
            <a:off x="1394460" y="412623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0FA924-65E6-CE2A-660D-8C11B8F9E61A}"/>
              </a:ext>
            </a:extLst>
          </p:cNvPr>
          <p:cNvCxnSpPr>
            <a:cxnSpLocks/>
          </p:cNvCxnSpPr>
          <p:nvPr/>
        </p:nvCxnSpPr>
        <p:spPr>
          <a:xfrm>
            <a:off x="1394460" y="421005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1D0910-E418-0F15-B999-DBACB92E3B6E}"/>
              </a:ext>
            </a:extLst>
          </p:cNvPr>
          <p:cNvCxnSpPr>
            <a:cxnSpLocks/>
          </p:cNvCxnSpPr>
          <p:nvPr/>
        </p:nvCxnSpPr>
        <p:spPr>
          <a:xfrm>
            <a:off x="1394460" y="429387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AA0102-6FA9-7E29-7092-010821590771}"/>
              </a:ext>
            </a:extLst>
          </p:cNvPr>
          <p:cNvCxnSpPr>
            <a:cxnSpLocks/>
          </p:cNvCxnSpPr>
          <p:nvPr/>
        </p:nvCxnSpPr>
        <p:spPr>
          <a:xfrm>
            <a:off x="1394460" y="465582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28D9CC-C52B-AB75-EAAE-E1D1E4F042F6}"/>
              </a:ext>
            </a:extLst>
          </p:cNvPr>
          <p:cNvCxnSpPr>
            <a:cxnSpLocks/>
          </p:cNvCxnSpPr>
          <p:nvPr/>
        </p:nvCxnSpPr>
        <p:spPr>
          <a:xfrm>
            <a:off x="1394460" y="473964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CCEA10-E015-8684-B356-F543EFBC633D}"/>
              </a:ext>
            </a:extLst>
          </p:cNvPr>
          <p:cNvCxnSpPr>
            <a:cxnSpLocks/>
          </p:cNvCxnSpPr>
          <p:nvPr/>
        </p:nvCxnSpPr>
        <p:spPr>
          <a:xfrm>
            <a:off x="1394460" y="482346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155DDF-8E36-C36F-208B-F36E7CC26716}"/>
              </a:ext>
            </a:extLst>
          </p:cNvPr>
          <p:cNvCxnSpPr>
            <a:cxnSpLocks/>
          </p:cNvCxnSpPr>
          <p:nvPr/>
        </p:nvCxnSpPr>
        <p:spPr>
          <a:xfrm>
            <a:off x="1402080" y="541020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FEEB7A-10D3-2FB7-8192-A56BFE3886D1}"/>
              </a:ext>
            </a:extLst>
          </p:cNvPr>
          <p:cNvCxnSpPr>
            <a:cxnSpLocks/>
          </p:cNvCxnSpPr>
          <p:nvPr/>
        </p:nvCxnSpPr>
        <p:spPr>
          <a:xfrm>
            <a:off x="1402080" y="549402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CECA0A-E9B6-7AD4-AAFC-6D184E1E8615}"/>
              </a:ext>
            </a:extLst>
          </p:cNvPr>
          <p:cNvCxnSpPr>
            <a:cxnSpLocks/>
          </p:cNvCxnSpPr>
          <p:nvPr/>
        </p:nvCxnSpPr>
        <p:spPr>
          <a:xfrm>
            <a:off x="1402080" y="557784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1D3317-6692-5533-2ED4-BF397E5064C5}"/>
              </a:ext>
            </a:extLst>
          </p:cNvPr>
          <p:cNvCxnSpPr>
            <a:cxnSpLocks/>
          </p:cNvCxnSpPr>
          <p:nvPr/>
        </p:nvCxnSpPr>
        <p:spPr>
          <a:xfrm>
            <a:off x="1402080" y="592455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17794B-C80B-09FA-5851-95BC38946F7E}"/>
              </a:ext>
            </a:extLst>
          </p:cNvPr>
          <p:cNvCxnSpPr>
            <a:cxnSpLocks/>
          </p:cNvCxnSpPr>
          <p:nvPr/>
        </p:nvCxnSpPr>
        <p:spPr>
          <a:xfrm>
            <a:off x="1402080" y="600837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E62FE0-FC85-DBB2-9F09-4AB7FF7C9D0C}"/>
              </a:ext>
            </a:extLst>
          </p:cNvPr>
          <p:cNvCxnSpPr>
            <a:cxnSpLocks/>
          </p:cNvCxnSpPr>
          <p:nvPr/>
        </p:nvCxnSpPr>
        <p:spPr>
          <a:xfrm>
            <a:off x="1402080" y="609219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EE79DA2A-79E9-271D-54BD-B944774B667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625090" y="5747379"/>
            <a:ext cx="1146810" cy="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BECD2674-9165-B327-1B94-D0AF575C2D35}"/>
              </a:ext>
            </a:extLst>
          </p:cNvPr>
          <p:cNvCxnSpPr>
            <a:cxnSpLocks/>
          </p:cNvCxnSpPr>
          <p:nvPr/>
        </p:nvCxnSpPr>
        <p:spPr>
          <a:xfrm flipV="1">
            <a:off x="2625090" y="5679910"/>
            <a:ext cx="1146810" cy="16295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7BEC7312-7E73-9846-9F05-9D36B13454E0}"/>
              </a:ext>
            </a:extLst>
          </p:cNvPr>
          <p:cNvCxnSpPr>
            <a:cxnSpLocks/>
          </p:cNvCxnSpPr>
          <p:nvPr/>
        </p:nvCxnSpPr>
        <p:spPr>
          <a:xfrm flipV="1">
            <a:off x="2625090" y="5598435"/>
            <a:ext cx="1146810" cy="6746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080B97BE-033E-F310-F069-36CC23246B87}"/>
              </a:ext>
            </a:extLst>
          </p:cNvPr>
          <p:cNvCxnSpPr>
            <a:cxnSpLocks/>
          </p:cNvCxnSpPr>
          <p:nvPr/>
        </p:nvCxnSpPr>
        <p:spPr>
          <a:xfrm>
            <a:off x="2632710" y="4466104"/>
            <a:ext cx="1139190" cy="46022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769FD1E9-1E83-E7FB-AA8F-4B596DEB382F}"/>
              </a:ext>
            </a:extLst>
          </p:cNvPr>
          <p:cNvCxnSpPr>
            <a:cxnSpLocks/>
          </p:cNvCxnSpPr>
          <p:nvPr/>
        </p:nvCxnSpPr>
        <p:spPr>
          <a:xfrm>
            <a:off x="2196465" y="3700103"/>
            <a:ext cx="1575435" cy="12866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AAC20C22-3859-1B94-B285-2EA321B2BDF4}"/>
              </a:ext>
            </a:extLst>
          </p:cNvPr>
          <p:cNvCxnSpPr>
            <a:cxnSpLocks/>
          </p:cNvCxnSpPr>
          <p:nvPr/>
        </p:nvCxnSpPr>
        <p:spPr>
          <a:xfrm>
            <a:off x="2632710" y="4374433"/>
            <a:ext cx="1139190" cy="67977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32A754-080C-C56D-386B-80A79BDAE3EC}"/>
              </a:ext>
            </a:extLst>
          </p:cNvPr>
          <p:cNvSpPr txBox="1"/>
          <p:nvPr/>
        </p:nvSpPr>
        <p:spPr>
          <a:xfrm>
            <a:off x="694131" y="3518893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Another Gate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0D6B08-A646-057B-7BAE-2F597078ECE1}"/>
              </a:ext>
            </a:extLst>
          </p:cNvPr>
          <p:cNvSpPr txBox="1"/>
          <p:nvPr/>
        </p:nvSpPr>
        <p:spPr>
          <a:xfrm>
            <a:off x="996618" y="6304717"/>
            <a:ext cx="397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Wires may not align in a general circuit</a:t>
            </a:r>
          </a:p>
        </p:txBody>
      </p:sp>
      <p:sp>
        <p:nvSpPr>
          <p:cNvPr id="27" name="Delay 26">
            <a:extLst>
              <a:ext uri="{FF2B5EF4-FFF2-40B4-BE49-F238E27FC236}">
                <a16:creationId xmlns:a16="http://schemas.microsoft.com/office/drawing/2014/main" id="{3389FB6F-EDE4-CFD3-74F1-058A1BE167A4}"/>
              </a:ext>
            </a:extLst>
          </p:cNvPr>
          <p:cNvSpPr/>
          <p:nvPr/>
        </p:nvSpPr>
        <p:spPr>
          <a:xfrm>
            <a:off x="6690156" y="4000504"/>
            <a:ext cx="857250" cy="925826"/>
          </a:xfrm>
          <a:prstGeom prst="flowChartDela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</a:t>
            </a:r>
          </a:p>
        </p:txBody>
      </p:sp>
      <p:sp>
        <p:nvSpPr>
          <p:cNvPr id="28" name="Delay 27">
            <a:extLst>
              <a:ext uri="{FF2B5EF4-FFF2-40B4-BE49-F238E27FC236}">
                <a16:creationId xmlns:a16="http://schemas.microsoft.com/office/drawing/2014/main" id="{FAE90863-0BC9-794F-3E6F-E1E2A6351028}"/>
              </a:ext>
            </a:extLst>
          </p:cNvPr>
          <p:cNvSpPr/>
          <p:nvPr/>
        </p:nvSpPr>
        <p:spPr>
          <a:xfrm>
            <a:off x="6690156" y="5284469"/>
            <a:ext cx="857250" cy="925821"/>
          </a:xfrm>
          <a:prstGeom prst="flowChartDela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1B65CC-259E-7A6F-FB4C-F3163D759BDB}"/>
              </a:ext>
            </a:extLst>
          </p:cNvPr>
          <p:cNvCxnSpPr>
            <a:cxnSpLocks/>
          </p:cNvCxnSpPr>
          <p:nvPr/>
        </p:nvCxnSpPr>
        <p:spPr>
          <a:xfrm>
            <a:off x="6316776" y="412623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B101B0-60E7-F1D7-20A6-9C3C6BC79E78}"/>
              </a:ext>
            </a:extLst>
          </p:cNvPr>
          <p:cNvCxnSpPr>
            <a:cxnSpLocks/>
          </p:cNvCxnSpPr>
          <p:nvPr/>
        </p:nvCxnSpPr>
        <p:spPr>
          <a:xfrm>
            <a:off x="6316776" y="421005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5221EC-A5EB-3178-2B5A-14CF83F7CB40}"/>
              </a:ext>
            </a:extLst>
          </p:cNvPr>
          <p:cNvCxnSpPr>
            <a:cxnSpLocks/>
          </p:cNvCxnSpPr>
          <p:nvPr/>
        </p:nvCxnSpPr>
        <p:spPr>
          <a:xfrm>
            <a:off x="6316776" y="429387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F39909-6A1F-F37A-436F-2FF4830CE3CE}"/>
              </a:ext>
            </a:extLst>
          </p:cNvPr>
          <p:cNvCxnSpPr>
            <a:cxnSpLocks/>
          </p:cNvCxnSpPr>
          <p:nvPr/>
        </p:nvCxnSpPr>
        <p:spPr>
          <a:xfrm>
            <a:off x="6316776" y="465582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E13A970-2C2C-BA77-A192-DFEC5A7B1511}"/>
              </a:ext>
            </a:extLst>
          </p:cNvPr>
          <p:cNvCxnSpPr>
            <a:cxnSpLocks/>
          </p:cNvCxnSpPr>
          <p:nvPr/>
        </p:nvCxnSpPr>
        <p:spPr>
          <a:xfrm>
            <a:off x="6316776" y="473964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61A9D4-E8AA-78E4-B303-916CDF308CF0}"/>
              </a:ext>
            </a:extLst>
          </p:cNvPr>
          <p:cNvCxnSpPr>
            <a:cxnSpLocks/>
          </p:cNvCxnSpPr>
          <p:nvPr/>
        </p:nvCxnSpPr>
        <p:spPr>
          <a:xfrm>
            <a:off x="6316776" y="482346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0BFB598-0046-C909-50C1-21E946A2155E}"/>
              </a:ext>
            </a:extLst>
          </p:cNvPr>
          <p:cNvCxnSpPr>
            <a:cxnSpLocks/>
          </p:cNvCxnSpPr>
          <p:nvPr/>
        </p:nvCxnSpPr>
        <p:spPr>
          <a:xfrm>
            <a:off x="6324396" y="541020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A81EFCC-B167-6F82-E10A-721F2B840076}"/>
              </a:ext>
            </a:extLst>
          </p:cNvPr>
          <p:cNvCxnSpPr>
            <a:cxnSpLocks/>
          </p:cNvCxnSpPr>
          <p:nvPr/>
        </p:nvCxnSpPr>
        <p:spPr>
          <a:xfrm>
            <a:off x="6324396" y="549402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449466A-7C10-DEE1-40D7-2B092D36B704}"/>
              </a:ext>
            </a:extLst>
          </p:cNvPr>
          <p:cNvCxnSpPr>
            <a:cxnSpLocks/>
          </p:cNvCxnSpPr>
          <p:nvPr/>
        </p:nvCxnSpPr>
        <p:spPr>
          <a:xfrm>
            <a:off x="6324396" y="557784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7831E6-BBC0-1D4F-A0F8-B1F75D0F685C}"/>
              </a:ext>
            </a:extLst>
          </p:cNvPr>
          <p:cNvCxnSpPr>
            <a:cxnSpLocks/>
          </p:cNvCxnSpPr>
          <p:nvPr/>
        </p:nvCxnSpPr>
        <p:spPr>
          <a:xfrm>
            <a:off x="6324396" y="592455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8059A8-2E96-807B-7D41-771CDACFF313}"/>
              </a:ext>
            </a:extLst>
          </p:cNvPr>
          <p:cNvCxnSpPr>
            <a:cxnSpLocks/>
          </p:cNvCxnSpPr>
          <p:nvPr/>
        </p:nvCxnSpPr>
        <p:spPr>
          <a:xfrm>
            <a:off x="6324396" y="600837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1A98BB-6A0A-0275-6B7D-B56D2A45DC0D}"/>
              </a:ext>
            </a:extLst>
          </p:cNvPr>
          <p:cNvCxnSpPr>
            <a:cxnSpLocks/>
          </p:cNvCxnSpPr>
          <p:nvPr/>
        </p:nvCxnSpPr>
        <p:spPr>
          <a:xfrm>
            <a:off x="6324396" y="609219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4AF44BEC-8C6C-9D19-0E57-F4CE8BCB2A95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7547406" y="5747379"/>
            <a:ext cx="1146810" cy="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18D649F0-6E7E-A7A9-E892-08F27D2FDD85}"/>
              </a:ext>
            </a:extLst>
          </p:cNvPr>
          <p:cNvCxnSpPr>
            <a:cxnSpLocks/>
          </p:cNvCxnSpPr>
          <p:nvPr/>
        </p:nvCxnSpPr>
        <p:spPr>
          <a:xfrm flipV="1">
            <a:off x="7547406" y="5679910"/>
            <a:ext cx="1146810" cy="16295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1F7DE571-B03D-4831-C9EC-3B5DBEEDB0A9}"/>
              </a:ext>
            </a:extLst>
          </p:cNvPr>
          <p:cNvCxnSpPr>
            <a:cxnSpLocks/>
          </p:cNvCxnSpPr>
          <p:nvPr/>
        </p:nvCxnSpPr>
        <p:spPr>
          <a:xfrm flipV="1">
            <a:off x="7547406" y="5598435"/>
            <a:ext cx="1146810" cy="6746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3D888D3E-29E4-2A5B-48A7-CD2A69E44A22}"/>
              </a:ext>
            </a:extLst>
          </p:cNvPr>
          <p:cNvCxnSpPr>
            <a:cxnSpLocks/>
          </p:cNvCxnSpPr>
          <p:nvPr/>
        </p:nvCxnSpPr>
        <p:spPr>
          <a:xfrm>
            <a:off x="7555026" y="4466104"/>
            <a:ext cx="1139190" cy="46022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C496F2E-2619-E045-206B-CADCAEB09EFF}"/>
              </a:ext>
            </a:extLst>
          </p:cNvPr>
          <p:cNvCxnSpPr>
            <a:cxnSpLocks/>
          </p:cNvCxnSpPr>
          <p:nvPr/>
        </p:nvCxnSpPr>
        <p:spPr>
          <a:xfrm>
            <a:off x="7118781" y="3700103"/>
            <a:ext cx="1575435" cy="12866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F347B755-5F9F-AFFD-8AA3-AE73787A448B}"/>
              </a:ext>
            </a:extLst>
          </p:cNvPr>
          <p:cNvCxnSpPr>
            <a:cxnSpLocks/>
          </p:cNvCxnSpPr>
          <p:nvPr/>
        </p:nvCxnSpPr>
        <p:spPr>
          <a:xfrm>
            <a:off x="7555026" y="4374433"/>
            <a:ext cx="1139190" cy="67977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63B3A7F-D245-5998-08C3-4B192B8176A2}"/>
              </a:ext>
            </a:extLst>
          </p:cNvPr>
          <p:cNvSpPr txBox="1"/>
          <p:nvPr/>
        </p:nvSpPr>
        <p:spPr>
          <a:xfrm>
            <a:off x="5616447" y="3518893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Another Gate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824A11-0BE3-6F2A-5558-FCA347D1881B}"/>
              </a:ext>
            </a:extLst>
          </p:cNvPr>
          <p:cNvSpPr txBox="1"/>
          <p:nvPr/>
        </p:nvSpPr>
        <p:spPr>
          <a:xfrm>
            <a:off x="9761157" y="5977586"/>
            <a:ext cx="150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Aligned wires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F7ACBE9-191B-AC53-8C57-AAAF7D12EA6D}"/>
              </a:ext>
            </a:extLst>
          </p:cNvPr>
          <p:cNvSpPr/>
          <p:nvPr/>
        </p:nvSpPr>
        <p:spPr>
          <a:xfrm>
            <a:off x="8694216" y="4655820"/>
            <a:ext cx="1391158" cy="13525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Network</a:t>
            </a:r>
          </a:p>
          <a:p>
            <a:pPr algn="ctr"/>
            <a:r>
              <a:rPr lang="en-US"/>
              <a:t>Routing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45472903-20CC-EF1B-44C4-1AB5E7C91D0C}"/>
              </a:ext>
            </a:extLst>
          </p:cNvPr>
          <p:cNvSpPr/>
          <p:nvPr/>
        </p:nvSpPr>
        <p:spPr>
          <a:xfrm>
            <a:off x="5292090" y="5054212"/>
            <a:ext cx="582930" cy="4398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elay 51">
            <a:extLst>
              <a:ext uri="{FF2B5EF4-FFF2-40B4-BE49-F238E27FC236}">
                <a16:creationId xmlns:a16="http://schemas.microsoft.com/office/drawing/2014/main" id="{91F1977A-23F5-E955-5F32-0B83F876DC6E}"/>
              </a:ext>
            </a:extLst>
          </p:cNvPr>
          <p:cNvSpPr/>
          <p:nvPr/>
        </p:nvSpPr>
        <p:spPr>
          <a:xfrm>
            <a:off x="10833327" y="4823460"/>
            <a:ext cx="857250" cy="925821"/>
          </a:xfrm>
          <a:prstGeom prst="flowChartDela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6CF5493-A5C2-3C0D-02A8-EA8270F19FE4}"/>
              </a:ext>
            </a:extLst>
          </p:cNvPr>
          <p:cNvCxnSpPr>
            <a:cxnSpLocks/>
          </p:cNvCxnSpPr>
          <p:nvPr/>
        </p:nvCxnSpPr>
        <p:spPr>
          <a:xfrm>
            <a:off x="10085374" y="4968240"/>
            <a:ext cx="7479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407A9F-DB09-6213-83AA-C9E9D3EFF515}"/>
              </a:ext>
            </a:extLst>
          </p:cNvPr>
          <p:cNvCxnSpPr>
            <a:cxnSpLocks/>
          </p:cNvCxnSpPr>
          <p:nvPr/>
        </p:nvCxnSpPr>
        <p:spPr>
          <a:xfrm>
            <a:off x="10085374" y="5052060"/>
            <a:ext cx="747953" cy="2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9412F0D-FC57-C8CB-F84C-68E85DAE806D}"/>
              </a:ext>
            </a:extLst>
          </p:cNvPr>
          <p:cNvCxnSpPr>
            <a:cxnSpLocks/>
          </p:cNvCxnSpPr>
          <p:nvPr/>
        </p:nvCxnSpPr>
        <p:spPr>
          <a:xfrm>
            <a:off x="10085374" y="5135880"/>
            <a:ext cx="7479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86EED1A-712A-58C1-EC86-761DAF0BAA16}"/>
              </a:ext>
            </a:extLst>
          </p:cNvPr>
          <p:cNvCxnSpPr>
            <a:cxnSpLocks/>
          </p:cNvCxnSpPr>
          <p:nvPr/>
        </p:nvCxnSpPr>
        <p:spPr>
          <a:xfrm>
            <a:off x="10091685" y="5488417"/>
            <a:ext cx="7479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333CAE5-AEAF-8FC4-31BA-BD285EE61C98}"/>
              </a:ext>
            </a:extLst>
          </p:cNvPr>
          <p:cNvCxnSpPr>
            <a:cxnSpLocks/>
          </p:cNvCxnSpPr>
          <p:nvPr/>
        </p:nvCxnSpPr>
        <p:spPr>
          <a:xfrm>
            <a:off x="10091685" y="5572237"/>
            <a:ext cx="747953" cy="2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3B686A2-48CF-F521-4CB8-85F14C452A6D}"/>
              </a:ext>
            </a:extLst>
          </p:cNvPr>
          <p:cNvCxnSpPr>
            <a:cxnSpLocks/>
          </p:cNvCxnSpPr>
          <p:nvPr/>
        </p:nvCxnSpPr>
        <p:spPr>
          <a:xfrm>
            <a:off x="10091685" y="5656057"/>
            <a:ext cx="7479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45B8567-BE2F-0E85-3506-FEED974DC5B0}"/>
              </a:ext>
            </a:extLst>
          </p:cNvPr>
          <p:cNvSpPr txBox="1"/>
          <p:nvPr/>
        </p:nvSpPr>
        <p:spPr>
          <a:xfrm>
            <a:off x="7520112" y="6304717"/>
            <a:ext cx="331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Align wires with network routing</a:t>
            </a:r>
          </a:p>
        </p:txBody>
      </p:sp>
    </p:spTree>
    <p:extLst>
      <p:ext uri="{BB962C8B-B14F-4D97-AF65-F5344CB8AC3E}">
        <p14:creationId xmlns:p14="http://schemas.microsoft.com/office/powerpoint/2010/main" val="33504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3B08-D1D3-2FAC-B8C2-B725A77F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Routing with RMFEs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7014EB-60E3-A626-771E-2D6BE1CFA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03280" cy="435133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Theorem: Every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can be preprocessed into a network-routing-friendly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Fan-out</a:t>
                </a:r>
                <a:r>
                  <a:rPr lang="en-US" dirty="0"/>
                  <a:t>: generate copies of a set of existing wires</a:t>
                </a:r>
              </a:p>
              <a:p>
                <a:r>
                  <a:rPr lang="en-US" b="1" dirty="0"/>
                  <a:t>Permute</a:t>
                </a:r>
                <a:r>
                  <a:rPr lang="en-US" dirty="0"/>
                  <a:t>: Permute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] into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permutation matrix</a:t>
                </a:r>
              </a:p>
              <a:p>
                <a:r>
                  <a:rPr lang="en-US" dirty="0"/>
                  <a:t>We achieve Fan-out and permute by giving a general protocol for linear transformations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7014EB-60E3-A626-771E-2D6BE1CFA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03280" cy="4351338"/>
              </a:xfrm>
              <a:blipFill>
                <a:blip r:embed="rId2"/>
                <a:stretch>
                  <a:fillRect l="-1038" r="-807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D89AC9-12A6-0A5F-8A45-39415F75906B}"/>
              </a:ext>
            </a:extLst>
          </p:cNvPr>
          <p:cNvSpPr/>
          <p:nvPr/>
        </p:nvSpPr>
        <p:spPr>
          <a:xfrm>
            <a:off x="3878580" y="1561783"/>
            <a:ext cx="1748790" cy="9725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Permute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182657-CEEE-53F5-3A5D-DF5E5432E0D3}"/>
              </a:ext>
            </a:extLst>
          </p:cNvPr>
          <p:cNvSpPr/>
          <p:nvPr/>
        </p:nvSpPr>
        <p:spPr>
          <a:xfrm>
            <a:off x="6922770" y="1561783"/>
            <a:ext cx="1748790" cy="9725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Collect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115B613-BCB2-A0F8-8192-6C4C06EF51EA}"/>
              </a:ext>
            </a:extLst>
          </p:cNvPr>
          <p:cNvSpPr/>
          <p:nvPr/>
        </p:nvSpPr>
        <p:spPr>
          <a:xfrm>
            <a:off x="9966960" y="1561783"/>
            <a:ext cx="1748790" cy="9725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Permute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750A5A3-318C-F387-FC2F-E6514500316F}"/>
              </a:ext>
            </a:extLst>
          </p:cNvPr>
          <p:cNvSpPr/>
          <p:nvPr/>
        </p:nvSpPr>
        <p:spPr>
          <a:xfrm>
            <a:off x="6109335" y="1882299"/>
            <a:ext cx="331470" cy="33147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9146C82-4477-AAE6-4EC4-E63258B4B0E5}"/>
              </a:ext>
            </a:extLst>
          </p:cNvPr>
          <p:cNvSpPr/>
          <p:nvPr/>
        </p:nvSpPr>
        <p:spPr>
          <a:xfrm>
            <a:off x="9153525" y="1882299"/>
            <a:ext cx="331470" cy="33147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C3CA46-0C2E-6456-C7E4-ED24F30ECA6D}"/>
              </a:ext>
            </a:extLst>
          </p:cNvPr>
          <p:cNvSpPr/>
          <p:nvPr/>
        </p:nvSpPr>
        <p:spPr>
          <a:xfrm>
            <a:off x="473393" y="1561783"/>
            <a:ext cx="1748790" cy="9725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Fan-out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F168BC3-9A5D-79E0-2EDE-6C8A5F31A86E}"/>
              </a:ext>
            </a:extLst>
          </p:cNvPr>
          <p:cNvSpPr/>
          <p:nvPr/>
        </p:nvSpPr>
        <p:spPr>
          <a:xfrm>
            <a:off x="2884646" y="1882299"/>
            <a:ext cx="331470" cy="33147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B862-E995-8951-850E-C7FD5D36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Routing with RMFEs: Linear Transformation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9C6ED-8253-E648-9BF8-15A897603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8042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a linear transformation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Prepare a random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its corresponding Shamir </a:t>
                </a:r>
                <a:r>
                  <a:rPr lang="en-US" dirty="0" err="1"/>
                  <a:t>sharings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Reconstruct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 …,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 …,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4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4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9C6ED-8253-E648-9BF8-15A897603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80420" cy="4351338"/>
              </a:xfrm>
              <a:blipFill>
                <a:blip r:embed="rId3"/>
                <a:stretch>
                  <a:fillRect l="-115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99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A615-6F72-3CC1-DAD7-038043FA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Routing with RMFEs: Secret Collection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6526A-1AB6-E9AB-26BC-328AE5F8C8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51820" cy="5032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Secret collection: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is the j-</a:t>
                </a:r>
                <a:r>
                  <a:rPr lang="en-US" dirty="0" err="1"/>
                  <a:t>th</a:t>
                </a:r>
                <a:r>
                  <a:rPr lang="en-US" dirty="0"/>
                  <a:t> entry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j-</a:t>
                </a:r>
                <a:r>
                  <a:rPr lang="en-US" dirty="0" err="1"/>
                  <a:t>th</a:t>
                </a:r>
                <a:r>
                  <a:rPr lang="en-US" dirty="0"/>
                  <a:t> base vector)</a:t>
                </a:r>
              </a:p>
              <a:p>
                <a:pPr marL="457200" lvl="1" indent="0">
                  <a:buNone/>
                </a:pPr>
                <a:r>
                  <a:rPr lang="en-US" dirty="0"/>
                  <a:t>Note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0, …, 0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Run re-encode protocol in [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CCXY18</a:t>
                </a:r>
                <a:r>
                  <a:rPr lang="en-US" dirty="0"/>
                  <a:t>] and get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6526A-1AB6-E9AB-26BC-328AE5F8C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51820" cy="5032375"/>
              </a:xfrm>
              <a:blipFill>
                <a:blip r:embed="rId3"/>
                <a:stretch>
                  <a:fillRect l="-1181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00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2A6D-E1C9-03D9-2038-9B3D4FE2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 2: Remove circuit depth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E46F3-3919-9E1E-BE91-274317BC4D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Only using network routing, we need to evaluate the circuit layer-by-layer</a:t>
                </a:r>
              </a:p>
              <a:p>
                <a:r>
                  <a:rPr lang="en-US"/>
                  <a:t>Each layer will have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cost, leading to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overhead</a:t>
                </a:r>
              </a:p>
              <a:p>
                <a:pPr lvl="1"/>
                <a:r>
                  <a:rPr lang="en-US"/>
                  <a:t>Because we use the robust multiplication protocol of Shamir </a:t>
                </a:r>
                <a:r>
                  <a:rPr lang="en-US" err="1"/>
                  <a:t>sharings</a:t>
                </a:r>
                <a:r>
                  <a:rPr lang="en-US"/>
                  <a:t> in the extension ring</a:t>
                </a:r>
              </a:p>
              <a:p>
                <a:pPr lvl="1"/>
                <a:r>
                  <a:rPr lang="en-US"/>
                  <a:t>If circuit is “narrow”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/>
                  <a:t>), the total communication complexity is no longer linear</a:t>
                </a:r>
              </a:p>
              <a:p>
                <a:r>
                  <a:rPr lang="en-US"/>
                  <a:t>To remove this term, we need to somehow evaluate multiplication gates of Shamir </a:t>
                </a:r>
                <a:r>
                  <a:rPr lang="en-US" err="1"/>
                  <a:t>sharings</a:t>
                </a:r>
                <a:r>
                  <a:rPr lang="en-US"/>
                  <a:t> over different circuit layers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5E46F3-3919-9E1E-BE91-274317BC4D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98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9DD0-6A42-0457-6F8F-BE93F1AC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Optimistic Evaluation and Robust Verification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FCF5A-4384-03B3-7543-33080C6549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16478" cy="48152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additive </a:t>
                </a:r>
                <a:r>
                  <a:rPr lang="en-US" dirty="0" err="1"/>
                  <a:t>sharings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Party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holds a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Additive shares can be derived from Shamir shares: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 first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parties holding the Shamir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can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The other parties has additive share 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First evaluate a segment of gates using additive </a:t>
                </a:r>
                <a:r>
                  <a:rPr lang="en-US" dirty="0" err="1"/>
                  <a:t>sharings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Then reconstruct Shamir </a:t>
                </a:r>
                <a:r>
                  <a:rPr lang="en-US" dirty="0" err="1"/>
                  <a:t>sharings</a:t>
                </a:r>
                <a:r>
                  <a:rPr lang="en-US" dirty="0"/>
                  <a:t> with pre-processed randomness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Verify if results of Shamir </a:t>
                </a:r>
                <a:r>
                  <a:rPr lang="en-US" dirty="0" err="1"/>
                  <a:t>sharings</a:t>
                </a:r>
                <a:r>
                  <a:rPr lang="en-US" dirty="0"/>
                  <a:t> and additive </a:t>
                </a:r>
                <a:r>
                  <a:rPr lang="en-US" dirty="0" err="1"/>
                  <a:t>sharings</a:t>
                </a:r>
                <a:r>
                  <a:rPr lang="en-US" dirty="0"/>
                  <a:t> are consistent (if not, locate errors)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FCF5A-4384-03B3-7543-33080C6549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16478" cy="4815205"/>
              </a:xfrm>
              <a:blipFill>
                <a:blip r:embed="rId2"/>
                <a:stretch>
                  <a:fillRect l="-1163" t="-3684" r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5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259663B-43BC-B6AB-2EB2-2F0020C3C76A}"/>
              </a:ext>
            </a:extLst>
          </p:cNvPr>
          <p:cNvSpPr/>
          <p:nvPr/>
        </p:nvSpPr>
        <p:spPr>
          <a:xfrm>
            <a:off x="4073808" y="2727004"/>
            <a:ext cx="6027630" cy="3744278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DC00DA-46D5-663B-A60B-482C6EC4435B}"/>
              </a:ext>
            </a:extLst>
          </p:cNvPr>
          <p:cNvSpPr/>
          <p:nvPr/>
        </p:nvSpPr>
        <p:spPr>
          <a:xfrm>
            <a:off x="403860" y="443864"/>
            <a:ext cx="2339340" cy="95059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Previous verified segments w/ Shamir sharing outputs  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8EDCBDF-47D6-16C8-2C56-744AE0F734A7}"/>
              </a:ext>
            </a:extLst>
          </p:cNvPr>
          <p:cNvSpPr/>
          <p:nvPr/>
        </p:nvSpPr>
        <p:spPr>
          <a:xfrm>
            <a:off x="5349240" y="443865"/>
            <a:ext cx="2339340" cy="95059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Additive </a:t>
            </a:r>
            <a:r>
              <a:rPr lang="en-US" err="1"/>
              <a:t>sharings</a:t>
            </a:r>
            <a:r>
              <a:rPr lang="en-US"/>
              <a:t> of the next segment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5D6CFFC-BB34-6765-F8AE-E5BDB2BAFD7F}"/>
              </a:ext>
            </a:extLst>
          </p:cNvPr>
          <p:cNvSpPr/>
          <p:nvPr/>
        </p:nvSpPr>
        <p:spPr>
          <a:xfrm>
            <a:off x="5349240" y="1680209"/>
            <a:ext cx="2339338" cy="66103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Gate outputs in additive </a:t>
            </a:r>
            <a:r>
              <a:rPr lang="en-US" dirty="0" err="1"/>
              <a:t>sharings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E85A7E6-C74E-EEAC-F185-DCAD14893CA8}"/>
              </a:ext>
            </a:extLst>
          </p:cNvPr>
          <p:cNvSpPr/>
          <p:nvPr/>
        </p:nvSpPr>
        <p:spPr>
          <a:xfrm>
            <a:off x="5349240" y="2937507"/>
            <a:ext cx="2339340" cy="95059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intermediate gate input Shamir </a:t>
            </a:r>
            <a:r>
              <a:rPr lang="en-US" dirty="0" err="1"/>
              <a:t>sharings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90C7D4A-A48F-540F-EB26-FD22115C48C0}"/>
              </a:ext>
            </a:extLst>
          </p:cNvPr>
          <p:cNvSpPr/>
          <p:nvPr/>
        </p:nvSpPr>
        <p:spPr>
          <a:xfrm>
            <a:off x="5349239" y="4194569"/>
            <a:ext cx="2339340" cy="95059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Robust segment evaluation with Shamir </a:t>
            </a:r>
            <a:r>
              <a:rPr lang="en-US" dirty="0" err="1"/>
              <a:t>sharings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A8178D7-7DB6-41B6-5CDB-8389D5F8CD6F}"/>
              </a:ext>
            </a:extLst>
          </p:cNvPr>
          <p:cNvSpPr/>
          <p:nvPr/>
        </p:nvSpPr>
        <p:spPr>
          <a:xfrm>
            <a:off x="5349239" y="5451631"/>
            <a:ext cx="2339339" cy="95059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Check consistency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F3ABA0-5C5C-74ED-6494-A6D8B8EB7B8A}"/>
              </a:ext>
            </a:extLst>
          </p:cNvPr>
          <p:cNvSpPr/>
          <p:nvPr/>
        </p:nvSpPr>
        <p:spPr>
          <a:xfrm>
            <a:off x="400050" y="5430202"/>
            <a:ext cx="2339340" cy="95059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Verified segment w/ Shamir Sharing outputs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0D4B4-C2D5-0570-9FB4-363BE0139DF8}"/>
              </a:ext>
            </a:extLst>
          </p:cNvPr>
          <p:cNvSpPr/>
          <p:nvPr/>
        </p:nvSpPr>
        <p:spPr>
          <a:xfrm>
            <a:off x="4057650" y="297180"/>
            <a:ext cx="6027630" cy="2173603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38C006-C506-4FA1-3973-D206D00237AA}"/>
              </a:ext>
            </a:extLst>
          </p:cNvPr>
          <p:cNvSpPr txBox="1"/>
          <p:nvPr/>
        </p:nvSpPr>
        <p:spPr>
          <a:xfrm>
            <a:off x="7819626" y="316348"/>
            <a:ext cx="232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Optimistic Evaluation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DA9BE-27DC-232B-5398-768958B954F3}"/>
              </a:ext>
            </a:extLst>
          </p:cNvPr>
          <p:cNvSpPr txBox="1"/>
          <p:nvPr/>
        </p:nvSpPr>
        <p:spPr>
          <a:xfrm>
            <a:off x="7858901" y="2816542"/>
            <a:ext cx="224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Segment Verification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27BD48-392D-23B0-4971-EFD5D240C4C6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743200" y="919162"/>
            <a:ext cx="2606040" cy="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09D282-02B7-218D-8BD1-D77D5D270BDA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 flipV="1">
            <a:off x="2739390" y="5905500"/>
            <a:ext cx="2609849" cy="2142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CBDF48-6E21-4818-5897-A7E1EB0F012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518909" y="5145164"/>
            <a:ext cx="0" cy="30646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7B4A4F-1AAD-F016-972C-4733A2A95BA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6518909" y="3888102"/>
            <a:ext cx="1" cy="30646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DEDA26-2DDC-AB4D-4B12-3592A8B74DE3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518909" y="2341244"/>
            <a:ext cx="1" cy="59626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C2305F4-6B61-E5F9-F9C2-040AE5684CA1}"/>
              </a:ext>
            </a:extLst>
          </p:cNvPr>
          <p:cNvSpPr txBox="1"/>
          <p:nvPr/>
        </p:nvSpPr>
        <p:spPr>
          <a:xfrm>
            <a:off x="3272155" y="5569506"/>
            <a:ext cx="127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Consistent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BED014E-0002-6449-A4A3-8F9FACBE6E1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518909" y="1394460"/>
            <a:ext cx="1" cy="28574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132317D-15F3-AA19-19AA-B07B326D604F}"/>
              </a:ext>
            </a:extLst>
          </p:cNvPr>
          <p:cNvSpPr txBox="1"/>
          <p:nvPr/>
        </p:nvSpPr>
        <p:spPr>
          <a:xfrm>
            <a:off x="10369045" y="5111950"/>
            <a:ext cx="142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Inconsistent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67D26C-24B5-9D16-6300-0A5EC2CAA742}"/>
              </a:ext>
            </a:extLst>
          </p:cNvPr>
          <p:cNvSpPr txBox="1"/>
          <p:nvPr/>
        </p:nvSpPr>
        <p:spPr>
          <a:xfrm>
            <a:off x="6518908" y="2422324"/>
            <a:ext cx="18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Routing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F15BC10-A72C-D717-C77B-40579A90196C}"/>
              </a:ext>
            </a:extLst>
          </p:cNvPr>
          <p:cNvSpPr/>
          <p:nvPr/>
        </p:nvSpPr>
        <p:spPr>
          <a:xfrm>
            <a:off x="10369045" y="3185874"/>
            <a:ext cx="1596597" cy="95059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Fault Localization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68B37AC4-47C1-01A9-2493-2C87BB9AB539}"/>
              </a:ext>
            </a:extLst>
          </p:cNvPr>
          <p:cNvCxnSpPr>
            <a:stCxn id="9" idx="3"/>
            <a:endCxn id="44" idx="2"/>
          </p:cNvCxnSpPr>
          <p:nvPr/>
        </p:nvCxnSpPr>
        <p:spPr>
          <a:xfrm flipV="1">
            <a:off x="7688578" y="4136469"/>
            <a:ext cx="3478766" cy="1790460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42339AAD-02D1-357B-3654-774C28582E81}"/>
              </a:ext>
            </a:extLst>
          </p:cNvPr>
          <p:cNvCxnSpPr>
            <a:stCxn id="44" idx="0"/>
            <a:endCxn id="5" idx="3"/>
          </p:cNvCxnSpPr>
          <p:nvPr/>
        </p:nvCxnSpPr>
        <p:spPr>
          <a:xfrm rot="16200000" flipV="1">
            <a:off x="8294607" y="313137"/>
            <a:ext cx="2266711" cy="3478764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96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7D22-3ABE-FF1A-2EAE-E7DA0072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Evaluation with Additive </a:t>
            </a:r>
            <a:r>
              <a:rPr lang="en-US" dirty="0" err="1"/>
              <a:t>Sharings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43937-E6DF-0202-9B76-B7EF1B10B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6599"/>
                <a:ext cx="11473070" cy="55425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Prepare Beaver triples in the extension ring: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(multiplicative)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(additive)</a:t>
                </a:r>
              </a:p>
              <a:p>
                <a:r>
                  <a:rPr lang="en-US" dirty="0"/>
                  <a:t>A leader in each circuit segment</a:t>
                </a:r>
              </a:p>
              <a:p>
                <a:r>
                  <a:rPr lang="en-US" dirty="0"/>
                  <a:t>For a gate with input additive </a:t>
                </a:r>
                <a:r>
                  <a:rPr lang="en-US" dirty="0" err="1"/>
                  <a:t>sharings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sharings</a:t>
                </a:r>
                <a:r>
                  <a:rPr lang="en-US" dirty="0"/>
                  <a:t> of 0 (random masks)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leader reconstructs and sends to all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Addition gate: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sz="2400" dirty="0"/>
                  <a:t>Multiplication gate: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  <a:p>
                <a:pPr marL="914400" lvl="2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⋅[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43937-E6DF-0202-9B76-B7EF1B10B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6599"/>
                <a:ext cx="11473070" cy="5542585"/>
              </a:xfrm>
              <a:blipFill>
                <a:blip r:embed="rId3"/>
                <a:stretch>
                  <a:fillRect l="-996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218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99AE-BA84-B3C3-FF95-B3F53DC8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Verification with Shamir </a:t>
            </a:r>
            <a:r>
              <a:rPr lang="en-US" dirty="0" err="1"/>
              <a:t>Sharings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5A2C3-6416-B581-3970-36237B600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13524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for all gates in the segment</a:t>
                </a:r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 network routing to robustly get all gate inputs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Note we only fan-out the wires needed in the current segment</a:t>
                </a:r>
              </a:p>
              <a:p>
                <a:r>
                  <a:rPr lang="en-US" dirty="0"/>
                  <a:t>All parties robustly reconstructs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̃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All parties run Byzantine agreement to check 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identical to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it has (similar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dirty="0"/>
                  <a:t>)</a:t>
                </a:r>
                <a:endParaRPr lang="en-US" b="1" dirty="0"/>
              </a:p>
              <a:p>
                <a:r>
                  <a:rPr lang="en-US" dirty="0"/>
                  <a:t>If all parties agree that all results are consistent, fan-out the rest of wires required in later segments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5A2C3-6416-B581-3970-36237B600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135246"/>
              </a:xfrm>
              <a:blipFill>
                <a:blip r:embed="rId3"/>
                <a:stretch>
                  <a:fillRect l="-1086" t="-1970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35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16C5-8872-C5DC-EC95-39A28F94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23D71-D0F1-2659-B3E4-F30AD8A6F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Circuits over the finite ring of integers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(i.e.,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Addition and multiplication</a:t>
                </a:r>
              </a:p>
              <a:p>
                <a:endParaRPr lang="en-US"/>
              </a:p>
              <a:p>
                <a:r>
                  <a:rPr lang="en-US"/>
                  <a:t>P2P secure channels</a:t>
                </a:r>
              </a:p>
              <a:p>
                <a:r>
                  <a:rPr lang="en-US"/>
                  <a:t>Information theoretic</a:t>
                </a:r>
              </a:p>
              <a:p>
                <a:r>
                  <a:rPr lang="en-US"/>
                  <a:t>Malicious security</a:t>
                </a:r>
              </a:p>
              <a:p>
                <a:r>
                  <a:rPr lang="en-US"/>
                  <a:t>Guaranteed output delivery (G.O.D.)</a:t>
                </a:r>
              </a:p>
              <a:p>
                <a:r>
                  <a:rPr lang="en-US" b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: number of parties,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: number of corrupted parties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23D71-D0F1-2659-B3E4-F30AD8A6F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elay 4">
            <a:extLst>
              <a:ext uri="{FF2B5EF4-FFF2-40B4-BE49-F238E27FC236}">
                <a16:creationId xmlns:a16="http://schemas.microsoft.com/office/drawing/2014/main" id="{335D2821-9A17-D636-6DED-54476399D945}"/>
              </a:ext>
            </a:extLst>
          </p:cNvPr>
          <p:cNvSpPr/>
          <p:nvPr/>
        </p:nvSpPr>
        <p:spPr>
          <a:xfrm>
            <a:off x="9155430" y="2880360"/>
            <a:ext cx="857250" cy="434340"/>
          </a:xfrm>
          <a:prstGeom prst="flowChartDela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</a:t>
            </a:r>
          </a:p>
        </p:txBody>
      </p:sp>
      <p:sp>
        <p:nvSpPr>
          <p:cNvPr id="7" name="Delay 6">
            <a:extLst>
              <a:ext uri="{FF2B5EF4-FFF2-40B4-BE49-F238E27FC236}">
                <a16:creationId xmlns:a16="http://schemas.microsoft.com/office/drawing/2014/main" id="{625EA858-9715-0ED7-2211-73159AFE5667}"/>
              </a:ext>
            </a:extLst>
          </p:cNvPr>
          <p:cNvSpPr/>
          <p:nvPr/>
        </p:nvSpPr>
        <p:spPr>
          <a:xfrm>
            <a:off x="9155430" y="3672840"/>
            <a:ext cx="857250" cy="434340"/>
          </a:xfrm>
          <a:prstGeom prst="flowChartDela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</a:t>
            </a:r>
          </a:p>
        </p:txBody>
      </p:sp>
      <p:sp>
        <p:nvSpPr>
          <p:cNvPr id="8" name="Delay 7">
            <a:extLst>
              <a:ext uri="{FF2B5EF4-FFF2-40B4-BE49-F238E27FC236}">
                <a16:creationId xmlns:a16="http://schemas.microsoft.com/office/drawing/2014/main" id="{45B23A12-FC3A-94A1-EA8A-1A55647221E2}"/>
              </a:ext>
            </a:extLst>
          </p:cNvPr>
          <p:cNvSpPr/>
          <p:nvPr/>
        </p:nvSpPr>
        <p:spPr>
          <a:xfrm>
            <a:off x="10488930" y="3303270"/>
            <a:ext cx="857250" cy="434340"/>
          </a:xfrm>
          <a:prstGeom prst="flowChartDela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02FBA4E5-FDD6-C868-FB33-E5BBE3D0C2B8}"/>
              </a:ext>
            </a:extLst>
          </p:cNvPr>
          <p:cNvCxnSpPr>
            <a:stCxn id="5" idx="3"/>
          </p:cNvCxnSpPr>
          <p:nvPr/>
        </p:nvCxnSpPr>
        <p:spPr>
          <a:xfrm>
            <a:off x="10012680" y="3097530"/>
            <a:ext cx="476250" cy="3314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0CF5CD0-BD73-C44D-8268-580E34851DC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0012680" y="3634740"/>
            <a:ext cx="476250" cy="2552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165376-2C94-5B1E-ADE0-BCCDC97ED954}"/>
              </a:ext>
            </a:extLst>
          </p:cNvPr>
          <p:cNvCxnSpPr/>
          <p:nvPr/>
        </p:nvCxnSpPr>
        <p:spPr>
          <a:xfrm>
            <a:off x="8789670" y="298323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456CB7-43A3-28AE-A918-508DCED0FF2F}"/>
              </a:ext>
            </a:extLst>
          </p:cNvPr>
          <p:cNvCxnSpPr/>
          <p:nvPr/>
        </p:nvCxnSpPr>
        <p:spPr>
          <a:xfrm>
            <a:off x="8789670" y="322707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EDE8B4-B79B-63BF-B272-5C49DA429337}"/>
              </a:ext>
            </a:extLst>
          </p:cNvPr>
          <p:cNvCxnSpPr/>
          <p:nvPr/>
        </p:nvCxnSpPr>
        <p:spPr>
          <a:xfrm>
            <a:off x="8782050" y="3780314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6EF7D2-114D-D7A2-3C10-403B744F3A90}"/>
              </a:ext>
            </a:extLst>
          </p:cNvPr>
          <p:cNvCxnSpPr/>
          <p:nvPr/>
        </p:nvCxnSpPr>
        <p:spPr>
          <a:xfrm>
            <a:off x="8782050" y="4024154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4597ED-D90C-F8AB-0B4D-A8176D8D097B}"/>
              </a:ext>
            </a:extLst>
          </p:cNvPr>
          <p:cNvCxnSpPr/>
          <p:nvPr/>
        </p:nvCxnSpPr>
        <p:spPr>
          <a:xfrm>
            <a:off x="11346180" y="352044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F6DCB3-1E5E-0505-31AD-D6B8DDCB84AE}"/>
                  </a:ext>
                </a:extLst>
              </p:cNvPr>
              <p:cNvSpPr txBox="1"/>
              <p:nvPr/>
            </p:nvSpPr>
            <p:spPr>
              <a:xfrm>
                <a:off x="9317428" y="4311610"/>
                <a:ext cx="1955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F6DCB3-1E5E-0505-31AD-D6B8DDCB8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428" y="4311610"/>
                <a:ext cx="1955215" cy="369332"/>
              </a:xfrm>
              <a:prstGeom prst="rect">
                <a:avLst/>
              </a:prstGeom>
              <a:blipFill>
                <a:blip r:embed="rId3"/>
                <a:stretch>
                  <a:fillRect l="-258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95F792-1080-5249-9D8C-81CC564F12B2}"/>
              </a:ext>
            </a:extLst>
          </p:cNvPr>
          <p:cNvCxnSpPr>
            <a:cxnSpLocks/>
          </p:cNvCxnSpPr>
          <p:nvPr/>
        </p:nvCxnSpPr>
        <p:spPr>
          <a:xfrm flipV="1">
            <a:off x="4320540" y="4107180"/>
            <a:ext cx="1451869" cy="487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591029-E640-E1C9-9BA8-F5D866AA3C13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6726555" y="4278829"/>
            <a:ext cx="154305" cy="933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B0BAFF6-A6A5-3C05-03F6-616C7DF443EA}"/>
              </a:ext>
            </a:extLst>
          </p:cNvPr>
          <p:cNvSpPr txBox="1"/>
          <p:nvPr/>
        </p:nvSpPr>
        <p:spPr>
          <a:xfrm>
            <a:off x="5742920" y="3817164"/>
            <a:ext cx="227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Perfect</a:t>
            </a:r>
            <a:r>
              <a:rPr lang="zh-CN" altLang="en-US" sz="2400"/>
              <a:t> </a:t>
            </a:r>
            <a:r>
              <a:rPr lang="en-US" altLang="zh-CN" sz="2400"/>
              <a:t>Security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79927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7D52-77E4-1FE2-1D50-EFB0E00B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 Localization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36077-D0FD-A751-B6E3-F38A104C4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353800" cy="48152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some party reports inconsistency 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Abstracted problem: The leader receives all shares of some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dirty="0"/>
                  <a:t>and all parties have a robust Shamir sharing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Prepare a Shamir sharing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of a random “parity element”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 sum of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zero</a:t>
                </a:r>
              </a:p>
              <a:p>
                <a:r>
                  <a:rPr lang="en-US" dirty="0"/>
                  <a:t>During randomness preparation,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/>
                  <a:t>, derive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⟨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is derived from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Following [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BFO12</a:t>
                </a:r>
                <a:r>
                  <a:rPr lang="en-US" dirty="0"/>
                  <a:t>], each party distribute another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as a mask, and reveal to the leader all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it sent and received</a:t>
                </a:r>
              </a:p>
              <a:p>
                <a:r>
                  <a:rPr lang="en-US" dirty="0"/>
                  <a:t>The leader locates a pair of dispute parties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36077-D0FD-A751-B6E3-F38A104C4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353800" cy="4815205"/>
              </a:xfrm>
              <a:blipFill>
                <a:blip r:embed="rId2"/>
                <a:stretch>
                  <a:fillRect l="-2123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289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6DD9-D4A9-0FA1-9845-29D7F2D2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9E41-6ADE-393E-E7C2-C7EFB1CC4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We developed an information-theoretic MPC protocol that achieves </a:t>
                </a:r>
                <a:r>
                  <a:rPr lang="en-US" b="1"/>
                  <a:t>perfect security </a:t>
                </a:r>
                <a:r>
                  <a:rPr lang="en-US"/>
                  <a:t>and </a:t>
                </a:r>
                <a:r>
                  <a:rPr lang="en-US" b="1"/>
                  <a:t>linear communication complexity</a:t>
                </a:r>
                <a:r>
                  <a:rPr lang="en-US"/>
                  <a:t> independent of the depth of the circuit over 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with arbitrarily small modulus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r>
                  <a:rPr lang="en-US" b="1"/>
                  <a:t>Optimistic evaluation </a:t>
                </a:r>
                <a:r>
                  <a:rPr lang="en-US"/>
                  <a:t>across multiple layers of the circuit using additive </a:t>
                </a:r>
                <a:r>
                  <a:rPr lang="en-US" err="1"/>
                  <a:t>sharings</a:t>
                </a:r>
                <a:endParaRPr lang="en-US"/>
              </a:p>
              <a:p>
                <a:r>
                  <a:rPr lang="en-US" b="1"/>
                  <a:t>Network routing </a:t>
                </a:r>
                <a:r>
                  <a:rPr lang="en-US"/>
                  <a:t>with RMFE techniques for </a:t>
                </a:r>
                <a:r>
                  <a:rPr lang="en-US" b="1"/>
                  <a:t>robust verification</a:t>
                </a:r>
              </a:p>
              <a:p>
                <a:r>
                  <a:rPr lang="en-US" b="1"/>
                  <a:t>Fault localization </a:t>
                </a:r>
                <a:r>
                  <a:rPr lang="en-US"/>
                  <a:t>protocol for dispute control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9E41-6ADE-393E-E7C2-C7EFB1CC4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80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EAFA-0AE2-2248-DCE2-37A0B158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5A49D-F480-A910-DAE4-B80BF4A8B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28F0-A46D-9968-E668-37CE25B6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A9F1D-90A2-82B0-C7AA-F2A904D2B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Communication complexity</a:t>
                </a:r>
              </a:p>
              <a:p>
                <a:pPr lvl="1"/>
                <a:r>
                  <a:rPr lang="en-US" dirty="0"/>
                  <a:t>General way to evaluate the performance of an MPC protocol</a:t>
                </a:r>
              </a:p>
              <a:p>
                <a:pPr lvl="1"/>
                <a:r>
                  <a:rPr lang="en-US" dirty="0"/>
                  <a:t>Real-world protocol efficiency is most affected this</a:t>
                </a:r>
              </a:p>
              <a:p>
                <a:r>
                  <a:rPr lang="en-US" dirty="0"/>
                  <a:t>In Information-theoretic MPC, it is desired to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total communication (i.e., </a:t>
                </a:r>
                <a:r>
                  <a:rPr lang="en-US" b="1" dirty="0"/>
                  <a:t>linear communication complexity)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Finite rings of integers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Special cases: binary computation, 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int32/int64 </a:t>
                </a:r>
                <a:r>
                  <a:rPr lang="en-US" dirty="0"/>
                  <a:t>computations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A9F1D-90A2-82B0-C7AA-F2A904D2B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61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D47E-CDD2-8A77-7B7F-096D534B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8E73E1-B018-C5FB-7226-2F4DF1B39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1793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[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GLS19</a:t>
                </a:r>
                <a:r>
                  <a:rPr lang="en-US" dirty="0"/>
                  <a:t>], for the first time </a:t>
                </a:r>
                <a:r>
                  <a:rPr lang="en-US" b="1" dirty="0"/>
                  <a:t>perfect security </a:t>
                </a:r>
                <a:r>
                  <a:rPr lang="en-US" dirty="0"/>
                  <a:t>and </a:t>
                </a:r>
                <a:r>
                  <a:rPr lang="en-US" b="1" dirty="0"/>
                  <a:t>linear communication complexity</a:t>
                </a:r>
                <a:r>
                  <a:rPr lang="en-US" dirty="0"/>
                  <a:t> </a:t>
                </a:r>
                <a:r>
                  <a:rPr lang="en-US" b="1" dirty="0"/>
                  <a:t>independent of the depth of the circuit </a:t>
                </a:r>
                <a:r>
                  <a:rPr lang="en-US" dirty="0"/>
                  <a:t>are achieved</a:t>
                </a:r>
              </a:p>
              <a:p>
                <a:r>
                  <a:rPr lang="en-US" dirty="0"/>
                  <a:t>However, it is not clear how to achieve </a:t>
                </a:r>
                <a:r>
                  <a:rPr lang="en-US" b="1" dirty="0"/>
                  <a:t>perfect security </a:t>
                </a:r>
                <a:r>
                  <a:rPr lang="en-US" dirty="0"/>
                  <a:t>and </a:t>
                </a:r>
                <a:r>
                  <a:rPr lang="en-US" b="1" dirty="0"/>
                  <a:t>linear communication complexity</a:t>
                </a:r>
                <a:r>
                  <a:rPr lang="en-US" dirty="0"/>
                  <a:t> (independent of the depth of the circuit) at the same time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**small**</a:t>
                </a:r>
              </a:p>
              <a:p>
                <a:r>
                  <a:rPr lang="en-US" b="1" dirty="0"/>
                  <a:t>Challenge</a:t>
                </a:r>
                <a:r>
                  <a:rPr lang="en-US" dirty="0"/>
                  <a:t>: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small, we cannot apply previous techniques which are dependent on Shamir </a:t>
                </a:r>
                <a:r>
                  <a:rPr lang="en-US" dirty="0" err="1"/>
                  <a:t>sharings</a:t>
                </a:r>
                <a:r>
                  <a:rPr lang="en-US" dirty="0"/>
                  <a:t> over fields of size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8E73E1-B018-C5FB-7226-2F4DF1B39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179391"/>
              </a:xfrm>
              <a:blipFill>
                <a:blip r:embed="rId3"/>
                <a:stretch>
                  <a:fillRect l="-1086" t="-2424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29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1A78-4D4C-98F1-3BE2-E913716B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Shamir Secret Sharing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23A6A-9033-0277-74BD-8CB9ECA6C9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Shamir secret sharing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: Share 1 element using Reed-Solomon code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23A6A-9033-0277-74BD-8CB9ECA6C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2FEFC69-5BD1-2D56-15EA-D9012F1F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913" y="2938408"/>
            <a:ext cx="6262909" cy="287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B6EAE88-D3CD-37EC-F53F-AD748919A70C}"/>
                  </a:ext>
                </a:extLst>
              </p:cNvPr>
              <p:cNvSpPr/>
              <p:nvPr/>
            </p:nvSpPr>
            <p:spPr>
              <a:xfrm>
                <a:off x="971550" y="3738404"/>
                <a:ext cx="1368577" cy="5257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/>
                  <a:t>Secret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B6EAE88-D3CD-37EC-F53F-AD748919A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3738404"/>
                <a:ext cx="1368577" cy="525780"/>
              </a:xfrm>
              <a:prstGeom prst="round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45FFAD-26A2-F336-C00C-599985171F5B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340127" y="4001294"/>
            <a:ext cx="677393" cy="616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2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1996-A5E4-0670-2746-62173284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60056-9B50-EBD4-F942-43E404F94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 with Shamir </a:t>
                </a:r>
                <a:r>
                  <a:rPr lang="en-US" dirty="0" err="1"/>
                  <a:t>sharings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Vanilla Shamir </a:t>
                </a:r>
                <a:r>
                  <a:rPr lang="en-US" dirty="0" err="1"/>
                  <a:t>sharings</a:t>
                </a:r>
                <a:r>
                  <a:rPr lang="en-US" dirty="0"/>
                  <a:t> only works for rings where interpolation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points is possible</a:t>
                </a:r>
              </a:p>
              <a:p>
                <a:pPr lvl="1"/>
                <a:r>
                  <a:rPr lang="en-US" dirty="0"/>
                  <a:t>Will not work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small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Is it possible to develop an MPC protocol over any ring of integers modulus (especially small moduli) with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800" b="1" dirty="0"/>
                  <a:t>Perfect security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800" b="1" dirty="0"/>
                  <a:t>Linear communication complexity independent of the depth of the circuit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60056-9B50-EBD4-F942-43E404F94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5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D38E-DB96-9B1B-FE01-C9C6BC33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0F67B-5FEA-A1E7-89E9-194670DFB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We answer this question affirmatively by providing an MPC protocol with:</a:t>
                </a:r>
              </a:p>
              <a:p>
                <a:pPr lvl="1"/>
                <a:r>
                  <a:rPr lang="en-US"/>
                  <a:t>Perfect security against an adversary controlling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parties</a:t>
                </a:r>
              </a:p>
              <a:p>
                <a:pPr lvl="1"/>
                <a:r>
                  <a:rPr lang="en-US"/>
                  <a:t>Power to compute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/>
                  <a:t> over any modulus</a:t>
                </a:r>
              </a:p>
              <a:p>
                <a:pPr lvl="1"/>
                <a:r>
                  <a:rPr lang="en-US"/>
                  <a:t>Total communication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– Independent of the depth of the circuit</a:t>
                </a:r>
              </a:p>
              <a:p>
                <a:r>
                  <a:rPr lang="en-US"/>
                  <a:t>Our results does not require </a:t>
                </a:r>
                <a:r>
                  <a:rPr lang="en-US" altLang="zh-CN"/>
                  <a:t>each circuit layer to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/>
                  <a:t> width</a:t>
                </a:r>
              </a:p>
              <a:p>
                <a:r>
                  <a:rPr lang="en-US" b="1"/>
                  <a:t>Note</a:t>
                </a:r>
                <a:r>
                  <a:rPr lang="en-US"/>
                  <a:t>: Via Chinese Remainder Theorem, we can decompose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into multiple rings of form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is a prime</a:t>
                </a:r>
              </a:p>
              <a:p>
                <a:pPr lvl="1"/>
                <a:r>
                  <a:rPr lang="en-US"/>
                  <a:t>In the later slides we may only consider the case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0F67B-5FEA-A1E7-89E9-194670DFB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>
                <a:blip r:embed="rId3"/>
                <a:stretch>
                  <a:fillRect l="-1086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8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F6F4-0FE7-4E0C-E23C-9C620FE9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RMFE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068C7-0F65-AB20-44EB-F63DAF20D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6374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vanilla Shamir </a:t>
                </a:r>
                <a:r>
                  <a:rPr lang="en-US" dirty="0" err="1"/>
                  <a:t>sharings</a:t>
                </a:r>
                <a:r>
                  <a:rPr lang="en-US" dirty="0"/>
                  <a:t> only works for rings where interpolation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points is possible</a:t>
                </a:r>
              </a:p>
              <a:p>
                <a:r>
                  <a:rPr lang="en-US" dirty="0"/>
                  <a:t>Ring extensions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exist such interpolation points</a:t>
                </a:r>
              </a:p>
              <a:p>
                <a:r>
                  <a:rPr lang="en-US" dirty="0"/>
                  <a:t>Reverse multiplication friendly embeddings (RMFE) [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CCXY18</a:t>
                </a:r>
                <a:r>
                  <a:rPr lang="en-US" dirty="0"/>
                  <a:t>]: a pair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-linear mappings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Preserves element-wise multiplication:</a:t>
                </a:r>
              </a:p>
              <a:p>
                <a:pPr lvl="1"/>
                <a:endParaRPr lang="en-US" sz="105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068C7-0F65-AB20-44EB-F63DAF20D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63746"/>
              </a:xfrm>
              <a:blipFill>
                <a:blip r:embed="rId2"/>
                <a:stretch>
                  <a:fillRect l="-1086" t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76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D0CB-10F1-40A4-CACB-9781E86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ACA26-D6B0-8B25-B3C9-324AC39AA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Strawman solution: Use an extension ring and [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GLS19</a:t>
                </a:r>
                <a:r>
                  <a:rPr lang="en-US" dirty="0"/>
                  <a:t>] to evaluate the circuit</a:t>
                </a:r>
              </a:p>
              <a:p>
                <a:pPr lvl="1"/>
                <a:r>
                  <a:rPr lang="en-US" dirty="0"/>
                  <a:t>Problem: the total communication complexity will scale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[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CCXY18</a:t>
                </a:r>
                <a:r>
                  <a:rPr lang="en-US" dirty="0"/>
                  <a:t>] improves this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using RMFE when computing many copies of the same circuits, i.e., a SIMD circuit</a:t>
                </a:r>
              </a:p>
              <a:p>
                <a:pPr lvl="1"/>
                <a:r>
                  <a:rPr lang="en-US" dirty="0"/>
                  <a:t>Problem: hard to generalize to general circuits, where wires do not align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DACA26-D6B0-8B25-B3C9-324AC39AA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28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1725</Words>
  <Application>Microsoft Macintosh PowerPoint</Application>
  <PresentationFormat>Widescreen</PresentationFormat>
  <Paragraphs>191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Cambria Math</vt:lpstr>
      <vt:lpstr>Consolas</vt:lpstr>
      <vt:lpstr>Helvetica</vt:lpstr>
      <vt:lpstr>Office Theme</vt:lpstr>
      <vt:lpstr>Perfectly-Secure Multiparty Computation with Linear Communication Complexity over Any Modulus</vt:lpstr>
      <vt:lpstr>Settings</vt:lpstr>
      <vt:lpstr>Background</vt:lpstr>
      <vt:lpstr>Background (Cont’d)</vt:lpstr>
      <vt:lpstr>Background: Shamir Secret Sharing </vt:lpstr>
      <vt:lpstr>Problem Definition</vt:lpstr>
      <vt:lpstr>Our Results</vt:lpstr>
      <vt:lpstr>Background: RMFE</vt:lpstr>
      <vt:lpstr>Related Works</vt:lpstr>
      <vt:lpstr>Related Works (Cont’d)</vt:lpstr>
      <vt:lpstr>Challenge 1: Align wires</vt:lpstr>
      <vt:lpstr>Network Routing with RMFEs</vt:lpstr>
      <vt:lpstr>Network Routing with RMFEs: Linear Transformation</vt:lpstr>
      <vt:lpstr>Network Routing with RMFEs: Secret Collection</vt:lpstr>
      <vt:lpstr>Challenge 2: Remove circuit depth term</vt:lpstr>
      <vt:lpstr>Optimistic Evaluation and Robust Verification </vt:lpstr>
      <vt:lpstr>PowerPoint Presentation</vt:lpstr>
      <vt:lpstr>Optimistic Evaluation with Additive Sharings</vt:lpstr>
      <vt:lpstr>Segment Verification with Shamir Sharings</vt:lpstr>
      <vt:lpstr>Fault Localization</vt:lpstr>
      <vt:lpstr>Takeaways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Perfectly-Secure Multiparty Computation with Linear Communication Complexity over Any Modulus</dc:title>
  <dc:creator>Wang, Wenhao</dc:creator>
  <cp:lastModifiedBy>Wang, Wenhao</cp:lastModifiedBy>
  <cp:revision>201</cp:revision>
  <dcterms:created xsi:type="dcterms:W3CDTF">2024-12-03T18:17:11Z</dcterms:created>
  <dcterms:modified xsi:type="dcterms:W3CDTF">2024-12-11T04:32:27Z</dcterms:modified>
</cp:coreProperties>
</file>