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Lst>
  <p:sldSz cy="5143500" cx="9144000"/>
  <p:notesSz cx="6858000" cy="9144000"/>
  <p:embeddedFontLst>
    <p:embeddedFont>
      <p:font typeface="Proxima Nova"/>
      <p:regular r:id="rId47"/>
      <p:bold r:id="rId48"/>
      <p:italic r:id="rId49"/>
      <p:boldItalic r:id="rId50"/>
    </p:embeddedFont>
    <p:embeddedFont>
      <p:font typeface="Short Stack"/>
      <p:regular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roximaNova-bold.fntdata"/><Relationship Id="rId47" Type="http://schemas.openxmlformats.org/officeDocument/2006/relationships/font" Target="fonts/ProximaNova-regular.fntdata"/><Relationship Id="rId49" Type="http://schemas.openxmlformats.org/officeDocument/2006/relationships/font" Target="fonts/ProximaNova-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ShortStack-regular.fntdata"/><Relationship Id="rId50" Type="http://schemas.openxmlformats.org/officeDocument/2006/relationships/font" Target="fonts/ProximaNova-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a2b229240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a2b229240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Hello everyone!  I’m Hart and today I’ll be talking about quantum money from class group actions on elliptic curves.  This is a </a:t>
            </a:r>
            <a:r>
              <a:rPr lang="en-US"/>
              <a:t>joint work with Shahed Sharif.</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18c3f799de2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18c3f799de2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Our generic construction uses what is called a “walkable invariant”.  We have a set X with subsets O, and a set Y, coupled with mappings with the following properties:  We have an invariant mapping I that maps X to Y, and a bunch of permutations on X which we refer to as sigmas.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Importantly, we require that I maps every element in a subset O to the same output, and also that the sigmas map elements in a particular subset O back to that same subset.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1f02724ff07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1f02724ff07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 the sigmas really look something like this.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054601dc1a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2054601dc1a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 how can we use this structure to build quantum lightning?  Our construction turns out to be pretty simple.  We sample a superposition of all elements of X, compute the invariant I in an additional register, and measure this output.  Our Gen() protocol is actually very similar in </a:t>
            </a:r>
            <a:r>
              <a:rPr lang="en-US"/>
              <a:t>nature</a:t>
            </a:r>
            <a:r>
              <a:rPr lang="en-US"/>
              <a:t> to the lattice-based candidate.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Our verification scheme is a actually a little complicated:  we use an approximate self-projection that essentially </a:t>
            </a:r>
            <a:r>
              <a:rPr lang="en-US"/>
              <a:t>uses</a:t>
            </a:r>
            <a:r>
              <a:rPr lang="en-US"/>
              <a:t> the permutations to randomize the superposition, then check that it’s still the same, which it should be for correctly generated money.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is an idea borrowed directly from the quantum money from knots paper, and, in this work, we prove a theorem that shows our verification process works if the permutations mix “enough”.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1a2b2292407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1a2b2292407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Our construction needs two assumptions for security, which we call the hardness of path finding and the knowledge of path assumptions.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path-finding problem is essentially an analogue of discrete log modified to our setting:  given two x’s, find a path of permutations between them.  We emphasize that while discrete log itself is obviously easy quantumly, certain analogues like group action discrete log–which are actually closer in spirit to this problem–are not.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knowledge of path assumption is substantially more </a:t>
            </a:r>
            <a:r>
              <a:rPr lang="en-US"/>
              <a:t>complicated.  Very informally, it says that if an algorithm outputs two x’s, then there is an efficient extractor that can output a “path” between them in terms of the sigma.  This is a sort of quantum variant of knowledge of exponent assumptions.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path finding problem tends to boil down to essentially standard assumptions in our constructions, while the knowledge of path assumption does not and needs to be much more extensively studied.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31c5cb315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31c5cb315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Our construction needs two assumptions for security, which we call the hardness of path finding and the knowledge of path assumptions.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path-finding problem is essentially an analogue of discrete log modified to our setting:  given two x’s, find a path of permutations between them.  We emphasize that while discrete log itself is obviously easy quantumly, certain analogues like group action discrete log–which are actually closer in spirit to this problem–are not.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knowledge of path assumption is substantially more complicated.  Very informally, it says that if an algorithm outputs two x’s, then there is an efficient extractor that can output a “path” between them in terms of the sigma.  This is a sort of quantum variant of knowledge of exponent assumptions.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path finding problem tends to boil down to essentially standard assumptions in our constructions, while the knowledge of path assumption does not and needs to be much more extensively studied.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1f02724ff0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6" name="Google Shape;716;g1f02724ff07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Now let’s consider an instantiation of our generic construction with group actions.  We had group actions in mind when we were writing down the scheme, so the notation is quite similar.  First, recall the generic construction.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Note the banknote generation of the protocols is </a:t>
            </a:r>
            <a:r>
              <a:rPr lang="en-US"/>
              <a:t>extremely similar; I’m going to gloss over the invariant right now because we’ll need an oracle for that, although it is a natural thing for some group actions as we’ll see shortly.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The verification processes are also extremely similar, and we can view the group action as a sort of permutation as well.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31d1fbfa11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6" name="Google Shape;736;g31d1fbfa11d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Now let’s consider an instantiation of our generic construction with group actions.  We had group actions in mind when we were writing down the scheme, so the notation is quite similar.  First, recall the generic construction.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Note the banknote generation of the protocols is extremely similar; I’m going to gloss over the invariant right now because we’ll need an oracle for that, although it is a natural thing for some group actions as we’ll see shortly.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The verification processes are also extremely similar, and we can view the group action as a sort of permutation as well.</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1f02724ff07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7" name="Google Shape;757;g1f02724ff07_0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31cb7379487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31cb7379487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also show a potential construction from elliptic curve isogenies.  This might not be surprising since many isogeny protocols can be viewed as group actions.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320d1ca8c2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320d1ca8c2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also show a potential construction from elliptic curve isogenies.  This might not be surprising since many isogeny protocols can be viewed as group actions.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900e35be2b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1900e35be2b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Let’s briefly go over the outline for today’s talk.  I’ll explain some background about and define quantum money, and then mention why I </a:t>
            </a:r>
            <a:r>
              <a:rPr lang="en-US"/>
              <a:t>think</a:t>
            </a:r>
            <a:r>
              <a:rPr lang="en-US"/>
              <a:t> we </a:t>
            </a:r>
            <a:r>
              <a:rPr lang="en-US"/>
              <a:t>should</a:t>
            </a:r>
            <a:r>
              <a:rPr lang="en-US"/>
              <a:t> care about it.  I’ll then go over an attack on a general class of lattice-based quantum </a:t>
            </a:r>
            <a:r>
              <a:rPr lang="en-US"/>
              <a:t>money</a:t>
            </a:r>
            <a:r>
              <a:rPr lang="en-US"/>
              <a:t> schemes that breaks the recent candidate </a:t>
            </a:r>
            <a:r>
              <a:rPr lang="en-US"/>
              <a:t>construction</a:t>
            </a:r>
            <a:r>
              <a:rPr lang="en-US"/>
              <a:t> of Khesin, Lu, and Shor.  We will then transition to talking about a new generic approach for building quantum money as well as a number of different ways for </a:t>
            </a:r>
            <a:r>
              <a:rPr lang="en-US"/>
              <a:t>potentially</a:t>
            </a:r>
            <a:r>
              <a:rPr lang="en-US"/>
              <a:t> instantiating this generic </a:t>
            </a:r>
            <a:r>
              <a:rPr lang="en-US"/>
              <a:t>construction</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paper seems to open more problems than it solves so I will frequently mention possibilities for future work.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320d1ca8c2e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320d1ca8c2e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also show a potential construction from elliptic curve isogenies.  This might not be surprising since many isogeny protocols can be viewed as group actions.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320d1ca8c2e_1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320d1ca8c2e_1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also show a potential construction from elliptic curve isogenies.  This might not be surprising since many isogeny protocols can be viewed as group actions.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31cb7379487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6" name="Google Shape;816;g31cb7379487_0_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31cb7379487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1" name="Google Shape;831;g31cb7379487_0_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31cb7379487_0_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3" name="Google Shape;843;g31cb7379487_0_4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31d1fbfa1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5" name="Google Shape;855;g31d1fbfa11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1919e0cdc36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0" name="Google Shape;870;g1919e0cdc36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31cb7379487_0_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0" name="Google Shape;880;g31cb7379487_0_6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31cb737948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31cb737948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320d1ca8c2e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320d1ca8c2e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4cf6498c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4cf6498c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 let’s get started.  What is quantum money?  Fundamentally, the main idea is to use quantum no-cloning and cryptography to create unduplicatable, verifiable </a:t>
            </a:r>
            <a:r>
              <a:rPr lang="en-US"/>
              <a:t>money</a:t>
            </a:r>
            <a:r>
              <a:rPr lang="en-US"/>
              <a:t>.  Quantum money dates back to the </a:t>
            </a:r>
            <a:r>
              <a:rPr lang="en-US"/>
              <a:t>famous</a:t>
            </a:r>
            <a:r>
              <a:rPr lang="en-US"/>
              <a:t> scheme of Wiesner, although public key quantum money–which lets anyone verify quantum banknotes, and what we will focus on today–was not defined until Aaronson’s seminal 2009 paper.  In this work, we use the popular definition from the Aaronson-Christiano 2012 paper that lets us focus on schemes with single banknotes.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Quantum money consists of two algorithms:  Gen, </a:t>
            </a:r>
            <a:r>
              <a:rPr lang="en-US"/>
              <a:t>which outputs a bill and a serial number, and verify, which takes a bill and a serial number and either accepts or rejects the bill.  Aaronson and Christiano show that, with digital signatures, this is enough to build a full money scheme.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31cb737948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8" name="Google Shape;918;g31cb737948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320d1ca8c2e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320d1ca8c2e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 how can we use this structure to build quantum lightning?  Our construction turns out to be pretty simple.  We sample a superposition of all elements of X, compute the invariant I in an additional register, and measure this output.  Our Gen() protocol is actually very similar in nature to the lattice-based candidate.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Our verification scheme is a actually a little complicated:  we use an approximate self-projection that essentially uses the permutations to randomize the superposition, then check that it’s still the same, which it should be for correctly generated money.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is an idea borrowed directly from the quantum money from knots paper, and, in this work, we prove a theorem that shows our verification process works if the permutations mix “enough”.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31cb737948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31cb737948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320d1ca8c2e_1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320d1ca8c2e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31cb7379487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31cb7379487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 how can we use this structure to build quantum lightning?  Our construction turns out to be pretty simple.  We sample a superposition of all elements of X, compute the invariant I in an additional register, and measure this output.  Our Gen() protocol is actually very similar in nature to the lattice-based candidate.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Our verification scheme is a actually a little complicated:  we use an approximate self-projection that essentially uses the permutations to randomize the superposition, then check that it’s still the same, which it should be for correctly generated money.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is an idea borrowed directly from the quantum money from knots paper, and, in this work, we prove a theorem that shows our verification process works if the permutations mix “enough”.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320d1ca8c2e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4" name="Google Shape;984;g320d1ca8c2e_1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320d1ca8c2e_1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9" name="Google Shape;999;g320d1ca8c2e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320d1ca8c2e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9" name="Google Shape;1009;g320d1ca8c2e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Our construction needs two assumptions for security, which we call the hardness of path finding and the knowledge of path assumptions.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path-finding problem is essentially an analogue of discrete log modified to our setting:  given two x’s, find a path of permutations between them.  We emphasize that while discrete log itself is obviously easy quantumly, certain analogues like group action discrete log–which are actually closer in spirit to this problem–are not.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knowledge of path assumption is substantially more complicated.  Very informally, it says that if an algorithm outputs two x’s, then there is an efficient extractor that can output a “path” between them in terms of the sigma.  This is a sort of quantum variant of knowledge of exponent assumptions.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path finding problem tends to boil down to essentially standard assumptions in our constructions, while the knowledge of path assumption does not and needs to be much more extensively studied.</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320d1ca8c2e_1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320d1ca8c2e_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don’t have time for the full proof here, but in the paper we show that any scheme in our model where the hardness of path finding and knowledge of path assumptions hold gives us a secure quantum lightning scheme.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 give some intuition, we first claim that verifying lighting states include whole subspaces; this makes our subsequent analysis easier.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 easy case is when the adversary gives two non-negligible weights on a desired subset; we can use the knowledge of path extractor here to find a path that violates the hardness of path assumption for that particular subset.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 harder case is when the adversary gives us two lightning states with potentially no weights on the same subsets.  In this case we need to show that we can trick the adversary and force it to work with superpositions of subsets of our choices.  This is a pretty tricky proof but it really highlights the power of the knowledge of path assumption.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a way, it’s a sort of superposition collision-resitance implies superposition one-wayness reduction.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1a478ef6a4d_5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1a478ef6a4d_5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eed788c41a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eed788c41a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But what about security?  Here, we also define security for quantum lightning, which is an even stronger primitive than quantum money that we will focus on today.  In a quantum money security game, an adversary is given a banknote and a serial number, and asked to generate two banknotes that verify for that particular serial number.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On the other hand, in quantum lightning, the </a:t>
            </a:r>
            <a:r>
              <a:rPr lang="en-US"/>
              <a:t>adversary wins</a:t>
            </a:r>
            <a:r>
              <a:rPr lang="en-US"/>
              <a:t> if they generate two banknotes that verify under a serial number of their choice.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2054601dc1a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2" name="Google Shape;1042;g2054601dc1a_0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Our next instatiation is from cryptographic group actions.  Group actions are simple enough that we </a:t>
            </a:r>
            <a:r>
              <a:rPr lang="en-US"/>
              <a:t>present</a:t>
            </a:r>
            <a:r>
              <a:rPr lang="en-US"/>
              <a:t> almost everything we need from them on a single slide.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QUANTUM-SECURE GROUP ACTION CANDIDATES.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31cb7379487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31cb7379487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 the sigmas really look something like this.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31cb7379487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8" name="Google Shape;1158;g31cb7379487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 the sigmas really look something like this.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eed788c41a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eed788c41a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It isn’t perfectly accurate, but I like to think of quantum </a:t>
            </a:r>
            <a:r>
              <a:rPr lang="en-US"/>
              <a:t>money</a:t>
            </a:r>
            <a:r>
              <a:rPr lang="en-US"/>
              <a:t> as sort of analogous to “superposition” second preimage resistance and quantum lightning as analogous to “superposition” collision resistance.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9091bfce4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9091bfce4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 why should we care about quantum money?  Well, for one, it has the </a:t>
            </a:r>
            <a:r>
              <a:rPr lang="en-US"/>
              <a:t>potential</a:t>
            </a:r>
            <a:r>
              <a:rPr lang="en-US"/>
              <a:t> to give us great insight into cryptographic proofs.  There’s a long line of work on proving rewinding proofs or certain other interactive protocols secure in a quantum </a:t>
            </a:r>
            <a:r>
              <a:rPr lang="en-US"/>
              <a:t>world</a:t>
            </a:r>
            <a:r>
              <a:rPr lang="en-US"/>
              <a:t>, and these are made easier with what is called “collapsing” hash functions, which are hash functions where it is hard to tell whether or not the input is in superposition–the opposite of quantum lightning, if you will.  So ruling out quantum </a:t>
            </a:r>
            <a:r>
              <a:rPr lang="en-US"/>
              <a:t>lightning</a:t>
            </a:r>
            <a:r>
              <a:rPr lang="en-US"/>
              <a:t> schemes actually has a pretty big benefit to </a:t>
            </a:r>
            <a:r>
              <a:rPr lang="en-US"/>
              <a:t>cryptography.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However, building them would undoubtedly be even more exciting.  Here’s a graph of the cryptocurrency market cap–almost 4 trillion today, if the markets have held up.  In the very long term, if or when everyone has quantum wallets, quantum money could replace blockchain-based cryptocurrencies and NFTs as the most popular choice of decentralized currency or token.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Quantum money has a number of big advantages over blockchains.  It would be fully decentralized, and there would be no need to run consensus protocols since no-cloning would essentially solve double spending.  It would be optimally scalable since there wouldn’t be many nodes on a blockchain that had to process all of the transactions.  And finally, at least for strong definitions of quantum money,  it would be perfectly private since there wouldn’t have to be any communication with the blockchain.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want to emphasize that quantum money would break Vitalik Buterin’s famous blockchain trilemma, which states that no blockchain can simultaneously have scalability, security, and decentralization.  It might be true classically, but not quantumly!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1b8a79344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1b8a79344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 why should we care about quantum money?  Well, for one, it has the potential to give us great insight into cryptographic proofs.  There’s a long line of work on proving rewinding proofs or certain other interactive protocols secure in a quantum world, and these are made easier with what is called “collapsing” hash functions, which are hash functions where it is hard to tell whether or not the input is in superposition–the opposite of quantum lightning, if you will.  So ruling out quantum lightning schemes actually has a pretty big benefit to cryptography.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However, building them would undoubtedly be even more exciting.  Here’s a graph of the cryptocurrency market cap–over 1 trillion today, if the markets have held up.  In the very long term, if or when everyone has quantum wallets, quantum money could replace blockchain-based cryptocurrencies and NFTs as the most popular choice of decentralized currency or token.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Quantum money has a number of big advantages over blockchains.  It would be fully decentralized, and there would be no need to run consensus protocols since no-cloning would essentially solve double spending.  It would be optimally scalable since there wouldn’t be many nodes on a blockchain that had to process all of the transactions.  And finally, at least for strong definitions of quantum money,  it would be perfectly private since there wouldn’t have to be any communication with the blockchain.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want to emphasize that quantum money would break Vitalik Buterin’s famous blockchain trilemma, which states that no blockchain can simultaneously have scalability, security, and decentralization.  It might be true classically, but not quantumly!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eed788c41a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1eed788c41a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Although quantum </a:t>
            </a:r>
            <a:r>
              <a:rPr lang="en-US"/>
              <a:t>money potentially has huge applications, it has proven so far to be very hard to build.  Lots of exceptionally smart people have tried to build quantum money, and about all that we have at this point is candidate constructions without strong security analyses.  In fact, we don’t have a single quantum lightning scheme with a security proof that does not involve abstract oracles.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1f02724ff07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1f02724ff07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In this work, we show how to build quantum lightning using a generic construction, which may have many potential instantiations.  Unfortunately, we are also stuck using oracles and non-standard assumptions, but the generality of our construction is something that we believe to be novel.</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We also show that the recent KLS22 scheme is unfortunately part of a large class of lattice-based schemes that cannot possibly work.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I do want to take a moment and emphasize that the authors of this work were exceptionally nice and communicative with us throughout this process; it was a pleasure talking with them about quantum money and they really helped us understand their scheme in great detail.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Finally, we do note that our new framework for constructions does address the knot construction and can be construed as more security analysis.  We’ll discuss this later 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Purple - Blank">
  <p:cSld name="Blank Slide">
    <p:spTree>
      <p:nvGrpSpPr>
        <p:cNvPr id="10"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x2 Icon Slide">
  <p:cSld name="4x2 Icon Slide">
    <p:spTree>
      <p:nvGrpSpPr>
        <p:cNvPr id="95" name="Shape 95"/>
        <p:cNvGrpSpPr/>
        <p:nvPr/>
      </p:nvGrpSpPr>
      <p:grpSpPr>
        <a:xfrm>
          <a:off x="0" y="0"/>
          <a:ext cx="0" cy="0"/>
          <a:chOff x="0" y="0"/>
          <a:chExt cx="0" cy="0"/>
        </a:xfrm>
      </p:grpSpPr>
      <p:sp>
        <p:nvSpPr>
          <p:cNvPr id="96" name="Google Shape;96;p11"/>
          <p:cNvSpPr txBox="1"/>
          <p:nvPr>
            <p:ph type="title"/>
          </p:nvPr>
        </p:nvSpPr>
        <p:spPr>
          <a:xfrm>
            <a:off x="755650" y="712788"/>
            <a:ext cx="7632700" cy="4318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1"/>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11"/>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11"/>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0" name="Google Shape;100;p11"/>
          <p:cNvSpPr/>
          <p:nvPr>
            <p:ph idx="2" type="pic"/>
          </p:nvPr>
        </p:nvSpPr>
        <p:spPr>
          <a:xfrm>
            <a:off x="1276546" y="1203325"/>
            <a:ext cx="698500" cy="698500"/>
          </a:xfrm>
          <a:prstGeom prst="rect">
            <a:avLst/>
          </a:prstGeom>
          <a:noFill/>
          <a:ln>
            <a:noFill/>
          </a:ln>
        </p:spPr>
      </p:sp>
      <p:sp>
        <p:nvSpPr>
          <p:cNvPr id="101" name="Google Shape;101;p11"/>
          <p:cNvSpPr/>
          <p:nvPr>
            <p:ph idx="3" type="pic"/>
          </p:nvPr>
        </p:nvSpPr>
        <p:spPr>
          <a:xfrm>
            <a:off x="5198085" y="1203325"/>
            <a:ext cx="698500" cy="698500"/>
          </a:xfrm>
          <a:prstGeom prst="rect">
            <a:avLst/>
          </a:prstGeom>
          <a:noFill/>
          <a:ln>
            <a:noFill/>
          </a:ln>
        </p:spPr>
      </p:sp>
      <p:sp>
        <p:nvSpPr>
          <p:cNvPr id="102" name="Google Shape;102;p11"/>
          <p:cNvSpPr txBox="1"/>
          <p:nvPr>
            <p:ph idx="1" type="body"/>
          </p:nvPr>
        </p:nvSpPr>
        <p:spPr>
          <a:xfrm>
            <a:off x="755650" y="2046055"/>
            <a:ext cx="1744267"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11"/>
          <p:cNvSpPr/>
          <p:nvPr>
            <p:ph idx="4" type="pic"/>
          </p:nvPr>
        </p:nvSpPr>
        <p:spPr>
          <a:xfrm>
            <a:off x="3247414" y="1203325"/>
            <a:ext cx="698500" cy="698500"/>
          </a:xfrm>
          <a:prstGeom prst="rect">
            <a:avLst/>
          </a:prstGeom>
          <a:noFill/>
          <a:ln>
            <a:noFill/>
          </a:ln>
        </p:spPr>
      </p:sp>
      <p:sp>
        <p:nvSpPr>
          <p:cNvPr id="104" name="Google Shape;104;p11"/>
          <p:cNvSpPr txBox="1"/>
          <p:nvPr>
            <p:ph idx="5" type="body"/>
          </p:nvPr>
        </p:nvSpPr>
        <p:spPr>
          <a:xfrm>
            <a:off x="2724531" y="2046055"/>
            <a:ext cx="1744267"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11"/>
          <p:cNvSpPr txBox="1"/>
          <p:nvPr>
            <p:ph idx="6" type="body"/>
          </p:nvPr>
        </p:nvSpPr>
        <p:spPr>
          <a:xfrm>
            <a:off x="4675202" y="2046055"/>
            <a:ext cx="1744267"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11"/>
          <p:cNvSpPr txBox="1"/>
          <p:nvPr>
            <p:ph idx="7" type="body"/>
          </p:nvPr>
        </p:nvSpPr>
        <p:spPr>
          <a:xfrm>
            <a:off x="6644083" y="2046055"/>
            <a:ext cx="1744267"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11"/>
          <p:cNvSpPr/>
          <p:nvPr>
            <p:ph idx="8" type="pic"/>
          </p:nvPr>
        </p:nvSpPr>
        <p:spPr>
          <a:xfrm>
            <a:off x="7168953" y="1203325"/>
            <a:ext cx="698500" cy="698500"/>
          </a:xfrm>
          <a:prstGeom prst="rect">
            <a:avLst/>
          </a:prstGeom>
          <a:noFill/>
          <a:ln>
            <a:noFill/>
          </a:ln>
        </p:spPr>
      </p:sp>
      <p:sp>
        <p:nvSpPr>
          <p:cNvPr id="108" name="Google Shape;108;p11"/>
          <p:cNvSpPr/>
          <p:nvPr>
            <p:ph idx="9" type="pic"/>
          </p:nvPr>
        </p:nvSpPr>
        <p:spPr>
          <a:xfrm>
            <a:off x="1276546" y="2911678"/>
            <a:ext cx="698500" cy="698500"/>
          </a:xfrm>
          <a:prstGeom prst="rect">
            <a:avLst/>
          </a:prstGeom>
          <a:noFill/>
          <a:ln>
            <a:noFill/>
          </a:ln>
        </p:spPr>
      </p:sp>
      <p:sp>
        <p:nvSpPr>
          <p:cNvPr id="109" name="Google Shape;109;p11"/>
          <p:cNvSpPr/>
          <p:nvPr>
            <p:ph idx="13" type="pic"/>
          </p:nvPr>
        </p:nvSpPr>
        <p:spPr>
          <a:xfrm>
            <a:off x="5198085" y="2911678"/>
            <a:ext cx="698500" cy="698500"/>
          </a:xfrm>
          <a:prstGeom prst="rect">
            <a:avLst/>
          </a:prstGeom>
          <a:noFill/>
          <a:ln>
            <a:noFill/>
          </a:ln>
        </p:spPr>
      </p:sp>
      <p:sp>
        <p:nvSpPr>
          <p:cNvPr id="110" name="Google Shape;110;p11"/>
          <p:cNvSpPr/>
          <p:nvPr>
            <p:ph idx="14" type="pic"/>
          </p:nvPr>
        </p:nvSpPr>
        <p:spPr>
          <a:xfrm>
            <a:off x="3247414" y="2911678"/>
            <a:ext cx="698500" cy="698500"/>
          </a:xfrm>
          <a:prstGeom prst="rect">
            <a:avLst/>
          </a:prstGeom>
          <a:noFill/>
          <a:ln>
            <a:noFill/>
          </a:ln>
        </p:spPr>
      </p:sp>
      <p:sp>
        <p:nvSpPr>
          <p:cNvPr id="111" name="Google Shape;111;p11"/>
          <p:cNvSpPr/>
          <p:nvPr>
            <p:ph idx="15" type="pic"/>
          </p:nvPr>
        </p:nvSpPr>
        <p:spPr>
          <a:xfrm>
            <a:off x="7168953" y="2911678"/>
            <a:ext cx="698500" cy="698500"/>
          </a:xfrm>
          <a:prstGeom prst="rect">
            <a:avLst/>
          </a:prstGeom>
          <a:noFill/>
          <a:ln>
            <a:noFill/>
          </a:ln>
        </p:spPr>
      </p:sp>
      <p:sp>
        <p:nvSpPr>
          <p:cNvPr id="112" name="Google Shape;112;p11"/>
          <p:cNvSpPr txBox="1"/>
          <p:nvPr>
            <p:ph idx="16" type="body"/>
          </p:nvPr>
        </p:nvSpPr>
        <p:spPr>
          <a:xfrm>
            <a:off x="755650" y="3761239"/>
            <a:ext cx="1744267"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11"/>
          <p:cNvSpPr txBox="1"/>
          <p:nvPr>
            <p:ph idx="17" type="body"/>
          </p:nvPr>
        </p:nvSpPr>
        <p:spPr>
          <a:xfrm>
            <a:off x="2724531" y="3761239"/>
            <a:ext cx="1744267"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11"/>
          <p:cNvSpPr txBox="1"/>
          <p:nvPr>
            <p:ph idx="18" type="body"/>
          </p:nvPr>
        </p:nvSpPr>
        <p:spPr>
          <a:xfrm>
            <a:off x="4675202" y="3761239"/>
            <a:ext cx="1744267"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11"/>
          <p:cNvSpPr txBox="1"/>
          <p:nvPr>
            <p:ph idx="19" type="body"/>
          </p:nvPr>
        </p:nvSpPr>
        <p:spPr>
          <a:xfrm>
            <a:off x="6644083" y="3753619"/>
            <a:ext cx="1744267"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Icon Slide">
  <p:cSld name="5 Icon Slide">
    <p:spTree>
      <p:nvGrpSpPr>
        <p:cNvPr id="116" name="Shape 116"/>
        <p:cNvGrpSpPr/>
        <p:nvPr/>
      </p:nvGrpSpPr>
      <p:grpSpPr>
        <a:xfrm>
          <a:off x="0" y="0"/>
          <a:ext cx="0" cy="0"/>
          <a:chOff x="0" y="0"/>
          <a:chExt cx="0" cy="0"/>
        </a:xfrm>
      </p:grpSpPr>
      <p:sp>
        <p:nvSpPr>
          <p:cNvPr id="117" name="Google Shape;117;p12"/>
          <p:cNvSpPr txBox="1"/>
          <p:nvPr>
            <p:ph type="title"/>
          </p:nvPr>
        </p:nvSpPr>
        <p:spPr>
          <a:xfrm>
            <a:off x="755650" y="712788"/>
            <a:ext cx="7632700" cy="4318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12"/>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12"/>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12"/>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1" name="Google Shape;121;p12"/>
          <p:cNvSpPr/>
          <p:nvPr>
            <p:ph idx="2" type="pic"/>
          </p:nvPr>
        </p:nvSpPr>
        <p:spPr>
          <a:xfrm>
            <a:off x="1081963" y="1783354"/>
            <a:ext cx="698500" cy="698500"/>
          </a:xfrm>
          <a:prstGeom prst="rect">
            <a:avLst/>
          </a:prstGeom>
          <a:noFill/>
          <a:ln>
            <a:noFill/>
          </a:ln>
        </p:spPr>
      </p:sp>
      <p:sp>
        <p:nvSpPr>
          <p:cNvPr id="122" name="Google Shape;122;p12"/>
          <p:cNvSpPr/>
          <p:nvPr>
            <p:ph idx="3" type="pic"/>
          </p:nvPr>
        </p:nvSpPr>
        <p:spPr>
          <a:xfrm>
            <a:off x="4222750" y="1783354"/>
            <a:ext cx="698500" cy="698500"/>
          </a:xfrm>
          <a:prstGeom prst="rect">
            <a:avLst/>
          </a:prstGeom>
          <a:noFill/>
          <a:ln>
            <a:noFill/>
          </a:ln>
        </p:spPr>
      </p:sp>
      <p:sp>
        <p:nvSpPr>
          <p:cNvPr id="123" name="Google Shape;123;p12"/>
          <p:cNvSpPr txBox="1"/>
          <p:nvPr>
            <p:ph idx="1" type="body"/>
          </p:nvPr>
        </p:nvSpPr>
        <p:spPr>
          <a:xfrm>
            <a:off x="755651" y="2626084"/>
            <a:ext cx="1338514" cy="1081212"/>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12"/>
          <p:cNvSpPr/>
          <p:nvPr>
            <p:ph idx="4" type="pic"/>
          </p:nvPr>
        </p:nvSpPr>
        <p:spPr>
          <a:xfrm>
            <a:off x="2655510" y="1783354"/>
            <a:ext cx="698500" cy="698500"/>
          </a:xfrm>
          <a:prstGeom prst="rect">
            <a:avLst/>
          </a:prstGeom>
          <a:noFill/>
          <a:ln>
            <a:noFill/>
          </a:ln>
        </p:spPr>
      </p:sp>
      <p:sp>
        <p:nvSpPr>
          <p:cNvPr id="125" name="Google Shape;125;p12"/>
          <p:cNvSpPr txBox="1"/>
          <p:nvPr>
            <p:ph idx="5" type="body"/>
          </p:nvPr>
        </p:nvSpPr>
        <p:spPr>
          <a:xfrm>
            <a:off x="2329197" y="2626084"/>
            <a:ext cx="1338514" cy="1081212"/>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12"/>
          <p:cNvSpPr txBox="1"/>
          <p:nvPr>
            <p:ph idx="6" type="body"/>
          </p:nvPr>
        </p:nvSpPr>
        <p:spPr>
          <a:xfrm>
            <a:off x="3902743" y="2626084"/>
            <a:ext cx="1338514" cy="1081212"/>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12"/>
          <p:cNvSpPr txBox="1"/>
          <p:nvPr>
            <p:ph idx="7" type="body"/>
          </p:nvPr>
        </p:nvSpPr>
        <p:spPr>
          <a:xfrm>
            <a:off x="5476289" y="2626084"/>
            <a:ext cx="1338514" cy="1081212"/>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12"/>
          <p:cNvSpPr/>
          <p:nvPr>
            <p:ph idx="8" type="pic"/>
          </p:nvPr>
        </p:nvSpPr>
        <p:spPr>
          <a:xfrm>
            <a:off x="7369843" y="1783354"/>
            <a:ext cx="698500" cy="698500"/>
          </a:xfrm>
          <a:prstGeom prst="rect">
            <a:avLst/>
          </a:prstGeom>
          <a:noFill/>
          <a:ln>
            <a:noFill/>
          </a:ln>
        </p:spPr>
      </p:sp>
      <p:sp>
        <p:nvSpPr>
          <p:cNvPr id="129" name="Google Shape;129;p12"/>
          <p:cNvSpPr txBox="1"/>
          <p:nvPr>
            <p:ph idx="9" type="body"/>
          </p:nvPr>
        </p:nvSpPr>
        <p:spPr>
          <a:xfrm>
            <a:off x="7049836" y="2629992"/>
            <a:ext cx="1338514" cy="1081212"/>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12"/>
          <p:cNvSpPr/>
          <p:nvPr>
            <p:ph idx="13" type="pic"/>
          </p:nvPr>
        </p:nvSpPr>
        <p:spPr>
          <a:xfrm>
            <a:off x="5796296" y="1783354"/>
            <a:ext cx="698500" cy="6985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x2 Icon Slide">
  <p:cSld name="5x2 Icon Slide">
    <p:spTree>
      <p:nvGrpSpPr>
        <p:cNvPr id="131" name="Shape 131"/>
        <p:cNvGrpSpPr/>
        <p:nvPr/>
      </p:nvGrpSpPr>
      <p:grpSpPr>
        <a:xfrm>
          <a:off x="0" y="0"/>
          <a:ext cx="0" cy="0"/>
          <a:chOff x="0" y="0"/>
          <a:chExt cx="0" cy="0"/>
        </a:xfrm>
      </p:grpSpPr>
      <p:sp>
        <p:nvSpPr>
          <p:cNvPr id="132" name="Google Shape;132;p13"/>
          <p:cNvSpPr txBox="1"/>
          <p:nvPr>
            <p:ph type="title"/>
          </p:nvPr>
        </p:nvSpPr>
        <p:spPr>
          <a:xfrm>
            <a:off x="755650" y="712788"/>
            <a:ext cx="7632700" cy="4318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13"/>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13"/>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13"/>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6" name="Google Shape;136;p13"/>
          <p:cNvSpPr/>
          <p:nvPr>
            <p:ph idx="2" type="pic"/>
          </p:nvPr>
        </p:nvSpPr>
        <p:spPr>
          <a:xfrm>
            <a:off x="1081963" y="1203325"/>
            <a:ext cx="698500" cy="698500"/>
          </a:xfrm>
          <a:prstGeom prst="rect">
            <a:avLst/>
          </a:prstGeom>
          <a:noFill/>
          <a:ln>
            <a:noFill/>
          </a:ln>
        </p:spPr>
      </p:sp>
      <p:sp>
        <p:nvSpPr>
          <p:cNvPr id="137" name="Google Shape;137;p13"/>
          <p:cNvSpPr/>
          <p:nvPr>
            <p:ph idx="3" type="pic"/>
          </p:nvPr>
        </p:nvSpPr>
        <p:spPr>
          <a:xfrm>
            <a:off x="4222750" y="1203325"/>
            <a:ext cx="698500" cy="698500"/>
          </a:xfrm>
          <a:prstGeom prst="rect">
            <a:avLst/>
          </a:prstGeom>
          <a:noFill/>
          <a:ln>
            <a:noFill/>
          </a:ln>
        </p:spPr>
      </p:sp>
      <p:sp>
        <p:nvSpPr>
          <p:cNvPr id="138" name="Google Shape;138;p13"/>
          <p:cNvSpPr txBox="1"/>
          <p:nvPr>
            <p:ph idx="1" type="body"/>
          </p:nvPr>
        </p:nvSpPr>
        <p:spPr>
          <a:xfrm>
            <a:off x="755651" y="2046055"/>
            <a:ext cx="1338514"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13"/>
          <p:cNvSpPr/>
          <p:nvPr>
            <p:ph idx="4" type="pic"/>
          </p:nvPr>
        </p:nvSpPr>
        <p:spPr>
          <a:xfrm>
            <a:off x="2655510" y="1203325"/>
            <a:ext cx="698500" cy="698500"/>
          </a:xfrm>
          <a:prstGeom prst="rect">
            <a:avLst/>
          </a:prstGeom>
          <a:noFill/>
          <a:ln>
            <a:noFill/>
          </a:ln>
        </p:spPr>
      </p:sp>
      <p:sp>
        <p:nvSpPr>
          <p:cNvPr id="140" name="Google Shape;140;p13"/>
          <p:cNvSpPr txBox="1"/>
          <p:nvPr>
            <p:ph idx="5" type="body"/>
          </p:nvPr>
        </p:nvSpPr>
        <p:spPr>
          <a:xfrm>
            <a:off x="2329197" y="2046055"/>
            <a:ext cx="1338514"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13"/>
          <p:cNvSpPr txBox="1"/>
          <p:nvPr>
            <p:ph idx="6" type="body"/>
          </p:nvPr>
        </p:nvSpPr>
        <p:spPr>
          <a:xfrm>
            <a:off x="3902743" y="2046055"/>
            <a:ext cx="1338514"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13"/>
          <p:cNvSpPr txBox="1"/>
          <p:nvPr>
            <p:ph idx="7" type="body"/>
          </p:nvPr>
        </p:nvSpPr>
        <p:spPr>
          <a:xfrm>
            <a:off x="5476289" y="2046055"/>
            <a:ext cx="1338514"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13"/>
          <p:cNvSpPr/>
          <p:nvPr>
            <p:ph idx="8" type="pic"/>
          </p:nvPr>
        </p:nvSpPr>
        <p:spPr>
          <a:xfrm>
            <a:off x="7369843" y="1203325"/>
            <a:ext cx="698500" cy="698500"/>
          </a:xfrm>
          <a:prstGeom prst="rect">
            <a:avLst/>
          </a:prstGeom>
          <a:noFill/>
          <a:ln>
            <a:noFill/>
          </a:ln>
        </p:spPr>
      </p:sp>
      <p:sp>
        <p:nvSpPr>
          <p:cNvPr id="144" name="Google Shape;144;p13"/>
          <p:cNvSpPr txBox="1"/>
          <p:nvPr>
            <p:ph idx="9" type="body"/>
          </p:nvPr>
        </p:nvSpPr>
        <p:spPr>
          <a:xfrm>
            <a:off x="7049836" y="2049963"/>
            <a:ext cx="1338514"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13"/>
          <p:cNvSpPr/>
          <p:nvPr>
            <p:ph idx="13" type="pic"/>
          </p:nvPr>
        </p:nvSpPr>
        <p:spPr>
          <a:xfrm>
            <a:off x="5796296" y="1203325"/>
            <a:ext cx="698500" cy="698500"/>
          </a:xfrm>
          <a:prstGeom prst="rect">
            <a:avLst/>
          </a:prstGeom>
          <a:noFill/>
          <a:ln>
            <a:noFill/>
          </a:ln>
        </p:spPr>
      </p:sp>
      <p:sp>
        <p:nvSpPr>
          <p:cNvPr id="146" name="Google Shape;146;p13"/>
          <p:cNvSpPr/>
          <p:nvPr>
            <p:ph idx="14" type="pic"/>
          </p:nvPr>
        </p:nvSpPr>
        <p:spPr>
          <a:xfrm>
            <a:off x="1081963" y="2899194"/>
            <a:ext cx="698500" cy="698500"/>
          </a:xfrm>
          <a:prstGeom prst="rect">
            <a:avLst/>
          </a:prstGeom>
          <a:noFill/>
          <a:ln>
            <a:noFill/>
          </a:ln>
        </p:spPr>
      </p:sp>
      <p:sp>
        <p:nvSpPr>
          <p:cNvPr id="147" name="Google Shape;147;p13"/>
          <p:cNvSpPr/>
          <p:nvPr>
            <p:ph idx="15" type="pic"/>
          </p:nvPr>
        </p:nvSpPr>
        <p:spPr>
          <a:xfrm>
            <a:off x="4222750" y="2899194"/>
            <a:ext cx="698500" cy="698500"/>
          </a:xfrm>
          <a:prstGeom prst="rect">
            <a:avLst/>
          </a:prstGeom>
          <a:noFill/>
          <a:ln>
            <a:noFill/>
          </a:ln>
        </p:spPr>
      </p:sp>
      <p:sp>
        <p:nvSpPr>
          <p:cNvPr id="148" name="Google Shape;148;p13"/>
          <p:cNvSpPr txBox="1"/>
          <p:nvPr>
            <p:ph idx="16" type="body"/>
          </p:nvPr>
        </p:nvSpPr>
        <p:spPr>
          <a:xfrm>
            <a:off x="755651" y="3741924"/>
            <a:ext cx="1338514"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13"/>
          <p:cNvSpPr/>
          <p:nvPr>
            <p:ph idx="17" type="pic"/>
          </p:nvPr>
        </p:nvSpPr>
        <p:spPr>
          <a:xfrm>
            <a:off x="2655510" y="2899194"/>
            <a:ext cx="698500" cy="698500"/>
          </a:xfrm>
          <a:prstGeom prst="rect">
            <a:avLst/>
          </a:prstGeom>
          <a:noFill/>
          <a:ln>
            <a:noFill/>
          </a:ln>
        </p:spPr>
      </p:sp>
      <p:sp>
        <p:nvSpPr>
          <p:cNvPr id="150" name="Google Shape;150;p13"/>
          <p:cNvSpPr txBox="1"/>
          <p:nvPr>
            <p:ph idx="18" type="body"/>
          </p:nvPr>
        </p:nvSpPr>
        <p:spPr>
          <a:xfrm>
            <a:off x="2329197" y="3741924"/>
            <a:ext cx="1338514"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13"/>
          <p:cNvSpPr txBox="1"/>
          <p:nvPr>
            <p:ph idx="19" type="body"/>
          </p:nvPr>
        </p:nvSpPr>
        <p:spPr>
          <a:xfrm>
            <a:off x="3902743" y="3741924"/>
            <a:ext cx="1338514"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13"/>
          <p:cNvSpPr txBox="1"/>
          <p:nvPr>
            <p:ph idx="20" type="body"/>
          </p:nvPr>
        </p:nvSpPr>
        <p:spPr>
          <a:xfrm>
            <a:off x="5476289" y="3741924"/>
            <a:ext cx="1338514"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13"/>
          <p:cNvSpPr/>
          <p:nvPr>
            <p:ph idx="21" type="pic"/>
          </p:nvPr>
        </p:nvSpPr>
        <p:spPr>
          <a:xfrm>
            <a:off x="7369843" y="2899194"/>
            <a:ext cx="698500" cy="698500"/>
          </a:xfrm>
          <a:prstGeom prst="rect">
            <a:avLst/>
          </a:prstGeom>
          <a:noFill/>
          <a:ln>
            <a:noFill/>
          </a:ln>
        </p:spPr>
      </p:sp>
      <p:sp>
        <p:nvSpPr>
          <p:cNvPr id="154" name="Google Shape;154;p13"/>
          <p:cNvSpPr txBox="1"/>
          <p:nvPr>
            <p:ph idx="22" type="body"/>
          </p:nvPr>
        </p:nvSpPr>
        <p:spPr>
          <a:xfrm>
            <a:off x="7049836" y="3745832"/>
            <a:ext cx="1338514" cy="66265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13"/>
          <p:cNvSpPr/>
          <p:nvPr>
            <p:ph idx="23" type="pic"/>
          </p:nvPr>
        </p:nvSpPr>
        <p:spPr>
          <a:xfrm>
            <a:off x="5796296" y="2899194"/>
            <a:ext cx="698500" cy="6985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ropdown Slide w/ Icons">
  <p:cSld name="Dropdown Slide w/ Icons">
    <p:spTree>
      <p:nvGrpSpPr>
        <p:cNvPr id="156" name="Shape 156"/>
        <p:cNvGrpSpPr/>
        <p:nvPr/>
      </p:nvGrpSpPr>
      <p:grpSpPr>
        <a:xfrm>
          <a:off x="0" y="0"/>
          <a:ext cx="0" cy="0"/>
          <a:chOff x="0" y="0"/>
          <a:chExt cx="0" cy="0"/>
        </a:xfrm>
      </p:grpSpPr>
      <p:sp>
        <p:nvSpPr>
          <p:cNvPr id="157" name="Google Shape;157;p14"/>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14"/>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14"/>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60" name="Google Shape;160;p14"/>
          <p:cNvSpPr/>
          <p:nvPr>
            <p:ph idx="2" type="pic"/>
          </p:nvPr>
        </p:nvSpPr>
        <p:spPr>
          <a:xfrm>
            <a:off x="1625796" y="3073816"/>
            <a:ext cx="698500" cy="698500"/>
          </a:xfrm>
          <a:prstGeom prst="rect">
            <a:avLst/>
          </a:prstGeom>
          <a:noFill/>
          <a:ln>
            <a:noFill/>
          </a:ln>
        </p:spPr>
      </p:sp>
      <p:sp>
        <p:nvSpPr>
          <p:cNvPr id="161" name="Google Shape;161;p14"/>
          <p:cNvSpPr/>
          <p:nvPr>
            <p:ph idx="3" type="pic"/>
          </p:nvPr>
        </p:nvSpPr>
        <p:spPr>
          <a:xfrm>
            <a:off x="6819703" y="3073816"/>
            <a:ext cx="698500" cy="698500"/>
          </a:xfrm>
          <a:prstGeom prst="rect">
            <a:avLst/>
          </a:prstGeom>
          <a:noFill/>
          <a:ln>
            <a:noFill/>
          </a:ln>
        </p:spPr>
      </p:sp>
      <p:sp>
        <p:nvSpPr>
          <p:cNvPr id="162" name="Google Shape;162;p14"/>
          <p:cNvSpPr txBox="1"/>
          <p:nvPr>
            <p:ph idx="1" type="body"/>
          </p:nvPr>
        </p:nvSpPr>
        <p:spPr>
          <a:xfrm>
            <a:off x="755650" y="3916546"/>
            <a:ext cx="2356041" cy="491942"/>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14"/>
          <p:cNvSpPr/>
          <p:nvPr>
            <p:ph idx="4" type="pic"/>
          </p:nvPr>
        </p:nvSpPr>
        <p:spPr>
          <a:xfrm>
            <a:off x="4222750" y="3073816"/>
            <a:ext cx="698500" cy="698500"/>
          </a:xfrm>
          <a:prstGeom prst="rect">
            <a:avLst/>
          </a:prstGeom>
          <a:noFill/>
          <a:ln>
            <a:noFill/>
          </a:ln>
        </p:spPr>
      </p:sp>
      <p:sp>
        <p:nvSpPr>
          <p:cNvPr id="164" name="Google Shape;164;p14"/>
          <p:cNvSpPr txBox="1"/>
          <p:nvPr>
            <p:ph idx="5" type="body"/>
          </p:nvPr>
        </p:nvSpPr>
        <p:spPr>
          <a:xfrm>
            <a:off x="6032309" y="3916546"/>
            <a:ext cx="2356041" cy="491942"/>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p14"/>
          <p:cNvSpPr txBox="1"/>
          <p:nvPr>
            <p:ph idx="6" type="body"/>
          </p:nvPr>
        </p:nvSpPr>
        <p:spPr>
          <a:xfrm>
            <a:off x="3395969" y="3916546"/>
            <a:ext cx="2356041" cy="491942"/>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p14"/>
          <p:cNvSpPr txBox="1"/>
          <p:nvPr>
            <p:ph idx="7" type="body"/>
          </p:nvPr>
        </p:nvSpPr>
        <p:spPr>
          <a:xfrm>
            <a:off x="755650" y="2042272"/>
            <a:ext cx="7632700" cy="837406"/>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1000"/>
              </a:spcBef>
              <a:spcAft>
                <a:spcPts val="0"/>
              </a:spcAft>
              <a:buClr>
                <a:srgbClr val="414042"/>
              </a:buClr>
              <a:buSzPts val="2400"/>
              <a:buFont typeface="Arial"/>
              <a:buNone/>
              <a:defRPr b="0" sz="2400"/>
            </a:lvl1pPr>
            <a:lvl2pPr indent="-381000" lvl="1" marL="914400" algn="l">
              <a:lnSpc>
                <a:spcPct val="90000"/>
              </a:lnSpc>
              <a:spcBef>
                <a:spcPts val="500"/>
              </a:spcBef>
              <a:spcAft>
                <a:spcPts val="0"/>
              </a:spcAft>
              <a:buClr>
                <a:srgbClr val="414042"/>
              </a:buClr>
              <a:buSzPts val="2400"/>
              <a:buChar char="•"/>
              <a:defRPr sz="2400"/>
            </a:lvl2pPr>
            <a:lvl3pPr indent="-381000" lvl="2" marL="1371600" algn="l">
              <a:lnSpc>
                <a:spcPct val="90000"/>
              </a:lnSpc>
              <a:spcBef>
                <a:spcPts val="500"/>
              </a:spcBef>
              <a:spcAft>
                <a:spcPts val="0"/>
              </a:spcAft>
              <a:buClr>
                <a:srgbClr val="414042"/>
              </a:buClr>
              <a:buSzPts val="2400"/>
              <a:buChar char="•"/>
              <a:defRPr sz="2400"/>
            </a:lvl3pPr>
            <a:lvl4pPr indent="-381000" lvl="3" marL="1828800" algn="l">
              <a:lnSpc>
                <a:spcPct val="90000"/>
              </a:lnSpc>
              <a:spcBef>
                <a:spcPts val="500"/>
              </a:spcBef>
              <a:spcAft>
                <a:spcPts val="0"/>
              </a:spcAft>
              <a:buClr>
                <a:srgbClr val="414042"/>
              </a:buClr>
              <a:buSzPts val="2400"/>
              <a:buChar char="•"/>
              <a:defRPr sz="2400"/>
            </a:lvl4pPr>
            <a:lvl5pPr indent="-381000" lvl="4" marL="2286000" algn="l">
              <a:lnSpc>
                <a:spcPct val="90000"/>
              </a:lnSpc>
              <a:spcBef>
                <a:spcPts val="500"/>
              </a:spcBef>
              <a:spcAft>
                <a:spcPts val="0"/>
              </a:spcAft>
              <a:buClr>
                <a:srgbClr val="414042"/>
              </a:buClr>
              <a:buSzPts val="2400"/>
              <a:buChar char="•"/>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14"/>
          <p:cNvSpPr/>
          <p:nvPr>
            <p:ph idx="8" type="pic"/>
          </p:nvPr>
        </p:nvSpPr>
        <p:spPr>
          <a:xfrm>
            <a:off x="4010025" y="0"/>
            <a:ext cx="1123950" cy="186055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Slide w/ Description">
  <p:cSld name="Icon Slide w/ Description">
    <p:spTree>
      <p:nvGrpSpPr>
        <p:cNvPr id="168" name="Shape 168"/>
        <p:cNvGrpSpPr/>
        <p:nvPr/>
      </p:nvGrpSpPr>
      <p:grpSpPr>
        <a:xfrm>
          <a:off x="0" y="0"/>
          <a:ext cx="0" cy="0"/>
          <a:chOff x="0" y="0"/>
          <a:chExt cx="0" cy="0"/>
        </a:xfrm>
      </p:grpSpPr>
      <p:sp>
        <p:nvSpPr>
          <p:cNvPr id="169" name="Google Shape;169;p15"/>
          <p:cNvSpPr txBox="1"/>
          <p:nvPr>
            <p:ph type="title"/>
          </p:nvPr>
        </p:nvSpPr>
        <p:spPr>
          <a:xfrm>
            <a:off x="755650" y="712788"/>
            <a:ext cx="7632700" cy="4318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15"/>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15"/>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15"/>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73" name="Google Shape;173;p15"/>
          <p:cNvSpPr/>
          <p:nvPr>
            <p:ph idx="2" type="pic"/>
          </p:nvPr>
        </p:nvSpPr>
        <p:spPr>
          <a:xfrm>
            <a:off x="1625796" y="1469457"/>
            <a:ext cx="698500" cy="698500"/>
          </a:xfrm>
          <a:prstGeom prst="rect">
            <a:avLst/>
          </a:prstGeom>
          <a:noFill/>
          <a:ln>
            <a:noFill/>
          </a:ln>
        </p:spPr>
      </p:sp>
      <p:sp>
        <p:nvSpPr>
          <p:cNvPr id="174" name="Google Shape;174;p15"/>
          <p:cNvSpPr/>
          <p:nvPr>
            <p:ph idx="3" type="pic"/>
          </p:nvPr>
        </p:nvSpPr>
        <p:spPr>
          <a:xfrm>
            <a:off x="6819703" y="1469457"/>
            <a:ext cx="698500" cy="698500"/>
          </a:xfrm>
          <a:prstGeom prst="rect">
            <a:avLst/>
          </a:prstGeom>
          <a:noFill/>
          <a:ln>
            <a:noFill/>
          </a:ln>
        </p:spPr>
      </p:sp>
      <p:sp>
        <p:nvSpPr>
          <p:cNvPr id="175" name="Google Shape;175;p15"/>
          <p:cNvSpPr/>
          <p:nvPr>
            <p:ph idx="4" type="pic"/>
          </p:nvPr>
        </p:nvSpPr>
        <p:spPr>
          <a:xfrm>
            <a:off x="4222750" y="1469457"/>
            <a:ext cx="698500" cy="698500"/>
          </a:xfrm>
          <a:prstGeom prst="rect">
            <a:avLst/>
          </a:prstGeom>
          <a:noFill/>
          <a:ln>
            <a:noFill/>
          </a:ln>
        </p:spPr>
      </p:sp>
      <p:sp>
        <p:nvSpPr>
          <p:cNvPr id="176" name="Google Shape;176;p15"/>
          <p:cNvSpPr txBox="1"/>
          <p:nvPr>
            <p:ph idx="1" type="body"/>
          </p:nvPr>
        </p:nvSpPr>
        <p:spPr>
          <a:xfrm>
            <a:off x="755650" y="2355517"/>
            <a:ext cx="2356041" cy="783990"/>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15"/>
          <p:cNvSpPr txBox="1"/>
          <p:nvPr>
            <p:ph idx="5" type="body"/>
          </p:nvPr>
        </p:nvSpPr>
        <p:spPr>
          <a:xfrm>
            <a:off x="6032309" y="2355517"/>
            <a:ext cx="2356041" cy="783990"/>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15"/>
          <p:cNvSpPr txBox="1"/>
          <p:nvPr>
            <p:ph idx="6" type="body"/>
          </p:nvPr>
        </p:nvSpPr>
        <p:spPr>
          <a:xfrm>
            <a:off x="3395969" y="2355517"/>
            <a:ext cx="2356041" cy="783990"/>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15"/>
          <p:cNvSpPr txBox="1"/>
          <p:nvPr>
            <p:ph idx="7" type="body"/>
          </p:nvPr>
        </p:nvSpPr>
        <p:spPr>
          <a:xfrm>
            <a:off x="755650" y="3327067"/>
            <a:ext cx="7632700" cy="832775"/>
          </a:xfrm>
          <a:prstGeom prst="rect">
            <a:avLst/>
          </a:prstGeom>
          <a:noFill/>
          <a:ln>
            <a:noFill/>
          </a:ln>
        </p:spPr>
        <p:txBody>
          <a:bodyPr anchorCtr="0" anchor="ctr" bIns="0" lIns="0" spcFirstLastPara="1" rIns="0" wrap="square" tIns="0">
            <a:normAutofit/>
          </a:bodyPr>
          <a:lstStyle>
            <a:lvl1pPr indent="-228600" lvl="0" marL="457200" marR="0" algn="ctr">
              <a:lnSpc>
                <a:spcPct val="100000"/>
              </a:lnSpc>
              <a:spcBef>
                <a:spcPts val="0"/>
              </a:spcBef>
              <a:spcAft>
                <a:spcPts val="0"/>
              </a:spcAft>
              <a:buClr>
                <a:srgbClr val="000000"/>
              </a:buClr>
              <a:buSzPts val="2400"/>
              <a:buFont typeface="Arial"/>
              <a:buNone/>
              <a:defRPr/>
            </a:lvl1pPr>
            <a:lvl2pPr indent="-228600" lvl="1" marL="914400" algn="l">
              <a:lnSpc>
                <a:spcPct val="90000"/>
              </a:lnSpc>
              <a:spcBef>
                <a:spcPts val="500"/>
              </a:spcBef>
              <a:spcAft>
                <a:spcPts val="0"/>
              </a:spcAft>
              <a:buClr>
                <a:srgbClr val="414042"/>
              </a:buClr>
              <a:buSzPts val="1800"/>
              <a:buNone/>
              <a:defRPr/>
            </a:lvl2pPr>
            <a:lvl3pPr indent="-228600" lvl="2" marL="1371600" algn="l">
              <a:lnSpc>
                <a:spcPct val="90000"/>
              </a:lnSpc>
              <a:spcBef>
                <a:spcPts val="500"/>
              </a:spcBef>
              <a:spcAft>
                <a:spcPts val="0"/>
              </a:spcAft>
              <a:buClr>
                <a:srgbClr val="414042"/>
              </a:buClr>
              <a:buSzPts val="1800"/>
              <a:buNone/>
              <a:defRPr/>
            </a:lvl3pPr>
            <a:lvl4pPr indent="-228600" lvl="3" marL="1828800" algn="l">
              <a:lnSpc>
                <a:spcPct val="90000"/>
              </a:lnSpc>
              <a:spcBef>
                <a:spcPts val="500"/>
              </a:spcBef>
              <a:spcAft>
                <a:spcPts val="0"/>
              </a:spcAft>
              <a:buClr>
                <a:srgbClr val="414042"/>
              </a:buClr>
              <a:buSzPts val="1800"/>
              <a:buNone/>
              <a:defRPr/>
            </a:lvl4pPr>
            <a:lvl5pPr indent="-228600" lvl="4" marL="2286000" algn="l">
              <a:lnSpc>
                <a:spcPct val="90000"/>
              </a:lnSpc>
              <a:spcBef>
                <a:spcPts val="500"/>
              </a:spcBef>
              <a:spcAft>
                <a:spcPts val="0"/>
              </a:spcAft>
              <a:buClr>
                <a:srgbClr val="41404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Slide w/ Bullets">
  <p:cSld name="Icon Slide w/ Bullets">
    <p:spTree>
      <p:nvGrpSpPr>
        <p:cNvPr id="180" name="Shape 180"/>
        <p:cNvGrpSpPr/>
        <p:nvPr/>
      </p:nvGrpSpPr>
      <p:grpSpPr>
        <a:xfrm>
          <a:off x="0" y="0"/>
          <a:ext cx="0" cy="0"/>
          <a:chOff x="0" y="0"/>
          <a:chExt cx="0" cy="0"/>
        </a:xfrm>
      </p:grpSpPr>
      <p:sp>
        <p:nvSpPr>
          <p:cNvPr id="181" name="Google Shape;181;p16"/>
          <p:cNvSpPr txBox="1"/>
          <p:nvPr>
            <p:ph type="title"/>
          </p:nvPr>
        </p:nvSpPr>
        <p:spPr>
          <a:xfrm>
            <a:off x="755650" y="712788"/>
            <a:ext cx="7632700" cy="4318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p16"/>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3" name="Google Shape;183;p16"/>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16"/>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85" name="Google Shape;185;p16"/>
          <p:cNvSpPr/>
          <p:nvPr>
            <p:ph idx="2" type="pic"/>
          </p:nvPr>
        </p:nvSpPr>
        <p:spPr>
          <a:xfrm>
            <a:off x="755650" y="1469457"/>
            <a:ext cx="698500" cy="698500"/>
          </a:xfrm>
          <a:prstGeom prst="rect">
            <a:avLst/>
          </a:prstGeom>
          <a:noFill/>
          <a:ln>
            <a:noFill/>
          </a:ln>
        </p:spPr>
      </p:sp>
      <p:sp>
        <p:nvSpPr>
          <p:cNvPr id="186" name="Google Shape;186;p16"/>
          <p:cNvSpPr/>
          <p:nvPr>
            <p:ph idx="3" type="pic"/>
          </p:nvPr>
        </p:nvSpPr>
        <p:spPr>
          <a:xfrm>
            <a:off x="6032309" y="1469457"/>
            <a:ext cx="698500" cy="698500"/>
          </a:xfrm>
          <a:prstGeom prst="rect">
            <a:avLst/>
          </a:prstGeom>
          <a:noFill/>
          <a:ln>
            <a:noFill/>
          </a:ln>
        </p:spPr>
      </p:sp>
      <p:sp>
        <p:nvSpPr>
          <p:cNvPr id="187" name="Google Shape;187;p16"/>
          <p:cNvSpPr/>
          <p:nvPr>
            <p:ph idx="4" type="pic"/>
          </p:nvPr>
        </p:nvSpPr>
        <p:spPr>
          <a:xfrm>
            <a:off x="3395969" y="1469457"/>
            <a:ext cx="698500" cy="698500"/>
          </a:xfrm>
          <a:prstGeom prst="rect">
            <a:avLst/>
          </a:prstGeom>
          <a:noFill/>
          <a:ln>
            <a:noFill/>
          </a:ln>
        </p:spPr>
      </p:sp>
      <p:sp>
        <p:nvSpPr>
          <p:cNvPr id="188" name="Google Shape;188;p16"/>
          <p:cNvSpPr txBox="1"/>
          <p:nvPr>
            <p:ph idx="1" type="body"/>
          </p:nvPr>
        </p:nvSpPr>
        <p:spPr>
          <a:xfrm>
            <a:off x="755650" y="2355516"/>
            <a:ext cx="2356041" cy="1738811"/>
          </a:xfrm>
          <a:prstGeom prst="rect">
            <a:avLst/>
          </a:prstGeom>
          <a:noFill/>
          <a:ln>
            <a:noFill/>
          </a:ln>
        </p:spPr>
        <p:txBody>
          <a:bodyPr anchorCtr="0" anchor="t" bIns="0" lIns="0" spcFirstLastPara="1" rIns="0" wrap="square" tIns="0">
            <a:normAutofit/>
          </a:bodyPr>
          <a:lstStyle>
            <a:lvl1pPr indent="-298450" lvl="0" marL="457200" algn="l">
              <a:lnSpc>
                <a:spcPct val="100000"/>
              </a:lnSpc>
              <a:spcBef>
                <a:spcPts val="500"/>
              </a:spcBef>
              <a:spcAft>
                <a:spcPts val="0"/>
              </a:spcAft>
              <a:buClr>
                <a:srgbClr val="414042"/>
              </a:buClr>
              <a:buSzPts val="1100"/>
              <a:buFont typeface="Arial"/>
              <a:buChar char="•"/>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16"/>
          <p:cNvSpPr txBox="1"/>
          <p:nvPr>
            <p:ph idx="5" type="body"/>
          </p:nvPr>
        </p:nvSpPr>
        <p:spPr>
          <a:xfrm>
            <a:off x="6032309" y="2355516"/>
            <a:ext cx="2356041" cy="1738811"/>
          </a:xfrm>
          <a:prstGeom prst="rect">
            <a:avLst/>
          </a:prstGeom>
          <a:noFill/>
          <a:ln>
            <a:noFill/>
          </a:ln>
        </p:spPr>
        <p:txBody>
          <a:bodyPr anchorCtr="0" anchor="t" bIns="0" lIns="0" spcFirstLastPara="1" rIns="0" wrap="square" tIns="0">
            <a:normAutofit/>
          </a:bodyPr>
          <a:lstStyle>
            <a:lvl1pPr indent="-298450" lvl="0" marL="457200" algn="l">
              <a:lnSpc>
                <a:spcPct val="100000"/>
              </a:lnSpc>
              <a:spcBef>
                <a:spcPts val="500"/>
              </a:spcBef>
              <a:spcAft>
                <a:spcPts val="0"/>
              </a:spcAft>
              <a:buClr>
                <a:srgbClr val="414042"/>
              </a:buClr>
              <a:buSzPts val="1100"/>
              <a:buFont typeface="Arial"/>
              <a:buChar char="•"/>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p16"/>
          <p:cNvSpPr txBox="1"/>
          <p:nvPr>
            <p:ph idx="6" type="body"/>
          </p:nvPr>
        </p:nvSpPr>
        <p:spPr>
          <a:xfrm>
            <a:off x="3395969" y="2355516"/>
            <a:ext cx="2356041" cy="1738811"/>
          </a:xfrm>
          <a:prstGeom prst="rect">
            <a:avLst/>
          </a:prstGeom>
          <a:noFill/>
          <a:ln>
            <a:noFill/>
          </a:ln>
        </p:spPr>
        <p:txBody>
          <a:bodyPr anchorCtr="0" anchor="t" bIns="0" lIns="0" spcFirstLastPara="1" rIns="0" wrap="square" tIns="0">
            <a:normAutofit/>
          </a:bodyPr>
          <a:lstStyle>
            <a:lvl1pPr indent="-298450" lvl="0" marL="457200" algn="l">
              <a:lnSpc>
                <a:spcPct val="100000"/>
              </a:lnSpc>
              <a:spcBef>
                <a:spcPts val="500"/>
              </a:spcBef>
              <a:spcAft>
                <a:spcPts val="0"/>
              </a:spcAft>
              <a:buClr>
                <a:srgbClr val="414042"/>
              </a:buClr>
              <a:buSzPts val="1100"/>
              <a:buFont typeface="Arial"/>
              <a:buChar char="•"/>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ure Slide">
  <p:cSld name="Picure Slide">
    <p:spTree>
      <p:nvGrpSpPr>
        <p:cNvPr id="191" name="Shape 191"/>
        <p:cNvGrpSpPr/>
        <p:nvPr/>
      </p:nvGrpSpPr>
      <p:grpSpPr>
        <a:xfrm>
          <a:off x="0" y="0"/>
          <a:ext cx="0" cy="0"/>
          <a:chOff x="0" y="0"/>
          <a:chExt cx="0" cy="0"/>
        </a:xfrm>
      </p:grpSpPr>
      <p:sp>
        <p:nvSpPr>
          <p:cNvPr id="192" name="Google Shape;192;p17"/>
          <p:cNvSpPr txBox="1"/>
          <p:nvPr>
            <p:ph type="title"/>
          </p:nvPr>
        </p:nvSpPr>
        <p:spPr>
          <a:xfrm>
            <a:off x="755650" y="771524"/>
            <a:ext cx="3251796" cy="826540"/>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17"/>
          <p:cNvSpPr/>
          <p:nvPr>
            <p:ph idx="2" type="pic"/>
          </p:nvPr>
        </p:nvSpPr>
        <p:spPr>
          <a:xfrm>
            <a:off x="4147874" y="771265"/>
            <a:ext cx="4240475" cy="3637222"/>
          </a:xfrm>
          <a:prstGeom prst="rect">
            <a:avLst/>
          </a:prstGeom>
          <a:noFill/>
          <a:ln>
            <a:noFill/>
          </a:ln>
        </p:spPr>
      </p:sp>
      <p:sp>
        <p:nvSpPr>
          <p:cNvPr id="194" name="Google Shape;194;p17"/>
          <p:cNvSpPr txBox="1"/>
          <p:nvPr>
            <p:ph idx="1" type="body"/>
          </p:nvPr>
        </p:nvSpPr>
        <p:spPr>
          <a:xfrm>
            <a:off x="755649" y="1689652"/>
            <a:ext cx="3251797" cy="2718835"/>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Clr>
                <a:srgbClr val="414042"/>
              </a:buClr>
              <a:buSzPts val="1800"/>
              <a:buNone/>
              <a:defRPr b="0" i="0" sz="1800" u="none" strike="noStrike"/>
            </a:lvl1pPr>
            <a:lvl2pPr indent="-228600" lvl="1" marL="914400" algn="l">
              <a:lnSpc>
                <a:spcPct val="90000"/>
              </a:lnSpc>
              <a:spcBef>
                <a:spcPts val="500"/>
              </a:spcBef>
              <a:spcAft>
                <a:spcPts val="0"/>
              </a:spcAft>
              <a:buClr>
                <a:srgbClr val="414042"/>
              </a:buClr>
              <a:buSzPts val="1400"/>
              <a:buNone/>
              <a:defRPr sz="1400"/>
            </a:lvl2pPr>
            <a:lvl3pPr indent="-228600" lvl="2" marL="1371600" algn="l">
              <a:lnSpc>
                <a:spcPct val="90000"/>
              </a:lnSpc>
              <a:spcBef>
                <a:spcPts val="500"/>
              </a:spcBef>
              <a:spcAft>
                <a:spcPts val="0"/>
              </a:spcAft>
              <a:buClr>
                <a:srgbClr val="414042"/>
              </a:buClr>
              <a:buSzPts val="1200"/>
              <a:buNone/>
              <a:defRPr sz="1200"/>
            </a:lvl3pPr>
            <a:lvl4pPr indent="-228600" lvl="3" marL="1828800" algn="l">
              <a:lnSpc>
                <a:spcPct val="90000"/>
              </a:lnSpc>
              <a:spcBef>
                <a:spcPts val="500"/>
              </a:spcBef>
              <a:spcAft>
                <a:spcPts val="0"/>
              </a:spcAft>
              <a:buClr>
                <a:srgbClr val="414042"/>
              </a:buClr>
              <a:buSzPts val="1000"/>
              <a:buNone/>
              <a:defRPr sz="1000"/>
            </a:lvl4pPr>
            <a:lvl5pPr indent="-228600" lvl="4" marL="2286000" algn="l">
              <a:lnSpc>
                <a:spcPct val="90000"/>
              </a:lnSpc>
              <a:spcBef>
                <a:spcPts val="500"/>
              </a:spcBef>
              <a:spcAft>
                <a:spcPts val="0"/>
              </a:spcAft>
              <a:buClr>
                <a:srgbClr val="414042"/>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5" name="Google Shape;195;p17"/>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17"/>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17"/>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Picture Slide w/ Caption">
  <p:cSld name="Horizontal Picture Slide w/ Caption">
    <p:spTree>
      <p:nvGrpSpPr>
        <p:cNvPr id="198" name="Shape 198"/>
        <p:cNvGrpSpPr/>
        <p:nvPr/>
      </p:nvGrpSpPr>
      <p:grpSpPr>
        <a:xfrm>
          <a:off x="0" y="0"/>
          <a:ext cx="0" cy="0"/>
          <a:chOff x="0" y="0"/>
          <a:chExt cx="0" cy="0"/>
        </a:xfrm>
      </p:grpSpPr>
      <p:sp>
        <p:nvSpPr>
          <p:cNvPr id="199" name="Google Shape;199;p18"/>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18"/>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18"/>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18"/>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03" name="Google Shape;203;p18"/>
          <p:cNvSpPr/>
          <p:nvPr>
            <p:ph idx="2" type="pic"/>
          </p:nvPr>
        </p:nvSpPr>
        <p:spPr>
          <a:xfrm>
            <a:off x="755650" y="1203325"/>
            <a:ext cx="5973763" cy="3205163"/>
          </a:xfrm>
          <a:prstGeom prst="rect">
            <a:avLst/>
          </a:prstGeom>
          <a:noFill/>
          <a:ln>
            <a:noFill/>
          </a:ln>
        </p:spPr>
      </p:sp>
      <p:sp>
        <p:nvSpPr>
          <p:cNvPr id="204" name="Google Shape;204;p18"/>
          <p:cNvSpPr txBox="1"/>
          <p:nvPr>
            <p:ph idx="1" type="body"/>
          </p:nvPr>
        </p:nvSpPr>
        <p:spPr>
          <a:xfrm>
            <a:off x="6953250" y="1211263"/>
            <a:ext cx="1435100" cy="3197225"/>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Clr>
                <a:srgbClr val="414042"/>
              </a:buClr>
              <a:buSzPts val="1400"/>
              <a:buNone/>
              <a:defRPr sz="14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Picture Slide">
  <p:cSld name="Wide Picture Slide">
    <p:spTree>
      <p:nvGrpSpPr>
        <p:cNvPr id="205" name="Shape 205"/>
        <p:cNvGrpSpPr/>
        <p:nvPr/>
      </p:nvGrpSpPr>
      <p:grpSpPr>
        <a:xfrm>
          <a:off x="0" y="0"/>
          <a:ext cx="0" cy="0"/>
          <a:chOff x="0" y="0"/>
          <a:chExt cx="0" cy="0"/>
        </a:xfrm>
      </p:grpSpPr>
      <p:sp>
        <p:nvSpPr>
          <p:cNvPr id="206" name="Google Shape;206;p19"/>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19"/>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8" name="Google Shape;208;p19"/>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9" name="Google Shape;209;p19"/>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10" name="Google Shape;210;p19"/>
          <p:cNvSpPr/>
          <p:nvPr>
            <p:ph idx="2" type="pic"/>
          </p:nvPr>
        </p:nvSpPr>
        <p:spPr>
          <a:xfrm>
            <a:off x="0" y="1595438"/>
            <a:ext cx="9144000" cy="2813050"/>
          </a:xfrm>
          <a:prstGeom prst="rect">
            <a:avLst/>
          </a:prstGeom>
          <a:noFill/>
          <a:ln>
            <a:noFill/>
          </a:ln>
        </p:spPr>
      </p:sp>
      <p:sp>
        <p:nvSpPr>
          <p:cNvPr id="211" name="Google Shape;211;p19"/>
          <p:cNvSpPr txBox="1"/>
          <p:nvPr>
            <p:ph idx="1" type="body"/>
          </p:nvPr>
        </p:nvSpPr>
        <p:spPr>
          <a:xfrm>
            <a:off x="755650" y="1135085"/>
            <a:ext cx="7632700" cy="31115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Clr>
                <a:srgbClr val="414042"/>
              </a:buClr>
              <a:buSzPts val="1800"/>
              <a:buNone/>
              <a:defRPr/>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p:cSld name="Text Slide">
    <p:spTree>
      <p:nvGrpSpPr>
        <p:cNvPr id="212" name="Shape 212"/>
        <p:cNvGrpSpPr/>
        <p:nvPr/>
      </p:nvGrpSpPr>
      <p:grpSpPr>
        <a:xfrm>
          <a:off x="0" y="0"/>
          <a:ext cx="0" cy="0"/>
          <a:chOff x="0" y="0"/>
          <a:chExt cx="0" cy="0"/>
        </a:xfrm>
      </p:grpSpPr>
      <p:sp>
        <p:nvSpPr>
          <p:cNvPr id="213" name="Google Shape;213;p20"/>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4" name="Google Shape;214;p20"/>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5" name="Google Shape;215;p20"/>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20"/>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17" name="Google Shape;217;p20"/>
          <p:cNvSpPr txBox="1"/>
          <p:nvPr>
            <p:ph idx="1" type="body"/>
          </p:nvPr>
        </p:nvSpPr>
        <p:spPr>
          <a:xfrm>
            <a:off x="755650" y="1203325"/>
            <a:ext cx="7632700" cy="3221038"/>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Clr>
                <a:srgbClr val="414042"/>
              </a:buClr>
              <a:buSzPts val="1400"/>
              <a:buNone/>
              <a:defRPr sz="1400"/>
            </a:lvl1pPr>
            <a:lvl2pPr indent="-228600" lvl="1" marL="914400" algn="l">
              <a:lnSpc>
                <a:spcPct val="90000"/>
              </a:lnSpc>
              <a:spcBef>
                <a:spcPts val="500"/>
              </a:spcBef>
              <a:spcAft>
                <a:spcPts val="0"/>
              </a:spcAft>
              <a:buClr>
                <a:srgbClr val="414042"/>
              </a:buClr>
              <a:buSzPts val="1800"/>
              <a:buNone/>
              <a:defRPr/>
            </a:lvl2pPr>
            <a:lvl3pPr indent="-228600" lvl="2" marL="1371600" algn="l">
              <a:lnSpc>
                <a:spcPct val="90000"/>
              </a:lnSpc>
              <a:spcBef>
                <a:spcPts val="500"/>
              </a:spcBef>
              <a:spcAft>
                <a:spcPts val="0"/>
              </a:spcAft>
              <a:buClr>
                <a:srgbClr val="414042"/>
              </a:buClr>
              <a:buSzPts val="1800"/>
              <a:buNone/>
              <a:defRPr/>
            </a:lvl3pPr>
            <a:lvl4pPr indent="-228600" lvl="3" marL="1828800" algn="l">
              <a:lnSpc>
                <a:spcPct val="90000"/>
              </a:lnSpc>
              <a:spcBef>
                <a:spcPts val="500"/>
              </a:spcBef>
              <a:spcAft>
                <a:spcPts val="0"/>
              </a:spcAft>
              <a:buClr>
                <a:srgbClr val="414042"/>
              </a:buClr>
              <a:buSzPts val="1800"/>
              <a:buNone/>
              <a:defRPr/>
            </a:lvl4pPr>
            <a:lvl5pPr indent="-228600" lvl="4" marL="2286000" algn="l">
              <a:lnSpc>
                <a:spcPct val="90000"/>
              </a:lnSpc>
              <a:spcBef>
                <a:spcPts val="500"/>
              </a:spcBef>
              <a:spcAft>
                <a:spcPts val="0"/>
              </a:spcAft>
              <a:buClr>
                <a:srgbClr val="41404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DAEEEF"/>
        </a:solidFill>
      </p:bgPr>
    </p:bg>
    <p:spTree>
      <p:nvGrpSpPr>
        <p:cNvPr id="11" name="Shape 11"/>
        <p:cNvGrpSpPr/>
        <p:nvPr/>
      </p:nvGrpSpPr>
      <p:grpSpPr>
        <a:xfrm>
          <a:off x="0" y="0"/>
          <a:ext cx="0" cy="0"/>
          <a:chOff x="0" y="0"/>
          <a:chExt cx="0" cy="0"/>
        </a:xfrm>
      </p:grpSpPr>
      <p:sp>
        <p:nvSpPr>
          <p:cNvPr id="12" name="Google Shape;12;p3"/>
          <p:cNvSpPr txBox="1"/>
          <p:nvPr/>
        </p:nvSpPr>
        <p:spPr>
          <a:xfrm>
            <a:off x="2050200" y="713425"/>
            <a:ext cx="50436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414043"/>
                </a:solidFill>
                <a:latin typeface="Proxima Nova"/>
                <a:ea typeface="Proxima Nova"/>
                <a:cs typeface="Proxima Nova"/>
                <a:sym typeface="Proxima Nova"/>
              </a:rPr>
              <a:t>Building enterprise blockchain ecosystems through global, open source collaboration</a:t>
            </a:r>
            <a:endParaRPr b="0" i="0" sz="1000" u="none" cap="none" strike="noStrike">
              <a:solidFill>
                <a:srgbClr val="414043"/>
              </a:solidFill>
              <a:latin typeface="Proxima Nova"/>
              <a:ea typeface="Proxima Nova"/>
              <a:cs typeface="Proxima Nova"/>
              <a:sym typeface="Proxima Nova"/>
            </a:endParaRPr>
          </a:p>
        </p:txBody>
      </p:sp>
      <p:pic>
        <p:nvPicPr>
          <p:cNvPr id="13" name="Google Shape;13;p3"/>
          <p:cNvPicPr preferRelativeResize="0"/>
          <p:nvPr/>
        </p:nvPicPr>
        <p:blipFill rotWithShape="1">
          <a:blip r:embed="rId2">
            <a:alphaModFix/>
          </a:blip>
          <a:srcRect b="0" l="0" r="0" t="0"/>
          <a:stretch/>
        </p:blipFill>
        <p:spPr>
          <a:xfrm>
            <a:off x="3387150" y="319775"/>
            <a:ext cx="1736489" cy="347650"/>
          </a:xfrm>
          <a:prstGeom prst="rect">
            <a:avLst/>
          </a:prstGeom>
          <a:noFill/>
          <a:ln>
            <a:noFill/>
          </a:ln>
        </p:spPr>
      </p:pic>
      <p:pic>
        <p:nvPicPr>
          <p:cNvPr id="14" name="Google Shape;14;p3"/>
          <p:cNvPicPr preferRelativeResize="0"/>
          <p:nvPr/>
        </p:nvPicPr>
        <p:blipFill rotWithShape="1">
          <a:blip r:embed="rId3">
            <a:alphaModFix/>
          </a:blip>
          <a:srcRect b="0" l="0" r="0" t="0"/>
          <a:stretch/>
        </p:blipFill>
        <p:spPr>
          <a:xfrm>
            <a:off x="0" y="2629785"/>
            <a:ext cx="9144003" cy="2513716"/>
          </a:xfrm>
          <a:prstGeom prst="rect">
            <a:avLst/>
          </a:prstGeom>
          <a:noFill/>
          <a:ln>
            <a:noFill/>
          </a:ln>
        </p:spPr>
      </p:pic>
      <p:sp>
        <p:nvSpPr>
          <p:cNvPr id="15" name="Google Shape;15;p3"/>
          <p:cNvSpPr txBox="1"/>
          <p:nvPr>
            <p:ph type="ctrTitle"/>
          </p:nvPr>
        </p:nvSpPr>
        <p:spPr>
          <a:xfrm>
            <a:off x="755650" y="771525"/>
            <a:ext cx="7632600" cy="2004600"/>
          </a:xfrm>
          <a:prstGeom prst="rect">
            <a:avLst/>
          </a:prstGeom>
          <a:noFill/>
          <a:ln>
            <a:noFill/>
          </a:ln>
        </p:spPr>
        <p:txBody>
          <a:bodyPr anchorCtr="0" anchor="ctr" bIns="0" lIns="0" spcFirstLastPara="1" rIns="0" wrap="square" tIns="0">
            <a:normAutofit/>
          </a:bodyPr>
          <a:lstStyle>
            <a:lvl1pPr lvl="0" algn="ctr">
              <a:lnSpc>
                <a:spcPct val="90000"/>
              </a:lnSpc>
              <a:spcBef>
                <a:spcPts val="0"/>
              </a:spcBef>
              <a:spcAft>
                <a:spcPts val="0"/>
              </a:spcAft>
              <a:buClr>
                <a:srgbClr val="414043"/>
              </a:buClr>
              <a:buSzPts val="4800"/>
              <a:buFont typeface="Arial"/>
              <a:buNone/>
              <a:defRPr sz="4800">
                <a:solidFill>
                  <a:srgbClr val="41404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3"/>
          <p:cNvSpPr txBox="1"/>
          <p:nvPr>
            <p:ph idx="1" type="subTitle"/>
          </p:nvPr>
        </p:nvSpPr>
        <p:spPr>
          <a:xfrm>
            <a:off x="755650" y="2907271"/>
            <a:ext cx="7632600" cy="642600"/>
          </a:xfrm>
          <a:prstGeom prst="rect">
            <a:avLst/>
          </a:prstGeom>
          <a:noFill/>
          <a:ln>
            <a:noFill/>
          </a:ln>
        </p:spPr>
        <p:txBody>
          <a:bodyPr anchorCtr="0" anchor="ctr" bIns="0" lIns="0" spcFirstLastPara="1" rIns="0" wrap="square" tIns="0">
            <a:normAutofit/>
          </a:bodyPr>
          <a:lstStyle>
            <a:lvl1pPr lvl="0" algn="ctr">
              <a:lnSpc>
                <a:spcPct val="90000"/>
              </a:lnSpc>
              <a:spcBef>
                <a:spcPts val="1000"/>
              </a:spcBef>
              <a:spcAft>
                <a:spcPts val="0"/>
              </a:spcAft>
              <a:buClr>
                <a:srgbClr val="414043"/>
              </a:buClr>
              <a:buSzPts val="2400"/>
              <a:buNone/>
              <a:defRPr sz="2400">
                <a:solidFill>
                  <a:srgbClr val="414043"/>
                </a:solidFill>
              </a:defRPr>
            </a:lvl1pPr>
            <a:lvl2pPr lvl="1" algn="ctr">
              <a:lnSpc>
                <a:spcPct val="90000"/>
              </a:lnSpc>
              <a:spcBef>
                <a:spcPts val="500"/>
              </a:spcBef>
              <a:spcAft>
                <a:spcPts val="0"/>
              </a:spcAft>
              <a:buClr>
                <a:srgbClr val="414042"/>
              </a:buClr>
              <a:buSzPts val="2000"/>
              <a:buNone/>
              <a:defRPr sz="2000"/>
            </a:lvl2pPr>
            <a:lvl3pPr lvl="2" algn="ctr">
              <a:lnSpc>
                <a:spcPct val="90000"/>
              </a:lnSpc>
              <a:spcBef>
                <a:spcPts val="500"/>
              </a:spcBef>
              <a:spcAft>
                <a:spcPts val="0"/>
              </a:spcAft>
              <a:buClr>
                <a:srgbClr val="414042"/>
              </a:buClr>
              <a:buSzPts val="1800"/>
              <a:buNone/>
              <a:defRPr sz="1800"/>
            </a:lvl3pPr>
            <a:lvl4pPr lvl="3" algn="ctr">
              <a:lnSpc>
                <a:spcPct val="90000"/>
              </a:lnSpc>
              <a:spcBef>
                <a:spcPts val="500"/>
              </a:spcBef>
              <a:spcAft>
                <a:spcPts val="0"/>
              </a:spcAft>
              <a:buClr>
                <a:srgbClr val="414042"/>
              </a:buClr>
              <a:buSzPts val="1600"/>
              <a:buNone/>
              <a:defRPr sz="1600"/>
            </a:lvl4pPr>
            <a:lvl5pPr lvl="4" algn="ctr">
              <a:lnSpc>
                <a:spcPct val="90000"/>
              </a:lnSpc>
              <a:spcBef>
                <a:spcPts val="500"/>
              </a:spcBef>
              <a:spcAft>
                <a:spcPts val="0"/>
              </a:spcAft>
              <a:buClr>
                <a:srgbClr val="41404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 name="Google Shape;17;p3"/>
          <p:cNvSpPr txBox="1"/>
          <p:nvPr>
            <p:ph idx="10" type="dt"/>
          </p:nvPr>
        </p:nvSpPr>
        <p:spPr>
          <a:xfrm>
            <a:off x="2219706" y="4318534"/>
            <a:ext cx="1001400" cy="2745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1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
          <p:cNvSpPr txBox="1"/>
          <p:nvPr>
            <p:ph idx="11" type="ftr"/>
          </p:nvPr>
        </p:nvSpPr>
        <p:spPr>
          <a:xfrm>
            <a:off x="3631474" y="4318534"/>
            <a:ext cx="4369500" cy="2745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sz="1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2" type="sldNum"/>
          </p:nvPr>
        </p:nvSpPr>
        <p:spPr>
          <a:xfrm>
            <a:off x="8348472" y="4318534"/>
            <a:ext cx="468600" cy="2745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0" name="Google Shape;20;p3"/>
          <p:cNvSpPr txBox="1"/>
          <p:nvPr>
            <p:ph idx="2" type="body"/>
          </p:nvPr>
        </p:nvSpPr>
        <p:spPr>
          <a:xfrm>
            <a:off x="755650" y="3679437"/>
            <a:ext cx="7632600" cy="444900"/>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rgbClr val="414043"/>
              </a:buClr>
              <a:buSzPts val="1100"/>
              <a:buNone/>
              <a:defRPr sz="1100">
                <a:solidFill>
                  <a:srgbClr val="414043"/>
                </a:solidFill>
              </a:defRPr>
            </a:lvl1pPr>
            <a:lvl2pPr indent="-298450" lvl="1" marL="914400" algn="l">
              <a:lnSpc>
                <a:spcPct val="90000"/>
              </a:lnSpc>
              <a:spcBef>
                <a:spcPts val="500"/>
              </a:spcBef>
              <a:spcAft>
                <a:spcPts val="0"/>
              </a:spcAft>
              <a:buClr>
                <a:srgbClr val="414043"/>
              </a:buClr>
              <a:buSzPts val="1100"/>
              <a:buChar char="•"/>
              <a:defRPr sz="1100">
                <a:solidFill>
                  <a:srgbClr val="414043"/>
                </a:solidFill>
              </a:defRPr>
            </a:lvl2pPr>
            <a:lvl3pPr indent="-298450" lvl="2" marL="1371600" algn="l">
              <a:lnSpc>
                <a:spcPct val="90000"/>
              </a:lnSpc>
              <a:spcBef>
                <a:spcPts val="500"/>
              </a:spcBef>
              <a:spcAft>
                <a:spcPts val="0"/>
              </a:spcAft>
              <a:buClr>
                <a:srgbClr val="414043"/>
              </a:buClr>
              <a:buSzPts val="1100"/>
              <a:buChar char="•"/>
              <a:defRPr sz="1100">
                <a:solidFill>
                  <a:srgbClr val="414043"/>
                </a:solidFill>
              </a:defRPr>
            </a:lvl3pPr>
            <a:lvl4pPr indent="-298450" lvl="3" marL="1828800" algn="l">
              <a:lnSpc>
                <a:spcPct val="90000"/>
              </a:lnSpc>
              <a:spcBef>
                <a:spcPts val="500"/>
              </a:spcBef>
              <a:spcAft>
                <a:spcPts val="0"/>
              </a:spcAft>
              <a:buClr>
                <a:srgbClr val="414043"/>
              </a:buClr>
              <a:buSzPts val="1100"/>
              <a:buChar char="•"/>
              <a:defRPr sz="1100">
                <a:solidFill>
                  <a:srgbClr val="414043"/>
                </a:solidFill>
              </a:defRPr>
            </a:lvl4pPr>
            <a:lvl5pPr indent="-298450" lvl="4" marL="2286000" algn="l">
              <a:lnSpc>
                <a:spcPct val="90000"/>
              </a:lnSpc>
              <a:spcBef>
                <a:spcPts val="500"/>
              </a:spcBef>
              <a:spcAft>
                <a:spcPts val="0"/>
              </a:spcAft>
              <a:buClr>
                <a:srgbClr val="414043"/>
              </a:buClr>
              <a:buSzPts val="1100"/>
              <a:buChar char="•"/>
              <a:defRPr sz="1100">
                <a:solidFill>
                  <a:srgbClr val="414043"/>
                </a:solidFill>
              </a:defRPr>
            </a:lvl5pPr>
            <a:lvl6pPr indent="-342900" lvl="5" marL="2743200" algn="l">
              <a:lnSpc>
                <a:spcPct val="90000"/>
              </a:lnSpc>
              <a:spcBef>
                <a:spcPts val="500"/>
              </a:spcBef>
              <a:spcAft>
                <a:spcPts val="0"/>
              </a:spcAft>
              <a:buClr>
                <a:srgbClr val="414043"/>
              </a:buClr>
              <a:buSzPts val="1800"/>
              <a:buChar char="•"/>
              <a:defRPr>
                <a:solidFill>
                  <a:srgbClr val="414043"/>
                </a:solidFill>
              </a:defRPr>
            </a:lvl6pPr>
            <a:lvl7pPr indent="-342900" lvl="6" marL="3200400" algn="l">
              <a:lnSpc>
                <a:spcPct val="90000"/>
              </a:lnSpc>
              <a:spcBef>
                <a:spcPts val="500"/>
              </a:spcBef>
              <a:spcAft>
                <a:spcPts val="0"/>
              </a:spcAft>
              <a:buClr>
                <a:srgbClr val="414043"/>
              </a:buClr>
              <a:buSzPts val="1800"/>
              <a:buChar char="•"/>
              <a:defRPr>
                <a:solidFill>
                  <a:srgbClr val="414043"/>
                </a:solidFill>
              </a:defRPr>
            </a:lvl7pPr>
            <a:lvl8pPr indent="-342900" lvl="7" marL="3657600" algn="l">
              <a:lnSpc>
                <a:spcPct val="90000"/>
              </a:lnSpc>
              <a:spcBef>
                <a:spcPts val="500"/>
              </a:spcBef>
              <a:spcAft>
                <a:spcPts val="0"/>
              </a:spcAft>
              <a:buClr>
                <a:srgbClr val="414043"/>
              </a:buClr>
              <a:buSzPts val="1800"/>
              <a:buChar char="•"/>
              <a:defRPr>
                <a:solidFill>
                  <a:srgbClr val="414043"/>
                </a:solidFill>
              </a:defRPr>
            </a:lvl8pPr>
            <a:lvl9pPr indent="-342900" lvl="8" marL="4114800" algn="l">
              <a:lnSpc>
                <a:spcPct val="90000"/>
              </a:lnSpc>
              <a:spcBef>
                <a:spcPts val="500"/>
              </a:spcBef>
              <a:spcAft>
                <a:spcPts val="0"/>
              </a:spcAft>
              <a:buClr>
                <a:srgbClr val="414043"/>
              </a:buClr>
              <a:buSzPts val="1800"/>
              <a:buChar char="•"/>
              <a:defRPr>
                <a:solidFill>
                  <a:srgbClr val="414043"/>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ist Slide">
  <p:cSld name="Text List Slide">
    <p:spTree>
      <p:nvGrpSpPr>
        <p:cNvPr id="218" name="Shape 218"/>
        <p:cNvGrpSpPr/>
        <p:nvPr/>
      </p:nvGrpSpPr>
      <p:grpSpPr>
        <a:xfrm>
          <a:off x="0" y="0"/>
          <a:ext cx="0" cy="0"/>
          <a:chOff x="0" y="0"/>
          <a:chExt cx="0" cy="0"/>
        </a:xfrm>
      </p:grpSpPr>
      <p:sp>
        <p:nvSpPr>
          <p:cNvPr id="219" name="Google Shape;219;p21"/>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21"/>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21"/>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p21"/>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23" name="Google Shape;223;p21"/>
          <p:cNvSpPr txBox="1"/>
          <p:nvPr>
            <p:ph idx="1" type="body"/>
          </p:nvPr>
        </p:nvSpPr>
        <p:spPr>
          <a:xfrm>
            <a:off x="755650" y="1203325"/>
            <a:ext cx="3640181" cy="3221038"/>
          </a:xfrm>
          <a:prstGeom prst="rect">
            <a:avLst/>
          </a:prstGeom>
          <a:noFill/>
          <a:ln>
            <a:noFill/>
          </a:ln>
        </p:spPr>
        <p:txBody>
          <a:bodyPr anchorCtr="0" anchor="ctr" bIns="0" lIns="0" spcFirstLastPara="1" rIns="0" wrap="square" tIns="0">
            <a:normAutofit/>
          </a:bodyPr>
          <a:lstStyle>
            <a:lvl1pPr indent="-228600" lvl="0" marL="457200" marR="0" algn="l">
              <a:lnSpc>
                <a:spcPct val="150000"/>
              </a:lnSpc>
              <a:spcBef>
                <a:spcPts val="0"/>
              </a:spcBef>
              <a:spcAft>
                <a:spcPts val="0"/>
              </a:spcAft>
              <a:buClr>
                <a:srgbClr val="414042"/>
              </a:buClr>
              <a:buSzPts val="1400"/>
              <a:buFont typeface="Arial"/>
              <a:buNone/>
              <a:defRPr sz="1400"/>
            </a:lvl1pPr>
            <a:lvl2pPr indent="-228600" lvl="1" marL="914400" algn="l">
              <a:lnSpc>
                <a:spcPct val="150000"/>
              </a:lnSpc>
              <a:spcBef>
                <a:spcPts val="500"/>
              </a:spcBef>
              <a:spcAft>
                <a:spcPts val="0"/>
              </a:spcAft>
              <a:buClr>
                <a:srgbClr val="414042"/>
              </a:buClr>
              <a:buSzPts val="1400"/>
              <a:buNone/>
              <a:defRPr sz="1400"/>
            </a:lvl2pPr>
            <a:lvl3pPr indent="-228600" lvl="2" marL="1371600" algn="l">
              <a:lnSpc>
                <a:spcPct val="150000"/>
              </a:lnSpc>
              <a:spcBef>
                <a:spcPts val="500"/>
              </a:spcBef>
              <a:spcAft>
                <a:spcPts val="0"/>
              </a:spcAft>
              <a:buClr>
                <a:srgbClr val="414042"/>
              </a:buClr>
              <a:buSzPts val="1400"/>
              <a:buNone/>
              <a:defRPr sz="1400"/>
            </a:lvl3pPr>
            <a:lvl4pPr indent="-228600" lvl="3" marL="1828800" algn="l">
              <a:lnSpc>
                <a:spcPct val="150000"/>
              </a:lnSpc>
              <a:spcBef>
                <a:spcPts val="500"/>
              </a:spcBef>
              <a:spcAft>
                <a:spcPts val="0"/>
              </a:spcAft>
              <a:buClr>
                <a:srgbClr val="414042"/>
              </a:buClr>
              <a:buSzPts val="1400"/>
              <a:buNone/>
              <a:defRPr sz="1400"/>
            </a:lvl4pPr>
            <a:lvl5pPr indent="-228600" lvl="4" marL="2286000" algn="l">
              <a:lnSpc>
                <a:spcPct val="150000"/>
              </a:lnSpc>
              <a:spcBef>
                <a:spcPts val="500"/>
              </a:spcBef>
              <a:spcAft>
                <a:spcPts val="0"/>
              </a:spcAft>
              <a:buClr>
                <a:srgbClr val="414042"/>
              </a:buClr>
              <a:buSzPts val="1400"/>
              <a:buNone/>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 name="Google Shape;224;p21"/>
          <p:cNvSpPr txBox="1"/>
          <p:nvPr>
            <p:ph idx="2" type="body"/>
          </p:nvPr>
        </p:nvSpPr>
        <p:spPr>
          <a:xfrm>
            <a:off x="4748169" y="1203325"/>
            <a:ext cx="3640181" cy="3221038"/>
          </a:xfrm>
          <a:prstGeom prst="rect">
            <a:avLst/>
          </a:prstGeom>
          <a:noFill/>
          <a:ln>
            <a:noFill/>
          </a:ln>
        </p:spPr>
        <p:txBody>
          <a:bodyPr anchorCtr="0" anchor="ctr" bIns="0" lIns="0" spcFirstLastPara="1" rIns="0" wrap="square" tIns="0">
            <a:normAutofit/>
          </a:bodyPr>
          <a:lstStyle>
            <a:lvl1pPr indent="-228600" lvl="0" marL="457200" marR="0" algn="l">
              <a:lnSpc>
                <a:spcPct val="150000"/>
              </a:lnSpc>
              <a:spcBef>
                <a:spcPts val="0"/>
              </a:spcBef>
              <a:spcAft>
                <a:spcPts val="0"/>
              </a:spcAft>
              <a:buClr>
                <a:srgbClr val="414042"/>
              </a:buClr>
              <a:buSzPts val="1400"/>
              <a:buFont typeface="Arial"/>
              <a:buNone/>
              <a:defRPr sz="1400"/>
            </a:lvl1pPr>
            <a:lvl2pPr indent="-228600" lvl="1" marL="914400" algn="l">
              <a:lnSpc>
                <a:spcPct val="150000"/>
              </a:lnSpc>
              <a:spcBef>
                <a:spcPts val="500"/>
              </a:spcBef>
              <a:spcAft>
                <a:spcPts val="0"/>
              </a:spcAft>
              <a:buClr>
                <a:srgbClr val="414042"/>
              </a:buClr>
              <a:buSzPts val="1400"/>
              <a:buNone/>
              <a:defRPr sz="1400"/>
            </a:lvl2pPr>
            <a:lvl3pPr indent="-228600" lvl="2" marL="1371600" algn="l">
              <a:lnSpc>
                <a:spcPct val="150000"/>
              </a:lnSpc>
              <a:spcBef>
                <a:spcPts val="500"/>
              </a:spcBef>
              <a:spcAft>
                <a:spcPts val="0"/>
              </a:spcAft>
              <a:buClr>
                <a:srgbClr val="414042"/>
              </a:buClr>
              <a:buSzPts val="1400"/>
              <a:buNone/>
              <a:defRPr sz="1400"/>
            </a:lvl3pPr>
            <a:lvl4pPr indent="-228600" lvl="3" marL="1828800" algn="l">
              <a:lnSpc>
                <a:spcPct val="150000"/>
              </a:lnSpc>
              <a:spcBef>
                <a:spcPts val="500"/>
              </a:spcBef>
              <a:spcAft>
                <a:spcPts val="0"/>
              </a:spcAft>
              <a:buClr>
                <a:srgbClr val="414042"/>
              </a:buClr>
              <a:buSzPts val="1400"/>
              <a:buNone/>
              <a:defRPr sz="1400"/>
            </a:lvl4pPr>
            <a:lvl5pPr indent="-228600" lvl="4" marL="2286000" algn="l">
              <a:lnSpc>
                <a:spcPct val="150000"/>
              </a:lnSpc>
              <a:spcBef>
                <a:spcPts val="500"/>
              </a:spcBef>
              <a:spcAft>
                <a:spcPts val="0"/>
              </a:spcAft>
              <a:buClr>
                <a:srgbClr val="414042"/>
              </a:buClr>
              <a:buSzPts val="1400"/>
              <a:buNone/>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initions Slide">
  <p:cSld name="Definitions Slide">
    <p:spTree>
      <p:nvGrpSpPr>
        <p:cNvPr id="225" name="Shape 225"/>
        <p:cNvGrpSpPr/>
        <p:nvPr/>
      </p:nvGrpSpPr>
      <p:grpSpPr>
        <a:xfrm>
          <a:off x="0" y="0"/>
          <a:ext cx="0" cy="0"/>
          <a:chOff x="0" y="0"/>
          <a:chExt cx="0" cy="0"/>
        </a:xfrm>
      </p:grpSpPr>
      <p:sp>
        <p:nvSpPr>
          <p:cNvPr id="226" name="Google Shape;226;p22"/>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p22"/>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8" name="Google Shape;228;p22"/>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9" name="Google Shape;229;p22"/>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30" name="Google Shape;230;p22"/>
          <p:cNvSpPr txBox="1"/>
          <p:nvPr>
            <p:ph idx="1" type="body"/>
          </p:nvPr>
        </p:nvSpPr>
        <p:spPr>
          <a:xfrm>
            <a:off x="755650" y="1203325"/>
            <a:ext cx="2365055" cy="3221038"/>
          </a:xfrm>
          <a:prstGeom prst="rect">
            <a:avLst/>
          </a:prstGeom>
          <a:noFill/>
          <a:ln>
            <a:noFill/>
          </a:ln>
        </p:spPr>
        <p:txBody>
          <a:bodyPr anchorCtr="0" anchor="ctr" bIns="0" lIns="0" spcFirstLastPara="1" rIns="0" wrap="square" tIns="0">
            <a:normAutofit/>
          </a:bodyPr>
          <a:lstStyle>
            <a:lvl1pPr indent="-228600" lvl="0" marL="457200" marR="0" algn="l">
              <a:lnSpc>
                <a:spcPct val="100000"/>
              </a:lnSpc>
              <a:spcBef>
                <a:spcPts val="0"/>
              </a:spcBef>
              <a:spcAft>
                <a:spcPts val="0"/>
              </a:spcAft>
              <a:buClr>
                <a:srgbClr val="414042"/>
              </a:buClr>
              <a:buSzPts val="1100"/>
              <a:buFont typeface="Arial"/>
              <a:buNone/>
              <a:defRPr sz="1100"/>
            </a:lvl1pPr>
            <a:lvl2pPr indent="-228600" lvl="1" marL="914400" algn="l">
              <a:lnSpc>
                <a:spcPct val="150000"/>
              </a:lnSpc>
              <a:spcBef>
                <a:spcPts val="500"/>
              </a:spcBef>
              <a:spcAft>
                <a:spcPts val="0"/>
              </a:spcAft>
              <a:buClr>
                <a:srgbClr val="414042"/>
              </a:buClr>
              <a:buSzPts val="1400"/>
              <a:buNone/>
              <a:defRPr sz="1400"/>
            </a:lvl2pPr>
            <a:lvl3pPr indent="-228600" lvl="2" marL="1371600" algn="l">
              <a:lnSpc>
                <a:spcPct val="150000"/>
              </a:lnSpc>
              <a:spcBef>
                <a:spcPts val="500"/>
              </a:spcBef>
              <a:spcAft>
                <a:spcPts val="0"/>
              </a:spcAft>
              <a:buClr>
                <a:srgbClr val="414042"/>
              </a:buClr>
              <a:buSzPts val="1400"/>
              <a:buNone/>
              <a:defRPr sz="1400"/>
            </a:lvl3pPr>
            <a:lvl4pPr indent="-228600" lvl="3" marL="1828800" algn="l">
              <a:lnSpc>
                <a:spcPct val="150000"/>
              </a:lnSpc>
              <a:spcBef>
                <a:spcPts val="500"/>
              </a:spcBef>
              <a:spcAft>
                <a:spcPts val="0"/>
              </a:spcAft>
              <a:buClr>
                <a:srgbClr val="414042"/>
              </a:buClr>
              <a:buSzPts val="1400"/>
              <a:buNone/>
              <a:defRPr sz="1400"/>
            </a:lvl4pPr>
            <a:lvl5pPr indent="-228600" lvl="4" marL="2286000" algn="l">
              <a:lnSpc>
                <a:spcPct val="150000"/>
              </a:lnSpc>
              <a:spcBef>
                <a:spcPts val="500"/>
              </a:spcBef>
              <a:spcAft>
                <a:spcPts val="0"/>
              </a:spcAft>
              <a:buClr>
                <a:srgbClr val="414042"/>
              </a:buClr>
              <a:buSzPts val="1400"/>
              <a:buNone/>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22"/>
          <p:cNvSpPr txBox="1"/>
          <p:nvPr>
            <p:ph idx="2" type="body"/>
          </p:nvPr>
        </p:nvSpPr>
        <p:spPr>
          <a:xfrm>
            <a:off x="6023295" y="1203325"/>
            <a:ext cx="2365055" cy="3221038"/>
          </a:xfrm>
          <a:prstGeom prst="rect">
            <a:avLst/>
          </a:prstGeom>
          <a:noFill/>
          <a:ln>
            <a:noFill/>
          </a:ln>
        </p:spPr>
        <p:txBody>
          <a:bodyPr anchorCtr="0" anchor="ctr" bIns="0" lIns="0" spcFirstLastPara="1" rIns="0" wrap="square" tIns="0">
            <a:normAutofit/>
          </a:bodyPr>
          <a:lstStyle>
            <a:lvl1pPr indent="-228600" lvl="0" marL="457200" marR="0" algn="l">
              <a:lnSpc>
                <a:spcPct val="100000"/>
              </a:lnSpc>
              <a:spcBef>
                <a:spcPts val="0"/>
              </a:spcBef>
              <a:spcAft>
                <a:spcPts val="0"/>
              </a:spcAft>
              <a:buClr>
                <a:srgbClr val="414042"/>
              </a:buClr>
              <a:buSzPts val="1100"/>
              <a:buFont typeface="Arial"/>
              <a:buNone/>
              <a:defRPr sz="1100"/>
            </a:lvl1pPr>
            <a:lvl2pPr indent="-228600" lvl="1" marL="914400" algn="l">
              <a:lnSpc>
                <a:spcPct val="150000"/>
              </a:lnSpc>
              <a:spcBef>
                <a:spcPts val="500"/>
              </a:spcBef>
              <a:spcAft>
                <a:spcPts val="0"/>
              </a:spcAft>
              <a:buClr>
                <a:srgbClr val="414042"/>
              </a:buClr>
              <a:buSzPts val="1400"/>
              <a:buNone/>
              <a:defRPr sz="1400"/>
            </a:lvl2pPr>
            <a:lvl3pPr indent="-228600" lvl="2" marL="1371600" algn="l">
              <a:lnSpc>
                <a:spcPct val="150000"/>
              </a:lnSpc>
              <a:spcBef>
                <a:spcPts val="500"/>
              </a:spcBef>
              <a:spcAft>
                <a:spcPts val="0"/>
              </a:spcAft>
              <a:buClr>
                <a:srgbClr val="414042"/>
              </a:buClr>
              <a:buSzPts val="1400"/>
              <a:buNone/>
              <a:defRPr sz="1400"/>
            </a:lvl3pPr>
            <a:lvl4pPr indent="-228600" lvl="3" marL="1828800" algn="l">
              <a:lnSpc>
                <a:spcPct val="150000"/>
              </a:lnSpc>
              <a:spcBef>
                <a:spcPts val="500"/>
              </a:spcBef>
              <a:spcAft>
                <a:spcPts val="0"/>
              </a:spcAft>
              <a:buClr>
                <a:srgbClr val="414042"/>
              </a:buClr>
              <a:buSzPts val="1400"/>
              <a:buNone/>
              <a:defRPr sz="1400"/>
            </a:lvl4pPr>
            <a:lvl5pPr indent="-228600" lvl="4" marL="2286000" algn="l">
              <a:lnSpc>
                <a:spcPct val="150000"/>
              </a:lnSpc>
              <a:spcBef>
                <a:spcPts val="500"/>
              </a:spcBef>
              <a:spcAft>
                <a:spcPts val="0"/>
              </a:spcAft>
              <a:buClr>
                <a:srgbClr val="414042"/>
              </a:buClr>
              <a:buSzPts val="1400"/>
              <a:buNone/>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 name="Google Shape;232;p22"/>
          <p:cNvSpPr txBox="1"/>
          <p:nvPr>
            <p:ph idx="3" type="body"/>
          </p:nvPr>
        </p:nvSpPr>
        <p:spPr>
          <a:xfrm>
            <a:off x="3397541" y="1203325"/>
            <a:ext cx="2365055" cy="3221038"/>
          </a:xfrm>
          <a:prstGeom prst="rect">
            <a:avLst/>
          </a:prstGeom>
          <a:noFill/>
          <a:ln>
            <a:noFill/>
          </a:ln>
        </p:spPr>
        <p:txBody>
          <a:bodyPr anchorCtr="0" anchor="ctr" bIns="0" lIns="0" spcFirstLastPara="1" rIns="0" wrap="square" tIns="0">
            <a:normAutofit/>
          </a:bodyPr>
          <a:lstStyle>
            <a:lvl1pPr indent="-228600" lvl="0" marL="457200" marR="0" algn="l">
              <a:lnSpc>
                <a:spcPct val="100000"/>
              </a:lnSpc>
              <a:spcBef>
                <a:spcPts val="0"/>
              </a:spcBef>
              <a:spcAft>
                <a:spcPts val="0"/>
              </a:spcAft>
              <a:buClr>
                <a:srgbClr val="414042"/>
              </a:buClr>
              <a:buSzPts val="1100"/>
              <a:buFont typeface="Arial"/>
              <a:buNone/>
              <a:defRPr sz="1100"/>
            </a:lvl1pPr>
            <a:lvl2pPr indent="-228600" lvl="1" marL="914400" algn="l">
              <a:lnSpc>
                <a:spcPct val="150000"/>
              </a:lnSpc>
              <a:spcBef>
                <a:spcPts val="500"/>
              </a:spcBef>
              <a:spcAft>
                <a:spcPts val="0"/>
              </a:spcAft>
              <a:buClr>
                <a:srgbClr val="414042"/>
              </a:buClr>
              <a:buSzPts val="1400"/>
              <a:buNone/>
              <a:defRPr sz="1400"/>
            </a:lvl2pPr>
            <a:lvl3pPr indent="-228600" lvl="2" marL="1371600" algn="l">
              <a:lnSpc>
                <a:spcPct val="150000"/>
              </a:lnSpc>
              <a:spcBef>
                <a:spcPts val="500"/>
              </a:spcBef>
              <a:spcAft>
                <a:spcPts val="0"/>
              </a:spcAft>
              <a:buClr>
                <a:srgbClr val="414042"/>
              </a:buClr>
              <a:buSzPts val="1400"/>
              <a:buNone/>
              <a:defRPr sz="1400"/>
            </a:lvl3pPr>
            <a:lvl4pPr indent="-228600" lvl="3" marL="1828800" algn="l">
              <a:lnSpc>
                <a:spcPct val="150000"/>
              </a:lnSpc>
              <a:spcBef>
                <a:spcPts val="500"/>
              </a:spcBef>
              <a:spcAft>
                <a:spcPts val="0"/>
              </a:spcAft>
              <a:buClr>
                <a:srgbClr val="414042"/>
              </a:buClr>
              <a:buSzPts val="1400"/>
              <a:buNone/>
              <a:defRPr sz="1400"/>
            </a:lvl4pPr>
            <a:lvl5pPr indent="-228600" lvl="4" marL="2286000" algn="l">
              <a:lnSpc>
                <a:spcPct val="150000"/>
              </a:lnSpc>
              <a:spcBef>
                <a:spcPts val="500"/>
              </a:spcBef>
              <a:spcAft>
                <a:spcPts val="0"/>
              </a:spcAft>
              <a:buClr>
                <a:srgbClr val="414042"/>
              </a:buClr>
              <a:buSzPts val="1400"/>
              <a:buNone/>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ography Slide">
  <p:cSld name="Biography Slide">
    <p:spTree>
      <p:nvGrpSpPr>
        <p:cNvPr id="233" name="Shape 233"/>
        <p:cNvGrpSpPr/>
        <p:nvPr/>
      </p:nvGrpSpPr>
      <p:grpSpPr>
        <a:xfrm>
          <a:off x="0" y="0"/>
          <a:ext cx="0" cy="0"/>
          <a:chOff x="0" y="0"/>
          <a:chExt cx="0" cy="0"/>
        </a:xfrm>
      </p:grpSpPr>
      <p:sp>
        <p:nvSpPr>
          <p:cNvPr id="234" name="Google Shape;234;p23"/>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p23"/>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p23"/>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37" name="Google Shape;237;p23"/>
          <p:cNvPicPr preferRelativeResize="0"/>
          <p:nvPr/>
        </p:nvPicPr>
        <p:blipFill rotWithShape="1">
          <a:blip r:embed="rId2">
            <a:alphaModFix/>
          </a:blip>
          <a:srcRect b="0" l="159" r="159" t="30921"/>
          <a:stretch/>
        </p:blipFill>
        <p:spPr>
          <a:xfrm>
            <a:off x="4009675" y="-1"/>
            <a:ext cx="1124651" cy="1896725"/>
          </a:xfrm>
          <a:prstGeom prst="rect">
            <a:avLst/>
          </a:prstGeom>
          <a:noFill/>
          <a:ln>
            <a:noFill/>
          </a:ln>
        </p:spPr>
      </p:pic>
      <p:sp>
        <p:nvSpPr>
          <p:cNvPr id="238" name="Google Shape;238;p23"/>
          <p:cNvSpPr txBox="1"/>
          <p:nvPr>
            <p:ph idx="1" type="body"/>
          </p:nvPr>
        </p:nvSpPr>
        <p:spPr>
          <a:xfrm>
            <a:off x="755650" y="2163763"/>
            <a:ext cx="7632700" cy="326953"/>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rgbClr val="414042"/>
              </a:buClr>
              <a:buSzPts val="2800"/>
              <a:buNone/>
              <a:defRPr b="1" sz="2800"/>
            </a:lvl1pPr>
            <a:lvl2pPr indent="-228600" lvl="1" marL="914400" algn="ctr">
              <a:lnSpc>
                <a:spcPct val="90000"/>
              </a:lnSpc>
              <a:spcBef>
                <a:spcPts val="500"/>
              </a:spcBef>
              <a:spcAft>
                <a:spcPts val="0"/>
              </a:spcAft>
              <a:buClr>
                <a:srgbClr val="414042"/>
              </a:buClr>
              <a:buSzPts val="1800"/>
              <a:buNone/>
              <a:defRPr/>
            </a:lvl2pPr>
            <a:lvl3pPr indent="-228600" lvl="2" marL="1371600" algn="ctr">
              <a:lnSpc>
                <a:spcPct val="90000"/>
              </a:lnSpc>
              <a:spcBef>
                <a:spcPts val="500"/>
              </a:spcBef>
              <a:spcAft>
                <a:spcPts val="0"/>
              </a:spcAft>
              <a:buClr>
                <a:srgbClr val="414042"/>
              </a:buClr>
              <a:buSzPts val="1800"/>
              <a:buNone/>
              <a:defRPr/>
            </a:lvl3pPr>
            <a:lvl4pPr indent="-228600" lvl="3" marL="1828800" algn="ctr">
              <a:lnSpc>
                <a:spcPct val="90000"/>
              </a:lnSpc>
              <a:spcBef>
                <a:spcPts val="500"/>
              </a:spcBef>
              <a:spcAft>
                <a:spcPts val="0"/>
              </a:spcAft>
              <a:buClr>
                <a:srgbClr val="414042"/>
              </a:buClr>
              <a:buSzPts val="1800"/>
              <a:buNone/>
              <a:defRPr/>
            </a:lvl4pPr>
            <a:lvl5pPr indent="-228600" lvl="4" marL="2286000" algn="ctr">
              <a:lnSpc>
                <a:spcPct val="90000"/>
              </a:lnSpc>
              <a:spcBef>
                <a:spcPts val="500"/>
              </a:spcBef>
              <a:spcAft>
                <a:spcPts val="0"/>
              </a:spcAft>
              <a:buClr>
                <a:srgbClr val="41404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p23"/>
          <p:cNvSpPr txBox="1"/>
          <p:nvPr>
            <p:ph idx="2" type="body"/>
          </p:nvPr>
        </p:nvSpPr>
        <p:spPr>
          <a:xfrm>
            <a:off x="755650" y="2602523"/>
            <a:ext cx="7645400" cy="1805965"/>
          </a:xfrm>
          <a:prstGeom prst="rect">
            <a:avLst/>
          </a:prstGeom>
          <a:noFill/>
          <a:ln>
            <a:noFill/>
          </a:ln>
        </p:spPr>
        <p:txBody>
          <a:bodyPr anchorCtr="0" anchor="t" bIns="0" lIns="0" spcFirstLastPara="1" rIns="0" wrap="square" tIns="0">
            <a:normAutofit/>
          </a:bodyPr>
          <a:lstStyle>
            <a:lvl1pPr indent="-228600" lvl="0" marL="457200" marR="0" algn="ctr">
              <a:lnSpc>
                <a:spcPct val="90000"/>
              </a:lnSpc>
              <a:spcBef>
                <a:spcPts val="1000"/>
              </a:spcBef>
              <a:spcAft>
                <a:spcPts val="0"/>
              </a:spcAft>
              <a:buClr>
                <a:srgbClr val="414042"/>
              </a:buClr>
              <a:buSzPts val="1400"/>
              <a:buFont typeface="Arial"/>
              <a:buNone/>
              <a:defRPr sz="1400"/>
            </a:lvl1pPr>
            <a:lvl2pPr indent="-228600" lvl="1" marL="914400" algn="ctr">
              <a:lnSpc>
                <a:spcPct val="90000"/>
              </a:lnSpc>
              <a:spcBef>
                <a:spcPts val="500"/>
              </a:spcBef>
              <a:spcAft>
                <a:spcPts val="0"/>
              </a:spcAft>
              <a:buClr>
                <a:srgbClr val="414042"/>
              </a:buClr>
              <a:buSzPts val="1400"/>
              <a:buNone/>
              <a:defRPr sz="1400"/>
            </a:lvl2pPr>
            <a:lvl3pPr indent="-228600" lvl="2" marL="1371600" algn="ctr">
              <a:lnSpc>
                <a:spcPct val="90000"/>
              </a:lnSpc>
              <a:spcBef>
                <a:spcPts val="500"/>
              </a:spcBef>
              <a:spcAft>
                <a:spcPts val="0"/>
              </a:spcAft>
              <a:buClr>
                <a:srgbClr val="414042"/>
              </a:buClr>
              <a:buSzPts val="1400"/>
              <a:buNone/>
              <a:defRPr sz="1400"/>
            </a:lvl3pPr>
            <a:lvl4pPr indent="-228600" lvl="3" marL="1828800" algn="ctr">
              <a:lnSpc>
                <a:spcPct val="90000"/>
              </a:lnSpc>
              <a:spcBef>
                <a:spcPts val="500"/>
              </a:spcBef>
              <a:spcAft>
                <a:spcPts val="0"/>
              </a:spcAft>
              <a:buClr>
                <a:srgbClr val="414042"/>
              </a:buClr>
              <a:buSzPts val="1400"/>
              <a:buNone/>
              <a:defRPr sz="1400"/>
            </a:lvl4pPr>
            <a:lvl5pPr indent="-228600" lvl="4" marL="2286000" algn="ctr">
              <a:lnSpc>
                <a:spcPct val="90000"/>
              </a:lnSpc>
              <a:spcBef>
                <a:spcPts val="500"/>
              </a:spcBef>
              <a:spcAft>
                <a:spcPts val="0"/>
              </a:spcAft>
              <a:buClr>
                <a:srgbClr val="414042"/>
              </a:buClr>
              <a:buSzPts val="1400"/>
              <a:buNone/>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23"/>
          <p:cNvSpPr/>
          <p:nvPr>
            <p:ph idx="3" type="pic"/>
          </p:nvPr>
        </p:nvSpPr>
        <p:spPr>
          <a:xfrm>
            <a:off x="4093203" y="853600"/>
            <a:ext cx="957594" cy="959100"/>
          </a:xfrm>
          <a:prstGeom prst="ellipse">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Up Biography Slide">
  <p:cSld name="2-Up Biography Slide">
    <p:spTree>
      <p:nvGrpSpPr>
        <p:cNvPr id="241" name="Shape 241"/>
        <p:cNvGrpSpPr/>
        <p:nvPr/>
      </p:nvGrpSpPr>
      <p:grpSpPr>
        <a:xfrm>
          <a:off x="0" y="0"/>
          <a:ext cx="0" cy="0"/>
          <a:chOff x="0" y="0"/>
          <a:chExt cx="0" cy="0"/>
        </a:xfrm>
      </p:grpSpPr>
      <p:sp>
        <p:nvSpPr>
          <p:cNvPr id="242" name="Google Shape;242;p24"/>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3" name="Google Shape;243;p24"/>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24"/>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45" name="Google Shape;245;p24"/>
          <p:cNvPicPr preferRelativeResize="0"/>
          <p:nvPr/>
        </p:nvPicPr>
        <p:blipFill rotWithShape="1">
          <a:blip r:embed="rId2">
            <a:alphaModFix/>
          </a:blip>
          <a:srcRect b="0" l="159" r="159" t="30921"/>
          <a:stretch/>
        </p:blipFill>
        <p:spPr>
          <a:xfrm>
            <a:off x="2031789" y="-1"/>
            <a:ext cx="1124651" cy="1896725"/>
          </a:xfrm>
          <a:prstGeom prst="rect">
            <a:avLst/>
          </a:prstGeom>
          <a:noFill/>
          <a:ln>
            <a:noFill/>
          </a:ln>
        </p:spPr>
      </p:pic>
      <p:sp>
        <p:nvSpPr>
          <p:cNvPr id="246" name="Google Shape;246;p24"/>
          <p:cNvSpPr txBox="1"/>
          <p:nvPr>
            <p:ph idx="1" type="body"/>
          </p:nvPr>
        </p:nvSpPr>
        <p:spPr>
          <a:xfrm>
            <a:off x="755650" y="2163763"/>
            <a:ext cx="3661171" cy="326953"/>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rgbClr val="414042"/>
              </a:buClr>
              <a:buSzPts val="2800"/>
              <a:buNone/>
              <a:defRPr b="1" sz="2800"/>
            </a:lvl1pPr>
            <a:lvl2pPr indent="-228600" lvl="1" marL="914400" algn="ctr">
              <a:lnSpc>
                <a:spcPct val="90000"/>
              </a:lnSpc>
              <a:spcBef>
                <a:spcPts val="500"/>
              </a:spcBef>
              <a:spcAft>
                <a:spcPts val="0"/>
              </a:spcAft>
              <a:buClr>
                <a:srgbClr val="414042"/>
              </a:buClr>
              <a:buSzPts val="1800"/>
              <a:buNone/>
              <a:defRPr/>
            </a:lvl2pPr>
            <a:lvl3pPr indent="-228600" lvl="2" marL="1371600" algn="ctr">
              <a:lnSpc>
                <a:spcPct val="90000"/>
              </a:lnSpc>
              <a:spcBef>
                <a:spcPts val="500"/>
              </a:spcBef>
              <a:spcAft>
                <a:spcPts val="0"/>
              </a:spcAft>
              <a:buClr>
                <a:srgbClr val="414042"/>
              </a:buClr>
              <a:buSzPts val="1800"/>
              <a:buNone/>
              <a:defRPr/>
            </a:lvl3pPr>
            <a:lvl4pPr indent="-228600" lvl="3" marL="1828800" algn="ctr">
              <a:lnSpc>
                <a:spcPct val="90000"/>
              </a:lnSpc>
              <a:spcBef>
                <a:spcPts val="500"/>
              </a:spcBef>
              <a:spcAft>
                <a:spcPts val="0"/>
              </a:spcAft>
              <a:buClr>
                <a:srgbClr val="414042"/>
              </a:buClr>
              <a:buSzPts val="1800"/>
              <a:buNone/>
              <a:defRPr/>
            </a:lvl4pPr>
            <a:lvl5pPr indent="-228600" lvl="4" marL="2286000" algn="ctr">
              <a:lnSpc>
                <a:spcPct val="90000"/>
              </a:lnSpc>
              <a:spcBef>
                <a:spcPts val="500"/>
              </a:spcBef>
              <a:spcAft>
                <a:spcPts val="0"/>
              </a:spcAft>
              <a:buClr>
                <a:srgbClr val="41404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 name="Google Shape;247;p24"/>
          <p:cNvSpPr txBox="1"/>
          <p:nvPr>
            <p:ph idx="2" type="body"/>
          </p:nvPr>
        </p:nvSpPr>
        <p:spPr>
          <a:xfrm>
            <a:off x="755650" y="2602523"/>
            <a:ext cx="3667263" cy="1805965"/>
          </a:xfrm>
          <a:prstGeom prst="rect">
            <a:avLst/>
          </a:prstGeom>
          <a:noFill/>
          <a:ln>
            <a:noFill/>
          </a:ln>
        </p:spPr>
        <p:txBody>
          <a:bodyPr anchorCtr="0" anchor="t" bIns="0" lIns="0" spcFirstLastPara="1" rIns="0" wrap="square" tIns="0">
            <a:normAutofit/>
          </a:bodyPr>
          <a:lstStyle>
            <a:lvl1pPr indent="-228600" lvl="0" marL="457200" marR="0" algn="ctr">
              <a:lnSpc>
                <a:spcPct val="90000"/>
              </a:lnSpc>
              <a:spcBef>
                <a:spcPts val="1000"/>
              </a:spcBef>
              <a:spcAft>
                <a:spcPts val="0"/>
              </a:spcAft>
              <a:buClr>
                <a:srgbClr val="414042"/>
              </a:buClr>
              <a:buSzPts val="1400"/>
              <a:buFont typeface="Arial"/>
              <a:buNone/>
              <a:defRPr sz="1400"/>
            </a:lvl1pPr>
            <a:lvl2pPr indent="-228600" lvl="1" marL="914400" algn="ctr">
              <a:lnSpc>
                <a:spcPct val="90000"/>
              </a:lnSpc>
              <a:spcBef>
                <a:spcPts val="500"/>
              </a:spcBef>
              <a:spcAft>
                <a:spcPts val="0"/>
              </a:spcAft>
              <a:buClr>
                <a:srgbClr val="414042"/>
              </a:buClr>
              <a:buSzPts val="1400"/>
              <a:buNone/>
              <a:defRPr sz="1400"/>
            </a:lvl2pPr>
            <a:lvl3pPr indent="-228600" lvl="2" marL="1371600" algn="ctr">
              <a:lnSpc>
                <a:spcPct val="90000"/>
              </a:lnSpc>
              <a:spcBef>
                <a:spcPts val="500"/>
              </a:spcBef>
              <a:spcAft>
                <a:spcPts val="0"/>
              </a:spcAft>
              <a:buClr>
                <a:srgbClr val="414042"/>
              </a:buClr>
              <a:buSzPts val="1400"/>
              <a:buNone/>
              <a:defRPr sz="1400"/>
            </a:lvl3pPr>
            <a:lvl4pPr indent="-228600" lvl="3" marL="1828800" algn="ctr">
              <a:lnSpc>
                <a:spcPct val="90000"/>
              </a:lnSpc>
              <a:spcBef>
                <a:spcPts val="500"/>
              </a:spcBef>
              <a:spcAft>
                <a:spcPts val="0"/>
              </a:spcAft>
              <a:buClr>
                <a:srgbClr val="414042"/>
              </a:buClr>
              <a:buSzPts val="1400"/>
              <a:buNone/>
              <a:defRPr sz="1400"/>
            </a:lvl4pPr>
            <a:lvl5pPr indent="-228600" lvl="4" marL="2286000" algn="ctr">
              <a:lnSpc>
                <a:spcPct val="90000"/>
              </a:lnSpc>
              <a:spcBef>
                <a:spcPts val="500"/>
              </a:spcBef>
              <a:spcAft>
                <a:spcPts val="0"/>
              </a:spcAft>
              <a:buClr>
                <a:srgbClr val="414042"/>
              </a:buClr>
              <a:buSzPts val="1400"/>
              <a:buNone/>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 name="Google Shape;248;p24"/>
          <p:cNvSpPr/>
          <p:nvPr>
            <p:ph idx="3" type="pic"/>
          </p:nvPr>
        </p:nvSpPr>
        <p:spPr>
          <a:xfrm>
            <a:off x="2115317" y="853600"/>
            <a:ext cx="957594" cy="959100"/>
          </a:xfrm>
          <a:prstGeom prst="ellipse">
            <a:avLst/>
          </a:prstGeom>
          <a:noFill/>
          <a:ln>
            <a:noFill/>
          </a:ln>
        </p:spPr>
      </p:sp>
      <p:sp>
        <p:nvSpPr>
          <p:cNvPr id="249" name="Google Shape;249;p24"/>
          <p:cNvSpPr txBox="1"/>
          <p:nvPr>
            <p:ph idx="4" type="body"/>
          </p:nvPr>
        </p:nvSpPr>
        <p:spPr>
          <a:xfrm>
            <a:off x="4721087" y="2163763"/>
            <a:ext cx="3661171" cy="326953"/>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rgbClr val="414042"/>
              </a:buClr>
              <a:buSzPts val="2800"/>
              <a:buNone/>
              <a:defRPr b="1" sz="2800"/>
            </a:lvl1pPr>
            <a:lvl2pPr indent="-228600" lvl="1" marL="914400" algn="ctr">
              <a:lnSpc>
                <a:spcPct val="90000"/>
              </a:lnSpc>
              <a:spcBef>
                <a:spcPts val="500"/>
              </a:spcBef>
              <a:spcAft>
                <a:spcPts val="0"/>
              </a:spcAft>
              <a:buClr>
                <a:srgbClr val="414042"/>
              </a:buClr>
              <a:buSzPts val="1800"/>
              <a:buNone/>
              <a:defRPr/>
            </a:lvl2pPr>
            <a:lvl3pPr indent="-228600" lvl="2" marL="1371600" algn="ctr">
              <a:lnSpc>
                <a:spcPct val="90000"/>
              </a:lnSpc>
              <a:spcBef>
                <a:spcPts val="500"/>
              </a:spcBef>
              <a:spcAft>
                <a:spcPts val="0"/>
              </a:spcAft>
              <a:buClr>
                <a:srgbClr val="414042"/>
              </a:buClr>
              <a:buSzPts val="1800"/>
              <a:buNone/>
              <a:defRPr/>
            </a:lvl3pPr>
            <a:lvl4pPr indent="-228600" lvl="3" marL="1828800" algn="ctr">
              <a:lnSpc>
                <a:spcPct val="90000"/>
              </a:lnSpc>
              <a:spcBef>
                <a:spcPts val="500"/>
              </a:spcBef>
              <a:spcAft>
                <a:spcPts val="0"/>
              </a:spcAft>
              <a:buClr>
                <a:srgbClr val="414042"/>
              </a:buClr>
              <a:buSzPts val="1800"/>
              <a:buNone/>
              <a:defRPr/>
            </a:lvl4pPr>
            <a:lvl5pPr indent="-228600" lvl="4" marL="2286000" algn="ctr">
              <a:lnSpc>
                <a:spcPct val="90000"/>
              </a:lnSpc>
              <a:spcBef>
                <a:spcPts val="500"/>
              </a:spcBef>
              <a:spcAft>
                <a:spcPts val="0"/>
              </a:spcAft>
              <a:buClr>
                <a:srgbClr val="41404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 name="Google Shape;250;p24"/>
          <p:cNvSpPr txBox="1"/>
          <p:nvPr>
            <p:ph idx="5" type="body"/>
          </p:nvPr>
        </p:nvSpPr>
        <p:spPr>
          <a:xfrm>
            <a:off x="4721087" y="2602523"/>
            <a:ext cx="3667263" cy="1805965"/>
          </a:xfrm>
          <a:prstGeom prst="rect">
            <a:avLst/>
          </a:prstGeom>
          <a:noFill/>
          <a:ln>
            <a:noFill/>
          </a:ln>
        </p:spPr>
        <p:txBody>
          <a:bodyPr anchorCtr="0" anchor="t" bIns="0" lIns="0" spcFirstLastPara="1" rIns="0" wrap="square" tIns="0">
            <a:normAutofit/>
          </a:bodyPr>
          <a:lstStyle>
            <a:lvl1pPr indent="-228600" lvl="0" marL="457200" marR="0" algn="ctr">
              <a:lnSpc>
                <a:spcPct val="90000"/>
              </a:lnSpc>
              <a:spcBef>
                <a:spcPts val="1000"/>
              </a:spcBef>
              <a:spcAft>
                <a:spcPts val="0"/>
              </a:spcAft>
              <a:buClr>
                <a:srgbClr val="414042"/>
              </a:buClr>
              <a:buSzPts val="1400"/>
              <a:buFont typeface="Arial"/>
              <a:buNone/>
              <a:defRPr sz="1400"/>
            </a:lvl1pPr>
            <a:lvl2pPr indent="-228600" lvl="1" marL="914400" algn="ctr">
              <a:lnSpc>
                <a:spcPct val="90000"/>
              </a:lnSpc>
              <a:spcBef>
                <a:spcPts val="500"/>
              </a:spcBef>
              <a:spcAft>
                <a:spcPts val="0"/>
              </a:spcAft>
              <a:buClr>
                <a:srgbClr val="414042"/>
              </a:buClr>
              <a:buSzPts val="1400"/>
              <a:buNone/>
              <a:defRPr sz="1400"/>
            </a:lvl2pPr>
            <a:lvl3pPr indent="-228600" lvl="2" marL="1371600" algn="ctr">
              <a:lnSpc>
                <a:spcPct val="90000"/>
              </a:lnSpc>
              <a:spcBef>
                <a:spcPts val="500"/>
              </a:spcBef>
              <a:spcAft>
                <a:spcPts val="0"/>
              </a:spcAft>
              <a:buClr>
                <a:srgbClr val="414042"/>
              </a:buClr>
              <a:buSzPts val="1400"/>
              <a:buNone/>
              <a:defRPr sz="1400"/>
            </a:lvl3pPr>
            <a:lvl4pPr indent="-228600" lvl="3" marL="1828800" algn="ctr">
              <a:lnSpc>
                <a:spcPct val="90000"/>
              </a:lnSpc>
              <a:spcBef>
                <a:spcPts val="500"/>
              </a:spcBef>
              <a:spcAft>
                <a:spcPts val="0"/>
              </a:spcAft>
              <a:buClr>
                <a:srgbClr val="414042"/>
              </a:buClr>
              <a:buSzPts val="1400"/>
              <a:buNone/>
              <a:defRPr sz="1400"/>
            </a:lvl4pPr>
            <a:lvl5pPr indent="-228600" lvl="4" marL="2286000" algn="ctr">
              <a:lnSpc>
                <a:spcPct val="90000"/>
              </a:lnSpc>
              <a:spcBef>
                <a:spcPts val="500"/>
              </a:spcBef>
              <a:spcAft>
                <a:spcPts val="0"/>
              </a:spcAft>
              <a:buClr>
                <a:srgbClr val="414042"/>
              </a:buClr>
              <a:buSzPts val="1400"/>
              <a:buNone/>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1" name="Google Shape;251;p24"/>
          <p:cNvPicPr preferRelativeResize="0"/>
          <p:nvPr/>
        </p:nvPicPr>
        <p:blipFill rotWithShape="1">
          <a:blip r:embed="rId2">
            <a:alphaModFix/>
          </a:blip>
          <a:srcRect b="0" l="159" r="159" t="30921"/>
          <a:stretch/>
        </p:blipFill>
        <p:spPr>
          <a:xfrm>
            <a:off x="5957745" y="-1"/>
            <a:ext cx="1124651" cy="1896725"/>
          </a:xfrm>
          <a:prstGeom prst="rect">
            <a:avLst/>
          </a:prstGeom>
          <a:noFill/>
          <a:ln>
            <a:noFill/>
          </a:ln>
        </p:spPr>
      </p:pic>
      <p:sp>
        <p:nvSpPr>
          <p:cNvPr id="252" name="Google Shape;252;p24"/>
          <p:cNvSpPr/>
          <p:nvPr>
            <p:ph idx="6" type="pic"/>
          </p:nvPr>
        </p:nvSpPr>
        <p:spPr>
          <a:xfrm>
            <a:off x="6041273" y="853600"/>
            <a:ext cx="957594" cy="959100"/>
          </a:xfrm>
          <a:prstGeom prst="ellipse">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urple - Greenhouse">
  <p:cSld name="Greenhouse">
    <p:bg>
      <p:bgPr>
        <a:solidFill>
          <a:schemeClr val="lt1"/>
        </a:solidFill>
      </p:bgPr>
    </p:bg>
    <p:spTree>
      <p:nvGrpSpPr>
        <p:cNvPr id="253" name="Shape 253"/>
        <p:cNvGrpSpPr/>
        <p:nvPr/>
      </p:nvGrpSpPr>
      <p:grpSpPr>
        <a:xfrm>
          <a:off x="0" y="0"/>
          <a:ext cx="0" cy="0"/>
          <a:chOff x="0" y="0"/>
          <a:chExt cx="0" cy="0"/>
        </a:xfrm>
      </p:grpSpPr>
      <p:pic>
        <p:nvPicPr>
          <p:cNvPr id="254" name="Google Shape;254;p25"/>
          <p:cNvPicPr preferRelativeResize="0"/>
          <p:nvPr/>
        </p:nvPicPr>
        <p:blipFill rotWithShape="1">
          <a:blip r:embed="rId2">
            <a:alphaModFix/>
          </a:blip>
          <a:srcRect b="0" l="0" r="0" t="0"/>
          <a:stretch/>
        </p:blipFill>
        <p:spPr>
          <a:xfrm>
            <a:off x="913631" y="1318446"/>
            <a:ext cx="7316735" cy="2957180"/>
          </a:xfrm>
          <a:prstGeom prst="rect">
            <a:avLst/>
          </a:prstGeom>
          <a:noFill/>
          <a:ln>
            <a:noFill/>
          </a:ln>
        </p:spPr>
      </p:pic>
      <p:sp>
        <p:nvSpPr>
          <p:cNvPr id="255" name="Google Shape;255;p25"/>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s Slide">
  <p:cSld name="Questions Slide">
    <p:bg>
      <p:bgPr>
        <a:solidFill>
          <a:schemeClr val="lt1"/>
        </a:solidFill>
      </p:bgPr>
    </p:bg>
    <p:spTree>
      <p:nvGrpSpPr>
        <p:cNvPr id="256" name="Shape 256"/>
        <p:cNvGrpSpPr/>
        <p:nvPr/>
      </p:nvGrpSpPr>
      <p:grpSpPr>
        <a:xfrm>
          <a:off x="0" y="0"/>
          <a:ext cx="0" cy="0"/>
          <a:chOff x="0" y="0"/>
          <a:chExt cx="0" cy="0"/>
        </a:xfrm>
      </p:grpSpPr>
      <p:sp>
        <p:nvSpPr>
          <p:cNvPr id="257" name="Google Shape;257;p26"/>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8" name="Google Shape;258;p26"/>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p26"/>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60" name="Google Shape;260;p26"/>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61" name="Google Shape;261;p26"/>
          <p:cNvSpPr txBox="1"/>
          <p:nvPr>
            <p:ph idx="1" type="body"/>
          </p:nvPr>
        </p:nvSpPr>
        <p:spPr>
          <a:xfrm>
            <a:off x="755650" y="1899176"/>
            <a:ext cx="7632699" cy="625544"/>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lt1"/>
              </a:buClr>
              <a:buSzPts val="4800"/>
              <a:buNone/>
              <a:defRPr b="1" sz="4800">
                <a:solidFill>
                  <a:schemeClr val="lt1"/>
                </a:solidFill>
              </a:defRPr>
            </a:lvl1pPr>
            <a:lvl2pPr indent="-228600" lvl="1" marL="914400" algn="l">
              <a:lnSpc>
                <a:spcPct val="90000"/>
              </a:lnSpc>
              <a:spcBef>
                <a:spcPts val="500"/>
              </a:spcBef>
              <a:spcAft>
                <a:spcPts val="0"/>
              </a:spcAft>
              <a:buClr>
                <a:srgbClr val="414042"/>
              </a:buClr>
              <a:buSzPts val="1800"/>
              <a:buNone/>
              <a:defRPr/>
            </a:lvl2pPr>
            <a:lvl3pPr indent="-228600" lvl="2" marL="1371600" algn="l">
              <a:lnSpc>
                <a:spcPct val="90000"/>
              </a:lnSpc>
              <a:spcBef>
                <a:spcPts val="500"/>
              </a:spcBef>
              <a:spcAft>
                <a:spcPts val="0"/>
              </a:spcAft>
              <a:buClr>
                <a:srgbClr val="414042"/>
              </a:buClr>
              <a:buSzPts val="1800"/>
              <a:buNone/>
              <a:defRPr/>
            </a:lvl3pPr>
            <a:lvl4pPr indent="-228600" lvl="3" marL="1828800" algn="l">
              <a:lnSpc>
                <a:spcPct val="90000"/>
              </a:lnSpc>
              <a:spcBef>
                <a:spcPts val="500"/>
              </a:spcBef>
              <a:spcAft>
                <a:spcPts val="0"/>
              </a:spcAft>
              <a:buClr>
                <a:srgbClr val="414042"/>
              </a:buClr>
              <a:buSzPts val="1800"/>
              <a:buNone/>
              <a:defRPr/>
            </a:lvl4pPr>
            <a:lvl5pPr indent="-228600" lvl="4" marL="2286000" algn="l">
              <a:lnSpc>
                <a:spcPct val="90000"/>
              </a:lnSpc>
              <a:spcBef>
                <a:spcPts val="500"/>
              </a:spcBef>
              <a:spcAft>
                <a:spcPts val="0"/>
              </a:spcAft>
              <a:buClr>
                <a:srgbClr val="41404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26"/>
          <p:cNvSpPr txBox="1"/>
          <p:nvPr>
            <p:ph idx="2" type="body"/>
          </p:nvPr>
        </p:nvSpPr>
        <p:spPr>
          <a:xfrm>
            <a:off x="755650" y="2650515"/>
            <a:ext cx="7632700" cy="983974"/>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chemeClr val="lt1"/>
              </a:buClr>
              <a:buSzPts val="1800"/>
              <a:buNone/>
              <a:defRPr>
                <a:solidFill>
                  <a:schemeClr val="lt1"/>
                </a:solidFill>
              </a:defRPr>
            </a:lvl1pPr>
            <a:lvl2pPr indent="-228600" lvl="1" marL="914400" algn="ctr">
              <a:lnSpc>
                <a:spcPct val="90000"/>
              </a:lnSpc>
              <a:spcBef>
                <a:spcPts val="500"/>
              </a:spcBef>
              <a:spcAft>
                <a:spcPts val="0"/>
              </a:spcAft>
              <a:buClr>
                <a:srgbClr val="414042"/>
              </a:buClr>
              <a:buSzPts val="1800"/>
              <a:buNone/>
              <a:defRPr/>
            </a:lvl2pPr>
            <a:lvl3pPr indent="-228600" lvl="2" marL="1371600" algn="ctr">
              <a:lnSpc>
                <a:spcPct val="90000"/>
              </a:lnSpc>
              <a:spcBef>
                <a:spcPts val="500"/>
              </a:spcBef>
              <a:spcAft>
                <a:spcPts val="0"/>
              </a:spcAft>
              <a:buClr>
                <a:srgbClr val="414042"/>
              </a:buClr>
              <a:buSzPts val="1800"/>
              <a:buNone/>
              <a:defRPr/>
            </a:lvl3pPr>
            <a:lvl4pPr indent="-228600" lvl="3" marL="1828800" algn="ctr">
              <a:lnSpc>
                <a:spcPct val="90000"/>
              </a:lnSpc>
              <a:spcBef>
                <a:spcPts val="500"/>
              </a:spcBef>
              <a:spcAft>
                <a:spcPts val="0"/>
              </a:spcAft>
              <a:buClr>
                <a:srgbClr val="414042"/>
              </a:buClr>
              <a:buSzPts val="1800"/>
              <a:buNone/>
              <a:defRPr/>
            </a:lvl4pPr>
            <a:lvl5pPr indent="-228600" lvl="4" marL="2286000" algn="ctr">
              <a:lnSpc>
                <a:spcPct val="90000"/>
              </a:lnSpc>
              <a:spcBef>
                <a:spcPts val="500"/>
              </a:spcBef>
              <a:spcAft>
                <a:spcPts val="0"/>
              </a:spcAft>
              <a:buClr>
                <a:srgbClr val="41404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Content Slide" type="obj">
  <p:cSld name="OBJECT">
    <p:spTree>
      <p:nvGrpSpPr>
        <p:cNvPr id="263" name="Shape 263"/>
        <p:cNvGrpSpPr/>
        <p:nvPr/>
      </p:nvGrpSpPr>
      <p:grpSpPr>
        <a:xfrm>
          <a:off x="0" y="0"/>
          <a:ext cx="0" cy="0"/>
          <a:chOff x="0" y="0"/>
          <a:chExt cx="0" cy="0"/>
        </a:xfrm>
      </p:grpSpPr>
      <p:sp>
        <p:nvSpPr>
          <p:cNvPr id="264" name="Google Shape;264;p27"/>
          <p:cNvSpPr txBox="1"/>
          <p:nvPr>
            <p:ph type="title"/>
          </p:nvPr>
        </p:nvSpPr>
        <p:spPr>
          <a:xfrm>
            <a:off x="755650" y="712802"/>
            <a:ext cx="7886700" cy="416393"/>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5" name="Google Shape;265;p27"/>
          <p:cNvSpPr txBox="1"/>
          <p:nvPr>
            <p:ph idx="1" type="body"/>
          </p:nvPr>
        </p:nvSpPr>
        <p:spPr>
          <a:xfrm>
            <a:off x="755650" y="1203325"/>
            <a:ext cx="7808938" cy="3205163"/>
          </a:xfrm>
          <a:prstGeom prst="rect">
            <a:avLst/>
          </a:prstGeom>
          <a:noFill/>
          <a:ln>
            <a:noFill/>
          </a:ln>
        </p:spPr>
        <p:txBody>
          <a:bodyPr anchorCtr="0" anchor="ctr" bIns="0" lIns="0" spcFirstLastPara="1" rIns="0" wrap="square" tIns="0">
            <a:normAutofit/>
          </a:bodyPr>
          <a:lstStyle>
            <a:lvl1pPr indent="-342900" lvl="0" marL="457200" algn="l">
              <a:lnSpc>
                <a:spcPct val="90000"/>
              </a:lnSpc>
              <a:spcBef>
                <a:spcPts val="1000"/>
              </a:spcBef>
              <a:spcAft>
                <a:spcPts val="0"/>
              </a:spcAft>
              <a:buClr>
                <a:srgbClr val="414042"/>
              </a:buClr>
              <a:buSzPts val="1800"/>
              <a:buChar char="•"/>
              <a:defRPr sz="1800">
                <a:solidFill>
                  <a:srgbClr val="414042"/>
                </a:solidFill>
              </a:defRPr>
            </a:lvl1pPr>
            <a:lvl2pPr indent="-342900" lvl="1" marL="914400" algn="l">
              <a:lnSpc>
                <a:spcPct val="90000"/>
              </a:lnSpc>
              <a:spcBef>
                <a:spcPts val="500"/>
              </a:spcBef>
              <a:spcAft>
                <a:spcPts val="0"/>
              </a:spcAft>
              <a:buClr>
                <a:srgbClr val="414042"/>
              </a:buClr>
              <a:buSzPts val="1800"/>
              <a:buChar char="•"/>
              <a:defRPr sz="1800">
                <a:solidFill>
                  <a:srgbClr val="414042"/>
                </a:solidFill>
              </a:defRPr>
            </a:lvl2pPr>
            <a:lvl3pPr indent="-342900" lvl="2" marL="1371600" algn="l">
              <a:lnSpc>
                <a:spcPct val="90000"/>
              </a:lnSpc>
              <a:spcBef>
                <a:spcPts val="500"/>
              </a:spcBef>
              <a:spcAft>
                <a:spcPts val="0"/>
              </a:spcAft>
              <a:buClr>
                <a:srgbClr val="414042"/>
              </a:buClr>
              <a:buSzPts val="1800"/>
              <a:buChar char="•"/>
              <a:defRPr sz="1800">
                <a:solidFill>
                  <a:srgbClr val="414042"/>
                </a:solidFill>
              </a:defRPr>
            </a:lvl3pPr>
            <a:lvl4pPr indent="-342900" lvl="3" marL="1828800" algn="l">
              <a:lnSpc>
                <a:spcPct val="90000"/>
              </a:lnSpc>
              <a:spcBef>
                <a:spcPts val="500"/>
              </a:spcBef>
              <a:spcAft>
                <a:spcPts val="0"/>
              </a:spcAft>
              <a:buClr>
                <a:srgbClr val="414042"/>
              </a:buClr>
              <a:buSzPts val="1800"/>
              <a:buChar char="•"/>
              <a:defRPr sz="1800">
                <a:solidFill>
                  <a:srgbClr val="414042"/>
                </a:solidFill>
              </a:defRPr>
            </a:lvl4pPr>
            <a:lvl5pPr indent="-342900" lvl="4" marL="2286000" algn="l">
              <a:lnSpc>
                <a:spcPct val="90000"/>
              </a:lnSpc>
              <a:spcBef>
                <a:spcPts val="500"/>
              </a:spcBef>
              <a:spcAft>
                <a:spcPts val="0"/>
              </a:spcAft>
              <a:buClr>
                <a:srgbClr val="414042"/>
              </a:buClr>
              <a:buSzPts val="1800"/>
              <a:buChar char="•"/>
              <a:defRPr sz="1800">
                <a:solidFill>
                  <a:srgbClr val="41404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 name="Google Shape;266;p27"/>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7" name="Google Shape;267;p27"/>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p27"/>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umn Content Slide" type="twoObj">
  <p:cSld name="TWO_OBJECTS">
    <p:spTree>
      <p:nvGrpSpPr>
        <p:cNvPr id="269" name="Shape 269"/>
        <p:cNvGrpSpPr/>
        <p:nvPr/>
      </p:nvGrpSpPr>
      <p:grpSpPr>
        <a:xfrm>
          <a:off x="0" y="0"/>
          <a:ext cx="0" cy="0"/>
          <a:chOff x="0" y="0"/>
          <a:chExt cx="0" cy="0"/>
        </a:xfrm>
      </p:grpSpPr>
      <p:sp>
        <p:nvSpPr>
          <p:cNvPr id="270" name="Google Shape;270;p28"/>
          <p:cNvSpPr txBox="1"/>
          <p:nvPr>
            <p:ph type="title"/>
          </p:nvPr>
        </p:nvSpPr>
        <p:spPr>
          <a:xfrm>
            <a:off x="755650" y="712788"/>
            <a:ext cx="7886700" cy="4318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solidFill>
                  <a:srgbClr val="41404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1" name="Google Shape;271;p28"/>
          <p:cNvSpPr txBox="1"/>
          <p:nvPr>
            <p:ph idx="1" type="body"/>
          </p:nvPr>
        </p:nvSpPr>
        <p:spPr>
          <a:xfrm>
            <a:off x="755651" y="1203325"/>
            <a:ext cx="3587749" cy="3220570"/>
          </a:xfrm>
          <a:prstGeom prst="rect">
            <a:avLst/>
          </a:prstGeom>
          <a:noFill/>
          <a:ln>
            <a:noFill/>
          </a:ln>
        </p:spPr>
        <p:txBody>
          <a:bodyPr anchorCtr="0" anchor="ctr" bIns="0" lIns="0" spcFirstLastPara="1" rIns="0" wrap="square" tIns="0">
            <a:normAutofit/>
          </a:bodyPr>
          <a:lstStyle>
            <a:lvl1pPr indent="-342900" lvl="0" marL="457200" algn="l">
              <a:lnSpc>
                <a:spcPct val="90000"/>
              </a:lnSpc>
              <a:spcBef>
                <a:spcPts val="1000"/>
              </a:spcBef>
              <a:spcAft>
                <a:spcPts val="0"/>
              </a:spcAft>
              <a:buClr>
                <a:srgbClr val="414042"/>
              </a:buClr>
              <a:buSzPts val="1800"/>
              <a:buChar char="•"/>
              <a:defRPr sz="1800">
                <a:solidFill>
                  <a:srgbClr val="414042"/>
                </a:solidFill>
              </a:defRPr>
            </a:lvl1pPr>
            <a:lvl2pPr indent="-342900" lvl="1" marL="914400" algn="l">
              <a:lnSpc>
                <a:spcPct val="90000"/>
              </a:lnSpc>
              <a:spcBef>
                <a:spcPts val="500"/>
              </a:spcBef>
              <a:spcAft>
                <a:spcPts val="0"/>
              </a:spcAft>
              <a:buClr>
                <a:srgbClr val="414042"/>
              </a:buClr>
              <a:buSzPts val="1800"/>
              <a:buChar char="•"/>
              <a:defRPr sz="1800">
                <a:solidFill>
                  <a:srgbClr val="414042"/>
                </a:solidFill>
              </a:defRPr>
            </a:lvl2pPr>
            <a:lvl3pPr indent="-342900" lvl="2" marL="1371600" algn="l">
              <a:lnSpc>
                <a:spcPct val="90000"/>
              </a:lnSpc>
              <a:spcBef>
                <a:spcPts val="500"/>
              </a:spcBef>
              <a:spcAft>
                <a:spcPts val="0"/>
              </a:spcAft>
              <a:buClr>
                <a:srgbClr val="414042"/>
              </a:buClr>
              <a:buSzPts val="1800"/>
              <a:buChar char="•"/>
              <a:defRPr sz="1800">
                <a:solidFill>
                  <a:srgbClr val="414042"/>
                </a:solidFill>
              </a:defRPr>
            </a:lvl3pPr>
            <a:lvl4pPr indent="-342900" lvl="3" marL="1828800" algn="l">
              <a:lnSpc>
                <a:spcPct val="90000"/>
              </a:lnSpc>
              <a:spcBef>
                <a:spcPts val="500"/>
              </a:spcBef>
              <a:spcAft>
                <a:spcPts val="0"/>
              </a:spcAft>
              <a:buClr>
                <a:srgbClr val="414042"/>
              </a:buClr>
              <a:buSzPts val="1800"/>
              <a:buChar char="•"/>
              <a:defRPr sz="1800">
                <a:solidFill>
                  <a:srgbClr val="414042"/>
                </a:solidFill>
              </a:defRPr>
            </a:lvl4pPr>
            <a:lvl5pPr indent="-342900" lvl="4" marL="2286000" algn="l">
              <a:lnSpc>
                <a:spcPct val="90000"/>
              </a:lnSpc>
              <a:spcBef>
                <a:spcPts val="500"/>
              </a:spcBef>
              <a:spcAft>
                <a:spcPts val="0"/>
              </a:spcAft>
              <a:buClr>
                <a:srgbClr val="414042"/>
              </a:buClr>
              <a:buSzPts val="1800"/>
              <a:buChar char="•"/>
              <a:defRPr sz="1800">
                <a:solidFill>
                  <a:srgbClr val="41404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p28"/>
          <p:cNvSpPr txBox="1"/>
          <p:nvPr>
            <p:ph idx="2" type="body"/>
          </p:nvPr>
        </p:nvSpPr>
        <p:spPr>
          <a:xfrm>
            <a:off x="4740964" y="1203325"/>
            <a:ext cx="3647385" cy="3220570"/>
          </a:xfrm>
          <a:prstGeom prst="rect">
            <a:avLst/>
          </a:prstGeom>
          <a:noFill/>
          <a:ln>
            <a:noFill/>
          </a:ln>
        </p:spPr>
        <p:txBody>
          <a:bodyPr anchorCtr="0" anchor="ctr" bIns="0" lIns="0" spcFirstLastPara="1" rIns="0" wrap="square" tIns="0">
            <a:normAutofit/>
          </a:bodyPr>
          <a:lstStyle>
            <a:lvl1pPr indent="-342900" lvl="0" marL="457200" algn="l">
              <a:lnSpc>
                <a:spcPct val="90000"/>
              </a:lnSpc>
              <a:spcBef>
                <a:spcPts val="1000"/>
              </a:spcBef>
              <a:spcAft>
                <a:spcPts val="0"/>
              </a:spcAft>
              <a:buClr>
                <a:srgbClr val="414042"/>
              </a:buClr>
              <a:buSzPts val="1800"/>
              <a:buChar char="•"/>
              <a:defRPr sz="1800">
                <a:solidFill>
                  <a:srgbClr val="414042"/>
                </a:solidFill>
              </a:defRPr>
            </a:lvl1pPr>
            <a:lvl2pPr indent="-342900" lvl="1" marL="914400" algn="l">
              <a:lnSpc>
                <a:spcPct val="90000"/>
              </a:lnSpc>
              <a:spcBef>
                <a:spcPts val="500"/>
              </a:spcBef>
              <a:spcAft>
                <a:spcPts val="0"/>
              </a:spcAft>
              <a:buClr>
                <a:srgbClr val="414042"/>
              </a:buClr>
              <a:buSzPts val="1800"/>
              <a:buChar char="•"/>
              <a:defRPr sz="1800">
                <a:solidFill>
                  <a:srgbClr val="414042"/>
                </a:solidFill>
              </a:defRPr>
            </a:lvl2pPr>
            <a:lvl3pPr indent="-342900" lvl="2" marL="1371600" algn="l">
              <a:lnSpc>
                <a:spcPct val="90000"/>
              </a:lnSpc>
              <a:spcBef>
                <a:spcPts val="500"/>
              </a:spcBef>
              <a:spcAft>
                <a:spcPts val="0"/>
              </a:spcAft>
              <a:buClr>
                <a:srgbClr val="414042"/>
              </a:buClr>
              <a:buSzPts val="1800"/>
              <a:buChar char="•"/>
              <a:defRPr sz="1800">
                <a:solidFill>
                  <a:srgbClr val="414042"/>
                </a:solidFill>
              </a:defRPr>
            </a:lvl3pPr>
            <a:lvl4pPr indent="-342900" lvl="3" marL="1828800" algn="l">
              <a:lnSpc>
                <a:spcPct val="90000"/>
              </a:lnSpc>
              <a:spcBef>
                <a:spcPts val="500"/>
              </a:spcBef>
              <a:spcAft>
                <a:spcPts val="0"/>
              </a:spcAft>
              <a:buClr>
                <a:srgbClr val="414042"/>
              </a:buClr>
              <a:buSzPts val="1800"/>
              <a:buChar char="•"/>
              <a:defRPr sz="1800">
                <a:solidFill>
                  <a:srgbClr val="414042"/>
                </a:solidFill>
              </a:defRPr>
            </a:lvl4pPr>
            <a:lvl5pPr indent="-342900" lvl="4" marL="2286000" algn="l">
              <a:lnSpc>
                <a:spcPct val="90000"/>
              </a:lnSpc>
              <a:spcBef>
                <a:spcPts val="500"/>
              </a:spcBef>
              <a:spcAft>
                <a:spcPts val="0"/>
              </a:spcAft>
              <a:buClr>
                <a:srgbClr val="414042"/>
              </a:buClr>
              <a:buSzPts val="1800"/>
              <a:buChar char="•"/>
              <a:defRPr sz="1800">
                <a:solidFill>
                  <a:srgbClr val="41404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 name="Google Shape;273;p28"/>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4" name="Google Shape;274;p28"/>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p28"/>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umn Content w/Subheads">
  <p:cSld name="2-Column Content w/Subheads">
    <p:spTree>
      <p:nvGrpSpPr>
        <p:cNvPr id="276" name="Shape 276"/>
        <p:cNvGrpSpPr/>
        <p:nvPr/>
      </p:nvGrpSpPr>
      <p:grpSpPr>
        <a:xfrm>
          <a:off x="0" y="0"/>
          <a:ext cx="0" cy="0"/>
          <a:chOff x="0" y="0"/>
          <a:chExt cx="0" cy="0"/>
        </a:xfrm>
      </p:grpSpPr>
      <p:sp>
        <p:nvSpPr>
          <p:cNvPr id="277" name="Google Shape;277;p29"/>
          <p:cNvSpPr txBox="1"/>
          <p:nvPr>
            <p:ph idx="1" type="body"/>
          </p:nvPr>
        </p:nvSpPr>
        <p:spPr>
          <a:xfrm>
            <a:off x="755650" y="1203325"/>
            <a:ext cx="3615367" cy="619125"/>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Clr>
                <a:srgbClr val="414042"/>
              </a:buClr>
              <a:buSzPts val="1800"/>
              <a:buNone/>
              <a:defRPr b="1" sz="1800"/>
            </a:lvl1pPr>
            <a:lvl2pPr indent="-228600" lvl="1" marL="914400" algn="l">
              <a:lnSpc>
                <a:spcPct val="90000"/>
              </a:lnSpc>
              <a:spcBef>
                <a:spcPts val="500"/>
              </a:spcBef>
              <a:spcAft>
                <a:spcPts val="0"/>
              </a:spcAft>
              <a:buClr>
                <a:srgbClr val="414042"/>
              </a:buClr>
              <a:buSzPts val="2000"/>
              <a:buNone/>
              <a:defRPr b="1" sz="2000"/>
            </a:lvl2pPr>
            <a:lvl3pPr indent="-228600" lvl="2" marL="1371600" algn="l">
              <a:lnSpc>
                <a:spcPct val="90000"/>
              </a:lnSpc>
              <a:spcBef>
                <a:spcPts val="500"/>
              </a:spcBef>
              <a:spcAft>
                <a:spcPts val="0"/>
              </a:spcAft>
              <a:buClr>
                <a:srgbClr val="414042"/>
              </a:buClr>
              <a:buSzPts val="1800"/>
              <a:buNone/>
              <a:defRPr b="1" sz="1800"/>
            </a:lvl3pPr>
            <a:lvl4pPr indent="-228600" lvl="3" marL="1828800" algn="l">
              <a:lnSpc>
                <a:spcPct val="90000"/>
              </a:lnSpc>
              <a:spcBef>
                <a:spcPts val="500"/>
              </a:spcBef>
              <a:spcAft>
                <a:spcPts val="0"/>
              </a:spcAft>
              <a:buClr>
                <a:srgbClr val="414042"/>
              </a:buClr>
              <a:buSzPts val="1600"/>
              <a:buNone/>
              <a:defRPr b="1" sz="1600"/>
            </a:lvl4pPr>
            <a:lvl5pPr indent="-228600" lvl="4" marL="2286000" algn="l">
              <a:lnSpc>
                <a:spcPct val="90000"/>
              </a:lnSpc>
              <a:spcBef>
                <a:spcPts val="500"/>
              </a:spcBef>
              <a:spcAft>
                <a:spcPts val="0"/>
              </a:spcAft>
              <a:buClr>
                <a:srgbClr val="414042"/>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8" name="Google Shape;278;p29"/>
          <p:cNvSpPr txBox="1"/>
          <p:nvPr>
            <p:ph idx="2" type="body"/>
          </p:nvPr>
        </p:nvSpPr>
        <p:spPr>
          <a:xfrm>
            <a:off x="755650" y="1822449"/>
            <a:ext cx="3615367" cy="2601446"/>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1000"/>
              </a:spcBef>
              <a:spcAft>
                <a:spcPts val="0"/>
              </a:spcAft>
              <a:buClr>
                <a:srgbClr val="414042"/>
              </a:buClr>
              <a:buSzPts val="1400"/>
              <a:buChar char="•"/>
              <a:defRPr sz="1400"/>
            </a:lvl1pPr>
            <a:lvl2pPr indent="-317500" lvl="1" marL="914400" algn="l">
              <a:lnSpc>
                <a:spcPct val="90000"/>
              </a:lnSpc>
              <a:spcBef>
                <a:spcPts val="500"/>
              </a:spcBef>
              <a:spcAft>
                <a:spcPts val="0"/>
              </a:spcAft>
              <a:buClr>
                <a:srgbClr val="414042"/>
              </a:buClr>
              <a:buSzPts val="1400"/>
              <a:buChar char="•"/>
              <a:defRPr sz="1400"/>
            </a:lvl2pPr>
            <a:lvl3pPr indent="-317500" lvl="2" marL="1371600" algn="l">
              <a:lnSpc>
                <a:spcPct val="90000"/>
              </a:lnSpc>
              <a:spcBef>
                <a:spcPts val="500"/>
              </a:spcBef>
              <a:spcAft>
                <a:spcPts val="0"/>
              </a:spcAft>
              <a:buClr>
                <a:srgbClr val="414042"/>
              </a:buClr>
              <a:buSzPts val="1400"/>
              <a:buChar char="•"/>
              <a:defRPr sz="1400"/>
            </a:lvl3pPr>
            <a:lvl4pPr indent="-317500" lvl="3" marL="1828800" algn="l">
              <a:lnSpc>
                <a:spcPct val="90000"/>
              </a:lnSpc>
              <a:spcBef>
                <a:spcPts val="500"/>
              </a:spcBef>
              <a:spcAft>
                <a:spcPts val="0"/>
              </a:spcAft>
              <a:buClr>
                <a:srgbClr val="414042"/>
              </a:buClr>
              <a:buSzPts val="1400"/>
              <a:buChar char="•"/>
              <a:defRPr sz="1400"/>
            </a:lvl4pPr>
            <a:lvl5pPr indent="-317500" lvl="4" marL="2286000" algn="l">
              <a:lnSpc>
                <a:spcPct val="90000"/>
              </a:lnSpc>
              <a:spcBef>
                <a:spcPts val="500"/>
              </a:spcBef>
              <a:spcAft>
                <a:spcPts val="0"/>
              </a:spcAft>
              <a:buClr>
                <a:srgbClr val="414042"/>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29"/>
          <p:cNvSpPr txBox="1"/>
          <p:nvPr>
            <p:ph idx="3" type="body"/>
          </p:nvPr>
        </p:nvSpPr>
        <p:spPr>
          <a:xfrm>
            <a:off x="4755180" y="1203325"/>
            <a:ext cx="3633170" cy="619125"/>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1000"/>
              </a:spcBef>
              <a:spcAft>
                <a:spcPts val="0"/>
              </a:spcAft>
              <a:buClr>
                <a:srgbClr val="414042"/>
              </a:buClr>
              <a:buSzPts val="1800"/>
              <a:buNone/>
              <a:defRPr b="1" sz="1800"/>
            </a:lvl1pPr>
            <a:lvl2pPr indent="-228600" lvl="1" marL="914400" algn="l">
              <a:lnSpc>
                <a:spcPct val="90000"/>
              </a:lnSpc>
              <a:spcBef>
                <a:spcPts val="500"/>
              </a:spcBef>
              <a:spcAft>
                <a:spcPts val="0"/>
              </a:spcAft>
              <a:buClr>
                <a:srgbClr val="414042"/>
              </a:buClr>
              <a:buSzPts val="2000"/>
              <a:buNone/>
              <a:defRPr b="1" sz="2000"/>
            </a:lvl2pPr>
            <a:lvl3pPr indent="-228600" lvl="2" marL="1371600" algn="l">
              <a:lnSpc>
                <a:spcPct val="90000"/>
              </a:lnSpc>
              <a:spcBef>
                <a:spcPts val="500"/>
              </a:spcBef>
              <a:spcAft>
                <a:spcPts val="0"/>
              </a:spcAft>
              <a:buClr>
                <a:srgbClr val="414042"/>
              </a:buClr>
              <a:buSzPts val="1800"/>
              <a:buNone/>
              <a:defRPr b="1" sz="1800"/>
            </a:lvl3pPr>
            <a:lvl4pPr indent="-228600" lvl="3" marL="1828800" algn="l">
              <a:lnSpc>
                <a:spcPct val="90000"/>
              </a:lnSpc>
              <a:spcBef>
                <a:spcPts val="500"/>
              </a:spcBef>
              <a:spcAft>
                <a:spcPts val="0"/>
              </a:spcAft>
              <a:buClr>
                <a:srgbClr val="414042"/>
              </a:buClr>
              <a:buSzPts val="1600"/>
              <a:buNone/>
              <a:defRPr b="1" sz="1600"/>
            </a:lvl4pPr>
            <a:lvl5pPr indent="-228600" lvl="4" marL="2286000" algn="l">
              <a:lnSpc>
                <a:spcPct val="90000"/>
              </a:lnSpc>
              <a:spcBef>
                <a:spcPts val="500"/>
              </a:spcBef>
              <a:spcAft>
                <a:spcPts val="0"/>
              </a:spcAft>
              <a:buClr>
                <a:srgbClr val="414042"/>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80" name="Google Shape;280;p29"/>
          <p:cNvSpPr txBox="1"/>
          <p:nvPr>
            <p:ph idx="4" type="body"/>
          </p:nvPr>
        </p:nvSpPr>
        <p:spPr>
          <a:xfrm>
            <a:off x="4755180" y="1822449"/>
            <a:ext cx="3633170" cy="2601446"/>
          </a:xfrm>
          <a:prstGeom prst="rect">
            <a:avLst/>
          </a:prstGeom>
          <a:noFill/>
          <a:ln>
            <a:noFill/>
          </a:ln>
        </p:spPr>
        <p:txBody>
          <a:bodyPr anchorCtr="0" anchor="t" bIns="0" lIns="0" spcFirstLastPara="1" rIns="0" wrap="square" tIns="0">
            <a:normAutofit/>
          </a:bodyPr>
          <a:lstStyle>
            <a:lvl1pPr indent="-317500" lvl="0" marL="457200" algn="l">
              <a:lnSpc>
                <a:spcPct val="90000"/>
              </a:lnSpc>
              <a:spcBef>
                <a:spcPts val="1000"/>
              </a:spcBef>
              <a:spcAft>
                <a:spcPts val="0"/>
              </a:spcAft>
              <a:buClr>
                <a:srgbClr val="414042"/>
              </a:buClr>
              <a:buSzPts val="1400"/>
              <a:buChar char="•"/>
              <a:defRPr sz="1400"/>
            </a:lvl1pPr>
            <a:lvl2pPr indent="-317500" lvl="1" marL="914400" algn="l">
              <a:lnSpc>
                <a:spcPct val="90000"/>
              </a:lnSpc>
              <a:spcBef>
                <a:spcPts val="500"/>
              </a:spcBef>
              <a:spcAft>
                <a:spcPts val="0"/>
              </a:spcAft>
              <a:buClr>
                <a:srgbClr val="414042"/>
              </a:buClr>
              <a:buSzPts val="1400"/>
              <a:buChar char="•"/>
              <a:defRPr sz="1400"/>
            </a:lvl2pPr>
            <a:lvl3pPr indent="-317500" lvl="2" marL="1371600" algn="l">
              <a:lnSpc>
                <a:spcPct val="90000"/>
              </a:lnSpc>
              <a:spcBef>
                <a:spcPts val="500"/>
              </a:spcBef>
              <a:spcAft>
                <a:spcPts val="0"/>
              </a:spcAft>
              <a:buClr>
                <a:srgbClr val="414042"/>
              </a:buClr>
              <a:buSzPts val="1400"/>
              <a:buChar char="•"/>
              <a:defRPr sz="1400"/>
            </a:lvl3pPr>
            <a:lvl4pPr indent="-317500" lvl="3" marL="1828800" algn="l">
              <a:lnSpc>
                <a:spcPct val="90000"/>
              </a:lnSpc>
              <a:spcBef>
                <a:spcPts val="500"/>
              </a:spcBef>
              <a:spcAft>
                <a:spcPts val="0"/>
              </a:spcAft>
              <a:buClr>
                <a:srgbClr val="414042"/>
              </a:buClr>
              <a:buSzPts val="1400"/>
              <a:buChar char="•"/>
              <a:defRPr sz="1400"/>
            </a:lvl4pPr>
            <a:lvl5pPr indent="-317500" lvl="4" marL="2286000" algn="l">
              <a:lnSpc>
                <a:spcPct val="90000"/>
              </a:lnSpc>
              <a:spcBef>
                <a:spcPts val="500"/>
              </a:spcBef>
              <a:spcAft>
                <a:spcPts val="0"/>
              </a:spcAft>
              <a:buClr>
                <a:srgbClr val="414042"/>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 name="Google Shape;281;p29"/>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2" name="Google Shape;282;p29"/>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3" name="Google Shape;283;p29"/>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84" name="Google Shape;284;p29"/>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Only Slide" type="titleOnly">
  <p:cSld name="TITLE_ONLY">
    <p:spTree>
      <p:nvGrpSpPr>
        <p:cNvPr id="285" name="Shape 285"/>
        <p:cNvGrpSpPr/>
        <p:nvPr/>
      </p:nvGrpSpPr>
      <p:grpSpPr>
        <a:xfrm>
          <a:off x="0" y="0"/>
          <a:ext cx="0" cy="0"/>
          <a:chOff x="0" y="0"/>
          <a:chExt cx="0" cy="0"/>
        </a:xfrm>
      </p:grpSpPr>
      <p:sp>
        <p:nvSpPr>
          <p:cNvPr id="286" name="Google Shape;286;p30"/>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7" name="Google Shape;287;p30"/>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1">
    <p:bg>
      <p:bgPr>
        <a:solidFill>
          <a:srgbClr val="DAEEEF"/>
        </a:solidFill>
      </p:bgPr>
    </p:bg>
    <p:spTree>
      <p:nvGrpSpPr>
        <p:cNvPr id="21" name="Shape 21"/>
        <p:cNvGrpSpPr/>
        <p:nvPr/>
      </p:nvGrpSpPr>
      <p:grpSpPr>
        <a:xfrm>
          <a:off x="0" y="0"/>
          <a:ext cx="0" cy="0"/>
          <a:chOff x="0" y="0"/>
          <a:chExt cx="0" cy="0"/>
        </a:xfrm>
      </p:grpSpPr>
      <p:pic>
        <p:nvPicPr>
          <p:cNvPr id="22" name="Google Shape;22;p4"/>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23" name="Google Shape;23;p4"/>
          <p:cNvSpPr txBox="1"/>
          <p:nvPr>
            <p:ph type="ctrTitle"/>
          </p:nvPr>
        </p:nvSpPr>
        <p:spPr>
          <a:xfrm>
            <a:off x="755650" y="771525"/>
            <a:ext cx="7632600" cy="2004600"/>
          </a:xfrm>
          <a:prstGeom prst="rect">
            <a:avLst/>
          </a:prstGeom>
          <a:noFill/>
          <a:ln>
            <a:noFill/>
          </a:ln>
        </p:spPr>
        <p:txBody>
          <a:bodyPr anchorCtr="0" anchor="ctr" bIns="0" lIns="0" spcFirstLastPara="1" rIns="0" wrap="square" tIns="0">
            <a:normAutofit/>
          </a:bodyPr>
          <a:lstStyle>
            <a:lvl1pPr lvl="0" algn="ctr">
              <a:lnSpc>
                <a:spcPct val="90000"/>
              </a:lnSpc>
              <a:spcBef>
                <a:spcPts val="0"/>
              </a:spcBef>
              <a:spcAft>
                <a:spcPts val="0"/>
              </a:spcAft>
              <a:buClr>
                <a:srgbClr val="414043"/>
              </a:buClr>
              <a:buSzPts val="4800"/>
              <a:buFont typeface="Arial"/>
              <a:buNone/>
              <a:defRPr sz="4800">
                <a:solidFill>
                  <a:srgbClr val="41404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
          <p:cNvSpPr txBox="1"/>
          <p:nvPr>
            <p:ph idx="1" type="subTitle"/>
          </p:nvPr>
        </p:nvSpPr>
        <p:spPr>
          <a:xfrm>
            <a:off x="755650" y="2907271"/>
            <a:ext cx="7632600" cy="642600"/>
          </a:xfrm>
          <a:prstGeom prst="rect">
            <a:avLst/>
          </a:prstGeom>
          <a:noFill/>
          <a:ln>
            <a:noFill/>
          </a:ln>
        </p:spPr>
        <p:txBody>
          <a:bodyPr anchorCtr="0" anchor="ctr" bIns="0" lIns="0" spcFirstLastPara="1" rIns="0" wrap="square" tIns="0">
            <a:normAutofit/>
          </a:bodyPr>
          <a:lstStyle>
            <a:lvl1pPr lvl="0" algn="ctr">
              <a:lnSpc>
                <a:spcPct val="90000"/>
              </a:lnSpc>
              <a:spcBef>
                <a:spcPts val="1000"/>
              </a:spcBef>
              <a:spcAft>
                <a:spcPts val="0"/>
              </a:spcAft>
              <a:buClr>
                <a:srgbClr val="414043"/>
              </a:buClr>
              <a:buSzPts val="2400"/>
              <a:buNone/>
              <a:defRPr sz="2400">
                <a:solidFill>
                  <a:srgbClr val="414043"/>
                </a:solidFill>
              </a:defRPr>
            </a:lvl1pPr>
            <a:lvl2pPr lvl="1" algn="ctr">
              <a:lnSpc>
                <a:spcPct val="90000"/>
              </a:lnSpc>
              <a:spcBef>
                <a:spcPts val="500"/>
              </a:spcBef>
              <a:spcAft>
                <a:spcPts val="0"/>
              </a:spcAft>
              <a:buClr>
                <a:srgbClr val="414042"/>
              </a:buClr>
              <a:buSzPts val="2000"/>
              <a:buNone/>
              <a:defRPr sz="2000"/>
            </a:lvl2pPr>
            <a:lvl3pPr lvl="2" algn="ctr">
              <a:lnSpc>
                <a:spcPct val="90000"/>
              </a:lnSpc>
              <a:spcBef>
                <a:spcPts val="500"/>
              </a:spcBef>
              <a:spcAft>
                <a:spcPts val="0"/>
              </a:spcAft>
              <a:buClr>
                <a:srgbClr val="414042"/>
              </a:buClr>
              <a:buSzPts val="1800"/>
              <a:buNone/>
              <a:defRPr sz="1800"/>
            </a:lvl3pPr>
            <a:lvl4pPr lvl="3" algn="ctr">
              <a:lnSpc>
                <a:spcPct val="90000"/>
              </a:lnSpc>
              <a:spcBef>
                <a:spcPts val="500"/>
              </a:spcBef>
              <a:spcAft>
                <a:spcPts val="0"/>
              </a:spcAft>
              <a:buClr>
                <a:srgbClr val="414042"/>
              </a:buClr>
              <a:buSzPts val="1600"/>
              <a:buNone/>
              <a:defRPr sz="1600"/>
            </a:lvl4pPr>
            <a:lvl5pPr lvl="4" algn="ctr">
              <a:lnSpc>
                <a:spcPct val="90000"/>
              </a:lnSpc>
              <a:spcBef>
                <a:spcPts val="500"/>
              </a:spcBef>
              <a:spcAft>
                <a:spcPts val="0"/>
              </a:spcAft>
              <a:buClr>
                <a:srgbClr val="41404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 name="Google Shape;25;p4"/>
          <p:cNvSpPr txBox="1"/>
          <p:nvPr>
            <p:ph idx="10" type="dt"/>
          </p:nvPr>
        </p:nvSpPr>
        <p:spPr>
          <a:xfrm>
            <a:off x="2219706" y="4318534"/>
            <a:ext cx="1001400" cy="2745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1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1" type="ftr"/>
          </p:nvPr>
        </p:nvSpPr>
        <p:spPr>
          <a:xfrm>
            <a:off x="3631474" y="4318534"/>
            <a:ext cx="4369500" cy="2745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sz="1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2" type="sldNum"/>
          </p:nvPr>
        </p:nvSpPr>
        <p:spPr>
          <a:xfrm>
            <a:off x="8348472" y="4318534"/>
            <a:ext cx="468600" cy="2745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8" name="Google Shape;28;p4"/>
          <p:cNvSpPr txBox="1"/>
          <p:nvPr>
            <p:ph idx="2" type="body"/>
          </p:nvPr>
        </p:nvSpPr>
        <p:spPr>
          <a:xfrm>
            <a:off x="755650" y="3679437"/>
            <a:ext cx="7632600" cy="444900"/>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rgbClr val="414043"/>
              </a:buClr>
              <a:buSzPts val="1100"/>
              <a:buNone/>
              <a:defRPr sz="1100">
                <a:solidFill>
                  <a:srgbClr val="414043"/>
                </a:solidFill>
              </a:defRPr>
            </a:lvl1pPr>
            <a:lvl2pPr indent="-298450" lvl="1" marL="914400" algn="l">
              <a:lnSpc>
                <a:spcPct val="90000"/>
              </a:lnSpc>
              <a:spcBef>
                <a:spcPts val="500"/>
              </a:spcBef>
              <a:spcAft>
                <a:spcPts val="0"/>
              </a:spcAft>
              <a:buClr>
                <a:srgbClr val="414043"/>
              </a:buClr>
              <a:buSzPts val="1100"/>
              <a:buChar char="•"/>
              <a:defRPr sz="1100">
                <a:solidFill>
                  <a:srgbClr val="414043"/>
                </a:solidFill>
              </a:defRPr>
            </a:lvl2pPr>
            <a:lvl3pPr indent="-298450" lvl="2" marL="1371600" algn="l">
              <a:lnSpc>
                <a:spcPct val="90000"/>
              </a:lnSpc>
              <a:spcBef>
                <a:spcPts val="500"/>
              </a:spcBef>
              <a:spcAft>
                <a:spcPts val="0"/>
              </a:spcAft>
              <a:buClr>
                <a:srgbClr val="414043"/>
              </a:buClr>
              <a:buSzPts val="1100"/>
              <a:buChar char="•"/>
              <a:defRPr sz="1100">
                <a:solidFill>
                  <a:srgbClr val="414043"/>
                </a:solidFill>
              </a:defRPr>
            </a:lvl3pPr>
            <a:lvl4pPr indent="-298450" lvl="3" marL="1828800" algn="l">
              <a:lnSpc>
                <a:spcPct val="90000"/>
              </a:lnSpc>
              <a:spcBef>
                <a:spcPts val="500"/>
              </a:spcBef>
              <a:spcAft>
                <a:spcPts val="0"/>
              </a:spcAft>
              <a:buClr>
                <a:srgbClr val="414043"/>
              </a:buClr>
              <a:buSzPts val="1100"/>
              <a:buChar char="•"/>
              <a:defRPr sz="1100">
                <a:solidFill>
                  <a:srgbClr val="414043"/>
                </a:solidFill>
              </a:defRPr>
            </a:lvl4pPr>
            <a:lvl5pPr indent="-298450" lvl="4" marL="2286000" algn="l">
              <a:lnSpc>
                <a:spcPct val="90000"/>
              </a:lnSpc>
              <a:spcBef>
                <a:spcPts val="500"/>
              </a:spcBef>
              <a:spcAft>
                <a:spcPts val="0"/>
              </a:spcAft>
              <a:buClr>
                <a:srgbClr val="414043"/>
              </a:buClr>
              <a:buSzPts val="1100"/>
              <a:buChar char="•"/>
              <a:defRPr sz="1100">
                <a:solidFill>
                  <a:srgbClr val="414043"/>
                </a:solidFill>
              </a:defRPr>
            </a:lvl5pPr>
            <a:lvl6pPr indent="-342900" lvl="5" marL="2743200" algn="l">
              <a:lnSpc>
                <a:spcPct val="90000"/>
              </a:lnSpc>
              <a:spcBef>
                <a:spcPts val="500"/>
              </a:spcBef>
              <a:spcAft>
                <a:spcPts val="0"/>
              </a:spcAft>
              <a:buClr>
                <a:srgbClr val="414043"/>
              </a:buClr>
              <a:buSzPts val="1800"/>
              <a:buChar char="•"/>
              <a:defRPr>
                <a:solidFill>
                  <a:srgbClr val="414043"/>
                </a:solidFill>
              </a:defRPr>
            </a:lvl6pPr>
            <a:lvl7pPr indent="-342900" lvl="6" marL="3200400" algn="l">
              <a:lnSpc>
                <a:spcPct val="90000"/>
              </a:lnSpc>
              <a:spcBef>
                <a:spcPts val="500"/>
              </a:spcBef>
              <a:spcAft>
                <a:spcPts val="0"/>
              </a:spcAft>
              <a:buClr>
                <a:srgbClr val="414043"/>
              </a:buClr>
              <a:buSzPts val="1800"/>
              <a:buChar char="•"/>
              <a:defRPr>
                <a:solidFill>
                  <a:srgbClr val="414043"/>
                </a:solidFill>
              </a:defRPr>
            </a:lvl7pPr>
            <a:lvl8pPr indent="-342900" lvl="7" marL="3657600" algn="l">
              <a:lnSpc>
                <a:spcPct val="90000"/>
              </a:lnSpc>
              <a:spcBef>
                <a:spcPts val="500"/>
              </a:spcBef>
              <a:spcAft>
                <a:spcPts val="0"/>
              </a:spcAft>
              <a:buClr>
                <a:srgbClr val="414043"/>
              </a:buClr>
              <a:buSzPts val="1800"/>
              <a:buChar char="•"/>
              <a:defRPr>
                <a:solidFill>
                  <a:srgbClr val="414043"/>
                </a:solidFill>
              </a:defRPr>
            </a:lvl8pPr>
            <a:lvl9pPr indent="-342900" lvl="8" marL="4114800" algn="l">
              <a:lnSpc>
                <a:spcPct val="90000"/>
              </a:lnSpc>
              <a:spcBef>
                <a:spcPts val="500"/>
              </a:spcBef>
              <a:spcAft>
                <a:spcPts val="0"/>
              </a:spcAft>
              <a:buClr>
                <a:srgbClr val="414043"/>
              </a:buClr>
              <a:buSzPts val="1800"/>
              <a:buChar char="•"/>
              <a:defRPr>
                <a:solidFill>
                  <a:srgbClr val="414043"/>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lt1"/>
        </a:solidFill>
      </p:bgPr>
    </p:bg>
    <p:spTree>
      <p:nvGrpSpPr>
        <p:cNvPr id="29" name="Shape 29"/>
        <p:cNvGrpSpPr/>
        <p:nvPr/>
      </p:nvGrpSpPr>
      <p:grpSpPr>
        <a:xfrm>
          <a:off x="0" y="0"/>
          <a:ext cx="0" cy="0"/>
          <a:chOff x="0" y="0"/>
          <a:chExt cx="0" cy="0"/>
        </a:xfrm>
      </p:grpSpPr>
      <p:pic>
        <p:nvPicPr>
          <p:cNvPr id="30" name="Google Shape;30;p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1" name="Google Shape;31;p5"/>
          <p:cNvSpPr txBox="1"/>
          <p:nvPr>
            <p:ph type="ctrTitle"/>
          </p:nvPr>
        </p:nvSpPr>
        <p:spPr>
          <a:xfrm>
            <a:off x="755650" y="771525"/>
            <a:ext cx="7632700" cy="2004728"/>
          </a:xfrm>
          <a:prstGeom prst="rect">
            <a:avLst/>
          </a:prstGeom>
          <a:noFill/>
          <a:ln>
            <a:noFill/>
          </a:ln>
        </p:spPr>
        <p:txBody>
          <a:bodyPr anchorCtr="0" anchor="ctr" bIns="0" lIns="0" spcFirstLastPara="1" rIns="0" wrap="square" tIns="0">
            <a:normAutofit/>
          </a:bodyPr>
          <a:lstStyle>
            <a:lvl1pPr lvl="0" algn="ctr">
              <a:lnSpc>
                <a:spcPct val="9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 type="subTitle"/>
          </p:nvPr>
        </p:nvSpPr>
        <p:spPr>
          <a:xfrm>
            <a:off x="755650" y="2907271"/>
            <a:ext cx="7632700" cy="642668"/>
          </a:xfrm>
          <a:prstGeom prst="rect">
            <a:avLst/>
          </a:prstGeom>
          <a:noFill/>
          <a:ln>
            <a:noFill/>
          </a:ln>
        </p:spPr>
        <p:txBody>
          <a:bodyPr anchorCtr="0" anchor="ctr" bIns="0" lIns="0" spcFirstLastPara="1" rIns="0" wrap="square" tIns="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rgbClr val="414042"/>
              </a:buClr>
              <a:buSzPts val="2000"/>
              <a:buNone/>
              <a:defRPr sz="2000"/>
            </a:lvl2pPr>
            <a:lvl3pPr lvl="2" algn="ctr">
              <a:lnSpc>
                <a:spcPct val="90000"/>
              </a:lnSpc>
              <a:spcBef>
                <a:spcPts val="500"/>
              </a:spcBef>
              <a:spcAft>
                <a:spcPts val="0"/>
              </a:spcAft>
              <a:buClr>
                <a:srgbClr val="414042"/>
              </a:buClr>
              <a:buSzPts val="1800"/>
              <a:buNone/>
              <a:defRPr sz="1800"/>
            </a:lvl3pPr>
            <a:lvl4pPr lvl="3" algn="ctr">
              <a:lnSpc>
                <a:spcPct val="90000"/>
              </a:lnSpc>
              <a:spcBef>
                <a:spcPts val="500"/>
              </a:spcBef>
              <a:spcAft>
                <a:spcPts val="0"/>
              </a:spcAft>
              <a:buClr>
                <a:srgbClr val="414042"/>
              </a:buClr>
              <a:buSzPts val="1600"/>
              <a:buNone/>
              <a:defRPr sz="1600"/>
            </a:lvl4pPr>
            <a:lvl5pPr lvl="4" algn="ctr">
              <a:lnSpc>
                <a:spcPct val="90000"/>
              </a:lnSpc>
              <a:spcBef>
                <a:spcPts val="500"/>
              </a:spcBef>
              <a:spcAft>
                <a:spcPts val="0"/>
              </a:spcAft>
              <a:buClr>
                <a:srgbClr val="41404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3" name="Google Shape;33;p5"/>
          <p:cNvSpPr txBox="1"/>
          <p:nvPr>
            <p:ph idx="10" type="dt"/>
          </p:nvPr>
        </p:nvSpPr>
        <p:spPr>
          <a:xfrm>
            <a:off x="2219706" y="4318534"/>
            <a:ext cx="1001268"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1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
          <p:cNvSpPr txBox="1"/>
          <p:nvPr>
            <p:ph idx="11" type="ftr"/>
          </p:nvPr>
        </p:nvSpPr>
        <p:spPr>
          <a:xfrm>
            <a:off x="3631474" y="4318534"/>
            <a:ext cx="4369526"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sz="1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2" type="sldNum"/>
          </p:nvPr>
        </p:nvSpPr>
        <p:spPr>
          <a:xfrm>
            <a:off x="8348472" y="4318534"/>
            <a:ext cx="468630"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6" name="Google Shape;36;p5"/>
          <p:cNvPicPr preferRelativeResize="0"/>
          <p:nvPr/>
        </p:nvPicPr>
        <p:blipFill rotWithShape="1">
          <a:blip r:embed="rId3">
            <a:alphaModFix/>
          </a:blip>
          <a:srcRect b="0" l="24276" r="0" t="0"/>
          <a:stretch/>
        </p:blipFill>
        <p:spPr>
          <a:xfrm>
            <a:off x="2219700" y="4516825"/>
            <a:ext cx="6924302" cy="366700"/>
          </a:xfrm>
          <a:prstGeom prst="rect">
            <a:avLst/>
          </a:prstGeom>
          <a:noFill/>
          <a:ln>
            <a:noFill/>
          </a:ln>
        </p:spPr>
      </p:pic>
      <p:sp>
        <p:nvSpPr>
          <p:cNvPr id="37" name="Google Shape;37;p5"/>
          <p:cNvSpPr txBox="1"/>
          <p:nvPr>
            <p:ph idx="2" type="body"/>
          </p:nvPr>
        </p:nvSpPr>
        <p:spPr>
          <a:xfrm>
            <a:off x="755650" y="3679437"/>
            <a:ext cx="7632700" cy="444887"/>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298450" lvl="1" marL="914400" algn="l">
              <a:lnSpc>
                <a:spcPct val="90000"/>
              </a:lnSpc>
              <a:spcBef>
                <a:spcPts val="500"/>
              </a:spcBef>
              <a:spcAft>
                <a:spcPts val="0"/>
              </a:spcAft>
              <a:buClr>
                <a:schemeClr val="lt1"/>
              </a:buClr>
              <a:buSzPts val="1100"/>
              <a:buChar char="•"/>
              <a:defRPr sz="1100">
                <a:solidFill>
                  <a:schemeClr val="lt1"/>
                </a:solidFill>
              </a:defRPr>
            </a:lvl2pPr>
            <a:lvl3pPr indent="-298450" lvl="2" marL="1371600" algn="l">
              <a:lnSpc>
                <a:spcPct val="90000"/>
              </a:lnSpc>
              <a:spcBef>
                <a:spcPts val="500"/>
              </a:spcBef>
              <a:spcAft>
                <a:spcPts val="0"/>
              </a:spcAft>
              <a:buClr>
                <a:schemeClr val="lt1"/>
              </a:buClr>
              <a:buSzPts val="1100"/>
              <a:buChar char="•"/>
              <a:defRPr sz="1100">
                <a:solidFill>
                  <a:schemeClr val="lt1"/>
                </a:solidFill>
              </a:defRPr>
            </a:lvl3pPr>
            <a:lvl4pPr indent="-298450" lvl="3" marL="1828800" algn="l">
              <a:lnSpc>
                <a:spcPct val="90000"/>
              </a:lnSpc>
              <a:spcBef>
                <a:spcPts val="500"/>
              </a:spcBef>
              <a:spcAft>
                <a:spcPts val="0"/>
              </a:spcAft>
              <a:buClr>
                <a:schemeClr val="lt1"/>
              </a:buClr>
              <a:buSzPts val="1100"/>
              <a:buChar char="•"/>
              <a:defRPr sz="1100">
                <a:solidFill>
                  <a:schemeClr val="lt1"/>
                </a:solidFill>
              </a:defRPr>
            </a:lvl4pPr>
            <a:lvl5pPr indent="-298450" lvl="4" marL="2286000" algn="l">
              <a:lnSpc>
                <a:spcPct val="90000"/>
              </a:lnSpc>
              <a:spcBef>
                <a:spcPts val="500"/>
              </a:spcBef>
              <a:spcAft>
                <a:spcPts val="0"/>
              </a:spcAft>
              <a:buClr>
                <a:schemeClr val="lt1"/>
              </a:buClr>
              <a:buSzPts val="1100"/>
              <a:buChar char="•"/>
              <a:defRPr sz="11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8" name="Google Shape;38;p5"/>
          <p:cNvPicPr preferRelativeResize="0"/>
          <p:nvPr/>
        </p:nvPicPr>
        <p:blipFill rotWithShape="1">
          <a:blip r:embed="rId4">
            <a:alphaModFix/>
          </a:blip>
          <a:srcRect b="0" l="0" r="0" t="0"/>
          <a:stretch/>
        </p:blipFill>
        <p:spPr>
          <a:xfrm>
            <a:off x="354475" y="4525975"/>
            <a:ext cx="1736489" cy="3476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ropdown Logo">
  <p:cSld name="Dropdown Logo">
    <p:spTree>
      <p:nvGrpSpPr>
        <p:cNvPr id="39" name="Shape 39"/>
        <p:cNvGrpSpPr/>
        <p:nvPr/>
      </p:nvGrpSpPr>
      <p:grpSpPr>
        <a:xfrm>
          <a:off x="0" y="0"/>
          <a:ext cx="0" cy="0"/>
          <a:chOff x="0" y="0"/>
          <a:chExt cx="0" cy="0"/>
        </a:xfrm>
      </p:grpSpPr>
      <p:sp>
        <p:nvSpPr>
          <p:cNvPr id="40" name="Google Shape;40;p6"/>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3" name="Google Shape;43;p6"/>
          <p:cNvSpPr txBox="1"/>
          <p:nvPr>
            <p:ph idx="1" type="body"/>
          </p:nvPr>
        </p:nvSpPr>
        <p:spPr>
          <a:xfrm>
            <a:off x="1650010" y="4244828"/>
            <a:ext cx="5843980" cy="163659"/>
          </a:xfrm>
          <a:prstGeom prst="rect">
            <a:avLst/>
          </a:prstGeom>
          <a:noFill/>
          <a:ln>
            <a:noFill/>
          </a:ln>
        </p:spPr>
        <p:txBody>
          <a:bodyPr anchorCtr="0" anchor="ctr" bIns="0" lIns="0" spcFirstLastPara="1" rIns="0" wrap="square" tIns="0">
            <a:noAutofit/>
          </a:bodyPr>
          <a:lstStyle>
            <a:lvl1pPr indent="-228600" lvl="0" marL="457200" algn="ctr">
              <a:lnSpc>
                <a:spcPct val="100000"/>
              </a:lnSpc>
              <a:spcBef>
                <a:spcPts val="0"/>
              </a:spcBef>
              <a:spcAft>
                <a:spcPts val="0"/>
              </a:spcAft>
              <a:buClr>
                <a:srgbClr val="414042"/>
              </a:buClr>
              <a:buSzPts val="1200"/>
              <a:buNone/>
              <a:defRPr sz="12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2" type="body"/>
          </p:nvPr>
        </p:nvSpPr>
        <p:spPr>
          <a:xfrm>
            <a:off x="1650010" y="2041525"/>
            <a:ext cx="5845175" cy="2027238"/>
          </a:xfrm>
          <a:prstGeom prst="rect">
            <a:avLst/>
          </a:prstGeom>
          <a:noFill/>
          <a:ln>
            <a:noFill/>
          </a:ln>
        </p:spPr>
        <p:txBody>
          <a:bodyPr anchorCtr="0" anchor="ctr" bIns="0" lIns="0" spcFirstLastPara="1" rIns="0" wrap="square" tIns="0">
            <a:normAutofit/>
          </a:bodyPr>
          <a:lstStyle>
            <a:lvl1pPr indent="-228600" lvl="0" marL="457200" marR="0" algn="ctr">
              <a:lnSpc>
                <a:spcPct val="90000"/>
              </a:lnSpc>
              <a:spcBef>
                <a:spcPts val="1000"/>
              </a:spcBef>
              <a:spcAft>
                <a:spcPts val="0"/>
              </a:spcAft>
              <a:buClr>
                <a:srgbClr val="414042"/>
              </a:buClr>
              <a:buSzPts val="2400"/>
              <a:buFont typeface="Arial"/>
              <a:buNone/>
              <a:defRPr sz="24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6"/>
          <p:cNvSpPr/>
          <p:nvPr>
            <p:ph idx="3" type="pic"/>
          </p:nvPr>
        </p:nvSpPr>
        <p:spPr>
          <a:xfrm>
            <a:off x="4010025" y="0"/>
            <a:ext cx="1123950" cy="186055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ropdown Logo">
  <p:cSld name="1_Dropdown Logo">
    <p:spTree>
      <p:nvGrpSpPr>
        <p:cNvPr id="46" name="Shape 46"/>
        <p:cNvGrpSpPr/>
        <p:nvPr/>
      </p:nvGrpSpPr>
      <p:grpSpPr>
        <a:xfrm>
          <a:off x="0" y="0"/>
          <a:ext cx="0" cy="0"/>
          <a:chOff x="0" y="0"/>
          <a:chExt cx="0" cy="0"/>
        </a:xfrm>
      </p:grpSpPr>
      <p:sp>
        <p:nvSpPr>
          <p:cNvPr id="47" name="Google Shape;47;p7"/>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0" name="Google Shape;50;p7"/>
          <p:cNvSpPr txBox="1"/>
          <p:nvPr>
            <p:ph idx="1" type="body"/>
          </p:nvPr>
        </p:nvSpPr>
        <p:spPr>
          <a:xfrm>
            <a:off x="1650010" y="4244828"/>
            <a:ext cx="5843980" cy="163659"/>
          </a:xfrm>
          <a:prstGeom prst="rect">
            <a:avLst/>
          </a:prstGeom>
          <a:noFill/>
          <a:ln>
            <a:noFill/>
          </a:ln>
        </p:spPr>
        <p:txBody>
          <a:bodyPr anchorCtr="0" anchor="ctr" bIns="0" lIns="0" spcFirstLastPara="1" rIns="0" wrap="square" tIns="0">
            <a:noAutofit/>
          </a:bodyPr>
          <a:lstStyle>
            <a:lvl1pPr indent="-228600" lvl="0" marL="457200" algn="ctr">
              <a:lnSpc>
                <a:spcPct val="100000"/>
              </a:lnSpc>
              <a:spcBef>
                <a:spcPts val="0"/>
              </a:spcBef>
              <a:spcAft>
                <a:spcPts val="0"/>
              </a:spcAft>
              <a:buClr>
                <a:srgbClr val="414042"/>
              </a:buClr>
              <a:buSzPts val="1200"/>
              <a:buNone/>
              <a:defRPr sz="12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1" name="Google Shape;51;p7"/>
          <p:cNvPicPr preferRelativeResize="0"/>
          <p:nvPr/>
        </p:nvPicPr>
        <p:blipFill rotWithShape="1">
          <a:blip r:embed="rId2">
            <a:alphaModFix/>
          </a:blip>
          <a:srcRect b="0" l="0" r="0" t="44353"/>
          <a:stretch/>
        </p:blipFill>
        <p:spPr>
          <a:xfrm>
            <a:off x="4001662" y="0"/>
            <a:ext cx="1140849" cy="965401"/>
          </a:xfrm>
          <a:prstGeom prst="rect">
            <a:avLst/>
          </a:prstGeom>
          <a:noFill/>
          <a:ln>
            <a:noFill/>
          </a:ln>
        </p:spPr>
      </p:pic>
      <p:sp>
        <p:nvSpPr>
          <p:cNvPr id="52" name="Google Shape;52;p7"/>
          <p:cNvSpPr/>
          <p:nvPr>
            <p:ph idx="2" type="pic"/>
          </p:nvPr>
        </p:nvSpPr>
        <p:spPr>
          <a:xfrm>
            <a:off x="2919412" y="1141413"/>
            <a:ext cx="3305175" cy="719137"/>
          </a:xfrm>
          <a:prstGeom prst="rect">
            <a:avLst/>
          </a:prstGeom>
          <a:noFill/>
          <a:ln>
            <a:noFill/>
          </a:ln>
        </p:spPr>
      </p:sp>
      <p:sp>
        <p:nvSpPr>
          <p:cNvPr id="53" name="Google Shape;53;p7"/>
          <p:cNvSpPr txBox="1"/>
          <p:nvPr>
            <p:ph idx="3" type="body"/>
          </p:nvPr>
        </p:nvSpPr>
        <p:spPr>
          <a:xfrm>
            <a:off x="1650010" y="2041525"/>
            <a:ext cx="5845175" cy="2027238"/>
          </a:xfrm>
          <a:prstGeom prst="rect">
            <a:avLst/>
          </a:prstGeom>
          <a:noFill/>
          <a:ln>
            <a:noFill/>
          </a:ln>
        </p:spPr>
        <p:txBody>
          <a:bodyPr anchorCtr="0" anchor="ctr" bIns="0" lIns="0" spcFirstLastPara="1" rIns="0" wrap="square" tIns="0">
            <a:normAutofit/>
          </a:bodyPr>
          <a:lstStyle>
            <a:lvl1pPr indent="-228600" lvl="0" marL="457200" marR="0" algn="ctr">
              <a:lnSpc>
                <a:spcPct val="90000"/>
              </a:lnSpc>
              <a:spcBef>
                <a:spcPts val="1000"/>
              </a:spcBef>
              <a:spcAft>
                <a:spcPts val="0"/>
              </a:spcAft>
              <a:buClr>
                <a:srgbClr val="414042"/>
              </a:buClr>
              <a:buSzPts val="2400"/>
              <a:buFont typeface="Arial"/>
              <a:buNone/>
              <a:defRPr sz="24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con Slide">
  <p:cSld name="3 Icon Slide">
    <p:spTree>
      <p:nvGrpSpPr>
        <p:cNvPr id="54" name="Shape 54"/>
        <p:cNvGrpSpPr/>
        <p:nvPr/>
      </p:nvGrpSpPr>
      <p:grpSpPr>
        <a:xfrm>
          <a:off x="0" y="0"/>
          <a:ext cx="0" cy="0"/>
          <a:chOff x="0" y="0"/>
          <a:chExt cx="0" cy="0"/>
        </a:xfrm>
      </p:grpSpPr>
      <p:sp>
        <p:nvSpPr>
          <p:cNvPr id="55" name="Google Shape;55;p8"/>
          <p:cNvSpPr txBox="1"/>
          <p:nvPr>
            <p:ph type="title"/>
          </p:nvPr>
        </p:nvSpPr>
        <p:spPr>
          <a:xfrm>
            <a:off x="755650" y="710765"/>
            <a:ext cx="7632700" cy="4318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9" name="Google Shape;59;p8"/>
          <p:cNvSpPr/>
          <p:nvPr>
            <p:ph idx="2" type="pic"/>
          </p:nvPr>
        </p:nvSpPr>
        <p:spPr>
          <a:xfrm>
            <a:off x="1625796" y="1809632"/>
            <a:ext cx="698500" cy="698500"/>
          </a:xfrm>
          <a:prstGeom prst="rect">
            <a:avLst/>
          </a:prstGeom>
          <a:noFill/>
          <a:ln>
            <a:noFill/>
          </a:ln>
        </p:spPr>
      </p:sp>
      <p:sp>
        <p:nvSpPr>
          <p:cNvPr id="60" name="Google Shape;60;p8"/>
          <p:cNvSpPr/>
          <p:nvPr>
            <p:ph idx="3" type="pic"/>
          </p:nvPr>
        </p:nvSpPr>
        <p:spPr>
          <a:xfrm>
            <a:off x="6819703" y="1809632"/>
            <a:ext cx="698500" cy="698500"/>
          </a:xfrm>
          <a:prstGeom prst="rect">
            <a:avLst/>
          </a:prstGeom>
          <a:noFill/>
          <a:ln>
            <a:noFill/>
          </a:ln>
        </p:spPr>
      </p:sp>
      <p:sp>
        <p:nvSpPr>
          <p:cNvPr id="61" name="Google Shape;61;p8"/>
          <p:cNvSpPr txBox="1"/>
          <p:nvPr>
            <p:ph idx="1" type="body"/>
          </p:nvPr>
        </p:nvSpPr>
        <p:spPr>
          <a:xfrm>
            <a:off x="755650" y="2652362"/>
            <a:ext cx="2356041" cy="872454"/>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8"/>
          <p:cNvSpPr/>
          <p:nvPr>
            <p:ph idx="4" type="pic"/>
          </p:nvPr>
        </p:nvSpPr>
        <p:spPr>
          <a:xfrm>
            <a:off x="4222750" y="1809632"/>
            <a:ext cx="698500" cy="698500"/>
          </a:xfrm>
          <a:prstGeom prst="rect">
            <a:avLst/>
          </a:prstGeom>
          <a:noFill/>
          <a:ln>
            <a:noFill/>
          </a:ln>
        </p:spPr>
      </p:sp>
      <p:sp>
        <p:nvSpPr>
          <p:cNvPr id="63" name="Google Shape;63;p8"/>
          <p:cNvSpPr txBox="1"/>
          <p:nvPr>
            <p:ph idx="5" type="body"/>
          </p:nvPr>
        </p:nvSpPr>
        <p:spPr>
          <a:xfrm>
            <a:off x="6032309" y="2652362"/>
            <a:ext cx="2356041" cy="872454"/>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8"/>
          <p:cNvSpPr txBox="1"/>
          <p:nvPr>
            <p:ph idx="6" type="body"/>
          </p:nvPr>
        </p:nvSpPr>
        <p:spPr>
          <a:xfrm>
            <a:off x="3395969" y="2652362"/>
            <a:ext cx="2356041" cy="872454"/>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x2 Icon Slide">
  <p:cSld name="3x2 Icon Slide">
    <p:spTree>
      <p:nvGrpSpPr>
        <p:cNvPr id="65" name="Shape 65"/>
        <p:cNvGrpSpPr/>
        <p:nvPr/>
      </p:nvGrpSpPr>
      <p:grpSpPr>
        <a:xfrm>
          <a:off x="0" y="0"/>
          <a:ext cx="0" cy="0"/>
          <a:chOff x="0" y="0"/>
          <a:chExt cx="0" cy="0"/>
        </a:xfrm>
      </p:grpSpPr>
      <p:sp>
        <p:nvSpPr>
          <p:cNvPr id="66" name="Google Shape;66;p9"/>
          <p:cNvSpPr txBox="1"/>
          <p:nvPr>
            <p:ph type="title"/>
          </p:nvPr>
        </p:nvSpPr>
        <p:spPr>
          <a:xfrm>
            <a:off x="755650" y="712788"/>
            <a:ext cx="7632700" cy="4318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9"/>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9"/>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0" name="Google Shape;70;p9"/>
          <p:cNvSpPr/>
          <p:nvPr>
            <p:ph idx="2" type="pic"/>
          </p:nvPr>
        </p:nvSpPr>
        <p:spPr>
          <a:xfrm>
            <a:off x="1625796" y="1203325"/>
            <a:ext cx="698500" cy="698500"/>
          </a:xfrm>
          <a:prstGeom prst="rect">
            <a:avLst/>
          </a:prstGeom>
          <a:noFill/>
          <a:ln>
            <a:noFill/>
          </a:ln>
        </p:spPr>
      </p:sp>
      <p:sp>
        <p:nvSpPr>
          <p:cNvPr id="71" name="Google Shape;71;p9"/>
          <p:cNvSpPr/>
          <p:nvPr>
            <p:ph idx="3" type="pic"/>
          </p:nvPr>
        </p:nvSpPr>
        <p:spPr>
          <a:xfrm>
            <a:off x="6819703" y="1203325"/>
            <a:ext cx="698500" cy="698500"/>
          </a:xfrm>
          <a:prstGeom prst="rect">
            <a:avLst/>
          </a:prstGeom>
          <a:noFill/>
          <a:ln>
            <a:noFill/>
          </a:ln>
        </p:spPr>
      </p:sp>
      <p:sp>
        <p:nvSpPr>
          <p:cNvPr id="72" name="Google Shape;72;p9"/>
          <p:cNvSpPr/>
          <p:nvPr>
            <p:ph idx="4" type="pic"/>
          </p:nvPr>
        </p:nvSpPr>
        <p:spPr>
          <a:xfrm>
            <a:off x="4222750" y="1203325"/>
            <a:ext cx="698500" cy="698500"/>
          </a:xfrm>
          <a:prstGeom prst="rect">
            <a:avLst/>
          </a:prstGeom>
          <a:noFill/>
          <a:ln>
            <a:noFill/>
          </a:ln>
        </p:spPr>
      </p:sp>
      <p:sp>
        <p:nvSpPr>
          <p:cNvPr id="73" name="Google Shape;73;p9"/>
          <p:cNvSpPr/>
          <p:nvPr>
            <p:ph idx="5" type="pic"/>
          </p:nvPr>
        </p:nvSpPr>
        <p:spPr>
          <a:xfrm>
            <a:off x="1625796" y="2913993"/>
            <a:ext cx="698500" cy="698500"/>
          </a:xfrm>
          <a:prstGeom prst="rect">
            <a:avLst/>
          </a:prstGeom>
          <a:noFill/>
          <a:ln>
            <a:noFill/>
          </a:ln>
        </p:spPr>
      </p:sp>
      <p:sp>
        <p:nvSpPr>
          <p:cNvPr id="74" name="Google Shape;74;p9"/>
          <p:cNvSpPr/>
          <p:nvPr>
            <p:ph idx="6" type="pic"/>
          </p:nvPr>
        </p:nvSpPr>
        <p:spPr>
          <a:xfrm>
            <a:off x="6819703" y="2913993"/>
            <a:ext cx="698500" cy="698500"/>
          </a:xfrm>
          <a:prstGeom prst="rect">
            <a:avLst/>
          </a:prstGeom>
          <a:noFill/>
          <a:ln>
            <a:noFill/>
          </a:ln>
        </p:spPr>
      </p:sp>
      <p:sp>
        <p:nvSpPr>
          <p:cNvPr id="75" name="Google Shape;75;p9"/>
          <p:cNvSpPr/>
          <p:nvPr>
            <p:ph idx="7" type="pic"/>
          </p:nvPr>
        </p:nvSpPr>
        <p:spPr>
          <a:xfrm>
            <a:off x="4222750" y="2913993"/>
            <a:ext cx="698500" cy="698500"/>
          </a:xfrm>
          <a:prstGeom prst="rect">
            <a:avLst/>
          </a:prstGeom>
          <a:noFill/>
          <a:ln>
            <a:noFill/>
          </a:ln>
        </p:spPr>
      </p:sp>
      <p:sp>
        <p:nvSpPr>
          <p:cNvPr id="76" name="Google Shape;76;p9"/>
          <p:cNvSpPr txBox="1"/>
          <p:nvPr>
            <p:ph idx="1" type="body"/>
          </p:nvPr>
        </p:nvSpPr>
        <p:spPr>
          <a:xfrm>
            <a:off x="755650" y="2089385"/>
            <a:ext cx="2356041" cy="58557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9"/>
          <p:cNvSpPr txBox="1"/>
          <p:nvPr>
            <p:ph idx="8" type="body"/>
          </p:nvPr>
        </p:nvSpPr>
        <p:spPr>
          <a:xfrm>
            <a:off x="6032309" y="2089385"/>
            <a:ext cx="2356041" cy="58557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9"/>
          <p:cNvSpPr txBox="1"/>
          <p:nvPr>
            <p:ph idx="9" type="body"/>
          </p:nvPr>
        </p:nvSpPr>
        <p:spPr>
          <a:xfrm>
            <a:off x="3395969" y="2089385"/>
            <a:ext cx="2356041" cy="58557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9"/>
          <p:cNvSpPr txBox="1"/>
          <p:nvPr>
            <p:ph idx="13" type="body"/>
          </p:nvPr>
        </p:nvSpPr>
        <p:spPr>
          <a:xfrm>
            <a:off x="755650" y="3815806"/>
            <a:ext cx="2356041" cy="58557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9"/>
          <p:cNvSpPr txBox="1"/>
          <p:nvPr>
            <p:ph idx="14" type="body"/>
          </p:nvPr>
        </p:nvSpPr>
        <p:spPr>
          <a:xfrm>
            <a:off x="6032309" y="3815806"/>
            <a:ext cx="2356041" cy="58557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9"/>
          <p:cNvSpPr txBox="1"/>
          <p:nvPr>
            <p:ph idx="15" type="body"/>
          </p:nvPr>
        </p:nvSpPr>
        <p:spPr>
          <a:xfrm>
            <a:off x="3395969" y="3815806"/>
            <a:ext cx="2356041" cy="585576"/>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con Slide">
  <p:cSld name="4 Icon Slide">
    <p:spTree>
      <p:nvGrpSpPr>
        <p:cNvPr id="82" name="Shape 82"/>
        <p:cNvGrpSpPr/>
        <p:nvPr/>
      </p:nvGrpSpPr>
      <p:grpSpPr>
        <a:xfrm>
          <a:off x="0" y="0"/>
          <a:ext cx="0" cy="0"/>
          <a:chOff x="0" y="0"/>
          <a:chExt cx="0" cy="0"/>
        </a:xfrm>
      </p:grpSpPr>
      <p:sp>
        <p:nvSpPr>
          <p:cNvPr id="83" name="Google Shape;83;p10"/>
          <p:cNvSpPr txBox="1"/>
          <p:nvPr>
            <p:ph type="title"/>
          </p:nvPr>
        </p:nvSpPr>
        <p:spPr>
          <a:xfrm>
            <a:off x="755650" y="712788"/>
            <a:ext cx="7632700" cy="4318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41404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0"/>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0"/>
          <p:cNvSpPr txBox="1"/>
          <p:nvPr>
            <p:ph idx="11" type="ftr"/>
          </p:nvPr>
        </p:nvSpPr>
        <p:spPr>
          <a:xfrm>
            <a:off x="3614873" y="4423895"/>
            <a:ext cx="4274274" cy="27463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0"/>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87" name="Google Shape;87;p10"/>
          <p:cNvSpPr/>
          <p:nvPr>
            <p:ph idx="2" type="pic"/>
          </p:nvPr>
        </p:nvSpPr>
        <p:spPr>
          <a:xfrm>
            <a:off x="1276546" y="1797002"/>
            <a:ext cx="698500" cy="698500"/>
          </a:xfrm>
          <a:prstGeom prst="rect">
            <a:avLst/>
          </a:prstGeom>
          <a:noFill/>
          <a:ln>
            <a:noFill/>
          </a:ln>
        </p:spPr>
      </p:sp>
      <p:sp>
        <p:nvSpPr>
          <p:cNvPr id="88" name="Google Shape;88;p10"/>
          <p:cNvSpPr/>
          <p:nvPr>
            <p:ph idx="3" type="pic"/>
          </p:nvPr>
        </p:nvSpPr>
        <p:spPr>
          <a:xfrm>
            <a:off x="5198085" y="1797002"/>
            <a:ext cx="698500" cy="698500"/>
          </a:xfrm>
          <a:prstGeom prst="rect">
            <a:avLst/>
          </a:prstGeom>
          <a:noFill/>
          <a:ln>
            <a:noFill/>
          </a:ln>
        </p:spPr>
      </p:sp>
      <p:sp>
        <p:nvSpPr>
          <p:cNvPr id="89" name="Google Shape;89;p10"/>
          <p:cNvSpPr txBox="1"/>
          <p:nvPr>
            <p:ph idx="1" type="body"/>
          </p:nvPr>
        </p:nvSpPr>
        <p:spPr>
          <a:xfrm>
            <a:off x="755650" y="2639731"/>
            <a:ext cx="1744267" cy="935981"/>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10"/>
          <p:cNvSpPr/>
          <p:nvPr>
            <p:ph idx="4" type="pic"/>
          </p:nvPr>
        </p:nvSpPr>
        <p:spPr>
          <a:xfrm>
            <a:off x="3247414" y="1797002"/>
            <a:ext cx="698500" cy="698500"/>
          </a:xfrm>
          <a:prstGeom prst="rect">
            <a:avLst/>
          </a:prstGeom>
          <a:noFill/>
          <a:ln>
            <a:noFill/>
          </a:ln>
        </p:spPr>
      </p:sp>
      <p:sp>
        <p:nvSpPr>
          <p:cNvPr id="91" name="Google Shape;91;p10"/>
          <p:cNvSpPr txBox="1"/>
          <p:nvPr>
            <p:ph idx="5" type="body"/>
          </p:nvPr>
        </p:nvSpPr>
        <p:spPr>
          <a:xfrm>
            <a:off x="2724531" y="2639731"/>
            <a:ext cx="1744267" cy="935981"/>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10"/>
          <p:cNvSpPr txBox="1"/>
          <p:nvPr>
            <p:ph idx="6" type="body"/>
          </p:nvPr>
        </p:nvSpPr>
        <p:spPr>
          <a:xfrm>
            <a:off x="4675202" y="2639731"/>
            <a:ext cx="1744267" cy="935981"/>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10"/>
          <p:cNvSpPr txBox="1"/>
          <p:nvPr>
            <p:ph idx="7" type="body"/>
          </p:nvPr>
        </p:nvSpPr>
        <p:spPr>
          <a:xfrm>
            <a:off x="6644083" y="2639731"/>
            <a:ext cx="1744267" cy="935981"/>
          </a:xfrm>
          <a:prstGeom prst="rect">
            <a:avLst/>
          </a:prstGeom>
          <a:noFill/>
          <a:ln>
            <a:noFill/>
          </a:ln>
        </p:spPr>
        <p:txBody>
          <a:bodyPr anchorCtr="0" anchor="ctr" bIns="0" lIns="0" spcFirstLastPara="1" rIns="0" wrap="square" tIns="0">
            <a:normAutofit/>
          </a:bodyPr>
          <a:lstStyle>
            <a:lvl1pPr indent="-228600" lvl="0" marL="457200" algn="ctr">
              <a:lnSpc>
                <a:spcPct val="100000"/>
              </a:lnSpc>
              <a:spcBef>
                <a:spcPts val="0"/>
              </a:spcBef>
              <a:spcAft>
                <a:spcPts val="0"/>
              </a:spcAft>
              <a:buClr>
                <a:srgbClr val="414042"/>
              </a:buClr>
              <a:buSzPts val="1100"/>
              <a:buNone/>
              <a:defRPr sz="1100"/>
            </a:lvl1pPr>
            <a:lvl2pPr indent="-342900" lvl="1" marL="914400" algn="l">
              <a:lnSpc>
                <a:spcPct val="90000"/>
              </a:lnSpc>
              <a:spcBef>
                <a:spcPts val="500"/>
              </a:spcBef>
              <a:spcAft>
                <a:spcPts val="0"/>
              </a:spcAft>
              <a:buClr>
                <a:srgbClr val="414042"/>
              </a:buClr>
              <a:buSzPts val="1800"/>
              <a:buChar char="•"/>
              <a:defRPr/>
            </a:lvl2pPr>
            <a:lvl3pPr indent="-342900" lvl="2" marL="1371600" algn="l">
              <a:lnSpc>
                <a:spcPct val="90000"/>
              </a:lnSpc>
              <a:spcBef>
                <a:spcPts val="500"/>
              </a:spcBef>
              <a:spcAft>
                <a:spcPts val="0"/>
              </a:spcAft>
              <a:buClr>
                <a:srgbClr val="414042"/>
              </a:buClr>
              <a:buSzPts val="1800"/>
              <a:buChar char="•"/>
              <a:defRPr/>
            </a:lvl3pPr>
            <a:lvl4pPr indent="-342900" lvl="3" marL="1828800" algn="l">
              <a:lnSpc>
                <a:spcPct val="90000"/>
              </a:lnSpc>
              <a:spcBef>
                <a:spcPts val="500"/>
              </a:spcBef>
              <a:spcAft>
                <a:spcPts val="0"/>
              </a:spcAft>
              <a:buClr>
                <a:srgbClr val="414042"/>
              </a:buClr>
              <a:buSzPts val="1800"/>
              <a:buChar char="•"/>
              <a:defRPr/>
            </a:lvl4pPr>
            <a:lvl5pPr indent="-342900" lvl="4" marL="2286000" algn="l">
              <a:lnSpc>
                <a:spcPct val="90000"/>
              </a:lnSpc>
              <a:spcBef>
                <a:spcPts val="500"/>
              </a:spcBef>
              <a:spcAft>
                <a:spcPts val="0"/>
              </a:spcAft>
              <a:buClr>
                <a:srgbClr val="4140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10"/>
          <p:cNvSpPr/>
          <p:nvPr>
            <p:ph idx="8" type="pic"/>
          </p:nvPr>
        </p:nvSpPr>
        <p:spPr>
          <a:xfrm>
            <a:off x="7168953" y="1797002"/>
            <a:ext cx="698500" cy="6985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lvl1pPr lvl="0" marR="0" rtl="0" algn="l">
              <a:lnSpc>
                <a:spcPct val="90000"/>
              </a:lnSpc>
              <a:spcBef>
                <a:spcPts val="0"/>
              </a:spcBef>
              <a:spcAft>
                <a:spcPts val="0"/>
              </a:spcAft>
              <a:buClr>
                <a:srgbClr val="414042"/>
              </a:buClr>
              <a:buSzPts val="2800"/>
              <a:buFont typeface="Proxima Nova"/>
              <a:buNone/>
              <a:defRPr b="1" i="0" sz="2800" u="none" cap="none" strike="noStrike">
                <a:solidFill>
                  <a:srgbClr val="414042"/>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755600" y="707825"/>
            <a:ext cx="7632600" cy="3205200"/>
          </a:xfrm>
          <a:prstGeom prst="rect">
            <a:avLst/>
          </a:prstGeom>
          <a:noFill/>
          <a:ln>
            <a:noFill/>
          </a:ln>
        </p:spPr>
        <p:txBody>
          <a:bodyPr anchorCtr="0" anchor="ctr" bIns="0" lIns="0" spcFirstLastPara="1" rIns="0" wrap="square" tIns="0">
            <a:normAutofit/>
          </a:bodyPr>
          <a:lstStyle>
            <a:lvl1pPr indent="-342900" lvl="0" marL="457200" marR="0" rtl="0" algn="l">
              <a:lnSpc>
                <a:spcPct val="90000"/>
              </a:lnSpc>
              <a:spcBef>
                <a:spcPts val="1000"/>
              </a:spcBef>
              <a:spcAft>
                <a:spcPts val="0"/>
              </a:spcAft>
              <a:buClr>
                <a:srgbClr val="414042"/>
              </a:buClr>
              <a:buSzPts val="1800"/>
              <a:buFont typeface="Proxima Nova"/>
              <a:buChar char="•"/>
              <a:defRPr i="0" sz="1800" u="none" cap="none" strike="noStrike">
                <a:solidFill>
                  <a:srgbClr val="414042"/>
                </a:solidFill>
                <a:latin typeface="Proxima Nova"/>
                <a:ea typeface="Proxima Nova"/>
                <a:cs typeface="Proxima Nova"/>
                <a:sym typeface="Proxima Nova"/>
              </a:defRPr>
            </a:lvl1pPr>
            <a:lvl2pPr indent="-342900" lvl="1" marL="914400" marR="0" rtl="0" algn="l">
              <a:lnSpc>
                <a:spcPct val="90000"/>
              </a:lnSpc>
              <a:spcBef>
                <a:spcPts val="500"/>
              </a:spcBef>
              <a:spcAft>
                <a:spcPts val="0"/>
              </a:spcAft>
              <a:buClr>
                <a:srgbClr val="414042"/>
              </a:buClr>
              <a:buSzPts val="1800"/>
              <a:buFont typeface="Proxima Nova"/>
              <a:buChar char="•"/>
              <a:defRPr i="0" sz="1800" u="none" cap="none" strike="noStrike">
                <a:solidFill>
                  <a:srgbClr val="414042"/>
                </a:solidFill>
                <a:latin typeface="Proxima Nova"/>
                <a:ea typeface="Proxima Nova"/>
                <a:cs typeface="Proxima Nova"/>
                <a:sym typeface="Proxima Nova"/>
              </a:defRPr>
            </a:lvl2pPr>
            <a:lvl3pPr indent="-342900" lvl="2" marL="1371600" marR="0" rtl="0" algn="l">
              <a:lnSpc>
                <a:spcPct val="90000"/>
              </a:lnSpc>
              <a:spcBef>
                <a:spcPts val="500"/>
              </a:spcBef>
              <a:spcAft>
                <a:spcPts val="0"/>
              </a:spcAft>
              <a:buClr>
                <a:srgbClr val="414042"/>
              </a:buClr>
              <a:buSzPts val="1800"/>
              <a:buFont typeface="Proxima Nova"/>
              <a:buChar char="•"/>
              <a:defRPr i="0" sz="1800" u="none" cap="none" strike="noStrike">
                <a:solidFill>
                  <a:srgbClr val="414042"/>
                </a:solidFill>
                <a:latin typeface="Proxima Nova"/>
                <a:ea typeface="Proxima Nova"/>
                <a:cs typeface="Proxima Nova"/>
                <a:sym typeface="Proxima Nova"/>
              </a:defRPr>
            </a:lvl3pPr>
            <a:lvl4pPr indent="-342900" lvl="3" marL="1828800" marR="0" rtl="0" algn="l">
              <a:lnSpc>
                <a:spcPct val="90000"/>
              </a:lnSpc>
              <a:spcBef>
                <a:spcPts val="500"/>
              </a:spcBef>
              <a:spcAft>
                <a:spcPts val="0"/>
              </a:spcAft>
              <a:buClr>
                <a:srgbClr val="414042"/>
              </a:buClr>
              <a:buSzPts val="1800"/>
              <a:buFont typeface="Proxima Nova"/>
              <a:buChar char="•"/>
              <a:defRPr i="0" sz="1800" u="none" cap="none" strike="noStrike">
                <a:solidFill>
                  <a:srgbClr val="414042"/>
                </a:solidFill>
                <a:latin typeface="Proxima Nova"/>
                <a:ea typeface="Proxima Nova"/>
                <a:cs typeface="Proxima Nova"/>
                <a:sym typeface="Proxima Nova"/>
              </a:defRPr>
            </a:lvl4pPr>
            <a:lvl5pPr indent="-342900" lvl="4" marL="2286000" marR="0" rtl="0" algn="l">
              <a:lnSpc>
                <a:spcPct val="90000"/>
              </a:lnSpc>
              <a:spcBef>
                <a:spcPts val="500"/>
              </a:spcBef>
              <a:spcAft>
                <a:spcPts val="0"/>
              </a:spcAft>
              <a:buClr>
                <a:srgbClr val="414042"/>
              </a:buClr>
              <a:buSzPts val="1800"/>
              <a:buFont typeface="Proxima Nova"/>
              <a:buChar char="•"/>
              <a:defRPr i="0" sz="1800" u="none" cap="none" strike="noStrike">
                <a:solidFill>
                  <a:srgbClr val="414042"/>
                </a:solidFill>
                <a:latin typeface="Proxima Nova"/>
                <a:ea typeface="Proxima Nova"/>
                <a:cs typeface="Proxima Nova"/>
                <a:sym typeface="Proxima Nova"/>
              </a:defRPr>
            </a:lvl5pPr>
            <a:lvl6pPr indent="-342900" lvl="5" marL="2743200" marR="0" rtl="0" algn="l">
              <a:lnSpc>
                <a:spcPct val="90000"/>
              </a:lnSpc>
              <a:spcBef>
                <a:spcPts val="500"/>
              </a:spcBef>
              <a:spcAft>
                <a:spcPts val="0"/>
              </a:spcAft>
              <a:buClr>
                <a:schemeClr val="dk1"/>
              </a:buClr>
              <a:buSzPts val="1800"/>
              <a:buFont typeface="Proxima Nova"/>
              <a:buChar char="•"/>
              <a:defRPr i="0" sz="1800" u="none" cap="none" strike="noStrike">
                <a:solidFill>
                  <a:schemeClr val="dk1"/>
                </a:solidFill>
                <a:latin typeface="Proxima Nova"/>
                <a:ea typeface="Proxima Nova"/>
                <a:cs typeface="Proxima Nova"/>
                <a:sym typeface="Proxima Nova"/>
              </a:defRPr>
            </a:lvl6pPr>
            <a:lvl7pPr indent="-342900" lvl="6" marL="3200400" marR="0" rtl="0" algn="l">
              <a:lnSpc>
                <a:spcPct val="90000"/>
              </a:lnSpc>
              <a:spcBef>
                <a:spcPts val="500"/>
              </a:spcBef>
              <a:spcAft>
                <a:spcPts val="0"/>
              </a:spcAft>
              <a:buClr>
                <a:schemeClr val="dk1"/>
              </a:buClr>
              <a:buSzPts val="1800"/>
              <a:buFont typeface="Proxima Nova"/>
              <a:buChar char="•"/>
              <a:defRPr i="0" sz="1800" u="none" cap="none" strike="noStrike">
                <a:solidFill>
                  <a:schemeClr val="dk1"/>
                </a:solidFill>
                <a:latin typeface="Proxima Nova"/>
                <a:ea typeface="Proxima Nova"/>
                <a:cs typeface="Proxima Nova"/>
                <a:sym typeface="Proxima Nova"/>
              </a:defRPr>
            </a:lvl7pPr>
            <a:lvl8pPr indent="-342900" lvl="7" marL="3657600" marR="0" rtl="0" algn="l">
              <a:lnSpc>
                <a:spcPct val="90000"/>
              </a:lnSpc>
              <a:spcBef>
                <a:spcPts val="500"/>
              </a:spcBef>
              <a:spcAft>
                <a:spcPts val="0"/>
              </a:spcAft>
              <a:buClr>
                <a:schemeClr val="dk1"/>
              </a:buClr>
              <a:buSzPts val="1800"/>
              <a:buFont typeface="Proxima Nova"/>
              <a:buChar char="•"/>
              <a:defRPr i="0" sz="1800" u="none" cap="none" strike="noStrike">
                <a:solidFill>
                  <a:schemeClr val="dk1"/>
                </a:solidFill>
                <a:latin typeface="Proxima Nova"/>
                <a:ea typeface="Proxima Nova"/>
                <a:cs typeface="Proxima Nova"/>
                <a:sym typeface="Proxima Nova"/>
              </a:defRPr>
            </a:lvl8pPr>
            <a:lvl9pPr indent="-342900" lvl="8" marL="4114800" marR="0" rtl="0" algn="l">
              <a:lnSpc>
                <a:spcPct val="90000"/>
              </a:lnSpc>
              <a:spcBef>
                <a:spcPts val="500"/>
              </a:spcBef>
              <a:spcAft>
                <a:spcPts val="0"/>
              </a:spcAft>
              <a:buClr>
                <a:schemeClr val="dk1"/>
              </a:buClr>
              <a:buSzPts val="1800"/>
              <a:buFont typeface="Proxima Nova"/>
              <a:buChar char="•"/>
              <a:defRPr i="0" sz="1800" u="none" cap="none" strike="noStrike">
                <a:solidFill>
                  <a:schemeClr val="dk1"/>
                </a:solidFill>
                <a:latin typeface="Proxima Nova"/>
                <a:ea typeface="Proxima Nova"/>
                <a:cs typeface="Proxima Nova"/>
                <a:sym typeface="Proxima Nova"/>
              </a:defRPr>
            </a:lvl9pPr>
          </a:lstStyle>
          <a:p/>
        </p:txBody>
      </p:sp>
      <p:sp>
        <p:nvSpPr>
          <p:cNvPr id="8" name="Google Shape;8;p1"/>
          <p:cNvSpPr txBox="1"/>
          <p:nvPr>
            <p:ph idx="10" type="dt"/>
          </p:nvPr>
        </p:nvSpPr>
        <p:spPr>
          <a:xfrm>
            <a:off x="2301785" y="4423895"/>
            <a:ext cx="1095647" cy="274637"/>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rgbClr val="BFBFB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 name="Google Shape;9;p1"/>
          <p:cNvSpPr txBox="1"/>
          <p:nvPr>
            <p:ph idx="12" type="sldNum"/>
          </p:nvPr>
        </p:nvSpPr>
        <p:spPr>
          <a:xfrm>
            <a:off x="8088021" y="4423895"/>
            <a:ext cx="625385" cy="274637"/>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777">
          <p15:clr>
            <a:srgbClr val="F26B43"/>
          </p15:clr>
        </p15:guide>
        <p15:guide id="2" pos="476">
          <p15:clr>
            <a:srgbClr val="F26B43"/>
          </p15:clr>
        </p15:guide>
        <p15:guide id="3" orient="horz" pos="486">
          <p15:clr>
            <a:srgbClr val="F26B43"/>
          </p15:clr>
        </p15:guide>
        <p15:guide id="4" pos="5284">
          <p15:clr>
            <a:srgbClr val="F26B43"/>
          </p15:clr>
        </p15:guide>
        <p15:guide id="5" orient="horz" pos="758">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1"/>
          <p:cNvSpPr txBox="1"/>
          <p:nvPr>
            <p:ph type="ctrTitle"/>
          </p:nvPr>
        </p:nvSpPr>
        <p:spPr>
          <a:xfrm>
            <a:off x="755650" y="771525"/>
            <a:ext cx="7632600" cy="20046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sz="3600"/>
              <a:t>Quantum Money from Class Group Actions on Elliptic Curves</a:t>
            </a:r>
            <a:endParaRPr sz="3600"/>
          </a:p>
        </p:txBody>
      </p:sp>
      <p:sp>
        <p:nvSpPr>
          <p:cNvPr id="293" name="Google Shape;293;p31"/>
          <p:cNvSpPr txBox="1"/>
          <p:nvPr>
            <p:ph idx="2" type="body"/>
          </p:nvPr>
        </p:nvSpPr>
        <p:spPr>
          <a:xfrm>
            <a:off x="755650" y="4289025"/>
            <a:ext cx="2456100" cy="6426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SzPts val="523"/>
              <a:buNone/>
            </a:pPr>
            <a:r>
              <a:rPr b="1" lang="en-US" sz="1640"/>
              <a:t>Shahed Sharif</a:t>
            </a:r>
            <a:endParaRPr b="1" sz="1640"/>
          </a:p>
          <a:p>
            <a:pPr indent="0" lvl="0" marL="0" rtl="0" algn="l">
              <a:lnSpc>
                <a:spcPct val="115000"/>
              </a:lnSpc>
              <a:spcBef>
                <a:spcPts val="0"/>
              </a:spcBef>
              <a:spcAft>
                <a:spcPts val="0"/>
              </a:spcAft>
              <a:buSzPts val="523"/>
              <a:buNone/>
            </a:pPr>
            <a:r>
              <a:rPr lang="en-US" sz="1640"/>
              <a:t>CSU San Marcos</a:t>
            </a:r>
            <a:endParaRPr sz="1640"/>
          </a:p>
        </p:txBody>
      </p:sp>
      <p:sp>
        <p:nvSpPr>
          <p:cNvPr id="294" name="Google Shape;294;p31"/>
          <p:cNvSpPr txBox="1"/>
          <p:nvPr>
            <p:ph idx="1" type="subTitle"/>
          </p:nvPr>
        </p:nvSpPr>
        <p:spPr>
          <a:xfrm>
            <a:off x="755650" y="3516075"/>
            <a:ext cx="2456100" cy="6426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SzPts val="523"/>
              <a:buNone/>
            </a:pPr>
            <a:r>
              <a:rPr b="1" lang="en-US" sz="1640" u="sng"/>
              <a:t>Hart Montgomery</a:t>
            </a:r>
            <a:endParaRPr b="1" sz="1640" u="sng"/>
          </a:p>
          <a:p>
            <a:pPr indent="0" lvl="0" marL="0" rtl="0" algn="l">
              <a:lnSpc>
                <a:spcPct val="115000"/>
              </a:lnSpc>
              <a:spcBef>
                <a:spcPts val="0"/>
              </a:spcBef>
              <a:spcAft>
                <a:spcPts val="0"/>
              </a:spcAft>
              <a:buSzPts val="523"/>
              <a:buNone/>
            </a:pPr>
            <a:r>
              <a:rPr lang="en-US" sz="1640"/>
              <a:t>Linux Foundation</a:t>
            </a:r>
            <a:endParaRPr sz="1640"/>
          </a:p>
        </p:txBody>
      </p:sp>
      <p:pic>
        <p:nvPicPr>
          <p:cNvPr id="295" name="Google Shape;295;p31"/>
          <p:cNvPicPr preferRelativeResize="0"/>
          <p:nvPr/>
        </p:nvPicPr>
        <p:blipFill>
          <a:blip r:embed="rId3">
            <a:alphaModFix/>
          </a:blip>
          <a:stretch>
            <a:fillRect/>
          </a:stretch>
        </p:blipFill>
        <p:spPr>
          <a:xfrm>
            <a:off x="81075" y="65675"/>
            <a:ext cx="2911225" cy="1024325"/>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40"/>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0"/>
          <p:cNvSpPr txBox="1"/>
          <p:nvPr>
            <p:ph type="title"/>
          </p:nvPr>
        </p:nvSpPr>
        <p:spPr>
          <a:xfrm>
            <a:off x="755650" y="91700"/>
            <a:ext cx="8004000" cy="416400"/>
          </a:xfrm>
          <a:prstGeom prst="rect">
            <a:avLst/>
          </a:prstGeom>
        </p:spPr>
        <p:txBody>
          <a:bodyPr anchorCtr="0" anchor="ctr" bIns="0" lIns="0" spcFirstLastPara="1" rIns="0" wrap="square" tIns="0">
            <a:normAutofit fontScale="90000"/>
          </a:bodyPr>
          <a:lstStyle/>
          <a:p>
            <a:pPr indent="0" lvl="0" marL="0" rtl="0" algn="l">
              <a:spcBef>
                <a:spcPts val="0"/>
              </a:spcBef>
              <a:spcAft>
                <a:spcPts val="0"/>
              </a:spcAft>
              <a:buNone/>
            </a:pPr>
            <a:r>
              <a:rPr lang="en-US">
                <a:solidFill>
                  <a:schemeClr val="lt1"/>
                </a:solidFill>
              </a:rPr>
              <a:t>Quantum Lightning from </a:t>
            </a:r>
            <a:r>
              <a:rPr lang="en-US">
                <a:solidFill>
                  <a:schemeClr val="accent4"/>
                </a:solidFill>
              </a:rPr>
              <a:t>Walkable Invariants</a:t>
            </a:r>
            <a:r>
              <a:rPr lang="en-US">
                <a:solidFill>
                  <a:schemeClr val="lt1"/>
                </a:solidFill>
              </a:rPr>
              <a:t> [LMZ’23]</a:t>
            </a:r>
            <a:endParaRPr>
              <a:solidFill>
                <a:schemeClr val="lt1"/>
              </a:solidFill>
            </a:endParaRPr>
          </a:p>
        </p:txBody>
      </p:sp>
      <p:sp>
        <p:nvSpPr>
          <p:cNvPr id="512" name="Google Shape;512;p40"/>
          <p:cNvSpPr/>
          <p:nvPr/>
        </p:nvSpPr>
        <p:spPr>
          <a:xfrm>
            <a:off x="508550" y="895600"/>
            <a:ext cx="4988700" cy="3212100"/>
          </a:xfrm>
          <a:prstGeom prst="ellipse">
            <a:avLst/>
          </a:prstGeom>
          <a:solidFill>
            <a:schemeClr val="accent3"/>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0"/>
          <p:cNvSpPr/>
          <p:nvPr/>
        </p:nvSpPr>
        <p:spPr>
          <a:xfrm>
            <a:off x="549850" y="2104025"/>
            <a:ext cx="1084500" cy="82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0"/>
          <p:cNvSpPr/>
          <p:nvPr/>
        </p:nvSpPr>
        <p:spPr>
          <a:xfrm rot="-4455478">
            <a:off x="1153155" y="1552864"/>
            <a:ext cx="1207489" cy="82623"/>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0"/>
          <p:cNvSpPr/>
          <p:nvPr/>
        </p:nvSpPr>
        <p:spPr>
          <a:xfrm>
            <a:off x="468850" y="3031025"/>
            <a:ext cx="1084500" cy="82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40"/>
          <p:cNvSpPr/>
          <p:nvPr/>
        </p:nvSpPr>
        <p:spPr>
          <a:xfrm rot="-6109562">
            <a:off x="942398" y="2597736"/>
            <a:ext cx="947103" cy="8243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0"/>
          <p:cNvSpPr/>
          <p:nvPr/>
        </p:nvSpPr>
        <p:spPr>
          <a:xfrm rot="-6137907">
            <a:off x="1069098" y="3528377"/>
            <a:ext cx="1084488" cy="82618"/>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0"/>
          <p:cNvSpPr/>
          <p:nvPr/>
        </p:nvSpPr>
        <p:spPr>
          <a:xfrm rot="-1917198">
            <a:off x="1395251" y="2747705"/>
            <a:ext cx="1084410" cy="82489"/>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0"/>
          <p:cNvSpPr/>
          <p:nvPr/>
        </p:nvSpPr>
        <p:spPr>
          <a:xfrm rot="-4580152">
            <a:off x="1375852" y="3262652"/>
            <a:ext cx="1635695" cy="82439"/>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0"/>
          <p:cNvSpPr/>
          <p:nvPr/>
        </p:nvSpPr>
        <p:spPr>
          <a:xfrm rot="2969287">
            <a:off x="1553371" y="2084532"/>
            <a:ext cx="1084350" cy="82553"/>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0"/>
          <p:cNvSpPr/>
          <p:nvPr/>
        </p:nvSpPr>
        <p:spPr>
          <a:xfrm>
            <a:off x="2339625" y="2460400"/>
            <a:ext cx="1084500" cy="82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0"/>
          <p:cNvSpPr/>
          <p:nvPr/>
        </p:nvSpPr>
        <p:spPr>
          <a:xfrm rot="-2386873">
            <a:off x="3266643" y="2104062"/>
            <a:ext cx="1084460" cy="8243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0"/>
          <p:cNvSpPr/>
          <p:nvPr/>
        </p:nvSpPr>
        <p:spPr>
          <a:xfrm rot="2700000">
            <a:off x="3257811" y="2747796"/>
            <a:ext cx="935927" cy="82307"/>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0"/>
          <p:cNvSpPr/>
          <p:nvPr/>
        </p:nvSpPr>
        <p:spPr>
          <a:xfrm rot="1859130">
            <a:off x="2786420" y="1811189"/>
            <a:ext cx="1084454" cy="82628"/>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40"/>
          <p:cNvSpPr/>
          <p:nvPr/>
        </p:nvSpPr>
        <p:spPr>
          <a:xfrm rot="586815">
            <a:off x="1854414" y="1442996"/>
            <a:ext cx="1084360" cy="82514"/>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0"/>
          <p:cNvSpPr/>
          <p:nvPr/>
        </p:nvSpPr>
        <p:spPr>
          <a:xfrm rot="-3302894">
            <a:off x="2644641" y="1147136"/>
            <a:ext cx="1084508" cy="8248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40"/>
          <p:cNvSpPr/>
          <p:nvPr/>
        </p:nvSpPr>
        <p:spPr>
          <a:xfrm rot="-1200530">
            <a:off x="2786358" y="3019302"/>
            <a:ext cx="1084564" cy="82377"/>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0"/>
          <p:cNvSpPr/>
          <p:nvPr/>
        </p:nvSpPr>
        <p:spPr>
          <a:xfrm rot="2834468">
            <a:off x="2003008" y="3403604"/>
            <a:ext cx="1963723" cy="82581"/>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0"/>
          <p:cNvSpPr/>
          <p:nvPr/>
        </p:nvSpPr>
        <p:spPr>
          <a:xfrm rot="-5160387">
            <a:off x="3397305" y="3676260"/>
            <a:ext cx="1210439" cy="82397"/>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0"/>
          <p:cNvSpPr/>
          <p:nvPr/>
        </p:nvSpPr>
        <p:spPr>
          <a:xfrm rot="3568596">
            <a:off x="3398790" y="1342415"/>
            <a:ext cx="1084486" cy="82579"/>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0"/>
          <p:cNvSpPr/>
          <p:nvPr/>
        </p:nvSpPr>
        <p:spPr>
          <a:xfrm rot="-3038086">
            <a:off x="4011819" y="1342452"/>
            <a:ext cx="1084568" cy="82511"/>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0"/>
          <p:cNvSpPr/>
          <p:nvPr/>
        </p:nvSpPr>
        <p:spPr>
          <a:xfrm rot="1528317">
            <a:off x="4074607" y="2095381"/>
            <a:ext cx="1547193" cy="82392"/>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0"/>
          <p:cNvSpPr/>
          <p:nvPr/>
        </p:nvSpPr>
        <p:spPr>
          <a:xfrm>
            <a:off x="3681775" y="2695938"/>
            <a:ext cx="1084500" cy="82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0"/>
          <p:cNvSpPr/>
          <p:nvPr/>
        </p:nvSpPr>
        <p:spPr>
          <a:xfrm rot="4330233">
            <a:off x="3982470" y="2734731"/>
            <a:ext cx="1660763" cy="82541"/>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40"/>
          <p:cNvSpPr txBox="1"/>
          <p:nvPr/>
        </p:nvSpPr>
        <p:spPr>
          <a:xfrm>
            <a:off x="1094750" y="153795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a:t>
            </a:r>
            <a:endParaRPr b="1" baseline="-25000">
              <a:solidFill>
                <a:schemeClr val="accent2"/>
              </a:solidFill>
              <a:latin typeface="Short Stack"/>
              <a:ea typeface="Short Stack"/>
              <a:cs typeface="Short Stack"/>
              <a:sym typeface="Short Stack"/>
            </a:endParaRPr>
          </a:p>
        </p:txBody>
      </p:sp>
      <p:sp>
        <p:nvSpPr>
          <p:cNvPr id="536" name="Google Shape;536;p40"/>
          <p:cNvSpPr txBox="1"/>
          <p:nvPr/>
        </p:nvSpPr>
        <p:spPr>
          <a:xfrm>
            <a:off x="2459550" y="183860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6</a:t>
            </a:r>
            <a:endParaRPr b="1" baseline="-25000">
              <a:solidFill>
                <a:schemeClr val="accent2"/>
              </a:solidFill>
              <a:latin typeface="Short Stack"/>
              <a:ea typeface="Short Stack"/>
              <a:cs typeface="Short Stack"/>
              <a:sym typeface="Short Stack"/>
            </a:endParaRPr>
          </a:p>
        </p:txBody>
      </p:sp>
      <p:sp>
        <p:nvSpPr>
          <p:cNvPr id="537" name="Google Shape;537;p40"/>
          <p:cNvSpPr txBox="1"/>
          <p:nvPr/>
        </p:nvSpPr>
        <p:spPr>
          <a:xfrm>
            <a:off x="1669150" y="2236425"/>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5</a:t>
            </a:r>
            <a:endParaRPr b="1" baseline="-25000">
              <a:solidFill>
                <a:schemeClr val="accent2"/>
              </a:solidFill>
              <a:latin typeface="Short Stack"/>
              <a:ea typeface="Short Stack"/>
              <a:cs typeface="Short Stack"/>
              <a:sym typeface="Short Stack"/>
            </a:endParaRPr>
          </a:p>
        </p:txBody>
      </p:sp>
      <p:sp>
        <p:nvSpPr>
          <p:cNvPr id="538" name="Google Shape;538;p40"/>
          <p:cNvSpPr txBox="1"/>
          <p:nvPr/>
        </p:nvSpPr>
        <p:spPr>
          <a:xfrm>
            <a:off x="1717113" y="3031025"/>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4</a:t>
            </a:r>
            <a:endParaRPr b="1" baseline="-25000">
              <a:solidFill>
                <a:schemeClr val="accent2"/>
              </a:solidFill>
              <a:latin typeface="Short Stack"/>
              <a:ea typeface="Short Stack"/>
              <a:cs typeface="Short Stack"/>
              <a:sym typeface="Short Stack"/>
            </a:endParaRPr>
          </a:p>
        </p:txBody>
      </p:sp>
      <p:sp>
        <p:nvSpPr>
          <p:cNvPr id="539" name="Google Shape;539;p40"/>
          <p:cNvSpPr txBox="1"/>
          <p:nvPr/>
        </p:nvSpPr>
        <p:spPr>
          <a:xfrm>
            <a:off x="755650" y="243885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2</a:t>
            </a:r>
            <a:endParaRPr b="1" baseline="-25000">
              <a:solidFill>
                <a:schemeClr val="accent2"/>
              </a:solidFill>
              <a:latin typeface="Short Stack"/>
              <a:ea typeface="Short Stack"/>
              <a:cs typeface="Short Stack"/>
              <a:sym typeface="Short Stack"/>
            </a:endParaRPr>
          </a:p>
        </p:txBody>
      </p:sp>
      <p:sp>
        <p:nvSpPr>
          <p:cNvPr id="540" name="Google Shape;540;p40"/>
          <p:cNvSpPr txBox="1"/>
          <p:nvPr/>
        </p:nvSpPr>
        <p:spPr>
          <a:xfrm>
            <a:off x="1043350" y="314895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3</a:t>
            </a:r>
            <a:endParaRPr b="1" baseline="-25000">
              <a:solidFill>
                <a:schemeClr val="accent2"/>
              </a:solidFill>
              <a:latin typeface="Short Stack"/>
              <a:ea typeface="Short Stack"/>
              <a:cs typeface="Short Stack"/>
              <a:sym typeface="Short Stack"/>
            </a:endParaRPr>
          </a:p>
        </p:txBody>
      </p:sp>
      <p:sp>
        <p:nvSpPr>
          <p:cNvPr id="541" name="Google Shape;541;p40"/>
          <p:cNvSpPr txBox="1"/>
          <p:nvPr/>
        </p:nvSpPr>
        <p:spPr>
          <a:xfrm>
            <a:off x="4579600" y="1569463"/>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13</a:t>
            </a:r>
            <a:endParaRPr b="1" baseline="-25000">
              <a:solidFill>
                <a:schemeClr val="accent2"/>
              </a:solidFill>
              <a:latin typeface="Short Stack"/>
              <a:ea typeface="Short Stack"/>
              <a:cs typeface="Short Stack"/>
              <a:sym typeface="Short Stack"/>
            </a:endParaRPr>
          </a:p>
        </p:txBody>
      </p:sp>
      <p:sp>
        <p:nvSpPr>
          <p:cNvPr id="542" name="Google Shape;542;p40"/>
          <p:cNvSpPr txBox="1"/>
          <p:nvPr/>
        </p:nvSpPr>
        <p:spPr>
          <a:xfrm>
            <a:off x="3455100" y="324480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9</a:t>
            </a:r>
            <a:endParaRPr b="1" baseline="-25000">
              <a:solidFill>
                <a:schemeClr val="accent2"/>
              </a:solidFill>
              <a:latin typeface="Short Stack"/>
              <a:ea typeface="Short Stack"/>
              <a:cs typeface="Short Stack"/>
              <a:sym typeface="Short Stack"/>
            </a:endParaRPr>
          </a:p>
        </p:txBody>
      </p:sp>
      <p:sp>
        <p:nvSpPr>
          <p:cNvPr id="543" name="Google Shape;543;p40"/>
          <p:cNvSpPr txBox="1"/>
          <p:nvPr/>
        </p:nvSpPr>
        <p:spPr>
          <a:xfrm>
            <a:off x="2390900" y="338630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8</a:t>
            </a:r>
            <a:endParaRPr b="1" baseline="-25000">
              <a:solidFill>
                <a:schemeClr val="accent2"/>
              </a:solidFill>
              <a:latin typeface="Short Stack"/>
              <a:ea typeface="Short Stack"/>
              <a:cs typeface="Short Stack"/>
              <a:sym typeface="Short Stack"/>
            </a:endParaRPr>
          </a:p>
        </p:txBody>
      </p:sp>
      <p:sp>
        <p:nvSpPr>
          <p:cNvPr id="544" name="Google Shape;544;p40"/>
          <p:cNvSpPr txBox="1"/>
          <p:nvPr/>
        </p:nvSpPr>
        <p:spPr>
          <a:xfrm>
            <a:off x="2692813" y="258885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7</a:t>
            </a:r>
            <a:endParaRPr b="1" baseline="-25000">
              <a:solidFill>
                <a:schemeClr val="accent2"/>
              </a:solidFill>
              <a:latin typeface="Short Stack"/>
              <a:ea typeface="Short Stack"/>
              <a:cs typeface="Short Stack"/>
              <a:sym typeface="Short Stack"/>
            </a:endParaRPr>
          </a:p>
        </p:txBody>
      </p:sp>
      <p:sp>
        <p:nvSpPr>
          <p:cNvPr id="545" name="Google Shape;545;p40"/>
          <p:cNvSpPr txBox="1"/>
          <p:nvPr/>
        </p:nvSpPr>
        <p:spPr>
          <a:xfrm>
            <a:off x="4884400" y="2438838"/>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12</a:t>
            </a:r>
            <a:endParaRPr b="1" baseline="-25000">
              <a:solidFill>
                <a:schemeClr val="accent2"/>
              </a:solidFill>
              <a:latin typeface="Short Stack"/>
              <a:ea typeface="Short Stack"/>
              <a:cs typeface="Short Stack"/>
              <a:sym typeface="Short Stack"/>
            </a:endParaRPr>
          </a:p>
        </p:txBody>
      </p:sp>
      <p:sp>
        <p:nvSpPr>
          <p:cNvPr id="546" name="Google Shape;546;p40"/>
          <p:cNvSpPr txBox="1"/>
          <p:nvPr/>
        </p:nvSpPr>
        <p:spPr>
          <a:xfrm>
            <a:off x="3990775" y="2157325"/>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11</a:t>
            </a:r>
            <a:endParaRPr b="1" baseline="-25000">
              <a:solidFill>
                <a:schemeClr val="accent2"/>
              </a:solidFill>
              <a:latin typeface="Short Stack"/>
              <a:ea typeface="Short Stack"/>
              <a:cs typeface="Short Stack"/>
              <a:sym typeface="Short Stack"/>
            </a:endParaRPr>
          </a:p>
        </p:txBody>
      </p:sp>
      <p:sp>
        <p:nvSpPr>
          <p:cNvPr id="547" name="Google Shape;547;p40"/>
          <p:cNvSpPr txBox="1"/>
          <p:nvPr/>
        </p:nvSpPr>
        <p:spPr>
          <a:xfrm>
            <a:off x="4230350" y="3031025"/>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10</a:t>
            </a:r>
            <a:endParaRPr b="1" baseline="-25000">
              <a:solidFill>
                <a:schemeClr val="accent2"/>
              </a:solidFill>
              <a:latin typeface="Short Stack"/>
              <a:ea typeface="Short Stack"/>
              <a:cs typeface="Short Stack"/>
              <a:sym typeface="Short Stack"/>
            </a:endParaRPr>
          </a:p>
        </p:txBody>
      </p:sp>
      <p:sp>
        <p:nvSpPr>
          <p:cNvPr id="548" name="Google Shape;548;p40"/>
          <p:cNvSpPr txBox="1"/>
          <p:nvPr/>
        </p:nvSpPr>
        <p:spPr>
          <a:xfrm>
            <a:off x="2409388" y="948313"/>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16</a:t>
            </a:r>
            <a:endParaRPr b="1" baseline="-25000">
              <a:solidFill>
                <a:schemeClr val="accent2"/>
              </a:solidFill>
              <a:latin typeface="Short Stack"/>
              <a:ea typeface="Short Stack"/>
              <a:cs typeface="Short Stack"/>
              <a:sym typeface="Short Stack"/>
            </a:endParaRPr>
          </a:p>
        </p:txBody>
      </p:sp>
      <p:sp>
        <p:nvSpPr>
          <p:cNvPr id="549" name="Google Shape;549;p40"/>
          <p:cNvSpPr txBox="1"/>
          <p:nvPr/>
        </p:nvSpPr>
        <p:spPr>
          <a:xfrm>
            <a:off x="3324825" y="1335138"/>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15</a:t>
            </a:r>
            <a:endParaRPr b="1" baseline="-25000">
              <a:solidFill>
                <a:schemeClr val="accent2"/>
              </a:solidFill>
              <a:latin typeface="Short Stack"/>
              <a:ea typeface="Short Stack"/>
              <a:cs typeface="Short Stack"/>
              <a:sym typeface="Short Stack"/>
            </a:endParaRPr>
          </a:p>
        </p:txBody>
      </p:sp>
      <p:sp>
        <p:nvSpPr>
          <p:cNvPr id="550" name="Google Shape;550;p40"/>
          <p:cNvSpPr txBox="1"/>
          <p:nvPr/>
        </p:nvSpPr>
        <p:spPr>
          <a:xfrm>
            <a:off x="3990775" y="1183600"/>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14</a:t>
            </a:r>
            <a:endParaRPr b="1" baseline="-25000">
              <a:solidFill>
                <a:schemeClr val="accent2"/>
              </a:solidFill>
              <a:latin typeface="Short Stack"/>
              <a:ea typeface="Short Stack"/>
              <a:cs typeface="Short Stack"/>
              <a:sym typeface="Short Stack"/>
            </a:endParaRPr>
          </a:p>
        </p:txBody>
      </p:sp>
      <p:sp>
        <p:nvSpPr>
          <p:cNvPr id="551" name="Google Shape;551;p40"/>
          <p:cNvSpPr txBox="1"/>
          <p:nvPr/>
        </p:nvSpPr>
        <p:spPr>
          <a:xfrm>
            <a:off x="146500" y="4118063"/>
            <a:ext cx="1438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Proxima Nova"/>
                <a:ea typeface="Proxima Nova"/>
                <a:cs typeface="Proxima Nova"/>
                <a:sym typeface="Proxima Nova"/>
              </a:rPr>
              <a:t>Set </a:t>
            </a:r>
            <a:r>
              <a:rPr b="1" lang="en-US" sz="2200">
                <a:latin typeface="Short Stack"/>
                <a:ea typeface="Short Stack"/>
                <a:cs typeface="Short Stack"/>
                <a:sym typeface="Short Stack"/>
              </a:rPr>
              <a:t>X</a:t>
            </a:r>
            <a:endParaRPr b="1" sz="2200">
              <a:latin typeface="Short Stack"/>
              <a:ea typeface="Short Stack"/>
              <a:cs typeface="Short Stack"/>
              <a:sym typeface="Short Stack"/>
            </a:endParaRPr>
          </a:p>
        </p:txBody>
      </p:sp>
      <p:sp>
        <p:nvSpPr>
          <p:cNvPr id="552" name="Google Shape;552;p40"/>
          <p:cNvSpPr/>
          <p:nvPr/>
        </p:nvSpPr>
        <p:spPr>
          <a:xfrm>
            <a:off x="7015400" y="1727050"/>
            <a:ext cx="2045100" cy="154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0"/>
          <p:cNvSpPr txBox="1"/>
          <p:nvPr/>
        </p:nvSpPr>
        <p:spPr>
          <a:xfrm>
            <a:off x="7098075" y="720225"/>
            <a:ext cx="1808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Proxima Nova"/>
                <a:ea typeface="Proxima Nova"/>
                <a:cs typeface="Proxima Nova"/>
                <a:sym typeface="Proxima Nova"/>
              </a:rPr>
              <a:t>Set </a:t>
            </a:r>
            <a:r>
              <a:rPr b="1" lang="en-US" sz="2200">
                <a:latin typeface="Short Stack"/>
                <a:ea typeface="Short Stack"/>
                <a:cs typeface="Short Stack"/>
                <a:sym typeface="Short Stack"/>
              </a:rPr>
              <a:t>Y</a:t>
            </a:r>
            <a:endParaRPr b="1" sz="2200">
              <a:latin typeface="Short Stack"/>
              <a:ea typeface="Short Stack"/>
              <a:cs typeface="Short Stack"/>
              <a:sym typeface="Short Stack"/>
            </a:endParaRPr>
          </a:p>
        </p:txBody>
      </p:sp>
      <p:cxnSp>
        <p:nvCxnSpPr>
          <p:cNvPr id="554" name="Google Shape;554;p40"/>
          <p:cNvCxnSpPr/>
          <p:nvPr/>
        </p:nvCxnSpPr>
        <p:spPr>
          <a:xfrm flipH="1" rot="10800000">
            <a:off x="5723833" y="2567551"/>
            <a:ext cx="1065000" cy="8400"/>
          </a:xfrm>
          <a:prstGeom prst="straightConnector1">
            <a:avLst/>
          </a:prstGeom>
          <a:noFill/>
          <a:ln cap="flat" cmpd="sng" w="38100">
            <a:solidFill>
              <a:srgbClr val="000000"/>
            </a:solidFill>
            <a:prstDash val="solid"/>
            <a:miter lim="800000"/>
            <a:headEnd len="sm" w="sm" type="none"/>
            <a:tailEnd len="med" w="med" type="triangle"/>
          </a:ln>
        </p:spPr>
      </p:cxnSp>
      <p:sp>
        <p:nvSpPr>
          <p:cNvPr id="555" name="Google Shape;555;p40"/>
          <p:cNvSpPr txBox="1"/>
          <p:nvPr/>
        </p:nvSpPr>
        <p:spPr>
          <a:xfrm>
            <a:off x="5539925" y="1972900"/>
            <a:ext cx="1549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dk1"/>
                </a:solidFill>
                <a:latin typeface="Short Stack"/>
                <a:ea typeface="Short Stack"/>
                <a:cs typeface="Short Stack"/>
                <a:sym typeface="Short Stack"/>
              </a:rPr>
              <a:t>I : X → Y</a:t>
            </a:r>
            <a:endParaRPr b="1" sz="2200">
              <a:solidFill>
                <a:schemeClr val="dk1"/>
              </a:solidFill>
              <a:latin typeface="Short Stack"/>
              <a:ea typeface="Short Stack"/>
              <a:cs typeface="Short Stack"/>
              <a:sym typeface="Short Stack"/>
            </a:endParaRPr>
          </a:p>
        </p:txBody>
      </p:sp>
      <p:sp>
        <p:nvSpPr>
          <p:cNvPr id="556" name="Google Shape;556;p40"/>
          <p:cNvSpPr txBox="1"/>
          <p:nvPr/>
        </p:nvSpPr>
        <p:spPr>
          <a:xfrm>
            <a:off x="116750" y="4574500"/>
            <a:ext cx="3797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Proxima Nova"/>
                <a:ea typeface="Proxima Nova"/>
                <a:cs typeface="Proxima Nova"/>
                <a:sym typeface="Proxima Nova"/>
              </a:rPr>
              <a:t>Subsets </a:t>
            </a:r>
            <a:r>
              <a:rPr b="1" lang="en-US" sz="2200">
                <a:latin typeface="Short Stack"/>
                <a:ea typeface="Short Stack"/>
                <a:cs typeface="Short Stack"/>
                <a:sym typeface="Short Stack"/>
              </a:rPr>
              <a:t>O</a:t>
            </a:r>
            <a:r>
              <a:rPr b="1" baseline="-25000" lang="en-US" sz="2200">
                <a:latin typeface="Short Stack"/>
                <a:ea typeface="Short Stack"/>
                <a:cs typeface="Short Stack"/>
                <a:sym typeface="Short Stack"/>
              </a:rPr>
              <a:t>j</a:t>
            </a:r>
            <a:r>
              <a:rPr lang="en-US" sz="2200">
                <a:latin typeface="Proxima Nova"/>
                <a:ea typeface="Proxima Nova"/>
                <a:cs typeface="Proxima Nova"/>
                <a:sym typeface="Proxima Nova"/>
              </a:rPr>
              <a:t>, Elements </a:t>
            </a:r>
            <a:r>
              <a:rPr b="1" lang="en-US" sz="2200">
                <a:latin typeface="Short Stack"/>
                <a:ea typeface="Short Stack"/>
                <a:cs typeface="Short Stack"/>
                <a:sym typeface="Short Stack"/>
              </a:rPr>
              <a:t>x</a:t>
            </a:r>
            <a:r>
              <a:rPr b="1" baseline="-25000" lang="en-US" sz="2200">
                <a:latin typeface="Short Stack"/>
                <a:ea typeface="Short Stack"/>
                <a:cs typeface="Short Stack"/>
                <a:sym typeface="Short Stack"/>
              </a:rPr>
              <a:t>j</a:t>
            </a:r>
            <a:endParaRPr b="1" baseline="-25000" sz="2200">
              <a:latin typeface="Short Stack"/>
              <a:ea typeface="Short Stack"/>
              <a:cs typeface="Short Stack"/>
              <a:sym typeface="Short Stack"/>
            </a:endParaRPr>
          </a:p>
        </p:txBody>
      </p:sp>
      <p:sp>
        <p:nvSpPr>
          <p:cNvPr id="557" name="Google Shape;557;p40"/>
          <p:cNvSpPr txBox="1"/>
          <p:nvPr/>
        </p:nvSpPr>
        <p:spPr>
          <a:xfrm>
            <a:off x="7098075" y="1093800"/>
            <a:ext cx="1962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Proxima Nova"/>
                <a:ea typeface="Proxima Nova"/>
                <a:cs typeface="Proxima Nova"/>
                <a:sym typeface="Proxima Nova"/>
              </a:rPr>
              <a:t>E</a:t>
            </a:r>
            <a:r>
              <a:rPr lang="en-US" sz="2200">
                <a:solidFill>
                  <a:schemeClr val="dk1"/>
                </a:solidFill>
                <a:latin typeface="Proxima Nova"/>
                <a:ea typeface="Proxima Nova"/>
                <a:cs typeface="Proxima Nova"/>
                <a:sym typeface="Proxima Nova"/>
              </a:rPr>
              <a:t>lements </a:t>
            </a:r>
            <a:r>
              <a:rPr b="1" lang="en-US" sz="2200">
                <a:solidFill>
                  <a:schemeClr val="dk1"/>
                </a:solidFill>
                <a:latin typeface="Short Stack"/>
                <a:ea typeface="Short Stack"/>
                <a:cs typeface="Short Stack"/>
                <a:sym typeface="Short Stack"/>
              </a:rPr>
              <a:t>y</a:t>
            </a:r>
            <a:r>
              <a:rPr b="1" baseline="-25000" lang="en-US" sz="2200">
                <a:solidFill>
                  <a:schemeClr val="dk1"/>
                </a:solidFill>
                <a:latin typeface="Short Stack"/>
                <a:ea typeface="Short Stack"/>
                <a:cs typeface="Short Stack"/>
                <a:sym typeface="Short Stack"/>
              </a:rPr>
              <a:t>j</a:t>
            </a:r>
            <a:endParaRPr b="1" baseline="-25000" sz="2200">
              <a:solidFill>
                <a:schemeClr val="dk1"/>
              </a:solidFill>
              <a:latin typeface="Short Stack"/>
              <a:ea typeface="Short Stack"/>
              <a:cs typeface="Short Stack"/>
              <a:sym typeface="Short Stack"/>
            </a:endParaRPr>
          </a:p>
        </p:txBody>
      </p:sp>
      <p:sp>
        <p:nvSpPr>
          <p:cNvPr id="558" name="Google Shape;558;p40"/>
          <p:cNvSpPr/>
          <p:nvPr/>
        </p:nvSpPr>
        <p:spPr>
          <a:xfrm>
            <a:off x="3852300" y="3446700"/>
            <a:ext cx="1808839" cy="1562525"/>
          </a:xfrm>
          <a:custGeom>
            <a:rect b="b" l="l" r="r" t="t"/>
            <a:pathLst>
              <a:path extrusionOk="0" h="62501" w="62747">
                <a:moveTo>
                  <a:pt x="0" y="29333"/>
                </a:moveTo>
                <a:cubicBezTo>
                  <a:pt x="10053" y="34773"/>
                  <a:pt x="51917" y="66859"/>
                  <a:pt x="60317" y="61970"/>
                </a:cubicBezTo>
                <a:cubicBezTo>
                  <a:pt x="68717" y="57081"/>
                  <a:pt x="52055" y="10328"/>
                  <a:pt x="50402" y="0"/>
                </a:cubicBezTo>
              </a:path>
            </a:pathLst>
          </a:custGeom>
          <a:noFill/>
          <a:ln cap="flat" cmpd="sng" w="38100">
            <a:solidFill>
              <a:schemeClr val="dk1"/>
            </a:solidFill>
            <a:prstDash val="solid"/>
            <a:round/>
            <a:headEnd len="med" w="med" type="none"/>
            <a:tailEnd len="med" w="med" type="none"/>
          </a:ln>
        </p:spPr>
      </p:sp>
      <p:cxnSp>
        <p:nvCxnSpPr>
          <p:cNvPr id="559" name="Google Shape;559;p40"/>
          <p:cNvCxnSpPr/>
          <p:nvPr/>
        </p:nvCxnSpPr>
        <p:spPr>
          <a:xfrm rot="10800000">
            <a:off x="5269383" y="3305513"/>
            <a:ext cx="158400" cy="528300"/>
          </a:xfrm>
          <a:prstGeom prst="straightConnector1">
            <a:avLst/>
          </a:prstGeom>
          <a:noFill/>
          <a:ln cap="flat" cmpd="sng" w="38100">
            <a:solidFill>
              <a:srgbClr val="000000"/>
            </a:solidFill>
            <a:prstDash val="solid"/>
            <a:miter lim="800000"/>
            <a:headEnd len="sm" w="sm" type="none"/>
            <a:tailEnd len="med" w="med" type="triangle"/>
          </a:ln>
        </p:spPr>
      </p:cxnSp>
      <p:sp>
        <p:nvSpPr>
          <p:cNvPr id="560" name="Google Shape;560;p40"/>
          <p:cNvSpPr txBox="1"/>
          <p:nvPr/>
        </p:nvSpPr>
        <p:spPr>
          <a:xfrm>
            <a:off x="4038100" y="3904725"/>
            <a:ext cx="1549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dk1"/>
                </a:solidFill>
                <a:latin typeface="Short Stack"/>
                <a:ea typeface="Short Stack"/>
                <a:cs typeface="Short Stack"/>
                <a:sym typeface="Short Stack"/>
              </a:rPr>
              <a:t>σ</a:t>
            </a:r>
            <a:r>
              <a:rPr b="1" baseline="-25000" lang="en-US" sz="2200">
                <a:solidFill>
                  <a:schemeClr val="dk1"/>
                </a:solidFill>
                <a:latin typeface="Short Stack"/>
                <a:ea typeface="Short Stack"/>
                <a:cs typeface="Short Stack"/>
                <a:sym typeface="Short Stack"/>
              </a:rPr>
              <a:t>i</a:t>
            </a:r>
            <a:r>
              <a:rPr b="1" lang="en-US" sz="2200">
                <a:solidFill>
                  <a:schemeClr val="dk1"/>
                </a:solidFill>
                <a:latin typeface="Short Stack"/>
                <a:ea typeface="Short Stack"/>
                <a:cs typeface="Short Stack"/>
                <a:sym typeface="Short Stack"/>
              </a:rPr>
              <a:t> : X → X</a:t>
            </a:r>
            <a:endParaRPr b="1" sz="2200">
              <a:solidFill>
                <a:schemeClr val="dk1"/>
              </a:solidFill>
              <a:latin typeface="Short Stack"/>
              <a:ea typeface="Short Stack"/>
              <a:cs typeface="Short Stack"/>
              <a:sym typeface="Short Stack"/>
            </a:endParaRPr>
          </a:p>
        </p:txBody>
      </p:sp>
      <p:sp>
        <p:nvSpPr>
          <p:cNvPr id="561" name="Google Shape;561;p40"/>
          <p:cNvSpPr/>
          <p:nvPr/>
        </p:nvSpPr>
        <p:spPr>
          <a:xfrm>
            <a:off x="6247850" y="3386225"/>
            <a:ext cx="2418900" cy="16089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562" name="Google Shape;562;p40"/>
          <p:cNvSpPr txBox="1"/>
          <p:nvPr/>
        </p:nvSpPr>
        <p:spPr>
          <a:xfrm>
            <a:off x="6324925" y="3519825"/>
            <a:ext cx="22887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u="sng">
                <a:solidFill>
                  <a:schemeClr val="accent4"/>
                </a:solidFill>
                <a:latin typeface="Proxima Nova"/>
                <a:ea typeface="Proxima Nova"/>
                <a:cs typeface="Proxima Nova"/>
                <a:sym typeface="Proxima Nova"/>
              </a:rPr>
              <a:t>Invariant:</a:t>
            </a:r>
            <a:endParaRPr b="1" sz="2200" u="sng">
              <a:solidFill>
                <a:schemeClr val="accent4"/>
              </a:solidFill>
              <a:latin typeface="Proxima Nova"/>
              <a:ea typeface="Proxima Nova"/>
              <a:cs typeface="Proxima Nova"/>
              <a:sym typeface="Proxima Nova"/>
            </a:endParaRPr>
          </a:p>
          <a:p>
            <a:pPr indent="0" lvl="0" marL="0" rtl="0" algn="l">
              <a:spcBef>
                <a:spcPts val="0"/>
              </a:spcBef>
              <a:spcAft>
                <a:spcPts val="0"/>
              </a:spcAft>
              <a:buNone/>
            </a:pPr>
            <a:r>
              <a:rPr b="1" lang="en-US" sz="2200">
                <a:solidFill>
                  <a:schemeClr val="lt1"/>
                </a:solidFill>
                <a:latin typeface="Short Stack"/>
                <a:ea typeface="Short Stack"/>
                <a:cs typeface="Short Stack"/>
                <a:sym typeface="Short Stack"/>
              </a:rPr>
              <a:t>∀</a:t>
            </a:r>
            <a:r>
              <a:rPr b="1" baseline="-25000" lang="en-US" sz="2200">
                <a:solidFill>
                  <a:schemeClr val="lt1"/>
                </a:solidFill>
                <a:latin typeface="Short Stack"/>
                <a:ea typeface="Short Stack"/>
                <a:cs typeface="Short Stack"/>
                <a:sym typeface="Short Stack"/>
              </a:rPr>
              <a:t>j</a:t>
            </a:r>
            <a:r>
              <a:rPr b="1" lang="en-US" sz="2200">
                <a:solidFill>
                  <a:schemeClr val="lt1"/>
                </a:solidFill>
                <a:latin typeface="Short Stack"/>
                <a:ea typeface="Short Stack"/>
                <a:cs typeface="Short Stack"/>
                <a:sym typeface="Short Stack"/>
              </a:rPr>
              <a:t>,  I(O</a:t>
            </a:r>
            <a:r>
              <a:rPr b="1" baseline="-25000" lang="en-US" sz="2200">
                <a:solidFill>
                  <a:schemeClr val="lt1"/>
                </a:solidFill>
                <a:latin typeface="Short Stack"/>
                <a:ea typeface="Short Stack"/>
                <a:cs typeface="Short Stack"/>
                <a:sym typeface="Short Stack"/>
              </a:rPr>
              <a:t>j</a:t>
            </a:r>
            <a:r>
              <a:rPr b="1" lang="en-US" sz="2200">
                <a:solidFill>
                  <a:schemeClr val="lt1"/>
                </a:solidFill>
                <a:latin typeface="Short Stack"/>
                <a:ea typeface="Short Stack"/>
                <a:cs typeface="Short Stack"/>
                <a:sym typeface="Short Stack"/>
              </a:rPr>
              <a:t>) → y</a:t>
            </a:r>
            <a:r>
              <a:rPr b="1" baseline="-25000" lang="en-US" sz="2200">
                <a:solidFill>
                  <a:schemeClr val="lt1"/>
                </a:solidFill>
                <a:latin typeface="Short Stack"/>
                <a:ea typeface="Short Stack"/>
                <a:cs typeface="Short Stack"/>
                <a:sym typeface="Short Stack"/>
              </a:rPr>
              <a:t>j</a:t>
            </a:r>
            <a:endParaRPr b="1" baseline="-25000" sz="2200">
              <a:solidFill>
                <a:schemeClr val="lt1"/>
              </a:solidFill>
              <a:latin typeface="Short Stack"/>
              <a:ea typeface="Short Stack"/>
              <a:cs typeface="Short Stack"/>
              <a:sym typeface="Short Stack"/>
            </a:endParaRPr>
          </a:p>
          <a:p>
            <a:pPr indent="0" lvl="0" marL="0" rtl="0" algn="l">
              <a:spcBef>
                <a:spcPts val="0"/>
              </a:spcBef>
              <a:spcAft>
                <a:spcPts val="0"/>
              </a:spcAft>
              <a:buClr>
                <a:schemeClr val="dk1"/>
              </a:buClr>
              <a:buSzPts val="1100"/>
              <a:buFont typeface="Arial"/>
              <a:buNone/>
            </a:pPr>
            <a:r>
              <a:rPr b="1" lang="en-US" sz="2200">
                <a:solidFill>
                  <a:schemeClr val="lt1"/>
                </a:solidFill>
                <a:latin typeface="Short Stack"/>
                <a:ea typeface="Short Stack"/>
                <a:cs typeface="Short Stack"/>
                <a:sym typeface="Short Stack"/>
              </a:rPr>
              <a:t>∀</a:t>
            </a:r>
            <a:r>
              <a:rPr b="1" baseline="-25000" lang="en-US" sz="2200">
                <a:solidFill>
                  <a:schemeClr val="lt1"/>
                </a:solidFill>
                <a:latin typeface="Short Stack"/>
                <a:ea typeface="Short Stack"/>
                <a:cs typeface="Short Stack"/>
                <a:sym typeface="Short Stack"/>
              </a:rPr>
              <a:t>i,j</a:t>
            </a:r>
            <a:r>
              <a:rPr b="1" lang="en-US" sz="2200">
                <a:solidFill>
                  <a:schemeClr val="lt1"/>
                </a:solidFill>
                <a:latin typeface="Short Stack"/>
                <a:ea typeface="Short Stack"/>
                <a:cs typeface="Short Stack"/>
                <a:sym typeface="Short Stack"/>
              </a:rPr>
              <a:t>, σ</a:t>
            </a:r>
            <a:r>
              <a:rPr b="1" baseline="-25000" lang="en-US" sz="2200">
                <a:solidFill>
                  <a:schemeClr val="lt1"/>
                </a:solidFill>
                <a:latin typeface="Short Stack"/>
                <a:ea typeface="Short Stack"/>
                <a:cs typeface="Short Stack"/>
                <a:sym typeface="Short Stack"/>
              </a:rPr>
              <a:t>i</a:t>
            </a:r>
            <a:r>
              <a:rPr b="1" lang="en-US" sz="2200">
                <a:solidFill>
                  <a:schemeClr val="lt1"/>
                </a:solidFill>
                <a:latin typeface="Short Stack"/>
                <a:ea typeface="Short Stack"/>
                <a:cs typeface="Short Stack"/>
                <a:sym typeface="Short Stack"/>
              </a:rPr>
              <a:t>(O</a:t>
            </a:r>
            <a:r>
              <a:rPr b="1" baseline="-25000" lang="en-US" sz="2200">
                <a:solidFill>
                  <a:schemeClr val="lt1"/>
                </a:solidFill>
                <a:latin typeface="Short Stack"/>
                <a:ea typeface="Short Stack"/>
                <a:cs typeface="Short Stack"/>
                <a:sym typeface="Short Stack"/>
              </a:rPr>
              <a:t>j</a:t>
            </a:r>
            <a:r>
              <a:rPr b="1" lang="en-US" sz="2200">
                <a:solidFill>
                  <a:schemeClr val="lt1"/>
                </a:solidFill>
                <a:latin typeface="Short Stack"/>
                <a:ea typeface="Short Stack"/>
                <a:cs typeface="Short Stack"/>
                <a:sym typeface="Short Stack"/>
              </a:rPr>
              <a:t>) → O</a:t>
            </a:r>
            <a:r>
              <a:rPr b="1" baseline="-25000" lang="en-US" sz="2200">
                <a:solidFill>
                  <a:schemeClr val="lt1"/>
                </a:solidFill>
                <a:latin typeface="Short Stack"/>
                <a:ea typeface="Short Stack"/>
                <a:cs typeface="Short Stack"/>
                <a:sym typeface="Short Stack"/>
              </a:rPr>
              <a:t>j</a:t>
            </a:r>
            <a:endParaRPr b="1" baseline="-25000" sz="2200">
              <a:solidFill>
                <a:schemeClr val="lt1"/>
              </a:solidFill>
              <a:latin typeface="Short Stack"/>
              <a:ea typeface="Short Stack"/>
              <a:cs typeface="Short Stack"/>
              <a:sym typeface="Short St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1000"/>
                                        <p:tgtEl>
                                          <p:spTgt spid="561"/>
                                        </p:tgtEl>
                                      </p:cBhvr>
                                    </p:animEffect>
                                  </p:childTnLst>
                                </p:cTn>
                              </p:par>
                              <p:par>
                                <p:cTn fill="hold" nodeType="with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1000"/>
                                        <p:tgtEl>
                                          <p:spTgt spid="5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41"/>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41"/>
          <p:cNvSpPr txBox="1"/>
          <p:nvPr>
            <p:ph type="title"/>
          </p:nvPr>
        </p:nvSpPr>
        <p:spPr>
          <a:xfrm>
            <a:off x="755650" y="91700"/>
            <a:ext cx="8146200" cy="416400"/>
          </a:xfrm>
          <a:prstGeom prst="rect">
            <a:avLst/>
          </a:prstGeom>
        </p:spPr>
        <p:txBody>
          <a:bodyPr anchorCtr="0" anchor="ctr" bIns="0" lIns="0" spcFirstLastPara="1" rIns="0" wrap="square" tIns="0">
            <a:normAutofit fontScale="90000"/>
          </a:bodyPr>
          <a:lstStyle/>
          <a:p>
            <a:pPr indent="0" lvl="0" marL="0" rtl="0" algn="l">
              <a:spcBef>
                <a:spcPts val="0"/>
              </a:spcBef>
              <a:spcAft>
                <a:spcPts val="0"/>
              </a:spcAft>
              <a:buNone/>
            </a:pPr>
            <a:r>
              <a:rPr lang="en-US">
                <a:solidFill>
                  <a:schemeClr val="lt1"/>
                </a:solidFill>
              </a:rPr>
              <a:t>Quantum Lightning from </a:t>
            </a:r>
            <a:r>
              <a:rPr lang="en-US">
                <a:solidFill>
                  <a:schemeClr val="accent4"/>
                </a:solidFill>
              </a:rPr>
              <a:t>Walkable Invariants </a:t>
            </a:r>
            <a:r>
              <a:rPr lang="en-US">
                <a:solidFill>
                  <a:schemeClr val="lt1"/>
                </a:solidFill>
              </a:rPr>
              <a:t>[LMZ’23]</a:t>
            </a:r>
            <a:endParaRPr>
              <a:solidFill>
                <a:schemeClr val="lt1"/>
              </a:solidFill>
            </a:endParaRPr>
          </a:p>
        </p:txBody>
      </p:sp>
      <p:sp>
        <p:nvSpPr>
          <p:cNvPr id="569" name="Google Shape;569;p41"/>
          <p:cNvSpPr/>
          <p:nvPr/>
        </p:nvSpPr>
        <p:spPr>
          <a:xfrm>
            <a:off x="508550" y="895600"/>
            <a:ext cx="4988700" cy="3212100"/>
          </a:xfrm>
          <a:prstGeom prst="ellipse">
            <a:avLst/>
          </a:prstGeom>
          <a:solidFill>
            <a:schemeClr val="accent3"/>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1"/>
          <p:cNvSpPr/>
          <p:nvPr/>
        </p:nvSpPr>
        <p:spPr>
          <a:xfrm>
            <a:off x="549850" y="2104025"/>
            <a:ext cx="1084500" cy="82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1"/>
          <p:cNvSpPr/>
          <p:nvPr/>
        </p:nvSpPr>
        <p:spPr>
          <a:xfrm rot="-4455478">
            <a:off x="1153155" y="1552864"/>
            <a:ext cx="1207489" cy="82623"/>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1"/>
          <p:cNvSpPr/>
          <p:nvPr/>
        </p:nvSpPr>
        <p:spPr>
          <a:xfrm>
            <a:off x="468850" y="3031025"/>
            <a:ext cx="1084500" cy="82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41"/>
          <p:cNvSpPr/>
          <p:nvPr/>
        </p:nvSpPr>
        <p:spPr>
          <a:xfrm rot="-6109562">
            <a:off x="942398" y="2597736"/>
            <a:ext cx="947103" cy="8243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1"/>
          <p:cNvSpPr/>
          <p:nvPr/>
        </p:nvSpPr>
        <p:spPr>
          <a:xfrm rot="-6137907">
            <a:off x="1069098" y="3528377"/>
            <a:ext cx="1084488" cy="82618"/>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41"/>
          <p:cNvSpPr/>
          <p:nvPr/>
        </p:nvSpPr>
        <p:spPr>
          <a:xfrm rot="-1917198">
            <a:off x="1395251" y="2747705"/>
            <a:ext cx="1084410" cy="82489"/>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1"/>
          <p:cNvSpPr/>
          <p:nvPr/>
        </p:nvSpPr>
        <p:spPr>
          <a:xfrm rot="-4580152">
            <a:off x="1375852" y="3262652"/>
            <a:ext cx="1635695" cy="82439"/>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41"/>
          <p:cNvSpPr/>
          <p:nvPr/>
        </p:nvSpPr>
        <p:spPr>
          <a:xfrm rot="2969287">
            <a:off x="1553371" y="2084532"/>
            <a:ext cx="1084350" cy="82553"/>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41"/>
          <p:cNvSpPr/>
          <p:nvPr/>
        </p:nvSpPr>
        <p:spPr>
          <a:xfrm>
            <a:off x="2339625" y="2460400"/>
            <a:ext cx="1084500" cy="82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41"/>
          <p:cNvSpPr/>
          <p:nvPr/>
        </p:nvSpPr>
        <p:spPr>
          <a:xfrm rot="-2386873">
            <a:off x="3266643" y="2104062"/>
            <a:ext cx="1084460" cy="8243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1"/>
          <p:cNvSpPr/>
          <p:nvPr/>
        </p:nvSpPr>
        <p:spPr>
          <a:xfrm rot="2700000">
            <a:off x="3257811" y="2747796"/>
            <a:ext cx="935927" cy="82307"/>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41"/>
          <p:cNvSpPr/>
          <p:nvPr/>
        </p:nvSpPr>
        <p:spPr>
          <a:xfrm rot="1859130">
            <a:off x="2786420" y="1811189"/>
            <a:ext cx="1084454" cy="82628"/>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41"/>
          <p:cNvSpPr/>
          <p:nvPr/>
        </p:nvSpPr>
        <p:spPr>
          <a:xfrm rot="586815">
            <a:off x="1854414" y="1442996"/>
            <a:ext cx="1084360" cy="82514"/>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41"/>
          <p:cNvSpPr/>
          <p:nvPr/>
        </p:nvSpPr>
        <p:spPr>
          <a:xfrm rot="-3302894">
            <a:off x="2644641" y="1147136"/>
            <a:ext cx="1084508" cy="8248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41"/>
          <p:cNvSpPr/>
          <p:nvPr/>
        </p:nvSpPr>
        <p:spPr>
          <a:xfrm rot="-1200530">
            <a:off x="2786358" y="3019302"/>
            <a:ext cx="1084564" cy="82377"/>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41"/>
          <p:cNvSpPr/>
          <p:nvPr/>
        </p:nvSpPr>
        <p:spPr>
          <a:xfrm rot="2834468">
            <a:off x="2003008" y="3403604"/>
            <a:ext cx="1963723" cy="82581"/>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1"/>
          <p:cNvSpPr/>
          <p:nvPr/>
        </p:nvSpPr>
        <p:spPr>
          <a:xfrm rot="-5160387">
            <a:off x="3397305" y="3676260"/>
            <a:ext cx="1210439" cy="82397"/>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1"/>
          <p:cNvSpPr/>
          <p:nvPr/>
        </p:nvSpPr>
        <p:spPr>
          <a:xfrm rot="3568596">
            <a:off x="3398790" y="1342415"/>
            <a:ext cx="1084486" cy="82579"/>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41"/>
          <p:cNvSpPr/>
          <p:nvPr/>
        </p:nvSpPr>
        <p:spPr>
          <a:xfrm rot="-3038086">
            <a:off x="4011819" y="1342452"/>
            <a:ext cx="1084568" cy="82511"/>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1"/>
          <p:cNvSpPr/>
          <p:nvPr/>
        </p:nvSpPr>
        <p:spPr>
          <a:xfrm rot="1528317">
            <a:off x="4074607" y="2095381"/>
            <a:ext cx="1547193" cy="82392"/>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41"/>
          <p:cNvSpPr/>
          <p:nvPr/>
        </p:nvSpPr>
        <p:spPr>
          <a:xfrm>
            <a:off x="3681775" y="2695938"/>
            <a:ext cx="1084500" cy="82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41"/>
          <p:cNvSpPr/>
          <p:nvPr/>
        </p:nvSpPr>
        <p:spPr>
          <a:xfrm rot="4330233">
            <a:off x="3982470" y="2734731"/>
            <a:ext cx="1660763" cy="82541"/>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1"/>
          <p:cNvSpPr txBox="1"/>
          <p:nvPr/>
        </p:nvSpPr>
        <p:spPr>
          <a:xfrm>
            <a:off x="1094750" y="153795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a:t>
            </a:r>
            <a:endParaRPr b="1" baseline="-25000">
              <a:solidFill>
                <a:schemeClr val="accent2"/>
              </a:solidFill>
              <a:latin typeface="Short Stack"/>
              <a:ea typeface="Short Stack"/>
              <a:cs typeface="Short Stack"/>
              <a:sym typeface="Short Stack"/>
            </a:endParaRPr>
          </a:p>
        </p:txBody>
      </p:sp>
      <p:sp>
        <p:nvSpPr>
          <p:cNvPr id="593" name="Google Shape;593;p41"/>
          <p:cNvSpPr txBox="1"/>
          <p:nvPr/>
        </p:nvSpPr>
        <p:spPr>
          <a:xfrm>
            <a:off x="2459550" y="183860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6</a:t>
            </a:r>
            <a:endParaRPr b="1" baseline="-25000">
              <a:solidFill>
                <a:schemeClr val="accent2"/>
              </a:solidFill>
              <a:latin typeface="Short Stack"/>
              <a:ea typeface="Short Stack"/>
              <a:cs typeface="Short Stack"/>
              <a:sym typeface="Short Stack"/>
            </a:endParaRPr>
          </a:p>
        </p:txBody>
      </p:sp>
      <p:sp>
        <p:nvSpPr>
          <p:cNvPr id="594" name="Google Shape;594;p41"/>
          <p:cNvSpPr txBox="1"/>
          <p:nvPr/>
        </p:nvSpPr>
        <p:spPr>
          <a:xfrm>
            <a:off x="1669150" y="2236425"/>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5</a:t>
            </a:r>
            <a:endParaRPr b="1" baseline="-25000">
              <a:solidFill>
                <a:schemeClr val="accent2"/>
              </a:solidFill>
              <a:latin typeface="Short Stack"/>
              <a:ea typeface="Short Stack"/>
              <a:cs typeface="Short Stack"/>
              <a:sym typeface="Short Stack"/>
            </a:endParaRPr>
          </a:p>
        </p:txBody>
      </p:sp>
      <p:sp>
        <p:nvSpPr>
          <p:cNvPr id="595" name="Google Shape;595;p41"/>
          <p:cNvSpPr txBox="1"/>
          <p:nvPr/>
        </p:nvSpPr>
        <p:spPr>
          <a:xfrm>
            <a:off x="1717113" y="3031025"/>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4</a:t>
            </a:r>
            <a:endParaRPr b="1" baseline="-25000">
              <a:solidFill>
                <a:schemeClr val="accent2"/>
              </a:solidFill>
              <a:latin typeface="Short Stack"/>
              <a:ea typeface="Short Stack"/>
              <a:cs typeface="Short Stack"/>
              <a:sym typeface="Short Stack"/>
            </a:endParaRPr>
          </a:p>
        </p:txBody>
      </p:sp>
      <p:sp>
        <p:nvSpPr>
          <p:cNvPr id="596" name="Google Shape;596;p41"/>
          <p:cNvSpPr txBox="1"/>
          <p:nvPr/>
        </p:nvSpPr>
        <p:spPr>
          <a:xfrm>
            <a:off x="755650" y="243885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2</a:t>
            </a:r>
            <a:endParaRPr b="1" baseline="-25000">
              <a:solidFill>
                <a:schemeClr val="accent2"/>
              </a:solidFill>
              <a:latin typeface="Short Stack"/>
              <a:ea typeface="Short Stack"/>
              <a:cs typeface="Short Stack"/>
              <a:sym typeface="Short Stack"/>
            </a:endParaRPr>
          </a:p>
        </p:txBody>
      </p:sp>
      <p:sp>
        <p:nvSpPr>
          <p:cNvPr id="597" name="Google Shape;597;p41"/>
          <p:cNvSpPr txBox="1"/>
          <p:nvPr/>
        </p:nvSpPr>
        <p:spPr>
          <a:xfrm>
            <a:off x="1043350" y="314895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3</a:t>
            </a:r>
            <a:endParaRPr b="1" baseline="-25000">
              <a:solidFill>
                <a:schemeClr val="accent2"/>
              </a:solidFill>
              <a:latin typeface="Short Stack"/>
              <a:ea typeface="Short Stack"/>
              <a:cs typeface="Short Stack"/>
              <a:sym typeface="Short Stack"/>
            </a:endParaRPr>
          </a:p>
        </p:txBody>
      </p:sp>
      <p:sp>
        <p:nvSpPr>
          <p:cNvPr id="598" name="Google Shape;598;p41"/>
          <p:cNvSpPr txBox="1"/>
          <p:nvPr/>
        </p:nvSpPr>
        <p:spPr>
          <a:xfrm>
            <a:off x="4579600" y="1569463"/>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13</a:t>
            </a:r>
            <a:endParaRPr b="1" baseline="-25000">
              <a:solidFill>
                <a:schemeClr val="accent2"/>
              </a:solidFill>
              <a:latin typeface="Short Stack"/>
              <a:ea typeface="Short Stack"/>
              <a:cs typeface="Short Stack"/>
              <a:sym typeface="Short Stack"/>
            </a:endParaRPr>
          </a:p>
        </p:txBody>
      </p:sp>
      <p:sp>
        <p:nvSpPr>
          <p:cNvPr id="599" name="Google Shape;599;p41"/>
          <p:cNvSpPr txBox="1"/>
          <p:nvPr/>
        </p:nvSpPr>
        <p:spPr>
          <a:xfrm>
            <a:off x="3455100" y="324480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9</a:t>
            </a:r>
            <a:endParaRPr b="1" baseline="-25000">
              <a:solidFill>
                <a:schemeClr val="accent2"/>
              </a:solidFill>
              <a:latin typeface="Short Stack"/>
              <a:ea typeface="Short Stack"/>
              <a:cs typeface="Short Stack"/>
              <a:sym typeface="Short Stack"/>
            </a:endParaRPr>
          </a:p>
        </p:txBody>
      </p:sp>
      <p:sp>
        <p:nvSpPr>
          <p:cNvPr id="600" name="Google Shape;600;p41"/>
          <p:cNvSpPr txBox="1"/>
          <p:nvPr/>
        </p:nvSpPr>
        <p:spPr>
          <a:xfrm>
            <a:off x="2390900" y="338630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8</a:t>
            </a:r>
            <a:endParaRPr b="1" baseline="-25000">
              <a:solidFill>
                <a:schemeClr val="accent2"/>
              </a:solidFill>
              <a:latin typeface="Short Stack"/>
              <a:ea typeface="Short Stack"/>
              <a:cs typeface="Short Stack"/>
              <a:sym typeface="Short Stack"/>
            </a:endParaRPr>
          </a:p>
        </p:txBody>
      </p:sp>
      <p:sp>
        <p:nvSpPr>
          <p:cNvPr id="601" name="Google Shape;601;p41"/>
          <p:cNvSpPr txBox="1"/>
          <p:nvPr/>
        </p:nvSpPr>
        <p:spPr>
          <a:xfrm>
            <a:off x="2692813" y="258885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7</a:t>
            </a:r>
            <a:endParaRPr b="1" baseline="-25000">
              <a:solidFill>
                <a:schemeClr val="accent2"/>
              </a:solidFill>
              <a:latin typeface="Short Stack"/>
              <a:ea typeface="Short Stack"/>
              <a:cs typeface="Short Stack"/>
              <a:sym typeface="Short Stack"/>
            </a:endParaRPr>
          </a:p>
        </p:txBody>
      </p:sp>
      <p:sp>
        <p:nvSpPr>
          <p:cNvPr id="602" name="Google Shape;602;p41"/>
          <p:cNvSpPr txBox="1"/>
          <p:nvPr/>
        </p:nvSpPr>
        <p:spPr>
          <a:xfrm>
            <a:off x="4884400" y="2438838"/>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12</a:t>
            </a:r>
            <a:endParaRPr b="1" baseline="-25000">
              <a:solidFill>
                <a:schemeClr val="accent2"/>
              </a:solidFill>
              <a:latin typeface="Short Stack"/>
              <a:ea typeface="Short Stack"/>
              <a:cs typeface="Short Stack"/>
              <a:sym typeface="Short Stack"/>
            </a:endParaRPr>
          </a:p>
        </p:txBody>
      </p:sp>
      <p:sp>
        <p:nvSpPr>
          <p:cNvPr id="603" name="Google Shape;603;p41"/>
          <p:cNvSpPr txBox="1"/>
          <p:nvPr/>
        </p:nvSpPr>
        <p:spPr>
          <a:xfrm>
            <a:off x="3990775" y="2157325"/>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11</a:t>
            </a:r>
            <a:endParaRPr b="1" baseline="-25000">
              <a:solidFill>
                <a:schemeClr val="accent2"/>
              </a:solidFill>
              <a:latin typeface="Short Stack"/>
              <a:ea typeface="Short Stack"/>
              <a:cs typeface="Short Stack"/>
              <a:sym typeface="Short Stack"/>
            </a:endParaRPr>
          </a:p>
        </p:txBody>
      </p:sp>
      <p:sp>
        <p:nvSpPr>
          <p:cNvPr id="604" name="Google Shape;604;p41"/>
          <p:cNvSpPr txBox="1"/>
          <p:nvPr/>
        </p:nvSpPr>
        <p:spPr>
          <a:xfrm>
            <a:off x="4230350" y="3031025"/>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10</a:t>
            </a:r>
            <a:endParaRPr b="1" baseline="-25000">
              <a:solidFill>
                <a:schemeClr val="accent2"/>
              </a:solidFill>
              <a:latin typeface="Short Stack"/>
              <a:ea typeface="Short Stack"/>
              <a:cs typeface="Short Stack"/>
              <a:sym typeface="Short Stack"/>
            </a:endParaRPr>
          </a:p>
        </p:txBody>
      </p:sp>
      <p:sp>
        <p:nvSpPr>
          <p:cNvPr id="605" name="Google Shape;605;p41"/>
          <p:cNvSpPr txBox="1"/>
          <p:nvPr/>
        </p:nvSpPr>
        <p:spPr>
          <a:xfrm>
            <a:off x="2409388" y="948313"/>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16</a:t>
            </a:r>
            <a:endParaRPr b="1" baseline="-25000">
              <a:solidFill>
                <a:schemeClr val="accent2"/>
              </a:solidFill>
              <a:latin typeface="Short Stack"/>
              <a:ea typeface="Short Stack"/>
              <a:cs typeface="Short Stack"/>
              <a:sym typeface="Short Stack"/>
            </a:endParaRPr>
          </a:p>
        </p:txBody>
      </p:sp>
      <p:sp>
        <p:nvSpPr>
          <p:cNvPr id="606" name="Google Shape;606;p41"/>
          <p:cNvSpPr txBox="1"/>
          <p:nvPr/>
        </p:nvSpPr>
        <p:spPr>
          <a:xfrm>
            <a:off x="3324825" y="1335138"/>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15</a:t>
            </a:r>
            <a:endParaRPr b="1" baseline="-25000">
              <a:solidFill>
                <a:schemeClr val="accent2"/>
              </a:solidFill>
              <a:latin typeface="Short Stack"/>
              <a:ea typeface="Short Stack"/>
              <a:cs typeface="Short Stack"/>
              <a:sym typeface="Short Stack"/>
            </a:endParaRPr>
          </a:p>
        </p:txBody>
      </p:sp>
      <p:sp>
        <p:nvSpPr>
          <p:cNvPr id="607" name="Google Shape;607;p41"/>
          <p:cNvSpPr txBox="1"/>
          <p:nvPr/>
        </p:nvSpPr>
        <p:spPr>
          <a:xfrm>
            <a:off x="3990775" y="1183600"/>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14</a:t>
            </a:r>
            <a:endParaRPr b="1" baseline="-25000">
              <a:solidFill>
                <a:schemeClr val="accent2"/>
              </a:solidFill>
              <a:latin typeface="Short Stack"/>
              <a:ea typeface="Short Stack"/>
              <a:cs typeface="Short Stack"/>
              <a:sym typeface="Short Stack"/>
            </a:endParaRPr>
          </a:p>
        </p:txBody>
      </p:sp>
      <p:sp>
        <p:nvSpPr>
          <p:cNvPr id="608" name="Google Shape;608;p41"/>
          <p:cNvSpPr txBox="1"/>
          <p:nvPr/>
        </p:nvSpPr>
        <p:spPr>
          <a:xfrm>
            <a:off x="146500" y="4118063"/>
            <a:ext cx="1438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Proxima Nova"/>
                <a:ea typeface="Proxima Nova"/>
                <a:cs typeface="Proxima Nova"/>
                <a:sym typeface="Proxima Nova"/>
              </a:rPr>
              <a:t>Set </a:t>
            </a:r>
            <a:r>
              <a:rPr b="1" lang="en-US" sz="2200">
                <a:latin typeface="Short Stack"/>
                <a:ea typeface="Short Stack"/>
                <a:cs typeface="Short Stack"/>
                <a:sym typeface="Short Stack"/>
              </a:rPr>
              <a:t>X</a:t>
            </a:r>
            <a:endParaRPr b="1" sz="2200">
              <a:latin typeface="Short Stack"/>
              <a:ea typeface="Short Stack"/>
              <a:cs typeface="Short Stack"/>
              <a:sym typeface="Short Stack"/>
            </a:endParaRPr>
          </a:p>
        </p:txBody>
      </p:sp>
      <p:sp>
        <p:nvSpPr>
          <p:cNvPr id="609" name="Google Shape;609;p41"/>
          <p:cNvSpPr/>
          <p:nvPr/>
        </p:nvSpPr>
        <p:spPr>
          <a:xfrm>
            <a:off x="7015400" y="1727050"/>
            <a:ext cx="2045100" cy="154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0" name="Google Shape;610;p41"/>
          <p:cNvCxnSpPr/>
          <p:nvPr/>
        </p:nvCxnSpPr>
        <p:spPr>
          <a:xfrm flipH="1" rot="10800000">
            <a:off x="5723833" y="2567551"/>
            <a:ext cx="1065000" cy="8400"/>
          </a:xfrm>
          <a:prstGeom prst="straightConnector1">
            <a:avLst/>
          </a:prstGeom>
          <a:noFill/>
          <a:ln cap="flat" cmpd="sng" w="38100">
            <a:solidFill>
              <a:srgbClr val="000000"/>
            </a:solidFill>
            <a:prstDash val="solid"/>
            <a:miter lim="800000"/>
            <a:headEnd len="sm" w="sm" type="none"/>
            <a:tailEnd len="med" w="med" type="triangle"/>
          </a:ln>
        </p:spPr>
      </p:cxnSp>
      <p:sp>
        <p:nvSpPr>
          <p:cNvPr id="611" name="Google Shape;611;p41"/>
          <p:cNvSpPr txBox="1"/>
          <p:nvPr/>
        </p:nvSpPr>
        <p:spPr>
          <a:xfrm>
            <a:off x="5539925" y="1972900"/>
            <a:ext cx="1549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dk1"/>
                </a:solidFill>
                <a:latin typeface="Short Stack"/>
                <a:ea typeface="Short Stack"/>
                <a:cs typeface="Short Stack"/>
                <a:sym typeface="Short Stack"/>
              </a:rPr>
              <a:t>I : X → Y</a:t>
            </a:r>
            <a:endParaRPr b="1" sz="2200">
              <a:solidFill>
                <a:schemeClr val="dk1"/>
              </a:solidFill>
              <a:latin typeface="Short Stack"/>
              <a:ea typeface="Short Stack"/>
              <a:cs typeface="Short Stack"/>
              <a:sym typeface="Short Stack"/>
            </a:endParaRPr>
          </a:p>
        </p:txBody>
      </p:sp>
      <p:sp>
        <p:nvSpPr>
          <p:cNvPr id="612" name="Google Shape;612;p41"/>
          <p:cNvSpPr txBox="1"/>
          <p:nvPr/>
        </p:nvSpPr>
        <p:spPr>
          <a:xfrm>
            <a:off x="116750" y="4574500"/>
            <a:ext cx="3797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Proxima Nova"/>
                <a:ea typeface="Proxima Nova"/>
                <a:cs typeface="Proxima Nova"/>
                <a:sym typeface="Proxima Nova"/>
              </a:rPr>
              <a:t>Subsets </a:t>
            </a:r>
            <a:r>
              <a:rPr b="1" lang="en-US" sz="2200">
                <a:latin typeface="Short Stack"/>
                <a:ea typeface="Short Stack"/>
                <a:cs typeface="Short Stack"/>
                <a:sym typeface="Short Stack"/>
              </a:rPr>
              <a:t>O</a:t>
            </a:r>
            <a:r>
              <a:rPr b="1" baseline="-25000" lang="en-US" sz="2200">
                <a:latin typeface="Short Stack"/>
                <a:ea typeface="Short Stack"/>
                <a:cs typeface="Short Stack"/>
                <a:sym typeface="Short Stack"/>
              </a:rPr>
              <a:t>j</a:t>
            </a:r>
            <a:r>
              <a:rPr lang="en-US" sz="2200">
                <a:latin typeface="Proxima Nova"/>
                <a:ea typeface="Proxima Nova"/>
                <a:cs typeface="Proxima Nova"/>
                <a:sym typeface="Proxima Nova"/>
              </a:rPr>
              <a:t>, Elements </a:t>
            </a:r>
            <a:r>
              <a:rPr b="1" lang="en-US" sz="2200">
                <a:latin typeface="Short Stack"/>
                <a:ea typeface="Short Stack"/>
                <a:cs typeface="Short Stack"/>
                <a:sym typeface="Short Stack"/>
              </a:rPr>
              <a:t>x</a:t>
            </a:r>
            <a:r>
              <a:rPr b="1" baseline="-25000" lang="en-US" sz="2200">
                <a:latin typeface="Short Stack"/>
                <a:ea typeface="Short Stack"/>
                <a:cs typeface="Short Stack"/>
                <a:sym typeface="Short Stack"/>
              </a:rPr>
              <a:t>j</a:t>
            </a:r>
            <a:endParaRPr b="1" baseline="-25000" sz="2200">
              <a:latin typeface="Short Stack"/>
              <a:ea typeface="Short Stack"/>
              <a:cs typeface="Short Stack"/>
              <a:sym typeface="Short Stack"/>
            </a:endParaRPr>
          </a:p>
        </p:txBody>
      </p:sp>
      <p:sp>
        <p:nvSpPr>
          <p:cNvPr id="613" name="Google Shape;613;p41"/>
          <p:cNvSpPr/>
          <p:nvPr/>
        </p:nvSpPr>
        <p:spPr>
          <a:xfrm>
            <a:off x="6247850" y="3386225"/>
            <a:ext cx="2418900" cy="16089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614" name="Google Shape;614;p41"/>
          <p:cNvSpPr txBox="1"/>
          <p:nvPr/>
        </p:nvSpPr>
        <p:spPr>
          <a:xfrm>
            <a:off x="6324925" y="3519825"/>
            <a:ext cx="22887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u="sng">
                <a:solidFill>
                  <a:schemeClr val="accent4"/>
                </a:solidFill>
                <a:latin typeface="Proxima Nova"/>
                <a:ea typeface="Proxima Nova"/>
                <a:cs typeface="Proxima Nova"/>
                <a:sym typeface="Proxima Nova"/>
              </a:rPr>
              <a:t>Invariant:</a:t>
            </a:r>
            <a:endParaRPr b="1" sz="2200" u="sng">
              <a:solidFill>
                <a:schemeClr val="accent4"/>
              </a:solidFill>
              <a:latin typeface="Proxima Nova"/>
              <a:ea typeface="Proxima Nova"/>
              <a:cs typeface="Proxima Nova"/>
              <a:sym typeface="Proxima Nova"/>
            </a:endParaRPr>
          </a:p>
          <a:p>
            <a:pPr indent="0" lvl="0" marL="0" rtl="0" algn="l">
              <a:spcBef>
                <a:spcPts val="0"/>
              </a:spcBef>
              <a:spcAft>
                <a:spcPts val="0"/>
              </a:spcAft>
              <a:buNone/>
            </a:pPr>
            <a:r>
              <a:rPr b="1" lang="en-US" sz="2200">
                <a:solidFill>
                  <a:schemeClr val="lt1"/>
                </a:solidFill>
                <a:latin typeface="Short Stack"/>
                <a:ea typeface="Short Stack"/>
                <a:cs typeface="Short Stack"/>
                <a:sym typeface="Short Stack"/>
              </a:rPr>
              <a:t>∀</a:t>
            </a:r>
            <a:r>
              <a:rPr b="1" baseline="-25000" lang="en-US" sz="2200">
                <a:solidFill>
                  <a:schemeClr val="lt1"/>
                </a:solidFill>
                <a:latin typeface="Short Stack"/>
                <a:ea typeface="Short Stack"/>
                <a:cs typeface="Short Stack"/>
                <a:sym typeface="Short Stack"/>
              </a:rPr>
              <a:t>j</a:t>
            </a:r>
            <a:r>
              <a:rPr b="1" lang="en-US" sz="2200">
                <a:solidFill>
                  <a:schemeClr val="lt1"/>
                </a:solidFill>
                <a:latin typeface="Short Stack"/>
                <a:ea typeface="Short Stack"/>
                <a:cs typeface="Short Stack"/>
                <a:sym typeface="Short Stack"/>
              </a:rPr>
              <a:t>,  I(O</a:t>
            </a:r>
            <a:r>
              <a:rPr b="1" baseline="-25000" lang="en-US" sz="2200">
                <a:solidFill>
                  <a:schemeClr val="lt1"/>
                </a:solidFill>
                <a:latin typeface="Short Stack"/>
                <a:ea typeface="Short Stack"/>
                <a:cs typeface="Short Stack"/>
                <a:sym typeface="Short Stack"/>
              </a:rPr>
              <a:t>j</a:t>
            </a:r>
            <a:r>
              <a:rPr b="1" lang="en-US" sz="2200">
                <a:solidFill>
                  <a:schemeClr val="lt1"/>
                </a:solidFill>
                <a:latin typeface="Short Stack"/>
                <a:ea typeface="Short Stack"/>
                <a:cs typeface="Short Stack"/>
                <a:sym typeface="Short Stack"/>
              </a:rPr>
              <a:t>) → y</a:t>
            </a:r>
            <a:r>
              <a:rPr b="1" baseline="-25000" lang="en-US" sz="2200">
                <a:solidFill>
                  <a:schemeClr val="lt1"/>
                </a:solidFill>
                <a:latin typeface="Short Stack"/>
                <a:ea typeface="Short Stack"/>
                <a:cs typeface="Short Stack"/>
                <a:sym typeface="Short Stack"/>
              </a:rPr>
              <a:t>j</a:t>
            </a:r>
            <a:endParaRPr b="1" baseline="-25000" sz="2200">
              <a:solidFill>
                <a:schemeClr val="lt1"/>
              </a:solidFill>
              <a:latin typeface="Short Stack"/>
              <a:ea typeface="Short Stack"/>
              <a:cs typeface="Short Stack"/>
              <a:sym typeface="Short Stack"/>
            </a:endParaRPr>
          </a:p>
          <a:p>
            <a:pPr indent="0" lvl="0" marL="0" rtl="0" algn="l">
              <a:spcBef>
                <a:spcPts val="0"/>
              </a:spcBef>
              <a:spcAft>
                <a:spcPts val="0"/>
              </a:spcAft>
              <a:buClr>
                <a:schemeClr val="dk1"/>
              </a:buClr>
              <a:buSzPts val="1100"/>
              <a:buFont typeface="Arial"/>
              <a:buNone/>
            </a:pPr>
            <a:r>
              <a:rPr b="1" lang="en-US" sz="2200">
                <a:solidFill>
                  <a:schemeClr val="lt1"/>
                </a:solidFill>
                <a:latin typeface="Short Stack"/>
                <a:ea typeface="Short Stack"/>
                <a:cs typeface="Short Stack"/>
                <a:sym typeface="Short Stack"/>
              </a:rPr>
              <a:t>∀</a:t>
            </a:r>
            <a:r>
              <a:rPr b="1" baseline="-25000" lang="en-US" sz="2200">
                <a:solidFill>
                  <a:schemeClr val="lt1"/>
                </a:solidFill>
                <a:latin typeface="Short Stack"/>
                <a:ea typeface="Short Stack"/>
                <a:cs typeface="Short Stack"/>
                <a:sym typeface="Short Stack"/>
              </a:rPr>
              <a:t>i,j</a:t>
            </a:r>
            <a:r>
              <a:rPr b="1" lang="en-US" sz="2200">
                <a:solidFill>
                  <a:schemeClr val="lt1"/>
                </a:solidFill>
                <a:latin typeface="Short Stack"/>
                <a:ea typeface="Short Stack"/>
                <a:cs typeface="Short Stack"/>
                <a:sym typeface="Short Stack"/>
              </a:rPr>
              <a:t>, σ</a:t>
            </a:r>
            <a:r>
              <a:rPr b="1" baseline="-25000" lang="en-US" sz="2200">
                <a:solidFill>
                  <a:schemeClr val="lt1"/>
                </a:solidFill>
                <a:latin typeface="Short Stack"/>
                <a:ea typeface="Short Stack"/>
                <a:cs typeface="Short Stack"/>
                <a:sym typeface="Short Stack"/>
              </a:rPr>
              <a:t>i</a:t>
            </a:r>
            <a:r>
              <a:rPr b="1" lang="en-US" sz="2200">
                <a:solidFill>
                  <a:schemeClr val="lt1"/>
                </a:solidFill>
                <a:latin typeface="Short Stack"/>
                <a:ea typeface="Short Stack"/>
                <a:cs typeface="Short Stack"/>
                <a:sym typeface="Short Stack"/>
              </a:rPr>
              <a:t>(O</a:t>
            </a:r>
            <a:r>
              <a:rPr b="1" baseline="-25000" lang="en-US" sz="2200">
                <a:solidFill>
                  <a:schemeClr val="lt1"/>
                </a:solidFill>
                <a:latin typeface="Short Stack"/>
                <a:ea typeface="Short Stack"/>
                <a:cs typeface="Short Stack"/>
                <a:sym typeface="Short Stack"/>
              </a:rPr>
              <a:t>j</a:t>
            </a:r>
            <a:r>
              <a:rPr b="1" lang="en-US" sz="2200">
                <a:solidFill>
                  <a:schemeClr val="lt1"/>
                </a:solidFill>
                <a:latin typeface="Short Stack"/>
                <a:ea typeface="Short Stack"/>
                <a:cs typeface="Short Stack"/>
                <a:sym typeface="Short Stack"/>
              </a:rPr>
              <a:t>) → O</a:t>
            </a:r>
            <a:r>
              <a:rPr b="1" baseline="-25000" lang="en-US" sz="2200">
                <a:solidFill>
                  <a:schemeClr val="lt1"/>
                </a:solidFill>
                <a:latin typeface="Short Stack"/>
                <a:ea typeface="Short Stack"/>
                <a:cs typeface="Short Stack"/>
                <a:sym typeface="Short Stack"/>
              </a:rPr>
              <a:t>j</a:t>
            </a:r>
            <a:endParaRPr b="1" baseline="-25000" sz="2200">
              <a:solidFill>
                <a:schemeClr val="lt1"/>
              </a:solidFill>
              <a:latin typeface="Short Stack"/>
              <a:ea typeface="Short Stack"/>
              <a:cs typeface="Short Stack"/>
              <a:sym typeface="Short Stack"/>
            </a:endParaRPr>
          </a:p>
        </p:txBody>
      </p:sp>
      <p:grpSp>
        <p:nvGrpSpPr>
          <p:cNvPr id="615" name="Google Shape;615;p41"/>
          <p:cNvGrpSpPr/>
          <p:nvPr/>
        </p:nvGrpSpPr>
        <p:grpSpPr>
          <a:xfrm>
            <a:off x="4236494" y="3031050"/>
            <a:ext cx="420475" cy="383925"/>
            <a:chOff x="4253356" y="4393225"/>
            <a:chExt cx="420475" cy="383925"/>
          </a:xfrm>
        </p:grpSpPr>
        <p:sp>
          <p:nvSpPr>
            <p:cNvPr id="616" name="Google Shape;616;p4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617" name="Google Shape;617;p4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618" name="Google Shape;618;p41"/>
          <p:cNvGrpSpPr/>
          <p:nvPr/>
        </p:nvGrpSpPr>
        <p:grpSpPr>
          <a:xfrm>
            <a:off x="2400906" y="3377700"/>
            <a:ext cx="420475" cy="383925"/>
            <a:chOff x="4253356" y="4393225"/>
            <a:chExt cx="420475" cy="383925"/>
          </a:xfrm>
        </p:grpSpPr>
        <p:sp>
          <p:nvSpPr>
            <p:cNvPr id="619" name="Google Shape;619;p4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620" name="Google Shape;620;p4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621" name="Google Shape;621;p41"/>
          <p:cNvGrpSpPr/>
          <p:nvPr/>
        </p:nvGrpSpPr>
        <p:grpSpPr>
          <a:xfrm>
            <a:off x="3448419" y="3342550"/>
            <a:ext cx="420475" cy="383925"/>
            <a:chOff x="4253356" y="4393225"/>
            <a:chExt cx="420475" cy="383925"/>
          </a:xfrm>
        </p:grpSpPr>
        <p:sp>
          <p:nvSpPr>
            <p:cNvPr id="622" name="Google Shape;622;p4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623" name="Google Shape;623;p4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624" name="Google Shape;624;p41"/>
          <p:cNvGrpSpPr/>
          <p:nvPr/>
        </p:nvGrpSpPr>
        <p:grpSpPr>
          <a:xfrm>
            <a:off x="4537019" y="1546088"/>
            <a:ext cx="420475" cy="383925"/>
            <a:chOff x="4253356" y="4393225"/>
            <a:chExt cx="420475" cy="383925"/>
          </a:xfrm>
        </p:grpSpPr>
        <p:sp>
          <p:nvSpPr>
            <p:cNvPr id="625" name="Google Shape;625;p4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626" name="Google Shape;626;p4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627" name="Google Shape;627;p41"/>
          <p:cNvGrpSpPr/>
          <p:nvPr/>
        </p:nvGrpSpPr>
        <p:grpSpPr>
          <a:xfrm>
            <a:off x="3956819" y="2091913"/>
            <a:ext cx="420475" cy="383925"/>
            <a:chOff x="4253356" y="4393225"/>
            <a:chExt cx="420475" cy="383925"/>
          </a:xfrm>
        </p:grpSpPr>
        <p:sp>
          <p:nvSpPr>
            <p:cNvPr id="628" name="Google Shape;628;p4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629" name="Google Shape;629;p4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630" name="Google Shape;630;p41"/>
          <p:cNvGrpSpPr/>
          <p:nvPr/>
        </p:nvGrpSpPr>
        <p:grpSpPr>
          <a:xfrm>
            <a:off x="4939156" y="2412025"/>
            <a:ext cx="420475" cy="383925"/>
            <a:chOff x="4253356" y="4393225"/>
            <a:chExt cx="420475" cy="383925"/>
          </a:xfrm>
        </p:grpSpPr>
        <p:sp>
          <p:nvSpPr>
            <p:cNvPr id="631" name="Google Shape;631;p4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632" name="Google Shape;632;p4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633" name="Google Shape;633;p41"/>
          <p:cNvGrpSpPr/>
          <p:nvPr/>
        </p:nvGrpSpPr>
        <p:grpSpPr>
          <a:xfrm>
            <a:off x="2442231" y="1846738"/>
            <a:ext cx="420475" cy="383925"/>
            <a:chOff x="4253356" y="4393225"/>
            <a:chExt cx="420475" cy="383925"/>
          </a:xfrm>
        </p:grpSpPr>
        <p:sp>
          <p:nvSpPr>
            <p:cNvPr id="634" name="Google Shape;634;p4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635" name="Google Shape;635;p4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636" name="Google Shape;636;p41"/>
          <p:cNvGrpSpPr/>
          <p:nvPr/>
        </p:nvGrpSpPr>
        <p:grpSpPr>
          <a:xfrm>
            <a:off x="3956819" y="1108050"/>
            <a:ext cx="420475" cy="383925"/>
            <a:chOff x="4253356" y="4393225"/>
            <a:chExt cx="420475" cy="383925"/>
          </a:xfrm>
        </p:grpSpPr>
        <p:sp>
          <p:nvSpPr>
            <p:cNvPr id="637" name="Google Shape;637;p4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638" name="Google Shape;638;p4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639" name="Google Shape;639;p41"/>
          <p:cNvGrpSpPr/>
          <p:nvPr/>
        </p:nvGrpSpPr>
        <p:grpSpPr>
          <a:xfrm>
            <a:off x="3316819" y="1327550"/>
            <a:ext cx="420475" cy="383925"/>
            <a:chOff x="4253356" y="4393225"/>
            <a:chExt cx="420475" cy="383925"/>
          </a:xfrm>
        </p:grpSpPr>
        <p:sp>
          <p:nvSpPr>
            <p:cNvPr id="640" name="Google Shape;640;p4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641" name="Google Shape;641;p4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642" name="Google Shape;642;p41"/>
          <p:cNvGrpSpPr/>
          <p:nvPr/>
        </p:nvGrpSpPr>
        <p:grpSpPr>
          <a:xfrm>
            <a:off x="1661506" y="2244563"/>
            <a:ext cx="420475" cy="383925"/>
            <a:chOff x="4253356" y="4393225"/>
            <a:chExt cx="420475" cy="383925"/>
          </a:xfrm>
        </p:grpSpPr>
        <p:sp>
          <p:nvSpPr>
            <p:cNvPr id="643" name="Google Shape;643;p4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644" name="Google Shape;644;p4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645" name="Google Shape;645;p41"/>
          <p:cNvGrpSpPr/>
          <p:nvPr/>
        </p:nvGrpSpPr>
        <p:grpSpPr>
          <a:xfrm>
            <a:off x="2712206" y="2545238"/>
            <a:ext cx="420475" cy="383925"/>
            <a:chOff x="4253356" y="4393225"/>
            <a:chExt cx="420475" cy="383925"/>
          </a:xfrm>
        </p:grpSpPr>
        <p:sp>
          <p:nvSpPr>
            <p:cNvPr id="646" name="Google Shape;646;p4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647" name="Google Shape;647;p4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648" name="Google Shape;648;p41"/>
          <p:cNvGrpSpPr/>
          <p:nvPr/>
        </p:nvGrpSpPr>
        <p:grpSpPr>
          <a:xfrm>
            <a:off x="1664956" y="3031050"/>
            <a:ext cx="420475" cy="383925"/>
            <a:chOff x="4253356" y="4393225"/>
            <a:chExt cx="420475" cy="383925"/>
          </a:xfrm>
        </p:grpSpPr>
        <p:sp>
          <p:nvSpPr>
            <p:cNvPr id="649" name="Google Shape;649;p4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650" name="Google Shape;650;p4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651" name="Google Shape;651;p41"/>
          <p:cNvGrpSpPr/>
          <p:nvPr/>
        </p:nvGrpSpPr>
        <p:grpSpPr>
          <a:xfrm>
            <a:off x="742281" y="2416800"/>
            <a:ext cx="420475" cy="383925"/>
            <a:chOff x="4253356" y="4393225"/>
            <a:chExt cx="420475" cy="383925"/>
          </a:xfrm>
        </p:grpSpPr>
        <p:sp>
          <p:nvSpPr>
            <p:cNvPr id="652" name="Google Shape;652;p4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653" name="Google Shape;653;p4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654" name="Google Shape;654;p41"/>
          <p:cNvGrpSpPr/>
          <p:nvPr/>
        </p:nvGrpSpPr>
        <p:grpSpPr>
          <a:xfrm>
            <a:off x="1080531" y="1489825"/>
            <a:ext cx="420475" cy="383925"/>
            <a:chOff x="4253356" y="4393225"/>
            <a:chExt cx="420475" cy="383925"/>
          </a:xfrm>
        </p:grpSpPr>
        <p:sp>
          <p:nvSpPr>
            <p:cNvPr id="655" name="Google Shape;655;p4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656" name="Google Shape;656;p4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657" name="Google Shape;657;p41"/>
          <p:cNvGrpSpPr/>
          <p:nvPr/>
        </p:nvGrpSpPr>
        <p:grpSpPr>
          <a:xfrm>
            <a:off x="1041931" y="3112350"/>
            <a:ext cx="420475" cy="383925"/>
            <a:chOff x="4253356" y="4393225"/>
            <a:chExt cx="420475" cy="383925"/>
          </a:xfrm>
        </p:grpSpPr>
        <p:sp>
          <p:nvSpPr>
            <p:cNvPr id="658" name="Google Shape;658;p4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659" name="Google Shape;659;p4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660" name="Google Shape;660;p41"/>
          <p:cNvGrpSpPr/>
          <p:nvPr/>
        </p:nvGrpSpPr>
        <p:grpSpPr>
          <a:xfrm>
            <a:off x="2424556" y="964225"/>
            <a:ext cx="420475" cy="383925"/>
            <a:chOff x="4253356" y="4393225"/>
            <a:chExt cx="420475" cy="383925"/>
          </a:xfrm>
        </p:grpSpPr>
        <p:sp>
          <p:nvSpPr>
            <p:cNvPr id="661" name="Google Shape;661;p4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662" name="Google Shape;662;p4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sp>
        <p:nvSpPr>
          <p:cNvPr id="663" name="Google Shape;663;p41"/>
          <p:cNvSpPr txBox="1"/>
          <p:nvPr/>
        </p:nvSpPr>
        <p:spPr>
          <a:xfrm>
            <a:off x="7098075" y="720225"/>
            <a:ext cx="1808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Proxima Nova"/>
                <a:ea typeface="Proxima Nova"/>
                <a:cs typeface="Proxima Nova"/>
                <a:sym typeface="Proxima Nova"/>
              </a:rPr>
              <a:t>Set </a:t>
            </a:r>
            <a:r>
              <a:rPr b="1" lang="en-US" sz="2200">
                <a:latin typeface="Short Stack"/>
                <a:ea typeface="Short Stack"/>
                <a:cs typeface="Short Stack"/>
                <a:sym typeface="Short Stack"/>
              </a:rPr>
              <a:t>Y</a:t>
            </a:r>
            <a:endParaRPr b="1" sz="2200">
              <a:latin typeface="Short Stack"/>
              <a:ea typeface="Short Stack"/>
              <a:cs typeface="Short Stack"/>
              <a:sym typeface="Short Stack"/>
            </a:endParaRPr>
          </a:p>
        </p:txBody>
      </p:sp>
      <p:sp>
        <p:nvSpPr>
          <p:cNvPr id="664" name="Google Shape;664;p41"/>
          <p:cNvSpPr txBox="1"/>
          <p:nvPr/>
        </p:nvSpPr>
        <p:spPr>
          <a:xfrm>
            <a:off x="7098075" y="1093800"/>
            <a:ext cx="1962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Proxima Nova"/>
                <a:ea typeface="Proxima Nova"/>
                <a:cs typeface="Proxima Nova"/>
                <a:sym typeface="Proxima Nova"/>
              </a:rPr>
              <a:t>Elements </a:t>
            </a:r>
            <a:r>
              <a:rPr b="1" lang="en-US" sz="2200">
                <a:solidFill>
                  <a:schemeClr val="dk1"/>
                </a:solidFill>
                <a:latin typeface="Short Stack"/>
                <a:ea typeface="Short Stack"/>
                <a:cs typeface="Short Stack"/>
                <a:sym typeface="Short Stack"/>
              </a:rPr>
              <a:t>y</a:t>
            </a:r>
            <a:r>
              <a:rPr b="1" baseline="-25000" lang="en-US" sz="2200">
                <a:solidFill>
                  <a:schemeClr val="dk1"/>
                </a:solidFill>
                <a:latin typeface="Short Stack"/>
                <a:ea typeface="Short Stack"/>
                <a:cs typeface="Short Stack"/>
                <a:sym typeface="Short Stack"/>
              </a:rPr>
              <a:t>j</a:t>
            </a:r>
            <a:endParaRPr b="1" baseline="-25000" sz="2200">
              <a:solidFill>
                <a:schemeClr val="dk1"/>
              </a:solidFill>
              <a:latin typeface="Short Stack"/>
              <a:ea typeface="Short Stack"/>
              <a:cs typeface="Short Stack"/>
              <a:sym typeface="Short Stac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42"/>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42"/>
          <p:cNvSpPr txBox="1"/>
          <p:nvPr>
            <p:ph type="title"/>
          </p:nvPr>
        </p:nvSpPr>
        <p:spPr>
          <a:xfrm>
            <a:off x="755650" y="91700"/>
            <a:ext cx="8036700" cy="416400"/>
          </a:xfrm>
          <a:prstGeom prst="rect">
            <a:avLst/>
          </a:prstGeom>
        </p:spPr>
        <p:txBody>
          <a:bodyPr anchorCtr="0" anchor="ctr" bIns="0" lIns="0" spcFirstLastPara="1" rIns="0" wrap="square" tIns="0">
            <a:normAutofit fontScale="90000"/>
          </a:bodyPr>
          <a:lstStyle/>
          <a:p>
            <a:pPr indent="0" lvl="0" marL="0" rtl="0" algn="l">
              <a:spcBef>
                <a:spcPts val="0"/>
              </a:spcBef>
              <a:spcAft>
                <a:spcPts val="0"/>
              </a:spcAft>
              <a:buNone/>
            </a:pPr>
            <a:r>
              <a:rPr lang="en-US">
                <a:solidFill>
                  <a:schemeClr val="lt1"/>
                </a:solidFill>
              </a:rPr>
              <a:t>Quantum Lightning from </a:t>
            </a:r>
            <a:r>
              <a:rPr lang="en-US">
                <a:solidFill>
                  <a:schemeClr val="accent4"/>
                </a:solidFill>
              </a:rPr>
              <a:t>Walkable Invariants</a:t>
            </a:r>
            <a:r>
              <a:rPr lang="en-US">
                <a:solidFill>
                  <a:schemeClr val="lt1"/>
                </a:solidFill>
              </a:rPr>
              <a:t> [LMZ’23]</a:t>
            </a:r>
            <a:endParaRPr>
              <a:solidFill>
                <a:schemeClr val="lt1"/>
              </a:solidFill>
            </a:endParaRPr>
          </a:p>
        </p:txBody>
      </p:sp>
      <p:cxnSp>
        <p:nvCxnSpPr>
          <p:cNvPr id="671" name="Google Shape;671;p42"/>
          <p:cNvCxnSpPr/>
          <p:nvPr/>
        </p:nvCxnSpPr>
        <p:spPr>
          <a:xfrm>
            <a:off x="2553550" y="905950"/>
            <a:ext cx="10500" cy="3955800"/>
          </a:xfrm>
          <a:prstGeom prst="straightConnector1">
            <a:avLst/>
          </a:prstGeom>
          <a:noFill/>
          <a:ln cap="flat" cmpd="sng" w="9525">
            <a:solidFill>
              <a:schemeClr val="dk2"/>
            </a:solidFill>
            <a:prstDash val="solid"/>
            <a:round/>
            <a:headEnd len="med" w="med" type="none"/>
            <a:tailEnd len="med" w="med" type="none"/>
          </a:ln>
        </p:spPr>
      </p:cxnSp>
      <p:sp>
        <p:nvSpPr>
          <p:cNvPr id="672" name="Google Shape;672;p42"/>
          <p:cNvSpPr txBox="1"/>
          <p:nvPr/>
        </p:nvSpPr>
        <p:spPr>
          <a:xfrm>
            <a:off x="178050" y="771675"/>
            <a:ext cx="22620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Sets:</a:t>
            </a:r>
            <a:endParaRPr u="sng">
              <a:latin typeface="Proxima Nova"/>
              <a:ea typeface="Proxima Nova"/>
              <a:cs typeface="Proxima Nova"/>
              <a:sym typeface="Proxima Nova"/>
            </a:endParaRPr>
          </a:p>
          <a:p>
            <a:pPr indent="0" lvl="0" marL="0" rtl="0" algn="l">
              <a:spcBef>
                <a:spcPts val="0"/>
              </a:spcBef>
              <a:spcAft>
                <a:spcPts val="0"/>
              </a:spcAft>
              <a:buNone/>
            </a:pPr>
            <a:r>
              <a:rPr lang="en-US">
                <a:solidFill>
                  <a:schemeClr val="dk1"/>
                </a:solidFill>
                <a:latin typeface="Proxima Nova"/>
                <a:ea typeface="Proxima Nova"/>
                <a:cs typeface="Proxima Nova"/>
                <a:sym typeface="Proxima Nova"/>
              </a:rPr>
              <a:t>Set </a:t>
            </a:r>
            <a:r>
              <a:rPr b="1" lang="en-US">
                <a:solidFill>
                  <a:schemeClr val="dk1"/>
                </a:solidFill>
                <a:latin typeface="Short Stack"/>
                <a:ea typeface="Short Stack"/>
                <a:cs typeface="Short Stack"/>
                <a:sym typeface="Short Stack"/>
              </a:rPr>
              <a:t>X</a:t>
            </a:r>
            <a:endParaRPr b="1">
              <a:solidFill>
                <a:schemeClr val="dk1"/>
              </a:solidFill>
              <a:latin typeface="Short Stack"/>
              <a:ea typeface="Short Stack"/>
              <a:cs typeface="Short Stack"/>
              <a:sym typeface="Short Stack"/>
            </a:endParaRPr>
          </a:p>
          <a:p>
            <a:pPr indent="0" lvl="0" marL="0" rtl="0" algn="l">
              <a:spcBef>
                <a:spcPts val="0"/>
              </a:spcBef>
              <a:spcAft>
                <a:spcPts val="0"/>
              </a:spcAft>
              <a:buNone/>
            </a:pPr>
            <a:r>
              <a:rPr lang="en-US">
                <a:solidFill>
                  <a:schemeClr val="dk1"/>
                </a:solidFill>
                <a:latin typeface="Proxima Nova"/>
                <a:ea typeface="Proxima Nova"/>
                <a:cs typeface="Proxima Nova"/>
                <a:sym typeface="Proxima Nova"/>
              </a:rPr>
              <a:t>  Subsets </a:t>
            </a:r>
            <a:r>
              <a:rPr b="1" lang="en-US">
                <a:solidFill>
                  <a:schemeClr val="dk1"/>
                </a:solidFill>
                <a:latin typeface="Short Stack"/>
                <a:ea typeface="Short Stack"/>
                <a:cs typeface="Short Stack"/>
                <a:sym typeface="Short Stack"/>
              </a:rPr>
              <a:t>O</a:t>
            </a:r>
            <a:r>
              <a:rPr b="1" baseline="-25000" lang="en-US">
                <a:solidFill>
                  <a:schemeClr val="dk1"/>
                </a:solidFill>
                <a:latin typeface="Short Stack"/>
                <a:ea typeface="Short Stack"/>
                <a:cs typeface="Short Stack"/>
                <a:sym typeface="Short Stack"/>
              </a:rPr>
              <a:t>j</a:t>
            </a:r>
            <a:r>
              <a:rPr lang="en-US">
                <a:solidFill>
                  <a:schemeClr val="dk1"/>
                </a:solidFill>
                <a:latin typeface="Proxima Nova"/>
                <a:ea typeface="Proxima Nova"/>
                <a:cs typeface="Proxima Nova"/>
                <a:sym typeface="Proxima Nova"/>
              </a:rPr>
              <a:t>, Elements </a:t>
            </a:r>
            <a:r>
              <a:rPr b="1" lang="en-US">
                <a:solidFill>
                  <a:schemeClr val="dk1"/>
                </a:solidFill>
                <a:latin typeface="Short Stack"/>
                <a:ea typeface="Short Stack"/>
                <a:cs typeface="Short Stack"/>
                <a:sym typeface="Short Stack"/>
              </a:rPr>
              <a:t>x</a:t>
            </a:r>
            <a:r>
              <a:rPr b="1" baseline="-25000" lang="en-US">
                <a:solidFill>
                  <a:schemeClr val="dk1"/>
                </a:solidFill>
                <a:latin typeface="Short Stack"/>
                <a:ea typeface="Short Stack"/>
                <a:cs typeface="Short Stack"/>
                <a:sym typeface="Short Stack"/>
              </a:rPr>
              <a:t>j</a:t>
            </a:r>
            <a:endParaRPr b="1" baseline="-25000">
              <a:solidFill>
                <a:schemeClr val="dk1"/>
              </a:solidFill>
              <a:latin typeface="Short Stack"/>
              <a:ea typeface="Short Stack"/>
              <a:cs typeface="Short Stack"/>
              <a:sym typeface="Short Stack"/>
            </a:endParaRPr>
          </a:p>
          <a:p>
            <a:pPr indent="0" lvl="0" marL="0" rtl="0" algn="l">
              <a:spcBef>
                <a:spcPts val="0"/>
              </a:spcBef>
              <a:spcAft>
                <a:spcPts val="0"/>
              </a:spcAft>
              <a:buNone/>
            </a:pPr>
            <a:r>
              <a:rPr lang="en-US">
                <a:solidFill>
                  <a:schemeClr val="dk1"/>
                </a:solidFill>
                <a:latin typeface="Proxima Nova"/>
                <a:ea typeface="Proxima Nova"/>
                <a:cs typeface="Proxima Nova"/>
                <a:sym typeface="Proxima Nova"/>
              </a:rPr>
              <a:t>Set </a:t>
            </a:r>
            <a:r>
              <a:rPr b="1" lang="en-US">
                <a:solidFill>
                  <a:schemeClr val="dk1"/>
                </a:solidFill>
                <a:latin typeface="Short Stack"/>
                <a:ea typeface="Short Stack"/>
                <a:cs typeface="Short Stack"/>
                <a:sym typeface="Short Stack"/>
              </a:rPr>
              <a:t>Y</a:t>
            </a:r>
            <a:endParaRPr b="1">
              <a:solidFill>
                <a:schemeClr val="dk1"/>
              </a:solidFill>
              <a:latin typeface="Short Stack"/>
              <a:ea typeface="Short Stack"/>
              <a:cs typeface="Short Stack"/>
              <a:sym typeface="Short Stack"/>
            </a:endParaRPr>
          </a:p>
          <a:p>
            <a:pPr indent="0" lvl="0" marL="0" rtl="0" algn="l">
              <a:spcBef>
                <a:spcPts val="0"/>
              </a:spcBef>
              <a:spcAft>
                <a:spcPts val="0"/>
              </a:spcAft>
              <a:buNone/>
            </a:pPr>
            <a:r>
              <a:rPr lang="en-US">
                <a:solidFill>
                  <a:schemeClr val="dk1"/>
                </a:solidFill>
                <a:latin typeface="Proxima Nova"/>
                <a:ea typeface="Proxima Nova"/>
                <a:cs typeface="Proxima Nova"/>
                <a:sym typeface="Proxima Nova"/>
              </a:rPr>
              <a:t> Elements </a:t>
            </a:r>
            <a:r>
              <a:rPr b="1" lang="en-US">
                <a:solidFill>
                  <a:schemeClr val="dk1"/>
                </a:solidFill>
                <a:latin typeface="Short Stack"/>
                <a:ea typeface="Short Stack"/>
                <a:cs typeface="Short Stack"/>
                <a:sym typeface="Short Stack"/>
              </a:rPr>
              <a:t>y</a:t>
            </a:r>
            <a:r>
              <a:rPr b="1" baseline="-25000" lang="en-US">
                <a:solidFill>
                  <a:schemeClr val="dk1"/>
                </a:solidFill>
                <a:latin typeface="Short Stack"/>
                <a:ea typeface="Short Stack"/>
                <a:cs typeface="Short Stack"/>
                <a:sym typeface="Short Stack"/>
              </a:rPr>
              <a:t>j</a:t>
            </a:r>
            <a:endParaRPr b="1" baseline="-25000">
              <a:solidFill>
                <a:schemeClr val="dk1"/>
              </a:solidFill>
              <a:latin typeface="Short Stack"/>
              <a:ea typeface="Short Stack"/>
              <a:cs typeface="Short Stack"/>
              <a:sym typeface="Short Stack"/>
            </a:endParaRPr>
          </a:p>
          <a:p>
            <a:pPr indent="0" lvl="0" marL="0" rtl="0" algn="l">
              <a:spcBef>
                <a:spcPts val="0"/>
              </a:spcBef>
              <a:spcAft>
                <a:spcPts val="0"/>
              </a:spcAft>
              <a:buNone/>
            </a:pPr>
            <a:r>
              <a:t/>
            </a:r>
            <a:endParaRPr b="1">
              <a:solidFill>
                <a:schemeClr val="dk1"/>
              </a:solidFill>
              <a:latin typeface="Short Stack"/>
              <a:ea typeface="Short Stack"/>
              <a:cs typeface="Short Stack"/>
              <a:sym typeface="Short Stack"/>
            </a:endParaRPr>
          </a:p>
          <a:p>
            <a:pPr indent="0" lvl="0" marL="0" rtl="0" algn="l">
              <a:spcBef>
                <a:spcPts val="0"/>
              </a:spcBef>
              <a:spcAft>
                <a:spcPts val="0"/>
              </a:spcAft>
              <a:buNone/>
            </a:pPr>
            <a:r>
              <a:t/>
            </a:r>
            <a:endParaRPr b="1">
              <a:solidFill>
                <a:schemeClr val="dk1"/>
              </a:solidFill>
              <a:latin typeface="Short Stack"/>
              <a:ea typeface="Short Stack"/>
              <a:cs typeface="Short Stack"/>
              <a:sym typeface="Short Stack"/>
            </a:endParaRPr>
          </a:p>
          <a:p>
            <a:pPr indent="0" lvl="0" marL="0" rtl="0" algn="l">
              <a:spcBef>
                <a:spcPts val="0"/>
              </a:spcBef>
              <a:spcAft>
                <a:spcPts val="0"/>
              </a:spcAft>
              <a:buClr>
                <a:schemeClr val="dk1"/>
              </a:buClr>
              <a:buSzPts val="1100"/>
              <a:buFont typeface="Arial"/>
              <a:buNone/>
            </a:pPr>
            <a:r>
              <a:rPr b="1" lang="en-US">
                <a:solidFill>
                  <a:schemeClr val="dk1"/>
                </a:solidFill>
                <a:latin typeface="Short Stack"/>
                <a:ea typeface="Short Stack"/>
                <a:cs typeface="Short Stack"/>
                <a:sym typeface="Short Stack"/>
              </a:rPr>
              <a:t>	</a:t>
            </a:r>
            <a:endParaRPr b="1">
              <a:solidFill>
                <a:schemeClr val="dk1"/>
              </a:solidFill>
              <a:latin typeface="Short Stack"/>
              <a:ea typeface="Short Stack"/>
              <a:cs typeface="Short Stack"/>
              <a:sym typeface="Short Stack"/>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673" name="Google Shape;673;p42"/>
          <p:cNvSpPr txBox="1"/>
          <p:nvPr/>
        </p:nvSpPr>
        <p:spPr>
          <a:xfrm>
            <a:off x="178050" y="2101525"/>
            <a:ext cx="22620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Maps</a:t>
            </a:r>
            <a:r>
              <a:rPr lang="en-US" u="sng">
                <a:latin typeface="Proxima Nova"/>
                <a:ea typeface="Proxima Nova"/>
                <a:cs typeface="Proxima Nova"/>
                <a:sym typeface="Proxima Nova"/>
              </a:rPr>
              <a:t>:</a:t>
            </a:r>
            <a:endParaRPr u="sng">
              <a:latin typeface="Proxima Nova"/>
              <a:ea typeface="Proxima Nova"/>
              <a:cs typeface="Proxima Nova"/>
              <a:sym typeface="Proxima Nova"/>
            </a:endParaRPr>
          </a:p>
          <a:p>
            <a:pPr indent="0" lvl="0" marL="0" rtl="0" algn="l">
              <a:spcBef>
                <a:spcPts val="0"/>
              </a:spcBef>
              <a:spcAft>
                <a:spcPts val="0"/>
              </a:spcAft>
              <a:buNone/>
            </a:pPr>
            <a:r>
              <a:rPr b="1" lang="en-US">
                <a:solidFill>
                  <a:schemeClr val="dk1"/>
                </a:solidFill>
                <a:latin typeface="Short Stack"/>
                <a:ea typeface="Short Stack"/>
                <a:cs typeface="Short Stack"/>
                <a:sym typeface="Short Stack"/>
              </a:rPr>
              <a:t>I : X → Y</a:t>
            </a:r>
            <a:endParaRPr b="1">
              <a:solidFill>
                <a:schemeClr val="dk1"/>
              </a:solidFill>
              <a:latin typeface="Short Stack"/>
              <a:ea typeface="Short Stack"/>
              <a:cs typeface="Short Stack"/>
              <a:sym typeface="Short Stack"/>
            </a:endParaRPr>
          </a:p>
          <a:p>
            <a:pPr indent="0" lvl="0" marL="0" rtl="0" algn="l">
              <a:spcBef>
                <a:spcPts val="0"/>
              </a:spcBef>
              <a:spcAft>
                <a:spcPts val="0"/>
              </a:spcAft>
              <a:buClr>
                <a:schemeClr val="dk1"/>
              </a:buClr>
              <a:buSzPts val="1100"/>
              <a:buFont typeface="Arial"/>
              <a:buNone/>
            </a:pPr>
            <a:r>
              <a:rPr b="1" lang="en-US">
                <a:solidFill>
                  <a:schemeClr val="dk1"/>
                </a:solidFill>
                <a:latin typeface="Short Stack"/>
                <a:ea typeface="Short Stack"/>
                <a:cs typeface="Short Stack"/>
                <a:sym typeface="Short Stack"/>
              </a:rPr>
              <a:t>σ</a:t>
            </a:r>
            <a:r>
              <a:rPr b="1" baseline="-25000" lang="en-US">
                <a:solidFill>
                  <a:schemeClr val="dk1"/>
                </a:solidFill>
                <a:latin typeface="Short Stack"/>
                <a:ea typeface="Short Stack"/>
                <a:cs typeface="Short Stack"/>
                <a:sym typeface="Short Stack"/>
              </a:rPr>
              <a:t>i</a:t>
            </a:r>
            <a:r>
              <a:rPr b="1" lang="en-US">
                <a:solidFill>
                  <a:schemeClr val="dk1"/>
                </a:solidFill>
                <a:latin typeface="Short Stack"/>
                <a:ea typeface="Short Stack"/>
                <a:cs typeface="Short Stack"/>
                <a:sym typeface="Short Stack"/>
              </a:rPr>
              <a:t> : X → X</a:t>
            </a:r>
            <a:endParaRPr b="1">
              <a:solidFill>
                <a:schemeClr val="dk1"/>
              </a:solidFill>
              <a:latin typeface="Short Stack"/>
              <a:ea typeface="Short Stack"/>
              <a:cs typeface="Short Stack"/>
              <a:sym typeface="Short Stack"/>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b="1">
              <a:solidFill>
                <a:schemeClr val="dk1"/>
              </a:solidFill>
              <a:latin typeface="Short Stack"/>
              <a:ea typeface="Short Stack"/>
              <a:cs typeface="Short Stack"/>
              <a:sym typeface="Short Stack"/>
            </a:endParaRPr>
          </a:p>
          <a:p>
            <a:pPr indent="0" lvl="0" marL="0" rtl="0" algn="l">
              <a:spcBef>
                <a:spcPts val="0"/>
              </a:spcBef>
              <a:spcAft>
                <a:spcPts val="0"/>
              </a:spcAft>
              <a:buNone/>
            </a:pPr>
            <a:r>
              <a:t/>
            </a:r>
            <a:endParaRPr b="1">
              <a:solidFill>
                <a:schemeClr val="dk1"/>
              </a:solidFill>
              <a:latin typeface="Short Stack"/>
              <a:ea typeface="Short Stack"/>
              <a:cs typeface="Short Stack"/>
              <a:sym typeface="Short Stack"/>
            </a:endParaRPr>
          </a:p>
          <a:p>
            <a:pPr indent="0" lvl="0" marL="0" rtl="0" algn="l">
              <a:spcBef>
                <a:spcPts val="0"/>
              </a:spcBef>
              <a:spcAft>
                <a:spcPts val="0"/>
              </a:spcAft>
              <a:buNone/>
            </a:pPr>
            <a:r>
              <a:rPr b="1" lang="en-US">
                <a:solidFill>
                  <a:schemeClr val="dk1"/>
                </a:solidFill>
                <a:latin typeface="Short Stack"/>
                <a:ea typeface="Short Stack"/>
                <a:cs typeface="Short Stack"/>
                <a:sym typeface="Short Stack"/>
              </a:rPr>
              <a:t>	</a:t>
            </a:r>
            <a:endParaRPr b="1">
              <a:solidFill>
                <a:schemeClr val="dk1"/>
              </a:solidFill>
              <a:latin typeface="Short Stack"/>
              <a:ea typeface="Short Stack"/>
              <a:cs typeface="Short Stack"/>
              <a:sym typeface="Short Stack"/>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674" name="Google Shape;674;p42"/>
          <p:cNvSpPr txBox="1"/>
          <p:nvPr/>
        </p:nvSpPr>
        <p:spPr>
          <a:xfrm>
            <a:off x="178050" y="3019500"/>
            <a:ext cx="22620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Invariants</a:t>
            </a:r>
            <a:r>
              <a:rPr lang="en-US" u="sng">
                <a:latin typeface="Proxima Nova"/>
                <a:ea typeface="Proxima Nova"/>
                <a:cs typeface="Proxima Nova"/>
                <a:sym typeface="Proxima Nova"/>
              </a:rPr>
              <a:t>:</a:t>
            </a:r>
            <a:endParaRPr u="sng">
              <a:latin typeface="Proxima Nova"/>
              <a:ea typeface="Proxima Nova"/>
              <a:cs typeface="Proxima Nova"/>
              <a:sym typeface="Proxima Nova"/>
            </a:endParaRPr>
          </a:p>
          <a:p>
            <a:pPr indent="0" lvl="0" marL="0" rtl="0" algn="l">
              <a:spcBef>
                <a:spcPts val="0"/>
              </a:spcBef>
              <a:spcAft>
                <a:spcPts val="0"/>
              </a:spcAft>
              <a:buNone/>
            </a:pPr>
            <a:r>
              <a:rPr b="1" lang="en-US">
                <a:solidFill>
                  <a:schemeClr val="dk1"/>
                </a:solidFill>
                <a:latin typeface="Short Stack"/>
                <a:ea typeface="Short Stack"/>
                <a:cs typeface="Short Stack"/>
                <a:sym typeface="Short Stack"/>
              </a:rPr>
              <a:t>∀</a:t>
            </a:r>
            <a:r>
              <a:rPr b="1" baseline="-25000" lang="en-US">
                <a:solidFill>
                  <a:schemeClr val="dk1"/>
                </a:solidFill>
                <a:latin typeface="Short Stack"/>
                <a:ea typeface="Short Stack"/>
                <a:cs typeface="Short Stack"/>
                <a:sym typeface="Short Stack"/>
              </a:rPr>
              <a:t>j</a:t>
            </a:r>
            <a:r>
              <a:rPr b="1" lang="en-US">
                <a:solidFill>
                  <a:schemeClr val="dk1"/>
                </a:solidFill>
                <a:latin typeface="Short Stack"/>
                <a:ea typeface="Short Stack"/>
                <a:cs typeface="Short Stack"/>
                <a:sym typeface="Short Stack"/>
              </a:rPr>
              <a:t>,  I(O</a:t>
            </a:r>
            <a:r>
              <a:rPr b="1" baseline="-25000" lang="en-US">
                <a:solidFill>
                  <a:schemeClr val="dk1"/>
                </a:solidFill>
                <a:latin typeface="Short Stack"/>
                <a:ea typeface="Short Stack"/>
                <a:cs typeface="Short Stack"/>
                <a:sym typeface="Short Stack"/>
              </a:rPr>
              <a:t>j</a:t>
            </a:r>
            <a:r>
              <a:rPr b="1" lang="en-US">
                <a:solidFill>
                  <a:schemeClr val="dk1"/>
                </a:solidFill>
                <a:latin typeface="Short Stack"/>
                <a:ea typeface="Short Stack"/>
                <a:cs typeface="Short Stack"/>
                <a:sym typeface="Short Stack"/>
              </a:rPr>
              <a:t>) → y</a:t>
            </a:r>
            <a:r>
              <a:rPr b="1" baseline="-25000" lang="en-US">
                <a:solidFill>
                  <a:schemeClr val="dk1"/>
                </a:solidFill>
                <a:latin typeface="Short Stack"/>
                <a:ea typeface="Short Stack"/>
                <a:cs typeface="Short Stack"/>
                <a:sym typeface="Short Stack"/>
              </a:rPr>
              <a:t>j</a:t>
            </a:r>
            <a:endParaRPr b="1" baseline="-25000">
              <a:solidFill>
                <a:schemeClr val="dk1"/>
              </a:solidFill>
              <a:latin typeface="Short Stack"/>
              <a:ea typeface="Short Stack"/>
              <a:cs typeface="Short Stack"/>
              <a:sym typeface="Short Stack"/>
            </a:endParaRPr>
          </a:p>
          <a:p>
            <a:pPr indent="0" lvl="0" marL="0" rtl="0" algn="l">
              <a:spcBef>
                <a:spcPts val="0"/>
              </a:spcBef>
              <a:spcAft>
                <a:spcPts val="0"/>
              </a:spcAft>
              <a:buNone/>
            </a:pPr>
            <a:r>
              <a:rPr b="1" lang="en-US">
                <a:solidFill>
                  <a:schemeClr val="dk1"/>
                </a:solidFill>
                <a:latin typeface="Short Stack"/>
                <a:ea typeface="Short Stack"/>
                <a:cs typeface="Short Stack"/>
                <a:sym typeface="Short Stack"/>
              </a:rPr>
              <a:t>∀</a:t>
            </a:r>
            <a:r>
              <a:rPr b="1" baseline="-25000" lang="en-US">
                <a:solidFill>
                  <a:schemeClr val="dk1"/>
                </a:solidFill>
                <a:latin typeface="Short Stack"/>
                <a:ea typeface="Short Stack"/>
                <a:cs typeface="Short Stack"/>
                <a:sym typeface="Short Stack"/>
              </a:rPr>
              <a:t>i,j</a:t>
            </a:r>
            <a:r>
              <a:rPr b="1" lang="en-US">
                <a:solidFill>
                  <a:schemeClr val="dk1"/>
                </a:solidFill>
                <a:latin typeface="Short Stack"/>
                <a:ea typeface="Short Stack"/>
                <a:cs typeface="Short Stack"/>
                <a:sym typeface="Short Stack"/>
              </a:rPr>
              <a:t>, σ</a:t>
            </a:r>
            <a:r>
              <a:rPr b="1" baseline="-25000" lang="en-US">
                <a:solidFill>
                  <a:schemeClr val="dk1"/>
                </a:solidFill>
                <a:latin typeface="Short Stack"/>
                <a:ea typeface="Short Stack"/>
                <a:cs typeface="Short Stack"/>
                <a:sym typeface="Short Stack"/>
              </a:rPr>
              <a:t>i</a:t>
            </a:r>
            <a:r>
              <a:rPr b="1" lang="en-US">
                <a:solidFill>
                  <a:schemeClr val="dk1"/>
                </a:solidFill>
                <a:latin typeface="Short Stack"/>
                <a:ea typeface="Short Stack"/>
                <a:cs typeface="Short Stack"/>
                <a:sym typeface="Short Stack"/>
              </a:rPr>
              <a:t>(O</a:t>
            </a:r>
            <a:r>
              <a:rPr b="1" baseline="-25000" lang="en-US">
                <a:solidFill>
                  <a:schemeClr val="dk1"/>
                </a:solidFill>
                <a:latin typeface="Short Stack"/>
                <a:ea typeface="Short Stack"/>
                <a:cs typeface="Short Stack"/>
                <a:sym typeface="Short Stack"/>
              </a:rPr>
              <a:t>j</a:t>
            </a:r>
            <a:r>
              <a:rPr b="1" lang="en-US">
                <a:solidFill>
                  <a:schemeClr val="dk1"/>
                </a:solidFill>
                <a:latin typeface="Short Stack"/>
                <a:ea typeface="Short Stack"/>
                <a:cs typeface="Short Stack"/>
                <a:sym typeface="Short Stack"/>
              </a:rPr>
              <a:t>) → O</a:t>
            </a:r>
            <a:r>
              <a:rPr b="1" baseline="-25000" lang="en-US">
                <a:solidFill>
                  <a:schemeClr val="dk1"/>
                </a:solidFill>
                <a:latin typeface="Short Stack"/>
                <a:ea typeface="Short Stack"/>
                <a:cs typeface="Short Stack"/>
                <a:sym typeface="Short Stack"/>
              </a:rPr>
              <a:t>j</a:t>
            </a:r>
            <a:endParaRPr b="1">
              <a:solidFill>
                <a:schemeClr val="dk1"/>
              </a:solidFill>
              <a:latin typeface="Short Stack"/>
              <a:ea typeface="Short Stack"/>
              <a:cs typeface="Short Stack"/>
              <a:sym typeface="Short Stack"/>
            </a:endParaRPr>
          </a:p>
          <a:p>
            <a:pPr indent="0" lvl="0" marL="0" rtl="0" algn="l">
              <a:spcBef>
                <a:spcPts val="0"/>
              </a:spcBef>
              <a:spcAft>
                <a:spcPts val="0"/>
              </a:spcAft>
              <a:buNone/>
            </a:pPr>
            <a:r>
              <a:rPr b="1" lang="en-US">
                <a:solidFill>
                  <a:schemeClr val="dk1"/>
                </a:solidFill>
                <a:latin typeface="Short Stack"/>
                <a:ea typeface="Short Stack"/>
                <a:cs typeface="Short Stack"/>
                <a:sym typeface="Short Stack"/>
              </a:rPr>
              <a:t>	</a:t>
            </a:r>
            <a:endParaRPr b="1">
              <a:solidFill>
                <a:schemeClr val="dk1"/>
              </a:solidFill>
              <a:latin typeface="Short Stack"/>
              <a:ea typeface="Short Stack"/>
              <a:cs typeface="Short Stack"/>
              <a:sym typeface="Short Stack"/>
            </a:endParaRPr>
          </a:p>
          <a:p>
            <a:pPr indent="0" lvl="0" marL="0" rtl="0" algn="l">
              <a:spcBef>
                <a:spcPts val="0"/>
              </a:spcBef>
              <a:spcAft>
                <a:spcPts val="0"/>
              </a:spcAft>
              <a:buNone/>
            </a:pPr>
            <a:r>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675" name="Google Shape;675;p42"/>
          <p:cNvSpPr txBox="1"/>
          <p:nvPr/>
        </p:nvSpPr>
        <p:spPr>
          <a:xfrm>
            <a:off x="3276505" y="955425"/>
            <a:ext cx="5691000" cy="2555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Proxima Nova"/>
              <a:buAutoNum type="arabicPeriod"/>
            </a:pPr>
            <a:r>
              <a:rPr lang="en-US">
                <a:latin typeface="Proxima Nova"/>
                <a:ea typeface="Proxima Nova"/>
                <a:cs typeface="Proxima Nova"/>
                <a:sym typeface="Proxima Nova"/>
              </a:rPr>
              <a:t>Sample a superposition </a:t>
            </a:r>
            <a:r>
              <a:rPr lang="en-US">
                <a:latin typeface="Short Stack"/>
                <a:ea typeface="Short Stack"/>
                <a:cs typeface="Short Stack"/>
                <a:sym typeface="Short Stack"/>
              </a:rPr>
              <a:t>|ψ&gt; = 1/√|X| ∑</a:t>
            </a:r>
            <a:r>
              <a:rPr b="1" baseline="-25000" lang="en-US">
                <a:latin typeface="Short Stack"/>
                <a:ea typeface="Short Stack"/>
                <a:cs typeface="Short Stack"/>
                <a:sym typeface="Short Stack"/>
              </a:rPr>
              <a:t>x∈X</a:t>
            </a:r>
            <a:r>
              <a:rPr lang="en-US">
                <a:latin typeface="Short Stack"/>
                <a:ea typeface="Short Stack"/>
                <a:cs typeface="Short Stack"/>
                <a:sym typeface="Short Stack"/>
              </a:rPr>
              <a:t> |</a:t>
            </a:r>
            <a:r>
              <a:rPr b="1" lang="en-US">
                <a:latin typeface="Short Stack"/>
                <a:ea typeface="Short Stack"/>
                <a:cs typeface="Short Stack"/>
                <a:sym typeface="Short Stack"/>
              </a:rPr>
              <a:t>x</a:t>
            </a:r>
            <a:r>
              <a:rPr lang="en-US">
                <a:latin typeface="Short Stack"/>
                <a:ea typeface="Short Stack"/>
                <a:cs typeface="Short Stack"/>
                <a:sym typeface="Short Stack"/>
              </a:rPr>
              <a:t>&gt; </a:t>
            </a:r>
            <a:endParaRPr>
              <a:latin typeface="Short Stack"/>
              <a:ea typeface="Short Stack"/>
              <a:cs typeface="Short Stack"/>
              <a:sym typeface="Short Stack"/>
            </a:endParaRPr>
          </a:p>
          <a:p>
            <a:pPr indent="0" lvl="0" marL="457200" rtl="0" algn="l">
              <a:spcBef>
                <a:spcPts val="0"/>
              </a:spcBef>
              <a:spcAft>
                <a:spcPts val="0"/>
              </a:spcAft>
              <a:buNone/>
            </a:pPr>
            <a:r>
              <a:rPr lang="en-US">
                <a:solidFill>
                  <a:schemeClr val="dk1"/>
                </a:solidFill>
                <a:latin typeface="Proxima Nova"/>
                <a:ea typeface="Proxima Nova"/>
                <a:cs typeface="Proxima Nova"/>
                <a:sym typeface="Proxima Nova"/>
              </a:rPr>
              <a:t>of all elements in </a:t>
            </a:r>
            <a:r>
              <a:rPr b="1" lang="en-US">
                <a:solidFill>
                  <a:schemeClr val="dk1"/>
                </a:solidFill>
                <a:latin typeface="Short Stack"/>
                <a:ea typeface="Short Stack"/>
                <a:cs typeface="Short Stack"/>
                <a:sym typeface="Short Stack"/>
              </a:rPr>
              <a:t>X</a:t>
            </a:r>
            <a:r>
              <a:rPr lang="en-US">
                <a:solidFill>
                  <a:schemeClr val="dk1"/>
                </a:solidFill>
                <a:latin typeface="Proxima Nova"/>
                <a:ea typeface="Proxima Nova"/>
                <a:cs typeface="Proxima Nova"/>
                <a:sym typeface="Proxima Nova"/>
              </a:rPr>
              <a:t>.</a:t>
            </a:r>
            <a:endParaRPr>
              <a:solidFill>
                <a:schemeClr val="dk1"/>
              </a:solidFill>
              <a:latin typeface="Proxima Nova"/>
              <a:ea typeface="Proxima Nova"/>
              <a:cs typeface="Proxima Nova"/>
              <a:sym typeface="Proxima Nova"/>
            </a:endParaRPr>
          </a:p>
          <a:p>
            <a:pPr indent="0" lvl="0" marL="457200" rtl="0" algn="l">
              <a:spcBef>
                <a:spcPts val="0"/>
              </a:spcBef>
              <a:spcAft>
                <a:spcPts val="0"/>
              </a:spcAft>
              <a:buNone/>
            </a:pPr>
            <a:r>
              <a:t/>
            </a:r>
            <a:endParaRPr b="1">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US">
                <a:solidFill>
                  <a:schemeClr val="dk1"/>
                </a:solidFill>
                <a:latin typeface="Proxima Nova"/>
                <a:ea typeface="Proxima Nova"/>
                <a:cs typeface="Proxima Nova"/>
                <a:sym typeface="Proxima Nova"/>
              </a:rPr>
              <a:t>Compute in superposition and measure the output of the map</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US">
                <a:solidFill>
                  <a:schemeClr val="dk1"/>
                </a:solidFill>
                <a:latin typeface="Proxima Nova"/>
                <a:ea typeface="Proxima Nova"/>
                <a:cs typeface="Proxima Nova"/>
                <a:sym typeface="Proxima Nova"/>
              </a:rPr>
              <a:t>          </a:t>
            </a:r>
            <a:r>
              <a:rPr b="1" lang="en-US">
                <a:solidFill>
                  <a:schemeClr val="dk1"/>
                </a:solidFill>
                <a:latin typeface="Short Stack"/>
                <a:ea typeface="Short Stack"/>
                <a:cs typeface="Short Stack"/>
                <a:sym typeface="Short Stack"/>
              </a:rPr>
              <a:t>x</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I(x)</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y</a:t>
            </a:r>
            <a:r>
              <a:rPr lang="en-US">
                <a:solidFill>
                  <a:schemeClr val="dk1"/>
                </a:solidFill>
                <a:latin typeface="Proxima Nova"/>
                <a:ea typeface="Proxima Nova"/>
                <a:cs typeface="Proxima Nova"/>
                <a:sym typeface="Proxima Nova"/>
              </a:rPr>
              <a:t>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US">
                <a:solidFill>
                  <a:schemeClr val="dk1"/>
                </a:solidFill>
                <a:latin typeface="Proxima Nova"/>
                <a:ea typeface="Proxima Nova"/>
                <a:cs typeface="Proxima Nova"/>
                <a:sym typeface="Proxima Nova"/>
              </a:rPr>
              <a:t>Output             </a:t>
            </a:r>
            <a:r>
              <a:rPr lang="en-US">
                <a:solidFill>
                  <a:schemeClr val="dk1"/>
                </a:solidFill>
                <a:latin typeface="Short Stack"/>
                <a:ea typeface="Short Stack"/>
                <a:cs typeface="Short Stack"/>
                <a:sym typeface="Short Stack"/>
              </a:rPr>
              <a:t>= |</a:t>
            </a:r>
            <a:r>
              <a:rPr lang="en-US">
                <a:solidFill>
                  <a:schemeClr val="dk1"/>
                </a:solidFill>
                <a:latin typeface="Short Stack"/>
                <a:ea typeface="Short Stack"/>
                <a:cs typeface="Short Stack"/>
                <a:sym typeface="Short Stack"/>
              </a:rPr>
              <a:t>ψ</a:t>
            </a:r>
            <a:r>
              <a:rPr lang="en-US">
                <a:solidFill>
                  <a:schemeClr val="dk1"/>
                </a:solidFill>
                <a:latin typeface="Short Stack"/>
                <a:ea typeface="Short Stack"/>
                <a:cs typeface="Short Stack"/>
                <a:sym typeface="Short Stack"/>
              </a:rPr>
              <a:t>&gt;</a:t>
            </a:r>
            <a:r>
              <a:rPr lang="en-US">
                <a:solidFill>
                  <a:schemeClr val="dk1"/>
                </a:solidFill>
                <a:latin typeface="Proxima Nova"/>
                <a:ea typeface="Proxima Nova"/>
                <a:cs typeface="Proxima Nova"/>
                <a:sym typeface="Proxima Nova"/>
              </a:rPr>
              <a:t>, </a:t>
            </a:r>
            <a:r>
              <a:rPr lang="en-US">
                <a:solidFill>
                  <a:schemeClr val="dk1"/>
                </a:solidFill>
                <a:latin typeface="Short Stack"/>
                <a:ea typeface="Short Stack"/>
                <a:cs typeface="Short Stack"/>
                <a:sym typeface="Short Stack"/>
              </a:rPr>
              <a:t> σ = </a:t>
            </a:r>
            <a:r>
              <a:rPr b="1" lang="en-US">
                <a:solidFill>
                  <a:schemeClr val="dk1"/>
                </a:solidFill>
                <a:latin typeface="Short Stack"/>
                <a:ea typeface="Short Stack"/>
                <a:cs typeface="Short Stack"/>
                <a:sym typeface="Short Stack"/>
              </a:rPr>
              <a:t>y</a:t>
            </a:r>
            <a:r>
              <a:rPr lang="en-US">
                <a:solidFill>
                  <a:schemeClr val="dk1"/>
                </a:solidFill>
                <a:latin typeface="Short Stack"/>
                <a:ea typeface="Short Stack"/>
                <a:cs typeface="Short Stack"/>
                <a:sym typeface="Short Stack"/>
              </a:rPr>
              <a:t>.</a:t>
            </a:r>
            <a:r>
              <a:rPr lang="en-US">
                <a:solidFill>
                  <a:schemeClr val="dk1"/>
                </a:solidFill>
                <a:latin typeface="Proxima Nova"/>
                <a:ea typeface="Proxima Nova"/>
                <a:cs typeface="Proxima Nova"/>
                <a:sym typeface="Proxima Nova"/>
              </a:rPr>
              <a:t>  </a:t>
            </a:r>
            <a:endParaRPr>
              <a:solidFill>
                <a:schemeClr val="dk1"/>
              </a:solidFill>
              <a:latin typeface="Proxima Nova"/>
              <a:ea typeface="Proxima Nova"/>
              <a:cs typeface="Proxima Nova"/>
              <a:sym typeface="Proxima Nova"/>
            </a:endParaRPr>
          </a:p>
          <a:p>
            <a:pPr indent="0" lvl="0" marL="457200" rtl="0" algn="l">
              <a:spcBef>
                <a:spcPts val="0"/>
              </a:spcBef>
              <a:spcAft>
                <a:spcPts val="0"/>
              </a:spcAft>
              <a:buNone/>
            </a:pPr>
            <a:r>
              <a:t/>
            </a:r>
            <a:endParaRPr>
              <a:solidFill>
                <a:schemeClr val="dk1"/>
              </a:solidFill>
              <a:latin typeface="Proxima Nova"/>
              <a:ea typeface="Proxima Nova"/>
              <a:cs typeface="Proxima Nova"/>
              <a:sym typeface="Proxima Nova"/>
            </a:endParaRPr>
          </a:p>
          <a:p>
            <a:pPr indent="0" lvl="0" marL="457200" rtl="0" algn="l">
              <a:spcBef>
                <a:spcPts val="0"/>
              </a:spcBef>
              <a:spcAft>
                <a:spcPts val="0"/>
              </a:spcAft>
              <a:buNone/>
            </a:pPr>
            <a:r>
              <a:rPr lang="en-US">
                <a:solidFill>
                  <a:schemeClr val="dk1"/>
                </a:solidFill>
                <a:latin typeface="Short Stack"/>
                <a:ea typeface="Short Stack"/>
                <a:cs typeface="Short Stack"/>
                <a:sym typeface="Short Stack"/>
              </a:rPr>
              <a:t>|ψ&gt; := </a:t>
            </a:r>
            <a:r>
              <a:rPr lang="en-US">
                <a:solidFill>
                  <a:schemeClr val="dk1"/>
                </a:solidFill>
                <a:latin typeface="Short Stack"/>
                <a:ea typeface="Short Stack"/>
                <a:cs typeface="Short Stack"/>
                <a:sym typeface="Short Stack"/>
              </a:rPr>
              <a:t> </a:t>
            </a:r>
            <a:r>
              <a:rPr lang="en-US">
                <a:solidFill>
                  <a:schemeClr val="dk1"/>
                </a:solidFill>
                <a:latin typeface="Short Stack"/>
                <a:ea typeface="Short Stack"/>
                <a:cs typeface="Short Stack"/>
                <a:sym typeface="Short Stack"/>
              </a:rPr>
              <a:t>|</a:t>
            </a:r>
            <a:r>
              <a:rPr b="1" lang="en-US">
                <a:solidFill>
                  <a:schemeClr val="dk1"/>
                </a:solidFill>
                <a:latin typeface="Short Stack"/>
                <a:ea typeface="Short Stack"/>
                <a:cs typeface="Short Stack"/>
                <a:sym typeface="Short Stack"/>
              </a:rPr>
              <a:t>P</a:t>
            </a:r>
            <a:r>
              <a:rPr b="1" baseline="-25000" lang="en-US">
                <a:solidFill>
                  <a:schemeClr val="dk1"/>
                </a:solidFill>
                <a:latin typeface="Short Stack"/>
                <a:ea typeface="Short Stack"/>
                <a:cs typeface="Short Stack"/>
                <a:sym typeface="Short Stack"/>
              </a:rPr>
              <a:t>y</a:t>
            </a:r>
            <a:r>
              <a:rPr lang="en-US">
                <a:solidFill>
                  <a:schemeClr val="dk1"/>
                </a:solidFill>
                <a:latin typeface="Short Stack"/>
                <a:ea typeface="Short Stack"/>
                <a:cs typeface="Short Stack"/>
                <a:sym typeface="Short Stack"/>
              </a:rPr>
              <a:t>&gt; =  1/√|</a:t>
            </a:r>
            <a:r>
              <a:rPr b="1" lang="en-US">
                <a:solidFill>
                  <a:schemeClr val="dk1"/>
                </a:solidFill>
                <a:latin typeface="Short Stack"/>
                <a:ea typeface="Short Stack"/>
                <a:cs typeface="Short Stack"/>
                <a:sym typeface="Short Stack"/>
              </a:rPr>
              <a:t>P</a:t>
            </a:r>
            <a:r>
              <a:rPr b="1" baseline="-25000" lang="en-US">
                <a:solidFill>
                  <a:schemeClr val="dk1"/>
                </a:solidFill>
                <a:latin typeface="Short Stack"/>
                <a:ea typeface="Short Stack"/>
                <a:cs typeface="Short Stack"/>
                <a:sym typeface="Short Stack"/>
              </a:rPr>
              <a:t>y</a:t>
            </a:r>
            <a:r>
              <a:rPr lang="en-US">
                <a:solidFill>
                  <a:schemeClr val="dk1"/>
                </a:solidFill>
                <a:latin typeface="Short Stack"/>
                <a:ea typeface="Short Stack"/>
                <a:cs typeface="Short Stack"/>
                <a:sym typeface="Short Stack"/>
              </a:rPr>
              <a:t>|  ∑</a:t>
            </a:r>
            <a:r>
              <a:rPr b="1" baseline="-25000" lang="en-US">
                <a:solidFill>
                  <a:schemeClr val="dk1"/>
                </a:solidFill>
                <a:latin typeface="Short Stack"/>
                <a:ea typeface="Short Stack"/>
                <a:cs typeface="Short Stack"/>
                <a:sym typeface="Short Stack"/>
              </a:rPr>
              <a:t>x∈Py</a:t>
            </a:r>
            <a:r>
              <a:rPr lang="en-US">
                <a:solidFill>
                  <a:schemeClr val="dk1"/>
                </a:solidFill>
                <a:latin typeface="Short Stack"/>
                <a:ea typeface="Short Stack"/>
                <a:cs typeface="Short Stack"/>
                <a:sym typeface="Short Stack"/>
              </a:rPr>
              <a:t> |</a:t>
            </a:r>
            <a:r>
              <a:rPr b="1" lang="en-US">
                <a:solidFill>
                  <a:schemeClr val="dk1"/>
                </a:solidFill>
                <a:latin typeface="Short Stack"/>
                <a:ea typeface="Short Stack"/>
                <a:cs typeface="Short Stack"/>
                <a:sym typeface="Short Stack"/>
              </a:rPr>
              <a:t>x</a:t>
            </a:r>
            <a:r>
              <a:rPr lang="en-US">
                <a:solidFill>
                  <a:schemeClr val="dk1"/>
                </a:solidFill>
                <a:latin typeface="Short Stack"/>
                <a:ea typeface="Short Stack"/>
                <a:cs typeface="Short Stack"/>
                <a:sym typeface="Short Stack"/>
              </a:rPr>
              <a:t>&gt;</a:t>
            </a:r>
            <a:endParaRPr>
              <a:solidFill>
                <a:schemeClr val="dk1"/>
              </a:solidFill>
              <a:latin typeface="Proxima Nova"/>
              <a:ea typeface="Proxima Nova"/>
              <a:cs typeface="Proxima Nova"/>
              <a:sym typeface="Proxima Nova"/>
            </a:endParaRPr>
          </a:p>
          <a:p>
            <a:pPr indent="0" lvl="0" marL="457200" rtl="0" algn="l">
              <a:spcBef>
                <a:spcPts val="0"/>
              </a:spcBef>
              <a:spcAft>
                <a:spcPts val="0"/>
              </a:spcAft>
              <a:buNone/>
            </a:pPr>
            <a:r>
              <a:rPr lang="en-US">
                <a:solidFill>
                  <a:schemeClr val="dk1"/>
                </a:solidFill>
                <a:latin typeface="Proxima Nova"/>
                <a:ea typeface="Proxima Nova"/>
                <a:cs typeface="Proxima Nova"/>
                <a:sym typeface="Proxima Nova"/>
              </a:rPr>
              <a:t>Note that </a:t>
            </a:r>
            <a:r>
              <a:rPr b="1" lang="en-US">
                <a:solidFill>
                  <a:schemeClr val="dk1"/>
                </a:solidFill>
                <a:latin typeface="Short Stack"/>
                <a:ea typeface="Short Stack"/>
                <a:cs typeface="Short Stack"/>
                <a:sym typeface="Short Stack"/>
              </a:rPr>
              <a:t>P</a:t>
            </a:r>
            <a:r>
              <a:rPr b="1" baseline="-25000" lang="en-US">
                <a:solidFill>
                  <a:schemeClr val="dk1"/>
                </a:solidFill>
                <a:latin typeface="Short Stack"/>
                <a:ea typeface="Short Stack"/>
                <a:cs typeface="Short Stack"/>
                <a:sym typeface="Short Stack"/>
              </a:rPr>
              <a:t>y</a:t>
            </a:r>
            <a:r>
              <a:rPr lang="en-US">
                <a:solidFill>
                  <a:schemeClr val="dk1"/>
                </a:solidFill>
                <a:latin typeface="Proxima Nova"/>
                <a:ea typeface="Proxima Nova"/>
                <a:cs typeface="Proxima Nova"/>
                <a:sym typeface="Proxima Nova"/>
              </a:rPr>
              <a:t> is “superposition of all orbits that map to y”</a:t>
            </a:r>
            <a:endParaRPr>
              <a:solidFill>
                <a:schemeClr val="dk1"/>
              </a:solidFill>
              <a:latin typeface="Proxima Nova"/>
              <a:ea typeface="Proxima Nova"/>
              <a:cs typeface="Proxima Nova"/>
              <a:sym typeface="Proxima Nova"/>
            </a:endParaRPr>
          </a:p>
          <a:p>
            <a:pPr indent="0" lvl="0" marL="457200" rtl="0" algn="l">
              <a:spcBef>
                <a:spcPts val="0"/>
              </a:spcBef>
              <a:spcAft>
                <a:spcPts val="0"/>
              </a:spcAft>
              <a:buNone/>
            </a:pPr>
            <a:r>
              <a:t/>
            </a:r>
            <a:endParaRPr>
              <a:solidFill>
                <a:schemeClr val="dk1"/>
              </a:solidFill>
              <a:latin typeface="Proxima Nova"/>
              <a:ea typeface="Proxima Nova"/>
              <a:cs typeface="Proxima Nova"/>
              <a:sym typeface="Proxima Nova"/>
            </a:endParaRPr>
          </a:p>
        </p:txBody>
      </p:sp>
      <p:sp>
        <p:nvSpPr>
          <p:cNvPr id="676" name="Google Shape;676;p42"/>
          <p:cNvSpPr txBox="1"/>
          <p:nvPr/>
        </p:nvSpPr>
        <p:spPr>
          <a:xfrm>
            <a:off x="2629300" y="936225"/>
            <a:ext cx="1017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u="sng">
                <a:latin typeface="Proxima Nova"/>
                <a:ea typeface="Proxima Nova"/>
                <a:cs typeface="Proxima Nova"/>
                <a:sym typeface="Proxima Nova"/>
              </a:rPr>
              <a:t>Gen():</a:t>
            </a:r>
            <a:endParaRPr b="1" sz="1600" u="sng">
              <a:latin typeface="Proxima Nova"/>
              <a:ea typeface="Proxima Nova"/>
              <a:cs typeface="Proxima Nova"/>
              <a:sym typeface="Proxima Nova"/>
            </a:endParaRPr>
          </a:p>
        </p:txBody>
      </p:sp>
      <p:pic>
        <p:nvPicPr>
          <p:cNvPr descr="Money with solid fill" id="677" name="Google Shape;677;p42"/>
          <p:cNvPicPr preferRelativeResize="0"/>
          <p:nvPr/>
        </p:nvPicPr>
        <p:blipFill rotWithShape="1">
          <a:blip r:embed="rId3">
            <a:alphaModFix/>
          </a:blip>
          <a:srcRect b="0" l="0" r="0" t="0"/>
          <a:stretch/>
        </p:blipFill>
        <p:spPr>
          <a:xfrm>
            <a:off x="4460078" y="2208308"/>
            <a:ext cx="416400" cy="416400"/>
          </a:xfrm>
          <a:prstGeom prst="rect">
            <a:avLst/>
          </a:prstGeom>
          <a:noFill/>
          <a:ln>
            <a:noFill/>
          </a:ln>
        </p:spPr>
      </p:pic>
      <p:sp>
        <p:nvSpPr>
          <p:cNvPr id="678" name="Google Shape;678;p42"/>
          <p:cNvSpPr txBox="1"/>
          <p:nvPr/>
        </p:nvSpPr>
        <p:spPr>
          <a:xfrm>
            <a:off x="2629300" y="3366075"/>
            <a:ext cx="1830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u="sng">
                <a:latin typeface="Proxima Nova"/>
                <a:ea typeface="Proxima Nova"/>
                <a:cs typeface="Proxima Nova"/>
                <a:sym typeface="Proxima Nova"/>
              </a:rPr>
              <a:t>Verify</a:t>
            </a:r>
            <a:r>
              <a:rPr b="1" lang="en-US" sz="1600" u="sng">
                <a:latin typeface="Proxima Nova"/>
                <a:ea typeface="Proxima Nova"/>
                <a:cs typeface="Proxima Nova"/>
                <a:sym typeface="Proxima Nova"/>
              </a:rPr>
              <a:t>(         , </a:t>
            </a:r>
            <a:r>
              <a:rPr b="1" lang="en-US" sz="1600" u="sng">
                <a:latin typeface="Short Stack"/>
                <a:ea typeface="Short Stack"/>
                <a:cs typeface="Short Stack"/>
                <a:sym typeface="Short Stack"/>
              </a:rPr>
              <a:t>y</a:t>
            </a:r>
            <a:r>
              <a:rPr b="1" lang="en-US" sz="1600" u="sng">
                <a:latin typeface="Proxima Nova"/>
                <a:ea typeface="Proxima Nova"/>
                <a:cs typeface="Proxima Nova"/>
                <a:sym typeface="Proxima Nova"/>
              </a:rPr>
              <a:t>):</a:t>
            </a:r>
            <a:endParaRPr b="1" sz="1600" u="sng">
              <a:latin typeface="Proxima Nova"/>
              <a:ea typeface="Proxima Nova"/>
              <a:cs typeface="Proxima Nova"/>
              <a:sym typeface="Proxima Nova"/>
            </a:endParaRPr>
          </a:p>
        </p:txBody>
      </p:sp>
      <p:pic>
        <p:nvPicPr>
          <p:cNvPr descr="Money with solid fill" id="679" name="Google Shape;679;p42"/>
          <p:cNvPicPr preferRelativeResize="0"/>
          <p:nvPr/>
        </p:nvPicPr>
        <p:blipFill rotWithShape="1">
          <a:blip r:embed="rId3">
            <a:alphaModFix/>
          </a:blip>
          <a:srcRect b="0" l="0" r="0" t="0"/>
          <a:stretch/>
        </p:blipFill>
        <p:spPr>
          <a:xfrm>
            <a:off x="3336540" y="3310508"/>
            <a:ext cx="416400" cy="416400"/>
          </a:xfrm>
          <a:prstGeom prst="rect">
            <a:avLst/>
          </a:prstGeom>
          <a:noFill/>
          <a:ln>
            <a:noFill/>
          </a:ln>
        </p:spPr>
      </p:pic>
      <p:sp>
        <p:nvSpPr>
          <p:cNvPr id="680" name="Google Shape;680;p42"/>
          <p:cNvSpPr txBox="1"/>
          <p:nvPr/>
        </p:nvSpPr>
        <p:spPr>
          <a:xfrm>
            <a:off x="3276505" y="3726900"/>
            <a:ext cx="56910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Proxima Nova"/>
              <a:buAutoNum type="arabicPeriod"/>
            </a:pPr>
            <a:r>
              <a:rPr lang="en-US">
                <a:latin typeface="Proxima Nova"/>
                <a:ea typeface="Proxima Nova"/>
                <a:cs typeface="Proxima Nova"/>
                <a:sym typeface="Proxima Nova"/>
              </a:rPr>
              <a:t>Check that </a:t>
            </a:r>
            <a:r>
              <a:rPr b="1" lang="en-US">
                <a:latin typeface="Short Stack"/>
                <a:ea typeface="Short Stack"/>
                <a:cs typeface="Short Stack"/>
                <a:sym typeface="Short Stack"/>
              </a:rPr>
              <a:t>I(</a:t>
            </a:r>
            <a:r>
              <a:rPr lang="en-US">
                <a:latin typeface="Short Stack"/>
                <a:ea typeface="Short Stack"/>
                <a:cs typeface="Short Stack"/>
                <a:sym typeface="Short Stack"/>
              </a:rPr>
              <a:t>|ψ&gt;</a:t>
            </a:r>
            <a:r>
              <a:rPr b="1" lang="en-US">
                <a:latin typeface="Short Stack"/>
                <a:ea typeface="Short Stack"/>
                <a:cs typeface="Short Stack"/>
                <a:sym typeface="Short Stack"/>
              </a:rPr>
              <a:t>) = y</a:t>
            </a:r>
            <a:r>
              <a:rPr lang="en-US">
                <a:latin typeface="Short Stack"/>
                <a:ea typeface="Short Stack"/>
                <a:cs typeface="Short Stack"/>
                <a:sym typeface="Short Stack"/>
              </a:rPr>
              <a:t>.</a:t>
            </a:r>
            <a:r>
              <a:rPr lang="en-US">
                <a:latin typeface="Short Stack"/>
                <a:ea typeface="Short Stack"/>
                <a:cs typeface="Short Stack"/>
                <a:sym typeface="Short Stack"/>
              </a:rPr>
              <a:t> </a:t>
            </a:r>
            <a:endParaRPr>
              <a:latin typeface="Short Stack"/>
              <a:ea typeface="Short Stack"/>
              <a:cs typeface="Short Stack"/>
              <a:sym typeface="Short Stack"/>
            </a:endParaRPr>
          </a:p>
          <a:p>
            <a:pPr indent="0" lvl="0" marL="457200" rtl="0" algn="l">
              <a:spcBef>
                <a:spcPts val="0"/>
              </a:spcBef>
              <a:spcAft>
                <a:spcPts val="0"/>
              </a:spcAft>
              <a:buNone/>
            </a:pPr>
            <a:r>
              <a:t/>
            </a:r>
            <a:endParaRPr>
              <a:latin typeface="Short Stack"/>
              <a:ea typeface="Short Stack"/>
              <a:cs typeface="Short Stack"/>
              <a:sym typeface="Short Stack"/>
            </a:endParaRPr>
          </a:p>
          <a:p>
            <a:pPr indent="-317500" lvl="0" marL="457200" rtl="0" algn="l">
              <a:spcBef>
                <a:spcPts val="0"/>
              </a:spcBef>
              <a:spcAft>
                <a:spcPts val="0"/>
              </a:spcAft>
              <a:buClr>
                <a:schemeClr val="dk1"/>
              </a:buClr>
              <a:buSzPts val="1400"/>
              <a:buFont typeface="Proxima Nova"/>
              <a:buAutoNum type="arabicPeriod"/>
            </a:pPr>
            <a:r>
              <a:rPr lang="en-US">
                <a:solidFill>
                  <a:schemeClr val="dk1"/>
                </a:solidFill>
                <a:latin typeface="Proxima Nova"/>
                <a:ea typeface="Proxima Nova"/>
                <a:cs typeface="Proxima Nova"/>
                <a:sym typeface="Proxima Nova"/>
              </a:rPr>
              <a:t>Compute the (approximate) projection given by</a:t>
            </a:r>
            <a:endParaRPr>
              <a:solidFill>
                <a:schemeClr val="dk1"/>
              </a:solidFill>
              <a:latin typeface="Proxima Nova"/>
              <a:ea typeface="Proxima Nova"/>
              <a:cs typeface="Proxima Nova"/>
              <a:sym typeface="Proxima Nova"/>
            </a:endParaRPr>
          </a:p>
          <a:p>
            <a:pPr indent="0" lvl="0" marL="457200" rtl="0" algn="l">
              <a:spcBef>
                <a:spcPts val="0"/>
              </a:spcBef>
              <a:spcAft>
                <a:spcPts val="0"/>
              </a:spcAft>
              <a:buNone/>
            </a:pPr>
            <a:r>
              <a:rPr lang="en-US">
                <a:solidFill>
                  <a:schemeClr val="dk1"/>
                </a:solidFill>
                <a:latin typeface="Short Stack"/>
                <a:ea typeface="Short Stack"/>
                <a:cs typeface="Short Stack"/>
                <a:sym typeface="Short Stack"/>
              </a:rPr>
              <a:t>  ∑</a:t>
            </a:r>
            <a:r>
              <a:rPr b="1" baseline="-25000" lang="en-US">
                <a:solidFill>
                  <a:schemeClr val="dk1"/>
                </a:solidFill>
                <a:latin typeface="Short Stack"/>
                <a:ea typeface="Short Stack"/>
                <a:cs typeface="Short Stack"/>
                <a:sym typeface="Short Stack"/>
              </a:rPr>
              <a:t>O∈Py</a:t>
            </a:r>
            <a:r>
              <a:rPr lang="en-US">
                <a:solidFill>
                  <a:schemeClr val="dk1"/>
                </a:solidFill>
                <a:latin typeface="Short Stack"/>
                <a:ea typeface="Short Stack"/>
                <a:cs typeface="Short Stack"/>
                <a:sym typeface="Short Stack"/>
              </a:rPr>
              <a:t> |</a:t>
            </a:r>
            <a:r>
              <a:rPr b="1" lang="en-US">
                <a:solidFill>
                  <a:schemeClr val="dk1"/>
                </a:solidFill>
                <a:latin typeface="Short Stack"/>
                <a:ea typeface="Short Stack"/>
                <a:cs typeface="Short Stack"/>
                <a:sym typeface="Short Stack"/>
              </a:rPr>
              <a:t>O</a:t>
            </a:r>
            <a:r>
              <a:rPr lang="en-US">
                <a:solidFill>
                  <a:schemeClr val="dk1"/>
                </a:solidFill>
                <a:latin typeface="Short Stack"/>
                <a:ea typeface="Short Stack"/>
                <a:cs typeface="Short Stack"/>
                <a:sym typeface="Short Stack"/>
              </a:rPr>
              <a:t>&gt;&lt;</a:t>
            </a:r>
            <a:r>
              <a:rPr b="1" lang="en-US">
                <a:solidFill>
                  <a:schemeClr val="dk1"/>
                </a:solidFill>
                <a:latin typeface="Short Stack"/>
                <a:ea typeface="Short Stack"/>
                <a:cs typeface="Short Stack"/>
                <a:sym typeface="Short Stack"/>
              </a:rPr>
              <a:t>O</a:t>
            </a:r>
            <a:r>
              <a:rPr lang="en-US">
                <a:solidFill>
                  <a:schemeClr val="dk1"/>
                </a:solidFill>
                <a:latin typeface="Short Stack"/>
                <a:ea typeface="Short Stack"/>
                <a:cs typeface="Short Stack"/>
                <a:sym typeface="Short Stack"/>
              </a:rPr>
              <a:t>|</a:t>
            </a:r>
            <a:r>
              <a:rPr b="1" lang="en-US">
                <a:solidFill>
                  <a:schemeClr val="dk1"/>
                </a:solidFill>
                <a:latin typeface="Proxima Nova"/>
                <a:ea typeface="Proxima Nova"/>
                <a:cs typeface="Proxima Nova"/>
                <a:sym typeface="Proxima Nova"/>
              </a:rPr>
              <a:t> </a:t>
            </a:r>
            <a:r>
              <a:rPr lang="en-US">
                <a:solidFill>
                  <a:schemeClr val="dk1"/>
                </a:solidFill>
                <a:latin typeface="Proxima Nova"/>
                <a:ea typeface="Proxima Nova"/>
                <a:cs typeface="Proxima Nova"/>
                <a:sym typeface="Proxima Nova"/>
              </a:rPr>
              <a:t>where </a:t>
            </a:r>
            <a:r>
              <a:rPr b="1" lang="en-US">
                <a:solidFill>
                  <a:schemeClr val="dk1"/>
                </a:solidFill>
                <a:latin typeface="Short Stack"/>
                <a:ea typeface="Short Stack"/>
                <a:cs typeface="Short Stack"/>
                <a:sym typeface="Short Stack"/>
              </a:rPr>
              <a:t>O</a:t>
            </a:r>
            <a:r>
              <a:rPr lang="en-US">
                <a:solidFill>
                  <a:schemeClr val="dk1"/>
                </a:solidFill>
                <a:latin typeface="Proxima Nova"/>
                <a:ea typeface="Proxima Nova"/>
                <a:cs typeface="Proxima Nova"/>
                <a:sym typeface="Proxima Nova"/>
              </a:rPr>
              <a:t> ranges over all orbits in </a:t>
            </a:r>
            <a:r>
              <a:rPr b="1" lang="en-US">
                <a:solidFill>
                  <a:schemeClr val="dk1"/>
                </a:solidFill>
                <a:latin typeface="Short Stack"/>
                <a:ea typeface="Short Stack"/>
                <a:cs typeface="Short Stack"/>
                <a:sym typeface="Short Stack"/>
              </a:rPr>
              <a:t>P</a:t>
            </a:r>
            <a:r>
              <a:rPr b="1" baseline="-25000" lang="en-US">
                <a:solidFill>
                  <a:schemeClr val="dk1"/>
                </a:solidFill>
                <a:latin typeface="Short Stack"/>
                <a:ea typeface="Short Stack"/>
                <a:cs typeface="Short Stack"/>
                <a:sym typeface="Short Stack"/>
              </a:rPr>
              <a:t>y</a:t>
            </a:r>
            <a:endParaRPr b="1">
              <a:solidFill>
                <a:schemeClr val="dk1"/>
              </a:solidFill>
              <a:latin typeface="Proxima Nova"/>
              <a:ea typeface="Proxima Nova"/>
              <a:cs typeface="Proxima Nova"/>
              <a:sym typeface="Proxima Nova"/>
            </a:endParaRPr>
          </a:p>
          <a:p>
            <a:pPr indent="0" lvl="0" marL="457200" rtl="0" algn="l">
              <a:spcBef>
                <a:spcPts val="0"/>
              </a:spcBef>
              <a:spcAft>
                <a:spcPts val="0"/>
              </a:spcAft>
              <a:buNone/>
            </a:pPr>
            <a:r>
              <a:rPr lang="en-US">
                <a:solidFill>
                  <a:schemeClr val="dk1"/>
                </a:solidFill>
                <a:latin typeface="Proxima Nova"/>
                <a:ea typeface="Proxima Nova"/>
                <a:cs typeface="Proxima Nova"/>
                <a:sym typeface="Proxima Nova"/>
              </a:rPr>
              <a:t>                                and </a:t>
            </a:r>
            <a:r>
              <a:rPr lang="en-US">
                <a:solidFill>
                  <a:schemeClr val="dk1"/>
                </a:solidFill>
                <a:latin typeface="Short Stack"/>
                <a:ea typeface="Short Stack"/>
                <a:cs typeface="Short Stack"/>
                <a:sym typeface="Short Stack"/>
              </a:rPr>
              <a:t>|</a:t>
            </a:r>
            <a:r>
              <a:rPr b="1" lang="en-US">
                <a:solidFill>
                  <a:schemeClr val="dk1"/>
                </a:solidFill>
                <a:latin typeface="Short Stack"/>
                <a:ea typeface="Short Stack"/>
                <a:cs typeface="Short Stack"/>
                <a:sym typeface="Short Stack"/>
              </a:rPr>
              <a:t>O</a:t>
            </a:r>
            <a:r>
              <a:rPr lang="en-US">
                <a:solidFill>
                  <a:schemeClr val="dk1"/>
                </a:solidFill>
                <a:latin typeface="Short Stack"/>
                <a:ea typeface="Short Stack"/>
                <a:cs typeface="Short Stack"/>
                <a:sym typeface="Short Stack"/>
              </a:rPr>
              <a:t>&gt; = 1/√|</a:t>
            </a:r>
            <a:r>
              <a:rPr b="1" lang="en-US">
                <a:solidFill>
                  <a:schemeClr val="dk1"/>
                </a:solidFill>
                <a:latin typeface="Short Stack"/>
                <a:ea typeface="Short Stack"/>
                <a:cs typeface="Short Stack"/>
                <a:sym typeface="Short Stack"/>
              </a:rPr>
              <a:t>O</a:t>
            </a:r>
            <a:r>
              <a:rPr lang="en-US">
                <a:solidFill>
                  <a:schemeClr val="dk1"/>
                </a:solidFill>
                <a:latin typeface="Short Stack"/>
                <a:ea typeface="Short Stack"/>
                <a:cs typeface="Short Stack"/>
                <a:sym typeface="Short Stack"/>
              </a:rPr>
              <a:t>| ∑</a:t>
            </a:r>
            <a:r>
              <a:rPr b="1" baseline="-25000" lang="en-US">
                <a:solidFill>
                  <a:schemeClr val="dk1"/>
                </a:solidFill>
                <a:latin typeface="Short Stack"/>
                <a:ea typeface="Short Stack"/>
                <a:cs typeface="Short Stack"/>
                <a:sym typeface="Short Stack"/>
              </a:rPr>
              <a:t>x∈O</a:t>
            </a:r>
            <a:r>
              <a:rPr lang="en-US">
                <a:solidFill>
                  <a:schemeClr val="dk1"/>
                </a:solidFill>
                <a:latin typeface="Short Stack"/>
                <a:ea typeface="Short Stack"/>
                <a:cs typeface="Short Stack"/>
                <a:sym typeface="Short Stack"/>
              </a:rPr>
              <a:t> |</a:t>
            </a:r>
            <a:r>
              <a:rPr b="1" lang="en-US">
                <a:solidFill>
                  <a:schemeClr val="dk1"/>
                </a:solidFill>
                <a:latin typeface="Short Stack"/>
                <a:ea typeface="Short Stack"/>
                <a:cs typeface="Short Stack"/>
                <a:sym typeface="Short Stack"/>
              </a:rPr>
              <a:t>x</a:t>
            </a:r>
            <a:r>
              <a:rPr lang="en-US">
                <a:solidFill>
                  <a:schemeClr val="dk1"/>
                </a:solidFill>
                <a:latin typeface="Short Stack"/>
                <a:ea typeface="Short Stack"/>
                <a:cs typeface="Short Stack"/>
                <a:sym typeface="Short Stack"/>
              </a:rPr>
              <a:t>&gt;.</a:t>
            </a:r>
            <a:endParaRPr>
              <a:solidFill>
                <a:schemeClr val="dk1"/>
              </a:solidFill>
              <a:latin typeface="Short Stack"/>
              <a:ea typeface="Short Stack"/>
              <a:cs typeface="Short Stack"/>
              <a:sym typeface="Short Stack"/>
            </a:endParaRPr>
          </a:p>
        </p:txBody>
      </p:sp>
      <p:sp>
        <p:nvSpPr>
          <p:cNvPr id="681" name="Google Shape;681;p42"/>
          <p:cNvSpPr/>
          <p:nvPr/>
        </p:nvSpPr>
        <p:spPr>
          <a:xfrm>
            <a:off x="69400" y="3911475"/>
            <a:ext cx="2825100" cy="11670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682" name="Google Shape;682;p42"/>
          <p:cNvSpPr txBox="1"/>
          <p:nvPr/>
        </p:nvSpPr>
        <p:spPr>
          <a:xfrm>
            <a:off x="146475" y="3860500"/>
            <a:ext cx="2748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solidFill>
                  <a:schemeClr val="accent4"/>
                </a:solidFill>
                <a:latin typeface="Proxima Nova"/>
                <a:ea typeface="Proxima Nova"/>
                <a:cs typeface="Proxima Nova"/>
                <a:sym typeface="Proxima Nova"/>
              </a:rPr>
              <a:t>Very Rough Idea from [FGH+12]: </a:t>
            </a:r>
            <a:endParaRPr b="1" u="sng">
              <a:solidFill>
                <a:schemeClr val="accent4"/>
              </a:solidFill>
              <a:latin typeface="Proxima Nova"/>
              <a:ea typeface="Proxima Nova"/>
              <a:cs typeface="Proxima Nova"/>
              <a:sym typeface="Proxima Nova"/>
            </a:endParaRPr>
          </a:p>
          <a:p>
            <a:pPr indent="0" lvl="0" marL="0" rtl="0" algn="l">
              <a:spcBef>
                <a:spcPts val="0"/>
              </a:spcBef>
              <a:spcAft>
                <a:spcPts val="0"/>
              </a:spcAft>
              <a:buNone/>
            </a:pPr>
            <a:r>
              <a:rPr b="1" lang="en-US">
                <a:solidFill>
                  <a:schemeClr val="lt1"/>
                </a:solidFill>
                <a:latin typeface="Proxima Nova"/>
                <a:ea typeface="Proxima Nova"/>
                <a:cs typeface="Proxima Nova"/>
                <a:sym typeface="Proxima Nova"/>
              </a:rPr>
              <a:t>Use the permutations to randomize the superposition, then check that it’s still the same as before</a:t>
            </a:r>
            <a:endParaRPr b="1">
              <a:solidFill>
                <a:schemeClr val="lt1"/>
              </a:solidFill>
              <a:latin typeface="Proxima Nova"/>
              <a:ea typeface="Proxima Nova"/>
              <a:cs typeface="Proxima Nova"/>
              <a:sym typeface="Proxima Nova"/>
            </a:endParaRPr>
          </a:p>
        </p:txBody>
      </p:sp>
      <p:sp>
        <p:nvSpPr>
          <p:cNvPr id="683" name="Google Shape;683;p42"/>
          <p:cNvSpPr/>
          <p:nvPr/>
        </p:nvSpPr>
        <p:spPr>
          <a:xfrm>
            <a:off x="5806975" y="3301050"/>
            <a:ext cx="3284400" cy="914400"/>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600">
                <a:solidFill>
                  <a:schemeClr val="accent4"/>
                </a:solidFill>
                <a:latin typeface="Proxima Nova"/>
                <a:ea typeface="Proxima Nova"/>
                <a:cs typeface="Proxima Nova"/>
                <a:sym typeface="Proxima Nova"/>
              </a:rPr>
              <a:t>Thm</a:t>
            </a:r>
            <a:r>
              <a:rPr lang="en-US" sz="1600">
                <a:solidFill>
                  <a:schemeClr val="accent4"/>
                </a:solidFill>
                <a:latin typeface="Proxima Nova"/>
                <a:ea typeface="Proxima Nova"/>
                <a:cs typeface="Proxima Nova"/>
                <a:sym typeface="Proxima Nova"/>
              </a:rPr>
              <a:t> [LMZ’23]:</a:t>
            </a:r>
            <a:r>
              <a:rPr lang="en-US" sz="1600">
                <a:solidFill>
                  <a:schemeClr val="lt1"/>
                </a:solidFill>
                <a:latin typeface="Proxima Nova"/>
                <a:ea typeface="Proxima Nova"/>
                <a:cs typeface="Proxima Nova"/>
                <a:sym typeface="Proxima Nova"/>
              </a:rPr>
              <a:t>  If the </a:t>
            </a:r>
            <a:r>
              <a:rPr b="1" lang="en-US" sz="1600">
                <a:solidFill>
                  <a:schemeClr val="lt1"/>
                </a:solidFill>
                <a:latin typeface="Short Stack"/>
                <a:ea typeface="Short Stack"/>
                <a:cs typeface="Short Stack"/>
                <a:sym typeface="Short Stack"/>
              </a:rPr>
              <a:t>σ</a:t>
            </a:r>
            <a:r>
              <a:rPr b="1" baseline="-25000" lang="en-US" sz="1600">
                <a:solidFill>
                  <a:schemeClr val="lt1"/>
                </a:solidFill>
                <a:latin typeface="Short Stack"/>
                <a:ea typeface="Short Stack"/>
                <a:cs typeface="Short Stack"/>
                <a:sym typeface="Short Stack"/>
              </a:rPr>
              <a:t>i</a:t>
            </a:r>
            <a:r>
              <a:rPr lang="en-US" sz="1600">
                <a:solidFill>
                  <a:schemeClr val="lt1"/>
                </a:solidFill>
                <a:latin typeface="Proxima Nova"/>
                <a:ea typeface="Proxima Nova"/>
                <a:cs typeface="Proxima Nova"/>
                <a:sym typeface="Proxima Nova"/>
              </a:rPr>
              <a:t> s are “mixing enough”, then this approx. verif. is “close” to real verif.</a:t>
            </a:r>
            <a:endParaRPr sz="1600">
              <a:solidFill>
                <a:schemeClr val="lt1"/>
              </a:solidFill>
              <a:latin typeface="Short Stack"/>
              <a:ea typeface="Short Stack"/>
              <a:cs typeface="Short Stack"/>
              <a:sym typeface="Short St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71"/>
                                        </p:tgtEl>
                                        <p:attrNameLst>
                                          <p:attrName>style.visibility</p:attrName>
                                        </p:attrNameLst>
                                      </p:cBhvr>
                                      <p:to>
                                        <p:strVal val="visible"/>
                                      </p:to>
                                    </p:set>
                                    <p:animEffect filter="fade" transition="in">
                                      <p:cBhvr>
                                        <p:cTn dur="1000"/>
                                        <p:tgtEl>
                                          <p:spTgt spid="6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1000"/>
                                        <p:tgtEl>
                                          <p:spTgt spid="676"/>
                                        </p:tgtEl>
                                      </p:cBhvr>
                                    </p:animEffect>
                                  </p:childTnLst>
                                </p:cTn>
                              </p:par>
                              <p:par>
                                <p:cTn fill="hold" nodeType="with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1000"/>
                                        <p:tgtEl>
                                          <p:spTgt spid="677"/>
                                        </p:tgtEl>
                                      </p:cBhvr>
                                    </p:animEffect>
                                  </p:childTnLst>
                                </p:cTn>
                              </p:par>
                              <p:par>
                                <p:cTn fill="hold" nodeType="with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1000"/>
                                        <p:tgtEl>
                                          <p:spTgt spid="6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9"/>
                                        </p:tgtEl>
                                        <p:attrNameLst>
                                          <p:attrName>style.visibility</p:attrName>
                                        </p:attrNameLst>
                                      </p:cBhvr>
                                      <p:to>
                                        <p:strVal val="visible"/>
                                      </p:to>
                                    </p:set>
                                    <p:animEffect filter="fade" transition="in">
                                      <p:cBhvr>
                                        <p:cTn dur="1000"/>
                                        <p:tgtEl>
                                          <p:spTgt spid="679"/>
                                        </p:tgtEl>
                                      </p:cBhvr>
                                    </p:animEffect>
                                  </p:childTnLst>
                                </p:cTn>
                              </p:par>
                              <p:par>
                                <p:cTn fill="hold" nodeType="with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1000"/>
                                        <p:tgtEl>
                                          <p:spTgt spid="680"/>
                                        </p:tgtEl>
                                      </p:cBhvr>
                                    </p:animEffect>
                                  </p:childTnLst>
                                </p:cTn>
                              </p:par>
                              <p:par>
                                <p:cTn fill="hold" nodeType="with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1000"/>
                                        <p:tgtEl>
                                          <p:spTgt spid="6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1000"/>
                                        <p:tgtEl>
                                          <p:spTgt spid="682"/>
                                        </p:tgtEl>
                                      </p:cBhvr>
                                    </p:animEffect>
                                  </p:childTnLst>
                                </p:cTn>
                              </p:par>
                              <p:par>
                                <p:cTn fill="hold" nodeType="with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1000"/>
                                        <p:tgtEl>
                                          <p:spTgt spid="6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1000"/>
                                        <p:tgtEl>
                                          <p:spTgt spid="6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43"/>
          <p:cNvSpPr/>
          <p:nvPr/>
        </p:nvSpPr>
        <p:spPr>
          <a:xfrm>
            <a:off x="175" y="-8225"/>
            <a:ext cx="9144000" cy="618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43"/>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Assumptions of the Generic Construction</a:t>
            </a:r>
            <a:endParaRPr>
              <a:solidFill>
                <a:schemeClr val="lt1"/>
              </a:solidFill>
            </a:endParaRPr>
          </a:p>
        </p:txBody>
      </p:sp>
      <p:sp>
        <p:nvSpPr>
          <p:cNvPr id="690" name="Google Shape;690;p43"/>
          <p:cNvSpPr txBox="1"/>
          <p:nvPr/>
        </p:nvSpPr>
        <p:spPr>
          <a:xfrm>
            <a:off x="137300" y="934675"/>
            <a:ext cx="226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latin typeface="Proxima Nova"/>
                <a:ea typeface="Proxima Nova"/>
                <a:cs typeface="Proxima Nova"/>
                <a:sym typeface="Proxima Nova"/>
              </a:rPr>
              <a:t>Hardness of Path Finding</a:t>
            </a:r>
            <a:endParaRPr u="sng">
              <a:solidFill>
                <a:srgbClr val="FF0000"/>
              </a:solidFill>
              <a:latin typeface="Proxima Nova"/>
              <a:ea typeface="Proxima Nova"/>
              <a:cs typeface="Proxima Nova"/>
              <a:sym typeface="Proxima Nova"/>
            </a:endParaRPr>
          </a:p>
        </p:txBody>
      </p:sp>
      <p:sp>
        <p:nvSpPr>
          <p:cNvPr id="691" name="Google Shape;691;p43"/>
          <p:cNvSpPr txBox="1"/>
          <p:nvPr/>
        </p:nvSpPr>
        <p:spPr>
          <a:xfrm>
            <a:off x="131300" y="1367400"/>
            <a:ext cx="3873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Path-finding problem:</a:t>
            </a:r>
            <a:r>
              <a:rPr lang="en-US">
                <a:latin typeface="Proxima Nova"/>
                <a:ea typeface="Proxima Nova"/>
                <a:cs typeface="Proxima Nova"/>
                <a:sym typeface="Proxima Nova"/>
              </a:rPr>
              <a:t>  given two elements </a:t>
            </a:r>
            <a:r>
              <a:rPr b="1" lang="en-US">
                <a:latin typeface="Short Stack"/>
                <a:ea typeface="Short Stack"/>
                <a:cs typeface="Short Stack"/>
                <a:sym typeface="Short Stack"/>
              </a:rPr>
              <a:t>x</a:t>
            </a:r>
            <a:r>
              <a:rPr baseline="-25000" lang="en-US">
                <a:latin typeface="Short Stack"/>
                <a:ea typeface="Short Stack"/>
                <a:cs typeface="Short Stack"/>
                <a:sym typeface="Short Stack"/>
              </a:rPr>
              <a:t>1</a:t>
            </a:r>
            <a:r>
              <a:rPr lang="en-US">
                <a:latin typeface="Short Stack"/>
                <a:ea typeface="Short Stack"/>
                <a:cs typeface="Short Stack"/>
                <a:sym typeface="Short Stack"/>
              </a:rPr>
              <a:t>, </a:t>
            </a:r>
            <a:r>
              <a:rPr b="1" lang="en-US">
                <a:latin typeface="Short Stack"/>
                <a:ea typeface="Short Stack"/>
                <a:cs typeface="Short Stack"/>
                <a:sym typeface="Short Stack"/>
              </a:rPr>
              <a:t>x</a:t>
            </a:r>
            <a:r>
              <a:rPr baseline="-25000" lang="en-US">
                <a:latin typeface="Short Stack"/>
                <a:ea typeface="Short Stack"/>
                <a:cs typeface="Short Stack"/>
                <a:sym typeface="Short Stack"/>
              </a:rPr>
              <a:t>2</a:t>
            </a:r>
            <a:r>
              <a:rPr lang="en-US">
                <a:latin typeface="Short Stack"/>
                <a:ea typeface="Short Stack"/>
                <a:cs typeface="Short Stack"/>
                <a:sym typeface="Short Stack"/>
              </a:rPr>
              <a:t> ∈ </a:t>
            </a:r>
            <a:r>
              <a:rPr b="1" lang="en-US">
                <a:latin typeface="Short Stack"/>
                <a:ea typeface="Short Stack"/>
                <a:cs typeface="Short Stack"/>
                <a:sym typeface="Short Stack"/>
              </a:rPr>
              <a:t>X</a:t>
            </a:r>
            <a:r>
              <a:rPr lang="en-US">
                <a:latin typeface="Short Stack"/>
                <a:ea typeface="Short Stack"/>
                <a:cs typeface="Short Stack"/>
                <a:sym typeface="Short Stack"/>
              </a:rPr>
              <a:t>, </a:t>
            </a:r>
            <a:r>
              <a:rPr lang="en-US">
                <a:latin typeface="Proxima Nova"/>
                <a:ea typeface="Proxima Nova"/>
                <a:cs typeface="Proxima Nova"/>
                <a:sym typeface="Proxima Nova"/>
              </a:rPr>
              <a:t>find a sequence of permutations </a:t>
            </a:r>
            <a:r>
              <a:rPr b="1" lang="en-US">
                <a:latin typeface="Short Stack"/>
                <a:ea typeface="Short Stack"/>
                <a:cs typeface="Short Stack"/>
                <a:sym typeface="Short Stack"/>
              </a:rPr>
              <a:t>σ</a:t>
            </a:r>
            <a:r>
              <a:rPr baseline="-25000" lang="en-US">
                <a:latin typeface="Short Stack"/>
                <a:ea typeface="Short Stack"/>
                <a:cs typeface="Short Stack"/>
                <a:sym typeface="Short Stack"/>
              </a:rPr>
              <a:t>1</a:t>
            </a:r>
            <a:r>
              <a:rPr lang="en-US">
                <a:latin typeface="Proxima Nova"/>
                <a:ea typeface="Proxima Nova"/>
                <a:cs typeface="Proxima Nova"/>
                <a:sym typeface="Proxima Nova"/>
              </a:rPr>
              <a:t>, … , </a:t>
            </a:r>
            <a:r>
              <a:rPr b="1" lang="en-US">
                <a:solidFill>
                  <a:schemeClr val="dk1"/>
                </a:solidFill>
                <a:latin typeface="Short Stack"/>
                <a:ea typeface="Short Stack"/>
                <a:cs typeface="Short Stack"/>
                <a:sym typeface="Short Stack"/>
              </a:rPr>
              <a:t>σ</a:t>
            </a:r>
            <a:r>
              <a:rPr baseline="-25000" lang="en-US">
                <a:solidFill>
                  <a:schemeClr val="dk1"/>
                </a:solidFill>
                <a:latin typeface="Short Stack"/>
                <a:ea typeface="Short Stack"/>
                <a:cs typeface="Short Stack"/>
                <a:sym typeface="Short Stack"/>
              </a:rPr>
              <a:t>n</a:t>
            </a:r>
            <a:r>
              <a:rPr lang="en-US">
                <a:solidFill>
                  <a:schemeClr val="dk1"/>
                </a:solidFill>
                <a:latin typeface="Proxima Nova"/>
                <a:ea typeface="Proxima Nova"/>
                <a:cs typeface="Proxima Nova"/>
                <a:sym typeface="Proxima Nova"/>
              </a:rPr>
              <a:t> such that</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US">
                <a:latin typeface="Proxima Nova"/>
                <a:ea typeface="Proxima Nova"/>
                <a:cs typeface="Proxima Nova"/>
                <a:sym typeface="Proxima Nova"/>
              </a:rPr>
              <a:t> 		</a:t>
            </a:r>
            <a:r>
              <a:rPr b="1" lang="en-US">
                <a:solidFill>
                  <a:schemeClr val="dk1"/>
                </a:solidFill>
                <a:latin typeface="Short Stack"/>
                <a:ea typeface="Short Stack"/>
                <a:cs typeface="Short Stack"/>
                <a:sym typeface="Short Stack"/>
              </a:rPr>
              <a:t>x</a:t>
            </a:r>
            <a:r>
              <a:rPr baseline="-25000" lang="en-US">
                <a:solidFill>
                  <a:schemeClr val="dk1"/>
                </a:solidFill>
                <a:latin typeface="Short Stack"/>
                <a:ea typeface="Short Stack"/>
                <a:cs typeface="Short Stack"/>
                <a:sym typeface="Short Stack"/>
              </a:rPr>
              <a:t>2</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σ</a:t>
            </a:r>
            <a:r>
              <a:rPr baseline="-25000" lang="en-US">
                <a:solidFill>
                  <a:schemeClr val="dk1"/>
                </a:solidFill>
                <a:latin typeface="Short Stack"/>
                <a:ea typeface="Short Stack"/>
                <a:cs typeface="Short Stack"/>
                <a:sym typeface="Short Stack"/>
              </a:rPr>
              <a:t>n</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σ</a:t>
            </a:r>
            <a:r>
              <a:rPr baseline="-25000" lang="en-US">
                <a:solidFill>
                  <a:schemeClr val="dk1"/>
                </a:solidFill>
                <a:latin typeface="Short Stack"/>
                <a:ea typeface="Short Stack"/>
                <a:cs typeface="Short Stack"/>
                <a:sym typeface="Short Stack"/>
              </a:rPr>
              <a:t>1</a:t>
            </a:r>
            <a:r>
              <a:rPr lang="en-US">
                <a:solidFill>
                  <a:schemeClr val="dk1"/>
                </a:solidFill>
                <a:latin typeface="Short Stack"/>
                <a:ea typeface="Short Stack"/>
                <a:cs typeface="Short Stack"/>
                <a:sym typeface="Short Stack"/>
              </a:rPr>
              <a:t>(</a:t>
            </a:r>
            <a:r>
              <a:rPr b="1" lang="en-US">
                <a:solidFill>
                  <a:schemeClr val="dk1"/>
                </a:solidFill>
                <a:latin typeface="Short Stack"/>
                <a:ea typeface="Short Stack"/>
                <a:cs typeface="Short Stack"/>
                <a:sym typeface="Short Stack"/>
              </a:rPr>
              <a:t>x</a:t>
            </a:r>
            <a:r>
              <a:rPr baseline="-25000" lang="en-US">
                <a:solidFill>
                  <a:schemeClr val="dk1"/>
                </a:solidFill>
                <a:latin typeface="Short Stack"/>
                <a:ea typeface="Short Stack"/>
                <a:cs typeface="Short Stack"/>
                <a:sym typeface="Short Stack"/>
              </a:rPr>
              <a:t>1</a:t>
            </a:r>
            <a:r>
              <a:rPr lang="en-US">
                <a:solidFill>
                  <a:schemeClr val="dk1"/>
                </a:solidFill>
                <a:latin typeface="Short Stack"/>
                <a:ea typeface="Short Stack"/>
                <a:cs typeface="Short Stack"/>
                <a:sym typeface="Short Stack"/>
              </a:rPr>
              <a:t>)) … ).</a:t>
            </a:r>
            <a:endParaRPr>
              <a:solidFill>
                <a:srgbClr val="FF0000"/>
              </a:solidFill>
              <a:latin typeface="Short Stack"/>
              <a:ea typeface="Short Stack"/>
              <a:cs typeface="Short Stack"/>
              <a:sym typeface="Short Stack"/>
            </a:endParaRPr>
          </a:p>
        </p:txBody>
      </p:sp>
      <p:sp>
        <p:nvSpPr>
          <p:cNvPr id="692" name="Google Shape;692;p43"/>
          <p:cNvSpPr txBox="1"/>
          <p:nvPr/>
        </p:nvSpPr>
        <p:spPr>
          <a:xfrm>
            <a:off x="4685950" y="1367400"/>
            <a:ext cx="4277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(Informal) For any QPT unitary* algorithm that outputs two elements</a:t>
            </a:r>
            <a:r>
              <a:rPr lang="en-US">
                <a:solidFill>
                  <a:schemeClr val="dk1"/>
                </a:solidFill>
                <a:latin typeface="Proxima Nova"/>
                <a:ea typeface="Proxima Nova"/>
                <a:cs typeface="Proxima Nova"/>
                <a:sym typeface="Proxima Nova"/>
              </a:rPr>
              <a:t> </a:t>
            </a:r>
            <a:r>
              <a:rPr b="1" lang="en-US">
                <a:solidFill>
                  <a:schemeClr val="dk1"/>
                </a:solidFill>
                <a:latin typeface="Short Stack"/>
                <a:ea typeface="Short Stack"/>
                <a:cs typeface="Short Stack"/>
                <a:sym typeface="Short Stack"/>
              </a:rPr>
              <a:t>x</a:t>
            </a:r>
            <a:r>
              <a:rPr baseline="-25000" lang="en-US">
                <a:solidFill>
                  <a:schemeClr val="dk1"/>
                </a:solidFill>
                <a:latin typeface="Short Stack"/>
                <a:ea typeface="Short Stack"/>
                <a:cs typeface="Short Stack"/>
                <a:sym typeface="Short Stack"/>
              </a:rPr>
              <a:t>1</a:t>
            </a:r>
            <a:r>
              <a:rPr lang="en-US">
                <a:solidFill>
                  <a:schemeClr val="dk1"/>
                </a:solidFill>
                <a:latin typeface="Short Stack"/>
                <a:ea typeface="Short Stack"/>
                <a:cs typeface="Short Stack"/>
                <a:sym typeface="Short Stack"/>
              </a:rPr>
              <a:t>, </a:t>
            </a:r>
            <a:r>
              <a:rPr b="1" lang="en-US">
                <a:solidFill>
                  <a:schemeClr val="dk1"/>
                </a:solidFill>
                <a:latin typeface="Short Stack"/>
                <a:ea typeface="Short Stack"/>
                <a:cs typeface="Short Stack"/>
                <a:sym typeface="Short Stack"/>
              </a:rPr>
              <a:t>x</a:t>
            </a:r>
            <a:r>
              <a:rPr baseline="-25000" lang="en-US">
                <a:solidFill>
                  <a:schemeClr val="dk1"/>
                </a:solidFill>
                <a:latin typeface="Short Stack"/>
                <a:ea typeface="Short Stack"/>
                <a:cs typeface="Short Stack"/>
                <a:sym typeface="Short Stack"/>
              </a:rPr>
              <a:t>2</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X</a:t>
            </a:r>
            <a:r>
              <a:rPr lang="en-US">
                <a:solidFill>
                  <a:schemeClr val="dk1"/>
                </a:solidFill>
                <a:latin typeface="Short Stack"/>
                <a:ea typeface="Short Stack"/>
                <a:cs typeface="Short Stack"/>
                <a:sym typeface="Short Stack"/>
              </a:rPr>
              <a:t>, </a:t>
            </a:r>
            <a:r>
              <a:rPr lang="en-US">
                <a:solidFill>
                  <a:schemeClr val="dk1"/>
                </a:solidFill>
                <a:latin typeface="Proxima Nova"/>
                <a:ea typeface="Proxima Nova"/>
                <a:cs typeface="Proxima Nova"/>
                <a:sym typeface="Proxima Nova"/>
              </a:rPr>
              <a:t>there is an efficient extractor </a:t>
            </a:r>
            <a:r>
              <a:rPr lang="en-US">
                <a:solidFill>
                  <a:schemeClr val="dk1"/>
                </a:solidFill>
                <a:latin typeface="Short Stack"/>
                <a:ea typeface="Short Stack"/>
                <a:cs typeface="Short Stack"/>
                <a:sym typeface="Short Stack"/>
              </a:rPr>
              <a:t>E </a:t>
            </a:r>
            <a:r>
              <a:rPr lang="en-US">
                <a:solidFill>
                  <a:schemeClr val="dk1"/>
                </a:solidFill>
                <a:latin typeface="Proxima Nova"/>
                <a:ea typeface="Proxima Nova"/>
                <a:cs typeface="Proxima Nova"/>
                <a:sym typeface="Proxima Nova"/>
              </a:rPr>
              <a:t>that outputs a “path” (in terms of </a:t>
            </a:r>
            <a:r>
              <a:rPr b="1" lang="en-US">
                <a:solidFill>
                  <a:schemeClr val="dk1"/>
                </a:solidFill>
                <a:latin typeface="Short Stack"/>
                <a:ea typeface="Short Stack"/>
                <a:cs typeface="Short Stack"/>
                <a:sym typeface="Short Stack"/>
              </a:rPr>
              <a:t>σ</a:t>
            </a:r>
            <a:r>
              <a:rPr lang="en-US">
                <a:solidFill>
                  <a:schemeClr val="dk1"/>
                </a:solidFill>
                <a:latin typeface="Proxima Nova"/>
                <a:ea typeface="Proxima Nova"/>
                <a:cs typeface="Proxima Nova"/>
                <a:sym typeface="Proxima Nova"/>
              </a:rPr>
              <a:t>s) between them when possible.</a:t>
            </a:r>
            <a:endParaRPr>
              <a:latin typeface="Proxima Nova"/>
              <a:ea typeface="Proxima Nova"/>
              <a:cs typeface="Proxima Nova"/>
              <a:sym typeface="Proxima Nova"/>
            </a:endParaRPr>
          </a:p>
        </p:txBody>
      </p:sp>
      <p:cxnSp>
        <p:nvCxnSpPr>
          <p:cNvPr id="693" name="Google Shape;693;p43"/>
          <p:cNvCxnSpPr/>
          <p:nvPr/>
        </p:nvCxnSpPr>
        <p:spPr>
          <a:xfrm>
            <a:off x="4383975" y="952050"/>
            <a:ext cx="8700" cy="3810600"/>
          </a:xfrm>
          <a:prstGeom prst="straightConnector1">
            <a:avLst/>
          </a:prstGeom>
          <a:noFill/>
          <a:ln cap="flat" cmpd="sng" w="9525">
            <a:solidFill>
              <a:schemeClr val="dk2"/>
            </a:solidFill>
            <a:prstDash val="solid"/>
            <a:round/>
            <a:headEnd len="med" w="med" type="none"/>
            <a:tailEnd len="med" w="med" type="none"/>
          </a:ln>
        </p:spPr>
      </p:cxnSp>
      <p:sp>
        <p:nvSpPr>
          <p:cNvPr id="694" name="Google Shape;694;p43"/>
          <p:cNvSpPr txBox="1"/>
          <p:nvPr/>
        </p:nvSpPr>
        <p:spPr>
          <a:xfrm>
            <a:off x="4685950" y="2561300"/>
            <a:ext cx="38739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Classical Analogue:</a:t>
            </a:r>
            <a:r>
              <a:rPr lang="en-US">
                <a:latin typeface="Proxima Nova"/>
                <a:ea typeface="Proxima Nova"/>
                <a:cs typeface="Proxima Nova"/>
                <a:sym typeface="Proxima Nova"/>
              </a:rPr>
              <a:t>  Knowledge of exponent assumptions.</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US">
                <a:latin typeface="Proxima Nova"/>
                <a:ea typeface="Proxima Nova"/>
                <a:cs typeface="Proxima Nova"/>
                <a:sym typeface="Proxima Nova"/>
              </a:rPr>
              <a:t>“If an algorithm outputs two group elements, it must know the exponent of one relative to another.”</a:t>
            </a:r>
            <a:endParaRPr>
              <a:latin typeface="Proxima Nova"/>
              <a:ea typeface="Proxima Nova"/>
              <a:cs typeface="Proxima Nova"/>
              <a:sym typeface="Proxima Nova"/>
            </a:endParaRPr>
          </a:p>
        </p:txBody>
      </p:sp>
      <p:sp>
        <p:nvSpPr>
          <p:cNvPr id="695" name="Google Shape;695;p43"/>
          <p:cNvSpPr txBox="1"/>
          <p:nvPr/>
        </p:nvSpPr>
        <p:spPr>
          <a:xfrm>
            <a:off x="4685950" y="889550"/>
            <a:ext cx="348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latin typeface="Proxima Nova"/>
                <a:ea typeface="Proxima Nova"/>
                <a:cs typeface="Proxima Nova"/>
                <a:sym typeface="Proxima Nova"/>
              </a:rPr>
              <a:t>Knowledge of Path Assumption</a:t>
            </a:r>
            <a:endParaRPr u="sng">
              <a:solidFill>
                <a:srgbClr val="FF0000"/>
              </a:solidFill>
              <a:latin typeface="Proxima Nova"/>
              <a:ea typeface="Proxima Nova"/>
              <a:cs typeface="Proxima Nova"/>
              <a:sym typeface="Proxima Nova"/>
            </a:endParaRPr>
          </a:p>
        </p:txBody>
      </p:sp>
      <p:sp>
        <p:nvSpPr>
          <p:cNvPr id="696" name="Google Shape;696;p43"/>
          <p:cNvSpPr txBox="1"/>
          <p:nvPr/>
        </p:nvSpPr>
        <p:spPr>
          <a:xfrm>
            <a:off x="131300" y="2561300"/>
            <a:ext cx="39921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Classical Analogue:</a:t>
            </a:r>
            <a:r>
              <a:rPr lang="en-US">
                <a:latin typeface="Proxima Nova"/>
                <a:ea typeface="Proxima Nova"/>
                <a:cs typeface="Proxima Nova"/>
                <a:sym typeface="Proxima Nova"/>
              </a:rPr>
              <a:t>  Discrete logarithm (DLog)</a:t>
            </a:r>
            <a:endParaRPr>
              <a:latin typeface="Proxima Nova"/>
              <a:ea typeface="Proxima Nova"/>
              <a:cs typeface="Proxima Nova"/>
              <a:sym typeface="Proxima Nova"/>
            </a:endParaRPr>
          </a:p>
          <a:p>
            <a:pPr indent="0" lvl="0" marL="0" rtl="0" algn="l">
              <a:spcBef>
                <a:spcPts val="0"/>
              </a:spcBef>
              <a:spcAft>
                <a:spcPts val="0"/>
              </a:spcAft>
              <a:buNone/>
            </a:pPr>
            <a:r>
              <a:rPr lang="en-US">
                <a:latin typeface="Proxima Nova"/>
                <a:ea typeface="Proxima Nova"/>
                <a:cs typeface="Proxima Nova"/>
                <a:sym typeface="Proxima Nova"/>
              </a:rPr>
              <a:t>	Set elements → group elements</a:t>
            </a:r>
            <a:endParaRPr>
              <a:latin typeface="Proxima Nova"/>
              <a:ea typeface="Proxima Nova"/>
              <a:cs typeface="Proxima Nova"/>
              <a:sym typeface="Proxima Nova"/>
            </a:endParaRPr>
          </a:p>
          <a:p>
            <a:pPr indent="0" lvl="0" marL="0" rtl="0" algn="l">
              <a:spcBef>
                <a:spcPts val="0"/>
              </a:spcBef>
              <a:spcAft>
                <a:spcPts val="0"/>
              </a:spcAft>
              <a:buNone/>
            </a:pPr>
            <a:r>
              <a:rPr lang="en-US">
                <a:latin typeface="Proxima Nova"/>
                <a:ea typeface="Proxima Nova"/>
                <a:cs typeface="Proxima Nova"/>
                <a:sym typeface="Proxima Nova"/>
              </a:rPr>
              <a:t>	Permutations → exponents</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US">
                <a:latin typeface="Proxima Nova"/>
                <a:ea typeface="Proxima Nova"/>
                <a:cs typeface="Proxima Nova"/>
                <a:sym typeface="Proxima Nova"/>
              </a:rPr>
              <a:t>		</a:t>
            </a:r>
            <a:r>
              <a:rPr lang="en-US">
                <a:latin typeface="Short Stack"/>
                <a:ea typeface="Short Stack"/>
                <a:cs typeface="Short Stack"/>
                <a:sym typeface="Short Stack"/>
              </a:rPr>
              <a:t>g</a:t>
            </a:r>
            <a:r>
              <a:rPr baseline="-25000" lang="en-US">
                <a:latin typeface="Short Stack"/>
                <a:ea typeface="Short Stack"/>
                <a:cs typeface="Short Stack"/>
                <a:sym typeface="Short Stack"/>
              </a:rPr>
              <a:t>2</a:t>
            </a:r>
            <a:r>
              <a:rPr lang="en-US">
                <a:latin typeface="Short Stack"/>
                <a:ea typeface="Short Stack"/>
                <a:cs typeface="Short Stack"/>
                <a:sym typeface="Short Stack"/>
              </a:rPr>
              <a:t> = (((g</a:t>
            </a:r>
            <a:r>
              <a:rPr baseline="-25000" lang="en-US">
                <a:latin typeface="Short Stack"/>
                <a:ea typeface="Short Stack"/>
                <a:cs typeface="Short Stack"/>
                <a:sym typeface="Short Stack"/>
              </a:rPr>
              <a:t>1</a:t>
            </a:r>
            <a:r>
              <a:rPr lang="en-US">
                <a:latin typeface="Short Stack"/>
                <a:ea typeface="Short Stack"/>
                <a:cs typeface="Short Stack"/>
                <a:sym typeface="Short Stack"/>
              </a:rPr>
              <a:t>)</a:t>
            </a:r>
            <a:r>
              <a:rPr baseline="30000" lang="en-US">
                <a:latin typeface="Short Stack"/>
                <a:ea typeface="Short Stack"/>
                <a:cs typeface="Short Stack"/>
                <a:sym typeface="Short Stack"/>
              </a:rPr>
              <a:t>σ1</a:t>
            </a:r>
            <a:r>
              <a:rPr lang="en-US">
                <a:latin typeface="Short Stack"/>
                <a:ea typeface="Short Stack"/>
                <a:cs typeface="Short Stack"/>
                <a:sym typeface="Short Stack"/>
              </a:rPr>
              <a:t>)...)</a:t>
            </a:r>
            <a:r>
              <a:rPr baseline="30000" lang="en-US">
                <a:solidFill>
                  <a:schemeClr val="dk1"/>
                </a:solidFill>
                <a:latin typeface="Short Stack"/>
                <a:ea typeface="Short Stack"/>
                <a:cs typeface="Short Stack"/>
                <a:sym typeface="Short Stack"/>
              </a:rPr>
              <a:t>σn</a:t>
            </a:r>
            <a:endParaRPr baseline="30000">
              <a:solidFill>
                <a:schemeClr val="dk1"/>
              </a:solidFill>
              <a:latin typeface="Short Stack"/>
              <a:ea typeface="Short Stack"/>
              <a:cs typeface="Short Stack"/>
              <a:sym typeface="Short Stack"/>
            </a:endParaRPr>
          </a:p>
          <a:p>
            <a:pPr indent="0" lvl="0" marL="0" rtl="0" algn="l">
              <a:spcBef>
                <a:spcPts val="0"/>
              </a:spcBef>
              <a:spcAft>
                <a:spcPts val="0"/>
              </a:spcAft>
              <a:buNone/>
            </a:pPr>
            <a:r>
              <a:t/>
            </a:r>
            <a:endParaRPr>
              <a:solidFill>
                <a:schemeClr val="dk1"/>
              </a:solidFill>
              <a:latin typeface="Short Stack"/>
              <a:ea typeface="Short Stack"/>
              <a:cs typeface="Short Stack"/>
              <a:sym typeface="Short Stack"/>
            </a:endParaRPr>
          </a:p>
          <a:p>
            <a:pPr indent="0" lvl="0" marL="0" rtl="0" algn="l">
              <a:spcBef>
                <a:spcPts val="0"/>
              </a:spcBef>
              <a:spcAft>
                <a:spcPts val="0"/>
              </a:spcAft>
              <a:buNone/>
            </a:pPr>
            <a:r>
              <a:rPr lang="en-US">
                <a:solidFill>
                  <a:schemeClr val="dk1"/>
                </a:solidFill>
                <a:latin typeface="Proxima Nova"/>
                <a:ea typeface="Proxima Nova"/>
                <a:cs typeface="Proxima Nova"/>
                <a:sym typeface="Proxima Nova"/>
              </a:rPr>
              <a:t>…although technically closer to group action DLog (GADLog)</a:t>
            </a:r>
            <a:endParaRPr>
              <a:solidFill>
                <a:schemeClr val="dk1"/>
              </a:solidFill>
              <a:latin typeface="Proxima Nova"/>
              <a:ea typeface="Proxima Nova"/>
              <a:cs typeface="Proxima Nova"/>
              <a:sym typeface="Proxima Nova"/>
            </a:endParaRPr>
          </a:p>
        </p:txBody>
      </p:sp>
      <p:sp>
        <p:nvSpPr>
          <p:cNvPr id="697" name="Google Shape;697;p43"/>
          <p:cNvSpPr/>
          <p:nvPr/>
        </p:nvSpPr>
        <p:spPr>
          <a:xfrm>
            <a:off x="547850" y="4469900"/>
            <a:ext cx="3162600" cy="5490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a:solidFill>
                  <a:schemeClr val="lt1"/>
                </a:solidFill>
              </a:rPr>
              <a:t>Very reasonable for most schemes.</a:t>
            </a:r>
            <a:endParaRPr b="1">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1"/>
                                        </p:tgtEl>
                                        <p:attrNameLst>
                                          <p:attrName>style.visibility</p:attrName>
                                        </p:attrNameLst>
                                      </p:cBhvr>
                                      <p:to>
                                        <p:strVal val="visible"/>
                                      </p:to>
                                    </p:set>
                                    <p:animEffect filter="fade" transition="in">
                                      <p:cBhvr>
                                        <p:cTn dur="1000"/>
                                        <p:tgtEl>
                                          <p:spTgt spid="6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1000"/>
                                        <p:tgtEl>
                                          <p:spTgt spid="6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1000"/>
                                        <p:tgtEl>
                                          <p:spTgt spid="6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1000"/>
                                        <p:tgtEl>
                                          <p:spTgt spid="6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7"/>
                                        </p:tgtEl>
                                        <p:attrNameLst>
                                          <p:attrName>style.visibility</p:attrName>
                                        </p:attrNameLst>
                                      </p:cBhvr>
                                      <p:to>
                                        <p:strVal val="visible"/>
                                      </p:to>
                                    </p:set>
                                    <p:animEffect filter="fade" transition="in">
                                      <p:cBhvr>
                                        <p:cTn dur="1000"/>
                                        <p:tgtEl>
                                          <p:spTgt spid="6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44"/>
          <p:cNvSpPr/>
          <p:nvPr/>
        </p:nvSpPr>
        <p:spPr>
          <a:xfrm>
            <a:off x="175" y="-8225"/>
            <a:ext cx="9144000" cy="618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4"/>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Assumptions of the Generic Construction</a:t>
            </a:r>
            <a:endParaRPr>
              <a:solidFill>
                <a:schemeClr val="lt1"/>
              </a:solidFill>
            </a:endParaRPr>
          </a:p>
        </p:txBody>
      </p:sp>
      <p:sp>
        <p:nvSpPr>
          <p:cNvPr id="704" name="Google Shape;704;p44"/>
          <p:cNvSpPr txBox="1"/>
          <p:nvPr/>
        </p:nvSpPr>
        <p:spPr>
          <a:xfrm>
            <a:off x="137300" y="934675"/>
            <a:ext cx="226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latin typeface="Proxima Nova"/>
                <a:ea typeface="Proxima Nova"/>
                <a:cs typeface="Proxima Nova"/>
                <a:sym typeface="Proxima Nova"/>
              </a:rPr>
              <a:t>Hardness of Path Finding</a:t>
            </a:r>
            <a:endParaRPr u="sng">
              <a:solidFill>
                <a:srgbClr val="FF0000"/>
              </a:solidFill>
              <a:latin typeface="Proxima Nova"/>
              <a:ea typeface="Proxima Nova"/>
              <a:cs typeface="Proxima Nova"/>
              <a:sym typeface="Proxima Nova"/>
            </a:endParaRPr>
          </a:p>
        </p:txBody>
      </p:sp>
      <p:sp>
        <p:nvSpPr>
          <p:cNvPr id="705" name="Google Shape;705;p44"/>
          <p:cNvSpPr txBox="1"/>
          <p:nvPr/>
        </p:nvSpPr>
        <p:spPr>
          <a:xfrm>
            <a:off x="131300" y="1367400"/>
            <a:ext cx="3873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Path-finding problem:</a:t>
            </a:r>
            <a:r>
              <a:rPr lang="en-US">
                <a:latin typeface="Proxima Nova"/>
                <a:ea typeface="Proxima Nova"/>
                <a:cs typeface="Proxima Nova"/>
                <a:sym typeface="Proxima Nova"/>
              </a:rPr>
              <a:t>  given two elements </a:t>
            </a:r>
            <a:r>
              <a:rPr b="1" lang="en-US">
                <a:latin typeface="Short Stack"/>
                <a:ea typeface="Short Stack"/>
                <a:cs typeface="Short Stack"/>
                <a:sym typeface="Short Stack"/>
              </a:rPr>
              <a:t>x</a:t>
            </a:r>
            <a:r>
              <a:rPr baseline="-25000" lang="en-US">
                <a:latin typeface="Short Stack"/>
                <a:ea typeface="Short Stack"/>
                <a:cs typeface="Short Stack"/>
                <a:sym typeface="Short Stack"/>
              </a:rPr>
              <a:t>1</a:t>
            </a:r>
            <a:r>
              <a:rPr lang="en-US">
                <a:latin typeface="Short Stack"/>
                <a:ea typeface="Short Stack"/>
                <a:cs typeface="Short Stack"/>
                <a:sym typeface="Short Stack"/>
              </a:rPr>
              <a:t>, </a:t>
            </a:r>
            <a:r>
              <a:rPr b="1" lang="en-US">
                <a:latin typeface="Short Stack"/>
                <a:ea typeface="Short Stack"/>
                <a:cs typeface="Short Stack"/>
                <a:sym typeface="Short Stack"/>
              </a:rPr>
              <a:t>x</a:t>
            </a:r>
            <a:r>
              <a:rPr baseline="-25000" lang="en-US">
                <a:latin typeface="Short Stack"/>
                <a:ea typeface="Short Stack"/>
                <a:cs typeface="Short Stack"/>
                <a:sym typeface="Short Stack"/>
              </a:rPr>
              <a:t>2</a:t>
            </a:r>
            <a:r>
              <a:rPr lang="en-US">
                <a:latin typeface="Short Stack"/>
                <a:ea typeface="Short Stack"/>
                <a:cs typeface="Short Stack"/>
                <a:sym typeface="Short Stack"/>
              </a:rPr>
              <a:t> ∈ </a:t>
            </a:r>
            <a:r>
              <a:rPr b="1" lang="en-US">
                <a:latin typeface="Short Stack"/>
                <a:ea typeface="Short Stack"/>
                <a:cs typeface="Short Stack"/>
                <a:sym typeface="Short Stack"/>
              </a:rPr>
              <a:t>X</a:t>
            </a:r>
            <a:r>
              <a:rPr lang="en-US">
                <a:latin typeface="Short Stack"/>
                <a:ea typeface="Short Stack"/>
                <a:cs typeface="Short Stack"/>
                <a:sym typeface="Short Stack"/>
              </a:rPr>
              <a:t>, </a:t>
            </a:r>
            <a:r>
              <a:rPr lang="en-US">
                <a:latin typeface="Proxima Nova"/>
                <a:ea typeface="Proxima Nova"/>
                <a:cs typeface="Proxima Nova"/>
                <a:sym typeface="Proxima Nova"/>
              </a:rPr>
              <a:t>find a sequence of permutations </a:t>
            </a:r>
            <a:r>
              <a:rPr b="1" lang="en-US">
                <a:latin typeface="Short Stack"/>
                <a:ea typeface="Short Stack"/>
                <a:cs typeface="Short Stack"/>
                <a:sym typeface="Short Stack"/>
              </a:rPr>
              <a:t>σ</a:t>
            </a:r>
            <a:r>
              <a:rPr baseline="-25000" lang="en-US">
                <a:latin typeface="Short Stack"/>
                <a:ea typeface="Short Stack"/>
                <a:cs typeface="Short Stack"/>
                <a:sym typeface="Short Stack"/>
              </a:rPr>
              <a:t>1</a:t>
            </a:r>
            <a:r>
              <a:rPr lang="en-US">
                <a:latin typeface="Proxima Nova"/>
                <a:ea typeface="Proxima Nova"/>
                <a:cs typeface="Proxima Nova"/>
                <a:sym typeface="Proxima Nova"/>
              </a:rPr>
              <a:t>, … , </a:t>
            </a:r>
            <a:r>
              <a:rPr b="1" lang="en-US">
                <a:solidFill>
                  <a:schemeClr val="dk1"/>
                </a:solidFill>
                <a:latin typeface="Short Stack"/>
                <a:ea typeface="Short Stack"/>
                <a:cs typeface="Short Stack"/>
                <a:sym typeface="Short Stack"/>
              </a:rPr>
              <a:t>σ</a:t>
            </a:r>
            <a:r>
              <a:rPr baseline="-25000" lang="en-US">
                <a:solidFill>
                  <a:schemeClr val="dk1"/>
                </a:solidFill>
                <a:latin typeface="Short Stack"/>
                <a:ea typeface="Short Stack"/>
                <a:cs typeface="Short Stack"/>
                <a:sym typeface="Short Stack"/>
              </a:rPr>
              <a:t>n</a:t>
            </a:r>
            <a:r>
              <a:rPr lang="en-US">
                <a:solidFill>
                  <a:schemeClr val="dk1"/>
                </a:solidFill>
                <a:latin typeface="Proxima Nova"/>
                <a:ea typeface="Proxima Nova"/>
                <a:cs typeface="Proxima Nova"/>
                <a:sym typeface="Proxima Nova"/>
              </a:rPr>
              <a:t> such that</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US">
                <a:latin typeface="Proxima Nova"/>
                <a:ea typeface="Proxima Nova"/>
                <a:cs typeface="Proxima Nova"/>
                <a:sym typeface="Proxima Nova"/>
              </a:rPr>
              <a:t> 		</a:t>
            </a:r>
            <a:r>
              <a:rPr b="1" lang="en-US">
                <a:solidFill>
                  <a:schemeClr val="dk1"/>
                </a:solidFill>
                <a:latin typeface="Short Stack"/>
                <a:ea typeface="Short Stack"/>
                <a:cs typeface="Short Stack"/>
                <a:sym typeface="Short Stack"/>
              </a:rPr>
              <a:t>x</a:t>
            </a:r>
            <a:r>
              <a:rPr baseline="-25000" lang="en-US">
                <a:solidFill>
                  <a:schemeClr val="dk1"/>
                </a:solidFill>
                <a:latin typeface="Short Stack"/>
                <a:ea typeface="Short Stack"/>
                <a:cs typeface="Short Stack"/>
                <a:sym typeface="Short Stack"/>
              </a:rPr>
              <a:t>2</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σ</a:t>
            </a:r>
            <a:r>
              <a:rPr baseline="-25000" lang="en-US">
                <a:solidFill>
                  <a:schemeClr val="dk1"/>
                </a:solidFill>
                <a:latin typeface="Short Stack"/>
                <a:ea typeface="Short Stack"/>
                <a:cs typeface="Short Stack"/>
                <a:sym typeface="Short Stack"/>
              </a:rPr>
              <a:t>n</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σ</a:t>
            </a:r>
            <a:r>
              <a:rPr baseline="-25000" lang="en-US">
                <a:solidFill>
                  <a:schemeClr val="dk1"/>
                </a:solidFill>
                <a:latin typeface="Short Stack"/>
                <a:ea typeface="Short Stack"/>
                <a:cs typeface="Short Stack"/>
                <a:sym typeface="Short Stack"/>
              </a:rPr>
              <a:t>1</a:t>
            </a:r>
            <a:r>
              <a:rPr lang="en-US">
                <a:solidFill>
                  <a:schemeClr val="dk1"/>
                </a:solidFill>
                <a:latin typeface="Short Stack"/>
                <a:ea typeface="Short Stack"/>
                <a:cs typeface="Short Stack"/>
                <a:sym typeface="Short Stack"/>
              </a:rPr>
              <a:t>(</a:t>
            </a:r>
            <a:r>
              <a:rPr b="1" lang="en-US">
                <a:solidFill>
                  <a:schemeClr val="dk1"/>
                </a:solidFill>
                <a:latin typeface="Short Stack"/>
                <a:ea typeface="Short Stack"/>
                <a:cs typeface="Short Stack"/>
                <a:sym typeface="Short Stack"/>
              </a:rPr>
              <a:t>x</a:t>
            </a:r>
            <a:r>
              <a:rPr baseline="-25000" lang="en-US">
                <a:solidFill>
                  <a:schemeClr val="dk1"/>
                </a:solidFill>
                <a:latin typeface="Short Stack"/>
                <a:ea typeface="Short Stack"/>
                <a:cs typeface="Short Stack"/>
                <a:sym typeface="Short Stack"/>
              </a:rPr>
              <a:t>1</a:t>
            </a:r>
            <a:r>
              <a:rPr lang="en-US">
                <a:solidFill>
                  <a:schemeClr val="dk1"/>
                </a:solidFill>
                <a:latin typeface="Short Stack"/>
                <a:ea typeface="Short Stack"/>
                <a:cs typeface="Short Stack"/>
                <a:sym typeface="Short Stack"/>
              </a:rPr>
              <a:t>)) … ).</a:t>
            </a:r>
            <a:endParaRPr>
              <a:solidFill>
                <a:srgbClr val="FF0000"/>
              </a:solidFill>
              <a:latin typeface="Short Stack"/>
              <a:ea typeface="Short Stack"/>
              <a:cs typeface="Short Stack"/>
              <a:sym typeface="Short Stack"/>
            </a:endParaRPr>
          </a:p>
        </p:txBody>
      </p:sp>
      <p:sp>
        <p:nvSpPr>
          <p:cNvPr id="706" name="Google Shape;706;p44"/>
          <p:cNvSpPr txBox="1"/>
          <p:nvPr/>
        </p:nvSpPr>
        <p:spPr>
          <a:xfrm>
            <a:off x="4685950" y="1367400"/>
            <a:ext cx="4277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(Informal) For any QPT unitary* algorithm that outputs two elements</a:t>
            </a:r>
            <a:r>
              <a:rPr lang="en-US">
                <a:solidFill>
                  <a:schemeClr val="dk1"/>
                </a:solidFill>
                <a:latin typeface="Proxima Nova"/>
                <a:ea typeface="Proxima Nova"/>
                <a:cs typeface="Proxima Nova"/>
                <a:sym typeface="Proxima Nova"/>
              </a:rPr>
              <a:t> </a:t>
            </a:r>
            <a:r>
              <a:rPr b="1" lang="en-US">
                <a:solidFill>
                  <a:schemeClr val="dk1"/>
                </a:solidFill>
                <a:latin typeface="Short Stack"/>
                <a:ea typeface="Short Stack"/>
                <a:cs typeface="Short Stack"/>
                <a:sym typeface="Short Stack"/>
              </a:rPr>
              <a:t>x</a:t>
            </a:r>
            <a:r>
              <a:rPr baseline="-25000" lang="en-US">
                <a:solidFill>
                  <a:schemeClr val="dk1"/>
                </a:solidFill>
                <a:latin typeface="Short Stack"/>
                <a:ea typeface="Short Stack"/>
                <a:cs typeface="Short Stack"/>
                <a:sym typeface="Short Stack"/>
              </a:rPr>
              <a:t>1</a:t>
            </a:r>
            <a:r>
              <a:rPr lang="en-US">
                <a:solidFill>
                  <a:schemeClr val="dk1"/>
                </a:solidFill>
                <a:latin typeface="Short Stack"/>
                <a:ea typeface="Short Stack"/>
                <a:cs typeface="Short Stack"/>
                <a:sym typeface="Short Stack"/>
              </a:rPr>
              <a:t>, </a:t>
            </a:r>
            <a:r>
              <a:rPr b="1" lang="en-US">
                <a:solidFill>
                  <a:schemeClr val="dk1"/>
                </a:solidFill>
                <a:latin typeface="Short Stack"/>
                <a:ea typeface="Short Stack"/>
                <a:cs typeface="Short Stack"/>
                <a:sym typeface="Short Stack"/>
              </a:rPr>
              <a:t>x</a:t>
            </a:r>
            <a:r>
              <a:rPr baseline="-25000" lang="en-US">
                <a:solidFill>
                  <a:schemeClr val="dk1"/>
                </a:solidFill>
                <a:latin typeface="Short Stack"/>
                <a:ea typeface="Short Stack"/>
                <a:cs typeface="Short Stack"/>
                <a:sym typeface="Short Stack"/>
              </a:rPr>
              <a:t>2</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X</a:t>
            </a:r>
            <a:r>
              <a:rPr lang="en-US">
                <a:solidFill>
                  <a:schemeClr val="dk1"/>
                </a:solidFill>
                <a:latin typeface="Short Stack"/>
                <a:ea typeface="Short Stack"/>
                <a:cs typeface="Short Stack"/>
                <a:sym typeface="Short Stack"/>
              </a:rPr>
              <a:t>, </a:t>
            </a:r>
            <a:r>
              <a:rPr lang="en-US">
                <a:solidFill>
                  <a:schemeClr val="dk1"/>
                </a:solidFill>
                <a:latin typeface="Proxima Nova"/>
                <a:ea typeface="Proxima Nova"/>
                <a:cs typeface="Proxima Nova"/>
                <a:sym typeface="Proxima Nova"/>
              </a:rPr>
              <a:t>there is an efficient extractor </a:t>
            </a:r>
            <a:r>
              <a:rPr lang="en-US">
                <a:solidFill>
                  <a:schemeClr val="dk1"/>
                </a:solidFill>
                <a:latin typeface="Short Stack"/>
                <a:ea typeface="Short Stack"/>
                <a:cs typeface="Short Stack"/>
                <a:sym typeface="Short Stack"/>
              </a:rPr>
              <a:t>E </a:t>
            </a:r>
            <a:r>
              <a:rPr lang="en-US">
                <a:solidFill>
                  <a:schemeClr val="dk1"/>
                </a:solidFill>
                <a:latin typeface="Proxima Nova"/>
                <a:ea typeface="Proxima Nova"/>
                <a:cs typeface="Proxima Nova"/>
                <a:sym typeface="Proxima Nova"/>
              </a:rPr>
              <a:t>that outputs a “path” (in terms of </a:t>
            </a:r>
            <a:r>
              <a:rPr b="1" lang="en-US">
                <a:solidFill>
                  <a:schemeClr val="dk1"/>
                </a:solidFill>
                <a:latin typeface="Short Stack"/>
                <a:ea typeface="Short Stack"/>
                <a:cs typeface="Short Stack"/>
                <a:sym typeface="Short Stack"/>
              </a:rPr>
              <a:t>σ</a:t>
            </a:r>
            <a:r>
              <a:rPr lang="en-US">
                <a:solidFill>
                  <a:schemeClr val="dk1"/>
                </a:solidFill>
                <a:latin typeface="Proxima Nova"/>
                <a:ea typeface="Proxima Nova"/>
                <a:cs typeface="Proxima Nova"/>
                <a:sym typeface="Proxima Nova"/>
              </a:rPr>
              <a:t>s) between them.</a:t>
            </a:r>
            <a:endParaRPr>
              <a:latin typeface="Proxima Nova"/>
              <a:ea typeface="Proxima Nova"/>
              <a:cs typeface="Proxima Nova"/>
              <a:sym typeface="Proxima Nova"/>
            </a:endParaRPr>
          </a:p>
        </p:txBody>
      </p:sp>
      <p:cxnSp>
        <p:nvCxnSpPr>
          <p:cNvPr id="707" name="Google Shape;707;p44"/>
          <p:cNvCxnSpPr/>
          <p:nvPr/>
        </p:nvCxnSpPr>
        <p:spPr>
          <a:xfrm>
            <a:off x="4383975" y="952050"/>
            <a:ext cx="8700" cy="3810600"/>
          </a:xfrm>
          <a:prstGeom prst="straightConnector1">
            <a:avLst/>
          </a:prstGeom>
          <a:noFill/>
          <a:ln cap="flat" cmpd="sng" w="9525">
            <a:solidFill>
              <a:schemeClr val="dk2"/>
            </a:solidFill>
            <a:prstDash val="solid"/>
            <a:round/>
            <a:headEnd len="med" w="med" type="none"/>
            <a:tailEnd len="med" w="med" type="none"/>
          </a:ln>
        </p:spPr>
      </p:cxnSp>
      <p:sp>
        <p:nvSpPr>
          <p:cNvPr id="708" name="Google Shape;708;p44"/>
          <p:cNvSpPr txBox="1"/>
          <p:nvPr/>
        </p:nvSpPr>
        <p:spPr>
          <a:xfrm>
            <a:off x="4685950" y="2561300"/>
            <a:ext cx="38739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Classical Analogue: </a:t>
            </a:r>
            <a:r>
              <a:rPr lang="en-US">
                <a:latin typeface="Proxima Nova"/>
                <a:ea typeface="Proxima Nova"/>
                <a:cs typeface="Proxima Nova"/>
                <a:sym typeface="Proxima Nova"/>
              </a:rPr>
              <a:t> Knowledge of exponent assumptions.</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US">
                <a:latin typeface="Proxima Nova"/>
                <a:ea typeface="Proxima Nova"/>
                <a:cs typeface="Proxima Nova"/>
                <a:sym typeface="Proxima Nova"/>
              </a:rPr>
              <a:t>“If an algorithm outputs two group elements, it must know the exponent of one relative to another.”</a:t>
            </a:r>
            <a:endParaRPr>
              <a:latin typeface="Proxima Nova"/>
              <a:ea typeface="Proxima Nova"/>
              <a:cs typeface="Proxima Nova"/>
              <a:sym typeface="Proxima Nova"/>
            </a:endParaRPr>
          </a:p>
        </p:txBody>
      </p:sp>
      <p:sp>
        <p:nvSpPr>
          <p:cNvPr id="709" name="Google Shape;709;p44"/>
          <p:cNvSpPr txBox="1"/>
          <p:nvPr/>
        </p:nvSpPr>
        <p:spPr>
          <a:xfrm>
            <a:off x="4685950" y="889550"/>
            <a:ext cx="348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latin typeface="Proxima Nova"/>
                <a:ea typeface="Proxima Nova"/>
                <a:cs typeface="Proxima Nova"/>
                <a:sym typeface="Proxima Nova"/>
              </a:rPr>
              <a:t>Knowledge of Path Assumption</a:t>
            </a:r>
            <a:endParaRPr u="sng">
              <a:solidFill>
                <a:srgbClr val="FF0000"/>
              </a:solidFill>
              <a:latin typeface="Proxima Nova"/>
              <a:ea typeface="Proxima Nova"/>
              <a:cs typeface="Proxima Nova"/>
              <a:sym typeface="Proxima Nova"/>
            </a:endParaRPr>
          </a:p>
        </p:txBody>
      </p:sp>
      <p:sp>
        <p:nvSpPr>
          <p:cNvPr id="710" name="Google Shape;710;p44"/>
          <p:cNvSpPr txBox="1"/>
          <p:nvPr/>
        </p:nvSpPr>
        <p:spPr>
          <a:xfrm>
            <a:off x="131300" y="2561300"/>
            <a:ext cx="39921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Classical Analogue:</a:t>
            </a:r>
            <a:r>
              <a:rPr lang="en-US">
                <a:latin typeface="Proxima Nova"/>
                <a:ea typeface="Proxima Nova"/>
                <a:cs typeface="Proxima Nova"/>
                <a:sym typeface="Proxima Nova"/>
              </a:rPr>
              <a:t>  Discrete logarithm (DLog)</a:t>
            </a:r>
            <a:endParaRPr>
              <a:latin typeface="Proxima Nova"/>
              <a:ea typeface="Proxima Nova"/>
              <a:cs typeface="Proxima Nova"/>
              <a:sym typeface="Proxima Nova"/>
            </a:endParaRPr>
          </a:p>
          <a:p>
            <a:pPr indent="0" lvl="0" marL="0" rtl="0" algn="l">
              <a:spcBef>
                <a:spcPts val="0"/>
              </a:spcBef>
              <a:spcAft>
                <a:spcPts val="0"/>
              </a:spcAft>
              <a:buNone/>
            </a:pPr>
            <a:r>
              <a:rPr lang="en-US">
                <a:latin typeface="Proxima Nova"/>
                <a:ea typeface="Proxima Nova"/>
                <a:cs typeface="Proxima Nova"/>
                <a:sym typeface="Proxima Nova"/>
              </a:rPr>
              <a:t>	Set elements → group elements</a:t>
            </a:r>
            <a:endParaRPr>
              <a:latin typeface="Proxima Nova"/>
              <a:ea typeface="Proxima Nova"/>
              <a:cs typeface="Proxima Nova"/>
              <a:sym typeface="Proxima Nova"/>
            </a:endParaRPr>
          </a:p>
          <a:p>
            <a:pPr indent="0" lvl="0" marL="0" rtl="0" algn="l">
              <a:spcBef>
                <a:spcPts val="0"/>
              </a:spcBef>
              <a:spcAft>
                <a:spcPts val="0"/>
              </a:spcAft>
              <a:buNone/>
            </a:pPr>
            <a:r>
              <a:rPr lang="en-US">
                <a:latin typeface="Proxima Nova"/>
                <a:ea typeface="Proxima Nova"/>
                <a:cs typeface="Proxima Nova"/>
                <a:sym typeface="Proxima Nova"/>
              </a:rPr>
              <a:t>	Permutations → exponents</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US">
                <a:latin typeface="Proxima Nova"/>
                <a:ea typeface="Proxima Nova"/>
                <a:cs typeface="Proxima Nova"/>
                <a:sym typeface="Proxima Nova"/>
              </a:rPr>
              <a:t>		</a:t>
            </a:r>
            <a:r>
              <a:rPr lang="en-US">
                <a:latin typeface="Short Stack"/>
                <a:ea typeface="Short Stack"/>
                <a:cs typeface="Short Stack"/>
                <a:sym typeface="Short Stack"/>
              </a:rPr>
              <a:t>g</a:t>
            </a:r>
            <a:r>
              <a:rPr baseline="-25000" lang="en-US">
                <a:latin typeface="Short Stack"/>
                <a:ea typeface="Short Stack"/>
                <a:cs typeface="Short Stack"/>
                <a:sym typeface="Short Stack"/>
              </a:rPr>
              <a:t>2</a:t>
            </a:r>
            <a:r>
              <a:rPr lang="en-US">
                <a:latin typeface="Short Stack"/>
                <a:ea typeface="Short Stack"/>
                <a:cs typeface="Short Stack"/>
                <a:sym typeface="Short Stack"/>
              </a:rPr>
              <a:t> = (((g</a:t>
            </a:r>
            <a:r>
              <a:rPr baseline="-25000" lang="en-US">
                <a:latin typeface="Short Stack"/>
                <a:ea typeface="Short Stack"/>
                <a:cs typeface="Short Stack"/>
                <a:sym typeface="Short Stack"/>
              </a:rPr>
              <a:t>1</a:t>
            </a:r>
            <a:r>
              <a:rPr lang="en-US">
                <a:latin typeface="Short Stack"/>
                <a:ea typeface="Short Stack"/>
                <a:cs typeface="Short Stack"/>
                <a:sym typeface="Short Stack"/>
              </a:rPr>
              <a:t>)</a:t>
            </a:r>
            <a:r>
              <a:rPr baseline="30000" lang="en-US">
                <a:latin typeface="Short Stack"/>
                <a:ea typeface="Short Stack"/>
                <a:cs typeface="Short Stack"/>
                <a:sym typeface="Short Stack"/>
              </a:rPr>
              <a:t>σ1</a:t>
            </a:r>
            <a:r>
              <a:rPr lang="en-US">
                <a:latin typeface="Short Stack"/>
                <a:ea typeface="Short Stack"/>
                <a:cs typeface="Short Stack"/>
                <a:sym typeface="Short Stack"/>
              </a:rPr>
              <a:t>)...)</a:t>
            </a:r>
            <a:r>
              <a:rPr baseline="30000" lang="en-US">
                <a:solidFill>
                  <a:schemeClr val="dk1"/>
                </a:solidFill>
                <a:latin typeface="Short Stack"/>
                <a:ea typeface="Short Stack"/>
                <a:cs typeface="Short Stack"/>
                <a:sym typeface="Short Stack"/>
              </a:rPr>
              <a:t>σn</a:t>
            </a:r>
            <a:endParaRPr baseline="30000">
              <a:solidFill>
                <a:schemeClr val="dk1"/>
              </a:solidFill>
              <a:latin typeface="Short Stack"/>
              <a:ea typeface="Short Stack"/>
              <a:cs typeface="Short Stack"/>
              <a:sym typeface="Short Stack"/>
            </a:endParaRPr>
          </a:p>
          <a:p>
            <a:pPr indent="0" lvl="0" marL="0" rtl="0" algn="l">
              <a:spcBef>
                <a:spcPts val="0"/>
              </a:spcBef>
              <a:spcAft>
                <a:spcPts val="0"/>
              </a:spcAft>
              <a:buNone/>
            </a:pPr>
            <a:r>
              <a:t/>
            </a:r>
            <a:endParaRPr>
              <a:solidFill>
                <a:schemeClr val="dk1"/>
              </a:solidFill>
              <a:latin typeface="Short Stack"/>
              <a:ea typeface="Short Stack"/>
              <a:cs typeface="Short Stack"/>
              <a:sym typeface="Short Stack"/>
            </a:endParaRPr>
          </a:p>
          <a:p>
            <a:pPr indent="0" lvl="0" marL="0" rtl="0" algn="l">
              <a:spcBef>
                <a:spcPts val="0"/>
              </a:spcBef>
              <a:spcAft>
                <a:spcPts val="0"/>
              </a:spcAft>
              <a:buNone/>
            </a:pPr>
            <a:r>
              <a:rPr lang="en-US">
                <a:solidFill>
                  <a:schemeClr val="dk1"/>
                </a:solidFill>
                <a:latin typeface="Proxima Nova"/>
                <a:ea typeface="Proxima Nova"/>
                <a:cs typeface="Proxima Nova"/>
                <a:sym typeface="Proxima Nova"/>
              </a:rPr>
              <a:t>…although technically closer to group action DLog (GADLog)</a:t>
            </a:r>
            <a:endParaRPr>
              <a:solidFill>
                <a:schemeClr val="dk1"/>
              </a:solidFill>
              <a:latin typeface="Proxima Nova"/>
              <a:ea typeface="Proxima Nova"/>
              <a:cs typeface="Proxima Nova"/>
              <a:sym typeface="Proxima Nova"/>
            </a:endParaRPr>
          </a:p>
        </p:txBody>
      </p:sp>
      <p:sp>
        <p:nvSpPr>
          <p:cNvPr id="711" name="Google Shape;711;p44"/>
          <p:cNvSpPr/>
          <p:nvPr/>
        </p:nvSpPr>
        <p:spPr>
          <a:xfrm>
            <a:off x="547850" y="4469900"/>
            <a:ext cx="3162600" cy="5490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a:solidFill>
                  <a:schemeClr val="lt1"/>
                </a:solidFill>
              </a:rPr>
              <a:t>Very reasonable for most schemes.</a:t>
            </a:r>
            <a:endParaRPr b="1">
              <a:solidFill>
                <a:schemeClr val="lt1"/>
              </a:solidFill>
            </a:endParaRPr>
          </a:p>
        </p:txBody>
      </p:sp>
      <p:sp>
        <p:nvSpPr>
          <p:cNvPr id="712" name="Google Shape;712;p44"/>
          <p:cNvSpPr/>
          <p:nvPr/>
        </p:nvSpPr>
        <p:spPr>
          <a:xfrm>
            <a:off x="4918775" y="1289750"/>
            <a:ext cx="3486300" cy="2878200"/>
          </a:xfrm>
          <a:prstGeom prst="roundRect">
            <a:avLst>
              <a:gd fmla="val 16667" name="adj"/>
            </a:avLst>
          </a:prstGeom>
          <a:gradFill>
            <a:gsLst>
              <a:gs pos="0">
                <a:srgbClr val="93C571"/>
              </a:gs>
              <a:gs pos="100000">
                <a:srgbClr val="54793A"/>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4"/>
          <p:cNvSpPr txBox="1"/>
          <p:nvPr/>
        </p:nvSpPr>
        <p:spPr>
          <a:xfrm>
            <a:off x="5073450" y="1504075"/>
            <a:ext cx="31710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solidFill>
                  <a:schemeClr val="lt1"/>
                </a:solidFill>
                <a:latin typeface="Proxima Nova"/>
                <a:ea typeface="Proxima Nova"/>
                <a:cs typeface="Proxima Nova"/>
                <a:sym typeface="Proxima Nova"/>
              </a:rPr>
              <a:t>Broken in [Zhandry’23]!</a:t>
            </a:r>
            <a:endParaRPr b="1" u="sng">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US">
                <a:solidFill>
                  <a:schemeClr val="lt1"/>
                </a:solidFill>
                <a:latin typeface="Proxima Nova"/>
                <a:ea typeface="Proxima Nova"/>
                <a:cs typeface="Proxima Nova"/>
                <a:sym typeface="Proxima Nova"/>
              </a:rPr>
              <a:t>[Zhandry’23] shows (essentially) how to generate a random set element with no </a:t>
            </a:r>
            <a:r>
              <a:rPr b="1" lang="en-US">
                <a:solidFill>
                  <a:schemeClr val="lt1"/>
                </a:solidFill>
                <a:latin typeface="Proxima Nova"/>
                <a:ea typeface="Proxima Nova"/>
                <a:cs typeface="Proxima Nova"/>
                <a:sym typeface="Proxima Nova"/>
              </a:rPr>
              <a:t>known</a:t>
            </a:r>
            <a:r>
              <a:rPr b="1" lang="en-US">
                <a:solidFill>
                  <a:schemeClr val="lt1"/>
                </a:solidFill>
                <a:latin typeface="Proxima Nova"/>
                <a:ea typeface="Proxima Nova"/>
                <a:cs typeface="Proxima Nova"/>
                <a:sym typeface="Proxima Nova"/>
              </a:rPr>
              <a:t> path.</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US">
                <a:solidFill>
                  <a:schemeClr val="lt1"/>
                </a:solidFill>
                <a:latin typeface="Proxima Nova"/>
                <a:ea typeface="Proxima Nova"/>
                <a:cs typeface="Proxima Nova"/>
                <a:sym typeface="Proxima Nova"/>
              </a:rPr>
              <a:t>This breaks the assumption… but not in a useful way.</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US">
                <a:solidFill>
                  <a:schemeClr val="lt1"/>
                </a:solidFill>
                <a:latin typeface="Proxima Nova"/>
                <a:ea typeface="Proxima Nova"/>
                <a:cs typeface="Proxima Nova"/>
                <a:sym typeface="Proxima Nova"/>
              </a:rPr>
              <a:t>[Zhandry’23] “patches” this assumption; we will do something similar.  </a:t>
            </a:r>
            <a:endParaRPr b="1">
              <a:solidFill>
                <a:schemeClr val="lt1"/>
              </a:solidFill>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45"/>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800"/>
              <a:buNone/>
            </a:pPr>
            <a:r>
              <a:rPr lang="en-US">
                <a:solidFill>
                  <a:schemeClr val="lt1"/>
                </a:solidFill>
              </a:rPr>
              <a:t>Group Actions</a:t>
            </a:r>
            <a:endParaRPr>
              <a:solidFill>
                <a:schemeClr val="lt1"/>
              </a:solidFill>
            </a:endParaRPr>
          </a:p>
        </p:txBody>
      </p:sp>
      <p:sp>
        <p:nvSpPr>
          <p:cNvPr id="719" name="Google Shape;719;p45"/>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45"/>
          <p:cNvSpPr txBox="1"/>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marR="0" rtl="0" algn="l">
              <a:lnSpc>
                <a:spcPct val="90000"/>
              </a:lnSpc>
              <a:spcBef>
                <a:spcPts val="0"/>
              </a:spcBef>
              <a:spcAft>
                <a:spcPts val="0"/>
              </a:spcAft>
              <a:buClr>
                <a:srgbClr val="000000"/>
              </a:buClr>
              <a:buSzPts val="2800"/>
              <a:buFont typeface="Arial"/>
              <a:buNone/>
            </a:pPr>
            <a:r>
              <a:rPr b="1" lang="en-US" sz="2800">
                <a:solidFill>
                  <a:schemeClr val="accent4"/>
                </a:solidFill>
                <a:latin typeface="Proxima Nova"/>
                <a:ea typeface="Proxima Nova"/>
                <a:cs typeface="Proxima Nova"/>
                <a:sym typeface="Proxima Nova"/>
              </a:rPr>
              <a:t>Candidate from </a:t>
            </a:r>
            <a:r>
              <a:rPr b="1" i="0" lang="en-US" sz="2800" u="none" cap="none" strike="noStrike">
                <a:solidFill>
                  <a:srgbClr val="FFFFFF"/>
                </a:solidFill>
                <a:latin typeface="Proxima Nova"/>
                <a:ea typeface="Proxima Nova"/>
                <a:cs typeface="Proxima Nova"/>
                <a:sym typeface="Proxima Nova"/>
              </a:rPr>
              <a:t>Group Actions [LMZ</a:t>
            </a:r>
            <a:r>
              <a:rPr b="1" lang="en-US" sz="2800">
                <a:solidFill>
                  <a:srgbClr val="FFFFFF"/>
                </a:solidFill>
                <a:latin typeface="Proxima Nova"/>
                <a:ea typeface="Proxima Nova"/>
                <a:cs typeface="Proxima Nova"/>
                <a:sym typeface="Proxima Nova"/>
              </a:rPr>
              <a:t>’23]</a:t>
            </a:r>
            <a:r>
              <a:rPr b="1" i="0" lang="en-US" sz="2800" u="none" cap="none" strike="noStrike">
                <a:solidFill>
                  <a:srgbClr val="FFFFFF"/>
                </a:solidFill>
                <a:latin typeface="Proxima Nova"/>
                <a:ea typeface="Proxima Nova"/>
                <a:cs typeface="Proxima Nova"/>
                <a:sym typeface="Proxima Nova"/>
              </a:rPr>
              <a:t> </a:t>
            </a:r>
            <a:endParaRPr b="1" i="0" sz="2800" u="none" cap="none" strike="noStrike">
              <a:solidFill>
                <a:srgbClr val="FFC000"/>
              </a:solidFill>
              <a:latin typeface="Proxima Nova"/>
              <a:ea typeface="Proxima Nova"/>
              <a:cs typeface="Proxima Nova"/>
              <a:sym typeface="Proxima Nova"/>
            </a:endParaRPr>
          </a:p>
        </p:txBody>
      </p:sp>
      <p:sp>
        <p:nvSpPr>
          <p:cNvPr id="721" name="Google Shape;721;p45"/>
          <p:cNvSpPr txBox="1"/>
          <p:nvPr/>
        </p:nvSpPr>
        <p:spPr>
          <a:xfrm>
            <a:off x="188375" y="740700"/>
            <a:ext cx="8199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The invariant scheme is structurally very similar to and inspired by the structure of group actions.  </a:t>
            </a:r>
            <a:r>
              <a:rPr b="1" lang="en-US">
                <a:solidFill>
                  <a:schemeClr val="accent1"/>
                </a:solidFill>
                <a:latin typeface="Proxima Nova"/>
                <a:ea typeface="Proxima Nova"/>
                <a:cs typeface="Proxima Nova"/>
                <a:sym typeface="Proxima Nova"/>
              </a:rPr>
              <a:t>With some important caveats</a:t>
            </a:r>
            <a:r>
              <a:rPr lang="en-US">
                <a:latin typeface="Proxima Nova"/>
                <a:ea typeface="Proxima Nova"/>
                <a:cs typeface="Proxima Nova"/>
                <a:sym typeface="Proxima Nova"/>
              </a:rPr>
              <a:t>, it is possible to build a candidate quantum money scheme.</a:t>
            </a:r>
            <a:endParaRPr>
              <a:latin typeface="Proxima Nova"/>
              <a:ea typeface="Proxima Nova"/>
              <a:cs typeface="Proxima Nova"/>
              <a:sym typeface="Proxima Nova"/>
            </a:endParaRPr>
          </a:p>
        </p:txBody>
      </p:sp>
      <p:cxnSp>
        <p:nvCxnSpPr>
          <p:cNvPr id="722" name="Google Shape;722;p45"/>
          <p:cNvCxnSpPr/>
          <p:nvPr/>
        </p:nvCxnSpPr>
        <p:spPr>
          <a:xfrm flipH="1" rot="10800000">
            <a:off x="254825" y="1454263"/>
            <a:ext cx="8547300" cy="30000"/>
          </a:xfrm>
          <a:prstGeom prst="straightConnector1">
            <a:avLst/>
          </a:prstGeom>
          <a:noFill/>
          <a:ln cap="flat" cmpd="sng" w="9525">
            <a:solidFill>
              <a:schemeClr val="dk2"/>
            </a:solidFill>
            <a:prstDash val="solid"/>
            <a:round/>
            <a:headEnd len="med" w="med" type="none"/>
            <a:tailEnd len="med" w="med" type="none"/>
          </a:ln>
        </p:spPr>
      </p:cxnSp>
      <p:sp>
        <p:nvSpPr>
          <p:cNvPr id="723" name="Google Shape;723;p45"/>
          <p:cNvSpPr txBox="1"/>
          <p:nvPr/>
        </p:nvSpPr>
        <p:spPr>
          <a:xfrm>
            <a:off x="1710152" y="1859150"/>
            <a:ext cx="33693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Proxima Nova"/>
              <a:buAutoNum type="arabicPeriod"/>
            </a:pPr>
            <a:r>
              <a:rPr lang="en-US">
                <a:latin typeface="Proxima Nova"/>
                <a:ea typeface="Proxima Nova"/>
                <a:cs typeface="Proxima Nova"/>
                <a:sym typeface="Proxima Nova"/>
              </a:rPr>
              <a:t>Sample a superposition </a:t>
            </a:r>
            <a:r>
              <a:rPr lang="en-US">
                <a:latin typeface="Short Stack"/>
                <a:ea typeface="Short Stack"/>
                <a:cs typeface="Short Stack"/>
                <a:sym typeface="Short Stack"/>
              </a:rPr>
              <a:t>|ψ&gt; = 1/√|X| ∑</a:t>
            </a:r>
            <a:r>
              <a:rPr b="1" baseline="-25000" lang="en-US">
                <a:latin typeface="Short Stack"/>
                <a:ea typeface="Short Stack"/>
                <a:cs typeface="Short Stack"/>
                <a:sym typeface="Short Stack"/>
              </a:rPr>
              <a:t>x∈X</a:t>
            </a:r>
            <a:r>
              <a:rPr lang="en-US">
                <a:latin typeface="Short Stack"/>
                <a:ea typeface="Short Stack"/>
                <a:cs typeface="Short Stack"/>
                <a:sym typeface="Short Stack"/>
              </a:rPr>
              <a:t> |</a:t>
            </a:r>
            <a:r>
              <a:rPr b="1" lang="en-US">
                <a:latin typeface="Short Stack"/>
                <a:ea typeface="Short Stack"/>
                <a:cs typeface="Short Stack"/>
                <a:sym typeface="Short Stack"/>
              </a:rPr>
              <a:t>x</a:t>
            </a:r>
            <a:r>
              <a:rPr lang="en-US">
                <a:latin typeface="Short Stack"/>
                <a:ea typeface="Short Stack"/>
                <a:cs typeface="Short Stack"/>
                <a:sym typeface="Short Stack"/>
              </a:rPr>
              <a:t>&gt; </a:t>
            </a:r>
            <a:endParaRPr>
              <a:latin typeface="Short Stack"/>
              <a:ea typeface="Short Stack"/>
              <a:cs typeface="Short Stack"/>
              <a:sym typeface="Short Stack"/>
            </a:endParaRPr>
          </a:p>
          <a:p>
            <a:pPr indent="0" lvl="0" marL="457200" rtl="0" algn="l">
              <a:spcBef>
                <a:spcPts val="0"/>
              </a:spcBef>
              <a:spcAft>
                <a:spcPts val="0"/>
              </a:spcAft>
              <a:buNone/>
            </a:pPr>
            <a:r>
              <a:rPr lang="en-US">
                <a:solidFill>
                  <a:schemeClr val="dk1"/>
                </a:solidFill>
                <a:latin typeface="Proxima Nova"/>
                <a:ea typeface="Proxima Nova"/>
                <a:cs typeface="Proxima Nova"/>
                <a:sym typeface="Proxima Nova"/>
              </a:rPr>
              <a:t>of all elements in </a:t>
            </a:r>
            <a:r>
              <a:rPr b="1" lang="en-US">
                <a:solidFill>
                  <a:schemeClr val="dk1"/>
                </a:solidFill>
                <a:latin typeface="Short Stack"/>
                <a:ea typeface="Short Stack"/>
                <a:cs typeface="Short Stack"/>
                <a:sym typeface="Short Stack"/>
              </a:rPr>
              <a:t>X</a:t>
            </a:r>
            <a:r>
              <a:rPr lang="en-US">
                <a:solidFill>
                  <a:schemeClr val="dk1"/>
                </a:solidFill>
                <a:latin typeface="Proxima Nova"/>
                <a:ea typeface="Proxima Nova"/>
                <a:cs typeface="Proxima Nova"/>
                <a:sym typeface="Proxima Nova"/>
              </a:rPr>
              <a:t>.</a:t>
            </a:r>
            <a:endParaRPr>
              <a:solidFill>
                <a:schemeClr val="dk1"/>
              </a:solidFill>
              <a:latin typeface="Proxima Nova"/>
              <a:ea typeface="Proxima Nova"/>
              <a:cs typeface="Proxima Nova"/>
              <a:sym typeface="Proxima Nova"/>
            </a:endParaRPr>
          </a:p>
          <a:p>
            <a:pPr indent="0" lvl="0" marL="457200" rtl="0" algn="l">
              <a:spcBef>
                <a:spcPts val="0"/>
              </a:spcBef>
              <a:spcAft>
                <a:spcPts val="0"/>
              </a:spcAft>
              <a:buNone/>
            </a:pPr>
            <a:r>
              <a:t/>
            </a:r>
            <a:endParaRPr b="1">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US">
                <a:solidFill>
                  <a:schemeClr val="dk1"/>
                </a:solidFill>
                <a:latin typeface="Proxima Nova"/>
                <a:ea typeface="Proxima Nova"/>
                <a:cs typeface="Proxima Nova"/>
                <a:sym typeface="Proxima Nova"/>
              </a:rPr>
              <a:t>Compute in superposition and measure the output of the map</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US">
                <a:solidFill>
                  <a:schemeClr val="dk1"/>
                </a:solidFill>
                <a:latin typeface="Proxima Nova"/>
                <a:ea typeface="Proxima Nova"/>
                <a:cs typeface="Proxima Nova"/>
                <a:sym typeface="Proxima Nova"/>
              </a:rPr>
              <a:t>          </a:t>
            </a:r>
            <a:r>
              <a:rPr b="1" lang="en-US">
                <a:solidFill>
                  <a:schemeClr val="dk1"/>
                </a:solidFill>
                <a:latin typeface="Short Stack"/>
                <a:ea typeface="Short Stack"/>
                <a:cs typeface="Short Stack"/>
                <a:sym typeface="Short Stack"/>
              </a:rPr>
              <a:t>x</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I(x)</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y</a:t>
            </a:r>
            <a:r>
              <a:rPr lang="en-US">
                <a:solidFill>
                  <a:schemeClr val="dk1"/>
                </a:solidFill>
                <a:latin typeface="Proxima Nova"/>
                <a:ea typeface="Proxima Nova"/>
                <a:cs typeface="Proxima Nova"/>
                <a:sym typeface="Proxima Nova"/>
              </a:rPr>
              <a:t>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US">
                <a:solidFill>
                  <a:schemeClr val="dk1"/>
                </a:solidFill>
                <a:latin typeface="Proxima Nova"/>
                <a:ea typeface="Proxima Nova"/>
                <a:cs typeface="Proxima Nova"/>
                <a:sym typeface="Proxima Nova"/>
              </a:rPr>
              <a:t>Output             </a:t>
            </a:r>
            <a:r>
              <a:rPr lang="en-US">
                <a:solidFill>
                  <a:schemeClr val="dk1"/>
                </a:solidFill>
                <a:latin typeface="Short Stack"/>
                <a:ea typeface="Short Stack"/>
                <a:cs typeface="Short Stack"/>
                <a:sym typeface="Short Stack"/>
              </a:rPr>
              <a:t>= |ψ&gt;</a:t>
            </a:r>
            <a:r>
              <a:rPr lang="en-US">
                <a:solidFill>
                  <a:schemeClr val="dk1"/>
                </a:solidFill>
                <a:latin typeface="Proxima Nova"/>
                <a:ea typeface="Proxima Nova"/>
                <a:cs typeface="Proxima Nova"/>
                <a:sym typeface="Proxima Nova"/>
              </a:rPr>
              <a:t>, </a:t>
            </a:r>
            <a:r>
              <a:rPr lang="en-US">
                <a:solidFill>
                  <a:schemeClr val="dk1"/>
                </a:solidFill>
                <a:latin typeface="Short Stack"/>
                <a:ea typeface="Short Stack"/>
                <a:cs typeface="Short Stack"/>
                <a:sym typeface="Short Stack"/>
              </a:rPr>
              <a:t> σ = </a:t>
            </a:r>
            <a:r>
              <a:rPr b="1" lang="en-US">
                <a:solidFill>
                  <a:schemeClr val="dk1"/>
                </a:solidFill>
                <a:latin typeface="Short Stack"/>
                <a:ea typeface="Short Stack"/>
                <a:cs typeface="Short Stack"/>
                <a:sym typeface="Short Stack"/>
              </a:rPr>
              <a:t>y</a:t>
            </a:r>
            <a:r>
              <a:rPr lang="en-US">
                <a:solidFill>
                  <a:schemeClr val="dk1"/>
                </a:solidFill>
                <a:latin typeface="Short Stack"/>
                <a:ea typeface="Short Stack"/>
                <a:cs typeface="Short Stack"/>
                <a:sym typeface="Short Stack"/>
              </a:rPr>
              <a:t>.</a:t>
            </a:r>
            <a:r>
              <a:rPr lang="en-US">
                <a:solidFill>
                  <a:schemeClr val="dk1"/>
                </a:solidFill>
                <a:latin typeface="Proxima Nova"/>
                <a:ea typeface="Proxima Nova"/>
                <a:cs typeface="Proxima Nova"/>
                <a:sym typeface="Proxima Nova"/>
              </a:rPr>
              <a:t>  </a:t>
            </a:r>
            <a:endParaRPr>
              <a:solidFill>
                <a:schemeClr val="dk1"/>
              </a:solidFill>
              <a:latin typeface="Proxima Nova"/>
              <a:ea typeface="Proxima Nova"/>
              <a:cs typeface="Proxima Nova"/>
              <a:sym typeface="Proxima Nova"/>
            </a:endParaRPr>
          </a:p>
        </p:txBody>
      </p:sp>
      <p:sp>
        <p:nvSpPr>
          <p:cNvPr id="724" name="Google Shape;724;p45"/>
          <p:cNvSpPr txBox="1"/>
          <p:nvPr/>
        </p:nvSpPr>
        <p:spPr>
          <a:xfrm>
            <a:off x="123225" y="1859150"/>
            <a:ext cx="1017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u="sng">
                <a:latin typeface="Proxima Nova"/>
                <a:ea typeface="Proxima Nova"/>
                <a:cs typeface="Proxima Nova"/>
                <a:sym typeface="Proxima Nova"/>
              </a:rPr>
              <a:t>Gen():</a:t>
            </a:r>
            <a:endParaRPr b="1" sz="1600" u="sng">
              <a:latin typeface="Proxima Nova"/>
              <a:ea typeface="Proxima Nova"/>
              <a:cs typeface="Proxima Nova"/>
              <a:sym typeface="Proxima Nova"/>
            </a:endParaRPr>
          </a:p>
        </p:txBody>
      </p:sp>
      <p:pic>
        <p:nvPicPr>
          <p:cNvPr descr="Money with solid fill" id="725" name="Google Shape;725;p45"/>
          <p:cNvPicPr preferRelativeResize="0"/>
          <p:nvPr/>
        </p:nvPicPr>
        <p:blipFill rotWithShape="1">
          <a:blip r:embed="rId3">
            <a:alphaModFix/>
          </a:blip>
          <a:srcRect b="0" l="0" r="0" t="0"/>
          <a:stretch/>
        </p:blipFill>
        <p:spPr>
          <a:xfrm>
            <a:off x="2905203" y="3566758"/>
            <a:ext cx="416400" cy="416400"/>
          </a:xfrm>
          <a:prstGeom prst="rect">
            <a:avLst/>
          </a:prstGeom>
          <a:noFill/>
          <a:ln>
            <a:noFill/>
          </a:ln>
        </p:spPr>
      </p:pic>
      <p:sp>
        <p:nvSpPr>
          <p:cNvPr id="726" name="Google Shape;726;p45"/>
          <p:cNvSpPr txBox="1"/>
          <p:nvPr/>
        </p:nvSpPr>
        <p:spPr>
          <a:xfrm>
            <a:off x="5792425" y="1454275"/>
            <a:ext cx="2097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Group Action </a:t>
            </a:r>
            <a:r>
              <a:rPr lang="en-US" u="sng">
                <a:latin typeface="Short Stack"/>
                <a:ea typeface="Short Stack"/>
                <a:cs typeface="Short Stack"/>
                <a:sym typeface="Short Stack"/>
              </a:rPr>
              <a:t>(</a:t>
            </a:r>
            <a:r>
              <a:rPr b="1" lang="en-US" u="sng">
                <a:latin typeface="Short Stack"/>
                <a:ea typeface="Short Stack"/>
                <a:cs typeface="Short Stack"/>
                <a:sym typeface="Short Stack"/>
              </a:rPr>
              <a:t>G, X, </a:t>
            </a:r>
            <a:r>
              <a:rPr lang="en-US" sz="1600" u="sng">
                <a:solidFill>
                  <a:schemeClr val="dk1"/>
                </a:solidFill>
                <a:latin typeface="Short Stack"/>
                <a:ea typeface="Short Stack"/>
                <a:cs typeface="Short Stack"/>
                <a:sym typeface="Short Stack"/>
              </a:rPr>
              <a:t>★) </a:t>
            </a:r>
            <a:endParaRPr b="1" u="sng">
              <a:latin typeface="Short Stack"/>
              <a:ea typeface="Short Stack"/>
              <a:cs typeface="Short Stack"/>
              <a:sym typeface="Short Stack"/>
            </a:endParaRPr>
          </a:p>
        </p:txBody>
      </p:sp>
      <p:sp>
        <p:nvSpPr>
          <p:cNvPr id="727" name="Google Shape;727;p45"/>
          <p:cNvSpPr txBox="1"/>
          <p:nvPr/>
        </p:nvSpPr>
        <p:spPr>
          <a:xfrm>
            <a:off x="2194725" y="1486925"/>
            <a:ext cx="2565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Walkable Sets</a:t>
            </a:r>
            <a:r>
              <a:rPr lang="en-US" u="sng">
                <a:latin typeface="Proxima Nova"/>
                <a:ea typeface="Proxima Nova"/>
                <a:cs typeface="Proxima Nova"/>
                <a:sym typeface="Proxima Nova"/>
              </a:rPr>
              <a:t> </a:t>
            </a:r>
            <a:r>
              <a:rPr lang="en-US" u="sng">
                <a:latin typeface="Short Stack"/>
                <a:ea typeface="Short Stack"/>
                <a:cs typeface="Short Stack"/>
                <a:sym typeface="Short Stack"/>
              </a:rPr>
              <a:t>(</a:t>
            </a:r>
            <a:r>
              <a:rPr b="1" lang="en-US" u="sng">
                <a:latin typeface="Short Stack"/>
                <a:ea typeface="Short Stack"/>
                <a:cs typeface="Short Stack"/>
                <a:sym typeface="Short Stack"/>
              </a:rPr>
              <a:t>X, </a:t>
            </a:r>
            <a:r>
              <a:rPr b="1" lang="en-US" sz="1600" u="sng">
                <a:solidFill>
                  <a:schemeClr val="dk1"/>
                </a:solidFill>
                <a:latin typeface="Short Stack"/>
                <a:ea typeface="Short Stack"/>
                <a:cs typeface="Short Stack"/>
                <a:sym typeface="Short Stack"/>
              </a:rPr>
              <a:t>Y</a:t>
            </a:r>
            <a:r>
              <a:rPr lang="en-US" sz="1600" u="sng">
                <a:solidFill>
                  <a:schemeClr val="dk1"/>
                </a:solidFill>
                <a:latin typeface="Short Stack"/>
                <a:ea typeface="Short Stack"/>
                <a:cs typeface="Short Stack"/>
                <a:sym typeface="Short Stack"/>
              </a:rPr>
              <a:t>) </a:t>
            </a:r>
            <a:endParaRPr b="1" u="sng">
              <a:latin typeface="Short Stack"/>
              <a:ea typeface="Short Stack"/>
              <a:cs typeface="Short Stack"/>
              <a:sym typeface="Short Stack"/>
            </a:endParaRPr>
          </a:p>
        </p:txBody>
      </p:sp>
      <p:sp>
        <p:nvSpPr>
          <p:cNvPr id="728" name="Google Shape;728;p45"/>
          <p:cNvSpPr txBox="1"/>
          <p:nvPr/>
        </p:nvSpPr>
        <p:spPr>
          <a:xfrm>
            <a:off x="5322627" y="1840025"/>
            <a:ext cx="33693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Proxima Nova"/>
              <a:buAutoNum type="arabicPeriod"/>
            </a:pPr>
            <a:r>
              <a:rPr lang="en-US">
                <a:latin typeface="Proxima Nova"/>
                <a:ea typeface="Proxima Nova"/>
                <a:cs typeface="Proxima Nova"/>
                <a:sym typeface="Proxima Nova"/>
              </a:rPr>
              <a:t>Sample a superposition </a:t>
            </a:r>
            <a:r>
              <a:rPr lang="en-US">
                <a:latin typeface="Short Stack"/>
                <a:ea typeface="Short Stack"/>
                <a:cs typeface="Short Stack"/>
                <a:sym typeface="Short Stack"/>
              </a:rPr>
              <a:t>|ψ&gt; = 1/√|X| ∑</a:t>
            </a:r>
            <a:r>
              <a:rPr b="1" baseline="-25000" lang="en-US">
                <a:latin typeface="Short Stack"/>
                <a:ea typeface="Short Stack"/>
                <a:cs typeface="Short Stack"/>
                <a:sym typeface="Short Stack"/>
              </a:rPr>
              <a:t>x∈X</a:t>
            </a:r>
            <a:r>
              <a:rPr lang="en-US">
                <a:latin typeface="Short Stack"/>
                <a:ea typeface="Short Stack"/>
                <a:cs typeface="Short Stack"/>
                <a:sym typeface="Short Stack"/>
              </a:rPr>
              <a:t> |</a:t>
            </a:r>
            <a:r>
              <a:rPr b="1" lang="en-US">
                <a:latin typeface="Short Stack"/>
                <a:ea typeface="Short Stack"/>
                <a:cs typeface="Short Stack"/>
                <a:sym typeface="Short Stack"/>
              </a:rPr>
              <a:t>x</a:t>
            </a:r>
            <a:r>
              <a:rPr lang="en-US">
                <a:latin typeface="Short Stack"/>
                <a:ea typeface="Short Stack"/>
                <a:cs typeface="Short Stack"/>
                <a:sym typeface="Short Stack"/>
              </a:rPr>
              <a:t>&gt; </a:t>
            </a:r>
            <a:endParaRPr>
              <a:latin typeface="Short Stack"/>
              <a:ea typeface="Short Stack"/>
              <a:cs typeface="Short Stack"/>
              <a:sym typeface="Short Stack"/>
            </a:endParaRPr>
          </a:p>
          <a:p>
            <a:pPr indent="0" lvl="0" marL="457200" rtl="0" algn="l">
              <a:spcBef>
                <a:spcPts val="0"/>
              </a:spcBef>
              <a:spcAft>
                <a:spcPts val="0"/>
              </a:spcAft>
              <a:buNone/>
            </a:pPr>
            <a:r>
              <a:rPr lang="en-US">
                <a:solidFill>
                  <a:schemeClr val="dk1"/>
                </a:solidFill>
                <a:latin typeface="Proxima Nova"/>
                <a:ea typeface="Proxima Nova"/>
                <a:cs typeface="Proxima Nova"/>
                <a:sym typeface="Proxima Nova"/>
              </a:rPr>
              <a:t>of all elements in </a:t>
            </a:r>
            <a:r>
              <a:rPr b="1" lang="en-US">
                <a:solidFill>
                  <a:schemeClr val="dk1"/>
                </a:solidFill>
                <a:latin typeface="Short Stack"/>
                <a:ea typeface="Short Stack"/>
                <a:cs typeface="Short Stack"/>
                <a:sym typeface="Short Stack"/>
              </a:rPr>
              <a:t>X</a:t>
            </a:r>
            <a:r>
              <a:rPr lang="en-US">
                <a:solidFill>
                  <a:schemeClr val="dk1"/>
                </a:solidFill>
                <a:latin typeface="Proxima Nova"/>
                <a:ea typeface="Proxima Nova"/>
                <a:cs typeface="Proxima Nova"/>
                <a:sym typeface="Proxima Nova"/>
              </a:rPr>
              <a:t>.</a:t>
            </a:r>
            <a:endParaRPr>
              <a:solidFill>
                <a:schemeClr val="dk1"/>
              </a:solidFill>
              <a:latin typeface="Proxima Nova"/>
              <a:ea typeface="Proxima Nova"/>
              <a:cs typeface="Proxima Nova"/>
              <a:sym typeface="Proxima Nova"/>
            </a:endParaRPr>
          </a:p>
          <a:p>
            <a:pPr indent="0" lvl="0" marL="457200" rtl="0" algn="l">
              <a:spcBef>
                <a:spcPts val="0"/>
              </a:spcBef>
              <a:spcAft>
                <a:spcPts val="0"/>
              </a:spcAft>
              <a:buNone/>
            </a:pPr>
            <a:r>
              <a:t/>
            </a:r>
            <a:endParaRPr b="1">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US">
                <a:solidFill>
                  <a:schemeClr val="dk1"/>
                </a:solidFill>
                <a:latin typeface="Proxima Nova"/>
                <a:ea typeface="Proxima Nova"/>
                <a:cs typeface="Proxima Nova"/>
                <a:sym typeface="Proxima Nova"/>
              </a:rPr>
              <a:t>Compute in superposition and measure the output of the map</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US">
                <a:solidFill>
                  <a:schemeClr val="dk1"/>
                </a:solidFill>
                <a:latin typeface="Proxima Nova"/>
                <a:ea typeface="Proxima Nova"/>
                <a:cs typeface="Proxima Nova"/>
                <a:sym typeface="Proxima Nova"/>
              </a:rPr>
              <a:t>          </a:t>
            </a:r>
            <a:r>
              <a:rPr b="1" lang="en-US">
                <a:solidFill>
                  <a:schemeClr val="dk1"/>
                </a:solidFill>
                <a:latin typeface="Short Stack"/>
                <a:ea typeface="Short Stack"/>
                <a:cs typeface="Short Stack"/>
                <a:sym typeface="Short Stack"/>
              </a:rPr>
              <a:t>x</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I(x)</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y</a:t>
            </a:r>
            <a:r>
              <a:rPr lang="en-US">
                <a:solidFill>
                  <a:schemeClr val="dk1"/>
                </a:solidFill>
                <a:latin typeface="Proxima Nova"/>
                <a:ea typeface="Proxima Nova"/>
                <a:cs typeface="Proxima Nova"/>
                <a:sym typeface="Proxima Nova"/>
              </a:rPr>
              <a:t>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US">
                <a:solidFill>
                  <a:schemeClr val="dk1"/>
                </a:solidFill>
                <a:latin typeface="Proxima Nova"/>
                <a:ea typeface="Proxima Nova"/>
                <a:cs typeface="Proxima Nova"/>
                <a:sym typeface="Proxima Nova"/>
              </a:rPr>
              <a:t>Output             </a:t>
            </a:r>
            <a:r>
              <a:rPr lang="en-US">
                <a:solidFill>
                  <a:schemeClr val="dk1"/>
                </a:solidFill>
                <a:latin typeface="Short Stack"/>
                <a:ea typeface="Short Stack"/>
                <a:cs typeface="Short Stack"/>
                <a:sym typeface="Short Stack"/>
              </a:rPr>
              <a:t>= |ψ&gt;</a:t>
            </a:r>
            <a:r>
              <a:rPr lang="en-US">
                <a:solidFill>
                  <a:schemeClr val="dk1"/>
                </a:solidFill>
                <a:latin typeface="Proxima Nova"/>
                <a:ea typeface="Proxima Nova"/>
                <a:cs typeface="Proxima Nova"/>
                <a:sym typeface="Proxima Nova"/>
              </a:rPr>
              <a:t>, </a:t>
            </a:r>
            <a:r>
              <a:rPr lang="en-US">
                <a:solidFill>
                  <a:schemeClr val="dk1"/>
                </a:solidFill>
                <a:latin typeface="Short Stack"/>
                <a:ea typeface="Short Stack"/>
                <a:cs typeface="Short Stack"/>
                <a:sym typeface="Short Stack"/>
              </a:rPr>
              <a:t> σ = </a:t>
            </a:r>
            <a:r>
              <a:rPr b="1" lang="en-US">
                <a:solidFill>
                  <a:schemeClr val="dk1"/>
                </a:solidFill>
                <a:latin typeface="Short Stack"/>
                <a:ea typeface="Short Stack"/>
                <a:cs typeface="Short Stack"/>
                <a:sym typeface="Short Stack"/>
              </a:rPr>
              <a:t>y</a:t>
            </a:r>
            <a:r>
              <a:rPr lang="en-US">
                <a:solidFill>
                  <a:schemeClr val="dk1"/>
                </a:solidFill>
                <a:latin typeface="Short Stack"/>
                <a:ea typeface="Short Stack"/>
                <a:cs typeface="Short Stack"/>
                <a:sym typeface="Short Stack"/>
              </a:rPr>
              <a:t>.</a:t>
            </a:r>
            <a:r>
              <a:rPr lang="en-US">
                <a:solidFill>
                  <a:schemeClr val="dk1"/>
                </a:solidFill>
                <a:latin typeface="Proxima Nova"/>
                <a:ea typeface="Proxima Nova"/>
                <a:cs typeface="Proxima Nova"/>
                <a:sym typeface="Proxima Nova"/>
              </a:rPr>
              <a:t>  </a:t>
            </a:r>
            <a:endParaRPr>
              <a:solidFill>
                <a:schemeClr val="dk1"/>
              </a:solidFill>
              <a:latin typeface="Proxima Nova"/>
              <a:ea typeface="Proxima Nova"/>
              <a:cs typeface="Proxima Nova"/>
              <a:sym typeface="Proxima Nova"/>
            </a:endParaRPr>
          </a:p>
        </p:txBody>
      </p:sp>
      <p:sp>
        <p:nvSpPr>
          <p:cNvPr id="729" name="Google Shape;729;p45"/>
          <p:cNvSpPr txBox="1"/>
          <p:nvPr/>
        </p:nvSpPr>
        <p:spPr>
          <a:xfrm>
            <a:off x="-37700" y="4356675"/>
            <a:ext cx="1830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u="sng">
                <a:latin typeface="Proxima Nova"/>
                <a:ea typeface="Proxima Nova"/>
                <a:cs typeface="Proxima Nova"/>
                <a:sym typeface="Proxima Nova"/>
              </a:rPr>
              <a:t>Verify(         , </a:t>
            </a:r>
            <a:r>
              <a:rPr b="1" lang="en-US" sz="1600" u="sng">
                <a:latin typeface="Short Stack"/>
                <a:ea typeface="Short Stack"/>
                <a:cs typeface="Short Stack"/>
                <a:sym typeface="Short Stack"/>
              </a:rPr>
              <a:t>y</a:t>
            </a:r>
            <a:r>
              <a:rPr b="1" lang="en-US" sz="1600" u="sng">
                <a:latin typeface="Proxima Nova"/>
                <a:ea typeface="Proxima Nova"/>
                <a:cs typeface="Proxima Nova"/>
                <a:sym typeface="Proxima Nova"/>
              </a:rPr>
              <a:t>):</a:t>
            </a:r>
            <a:endParaRPr b="1" sz="1600" u="sng">
              <a:latin typeface="Proxima Nova"/>
              <a:ea typeface="Proxima Nova"/>
              <a:cs typeface="Proxima Nova"/>
              <a:sym typeface="Proxima Nova"/>
            </a:endParaRPr>
          </a:p>
        </p:txBody>
      </p:sp>
      <p:pic>
        <p:nvPicPr>
          <p:cNvPr descr="Money with solid fill" id="730" name="Google Shape;730;p45"/>
          <p:cNvPicPr preferRelativeResize="0"/>
          <p:nvPr/>
        </p:nvPicPr>
        <p:blipFill rotWithShape="1">
          <a:blip r:embed="rId3">
            <a:alphaModFix/>
          </a:blip>
          <a:srcRect b="0" l="0" r="0" t="0"/>
          <a:stretch/>
        </p:blipFill>
        <p:spPr>
          <a:xfrm>
            <a:off x="669540" y="4301108"/>
            <a:ext cx="416400" cy="416400"/>
          </a:xfrm>
          <a:prstGeom prst="rect">
            <a:avLst/>
          </a:prstGeom>
          <a:noFill/>
          <a:ln>
            <a:noFill/>
          </a:ln>
        </p:spPr>
      </p:pic>
      <p:sp>
        <p:nvSpPr>
          <p:cNvPr id="731" name="Google Shape;731;p45"/>
          <p:cNvSpPr txBox="1"/>
          <p:nvPr/>
        </p:nvSpPr>
        <p:spPr>
          <a:xfrm>
            <a:off x="1729275" y="4312200"/>
            <a:ext cx="3496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Use </a:t>
            </a:r>
            <a:r>
              <a:rPr lang="en-US">
                <a:solidFill>
                  <a:schemeClr val="dk1"/>
                </a:solidFill>
                <a:latin typeface="Proxima Nova"/>
                <a:ea typeface="Proxima Nova"/>
                <a:cs typeface="Proxima Nova"/>
                <a:sym typeface="Proxima Nova"/>
              </a:rPr>
              <a:t>permutations </a:t>
            </a:r>
            <a:r>
              <a:rPr b="1" lang="en-US">
                <a:solidFill>
                  <a:schemeClr val="dk1"/>
                </a:solidFill>
                <a:latin typeface="Short Stack"/>
                <a:ea typeface="Short Stack"/>
                <a:cs typeface="Short Stack"/>
                <a:sym typeface="Short Stack"/>
              </a:rPr>
              <a:t>σ</a:t>
            </a:r>
            <a:r>
              <a:rPr baseline="-25000" lang="en-US">
                <a:solidFill>
                  <a:schemeClr val="dk1"/>
                </a:solidFill>
                <a:latin typeface="Short Stack"/>
                <a:ea typeface="Short Stack"/>
                <a:cs typeface="Short Stack"/>
                <a:sym typeface="Short Stack"/>
              </a:rPr>
              <a:t>i</a:t>
            </a:r>
            <a:r>
              <a:rPr lang="en-US">
                <a:solidFill>
                  <a:schemeClr val="dk1"/>
                </a:solidFill>
                <a:latin typeface="Proxima Nova"/>
                <a:ea typeface="Proxima Nova"/>
                <a:cs typeface="Proxima Nova"/>
                <a:sym typeface="Proxima Nova"/>
              </a:rPr>
              <a:t> to rerandomize the state for our (approximate) projection, as in </a:t>
            </a:r>
            <a:r>
              <a:rPr b="1" lang="en-US">
                <a:solidFill>
                  <a:schemeClr val="dk1"/>
                </a:solidFill>
                <a:latin typeface="Short Stack"/>
                <a:ea typeface="Short Stack"/>
                <a:cs typeface="Short Stack"/>
                <a:sym typeface="Short Stack"/>
              </a:rPr>
              <a:t>σ</a:t>
            </a:r>
            <a:r>
              <a:rPr baseline="-25000" lang="en-US">
                <a:solidFill>
                  <a:schemeClr val="dk1"/>
                </a:solidFill>
                <a:latin typeface="Short Stack"/>
                <a:ea typeface="Short Stack"/>
                <a:cs typeface="Short Stack"/>
                <a:sym typeface="Short Stack"/>
              </a:rPr>
              <a:t>n</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σ</a:t>
            </a:r>
            <a:r>
              <a:rPr baseline="-25000" lang="en-US">
                <a:solidFill>
                  <a:schemeClr val="dk1"/>
                </a:solidFill>
                <a:latin typeface="Short Stack"/>
                <a:ea typeface="Short Stack"/>
                <a:cs typeface="Short Stack"/>
                <a:sym typeface="Short Stack"/>
              </a:rPr>
              <a:t>1</a:t>
            </a:r>
            <a:r>
              <a:rPr lang="en-US">
                <a:solidFill>
                  <a:schemeClr val="dk1"/>
                </a:solidFill>
                <a:latin typeface="Short Stack"/>
                <a:ea typeface="Short Stack"/>
                <a:cs typeface="Short Stack"/>
                <a:sym typeface="Short Stack"/>
              </a:rPr>
              <a:t>(</a:t>
            </a:r>
            <a:r>
              <a:rPr b="1" lang="en-US">
                <a:solidFill>
                  <a:schemeClr val="dk1"/>
                </a:solidFill>
                <a:latin typeface="Short Stack"/>
                <a:ea typeface="Short Stack"/>
                <a:cs typeface="Short Stack"/>
                <a:sym typeface="Short Stack"/>
              </a:rPr>
              <a:t>x</a:t>
            </a:r>
            <a:r>
              <a:rPr lang="en-US">
                <a:solidFill>
                  <a:schemeClr val="dk1"/>
                </a:solidFill>
                <a:latin typeface="Short Stack"/>
                <a:ea typeface="Short Stack"/>
                <a:cs typeface="Short Stack"/>
                <a:sym typeface="Short Stack"/>
              </a:rPr>
              <a:t>)) … ).</a:t>
            </a:r>
            <a:endParaRPr>
              <a:latin typeface="Proxima Nova"/>
              <a:ea typeface="Proxima Nova"/>
              <a:cs typeface="Proxima Nova"/>
              <a:sym typeface="Proxima Nova"/>
            </a:endParaRPr>
          </a:p>
        </p:txBody>
      </p:sp>
      <p:sp>
        <p:nvSpPr>
          <p:cNvPr id="732" name="Google Shape;732;p45"/>
          <p:cNvSpPr txBox="1"/>
          <p:nvPr/>
        </p:nvSpPr>
        <p:spPr>
          <a:xfrm>
            <a:off x="5431250" y="4296900"/>
            <a:ext cx="34968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Use </a:t>
            </a:r>
            <a:r>
              <a:rPr lang="en-US">
                <a:solidFill>
                  <a:schemeClr val="dk1"/>
                </a:solidFill>
                <a:latin typeface="Proxima Nova"/>
                <a:ea typeface="Proxima Nova"/>
                <a:cs typeface="Proxima Nova"/>
                <a:sym typeface="Proxima Nova"/>
              </a:rPr>
              <a:t>the group action </a:t>
            </a:r>
            <a:r>
              <a:rPr lang="en-US">
                <a:solidFill>
                  <a:schemeClr val="dk1"/>
                </a:solidFill>
                <a:latin typeface="Proxima Nova"/>
                <a:ea typeface="Proxima Nova"/>
                <a:cs typeface="Proxima Nova"/>
                <a:sym typeface="Proxima Nova"/>
              </a:rPr>
              <a:t>to rerandomize the state for our (approximate) projection, as in </a:t>
            </a:r>
            <a:r>
              <a:rPr b="1" lang="en-US">
                <a:solidFill>
                  <a:schemeClr val="dk1"/>
                </a:solidFill>
                <a:latin typeface="Short Stack"/>
                <a:ea typeface="Short Stack"/>
                <a:cs typeface="Short Stack"/>
                <a:sym typeface="Short Stack"/>
              </a:rPr>
              <a:t>g</a:t>
            </a:r>
            <a:r>
              <a:rPr baseline="-25000" lang="en-US">
                <a:solidFill>
                  <a:schemeClr val="dk1"/>
                </a:solidFill>
                <a:latin typeface="Short Stack"/>
                <a:ea typeface="Short Stack"/>
                <a:cs typeface="Short Stack"/>
                <a:sym typeface="Short Stack"/>
              </a:rPr>
              <a:t>n </a:t>
            </a:r>
            <a:r>
              <a:rPr lang="en-US" sz="1600">
                <a:solidFill>
                  <a:schemeClr val="dk1"/>
                </a:solidFill>
                <a:latin typeface="Short Stack"/>
                <a:ea typeface="Short Stack"/>
                <a:cs typeface="Short Stack"/>
                <a:sym typeface="Short Stack"/>
              </a:rPr>
              <a:t>★ </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g</a:t>
            </a:r>
            <a:r>
              <a:rPr baseline="-25000" lang="en-US">
                <a:solidFill>
                  <a:schemeClr val="dk1"/>
                </a:solidFill>
                <a:latin typeface="Short Stack"/>
                <a:ea typeface="Short Stack"/>
                <a:cs typeface="Short Stack"/>
                <a:sym typeface="Short Stack"/>
              </a:rPr>
              <a:t>1</a:t>
            </a:r>
            <a:r>
              <a:rPr lang="en-US">
                <a:solidFill>
                  <a:schemeClr val="dk1"/>
                </a:solidFill>
                <a:latin typeface="Short Stack"/>
                <a:ea typeface="Short Stack"/>
                <a:cs typeface="Short Stack"/>
                <a:sym typeface="Short Stack"/>
              </a:rPr>
              <a:t> </a:t>
            </a:r>
            <a:r>
              <a:rPr lang="en-US" sz="1600">
                <a:solidFill>
                  <a:schemeClr val="dk1"/>
                </a:solidFill>
                <a:latin typeface="Short Stack"/>
                <a:ea typeface="Short Stack"/>
                <a:cs typeface="Short Stack"/>
                <a:sym typeface="Short Stack"/>
              </a:rPr>
              <a:t>★ </a:t>
            </a:r>
            <a:r>
              <a:rPr b="1" lang="en-US">
                <a:solidFill>
                  <a:schemeClr val="dk1"/>
                </a:solidFill>
                <a:latin typeface="Short Stack"/>
                <a:ea typeface="Short Stack"/>
                <a:cs typeface="Short Stack"/>
                <a:sym typeface="Short Stack"/>
              </a:rPr>
              <a:t>x</a:t>
            </a:r>
            <a:r>
              <a:rPr baseline="-25000" lang="en-US">
                <a:solidFill>
                  <a:schemeClr val="dk1"/>
                </a:solidFill>
                <a:latin typeface="Short Stack"/>
                <a:ea typeface="Short Stack"/>
                <a:cs typeface="Short Stack"/>
                <a:sym typeface="Short Stack"/>
              </a:rPr>
              <a:t>1</a:t>
            </a:r>
            <a:r>
              <a:rPr lang="en-US">
                <a:solidFill>
                  <a:schemeClr val="dk1"/>
                </a:solidFill>
                <a:latin typeface="Short Stack"/>
                <a:ea typeface="Short Stack"/>
                <a:cs typeface="Short Stack"/>
                <a:sym typeface="Short Stack"/>
              </a:rPr>
              <a:t>) … ).</a:t>
            </a:r>
            <a:endParaRPr>
              <a:latin typeface="Proxima Nova"/>
              <a:ea typeface="Proxima Nova"/>
              <a:cs typeface="Proxima Nova"/>
              <a:sym typeface="Proxima Nova"/>
            </a:endParaRPr>
          </a:p>
        </p:txBody>
      </p:sp>
      <p:pic>
        <p:nvPicPr>
          <p:cNvPr descr="Money with solid fill" id="733" name="Google Shape;733;p45"/>
          <p:cNvPicPr preferRelativeResize="0"/>
          <p:nvPr/>
        </p:nvPicPr>
        <p:blipFill rotWithShape="1">
          <a:blip r:embed="rId3">
            <a:alphaModFix/>
          </a:blip>
          <a:srcRect b="0" l="0" r="0" t="0"/>
          <a:stretch/>
        </p:blipFill>
        <p:spPr>
          <a:xfrm>
            <a:off x="6543003" y="3547633"/>
            <a:ext cx="416400" cy="41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1000"/>
                                        <p:tgtEl>
                                          <p:spTgt spid="723"/>
                                        </p:tgtEl>
                                      </p:cBhvr>
                                    </p:animEffect>
                                  </p:childTnLst>
                                </p:cTn>
                              </p:par>
                              <p:par>
                                <p:cTn fill="hold" nodeType="withEffect" presetClass="entr" presetID="10" presetSubtype="0">
                                  <p:stCondLst>
                                    <p:cond delay="0"/>
                                  </p:stCondLst>
                                  <p:childTnLst>
                                    <p:set>
                                      <p:cBhvr>
                                        <p:cTn dur="1" fill="hold">
                                          <p:stCondLst>
                                            <p:cond delay="0"/>
                                          </p:stCondLst>
                                        </p:cTn>
                                        <p:tgtEl>
                                          <p:spTgt spid="725"/>
                                        </p:tgtEl>
                                        <p:attrNameLst>
                                          <p:attrName>style.visibility</p:attrName>
                                        </p:attrNameLst>
                                      </p:cBhvr>
                                      <p:to>
                                        <p:strVal val="visible"/>
                                      </p:to>
                                    </p:set>
                                    <p:animEffect filter="fade" transition="in">
                                      <p:cBhvr>
                                        <p:cTn dur="1000"/>
                                        <p:tgtEl>
                                          <p:spTgt spid="725"/>
                                        </p:tgtEl>
                                      </p:cBhvr>
                                    </p:animEffect>
                                  </p:childTnLst>
                                </p:cTn>
                              </p:par>
                              <p:par>
                                <p:cTn fill="hold" nodeType="withEffect" presetClass="entr" presetID="10" presetSubtype="0">
                                  <p:stCondLst>
                                    <p:cond delay="0"/>
                                  </p:stCondLst>
                                  <p:childTnLst>
                                    <p:set>
                                      <p:cBhvr>
                                        <p:cTn dur="1" fill="hold">
                                          <p:stCondLst>
                                            <p:cond delay="0"/>
                                          </p:stCondLst>
                                        </p:cTn>
                                        <p:tgtEl>
                                          <p:spTgt spid="727"/>
                                        </p:tgtEl>
                                        <p:attrNameLst>
                                          <p:attrName>style.visibility</p:attrName>
                                        </p:attrNameLst>
                                      </p:cBhvr>
                                      <p:to>
                                        <p:strVal val="visible"/>
                                      </p:to>
                                    </p:set>
                                    <p:animEffect filter="fade" transition="in">
                                      <p:cBhvr>
                                        <p:cTn dur="1000"/>
                                        <p:tgtEl>
                                          <p:spTgt spid="727"/>
                                        </p:tgtEl>
                                      </p:cBhvr>
                                    </p:animEffect>
                                  </p:childTnLst>
                                </p:cTn>
                              </p:par>
                              <p:par>
                                <p:cTn fill="hold" nodeType="withEffect" presetClass="entr" presetID="10" presetSubtype="0">
                                  <p:stCondLst>
                                    <p:cond delay="0"/>
                                  </p:stCondLst>
                                  <p:childTnLst>
                                    <p:set>
                                      <p:cBhvr>
                                        <p:cTn dur="1" fill="hold">
                                          <p:stCondLst>
                                            <p:cond delay="0"/>
                                          </p:stCondLst>
                                        </p:cTn>
                                        <p:tgtEl>
                                          <p:spTgt spid="724"/>
                                        </p:tgtEl>
                                        <p:attrNameLst>
                                          <p:attrName>style.visibility</p:attrName>
                                        </p:attrNameLst>
                                      </p:cBhvr>
                                      <p:to>
                                        <p:strVal val="visible"/>
                                      </p:to>
                                    </p:set>
                                    <p:animEffect filter="fade" transition="in">
                                      <p:cBhvr>
                                        <p:cTn dur="1000"/>
                                        <p:tgtEl>
                                          <p:spTgt spid="7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9"/>
                                        </p:tgtEl>
                                        <p:attrNameLst>
                                          <p:attrName>style.visibility</p:attrName>
                                        </p:attrNameLst>
                                      </p:cBhvr>
                                      <p:to>
                                        <p:strVal val="visible"/>
                                      </p:to>
                                    </p:set>
                                    <p:animEffect filter="fade" transition="in">
                                      <p:cBhvr>
                                        <p:cTn dur="1000"/>
                                        <p:tgtEl>
                                          <p:spTgt spid="729"/>
                                        </p:tgtEl>
                                      </p:cBhvr>
                                    </p:animEffect>
                                  </p:childTnLst>
                                </p:cTn>
                              </p:par>
                              <p:par>
                                <p:cTn fill="hold" nodeType="withEffect" presetClass="entr" presetID="10" presetSubtype="0">
                                  <p:stCondLst>
                                    <p:cond delay="0"/>
                                  </p:stCondLst>
                                  <p:childTnLst>
                                    <p:set>
                                      <p:cBhvr>
                                        <p:cTn dur="1" fill="hold">
                                          <p:stCondLst>
                                            <p:cond delay="0"/>
                                          </p:stCondLst>
                                        </p:cTn>
                                        <p:tgtEl>
                                          <p:spTgt spid="730"/>
                                        </p:tgtEl>
                                        <p:attrNameLst>
                                          <p:attrName>style.visibility</p:attrName>
                                        </p:attrNameLst>
                                      </p:cBhvr>
                                      <p:to>
                                        <p:strVal val="visible"/>
                                      </p:to>
                                    </p:set>
                                    <p:animEffect filter="fade" transition="in">
                                      <p:cBhvr>
                                        <p:cTn dur="1000"/>
                                        <p:tgtEl>
                                          <p:spTgt spid="730"/>
                                        </p:tgtEl>
                                      </p:cBhvr>
                                    </p:animEffect>
                                  </p:childTnLst>
                                </p:cTn>
                              </p:par>
                              <p:par>
                                <p:cTn fill="hold" nodeType="withEffect" presetClass="entr" presetID="10" presetSubtype="0">
                                  <p:stCondLst>
                                    <p:cond delay="0"/>
                                  </p:stCondLst>
                                  <p:childTnLst>
                                    <p:set>
                                      <p:cBhvr>
                                        <p:cTn dur="1" fill="hold">
                                          <p:stCondLst>
                                            <p:cond delay="0"/>
                                          </p:stCondLst>
                                        </p:cTn>
                                        <p:tgtEl>
                                          <p:spTgt spid="731"/>
                                        </p:tgtEl>
                                        <p:attrNameLst>
                                          <p:attrName>style.visibility</p:attrName>
                                        </p:attrNameLst>
                                      </p:cBhvr>
                                      <p:to>
                                        <p:strVal val="visible"/>
                                      </p:to>
                                    </p:set>
                                    <p:animEffect filter="fade" transition="in">
                                      <p:cBhvr>
                                        <p:cTn dur="1000"/>
                                        <p:tgtEl>
                                          <p:spTgt spid="7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1000"/>
                                        <p:tgtEl>
                                          <p:spTgt spid="726"/>
                                        </p:tgtEl>
                                      </p:cBhvr>
                                    </p:animEffect>
                                  </p:childTnLst>
                                </p:cTn>
                              </p:par>
                              <p:par>
                                <p:cTn fill="hold" nodeType="withEffect" presetClass="entr" presetID="10" presetSubtype="0">
                                  <p:stCondLst>
                                    <p:cond delay="0"/>
                                  </p:stCondLst>
                                  <p:childTnLst>
                                    <p:set>
                                      <p:cBhvr>
                                        <p:cTn dur="1" fill="hold">
                                          <p:stCondLst>
                                            <p:cond delay="0"/>
                                          </p:stCondLst>
                                        </p:cTn>
                                        <p:tgtEl>
                                          <p:spTgt spid="728"/>
                                        </p:tgtEl>
                                        <p:attrNameLst>
                                          <p:attrName>style.visibility</p:attrName>
                                        </p:attrNameLst>
                                      </p:cBhvr>
                                      <p:to>
                                        <p:strVal val="visible"/>
                                      </p:to>
                                    </p:set>
                                    <p:animEffect filter="fade" transition="in">
                                      <p:cBhvr>
                                        <p:cTn dur="1000"/>
                                        <p:tgtEl>
                                          <p:spTgt spid="728"/>
                                        </p:tgtEl>
                                      </p:cBhvr>
                                    </p:animEffect>
                                  </p:childTnLst>
                                </p:cTn>
                              </p:par>
                              <p:par>
                                <p:cTn fill="hold" nodeType="with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1000"/>
                                        <p:tgtEl>
                                          <p:spTgt spid="7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1000"/>
                                        <p:tgtEl>
                                          <p:spTgt spid="7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46"/>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800"/>
              <a:buNone/>
            </a:pPr>
            <a:r>
              <a:rPr lang="en-US">
                <a:solidFill>
                  <a:schemeClr val="lt1"/>
                </a:solidFill>
              </a:rPr>
              <a:t>Group Actions</a:t>
            </a:r>
            <a:endParaRPr>
              <a:solidFill>
                <a:schemeClr val="lt1"/>
              </a:solidFill>
            </a:endParaRPr>
          </a:p>
        </p:txBody>
      </p:sp>
      <p:sp>
        <p:nvSpPr>
          <p:cNvPr id="739" name="Google Shape;739;p46"/>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46"/>
          <p:cNvSpPr txBox="1"/>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marR="0" rtl="0" algn="l">
              <a:lnSpc>
                <a:spcPct val="90000"/>
              </a:lnSpc>
              <a:spcBef>
                <a:spcPts val="0"/>
              </a:spcBef>
              <a:spcAft>
                <a:spcPts val="0"/>
              </a:spcAft>
              <a:buClr>
                <a:srgbClr val="000000"/>
              </a:buClr>
              <a:buSzPts val="2800"/>
              <a:buFont typeface="Arial"/>
              <a:buNone/>
            </a:pPr>
            <a:r>
              <a:rPr b="1" lang="en-US" sz="2800">
                <a:solidFill>
                  <a:schemeClr val="accent4"/>
                </a:solidFill>
                <a:latin typeface="Proxima Nova"/>
                <a:ea typeface="Proxima Nova"/>
                <a:cs typeface="Proxima Nova"/>
                <a:sym typeface="Proxima Nova"/>
              </a:rPr>
              <a:t>Candidate from </a:t>
            </a:r>
            <a:r>
              <a:rPr b="1" i="0" lang="en-US" sz="2800" u="none" cap="none" strike="noStrike">
                <a:solidFill>
                  <a:srgbClr val="FFFFFF"/>
                </a:solidFill>
                <a:latin typeface="Proxima Nova"/>
                <a:ea typeface="Proxima Nova"/>
                <a:cs typeface="Proxima Nova"/>
                <a:sym typeface="Proxima Nova"/>
              </a:rPr>
              <a:t>Group Actions [LMZ</a:t>
            </a:r>
            <a:r>
              <a:rPr b="1" lang="en-US" sz="2800">
                <a:solidFill>
                  <a:srgbClr val="FFFFFF"/>
                </a:solidFill>
                <a:latin typeface="Proxima Nova"/>
                <a:ea typeface="Proxima Nova"/>
                <a:cs typeface="Proxima Nova"/>
                <a:sym typeface="Proxima Nova"/>
              </a:rPr>
              <a:t>’23]</a:t>
            </a:r>
            <a:r>
              <a:rPr b="1" i="0" lang="en-US" sz="2800" u="none" cap="none" strike="noStrike">
                <a:solidFill>
                  <a:srgbClr val="FFFFFF"/>
                </a:solidFill>
                <a:latin typeface="Proxima Nova"/>
                <a:ea typeface="Proxima Nova"/>
                <a:cs typeface="Proxima Nova"/>
                <a:sym typeface="Proxima Nova"/>
              </a:rPr>
              <a:t> </a:t>
            </a:r>
            <a:endParaRPr b="1" i="0" sz="2800" u="none" cap="none" strike="noStrike">
              <a:solidFill>
                <a:srgbClr val="FFC000"/>
              </a:solidFill>
              <a:latin typeface="Proxima Nova"/>
              <a:ea typeface="Proxima Nova"/>
              <a:cs typeface="Proxima Nova"/>
              <a:sym typeface="Proxima Nova"/>
            </a:endParaRPr>
          </a:p>
        </p:txBody>
      </p:sp>
      <p:sp>
        <p:nvSpPr>
          <p:cNvPr id="741" name="Google Shape;741;p46"/>
          <p:cNvSpPr txBox="1"/>
          <p:nvPr/>
        </p:nvSpPr>
        <p:spPr>
          <a:xfrm>
            <a:off x="188375" y="740700"/>
            <a:ext cx="8199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The invariant scheme is structurally very similar to and inspired by the structure of group actions.  </a:t>
            </a:r>
            <a:r>
              <a:rPr b="1" lang="en-US">
                <a:solidFill>
                  <a:schemeClr val="accent1"/>
                </a:solidFill>
                <a:latin typeface="Proxima Nova"/>
                <a:ea typeface="Proxima Nova"/>
                <a:cs typeface="Proxima Nova"/>
                <a:sym typeface="Proxima Nova"/>
              </a:rPr>
              <a:t>With some important caveats</a:t>
            </a:r>
            <a:r>
              <a:rPr lang="en-US">
                <a:latin typeface="Proxima Nova"/>
                <a:ea typeface="Proxima Nova"/>
                <a:cs typeface="Proxima Nova"/>
                <a:sym typeface="Proxima Nova"/>
              </a:rPr>
              <a:t>, it is possible to build a candidate quantum money scheme.</a:t>
            </a:r>
            <a:endParaRPr>
              <a:latin typeface="Proxima Nova"/>
              <a:ea typeface="Proxima Nova"/>
              <a:cs typeface="Proxima Nova"/>
              <a:sym typeface="Proxima Nova"/>
            </a:endParaRPr>
          </a:p>
        </p:txBody>
      </p:sp>
      <p:cxnSp>
        <p:nvCxnSpPr>
          <p:cNvPr id="742" name="Google Shape;742;p46"/>
          <p:cNvCxnSpPr/>
          <p:nvPr/>
        </p:nvCxnSpPr>
        <p:spPr>
          <a:xfrm flipH="1" rot="10800000">
            <a:off x="254825" y="1454263"/>
            <a:ext cx="8547300" cy="30000"/>
          </a:xfrm>
          <a:prstGeom prst="straightConnector1">
            <a:avLst/>
          </a:prstGeom>
          <a:noFill/>
          <a:ln cap="flat" cmpd="sng" w="9525">
            <a:solidFill>
              <a:schemeClr val="dk2"/>
            </a:solidFill>
            <a:prstDash val="solid"/>
            <a:round/>
            <a:headEnd len="med" w="med" type="none"/>
            <a:tailEnd len="med" w="med" type="none"/>
          </a:ln>
        </p:spPr>
      </p:cxnSp>
      <p:sp>
        <p:nvSpPr>
          <p:cNvPr id="743" name="Google Shape;743;p46"/>
          <p:cNvSpPr txBox="1"/>
          <p:nvPr/>
        </p:nvSpPr>
        <p:spPr>
          <a:xfrm>
            <a:off x="1710152" y="1859150"/>
            <a:ext cx="33693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Proxima Nova"/>
              <a:buAutoNum type="arabicPeriod"/>
            </a:pPr>
            <a:r>
              <a:rPr lang="en-US">
                <a:latin typeface="Proxima Nova"/>
                <a:ea typeface="Proxima Nova"/>
                <a:cs typeface="Proxima Nova"/>
                <a:sym typeface="Proxima Nova"/>
              </a:rPr>
              <a:t>Sample a superposition </a:t>
            </a:r>
            <a:r>
              <a:rPr lang="en-US">
                <a:latin typeface="Short Stack"/>
                <a:ea typeface="Short Stack"/>
                <a:cs typeface="Short Stack"/>
                <a:sym typeface="Short Stack"/>
              </a:rPr>
              <a:t>|ψ&gt; = 1/√|X| ∑</a:t>
            </a:r>
            <a:r>
              <a:rPr b="1" baseline="-25000" lang="en-US">
                <a:latin typeface="Short Stack"/>
                <a:ea typeface="Short Stack"/>
                <a:cs typeface="Short Stack"/>
                <a:sym typeface="Short Stack"/>
              </a:rPr>
              <a:t>x∈X</a:t>
            </a:r>
            <a:r>
              <a:rPr lang="en-US">
                <a:latin typeface="Short Stack"/>
                <a:ea typeface="Short Stack"/>
                <a:cs typeface="Short Stack"/>
                <a:sym typeface="Short Stack"/>
              </a:rPr>
              <a:t> |</a:t>
            </a:r>
            <a:r>
              <a:rPr b="1" lang="en-US">
                <a:latin typeface="Short Stack"/>
                <a:ea typeface="Short Stack"/>
                <a:cs typeface="Short Stack"/>
                <a:sym typeface="Short Stack"/>
              </a:rPr>
              <a:t>x</a:t>
            </a:r>
            <a:r>
              <a:rPr lang="en-US">
                <a:latin typeface="Short Stack"/>
                <a:ea typeface="Short Stack"/>
                <a:cs typeface="Short Stack"/>
                <a:sym typeface="Short Stack"/>
              </a:rPr>
              <a:t>&gt; </a:t>
            </a:r>
            <a:endParaRPr>
              <a:latin typeface="Short Stack"/>
              <a:ea typeface="Short Stack"/>
              <a:cs typeface="Short Stack"/>
              <a:sym typeface="Short Stack"/>
            </a:endParaRPr>
          </a:p>
          <a:p>
            <a:pPr indent="0" lvl="0" marL="457200" rtl="0" algn="l">
              <a:spcBef>
                <a:spcPts val="0"/>
              </a:spcBef>
              <a:spcAft>
                <a:spcPts val="0"/>
              </a:spcAft>
              <a:buNone/>
            </a:pPr>
            <a:r>
              <a:rPr lang="en-US">
                <a:solidFill>
                  <a:schemeClr val="dk1"/>
                </a:solidFill>
                <a:latin typeface="Proxima Nova"/>
                <a:ea typeface="Proxima Nova"/>
                <a:cs typeface="Proxima Nova"/>
                <a:sym typeface="Proxima Nova"/>
              </a:rPr>
              <a:t>of all elements in </a:t>
            </a:r>
            <a:r>
              <a:rPr b="1" lang="en-US">
                <a:solidFill>
                  <a:schemeClr val="dk1"/>
                </a:solidFill>
                <a:latin typeface="Short Stack"/>
                <a:ea typeface="Short Stack"/>
                <a:cs typeface="Short Stack"/>
                <a:sym typeface="Short Stack"/>
              </a:rPr>
              <a:t>X</a:t>
            </a:r>
            <a:r>
              <a:rPr lang="en-US">
                <a:solidFill>
                  <a:schemeClr val="dk1"/>
                </a:solidFill>
                <a:latin typeface="Proxima Nova"/>
                <a:ea typeface="Proxima Nova"/>
                <a:cs typeface="Proxima Nova"/>
                <a:sym typeface="Proxima Nova"/>
              </a:rPr>
              <a:t>.</a:t>
            </a:r>
            <a:endParaRPr>
              <a:solidFill>
                <a:schemeClr val="dk1"/>
              </a:solidFill>
              <a:latin typeface="Proxima Nova"/>
              <a:ea typeface="Proxima Nova"/>
              <a:cs typeface="Proxima Nova"/>
              <a:sym typeface="Proxima Nova"/>
            </a:endParaRPr>
          </a:p>
          <a:p>
            <a:pPr indent="0" lvl="0" marL="457200" rtl="0" algn="l">
              <a:spcBef>
                <a:spcPts val="0"/>
              </a:spcBef>
              <a:spcAft>
                <a:spcPts val="0"/>
              </a:spcAft>
              <a:buNone/>
            </a:pPr>
            <a:r>
              <a:t/>
            </a:r>
            <a:endParaRPr b="1">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US">
                <a:solidFill>
                  <a:schemeClr val="dk1"/>
                </a:solidFill>
                <a:latin typeface="Proxima Nova"/>
                <a:ea typeface="Proxima Nova"/>
                <a:cs typeface="Proxima Nova"/>
                <a:sym typeface="Proxima Nova"/>
              </a:rPr>
              <a:t>Compute in superposition and measure the output of the map</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US">
                <a:solidFill>
                  <a:schemeClr val="dk1"/>
                </a:solidFill>
                <a:latin typeface="Proxima Nova"/>
                <a:ea typeface="Proxima Nova"/>
                <a:cs typeface="Proxima Nova"/>
                <a:sym typeface="Proxima Nova"/>
              </a:rPr>
              <a:t>          </a:t>
            </a:r>
            <a:r>
              <a:rPr b="1" lang="en-US">
                <a:solidFill>
                  <a:schemeClr val="dk1"/>
                </a:solidFill>
                <a:latin typeface="Short Stack"/>
                <a:ea typeface="Short Stack"/>
                <a:cs typeface="Short Stack"/>
                <a:sym typeface="Short Stack"/>
              </a:rPr>
              <a:t>x</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I(x)</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y</a:t>
            </a:r>
            <a:r>
              <a:rPr lang="en-US">
                <a:solidFill>
                  <a:schemeClr val="dk1"/>
                </a:solidFill>
                <a:latin typeface="Proxima Nova"/>
                <a:ea typeface="Proxima Nova"/>
                <a:cs typeface="Proxima Nova"/>
                <a:sym typeface="Proxima Nova"/>
              </a:rPr>
              <a:t>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US">
                <a:solidFill>
                  <a:schemeClr val="dk1"/>
                </a:solidFill>
                <a:latin typeface="Proxima Nova"/>
                <a:ea typeface="Proxima Nova"/>
                <a:cs typeface="Proxima Nova"/>
                <a:sym typeface="Proxima Nova"/>
              </a:rPr>
              <a:t>Output             </a:t>
            </a:r>
            <a:r>
              <a:rPr lang="en-US">
                <a:solidFill>
                  <a:schemeClr val="dk1"/>
                </a:solidFill>
                <a:latin typeface="Short Stack"/>
                <a:ea typeface="Short Stack"/>
                <a:cs typeface="Short Stack"/>
                <a:sym typeface="Short Stack"/>
              </a:rPr>
              <a:t>= |ψ&gt;</a:t>
            </a:r>
            <a:r>
              <a:rPr lang="en-US">
                <a:solidFill>
                  <a:schemeClr val="dk1"/>
                </a:solidFill>
                <a:latin typeface="Proxima Nova"/>
                <a:ea typeface="Proxima Nova"/>
                <a:cs typeface="Proxima Nova"/>
                <a:sym typeface="Proxima Nova"/>
              </a:rPr>
              <a:t>, </a:t>
            </a:r>
            <a:r>
              <a:rPr lang="en-US">
                <a:solidFill>
                  <a:schemeClr val="dk1"/>
                </a:solidFill>
                <a:latin typeface="Short Stack"/>
                <a:ea typeface="Short Stack"/>
                <a:cs typeface="Short Stack"/>
                <a:sym typeface="Short Stack"/>
              </a:rPr>
              <a:t> σ = </a:t>
            </a:r>
            <a:r>
              <a:rPr b="1" lang="en-US">
                <a:solidFill>
                  <a:schemeClr val="dk1"/>
                </a:solidFill>
                <a:latin typeface="Short Stack"/>
                <a:ea typeface="Short Stack"/>
                <a:cs typeface="Short Stack"/>
                <a:sym typeface="Short Stack"/>
              </a:rPr>
              <a:t>y</a:t>
            </a:r>
            <a:r>
              <a:rPr lang="en-US">
                <a:solidFill>
                  <a:schemeClr val="dk1"/>
                </a:solidFill>
                <a:latin typeface="Short Stack"/>
                <a:ea typeface="Short Stack"/>
                <a:cs typeface="Short Stack"/>
                <a:sym typeface="Short Stack"/>
              </a:rPr>
              <a:t>.</a:t>
            </a:r>
            <a:r>
              <a:rPr lang="en-US">
                <a:solidFill>
                  <a:schemeClr val="dk1"/>
                </a:solidFill>
                <a:latin typeface="Proxima Nova"/>
                <a:ea typeface="Proxima Nova"/>
                <a:cs typeface="Proxima Nova"/>
                <a:sym typeface="Proxima Nova"/>
              </a:rPr>
              <a:t>  </a:t>
            </a:r>
            <a:endParaRPr>
              <a:solidFill>
                <a:schemeClr val="dk1"/>
              </a:solidFill>
              <a:latin typeface="Proxima Nova"/>
              <a:ea typeface="Proxima Nova"/>
              <a:cs typeface="Proxima Nova"/>
              <a:sym typeface="Proxima Nova"/>
            </a:endParaRPr>
          </a:p>
        </p:txBody>
      </p:sp>
      <p:sp>
        <p:nvSpPr>
          <p:cNvPr id="744" name="Google Shape;744;p46"/>
          <p:cNvSpPr txBox="1"/>
          <p:nvPr/>
        </p:nvSpPr>
        <p:spPr>
          <a:xfrm>
            <a:off x="123225" y="1859150"/>
            <a:ext cx="1017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u="sng">
                <a:latin typeface="Proxima Nova"/>
                <a:ea typeface="Proxima Nova"/>
                <a:cs typeface="Proxima Nova"/>
                <a:sym typeface="Proxima Nova"/>
              </a:rPr>
              <a:t>Gen():</a:t>
            </a:r>
            <a:endParaRPr b="1" sz="1600" u="sng">
              <a:latin typeface="Proxima Nova"/>
              <a:ea typeface="Proxima Nova"/>
              <a:cs typeface="Proxima Nova"/>
              <a:sym typeface="Proxima Nova"/>
            </a:endParaRPr>
          </a:p>
        </p:txBody>
      </p:sp>
      <p:pic>
        <p:nvPicPr>
          <p:cNvPr descr="Money with solid fill" id="745" name="Google Shape;745;p46"/>
          <p:cNvPicPr preferRelativeResize="0"/>
          <p:nvPr/>
        </p:nvPicPr>
        <p:blipFill rotWithShape="1">
          <a:blip r:embed="rId3">
            <a:alphaModFix/>
          </a:blip>
          <a:srcRect b="0" l="0" r="0" t="0"/>
          <a:stretch/>
        </p:blipFill>
        <p:spPr>
          <a:xfrm>
            <a:off x="2905203" y="3566758"/>
            <a:ext cx="416400" cy="416400"/>
          </a:xfrm>
          <a:prstGeom prst="rect">
            <a:avLst/>
          </a:prstGeom>
          <a:noFill/>
          <a:ln>
            <a:noFill/>
          </a:ln>
        </p:spPr>
      </p:pic>
      <p:sp>
        <p:nvSpPr>
          <p:cNvPr id="746" name="Google Shape;746;p46"/>
          <p:cNvSpPr txBox="1"/>
          <p:nvPr/>
        </p:nvSpPr>
        <p:spPr>
          <a:xfrm>
            <a:off x="5792425" y="1454275"/>
            <a:ext cx="2097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Group Action </a:t>
            </a:r>
            <a:r>
              <a:rPr lang="en-US" u="sng">
                <a:latin typeface="Short Stack"/>
                <a:ea typeface="Short Stack"/>
                <a:cs typeface="Short Stack"/>
                <a:sym typeface="Short Stack"/>
              </a:rPr>
              <a:t>(</a:t>
            </a:r>
            <a:r>
              <a:rPr b="1" lang="en-US" u="sng">
                <a:latin typeface="Short Stack"/>
                <a:ea typeface="Short Stack"/>
                <a:cs typeface="Short Stack"/>
                <a:sym typeface="Short Stack"/>
              </a:rPr>
              <a:t>G, X, </a:t>
            </a:r>
            <a:r>
              <a:rPr lang="en-US" sz="1600" u="sng">
                <a:solidFill>
                  <a:schemeClr val="dk1"/>
                </a:solidFill>
                <a:latin typeface="Short Stack"/>
                <a:ea typeface="Short Stack"/>
                <a:cs typeface="Short Stack"/>
                <a:sym typeface="Short Stack"/>
              </a:rPr>
              <a:t>★) </a:t>
            </a:r>
            <a:endParaRPr b="1" u="sng">
              <a:latin typeface="Short Stack"/>
              <a:ea typeface="Short Stack"/>
              <a:cs typeface="Short Stack"/>
              <a:sym typeface="Short Stack"/>
            </a:endParaRPr>
          </a:p>
        </p:txBody>
      </p:sp>
      <p:sp>
        <p:nvSpPr>
          <p:cNvPr id="747" name="Google Shape;747;p46"/>
          <p:cNvSpPr txBox="1"/>
          <p:nvPr/>
        </p:nvSpPr>
        <p:spPr>
          <a:xfrm>
            <a:off x="2194725" y="1486925"/>
            <a:ext cx="2565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Walkable Sets </a:t>
            </a:r>
            <a:r>
              <a:rPr lang="en-US" u="sng">
                <a:latin typeface="Short Stack"/>
                <a:ea typeface="Short Stack"/>
                <a:cs typeface="Short Stack"/>
                <a:sym typeface="Short Stack"/>
              </a:rPr>
              <a:t>(</a:t>
            </a:r>
            <a:r>
              <a:rPr b="1" lang="en-US" u="sng">
                <a:latin typeface="Short Stack"/>
                <a:ea typeface="Short Stack"/>
                <a:cs typeface="Short Stack"/>
                <a:sym typeface="Short Stack"/>
              </a:rPr>
              <a:t>X, </a:t>
            </a:r>
            <a:r>
              <a:rPr b="1" lang="en-US" sz="1600" u="sng">
                <a:solidFill>
                  <a:schemeClr val="dk1"/>
                </a:solidFill>
                <a:latin typeface="Short Stack"/>
                <a:ea typeface="Short Stack"/>
                <a:cs typeface="Short Stack"/>
                <a:sym typeface="Short Stack"/>
              </a:rPr>
              <a:t>Y</a:t>
            </a:r>
            <a:r>
              <a:rPr lang="en-US" sz="1600" u="sng">
                <a:solidFill>
                  <a:schemeClr val="dk1"/>
                </a:solidFill>
                <a:latin typeface="Short Stack"/>
                <a:ea typeface="Short Stack"/>
                <a:cs typeface="Short Stack"/>
                <a:sym typeface="Short Stack"/>
              </a:rPr>
              <a:t>) </a:t>
            </a:r>
            <a:endParaRPr b="1" u="sng">
              <a:latin typeface="Short Stack"/>
              <a:ea typeface="Short Stack"/>
              <a:cs typeface="Short Stack"/>
              <a:sym typeface="Short Stack"/>
            </a:endParaRPr>
          </a:p>
        </p:txBody>
      </p:sp>
      <p:sp>
        <p:nvSpPr>
          <p:cNvPr id="748" name="Google Shape;748;p46"/>
          <p:cNvSpPr txBox="1"/>
          <p:nvPr/>
        </p:nvSpPr>
        <p:spPr>
          <a:xfrm>
            <a:off x="5322627" y="1840025"/>
            <a:ext cx="33693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Proxima Nova"/>
              <a:buAutoNum type="arabicPeriod"/>
            </a:pPr>
            <a:r>
              <a:rPr lang="en-US">
                <a:latin typeface="Proxima Nova"/>
                <a:ea typeface="Proxima Nova"/>
                <a:cs typeface="Proxima Nova"/>
                <a:sym typeface="Proxima Nova"/>
              </a:rPr>
              <a:t>Sample a superposition </a:t>
            </a:r>
            <a:r>
              <a:rPr lang="en-US">
                <a:latin typeface="Short Stack"/>
                <a:ea typeface="Short Stack"/>
                <a:cs typeface="Short Stack"/>
                <a:sym typeface="Short Stack"/>
              </a:rPr>
              <a:t>|ψ&gt; = 1/√|X| ∑</a:t>
            </a:r>
            <a:r>
              <a:rPr b="1" baseline="-25000" lang="en-US">
                <a:latin typeface="Short Stack"/>
                <a:ea typeface="Short Stack"/>
                <a:cs typeface="Short Stack"/>
                <a:sym typeface="Short Stack"/>
              </a:rPr>
              <a:t>x∈X</a:t>
            </a:r>
            <a:r>
              <a:rPr lang="en-US">
                <a:latin typeface="Short Stack"/>
                <a:ea typeface="Short Stack"/>
                <a:cs typeface="Short Stack"/>
                <a:sym typeface="Short Stack"/>
              </a:rPr>
              <a:t> |</a:t>
            </a:r>
            <a:r>
              <a:rPr b="1" lang="en-US">
                <a:latin typeface="Short Stack"/>
                <a:ea typeface="Short Stack"/>
                <a:cs typeface="Short Stack"/>
                <a:sym typeface="Short Stack"/>
              </a:rPr>
              <a:t>x</a:t>
            </a:r>
            <a:r>
              <a:rPr lang="en-US">
                <a:latin typeface="Short Stack"/>
                <a:ea typeface="Short Stack"/>
                <a:cs typeface="Short Stack"/>
                <a:sym typeface="Short Stack"/>
              </a:rPr>
              <a:t>&gt; </a:t>
            </a:r>
            <a:endParaRPr>
              <a:latin typeface="Short Stack"/>
              <a:ea typeface="Short Stack"/>
              <a:cs typeface="Short Stack"/>
              <a:sym typeface="Short Stack"/>
            </a:endParaRPr>
          </a:p>
          <a:p>
            <a:pPr indent="0" lvl="0" marL="457200" rtl="0" algn="l">
              <a:spcBef>
                <a:spcPts val="0"/>
              </a:spcBef>
              <a:spcAft>
                <a:spcPts val="0"/>
              </a:spcAft>
              <a:buNone/>
            </a:pPr>
            <a:r>
              <a:rPr lang="en-US">
                <a:solidFill>
                  <a:schemeClr val="dk1"/>
                </a:solidFill>
                <a:latin typeface="Proxima Nova"/>
                <a:ea typeface="Proxima Nova"/>
                <a:cs typeface="Proxima Nova"/>
                <a:sym typeface="Proxima Nova"/>
              </a:rPr>
              <a:t>of all elements in </a:t>
            </a:r>
            <a:r>
              <a:rPr b="1" lang="en-US">
                <a:solidFill>
                  <a:schemeClr val="dk1"/>
                </a:solidFill>
                <a:latin typeface="Short Stack"/>
                <a:ea typeface="Short Stack"/>
                <a:cs typeface="Short Stack"/>
                <a:sym typeface="Short Stack"/>
              </a:rPr>
              <a:t>X</a:t>
            </a:r>
            <a:r>
              <a:rPr lang="en-US">
                <a:solidFill>
                  <a:schemeClr val="dk1"/>
                </a:solidFill>
                <a:latin typeface="Proxima Nova"/>
                <a:ea typeface="Proxima Nova"/>
                <a:cs typeface="Proxima Nova"/>
                <a:sym typeface="Proxima Nova"/>
              </a:rPr>
              <a:t>.</a:t>
            </a:r>
            <a:endParaRPr>
              <a:solidFill>
                <a:schemeClr val="dk1"/>
              </a:solidFill>
              <a:latin typeface="Proxima Nova"/>
              <a:ea typeface="Proxima Nova"/>
              <a:cs typeface="Proxima Nova"/>
              <a:sym typeface="Proxima Nova"/>
            </a:endParaRPr>
          </a:p>
          <a:p>
            <a:pPr indent="0" lvl="0" marL="457200" rtl="0" algn="l">
              <a:spcBef>
                <a:spcPts val="0"/>
              </a:spcBef>
              <a:spcAft>
                <a:spcPts val="0"/>
              </a:spcAft>
              <a:buNone/>
            </a:pPr>
            <a:r>
              <a:t/>
            </a:r>
            <a:endParaRPr b="1">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US">
                <a:solidFill>
                  <a:schemeClr val="dk1"/>
                </a:solidFill>
                <a:latin typeface="Proxima Nova"/>
                <a:ea typeface="Proxima Nova"/>
                <a:cs typeface="Proxima Nova"/>
                <a:sym typeface="Proxima Nova"/>
              </a:rPr>
              <a:t>Compute in superposition and measure the output of the map</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US">
                <a:solidFill>
                  <a:schemeClr val="dk1"/>
                </a:solidFill>
                <a:latin typeface="Proxima Nova"/>
                <a:ea typeface="Proxima Nova"/>
                <a:cs typeface="Proxima Nova"/>
                <a:sym typeface="Proxima Nova"/>
              </a:rPr>
              <a:t>          </a:t>
            </a:r>
            <a:r>
              <a:rPr b="1" lang="en-US">
                <a:solidFill>
                  <a:schemeClr val="dk1"/>
                </a:solidFill>
                <a:latin typeface="Short Stack"/>
                <a:ea typeface="Short Stack"/>
                <a:cs typeface="Short Stack"/>
                <a:sym typeface="Short Stack"/>
              </a:rPr>
              <a:t>x</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I(x)</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y</a:t>
            </a:r>
            <a:r>
              <a:rPr lang="en-US">
                <a:solidFill>
                  <a:schemeClr val="dk1"/>
                </a:solidFill>
                <a:latin typeface="Proxima Nova"/>
                <a:ea typeface="Proxima Nova"/>
                <a:cs typeface="Proxima Nova"/>
                <a:sym typeface="Proxima Nova"/>
              </a:rPr>
              <a:t>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US">
                <a:solidFill>
                  <a:schemeClr val="dk1"/>
                </a:solidFill>
                <a:latin typeface="Proxima Nova"/>
                <a:ea typeface="Proxima Nova"/>
                <a:cs typeface="Proxima Nova"/>
                <a:sym typeface="Proxima Nova"/>
              </a:rPr>
              <a:t>Output             </a:t>
            </a:r>
            <a:r>
              <a:rPr lang="en-US">
                <a:solidFill>
                  <a:schemeClr val="dk1"/>
                </a:solidFill>
                <a:latin typeface="Short Stack"/>
                <a:ea typeface="Short Stack"/>
                <a:cs typeface="Short Stack"/>
                <a:sym typeface="Short Stack"/>
              </a:rPr>
              <a:t>= |ψ&gt;</a:t>
            </a:r>
            <a:r>
              <a:rPr lang="en-US">
                <a:solidFill>
                  <a:schemeClr val="dk1"/>
                </a:solidFill>
                <a:latin typeface="Proxima Nova"/>
                <a:ea typeface="Proxima Nova"/>
                <a:cs typeface="Proxima Nova"/>
                <a:sym typeface="Proxima Nova"/>
              </a:rPr>
              <a:t>, </a:t>
            </a:r>
            <a:r>
              <a:rPr lang="en-US">
                <a:solidFill>
                  <a:schemeClr val="dk1"/>
                </a:solidFill>
                <a:latin typeface="Short Stack"/>
                <a:ea typeface="Short Stack"/>
                <a:cs typeface="Short Stack"/>
                <a:sym typeface="Short Stack"/>
              </a:rPr>
              <a:t> σ = </a:t>
            </a:r>
            <a:r>
              <a:rPr b="1" lang="en-US">
                <a:solidFill>
                  <a:schemeClr val="dk1"/>
                </a:solidFill>
                <a:latin typeface="Short Stack"/>
                <a:ea typeface="Short Stack"/>
                <a:cs typeface="Short Stack"/>
                <a:sym typeface="Short Stack"/>
              </a:rPr>
              <a:t>y</a:t>
            </a:r>
            <a:r>
              <a:rPr lang="en-US">
                <a:solidFill>
                  <a:schemeClr val="dk1"/>
                </a:solidFill>
                <a:latin typeface="Short Stack"/>
                <a:ea typeface="Short Stack"/>
                <a:cs typeface="Short Stack"/>
                <a:sym typeface="Short Stack"/>
              </a:rPr>
              <a:t>.</a:t>
            </a:r>
            <a:r>
              <a:rPr lang="en-US">
                <a:solidFill>
                  <a:schemeClr val="dk1"/>
                </a:solidFill>
                <a:latin typeface="Proxima Nova"/>
                <a:ea typeface="Proxima Nova"/>
                <a:cs typeface="Proxima Nova"/>
                <a:sym typeface="Proxima Nova"/>
              </a:rPr>
              <a:t>  </a:t>
            </a:r>
            <a:endParaRPr>
              <a:solidFill>
                <a:schemeClr val="dk1"/>
              </a:solidFill>
              <a:latin typeface="Proxima Nova"/>
              <a:ea typeface="Proxima Nova"/>
              <a:cs typeface="Proxima Nova"/>
              <a:sym typeface="Proxima Nova"/>
            </a:endParaRPr>
          </a:p>
        </p:txBody>
      </p:sp>
      <p:sp>
        <p:nvSpPr>
          <p:cNvPr id="749" name="Google Shape;749;p46"/>
          <p:cNvSpPr txBox="1"/>
          <p:nvPr/>
        </p:nvSpPr>
        <p:spPr>
          <a:xfrm>
            <a:off x="-37700" y="4356675"/>
            <a:ext cx="1830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u="sng">
                <a:latin typeface="Proxima Nova"/>
                <a:ea typeface="Proxima Nova"/>
                <a:cs typeface="Proxima Nova"/>
                <a:sym typeface="Proxima Nova"/>
              </a:rPr>
              <a:t>Verify(         , </a:t>
            </a:r>
            <a:r>
              <a:rPr b="1" lang="en-US" sz="1600" u="sng">
                <a:latin typeface="Short Stack"/>
                <a:ea typeface="Short Stack"/>
                <a:cs typeface="Short Stack"/>
                <a:sym typeface="Short Stack"/>
              </a:rPr>
              <a:t>y</a:t>
            </a:r>
            <a:r>
              <a:rPr b="1" lang="en-US" sz="1600" u="sng">
                <a:latin typeface="Proxima Nova"/>
                <a:ea typeface="Proxima Nova"/>
                <a:cs typeface="Proxima Nova"/>
                <a:sym typeface="Proxima Nova"/>
              </a:rPr>
              <a:t>):</a:t>
            </a:r>
            <a:endParaRPr b="1" sz="1600" u="sng">
              <a:latin typeface="Proxima Nova"/>
              <a:ea typeface="Proxima Nova"/>
              <a:cs typeface="Proxima Nova"/>
              <a:sym typeface="Proxima Nova"/>
            </a:endParaRPr>
          </a:p>
        </p:txBody>
      </p:sp>
      <p:pic>
        <p:nvPicPr>
          <p:cNvPr descr="Money with solid fill" id="750" name="Google Shape;750;p46"/>
          <p:cNvPicPr preferRelativeResize="0"/>
          <p:nvPr/>
        </p:nvPicPr>
        <p:blipFill rotWithShape="1">
          <a:blip r:embed="rId3">
            <a:alphaModFix/>
          </a:blip>
          <a:srcRect b="0" l="0" r="0" t="0"/>
          <a:stretch/>
        </p:blipFill>
        <p:spPr>
          <a:xfrm>
            <a:off x="669540" y="4301108"/>
            <a:ext cx="416400" cy="416400"/>
          </a:xfrm>
          <a:prstGeom prst="rect">
            <a:avLst/>
          </a:prstGeom>
          <a:noFill/>
          <a:ln>
            <a:noFill/>
          </a:ln>
        </p:spPr>
      </p:pic>
      <p:sp>
        <p:nvSpPr>
          <p:cNvPr id="751" name="Google Shape;751;p46"/>
          <p:cNvSpPr txBox="1"/>
          <p:nvPr/>
        </p:nvSpPr>
        <p:spPr>
          <a:xfrm>
            <a:off x="1729275" y="4312200"/>
            <a:ext cx="3496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Use </a:t>
            </a:r>
            <a:r>
              <a:rPr lang="en-US">
                <a:solidFill>
                  <a:schemeClr val="dk1"/>
                </a:solidFill>
                <a:latin typeface="Proxima Nova"/>
                <a:ea typeface="Proxima Nova"/>
                <a:cs typeface="Proxima Nova"/>
                <a:sym typeface="Proxima Nova"/>
              </a:rPr>
              <a:t>permutations </a:t>
            </a:r>
            <a:r>
              <a:rPr b="1" lang="en-US">
                <a:solidFill>
                  <a:schemeClr val="dk1"/>
                </a:solidFill>
                <a:latin typeface="Short Stack"/>
                <a:ea typeface="Short Stack"/>
                <a:cs typeface="Short Stack"/>
                <a:sym typeface="Short Stack"/>
              </a:rPr>
              <a:t>σ</a:t>
            </a:r>
            <a:r>
              <a:rPr baseline="-25000" lang="en-US">
                <a:solidFill>
                  <a:schemeClr val="dk1"/>
                </a:solidFill>
                <a:latin typeface="Short Stack"/>
                <a:ea typeface="Short Stack"/>
                <a:cs typeface="Short Stack"/>
                <a:sym typeface="Short Stack"/>
              </a:rPr>
              <a:t>i</a:t>
            </a:r>
            <a:r>
              <a:rPr lang="en-US">
                <a:solidFill>
                  <a:schemeClr val="dk1"/>
                </a:solidFill>
                <a:latin typeface="Proxima Nova"/>
                <a:ea typeface="Proxima Nova"/>
                <a:cs typeface="Proxima Nova"/>
                <a:sym typeface="Proxima Nova"/>
              </a:rPr>
              <a:t> to rerandomize the state for our (approximate) projection, as in </a:t>
            </a:r>
            <a:r>
              <a:rPr b="1" lang="en-US">
                <a:solidFill>
                  <a:schemeClr val="dk1"/>
                </a:solidFill>
                <a:latin typeface="Short Stack"/>
                <a:ea typeface="Short Stack"/>
                <a:cs typeface="Short Stack"/>
                <a:sym typeface="Short Stack"/>
              </a:rPr>
              <a:t>σ</a:t>
            </a:r>
            <a:r>
              <a:rPr baseline="-25000" lang="en-US">
                <a:solidFill>
                  <a:schemeClr val="dk1"/>
                </a:solidFill>
                <a:latin typeface="Short Stack"/>
                <a:ea typeface="Short Stack"/>
                <a:cs typeface="Short Stack"/>
                <a:sym typeface="Short Stack"/>
              </a:rPr>
              <a:t>n</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σ</a:t>
            </a:r>
            <a:r>
              <a:rPr baseline="-25000" lang="en-US">
                <a:solidFill>
                  <a:schemeClr val="dk1"/>
                </a:solidFill>
                <a:latin typeface="Short Stack"/>
                <a:ea typeface="Short Stack"/>
                <a:cs typeface="Short Stack"/>
                <a:sym typeface="Short Stack"/>
              </a:rPr>
              <a:t>1</a:t>
            </a:r>
            <a:r>
              <a:rPr lang="en-US">
                <a:solidFill>
                  <a:schemeClr val="dk1"/>
                </a:solidFill>
                <a:latin typeface="Short Stack"/>
                <a:ea typeface="Short Stack"/>
                <a:cs typeface="Short Stack"/>
                <a:sym typeface="Short Stack"/>
              </a:rPr>
              <a:t>(</a:t>
            </a:r>
            <a:r>
              <a:rPr b="1" lang="en-US">
                <a:solidFill>
                  <a:schemeClr val="dk1"/>
                </a:solidFill>
                <a:latin typeface="Short Stack"/>
                <a:ea typeface="Short Stack"/>
                <a:cs typeface="Short Stack"/>
                <a:sym typeface="Short Stack"/>
              </a:rPr>
              <a:t>x</a:t>
            </a:r>
            <a:r>
              <a:rPr lang="en-US">
                <a:solidFill>
                  <a:schemeClr val="dk1"/>
                </a:solidFill>
                <a:latin typeface="Short Stack"/>
                <a:ea typeface="Short Stack"/>
                <a:cs typeface="Short Stack"/>
                <a:sym typeface="Short Stack"/>
              </a:rPr>
              <a:t>)) … ).</a:t>
            </a:r>
            <a:endParaRPr>
              <a:latin typeface="Proxima Nova"/>
              <a:ea typeface="Proxima Nova"/>
              <a:cs typeface="Proxima Nova"/>
              <a:sym typeface="Proxima Nova"/>
            </a:endParaRPr>
          </a:p>
        </p:txBody>
      </p:sp>
      <p:sp>
        <p:nvSpPr>
          <p:cNvPr id="752" name="Google Shape;752;p46"/>
          <p:cNvSpPr txBox="1"/>
          <p:nvPr/>
        </p:nvSpPr>
        <p:spPr>
          <a:xfrm>
            <a:off x="5431250" y="4296900"/>
            <a:ext cx="34968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Use </a:t>
            </a:r>
            <a:r>
              <a:rPr lang="en-US">
                <a:solidFill>
                  <a:schemeClr val="dk1"/>
                </a:solidFill>
                <a:latin typeface="Proxima Nova"/>
                <a:ea typeface="Proxima Nova"/>
                <a:cs typeface="Proxima Nova"/>
                <a:sym typeface="Proxima Nova"/>
              </a:rPr>
              <a:t>the group action to rerandomize the state for our (approximate) projection, as in </a:t>
            </a:r>
            <a:r>
              <a:rPr b="1" lang="en-US">
                <a:solidFill>
                  <a:schemeClr val="dk1"/>
                </a:solidFill>
                <a:latin typeface="Short Stack"/>
                <a:ea typeface="Short Stack"/>
                <a:cs typeface="Short Stack"/>
                <a:sym typeface="Short Stack"/>
              </a:rPr>
              <a:t>g</a:t>
            </a:r>
            <a:r>
              <a:rPr baseline="-25000" lang="en-US">
                <a:solidFill>
                  <a:schemeClr val="dk1"/>
                </a:solidFill>
                <a:latin typeface="Short Stack"/>
                <a:ea typeface="Short Stack"/>
                <a:cs typeface="Short Stack"/>
                <a:sym typeface="Short Stack"/>
              </a:rPr>
              <a:t>n </a:t>
            </a:r>
            <a:r>
              <a:rPr lang="en-US" sz="1600">
                <a:solidFill>
                  <a:schemeClr val="dk1"/>
                </a:solidFill>
                <a:latin typeface="Short Stack"/>
                <a:ea typeface="Short Stack"/>
                <a:cs typeface="Short Stack"/>
                <a:sym typeface="Short Stack"/>
              </a:rPr>
              <a:t>★ </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g</a:t>
            </a:r>
            <a:r>
              <a:rPr baseline="-25000" lang="en-US">
                <a:solidFill>
                  <a:schemeClr val="dk1"/>
                </a:solidFill>
                <a:latin typeface="Short Stack"/>
                <a:ea typeface="Short Stack"/>
                <a:cs typeface="Short Stack"/>
                <a:sym typeface="Short Stack"/>
              </a:rPr>
              <a:t>1</a:t>
            </a:r>
            <a:r>
              <a:rPr lang="en-US">
                <a:solidFill>
                  <a:schemeClr val="dk1"/>
                </a:solidFill>
                <a:latin typeface="Short Stack"/>
                <a:ea typeface="Short Stack"/>
                <a:cs typeface="Short Stack"/>
                <a:sym typeface="Short Stack"/>
              </a:rPr>
              <a:t> </a:t>
            </a:r>
            <a:r>
              <a:rPr lang="en-US" sz="1600">
                <a:solidFill>
                  <a:schemeClr val="dk1"/>
                </a:solidFill>
                <a:latin typeface="Short Stack"/>
                <a:ea typeface="Short Stack"/>
                <a:cs typeface="Short Stack"/>
                <a:sym typeface="Short Stack"/>
              </a:rPr>
              <a:t>★ </a:t>
            </a:r>
            <a:r>
              <a:rPr b="1" lang="en-US">
                <a:solidFill>
                  <a:schemeClr val="dk1"/>
                </a:solidFill>
                <a:latin typeface="Short Stack"/>
                <a:ea typeface="Short Stack"/>
                <a:cs typeface="Short Stack"/>
                <a:sym typeface="Short Stack"/>
              </a:rPr>
              <a:t>x</a:t>
            </a:r>
            <a:r>
              <a:rPr baseline="-25000" lang="en-US">
                <a:solidFill>
                  <a:schemeClr val="dk1"/>
                </a:solidFill>
                <a:latin typeface="Short Stack"/>
                <a:ea typeface="Short Stack"/>
                <a:cs typeface="Short Stack"/>
                <a:sym typeface="Short Stack"/>
              </a:rPr>
              <a:t>1</a:t>
            </a:r>
            <a:r>
              <a:rPr lang="en-US">
                <a:solidFill>
                  <a:schemeClr val="dk1"/>
                </a:solidFill>
                <a:latin typeface="Short Stack"/>
                <a:ea typeface="Short Stack"/>
                <a:cs typeface="Short Stack"/>
                <a:sym typeface="Short Stack"/>
              </a:rPr>
              <a:t>) … ).</a:t>
            </a:r>
            <a:endParaRPr>
              <a:latin typeface="Proxima Nova"/>
              <a:ea typeface="Proxima Nova"/>
              <a:cs typeface="Proxima Nova"/>
              <a:sym typeface="Proxima Nova"/>
            </a:endParaRPr>
          </a:p>
        </p:txBody>
      </p:sp>
      <p:pic>
        <p:nvPicPr>
          <p:cNvPr descr="Money with solid fill" id="753" name="Google Shape;753;p46"/>
          <p:cNvPicPr preferRelativeResize="0"/>
          <p:nvPr/>
        </p:nvPicPr>
        <p:blipFill rotWithShape="1">
          <a:blip r:embed="rId3">
            <a:alphaModFix/>
          </a:blip>
          <a:srcRect b="0" l="0" r="0" t="0"/>
          <a:stretch/>
        </p:blipFill>
        <p:spPr>
          <a:xfrm>
            <a:off x="6543003" y="3547633"/>
            <a:ext cx="416400" cy="416400"/>
          </a:xfrm>
          <a:prstGeom prst="rect">
            <a:avLst/>
          </a:prstGeom>
          <a:noFill/>
          <a:ln>
            <a:noFill/>
          </a:ln>
        </p:spPr>
      </p:pic>
      <p:sp>
        <p:nvSpPr>
          <p:cNvPr id="754" name="Google Shape;754;p46"/>
          <p:cNvSpPr/>
          <p:nvPr/>
        </p:nvSpPr>
        <p:spPr>
          <a:xfrm>
            <a:off x="1620550" y="4209150"/>
            <a:ext cx="7307400" cy="949800"/>
          </a:xfrm>
          <a:prstGeom prst="roundRect">
            <a:avLst>
              <a:gd fmla="val 16667" name="adj"/>
            </a:avLst>
          </a:prstGeom>
          <a:noFill/>
          <a:ln cap="flat" cmpd="sng" w="1143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47"/>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800"/>
              <a:buNone/>
            </a:pPr>
            <a:r>
              <a:rPr lang="en-US">
                <a:solidFill>
                  <a:schemeClr val="lt1"/>
                </a:solidFill>
              </a:rPr>
              <a:t>Group Actions</a:t>
            </a:r>
            <a:endParaRPr>
              <a:solidFill>
                <a:schemeClr val="lt1"/>
              </a:solidFill>
            </a:endParaRPr>
          </a:p>
        </p:txBody>
      </p:sp>
      <p:sp>
        <p:nvSpPr>
          <p:cNvPr id="760" name="Google Shape;760;p47"/>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47"/>
          <p:cNvSpPr txBox="1"/>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marR="0" rtl="0" algn="l">
              <a:lnSpc>
                <a:spcPct val="90000"/>
              </a:lnSpc>
              <a:spcBef>
                <a:spcPts val="0"/>
              </a:spcBef>
              <a:spcAft>
                <a:spcPts val="0"/>
              </a:spcAft>
              <a:buClr>
                <a:srgbClr val="000000"/>
              </a:buClr>
              <a:buSzPts val="2800"/>
              <a:buFont typeface="Arial"/>
              <a:buNone/>
            </a:pPr>
            <a:r>
              <a:rPr b="1" lang="en-US" sz="2800">
                <a:solidFill>
                  <a:schemeClr val="accent4"/>
                </a:solidFill>
                <a:latin typeface="Proxima Nova"/>
                <a:ea typeface="Proxima Nova"/>
                <a:cs typeface="Proxima Nova"/>
                <a:sym typeface="Proxima Nova"/>
              </a:rPr>
              <a:t>Candidate</a:t>
            </a:r>
            <a:r>
              <a:rPr b="1" lang="en-US" sz="2800">
                <a:solidFill>
                  <a:schemeClr val="accent4"/>
                </a:solidFill>
                <a:latin typeface="Proxima Nova"/>
                <a:ea typeface="Proxima Nova"/>
                <a:cs typeface="Proxima Nova"/>
                <a:sym typeface="Proxima Nova"/>
              </a:rPr>
              <a:t> from </a:t>
            </a:r>
            <a:r>
              <a:rPr b="1" i="0" lang="en-US" sz="2800" u="none" cap="none" strike="noStrike">
                <a:solidFill>
                  <a:srgbClr val="FFFFFF"/>
                </a:solidFill>
                <a:latin typeface="Proxima Nova"/>
                <a:ea typeface="Proxima Nova"/>
                <a:cs typeface="Proxima Nova"/>
                <a:sym typeface="Proxima Nova"/>
              </a:rPr>
              <a:t>Group Actions [LMZ</a:t>
            </a:r>
            <a:r>
              <a:rPr b="1" lang="en-US" sz="2800">
                <a:solidFill>
                  <a:srgbClr val="FFFFFF"/>
                </a:solidFill>
                <a:latin typeface="Proxima Nova"/>
                <a:ea typeface="Proxima Nova"/>
                <a:cs typeface="Proxima Nova"/>
                <a:sym typeface="Proxima Nova"/>
              </a:rPr>
              <a:t>’23]</a:t>
            </a:r>
            <a:endParaRPr b="1" i="0" sz="2800" u="none" cap="none" strike="noStrike">
              <a:solidFill>
                <a:srgbClr val="FFC000"/>
              </a:solidFill>
              <a:latin typeface="Proxima Nova"/>
              <a:ea typeface="Proxima Nova"/>
              <a:cs typeface="Proxima Nova"/>
              <a:sym typeface="Proxima Nova"/>
            </a:endParaRPr>
          </a:p>
        </p:txBody>
      </p:sp>
      <p:sp>
        <p:nvSpPr>
          <p:cNvPr id="762" name="Google Shape;762;p47"/>
          <p:cNvSpPr txBox="1"/>
          <p:nvPr/>
        </p:nvSpPr>
        <p:spPr>
          <a:xfrm>
            <a:off x="188375" y="740700"/>
            <a:ext cx="8199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[LMZ’23] </a:t>
            </a:r>
            <a:r>
              <a:rPr b="1" lang="en-US">
                <a:latin typeface="Proxima Nova"/>
                <a:ea typeface="Proxima Nova"/>
                <a:cs typeface="Proxima Nova"/>
                <a:sym typeface="Proxima Nova"/>
              </a:rPr>
              <a:t>does not show how to actually build an instantiable construction of quantum money</a:t>
            </a:r>
            <a:r>
              <a:rPr lang="en-US">
                <a:latin typeface="Proxima Nova"/>
                <a:ea typeface="Proxima Nova"/>
                <a:cs typeface="Proxima Nova"/>
                <a:sym typeface="Proxima Nova"/>
              </a:rPr>
              <a:t> from group actions because they did not know how to satisfy certain requirements of their scheme with group actions. </a:t>
            </a:r>
            <a:endParaRPr>
              <a:latin typeface="Proxima Nova"/>
              <a:ea typeface="Proxima Nova"/>
              <a:cs typeface="Proxima Nova"/>
              <a:sym typeface="Proxima Nova"/>
            </a:endParaRPr>
          </a:p>
        </p:txBody>
      </p:sp>
      <p:cxnSp>
        <p:nvCxnSpPr>
          <p:cNvPr id="763" name="Google Shape;763;p47"/>
          <p:cNvCxnSpPr/>
          <p:nvPr/>
        </p:nvCxnSpPr>
        <p:spPr>
          <a:xfrm flipH="1" rot="10800000">
            <a:off x="254825" y="1530463"/>
            <a:ext cx="8547300" cy="30000"/>
          </a:xfrm>
          <a:prstGeom prst="straightConnector1">
            <a:avLst/>
          </a:prstGeom>
          <a:noFill/>
          <a:ln cap="flat" cmpd="sng" w="9525">
            <a:solidFill>
              <a:schemeClr val="dk2"/>
            </a:solidFill>
            <a:prstDash val="solid"/>
            <a:round/>
            <a:headEnd len="med" w="med" type="none"/>
            <a:tailEnd len="med" w="med" type="none"/>
          </a:ln>
        </p:spPr>
      </p:cxnSp>
      <p:sp>
        <p:nvSpPr>
          <p:cNvPr id="764" name="Google Shape;764;p47"/>
          <p:cNvSpPr txBox="1"/>
          <p:nvPr/>
        </p:nvSpPr>
        <p:spPr>
          <a:xfrm>
            <a:off x="383500" y="1618500"/>
            <a:ext cx="84822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Some Caveats:</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We need </a:t>
            </a:r>
            <a:r>
              <a:rPr b="1" lang="en-US">
                <a:latin typeface="Proxima Nova"/>
                <a:ea typeface="Proxima Nova"/>
                <a:cs typeface="Proxima Nova"/>
                <a:sym typeface="Proxima Nova"/>
              </a:rPr>
              <a:t>oblivious samplability </a:t>
            </a:r>
            <a:r>
              <a:rPr lang="en-US">
                <a:latin typeface="Proxima Nova"/>
                <a:ea typeface="Proxima Nova"/>
                <a:cs typeface="Proxima Nova"/>
                <a:sym typeface="Proxima Nova"/>
              </a:rPr>
              <a:t>of set elements.  This is </a:t>
            </a:r>
            <a:r>
              <a:rPr b="1" lang="en-US">
                <a:latin typeface="Proxima Nova"/>
                <a:ea typeface="Proxima Nova"/>
                <a:cs typeface="Proxima Nova"/>
                <a:sym typeface="Proxima Nova"/>
              </a:rPr>
              <a:t>not known</a:t>
            </a:r>
            <a:r>
              <a:rPr lang="en-US">
                <a:latin typeface="Proxima Nova"/>
                <a:ea typeface="Proxima Nova"/>
                <a:cs typeface="Proxima Nova"/>
                <a:sym typeface="Proxima Nova"/>
              </a:rPr>
              <a:t> for many cryptographic group actions.  We also need a </a:t>
            </a:r>
            <a:r>
              <a:rPr b="1" lang="en-US">
                <a:latin typeface="Proxima Nova"/>
                <a:ea typeface="Proxima Nova"/>
                <a:cs typeface="Proxima Nova"/>
                <a:sym typeface="Proxima Nova"/>
              </a:rPr>
              <a:t>“pseudoinvertible” sampling algorithm</a:t>
            </a:r>
            <a:r>
              <a:rPr lang="en-US">
                <a:latin typeface="Proxima Nova"/>
                <a:ea typeface="Proxima Nova"/>
                <a:cs typeface="Proxima Nova"/>
                <a:sym typeface="Proxima Nova"/>
              </a:rPr>
              <a:t>.</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We need</a:t>
            </a:r>
            <a:r>
              <a:rPr b="1" lang="en-US">
                <a:latin typeface="Proxima Nova"/>
                <a:ea typeface="Proxima Nova"/>
                <a:cs typeface="Proxima Nova"/>
                <a:sym typeface="Proxima Nova"/>
              </a:rPr>
              <a:t> regular</a:t>
            </a:r>
            <a:r>
              <a:rPr lang="en-US">
                <a:latin typeface="Proxima Nova"/>
                <a:ea typeface="Proxima Nova"/>
                <a:cs typeface="Proxima Nova"/>
                <a:sym typeface="Proxima Nova"/>
              </a:rPr>
              <a:t> (or close to regular) </a:t>
            </a:r>
            <a:r>
              <a:rPr b="1" lang="en-US">
                <a:latin typeface="Proxima Nova"/>
                <a:ea typeface="Proxima Nova"/>
                <a:cs typeface="Proxima Nova"/>
                <a:sym typeface="Proxima Nova"/>
              </a:rPr>
              <a:t>group actions</a:t>
            </a:r>
            <a:r>
              <a:rPr lang="en-US">
                <a:latin typeface="Proxima Nova"/>
                <a:ea typeface="Proxima Nova"/>
                <a:cs typeface="Proxima Nova"/>
                <a:sym typeface="Proxima Nova"/>
              </a:rPr>
              <a:t> (although these are typically what is used in cryptography).</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We need a </a:t>
            </a:r>
            <a:r>
              <a:rPr b="1" lang="en-US">
                <a:latin typeface="Proxima Nova"/>
                <a:ea typeface="Proxima Nova"/>
                <a:cs typeface="Proxima Nova"/>
                <a:sym typeface="Proxima Nova"/>
              </a:rPr>
              <a:t>new security proof</a:t>
            </a:r>
            <a:r>
              <a:rPr lang="en-US">
                <a:latin typeface="Proxima Nova"/>
                <a:ea typeface="Proxima Nova"/>
                <a:cs typeface="Proxima Nova"/>
                <a:sym typeface="Proxima Nova"/>
              </a:rPr>
              <a:t>, since [Zhandry’23] broke an assumption used in the proof from [LMZ’23].</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457200" rtl="0" algn="l">
              <a:spcBef>
                <a:spcPts val="0"/>
              </a:spcBef>
              <a:spcAft>
                <a:spcPts val="0"/>
              </a:spcAft>
              <a:buNone/>
            </a:pPr>
            <a:r>
              <a:t/>
            </a:r>
            <a:endParaRPr>
              <a:latin typeface="Proxima Nova"/>
              <a:ea typeface="Proxima Nova"/>
              <a:cs typeface="Proxima Nova"/>
              <a:sym typeface="Proxima Nova"/>
            </a:endParaRPr>
          </a:p>
        </p:txBody>
      </p:sp>
      <p:cxnSp>
        <p:nvCxnSpPr>
          <p:cNvPr id="765" name="Google Shape;765;p47"/>
          <p:cNvCxnSpPr/>
          <p:nvPr/>
        </p:nvCxnSpPr>
        <p:spPr>
          <a:xfrm flipH="1" rot="10800000">
            <a:off x="188375" y="3531113"/>
            <a:ext cx="8547300" cy="30000"/>
          </a:xfrm>
          <a:prstGeom prst="straightConnector1">
            <a:avLst/>
          </a:prstGeom>
          <a:noFill/>
          <a:ln cap="flat" cmpd="sng" w="9525">
            <a:solidFill>
              <a:schemeClr val="dk2"/>
            </a:solidFill>
            <a:prstDash val="solid"/>
            <a:round/>
            <a:headEnd len="med" w="med" type="none"/>
            <a:tailEnd len="med" w="med" type="none"/>
          </a:ln>
        </p:spPr>
      </p:cxnSp>
      <p:sp>
        <p:nvSpPr>
          <p:cNvPr id="766" name="Google Shape;766;p47"/>
          <p:cNvSpPr txBox="1"/>
          <p:nvPr/>
        </p:nvSpPr>
        <p:spPr>
          <a:xfrm>
            <a:off x="298300" y="3706700"/>
            <a:ext cx="8437500" cy="138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lang="en-US" sz="1600">
                <a:latin typeface="Proxima Nova"/>
                <a:ea typeface="Proxima Nova"/>
                <a:cs typeface="Proxima Nova"/>
                <a:sym typeface="Proxima Nova"/>
              </a:rPr>
              <a:t>This work:  we solve all of these problems with new results on </a:t>
            </a:r>
            <a:r>
              <a:rPr b="1" lang="en-US" sz="1600">
                <a:solidFill>
                  <a:schemeClr val="accent4"/>
                </a:solidFill>
                <a:latin typeface="Proxima Nova"/>
                <a:ea typeface="Proxima Nova"/>
                <a:cs typeface="Proxima Nova"/>
                <a:sym typeface="Proxima Nova"/>
              </a:rPr>
              <a:t>elliptic curve isogenies</a:t>
            </a:r>
            <a:r>
              <a:rPr b="1" lang="en-US" sz="1600">
                <a:latin typeface="Proxima Nova"/>
                <a:ea typeface="Proxima Nova"/>
                <a:cs typeface="Proxima Nova"/>
                <a:sym typeface="Proxima Nova"/>
              </a:rPr>
              <a:t>.</a:t>
            </a:r>
            <a:endParaRPr b="1"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b="1"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rPr b="1" lang="en-US" sz="1600">
                <a:latin typeface="Proxima Nova"/>
                <a:ea typeface="Proxima Nova"/>
                <a:cs typeface="Proxima Nova"/>
                <a:sym typeface="Proxima Nova"/>
              </a:rPr>
              <a:t>This requires us to advance the state of the art of “pure” math on elliptic curves.</a:t>
            </a:r>
            <a:endParaRPr b="1"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4"/>
                                        </p:tgtEl>
                                        <p:attrNameLst>
                                          <p:attrName>style.visibility</p:attrName>
                                        </p:attrNameLst>
                                      </p:cBhvr>
                                      <p:to>
                                        <p:strVal val="visible"/>
                                      </p:to>
                                    </p:set>
                                    <p:animEffect filter="fade" transition="in">
                                      <p:cBhvr>
                                        <p:cTn dur="1000"/>
                                        <p:tgtEl>
                                          <p:spTgt spid="7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48"/>
          <p:cNvSpPr/>
          <p:nvPr/>
        </p:nvSpPr>
        <p:spPr>
          <a:xfrm>
            <a:off x="175" y="-8225"/>
            <a:ext cx="9144000" cy="618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48"/>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Recall:  [LMZ’23] Idea</a:t>
            </a:r>
            <a:r>
              <a:rPr lang="en-US">
                <a:solidFill>
                  <a:schemeClr val="lt1"/>
                </a:solidFill>
              </a:rPr>
              <a:t> from </a:t>
            </a:r>
            <a:r>
              <a:rPr lang="en-US">
                <a:solidFill>
                  <a:schemeClr val="accent4"/>
                </a:solidFill>
              </a:rPr>
              <a:t>Isogenies</a:t>
            </a:r>
            <a:endParaRPr>
              <a:solidFill>
                <a:schemeClr val="accent4"/>
              </a:solidFill>
            </a:endParaRPr>
          </a:p>
        </p:txBody>
      </p:sp>
      <p:sp>
        <p:nvSpPr>
          <p:cNvPr id="773" name="Google Shape;773;p48"/>
          <p:cNvSpPr txBox="1"/>
          <p:nvPr/>
        </p:nvSpPr>
        <p:spPr>
          <a:xfrm>
            <a:off x="124075" y="747200"/>
            <a:ext cx="8764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Elliptic curve isogenies can sometimes be viewed as group actions [ADMP20].  </a:t>
            </a:r>
            <a:endParaRPr>
              <a:latin typeface="Proxima Nova"/>
              <a:ea typeface="Proxima Nova"/>
              <a:cs typeface="Proxima Nova"/>
              <a:sym typeface="Proxima Nova"/>
            </a:endParaRPr>
          </a:p>
          <a:p>
            <a:pPr indent="0" lvl="0" marL="0" rtl="0" algn="l">
              <a:spcBef>
                <a:spcPts val="0"/>
              </a:spcBef>
              <a:spcAft>
                <a:spcPts val="0"/>
              </a:spcAft>
              <a:buNone/>
            </a:pPr>
            <a:r>
              <a:rPr lang="en-US">
                <a:latin typeface="Proxima Nova"/>
                <a:ea typeface="Proxima Nova"/>
                <a:cs typeface="Proxima Nova"/>
                <a:sym typeface="Proxima Nova"/>
              </a:rPr>
              <a:t>Here is a rough potential construction along the lines of the group action construction.</a:t>
            </a:r>
            <a:endParaRPr>
              <a:latin typeface="Proxima Nova"/>
              <a:ea typeface="Proxima Nova"/>
              <a:cs typeface="Proxima Nova"/>
              <a:sym typeface="Proxima Nova"/>
            </a:endParaRPr>
          </a:p>
        </p:txBody>
      </p:sp>
      <p:cxnSp>
        <p:nvCxnSpPr>
          <p:cNvPr id="774" name="Google Shape;774;p48"/>
          <p:cNvCxnSpPr/>
          <p:nvPr/>
        </p:nvCxnSpPr>
        <p:spPr>
          <a:xfrm flipH="1" rot="10800000">
            <a:off x="254825" y="1378063"/>
            <a:ext cx="8547300" cy="30000"/>
          </a:xfrm>
          <a:prstGeom prst="straightConnector1">
            <a:avLst/>
          </a:prstGeom>
          <a:noFill/>
          <a:ln cap="flat" cmpd="sng" w="9525">
            <a:solidFill>
              <a:schemeClr val="dk2"/>
            </a:solidFill>
            <a:prstDash val="solid"/>
            <a:round/>
            <a:headEnd len="med" w="med" type="none"/>
            <a:tailEnd len="med" w="med" type="none"/>
          </a:ln>
        </p:spPr>
      </p:cxnSp>
      <p:sp>
        <p:nvSpPr>
          <p:cNvPr id="775" name="Google Shape;775;p48"/>
          <p:cNvSpPr txBox="1"/>
          <p:nvPr/>
        </p:nvSpPr>
        <p:spPr>
          <a:xfrm>
            <a:off x="254825" y="1545300"/>
            <a:ext cx="8380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Recall:  	An </a:t>
            </a:r>
            <a:r>
              <a:rPr b="1" lang="en-US">
                <a:latin typeface="Proxima Nova"/>
                <a:ea typeface="Proxima Nova"/>
                <a:cs typeface="Proxima Nova"/>
                <a:sym typeface="Proxima Nova"/>
              </a:rPr>
              <a:t>isogeny</a:t>
            </a:r>
            <a:r>
              <a:rPr lang="en-US">
                <a:latin typeface="Proxima Nova"/>
                <a:ea typeface="Proxima Nova"/>
                <a:cs typeface="Proxima Nova"/>
                <a:sym typeface="Proxima Nova"/>
              </a:rPr>
              <a:t> </a:t>
            </a:r>
            <a:r>
              <a:rPr b="1" lang="en-US">
                <a:latin typeface="Short Stack"/>
                <a:ea typeface="Short Stack"/>
                <a:cs typeface="Short Stack"/>
                <a:sym typeface="Short Stack"/>
              </a:rPr>
              <a:t>ψ</a:t>
            </a:r>
            <a:r>
              <a:rPr lang="en-US">
                <a:latin typeface="Short Stack"/>
                <a:ea typeface="Short Stack"/>
                <a:cs typeface="Short Stack"/>
                <a:sym typeface="Short Stack"/>
              </a:rPr>
              <a:t>:  E → E</a:t>
            </a:r>
            <a:r>
              <a:rPr lang="en-US">
                <a:latin typeface="Proxima Nova"/>
                <a:ea typeface="Proxima Nova"/>
                <a:cs typeface="Proxima Nova"/>
                <a:sym typeface="Proxima Nova"/>
              </a:rPr>
              <a:t> is a surjective group morphism between elliptic curves.</a:t>
            </a:r>
            <a:endParaRPr>
              <a:latin typeface="Proxima Nova"/>
              <a:ea typeface="Proxima Nova"/>
              <a:cs typeface="Proxima Nova"/>
              <a:sym typeface="Proxima Nova"/>
            </a:endParaRPr>
          </a:p>
          <a:p>
            <a:pPr indent="0" lvl="0" marL="0" rtl="0" algn="l">
              <a:spcBef>
                <a:spcPts val="0"/>
              </a:spcBef>
              <a:spcAft>
                <a:spcPts val="0"/>
              </a:spcAft>
              <a:buNone/>
            </a:pPr>
            <a:r>
              <a:rPr b="1" lang="en-US">
                <a:solidFill>
                  <a:schemeClr val="accent2"/>
                </a:solidFill>
                <a:latin typeface="Proxima Nova"/>
                <a:ea typeface="Proxima Nova"/>
                <a:cs typeface="Proxima Nova"/>
                <a:sym typeface="Proxima Nova"/>
              </a:rPr>
              <a:t>		Isogenies only map between curves with the same number of points.</a:t>
            </a:r>
            <a:endParaRPr b="1">
              <a:solidFill>
                <a:schemeClr val="accent2"/>
              </a:solidFill>
              <a:latin typeface="Proxima Nova"/>
              <a:ea typeface="Proxima Nova"/>
              <a:cs typeface="Proxima Nova"/>
              <a:sym typeface="Proxima Nova"/>
            </a:endParaRPr>
          </a:p>
        </p:txBody>
      </p:sp>
      <p:sp>
        <p:nvSpPr>
          <p:cNvPr id="776" name="Google Shape;776;p48"/>
          <p:cNvSpPr txBox="1"/>
          <p:nvPr/>
        </p:nvSpPr>
        <p:spPr>
          <a:xfrm>
            <a:off x="203050" y="2176075"/>
            <a:ext cx="6497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Core Idea</a:t>
            </a:r>
            <a:r>
              <a:rPr lang="en-US">
                <a:latin typeface="Proxima Nova"/>
                <a:ea typeface="Proxima Nova"/>
                <a:cs typeface="Proxima Nova"/>
                <a:sym typeface="Proxima Nova"/>
              </a:rPr>
              <a:t>: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Let our “set” consist of sets of elliptic curves </a:t>
            </a:r>
            <a:r>
              <a:rPr lang="en-US">
                <a:latin typeface="Short Stack"/>
                <a:ea typeface="Short Stack"/>
                <a:cs typeface="Short Stack"/>
                <a:sym typeface="Short Stack"/>
              </a:rPr>
              <a:t>E</a:t>
            </a:r>
            <a:r>
              <a:rPr lang="en-US">
                <a:latin typeface="Proxima Nova"/>
                <a:ea typeface="Proxima Nova"/>
                <a:cs typeface="Proxima Nova"/>
                <a:sym typeface="Proxima Nova"/>
              </a:rPr>
              <a:t> with some related structure.</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Set our invariant to be the number of points in the elliptic curves.</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Use isogenies</a:t>
            </a:r>
            <a:r>
              <a:rPr lang="en-US">
                <a:solidFill>
                  <a:schemeClr val="dk1"/>
                </a:solidFill>
                <a:latin typeface="Proxima Nova"/>
                <a:ea typeface="Proxima Nova"/>
                <a:cs typeface="Proxima Nova"/>
                <a:sym typeface="Proxima Nova"/>
              </a:rPr>
              <a:t> </a:t>
            </a:r>
            <a:r>
              <a:rPr b="1" lang="en-US">
                <a:solidFill>
                  <a:schemeClr val="dk1"/>
                </a:solidFill>
                <a:latin typeface="Short Stack"/>
                <a:ea typeface="Short Stack"/>
                <a:cs typeface="Short Stack"/>
                <a:sym typeface="Short Stack"/>
              </a:rPr>
              <a:t>ψ</a:t>
            </a:r>
            <a:r>
              <a:rPr b="1" baseline="-25000" lang="en-US">
                <a:solidFill>
                  <a:schemeClr val="dk1"/>
                </a:solidFill>
                <a:latin typeface="Short Stack"/>
                <a:ea typeface="Short Stack"/>
                <a:cs typeface="Short Stack"/>
                <a:sym typeface="Short Stack"/>
              </a:rPr>
              <a:t>i</a:t>
            </a:r>
            <a:r>
              <a:rPr lang="en-US">
                <a:solidFill>
                  <a:schemeClr val="dk1"/>
                </a:solidFill>
                <a:latin typeface="Short Stack"/>
                <a:ea typeface="Short Stack"/>
                <a:cs typeface="Short Stack"/>
                <a:sym typeface="Short Stack"/>
              </a:rPr>
              <a:t> </a:t>
            </a:r>
            <a:r>
              <a:rPr lang="en-US">
                <a:solidFill>
                  <a:schemeClr val="dk1"/>
                </a:solidFill>
                <a:latin typeface="Proxima Nova"/>
                <a:ea typeface="Proxima Nova"/>
                <a:cs typeface="Proxima Nova"/>
                <a:sym typeface="Proxima Nova"/>
              </a:rPr>
              <a:t>as our “permutations” </a:t>
            </a:r>
            <a:r>
              <a:rPr b="1" lang="en-US">
                <a:solidFill>
                  <a:schemeClr val="dk1"/>
                </a:solidFill>
                <a:latin typeface="Short Stack"/>
                <a:ea typeface="Short Stack"/>
                <a:cs typeface="Short Stack"/>
                <a:sym typeface="Short Stack"/>
              </a:rPr>
              <a:t>σ</a:t>
            </a:r>
            <a:r>
              <a:rPr baseline="-25000" lang="en-US">
                <a:solidFill>
                  <a:schemeClr val="dk1"/>
                </a:solidFill>
                <a:latin typeface="Short Stack"/>
                <a:ea typeface="Short Stack"/>
                <a:cs typeface="Short Stack"/>
                <a:sym typeface="Short Stack"/>
              </a:rPr>
              <a:t>i</a:t>
            </a:r>
            <a:r>
              <a:rPr lang="en-US">
                <a:solidFill>
                  <a:schemeClr val="dk1"/>
                </a:solidFill>
                <a:latin typeface="Proxima Nova"/>
                <a:ea typeface="Proxima Nova"/>
                <a:cs typeface="Proxima Nova"/>
                <a:sym typeface="Proxima Nova"/>
              </a:rPr>
              <a:t>. </a:t>
            </a:r>
            <a:endParaRPr>
              <a:latin typeface="Proxima Nova"/>
              <a:ea typeface="Proxima Nova"/>
              <a:cs typeface="Proxima Nova"/>
              <a:sym typeface="Proxima Nova"/>
            </a:endParaRPr>
          </a:p>
        </p:txBody>
      </p:sp>
      <p:cxnSp>
        <p:nvCxnSpPr>
          <p:cNvPr id="777" name="Google Shape;777;p48"/>
          <p:cNvCxnSpPr/>
          <p:nvPr/>
        </p:nvCxnSpPr>
        <p:spPr>
          <a:xfrm flipH="1" rot="10800000">
            <a:off x="178625" y="3359263"/>
            <a:ext cx="8547300" cy="30000"/>
          </a:xfrm>
          <a:prstGeom prst="straightConnector1">
            <a:avLst/>
          </a:prstGeom>
          <a:noFill/>
          <a:ln cap="flat" cmpd="sng" w="9525">
            <a:solidFill>
              <a:schemeClr val="dk2"/>
            </a:solidFill>
            <a:prstDash val="solid"/>
            <a:round/>
            <a:headEnd len="med" w="med" type="none"/>
            <a:tailEnd len="med" w="med" type="none"/>
          </a:ln>
        </p:spPr>
      </p:cxnSp>
      <p:sp>
        <p:nvSpPr>
          <p:cNvPr id="778" name="Google Shape;778;p48"/>
          <p:cNvSpPr txBox="1"/>
          <p:nvPr/>
        </p:nvSpPr>
        <p:spPr>
          <a:xfrm>
            <a:off x="293275" y="3643325"/>
            <a:ext cx="8342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A few outstanding problems/large assumptions to make this work:</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We have to assume it’s possible to efficiently “obliviously” sample elliptic curves (not known).</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The knowledge of path assumption is a problem for a security proof.</a:t>
            </a:r>
            <a:endParaRPr>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5"/>
                                        </p:tgtEl>
                                        <p:attrNameLst>
                                          <p:attrName>style.visibility</p:attrName>
                                        </p:attrNameLst>
                                      </p:cBhvr>
                                      <p:to>
                                        <p:strVal val="visible"/>
                                      </p:to>
                                    </p:set>
                                    <p:animEffect filter="fade" transition="in">
                                      <p:cBhvr>
                                        <p:cTn dur="1000"/>
                                        <p:tgtEl>
                                          <p:spTgt spid="775"/>
                                        </p:tgtEl>
                                      </p:cBhvr>
                                    </p:animEffect>
                                  </p:childTnLst>
                                </p:cTn>
                              </p:par>
                              <p:par>
                                <p:cTn fill="hold" nodeType="with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1000"/>
                                        <p:tgtEl>
                                          <p:spTgt spid="776"/>
                                        </p:tgtEl>
                                      </p:cBhvr>
                                    </p:animEffect>
                                  </p:childTnLst>
                                </p:cTn>
                              </p:par>
                              <p:par>
                                <p:cTn fill="hold" nodeType="with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1000"/>
                                        <p:tgtEl>
                                          <p:spTgt spid="7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8"/>
                                        </p:tgtEl>
                                        <p:attrNameLst>
                                          <p:attrName>style.visibility</p:attrName>
                                        </p:attrNameLst>
                                      </p:cBhvr>
                                      <p:to>
                                        <p:strVal val="visible"/>
                                      </p:to>
                                    </p:set>
                                    <p:animEffect filter="fade" transition="in">
                                      <p:cBhvr>
                                        <p:cTn dur="1000"/>
                                        <p:tgtEl>
                                          <p:spTgt spid="778"/>
                                        </p:tgtEl>
                                      </p:cBhvr>
                                    </p:animEffect>
                                  </p:childTnLst>
                                </p:cTn>
                              </p:par>
                              <p:par>
                                <p:cTn fill="hold" nodeType="withEffect" presetClass="entr" presetID="10" presetSubtype="0">
                                  <p:stCondLst>
                                    <p:cond delay="0"/>
                                  </p:stCondLst>
                                  <p:childTnLst>
                                    <p:set>
                                      <p:cBhvr>
                                        <p:cTn dur="1" fill="hold">
                                          <p:stCondLst>
                                            <p:cond delay="0"/>
                                          </p:stCondLst>
                                        </p:cTn>
                                        <p:tgtEl>
                                          <p:spTgt spid="777"/>
                                        </p:tgtEl>
                                        <p:attrNameLst>
                                          <p:attrName>style.visibility</p:attrName>
                                        </p:attrNameLst>
                                      </p:cBhvr>
                                      <p:to>
                                        <p:strVal val="visible"/>
                                      </p:to>
                                    </p:set>
                                    <p:animEffect filter="fade" transition="in">
                                      <p:cBhvr>
                                        <p:cTn dur="1000"/>
                                        <p:tgtEl>
                                          <p:spTgt spid="7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49"/>
          <p:cNvSpPr/>
          <p:nvPr/>
        </p:nvSpPr>
        <p:spPr>
          <a:xfrm>
            <a:off x="175" y="-8225"/>
            <a:ext cx="9144000" cy="618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49"/>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Some Isogeny Definitions</a:t>
            </a:r>
            <a:endParaRPr>
              <a:solidFill>
                <a:schemeClr val="accent4"/>
              </a:solidFill>
            </a:endParaRPr>
          </a:p>
        </p:txBody>
      </p:sp>
      <p:sp>
        <p:nvSpPr>
          <p:cNvPr id="785" name="Google Shape;785;p49"/>
          <p:cNvSpPr txBox="1"/>
          <p:nvPr/>
        </p:nvSpPr>
        <p:spPr>
          <a:xfrm>
            <a:off x="124075" y="747200"/>
            <a:ext cx="87642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For a large prime p, represent isomorphism classes of elliptic curves over </a:t>
            </a:r>
            <a:r>
              <a:rPr b="1" lang="en-US">
                <a:solidFill>
                  <a:schemeClr val="accent4"/>
                </a:solidFill>
                <a:latin typeface="Proxima Nova"/>
                <a:ea typeface="Proxima Nova"/>
                <a:cs typeface="Proxima Nova"/>
                <a:sym typeface="Proxima Nova"/>
              </a:rPr>
              <a:t>F</a:t>
            </a:r>
            <a:r>
              <a:rPr b="1" baseline="-25000" lang="en-US">
                <a:solidFill>
                  <a:schemeClr val="accent4"/>
                </a:solidFill>
                <a:latin typeface="Proxima Nova"/>
                <a:ea typeface="Proxima Nova"/>
                <a:cs typeface="Proxima Nova"/>
                <a:sym typeface="Proxima Nova"/>
              </a:rPr>
              <a:t>p</a:t>
            </a:r>
            <a:r>
              <a:rPr lang="en-US">
                <a:latin typeface="Proxima Nova"/>
                <a:ea typeface="Proxima Nova"/>
                <a:cs typeface="Proxima Nova"/>
                <a:sym typeface="Proxima Nova"/>
              </a:rPr>
              <a:t> by pairs</a:t>
            </a:r>
            <a:r>
              <a:rPr b="1" lang="en-US">
                <a:solidFill>
                  <a:schemeClr val="accent4"/>
                </a:solidFill>
                <a:latin typeface="Proxima Nova"/>
                <a:ea typeface="Proxima Nova"/>
                <a:cs typeface="Proxima Nova"/>
                <a:sym typeface="Proxima Nova"/>
              </a:rPr>
              <a:t> (j, b) ∈ F</a:t>
            </a:r>
            <a:r>
              <a:rPr b="1" baseline="-25000" lang="en-US">
                <a:solidFill>
                  <a:schemeClr val="accent4"/>
                </a:solidFill>
                <a:latin typeface="Proxima Nova"/>
                <a:ea typeface="Proxima Nova"/>
                <a:cs typeface="Proxima Nova"/>
                <a:sym typeface="Proxima Nova"/>
              </a:rPr>
              <a:t>p</a:t>
            </a:r>
            <a:r>
              <a:rPr b="1" lang="en-US">
                <a:solidFill>
                  <a:schemeClr val="accent4"/>
                </a:solidFill>
                <a:latin typeface="Proxima Nova"/>
                <a:ea typeface="Proxima Nova"/>
                <a:cs typeface="Proxima Nova"/>
                <a:sym typeface="Proxima Nova"/>
              </a:rPr>
              <a:t> ×Z</a:t>
            </a:r>
            <a:r>
              <a:rPr lang="en-US">
                <a:latin typeface="Proxima Nova"/>
                <a:ea typeface="Proxima Nova"/>
                <a:cs typeface="Proxima Nova"/>
                <a:sym typeface="Proxima Nova"/>
              </a:rPr>
              <a:t>, where </a:t>
            </a:r>
            <a:r>
              <a:rPr b="1" lang="en-US">
                <a:solidFill>
                  <a:schemeClr val="accent4"/>
                </a:solidFill>
                <a:latin typeface="Proxima Nova"/>
                <a:ea typeface="Proxima Nova"/>
                <a:cs typeface="Proxima Nova"/>
                <a:sym typeface="Proxima Nova"/>
              </a:rPr>
              <a:t>b ∈ {0, 1} </a:t>
            </a:r>
            <a:r>
              <a:rPr lang="en-US">
                <a:latin typeface="Proxima Nova"/>
                <a:ea typeface="Proxima Nova"/>
                <a:cs typeface="Proxima Nova"/>
                <a:sym typeface="Proxima Nova"/>
              </a:rPr>
              <a:t>except in the following cases: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If </a:t>
            </a:r>
            <a:r>
              <a:rPr b="1" lang="en-US">
                <a:solidFill>
                  <a:schemeClr val="accent4"/>
                </a:solidFill>
                <a:latin typeface="Proxima Nova"/>
                <a:ea typeface="Proxima Nova"/>
                <a:cs typeface="Proxima Nova"/>
                <a:sym typeface="Proxima Nova"/>
              </a:rPr>
              <a:t>j ≡ 1728 mod p</a:t>
            </a:r>
            <a:r>
              <a:rPr lang="en-US">
                <a:latin typeface="Proxima Nova"/>
                <a:ea typeface="Proxima Nova"/>
                <a:cs typeface="Proxima Nova"/>
                <a:sym typeface="Proxima Nova"/>
              </a:rPr>
              <a:t> and </a:t>
            </a:r>
            <a:r>
              <a:rPr b="1" lang="en-US">
                <a:solidFill>
                  <a:schemeClr val="accent4"/>
                </a:solidFill>
                <a:latin typeface="Proxima Nova"/>
                <a:ea typeface="Proxima Nova"/>
                <a:cs typeface="Proxima Nova"/>
                <a:sym typeface="Proxima Nova"/>
              </a:rPr>
              <a:t>p ≡ 1 (mod 4)</a:t>
            </a:r>
            <a:r>
              <a:rPr lang="en-US">
                <a:latin typeface="Proxima Nova"/>
                <a:ea typeface="Proxima Nova"/>
                <a:cs typeface="Proxima Nova"/>
                <a:sym typeface="Proxima Nova"/>
              </a:rPr>
              <a:t>, then </a:t>
            </a:r>
            <a:r>
              <a:rPr b="1" lang="en-US">
                <a:solidFill>
                  <a:schemeClr val="accent4"/>
                </a:solidFill>
                <a:latin typeface="Proxima Nova"/>
                <a:ea typeface="Proxima Nova"/>
                <a:cs typeface="Proxima Nova"/>
                <a:sym typeface="Proxima Nova"/>
              </a:rPr>
              <a:t>0 ≤ b ≤ 3</a:t>
            </a:r>
            <a:r>
              <a:rPr lang="en-US">
                <a:latin typeface="Proxima Nova"/>
                <a:ea typeface="Proxima Nova"/>
                <a:cs typeface="Proxima Nova"/>
                <a:sym typeface="Proxima Nova"/>
              </a:rPr>
              <a:t>. 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If </a:t>
            </a:r>
            <a:r>
              <a:rPr b="1" lang="en-US">
                <a:solidFill>
                  <a:schemeClr val="accent4"/>
                </a:solidFill>
                <a:latin typeface="Proxima Nova"/>
                <a:ea typeface="Proxima Nova"/>
                <a:cs typeface="Proxima Nova"/>
                <a:sym typeface="Proxima Nova"/>
              </a:rPr>
              <a:t>j ≡ 0 mod p</a:t>
            </a:r>
            <a:r>
              <a:rPr lang="en-US">
                <a:latin typeface="Proxima Nova"/>
                <a:ea typeface="Proxima Nova"/>
                <a:cs typeface="Proxima Nova"/>
                <a:sym typeface="Proxima Nova"/>
              </a:rPr>
              <a:t> and </a:t>
            </a:r>
            <a:r>
              <a:rPr b="1" lang="en-US">
                <a:solidFill>
                  <a:schemeClr val="accent4"/>
                </a:solidFill>
                <a:latin typeface="Proxima Nova"/>
                <a:ea typeface="Proxima Nova"/>
                <a:cs typeface="Proxima Nova"/>
                <a:sym typeface="Proxima Nova"/>
              </a:rPr>
              <a:t>p ≡ 1 (mod 3)</a:t>
            </a:r>
            <a:r>
              <a:rPr lang="en-US">
                <a:latin typeface="Proxima Nova"/>
                <a:ea typeface="Proxima Nova"/>
                <a:cs typeface="Proxima Nova"/>
                <a:sym typeface="Proxima Nova"/>
              </a:rPr>
              <a:t>, then </a:t>
            </a:r>
            <a:r>
              <a:rPr b="1" lang="en-US">
                <a:solidFill>
                  <a:schemeClr val="accent4"/>
                </a:solidFill>
                <a:latin typeface="Proxima Nova"/>
                <a:ea typeface="Proxima Nova"/>
                <a:cs typeface="Proxima Nova"/>
                <a:sym typeface="Proxima Nova"/>
              </a:rPr>
              <a:t>0 ≤ b ≤ 5</a:t>
            </a:r>
            <a:r>
              <a:rPr lang="en-US">
                <a:latin typeface="Proxima Nova"/>
                <a:ea typeface="Proxima Nova"/>
                <a:cs typeface="Proxima Nova"/>
                <a:sym typeface="Proxima Nova"/>
              </a:rPr>
              <a:t>.</a:t>
            </a:r>
            <a:endParaRPr>
              <a:latin typeface="Proxima Nova"/>
              <a:ea typeface="Proxima Nova"/>
              <a:cs typeface="Proxima Nova"/>
              <a:sym typeface="Proxima Nova"/>
            </a:endParaRPr>
          </a:p>
          <a:p>
            <a:pPr indent="0" lvl="0" marL="0" rtl="0" algn="l">
              <a:spcBef>
                <a:spcPts val="0"/>
              </a:spcBef>
              <a:spcAft>
                <a:spcPts val="0"/>
              </a:spcAft>
              <a:buNone/>
            </a:pPr>
            <a:r>
              <a:rPr b="1" lang="en-US">
                <a:solidFill>
                  <a:schemeClr val="accent4"/>
                </a:solidFill>
                <a:latin typeface="Proxima Nova"/>
                <a:ea typeface="Proxima Nova"/>
                <a:cs typeface="Proxima Nova"/>
                <a:sym typeface="Proxima Nova"/>
              </a:rPr>
              <a:t>j </a:t>
            </a:r>
            <a:r>
              <a:rPr b="1" lang="en-US">
                <a:latin typeface="Proxima Nova"/>
                <a:ea typeface="Proxima Nova"/>
                <a:cs typeface="Proxima Nova"/>
                <a:sym typeface="Proxima Nova"/>
              </a:rPr>
              <a:t>is just the standard j-invariant, represented as an integer, and </a:t>
            </a:r>
            <a:r>
              <a:rPr b="1" lang="en-US">
                <a:solidFill>
                  <a:schemeClr val="accent4"/>
                </a:solidFill>
                <a:latin typeface="Proxima Nova"/>
                <a:ea typeface="Proxima Nova"/>
                <a:cs typeface="Proxima Nova"/>
                <a:sym typeface="Proxima Nova"/>
              </a:rPr>
              <a:t>b</a:t>
            </a:r>
            <a:r>
              <a:rPr b="1" lang="en-US">
                <a:latin typeface="Proxima Nova"/>
                <a:ea typeface="Proxima Nova"/>
                <a:cs typeface="Proxima Nova"/>
                <a:sym typeface="Proxima Nova"/>
              </a:rPr>
              <a:t> is the twist.</a:t>
            </a:r>
            <a:endParaRPr b="1">
              <a:latin typeface="Proxima Nova"/>
              <a:ea typeface="Proxima Nova"/>
              <a:cs typeface="Proxima Nova"/>
              <a:sym typeface="Proxima Nova"/>
            </a:endParaRPr>
          </a:p>
        </p:txBody>
      </p:sp>
      <p:cxnSp>
        <p:nvCxnSpPr>
          <p:cNvPr id="786" name="Google Shape;786;p49"/>
          <p:cNvCxnSpPr/>
          <p:nvPr/>
        </p:nvCxnSpPr>
        <p:spPr>
          <a:xfrm flipH="1" rot="10800000">
            <a:off x="254825" y="2063863"/>
            <a:ext cx="8547300" cy="30000"/>
          </a:xfrm>
          <a:prstGeom prst="straightConnector1">
            <a:avLst/>
          </a:prstGeom>
          <a:noFill/>
          <a:ln cap="flat" cmpd="sng" w="9525">
            <a:solidFill>
              <a:schemeClr val="dk2"/>
            </a:solidFill>
            <a:prstDash val="solid"/>
            <a:round/>
            <a:headEnd len="med" w="med" type="none"/>
            <a:tailEnd len="med" w="med" type="none"/>
          </a:ln>
        </p:spPr>
      </p:cxnSp>
      <p:sp>
        <p:nvSpPr>
          <p:cNvPr id="787" name="Google Shape;787;p49"/>
          <p:cNvSpPr txBox="1"/>
          <p:nvPr/>
        </p:nvSpPr>
        <p:spPr>
          <a:xfrm>
            <a:off x="178625" y="2154900"/>
            <a:ext cx="83808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Sampling Distributions:</a:t>
            </a:r>
            <a:endParaRPr>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Char char="●"/>
            </a:pPr>
            <a:r>
              <a:rPr b="1" lang="en-US">
                <a:solidFill>
                  <a:schemeClr val="accent4"/>
                </a:solidFill>
                <a:latin typeface="Proxima Nova"/>
                <a:ea typeface="Proxima Nova"/>
                <a:cs typeface="Proxima Nova"/>
                <a:sym typeface="Proxima Nova"/>
              </a:rPr>
              <a:t>U</a:t>
            </a:r>
            <a:r>
              <a:rPr b="1" baseline="-25000" lang="en-US">
                <a:solidFill>
                  <a:schemeClr val="accent4"/>
                </a:solidFill>
                <a:latin typeface="Proxima Nova"/>
                <a:ea typeface="Proxima Nova"/>
                <a:cs typeface="Proxima Nova"/>
                <a:sym typeface="Proxima Nova"/>
              </a:rPr>
              <a:t>p</a:t>
            </a:r>
            <a:r>
              <a:rPr lang="en-US">
                <a:solidFill>
                  <a:schemeClr val="dk1"/>
                </a:solidFill>
                <a:latin typeface="Proxima Nova"/>
                <a:ea typeface="Proxima Nova"/>
                <a:cs typeface="Proxima Nova"/>
                <a:sym typeface="Proxima Nova"/>
              </a:rPr>
              <a:t>: the </a:t>
            </a:r>
            <a:r>
              <a:rPr b="1" lang="en-US">
                <a:solidFill>
                  <a:schemeClr val="dk1"/>
                </a:solidFill>
                <a:latin typeface="Proxima Nova"/>
                <a:ea typeface="Proxima Nova"/>
                <a:cs typeface="Proxima Nova"/>
                <a:sym typeface="Proxima Nova"/>
              </a:rPr>
              <a:t>uniform probability distribution</a:t>
            </a:r>
            <a:r>
              <a:rPr lang="en-US">
                <a:solidFill>
                  <a:schemeClr val="dk1"/>
                </a:solidFill>
                <a:latin typeface="Proxima Nova"/>
                <a:ea typeface="Proxima Nova"/>
                <a:cs typeface="Proxima Nova"/>
                <a:sym typeface="Proxima Nova"/>
              </a:rPr>
              <a:t> on isomorphism classes of elliptic curves over </a:t>
            </a:r>
            <a:r>
              <a:rPr b="1" lang="en-US">
                <a:solidFill>
                  <a:schemeClr val="accent4"/>
                </a:solidFill>
                <a:latin typeface="Proxima Nova"/>
                <a:ea typeface="Proxima Nova"/>
                <a:cs typeface="Proxima Nova"/>
                <a:sym typeface="Proxima Nova"/>
              </a:rPr>
              <a:t>F</a:t>
            </a:r>
            <a:r>
              <a:rPr b="1" baseline="-25000" lang="en-US">
                <a:solidFill>
                  <a:schemeClr val="accent4"/>
                </a:solidFill>
                <a:latin typeface="Proxima Nova"/>
                <a:ea typeface="Proxima Nova"/>
                <a:cs typeface="Proxima Nova"/>
                <a:sym typeface="Proxima Nova"/>
              </a:rPr>
              <a:t>p</a:t>
            </a:r>
            <a:r>
              <a:rPr lang="en-US">
                <a:solidFill>
                  <a:schemeClr val="dk1"/>
                </a:solidFill>
                <a:latin typeface="Proxima Nova"/>
                <a:ea typeface="Proxima Nova"/>
                <a:cs typeface="Proxima Nova"/>
                <a:sym typeface="Proxima Nova"/>
              </a:rPr>
              <a:t>, given by uniformly randomly choosing a pair </a:t>
            </a:r>
            <a:r>
              <a:rPr b="1" lang="en-US">
                <a:solidFill>
                  <a:schemeClr val="accent4"/>
                </a:solidFill>
                <a:latin typeface="Proxima Nova"/>
                <a:ea typeface="Proxima Nova"/>
                <a:cs typeface="Proxima Nova"/>
                <a:sym typeface="Proxima Nova"/>
              </a:rPr>
              <a:t>(j, b)</a:t>
            </a:r>
            <a:r>
              <a:rPr lang="en-US">
                <a:solidFill>
                  <a:schemeClr val="dk1"/>
                </a:solidFill>
                <a:latin typeface="Proxima Nova"/>
                <a:ea typeface="Proxima Nova"/>
                <a:cs typeface="Proxima Nova"/>
                <a:sym typeface="Proxima Nova"/>
              </a:rPr>
              <a:t> as above (with appropriate restrictions).</a:t>
            </a:r>
            <a:endParaRPr>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Char char="●"/>
            </a:pPr>
            <a:r>
              <a:rPr b="1" lang="en-US">
                <a:solidFill>
                  <a:schemeClr val="accent4"/>
                </a:solidFill>
                <a:latin typeface="Proxima Nova"/>
                <a:ea typeface="Proxima Nova"/>
                <a:cs typeface="Proxima Nova"/>
                <a:sym typeface="Proxima Nova"/>
              </a:rPr>
              <a:t>D</a:t>
            </a:r>
            <a:r>
              <a:rPr b="1" baseline="-25000" lang="en-US">
                <a:solidFill>
                  <a:schemeClr val="accent4"/>
                </a:solidFill>
                <a:latin typeface="Proxima Nova"/>
                <a:ea typeface="Proxima Nova"/>
                <a:cs typeface="Proxima Nova"/>
                <a:sym typeface="Proxima Nova"/>
              </a:rPr>
              <a:t>p</a:t>
            </a:r>
            <a:r>
              <a:rPr lang="en-US">
                <a:solidFill>
                  <a:schemeClr val="dk1"/>
                </a:solidFill>
                <a:latin typeface="Proxima Nova"/>
                <a:ea typeface="Proxima Nova"/>
                <a:cs typeface="Proxima Nova"/>
                <a:sym typeface="Proxima Nova"/>
              </a:rPr>
              <a:t>: the </a:t>
            </a:r>
            <a:r>
              <a:rPr b="1" lang="en-US">
                <a:solidFill>
                  <a:schemeClr val="dk1"/>
                </a:solidFill>
                <a:latin typeface="Proxima Nova"/>
                <a:ea typeface="Proxima Nova"/>
                <a:cs typeface="Proxima Nova"/>
                <a:sym typeface="Proxima Nova"/>
              </a:rPr>
              <a:t>Weierstrass distribution</a:t>
            </a:r>
            <a:r>
              <a:rPr lang="en-US">
                <a:solidFill>
                  <a:schemeClr val="dk1"/>
                </a:solidFill>
                <a:latin typeface="Proxima Nova"/>
                <a:ea typeface="Proxima Nova"/>
                <a:cs typeface="Proxima Nova"/>
                <a:sym typeface="Proxima Nova"/>
              </a:rPr>
              <a:t> from the literature.  Note that </a:t>
            </a:r>
            <a:r>
              <a:rPr b="1" lang="en-US">
                <a:solidFill>
                  <a:schemeClr val="accent4"/>
                </a:solidFill>
                <a:latin typeface="Proxima Nova"/>
                <a:ea typeface="Proxima Nova"/>
                <a:cs typeface="Proxima Nova"/>
                <a:sym typeface="Proxima Nova"/>
              </a:rPr>
              <a:t>U</a:t>
            </a:r>
            <a:r>
              <a:rPr b="1" baseline="-25000" lang="en-US">
                <a:solidFill>
                  <a:schemeClr val="accent4"/>
                </a:solidFill>
                <a:latin typeface="Proxima Nova"/>
                <a:ea typeface="Proxima Nova"/>
                <a:cs typeface="Proxima Nova"/>
                <a:sym typeface="Proxima Nova"/>
              </a:rPr>
              <a:t>p</a:t>
            </a:r>
            <a:r>
              <a:rPr lang="en-US">
                <a:solidFill>
                  <a:schemeClr val="dk1"/>
                </a:solidFill>
                <a:latin typeface="Proxima Nova"/>
                <a:ea typeface="Proxima Nova"/>
                <a:cs typeface="Proxima Nova"/>
                <a:sym typeface="Proxima Nova"/>
              </a:rPr>
              <a:t> and </a:t>
            </a:r>
            <a:r>
              <a:rPr b="1" lang="en-US">
                <a:solidFill>
                  <a:schemeClr val="accent4"/>
                </a:solidFill>
                <a:latin typeface="Proxima Nova"/>
                <a:ea typeface="Proxima Nova"/>
                <a:cs typeface="Proxima Nova"/>
                <a:sym typeface="Proxima Nova"/>
              </a:rPr>
              <a:t>D</a:t>
            </a:r>
            <a:r>
              <a:rPr b="1" baseline="-25000" lang="en-US">
                <a:solidFill>
                  <a:schemeClr val="accent4"/>
                </a:solidFill>
                <a:latin typeface="Proxima Nova"/>
                <a:ea typeface="Proxima Nova"/>
                <a:cs typeface="Proxima Nova"/>
                <a:sym typeface="Proxima Nova"/>
              </a:rPr>
              <a:t>p</a:t>
            </a:r>
            <a:r>
              <a:rPr lang="en-US">
                <a:solidFill>
                  <a:schemeClr val="dk1"/>
                </a:solidFill>
                <a:latin typeface="Proxima Nova"/>
                <a:ea typeface="Proxima Nova"/>
                <a:cs typeface="Proxima Nova"/>
                <a:sym typeface="Proxima Nova"/>
              </a:rPr>
              <a:t> are </a:t>
            </a:r>
            <a:r>
              <a:rPr b="1" lang="en-US">
                <a:solidFill>
                  <a:schemeClr val="dk1"/>
                </a:solidFill>
                <a:latin typeface="Proxima Nova"/>
                <a:ea typeface="Proxima Nova"/>
                <a:cs typeface="Proxima Nova"/>
                <a:sym typeface="Proxima Nova"/>
              </a:rPr>
              <a:t>statistically close (we prove this)</a:t>
            </a:r>
            <a:r>
              <a:rPr lang="en-US">
                <a:solidFill>
                  <a:schemeClr val="dk1"/>
                </a:solidFill>
                <a:latin typeface="Proxima Nova"/>
                <a:ea typeface="Proxima Nova"/>
                <a:cs typeface="Proxima Nova"/>
                <a:sym typeface="Proxima Nova"/>
              </a:rPr>
              <a:t> so we will use them interchangeably.</a:t>
            </a:r>
            <a:r>
              <a:rPr lang="en-US">
                <a:solidFill>
                  <a:schemeClr val="dk1"/>
                </a:solidFill>
                <a:latin typeface="Proxima Nova"/>
                <a:ea typeface="Proxima Nova"/>
                <a:cs typeface="Proxima Nova"/>
                <a:sym typeface="Proxima Nova"/>
              </a:rPr>
              <a:t>  </a:t>
            </a:r>
            <a:endParaRPr>
              <a:solidFill>
                <a:schemeClr val="dk1"/>
              </a:solidFill>
              <a:latin typeface="Proxima Nova"/>
              <a:ea typeface="Proxima Nova"/>
              <a:cs typeface="Proxima Nova"/>
              <a:sym typeface="Proxima Nova"/>
            </a:endParaRPr>
          </a:p>
        </p:txBody>
      </p:sp>
      <p:cxnSp>
        <p:nvCxnSpPr>
          <p:cNvPr id="788" name="Google Shape;788;p49"/>
          <p:cNvCxnSpPr/>
          <p:nvPr/>
        </p:nvCxnSpPr>
        <p:spPr>
          <a:xfrm flipH="1" rot="10800000">
            <a:off x="178625" y="3435463"/>
            <a:ext cx="8547300" cy="30000"/>
          </a:xfrm>
          <a:prstGeom prst="straightConnector1">
            <a:avLst/>
          </a:prstGeom>
          <a:noFill/>
          <a:ln cap="flat" cmpd="sng" w="9525">
            <a:solidFill>
              <a:schemeClr val="dk2"/>
            </a:solidFill>
            <a:prstDash val="solid"/>
            <a:round/>
            <a:headEnd len="med" w="med" type="none"/>
            <a:tailEnd len="med" w="med" type="none"/>
          </a:ln>
        </p:spPr>
      </p:cxnSp>
      <p:sp>
        <p:nvSpPr>
          <p:cNvPr id="789" name="Google Shape;789;p49"/>
          <p:cNvSpPr txBox="1"/>
          <p:nvPr/>
        </p:nvSpPr>
        <p:spPr>
          <a:xfrm>
            <a:off x="217075" y="3490925"/>
            <a:ext cx="83424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For an elliptic curve </a:t>
            </a:r>
            <a:r>
              <a:rPr b="1" lang="en-US">
                <a:solidFill>
                  <a:schemeClr val="accent4"/>
                </a:solidFill>
                <a:latin typeface="Proxima Nova"/>
                <a:ea typeface="Proxima Nova"/>
                <a:cs typeface="Proxima Nova"/>
                <a:sym typeface="Proxima Nova"/>
              </a:rPr>
              <a:t>E/F</a:t>
            </a:r>
            <a:r>
              <a:rPr b="1" baseline="-25000" lang="en-US">
                <a:solidFill>
                  <a:schemeClr val="accent4"/>
                </a:solidFill>
                <a:latin typeface="Proxima Nova"/>
                <a:ea typeface="Proxima Nova"/>
                <a:cs typeface="Proxima Nova"/>
                <a:sym typeface="Proxima Nova"/>
              </a:rPr>
              <a:t>p</a:t>
            </a:r>
            <a:r>
              <a:rPr b="1" lang="en-US">
                <a:solidFill>
                  <a:schemeClr val="dk1"/>
                </a:solidFill>
                <a:latin typeface="Proxima Nova"/>
                <a:ea typeface="Proxima Nova"/>
                <a:cs typeface="Proxima Nova"/>
                <a:sym typeface="Proxima Nova"/>
              </a:rPr>
              <a:t>:</a:t>
            </a:r>
            <a:r>
              <a:rPr lang="en-US">
                <a:latin typeface="Proxima Nova"/>
                <a:ea typeface="Proxima Nova"/>
                <a:cs typeface="Proxima Nova"/>
                <a:sym typeface="Proxima Nova"/>
              </a:rPr>
              <a:t>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b="1" lang="en-US">
                <a:solidFill>
                  <a:schemeClr val="accent4"/>
                </a:solidFill>
                <a:latin typeface="Proxima Nova"/>
                <a:ea typeface="Proxima Nova"/>
                <a:cs typeface="Proxima Nova"/>
                <a:sym typeface="Proxima Nova"/>
              </a:rPr>
              <a:t>t = t(E) = p + 1 − #E(F</a:t>
            </a:r>
            <a:r>
              <a:rPr b="1" baseline="-25000" lang="en-US">
                <a:solidFill>
                  <a:schemeClr val="accent4"/>
                </a:solidFill>
                <a:latin typeface="Proxima Nova"/>
                <a:ea typeface="Proxima Nova"/>
                <a:cs typeface="Proxima Nova"/>
                <a:sym typeface="Proxima Nova"/>
              </a:rPr>
              <a:t>p</a:t>
            </a:r>
            <a:r>
              <a:rPr b="1" lang="en-US">
                <a:solidFill>
                  <a:schemeClr val="accent4"/>
                </a:solidFill>
                <a:latin typeface="Proxima Nova"/>
                <a:ea typeface="Proxima Nova"/>
                <a:cs typeface="Proxima Nova"/>
                <a:sym typeface="Proxima Nova"/>
              </a:rPr>
              <a:t>)</a:t>
            </a:r>
            <a:r>
              <a:rPr lang="en-US">
                <a:latin typeface="Proxima Nova"/>
                <a:ea typeface="Proxima Nova"/>
                <a:cs typeface="Proxima Nova"/>
                <a:sym typeface="Proxima Nova"/>
              </a:rPr>
              <a:t> be the trace of Frobenius on </a:t>
            </a:r>
            <a:r>
              <a:rPr b="1" lang="en-US">
                <a:solidFill>
                  <a:schemeClr val="accent4"/>
                </a:solidFill>
                <a:latin typeface="Proxima Nova"/>
                <a:ea typeface="Proxima Nova"/>
                <a:cs typeface="Proxima Nova"/>
                <a:sym typeface="Proxima Nova"/>
              </a:rPr>
              <a:t>E</a:t>
            </a:r>
            <a:r>
              <a:rPr lang="en-US">
                <a:latin typeface="Proxima Nova"/>
                <a:ea typeface="Proxima Nova"/>
                <a:cs typeface="Proxima Nova"/>
                <a:sym typeface="Proxima Nova"/>
              </a:rPr>
              <a:t>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b="1" lang="en-US">
                <a:solidFill>
                  <a:schemeClr val="accent4"/>
                </a:solidFill>
                <a:latin typeface="Proxima Nova"/>
                <a:ea typeface="Proxima Nova"/>
                <a:cs typeface="Proxima Nova"/>
                <a:sym typeface="Proxima Nova"/>
              </a:rPr>
              <a:t>t / 2 √p</a:t>
            </a:r>
            <a:r>
              <a:rPr lang="en-US">
                <a:latin typeface="Proxima Nova"/>
                <a:ea typeface="Proxima Nova"/>
                <a:cs typeface="Proxima Nova"/>
                <a:sym typeface="Proxima Nova"/>
              </a:rPr>
              <a:t> be the normalized trace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b="1" lang="en-US">
                <a:solidFill>
                  <a:schemeClr val="accent4"/>
                </a:solidFill>
                <a:latin typeface="Proxima Nova"/>
                <a:ea typeface="Proxima Nova"/>
                <a:cs typeface="Proxima Nova"/>
                <a:sym typeface="Proxima Nova"/>
              </a:rPr>
              <a:t>∆</a:t>
            </a:r>
            <a:r>
              <a:rPr b="1" baseline="-25000" lang="en-US">
                <a:solidFill>
                  <a:schemeClr val="accent4"/>
                </a:solidFill>
                <a:latin typeface="Proxima Nova"/>
                <a:ea typeface="Proxima Nova"/>
                <a:cs typeface="Proxima Nova"/>
                <a:sym typeface="Proxima Nova"/>
              </a:rPr>
              <a:t>Fr</a:t>
            </a:r>
            <a:r>
              <a:rPr b="1" lang="en-US">
                <a:solidFill>
                  <a:schemeClr val="accent4"/>
                </a:solidFill>
                <a:latin typeface="Proxima Nova"/>
                <a:ea typeface="Proxima Nova"/>
                <a:cs typeface="Proxima Nova"/>
                <a:sym typeface="Proxima Nova"/>
              </a:rPr>
              <a:t> := ∆</a:t>
            </a:r>
            <a:r>
              <a:rPr b="1" baseline="-25000" lang="en-US">
                <a:solidFill>
                  <a:schemeClr val="accent4"/>
                </a:solidFill>
                <a:latin typeface="Proxima Nova"/>
                <a:ea typeface="Proxima Nova"/>
                <a:cs typeface="Proxima Nova"/>
                <a:sym typeface="Proxima Nova"/>
              </a:rPr>
              <a:t>Fr</a:t>
            </a:r>
            <a:r>
              <a:rPr b="1" lang="en-US">
                <a:solidFill>
                  <a:schemeClr val="accent4"/>
                </a:solidFill>
                <a:latin typeface="Proxima Nova"/>
                <a:ea typeface="Proxima Nova"/>
                <a:cs typeface="Proxima Nova"/>
                <a:sym typeface="Proxima Nova"/>
              </a:rPr>
              <a:t>(E) be 4p − t</a:t>
            </a:r>
            <a:r>
              <a:rPr b="1" baseline="30000" lang="en-US">
                <a:solidFill>
                  <a:schemeClr val="accent4"/>
                </a:solidFill>
                <a:latin typeface="Proxima Nova"/>
                <a:ea typeface="Proxima Nova"/>
                <a:cs typeface="Proxima Nova"/>
                <a:sym typeface="Proxima Nova"/>
              </a:rPr>
              <a:t>2</a:t>
            </a:r>
            <a:r>
              <a:rPr lang="en-US">
                <a:latin typeface="Proxima Nova"/>
                <a:ea typeface="Proxima Nova"/>
                <a:cs typeface="Proxima Nova"/>
                <a:sym typeface="Proxima Nova"/>
              </a:rPr>
              <a:t> the Frobenius discriminant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b="1" lang="en-US">
                <a:solidFill>
                  <a:schemeClr val="accent4"/>
                </a:solidFill>
                <a:latin typeface="Proxima Nova"/>
                <a:ea typeface="Proxima Nova"/>
                <a:cs typeface="Proxima Nova"/>
                <a:sym typeface="Proxima Nova"/>
              </a:rPr>
              <a:t>K</a:t>
            </a:r>
            <a:r>
              <a:rPr b="1" lang="en-US">
                <a:solidFill>
                  <a:schemeClr val="dk1"/>
                </a:solidFill>
                <a:latin typeface="Proxima Nova"/>
                <a:ea typeface="Proxima Nova"/>
                <a:cs typeface="Proxima Nova"/>
                <a:sym typeface="Proxima Nova"/>
              </a:rPr>
              <a:t> </a:t>
            </a:r>
            <a:r>
              <a:rPr b="1" lang="en-US">
                <a:solidFill>
                  <a:schemeClr val="accent4"/>
                </a:solidFill>
                <a:latin typeface="Proxima Nova"/>
                <a:ea typeface="Proxima Nova"/>
                <a:cs typeface="Proxima Nova"/>
                <a:sym typeface="Proxima Nova"/>
              </a:rPr>
              <a:t>= K(E) = Q(√−∆</a:t>
            </a:r>
            <a:r>
              <a:rPr b="1" baseline="-25000" lang="en-US">
                <a:solidFill>
                  <a:schemeClr val="accent4"/>
                </a:solidFill>
                <a:latin typeface="Proxima Nova"/>
                <a:ea typeface="Proxima Nova"/>
                <a:cs typeface="Proxima Nova"/>
                <a:sym typeface="Proxima Nova"/>
              </a:rPr>
              <a:t>Fr</a:t>
            </a:r>
            <a:r>
              <a:rPr b="1" lang="en-US">
                <a:solidFill>
                  <a:schemeClr val="accent4"/>
                </a:solidFill>
                <a:latin typeface="Proxima Nova"/>
                <a:ea typeface="Proxima Nova"/>
                <a:cs typeface="Proxima Nova"/>
                <a:sym typeface="Proxima Nova"/>
              </a:rPr>
              <a:t>)</a:t>
            </a:r>
            <a:endParaRPr b="1">
              <a:solidFill>
                <a:schemeClr val="accent4"/>
              </a:solidFill>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b="1" lang="en-US">
                <a:solidFill>
                  <a:schemeClr val="accent4"/>
                </a:solidFill>
                <a:latin typeface="Proxima Nova"/>
                <a:ea typeface="Proxima Nova"/>
                <a:cs typeface="Proxima Nova"/>
                <a:sym typeface="Proxima Nova"/>
              </a:rPr>
              <a:t>D = D(E)</a:t>
            </a:r>
            <a:r>
              <a:rPr lang="en-US">
                <a:latin typeface="Proxima Nova"/>
                <a:ea typeface="Proxima Nova"/>
                <a:cs typeface="Proxima Nova"/>
                <a:sym typeface="Proxima Nova"/>
              </a:rPr>
              <a:t> be the discriminant of </a:t>
            </a:r>
            <a:r>
              <a:rPr b="1" lang="en-US">
                <a:solidFill>
                  <a:schemeClr val="accent4"/>
                </a:solidFill>
                <a:latin typeface="Proxima Nova"/>
                <a:ea typeface="Proxima Nova"/>
                <a:cs typeface="Proxima Nova"/>
                <a:sym typeface="Proxima Nova"/>
              </a:rPr>
              <a:t>K</a:t>
            </a:r>
            <a:r>
              <a:rPr lang="en-US">
                <a:latin typeface="Proxima Nova"/>
                <a:ea typeface="Proxima Nova"/>
                <a:cs typeface="Proxima Nova"/>
                <a:sym typeface="Proxima Nova"/>
              </a:rPr>
              <a:t>. </a:t>
            </a:r>
            <a:endParaRPr>
              <a:latin typeface="Proxima Nova"/>
              <a:ea typeface="Proxima Nova"/>
              <a:cs typeface="Proxima Nova"/>
              <a:sym typeface="Proxima Nova"/>
            </a:endParaRPr>
          </a:p>
        </p:txBody>
      </p:sp>
      <p:sp>
        <p:nvSpPr>
          <p:cNvPr id="790" name="Google Shape;790;p49"/>
          <p:cNvSpPr txBox="1"/>
          <p:nvPr/>
        </p:nvSpPr>
        <p:spPr>
          <a:xfrm>
            <a:off x="5072500" y="3417000"/>
            <a:ext cx="3957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b="1" lang="en-US" sz="1600">
                <a:solidFill>
                  <a:schemeClr val="accent4"/>
                </a:solidFill>
                <a:latin typeface="Proxima Nova"/>
                <a:ea typeface="Proxima Nova"/>
                <a:cs typeface="Proxima Nova"/>
                <a:sym typeface="Proxima Nova"/>
              </a:rPr>
              <a:t>દ</a:t>
            </a:r>
            <a:r>
              <a:rPr b="1" baseline="-25000" lang="en-US" sz="1600">
                <a:solidFill>
                  <a:schemeClr val="accent4"/>
                </a:solidFill>
                <a:latin typeface="Proxima Nova"/>
                <a:ea typeface="Proxima Nova"/>
                <a:cs typeface="Proxima Nova"/>
                <a:sym typeface="Proxima Nova"/>
              </a:rPr>
              <a:t>sf,3p</a:t>
            </a:r>
            <a:r>
              <a:rPr b="1" lang="en-US" sz="1600">
                <a:solidFill>
                  <a:schemeClr val="lt1"/>
                </a:solidFill>
                <a:latin typeface="Proxima Nova"/>
                <a:ea typeface="Proxima Nova"/>
                <a:cs typeface="Proxima Nova"/>
                <a:sym typeface="Proxima Nova"/>
              </a:rPr>
              <a:t> </a:t>
            </a:r>
            <a:r>
              <a:rPr lang="en-US">
                <a:latin typeface="Proxima Nova"/>
                <a:ea typeface="Proxima Nova"/>
                <a:cs typeface="Proxima Nova"/>
                <a:sym typeface="Proxima Nova"/>
              </a:rPr>
              <a:t> be the set of elliptic curves </a:t>
            </a:r>
            <a:r>
              <a:rPr b="1" lang="en-US">
                <a:solidFill>
                  <a:schemeClr val="accent4"/>
                </a:solidFill>
                <a:latin typeface="Proxima Nova"/>
                <a:ea typeface="Proxima Nova"/>
                <a:cs typeface="Proxima Nova"/>
                <a:sym typeface="Proxima Nova"/>
              </a:rPr>
              <a:t>E</a:t>
            </a:r>
            <a:r>
              <a:rPr lang="en-US">
                <a:latin typeface="Proxima Nova"/>
                <a:ea typeface="Proxima Nova"/>
                <a:cs typeface="Proxima Nova"/>
                <a:sym typeface="Proxima Nova"/>
              </a:rPr>
              <a:t> over </a:t>
            </a:r>
            <a:r>
              <a:rPr b="1" lang="en-US">
                <a:solidFill>
                  <a:schemeClr val="accent4"/>
                </a:solidFill>
                <a:latin typeface="Proxima Nova"/>
                <a:ea typeface="Proxima Nova"/>
                <a:cs typeface="Proxima Nova"/>
                <a:sym typeface="Proxima Nova"/>
              </a:rPr>
              <a:t>F</a:t>
            </a:r>
            <a:r>
              <a:rPr b="1" baseline="-25000" lang="en-US">
                <a:solidFill>
                  <a:schemeClr val="accent4"/>
                </a:solidFill>
                <a:latin typeface="Proxima Nova"/>
                <a:ea typeface="Proxima Nova"/>
                <a:cs typeface="Proxima Nova"/>
                <a:sym typeface="Proxima Nova"/>
              </a:rPr>
              <a:t>p</a:t>
            </a:r>
            <a:r>
              <a:rPr lang="en-US">
                <a:latin typeface="Proxima Nova"/>
                <a:ea typeface="Proxima Nova"/>
                <a:cs typeface="Proxima Nova"/>
                <a:sym typeface="Proxima Nova"/>
              </a:rPr>
              <a:t> such that </a:t>
            </a:r>
            <a:r>
              <a:rPr b="1" lang="en-US">
                <a:solidFill>
                  <a:schemeClr val="accent4"/>
                </a:solidFill>
                <a:latin typeface="Proxima Nova"/>
                <a:ea typeface="Proxima Nova"/>
                <a:cs typeface="Proxima Nova"/>
                <a:sym typeface="Proxima Nova"/>
              </a:rPr>
              <a:t>∆</a:t>
            </a:r>
            <a:r>
              <a:rPr b="1" baseline="-25000" lang="en-US">
                <a:solidFill>
                  <a:schemeClr val="accent4"/>
                </a:solidFill>
                <a:latin typeface="Proxima Nova"/>
                <a:ea typeface="Proxima Nova"/>
                <a:cs typeface="Proxima Nova"/>
                <a:sym typeface="Proxima Nova"/>
              </a:rPr>
              <a:t>Fr</a:t>
            </a:r>
            <a:r>
              <a:rPr b="1" lang="en-US">
                <a:solidFill>
                  <a:schemeClr val="accent4"/>
                </a:solidFill>
                <a:latin typeface="Proxima Nova"/>
                <a:ea typeface="Proxima Nova"/>
                <a:cs typeface="Proxima Nova"/>
                <a:sym typeface="Proxima Nova"/>
              </a:rPr>
              <a:t>(E) ≥ 3p</a:t>
            </a:r>
            <a:r>
              <a:rPr lang="en-US">
                <a:latin typeface="Proxima Nova"/>
                <a:ea typeface="Proxima Nova"/>
                <a:cs typeface="Proxima Nova"/>
                <a:sym typeface="Proxima Nova"/>
              </a:rPr>
              <a:t> and </a:t>
            </a:r>
            <a:r>
              <a:rPr b="1" lang="en-US">
                <a:solidFill>
                  <a:schemeClr val="accent4"/>
                </a:solidFill>
                <a:latin typeface="Proxima Nova"/>
                <a:ea typeface="Proxima Nova"/>
                <a:cs typeface="Proxima Nova"/>
                <a:sym typeface="Proxima Nova"/>
              </a:rPr>
              <a:t>∆</a:t>
            </a:r>
            <a:r>
              <a:rPr b="1" baseline="-25000" lang="en-US">
                <a:solidFill>
                  <a:schemeClr val="accent4"/>
                </a:solidFill>
                <a:latin typeface="Proxima Nova"/>
                <a:ea typeface="Proxima Nova"/>
                <a:cs typeface="Proxima Nova"/>
                <a:sym typeface="Proxima Nova"/>
              </a:rPr>
              <a:t>Fr</a:t>
            </a:r>
            <a:r>
              <a:rPr b="1" lang="en-US">
                <a:solidFill>
                  <a:schemeClr val="accent4"/>
                </a:solidFill>
                <a:latin typeface="Proxima Nova"/>
                <a:ea typeface="Proxima Nova"/>
                <a:cs typeface="Proxima Nova"/>
                <a:sym typeface="Proxima Nova"/>
              </a:rPr>
              <a:t>(E)</a:t>
            </a:r>
            <a:r>
              <a:rPr lang="en-US">
                <a:latin typeface="Proxima Nova"/>
                <a:ea typeface="Proxima Nova"/>
                <a:cs typeface="Proxima Nova"/>
                <a:sym typeface="Proxima Nova"/>
              </a:rPr>
              <a:t> is square-free.</a:t>
            </a:r>
            <a:endParaRPr>
              <a:latin typeface="Proxima Nova"/>
              <a:ea typeface="Proxima Nova"/>
              <a:cs typeface="Proxima Nova"/>
              <a:sym typeface="Proxima Nova"/>
            </a:endParaRPr>
          </a:p>
          <a:p>
            <a:pPr indent="0" lvl="0" marL="457200" rtl="0" algn="l">
              <a:spcBef>
                <a:spcPts val="0"/>
              </a:spcBef>
              <a:spcAft>
                <a:spcPts val="0"/>
              </a:spcAft>
              <a:buNone/>
            </a:pPr>
            <a:r>
              <a:t/>
            </a:r>
            <a:endParaRPr>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2"/>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2"/>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Talk Outline</a:t>
            </a:r>
            <a:endParaRPr>
              <a:solidFill>
                <a:schemeClr val="lt1"/>
              </a:solidFill>
            </a:endParaRPr>
          </a:p>
        </p:txBody>
      </p:sp>
      <p:sp>
        <p:nvSpPr>
          <p:cNvPr id="302" name="Google Shape;302;p32"/>
          <p:cNvSpPr txBox="1"/>
          <p:nvPr/>
        </p:nvSpPr>
        <p:spPr>
          <a:xfrm>
            <a:off x="462375" y="771525"/>
            <a:ext cx="8042700" cy="3570900"/>
          </a:xfrm>
          <a:prstGeom prst="rect">
            <a:avLst/>
          </a:prstGeom>
          <a:noFill/>
          <a:ln>
            <a:noFill/>
          </a:ln>
        </p:spPr>
        <p:txBody>
          <a:bodyPr anchorCtr="0" anchor="t" bIns="91425" lIns="91425" spcFirstLastPara="1" rIns="91425" wrap="square" tIns="91425">
            <a:spAutoFit/>
          </a:bodyPr>
          <a:lstStyle/>
          <a:p>
            <a:pPr indent="-355600" lvl="0" marL="228600" rtl="0" algn="l">
              <a:spcBef>
                <a:spcPts val="0"/>
              </a:spcBef>
              <a:spcAft>
                <a:spcPts val="0"/>
              </a:spcAft>
              <a:buClr>
                <a:schemeClr val="dk1"/>
              </a:buClr>
              <a:buSzPts val="2000"/>
              <a:buFont typeface="Proxima Nova"/>
              <a:buChar char="●"/>
            </a:pPr>
            <a:r>
              <a:rPr lang="en-US" sz="2000">
                <a:solidFill>
                  <a:schemeClr val="dk1"/>
                </a:solidFill>
                <a:latin typeface="Proxima Nova"/>
                <a:ea typeface="Proxima Nova"/>
                <a:cs typeface="Proxima Nova"/>
                <a:sym typeface="Proxima Nova"/>
              </a:rPr>
              <a:t>Quantum money background</a:t>
            </a:r>
            <a:endParaRPr sz="2000">
              <a:solidFill>
                <a:schemeClr val="dk1"/>
              </a:solidFill>
              <a:latin typeface="Proxima Nova"/>
              <a:ea typeface="Proxima Nova"/>
              <a:cs typeface="Proxima Nova"/>
              <a:sym typeface="Proxima Nova"/>
            </a:endParaRPr>
          </a:p>
          <a:p>
            <a:pPr indent="-355600" lvl="0" marL="228600" rtl="0" algn="l">
              <a:spcBef>
                <a:spcPts val="0"/>
              </a:spcBef>
              <a:spcAft>
                <a:spcPts val="0"/>
              </a:spcAft>
              <a:buClr>
                <a:schemeClr val="dk1"/>
              </a:buClr>
              <a:buSzPts val="2000"/>
              <a:buFont typeface="Proxima Nova"/>
              <a:buChar char="●"/>
            </a:pPr>
            <a:r>
              <a:rPr lang="en-US" sz="2000">
                <a:solidFill>
                  <a:schemeClr val="dk1"/>
                </a:solidFill>
                <a:latin typeface="Proxima Nova"/>
                <a:ea typeface="Proxima Nova"/>
                <a:cs typeface="Proxima Nova"/>
                <a:sym typeface="Proxima Nova"/>
              </a:rPr>
              <a:t>Why do we care about quantum money?</a:t>
            </a:r>
            <a:endParaRPr sz="2000">
              <a:solidFill>
                <a:schemeClr val="dk1"/>
              </a:solidFill>
              <a:latin typeface="Proxima Nova"/>
              <a:ea typeface="Proxima Nova"/>
              <a:cs typeface="Proxima Nova"/>
              <a:sym typeface="Proxima Nova"/>
            </a:endParaRPr>
          </a:p>
          <a:p>
            <a:pPr indent="-355600" lvl="0" marL="228600" rtl="0" algn="l">
              <a:spcBef>
                <a:spcPts val="0"/>
              </a:spcBef>
              <a:spcAft>
                <a:spcPts val="0"/>
              </a:spcAft>
              <a:buClr>
                <a:schemeClr val="dk1"/>
              </a:buClr>
              <a:buSzPts val="2000"/>
              <a:buFont typeface="Proxima Nova"/>
              <a:buChar char="●"/>
            </a:pPr>
            <a:r>
              <a:rPr b="1" lang="en-US" sz="2000">
                <a:solidFill>
                  <a:schemeClr val="dk1"/>
                </a:solidFill>
                <a:latin typeface="Proxima Nova"/>
                <a:ea typeface="Proxima Nova"/>
                <a:cs typeface="Proxima Nova"/>
                <a:sym typeface="Proxima Nova"/>
              </a:rPr>
              <a:t>Starting point of our scheme:  invariant money </a:t>
            </a:r>
            <a:r>
              <a:rPr lang="en-US" sz="2000">
                <a:solidFill>
                  <a:schemeClr val="dk1"/>
                </a:solidFill>
                <a:latin typeface="Proxima Nova"/>
                <a:ea typeface="Proxima Nova"/>
                <a:cs typeface="Proxima Nova"/>
                <a:sym typeface="Proxima Nova"/>
              </a:rPr>
              <a:t>[LMZ’23]</a:t>
            </a:r>
            <a:endParaRPr sz="2000">
              <a:solidFill>
                <a:schemeClr val="dk1"/>
              </a:solidFill>
              <a:latin typeface="Proxima Nova"/>
              <a:ea typeface="Proxima Nova"/>
              <a:cs typeface="Proxima Nova"/>
              <a:sym typeface="Proxima Nova"/>
            </a:endParaRPr>
          </a:p>
          <a:p>
            <a:pPr indent="-355600" lvl="0" marL="228600" rtl="0" algn="l">
              <a:spcBef>
                <a:spcPts val="0"/>
              </a:spcBef>
              <a:spcAft>
                <a:spcPts val="0"/>
              </a:spcAft>
              <a:buClr>
                <a:schemeClr val="dk1"/>
              </a:buClr>
              <a:buSzPts val="2000"/>
              <a:buFont typeface="Proxima Nova"/>
              <a:buChar char="●"/>
            </a:pPr>
            <a:r>
              <a:rPr b="1" lang="en-US" sz="2000">
                <a:solidFill>
                  <a:schemeClr val="dk1"/>
                </a:solidFill>
                <a:latin typeface="Proxima Nova"/>
                <a:ea typeface="Proxima Nova"/>
                <a:cs typeface="Proxima Nova"/>
                <a:sym typeface="Proxima Nova"/>
              </a:rPr>
              <a:t>Our construction:  quantum lightning from isogenies</a:t>
            </a:r>
            <a:endParaRPr b="1" sz="20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20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US" sz="2000">
                <a:solidFill>
                  <a:schemeClr val="dk1"/>
                </a:solidFill>
                <a:latin typeface="Proxima Nova"/>
                <a:ea typeface="Proxima Nova"/>
                <a:cs typeface="Proxima Nova"/>
                <a:sym typeface="Proxima Nova"/>
              </a:rPr>
              <a:t>There are </a:t>
            </a:r>
            <a:r>
              <a:rPr b="1" lang="en-US" sz="2000">
                <a:solidFill>
                  <a:schemeClr val="dk1"/>
                </a:solidFill>
                <a:latin typeface="Proxima Nova"/>
                <a:ea typeface="Proxima Nova"/>
                <a:cs typeface="Proxima Nova"/>
                <a:sym typeface="Proxima Nova"/>
              </a:rPr>
              <a:t>many</a:t>
            </a:r>
            <a:r>
              <a:rPr lang="en-US" sz="2000">
                <a:solidFill>
                  <a:schemeClr val="dk1"/>
                </a:solidFill>
                <a:latin typeface="Proxima Nova"/>
                <a:ea typeface="Proxima Nova"/>
                <a:cs typeface="Proxima Nova"/>
                <a:sym typeface="Proxima Nova"/>
              </a:rPr>
              <a:t> interesting opportunities for future work that we will discuss throughout the talk.</a:t>
            </a:r>
            <a:endParaRPr sz="20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20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US" sz="2000">
                <a:solidFill>
                  <a:schemeClr val="dk1"/>
                </a:solidFill>
                <a:latin typeface="Proxima Nova"/>
                <a:ea typeface="Proxima Nova"/>
                <a:cs typeface="Proxima Nova"/>
                <a:sym typeface="Proxima Nova"/>
              </a:rPr>
              <a:t>We will also employ a wide range of both quantum techniques and number theory and unfortunately </a:t>
            </a:r>
            <a:r>
              <a:rPr b="1" lang="en-US" sz="2000">
                <a:solidFill>
                  <a:schemeClr val="accent2"/>
                </a:solidFill>
                <a:latin typeface="Proxima Nova"/>
                <a:ea typeface="Proxima Nova"/>
                <a:cs typeface="Proxima Nova"/>
                <a:sym typeface="Proxima Nova"/>
              </a:rPr>
              <a:t>cannot give the proper background for all of them</a:t>
            </a:r>
            <a:r>
              <a:rPr lang="en-US" sz="2000">
                <a:solidFill>
                  <a:schemeClr val="dk1"/>
                </a:solidFill>
                <a:latin typeface="Proxima Nova"/>
                <a:ea typeface="Proxima Nova"/>
                <a:cs typeface="Proxima Nova"/>
                <a:sym typeface="Proxima Nova"/>
              </a:rPr>
              <a:t> in this talk.  Sorry about this!</a:t>
            </a:r>
            <a:endParaRPr sz="2000">
              <a:solidFill>
                <a:schemeClr val="dk1"/>
              </a:solidFill>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50"/>
          <p:cNvSpPr/>
          <p:nvPr/>
        </p:nvSpPr>
        <p:spPr>
          <a:xfrm>
            <a:off x="175" y="-8225"/>
            <a:ext cx="9144000" cy="618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50"/>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Some Isogeny Definitions</a:t>
            </a:r>
            <a:endParaRPr>
              <a:solidFill>
                <a:schemeClr val="accent4"/>
              </a:solidFill>
            </a:endParaRPr>
          </a:p>
        </p:txBody>
      </p:sp>
      <p:sp>
        <p:nvSpPr>
          <p:cNvPr id="797" name="Google Shape;797;p50"/>
          <p:cNvSpPr txBox="1"/>
          <p:nvPr/>
        </p:nvSpPr>
        <p:spPr>
          <a:xfrm>
            <a:off x="124075" y="747200"/>
            <a:ext cx="87642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For a large prime p, represent isomorphism classes of elliptic curves over </a:t>
            </a:r>
            <a:r>
              <a:rPr b="1" lang="en-US">
                <a:solidFill>
                  <a:schemeClr val="accent4"/>
                </a:solidFill>
                <a:latin typeface="Proxima Nova"/>
                <a:ea typeface="Proxima Nova"/>
                <a:cs typeface="Proxima Nova"/>
                <a:sym typeface="Proxima Nova"/>
              </a:rPr>
              <a:t>F</a:t>
            </a:r>
            <a:r>
              <a:rPr b="1" baseline="-25000" lang="en-US">
                <a:solidFill>
                  <a:schemeClr val="accent4"/>
                </a:solidFill>
                <a:latin typeface="Proxima Nova"/>
                <a:ea typeface="Proxima Nova"/>
                <a:cs typeface="Proxima Nova"/>
                <a:sym typeface="Proxima Nova"/>
              </a:rPr>
              <a:t>p</a:t>
            </a:r>
            <a:r>
              <a:rPr lang="en-US">
                <a:latin typeface="Proxima Nova"/>
                <a:ea typeface="Proxima Nova"/>
                <a:cs typeface="Proxima Nova"/>
                <a:sym typeface="Proxima Nova"/>
              </a:rPr>
              <a:t> by pairs</a:t>
            </a:r>
            <a:r>
              <a:rPr b="1" lang="en-US">
                <a:solidFill>
                  <a:schemeClr val="accent4"/>
                </a:solidFill>
                <a:latin typeface="Proxima Nova"/>
                <a:ea typeface="Proxima Nova"/>
                <a:cs typeface="Proxima Nova"/>
                <a:sym typeface="Proxima Nova"/>
              </a:rPr>
              <a:t> (j, b) ∈ F</a:t>
            </a:r>
            <a:r>
              <a:rPr b="1" baseline="-25000" lang="en-US">
                <a:solidFill>
                  <a:schemeClr val="accent4"/>
                </a:solidFill>
                <a:latin typeface="Proxima Nova"/>
                <a:ea typeface="Proxima Nova"/>
                <a:cs typeface="Proxima Nova"/>
                <a:sym typeface="Proxima Nova"/>
              </a:rPr>
              <a:t>p</a:t>
            </a:r>
            <a:r>
              <a:rPr b="1" lang="en-US">
                <a:solidFill>
                  <a:schemeClr val="accent4"/>
                </a:solidFill>
                <a:latin typeface="Proxima Nova"/>
                <a:ea typeface="Proxima Nova"/>
                <a:cs typeface="Proxima Nova"/>
                <a:sym typeface="Proxima Nova"/>
              </a:rPr>
              <a:t> ×Z</a:t>
            </a:r>
            <a:r>
              <a:rPr lang="en-US">
                <a:latin typeface="Proxima Nova"/>
                <a:ea typeface="Proxima Nova"/>
                <a:cs typeface="Proxima Nova"/>
                <a:sym typeface="Proxima Nova"/>
              </a:rPr>
              <a:t>, where </a:t>
            </a:r>
            <a:r>
              <a:rPr b="1" lang="en-US">
                <a:solidFill>
                  <a:schemeClr val="accent4"/>
                </a:solidFill>
                <a:latin typeface="Proxima Nova"/>
                <a:ea typeface="Proxima Nova"/>
                <a:cs typeface="Proxima Nova"/>
                <a:sym typeface="Proxima Nova"/>
              </a:rPr>
              <a:t>b ∈ {0, 1} </a:t>
            </a:r>
            <a:r>
              <a:rPr lang="en-US">
                <a:latin typeface="Proxima Nova"/>
                <a:ea typeface="Proxima Nova"/>
                <a:cs typeface="Proxima Nova"/>
                <a:sym typeface="Proxima Nova"/>
              </a:rPr>
              <a:t>except in the following cases: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If </a:t>
            </a:r>
            <a:r>
              <a:rPr b="1" lang="en-US">
                <a:solidFill>
                  <a:schemeClr val="accent4"/>
                </a:solidFill>
                <a:latin typeface="Proxima Nova"/>
                <a:ea typeface="Proxima Nova"/>
                <a:cs typeface="Proxima Nova"/>
                <a:sym typeface="Proxima Nova"/>
              </a:rPr>
              <a:t>j ≡ 1728 mod p</a:t>
            </a:r>
            <a:r>
              <a:rPr lang="en-US">
                <a:latin typeface="Proxima Nova"/>
                <a:ea typeface="Proxima Nova"/>
                <a:cs typeface="Proxima Nova"/>
                <a:sym typeface="Proxima Nova"/>
              </a:rPr>
              <a:t> and </a:t>
            </a:r>
            <a:r>
              <a:rPr b="1" lang="en-US">
                <a:solidFill>
                  <a:schemeClr val="accent4"/>
                </a:solidFill>
                <a:latin typeface="Proxima Nova"/>
                <a:ea typeface="Proxima Nova"/>
                <a:cs typeface="Proxima Nova"/>
                <a:sym typeface="Proxima Nova"/>
              </a:rPr>
              <a:t>p ≡ 1 (mod 4)</a:t>
            </a:r>
            <a:r>
              <a:rPr lang="en-US">
                <a:latin typeface="Proxima Nova"/>
                <a:ea typeface="Proxima Nova"/>
                <a:cs typeface="Proxima Nova"/>
                <a:sym typeface="Proxima Nova"/>
              </a:rPr>
              <a:t>, then </a:t>
            </a:r>
            <a:r>
              <a:rPr b="1" lang="en-US">
                <a:solidFill>
                  <a:schemeClr val="accent4"/>
                </a:solidFill>
                <a:latin typeface="Proxima Nova"/>
                <a:ea typeface="Proxima Nova"/>
                <a:cs typeface="Proxima Nova"/>
                <a:sym typeface="Proxima Nova"/>
              </a:rPr>
              <a:t>0 ≤ b ≤ 3</a:t>
            </a:r>
            <a:r>
              <a:rPr lang="en-US">
                <a:latin typeface="Proxima Nova"/>
                <a:ea typeface="Proxima Nova"/>
                <a:cs typeface="Proxima Nova"/>
                <a:sym typeface="Proxima Nova"/>
              </a:rPr>
              <a:t>. 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If </a:t>
            </a:r>
            <a:r>
              <a:rPr b="1" lang="en-US">
                <a:solidFill>
                  <a:schemeClr val="accent4"/>
                </a:solidFill>
                <a:latin typeface="Proxima Nova"/>
                <a:ea typeface="Proxima Nova"/>
                <a:cs typeface="Proxima Nova"/>
                <a:sym typeface="Proxima Nova"/>
              </a:rPr>
              <a:t>j ≡ 0 mod p</a:t>
            </a:r>
            <a:r>
              <a:rPr lang="en-US">
                <a:latin typeface="Proxima Nova"/>
                <a:ea typeface="Proxima Nova"/>
                <a:cs typeface="Proxima Nova"/>
                <a:sym typeface="Proxima Nova"/>
              </a:rPr>
              <a:t> and </a:t>
            </a:r>
            <a:r>
              <a:rPr b="1" lang="en-US">
                <a:solidFill>
                  <a:schemeClr val="accent4"/>
                </a:solidFill>
                <a:latin typeface="Proxima Nova"/>
                <a:ea typeface="Proxima Nova"/>
                <a:cs typeface="Proxima Nova"/>
                <a:sym typeface="Proxima Nova"/>
              </a:rPr>
              <a:t>p ≡ 1 (mod 3)</a:t>
            </a:r>
            <a:r>
              <a:rPr lang="en-US">
                <a:latin typeface="Proxima Nova"/>
                <a:ea typeface="Proxima Nova"/>
                <a:cs typeface="Proxima Nova"/>
                <a:sym typeface="Proxima Nova"/>
              </a:rPr>
              <a:t>, then </a:t>
            </a:r>
            <a:r>
              <a:rPr b="1" lang="en-US">
                <a:solidFill>
                  <a:schemeClr val="accent4"/>
                </a:solidFill>
                <a:latin typeface="Proxima Nova"/>
                <a:ea typeface="Proxima Nova"/>
                <a:cs typeface="Proxima Nova"/>
                <a:sym typeface="Proxima Nova"/>
              </a:rPr>
              <a:t>0 ≤ b ≤ 5</a:t>
            </a:r>
            <a:r>
              <a:rPr lang="en-US">
                <a:latin typeface="Proxima Nova"/>
                <a:ea typeface="Proxima Nova"/>
                <a:cs typeface="Proxima Nova"/>
                <a:sym typeface="Proxima Nova"/>
              </a:rPr>
              <a:t>.</a:t>
            </a:r>
            <a:endParaRPr>
              <a:latin typeface="Proxima Nova"/>
              <a:ea typeface="Proxima Nova"/>
              <a:cs typeface="Proxima Nova"/>
              <a:sym typeface="Proxima Nova"/>
            </a:endParaRPr>
          </a:p>
          <a:p>
            <a:pPr indent="0" lvl="0" marL="0" rtl="0" algn="l">
              <a:spcBef>
                <a:spcPts val="0"/>
              </a:spcBef>
              <a:spcAft>
                <a:spcPts val="0"/>
              </a:spcAft>
              <a:buNone/>
            </a:pPr>
            <a:r>
              <a:rPr b="1" lang="en-US">
                <a:solidFill>
                  <a:schemeClr val="accent4"/>
                </a:solidFill>
                <a:latin typeface="Proxima Nova"/>
                <a:ea typeface="Proxima Nova"/>
                <a:cs typeface="Proxima Nova"/>
                <a:sym typeface="Proxima Nova"/>
              </a:rPr>
              <a:t>j </a:t>
            </a:r>
            <a:r>
              <a:rPr b="1" lang="en-US">
                <a:latin typeface="Proxima Nova"/>
                <a:ea typeface="Proxima Nova"/>
                <a:cs typeface="Proxima Nova"/>
                <a:sym typeface="Proxima Nova"/>
              </a:rPr>
              <a:t>is just the standard j-invariant, represented as an integer, and </a:t>
            </a:r>
            <a:r>
              <a:rPr b="1" lang="en-US">
                <a:solidFill>
                  <a:schemeClr val="accent4"/>
                </a:solidFill>
                <a:latin typeface="Proxima Nova"/>
                <a:ea typeface="Proxima Nova"/>
                <a:cs typeface="Proxima Nova"/>
                <a:sym typeface="Proxima Nova"/>
              </a:rPr>
              <a:t>b</a:t>
            </a:r>
            <a:r>
              <a:rPr b="1" lang="en-US">
                <a:latin typeface="Proxima Nova"/>
                <a:ea typeface="Proxima Nova"/>
                <a:cs typeface="Proxima Nova"/>
                <a:sym typeface="Proxima Nova"/>
              </a:rPr>
              <a:t> is the twist.</a:t>
            </a:r>
            <a:endParaRPr b="1">
              <a:latin typeface="Proxima Nova"/>
              <a:ea typeface="Proxima Nova"/>
              <a:cs typeface="Proxima Nova"/>
              <a:sym typeface="Proxima Nova"/>
            </a:endParaRPr>
          </a:p>
        </p:txBody>
      </p:sp>
      <p:cxnSp>
        <p:nvCxnSpPr>
          <p:cNvPr id="798" name="Google Shape;798;p50"/>
          <p:cNvCxnSpPr/>
          <p:nvPr/>
        </p:nvCxnSpPr>
        <p:spPr>
          <a:xfrm flipH="1" rot="10800000">
            <a:off x="254825" y="2063863"/>
            <a:ext cx="8547300" cy="30000"/>
          </a:xfrm>
          <a:prstGeom prst="straightConnector1">
            <a:avLst/>
          </a:prstGeom>
          <a:noFill/>
          <a:ln cap="flat" cmpd="sng" w="9525">
            <a:solidFill>
              <a:schemeClr val="dk2"/>
            </a:solidFill>
            <a:prstDash val="solid"/>
            <a:round/>
            <a:headEnd len="med" w="med" type="none"/>
            <a:tailEnd len="med" w="med" type="none"/>
          </a:ln>
        </p:spPr>
      </p:cxnSp>
      <p:sp>
        <p:nvSpPr>
          <p:cNvPr id="799" name="Google Shape;799;p50"/>
          <p:cNvSpPr txBox="1"/>
          <p:nvPr/>
        </p:nvSpPr>
        <p:spPr>
          <a:xfrm>
            <a:off x="178625" y="2154900"/>
            <a:ext cx="83808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Sampling Distributions:</a:t>
            </a:r>
            <a:endParaRPr>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Char char="●"/>
            </a:pPr>
            <a:r>
              <a:rPr b="1" lang="en-US">
                <a:solidFill>
                  <a:schemeClr val="accent4"/>
                </a:solidFill>
                <a:latin typeface="Proxima Nova"/>
                <a:ea typeface="Proxima Nova"/>
                <a:cs typeface="Proxima Nova"/>
                <a:sym typeface="Proxima Nova"/>
              </a:rPr>
              <a:t>U</a:t>
            </a:r>
            <a:r>
              <a:rPr b="1" baseline="-25000" lang="en-US">
                <a:solidFill>
                  <a:schemeClr val="accent4"/>
                </a:solidFill>
                <a:latin typeface="Proxima Nova"/>
                <a:ea typeface="Proxima Nova"/>
                <a:cs typeface="Proxima Nova"/>
                <a:sym typeface="Proxima Nova"/>
              </a:rPr>
              <a:t>p</a:t>
            </a:r>
            <a:r>
              <a:rPr lang="en-US">
                <a:solidFill>
                  <a:schemeClr val="dk1"/>
                </a:solidFill>
                <a:latin typeface="Proxima Nova"/>
                <a:ea typeface="Proxima Nova"/>
                <a:cs typeface="Proxima Nova"/>
                <a:sym typeface="Proxima Nova"/>
              </a:rPr>
              <a:t>: the </a:t>
            </a:r>
            <a:r>
              <a:rPr b="1" lang="en-US">
                <a:solidFill>
                  <a:schemeClr val="dk1"/>
                </a:solidFill>
                <a:latin typeface="Proxima Nova"/>
                <a:ea typeface="Proxima Nova"/>
                <a:cs typeface="Proxima Nova"/>
                <a:sym typeface="Proxima Nova"/>
              </a:rPr>
              <a:t>uniform probability distribution</a:t>
            </a:r>
            <a:r>
              <a:rPr lang="en-US">
                <a:solidFill>
                  <a:schemeClr val="dk1"/>
                </a:solidFill>
                <a:latin typeface="Proxima Nova"/>
                <a:ea typeface="Proxima Nova"/>
                <a:cs typeface="Proxima Nova"/>
                <a:sym typeface="Proxima Nova"/>
              </a:rPr>
              <a:t> on isomorphism classes of elliptic curves over </a:t>
            </a:r>
            <a:r>
              <a:rPr b="1" lang="en-US">
                <a:solidFill>
                  <a:schemeClr val="accent4"/>
                </a:solidFill>
                <a:latin typeface="Proxima Nova"/>
                <a:ea typeface="Proxima Nova"/>
                <a:cs typeface="Proxima Nova"/>
                <a:sym typeface="Proxima Nova"/>
              </a:rPr>
              <a:t>F</a:t>
            </a:r>
            <a:r>
              <a:rPr b="1" baseline="-25000" lang="en-US">
                <a:solidFill>
                  <a:schemeClr val="accent4"/>
                </a:solidFill>
                <a:latin typeface="Proxima Nova"/>
                <a:ea typeface="Proxima Nova"/>
                <a:cs typeface="Proxima Nova"/>
                <a:sym typeface="Proxima Nova"/>
              </a:rPr>
              <a:t>p</a:t>
            </a:r>
            <a:r>
              <a:rPr lang="en-US">
                <a:solidFill>
                  <a:schemeClr val="dk1"/>
                </a:solidFill>
                <a:latin typeface="Proxima Nova"/>
                <a:ea typeface="Proxima Nova"/>
                <a:cs typeface="Proxima Nova"/>
                <a:sym typeface="Proxima Nova"/>
              </a:rPr>
              <a:t>, given by uniformly randomly choosing a pair </a:t>
            </a:r>
            <a:r>
              <a:rPr b="1" lang="en-US">
                <a:solidFill>
                  <a:schemeClr val="accent4"/>
                </a:solidFill>
                <a:latin typeface="Proxima Nova"/>
                <a:ea typeface="Proxima Nova"/>
                <a:cs typeface="Proxima Nova"/>
                <a:sym typeface="Proxima Nova"/>
              </a:rPr>
              <a:t>(j, b)</a:t>
            </a:r>
            <a:r>
              <a:rPr lang="en-US">
                <a:solidFill>
                  <a:schemeClr val="dk1"/>
                </a:solidFill>
                <a:latin typeface="Proxima Nova"/>
                <a:ea typeface="Proxima Nova"/>
                <a:cs typeface="Proxima Nova"/>
                <a:sym typeface="Proxima Nova"/>
              </a:rPr>
              <a:t> as above.</a:t>
            </a:r>
            <a:endParaRPr>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Char char="●"/>
            </a:pPr>
            <a:r>
              <a:rPr b="1" lang="en-US">
                <a:solidFill>
                  <a:schemeClr val="accent4"/>
                </a:solidFill>
                <a:latin typeface="Proxima Nova"/>
                <a:ea typeface="Proxima Nova"/>
                <a:cs typeface="Proxima Nova"/>
                <a:sym typeface="Proxima Nova"/>
              </a:rPr>
              <a:t>D</a:t>
            </a:r>
            <a:r>
              <a:rPr b="1" baseline="-25000" lang="en-US">
                <a:solidFill>
                  <a:schemeClr val="accent4"/>
                </a:solidFill>
                <a:latin typeface="Proxima Nova"/>
                <a:ea typeface="Proxima Nova"/>
                <a:cs typeface="Proxima Nova"/>
                <a:sym typeface="Proxima Nova"/>
              </a:rPr>
              <a:t>p</a:t>
            </a:r>
            <a:r>
              <a:rPr lang="en-US">
                <a:solidFill>
                  <a:schemeClr val="dk1"/>
                </a:solidFill>
                <a:latin typeface="Proxima Nova"/>
                <a:ea typeface="Proxima Nova"/>
                <a:cs typeface="Proxima Nova"/>
                <a:sym typeface="Proxima Nova"/>
              </a:rPr>
              <a:t>: the </a:t>
            </a:r>
            <a:r>
              <a:rPr b="1" lang="en-US">
                <a:solidFill>
                  <a:schemeClr val="dk1"/>
                </a:solidFill>
                <a:latin typeface="Proxima Nova"/>
                <a:ea typeface="Proxima Nova"/>
                <a:cs typeface="Proxima Nova"/>
                <a:sym typeface="Proxima Nova"/>
              </a:rPr>
              <a:t>Weierstrass distribution</a:t>
            </a:r>
            <a:r>
              <a:rPr lang="en-US">
                <a:solidFill>
                  <a:schemeClr val="dk1"/>
                </a:solidFill>
                <a:latin typeface="Proxima Nova"/>
                <a:ea typeface="Proxima Nova"/>
                <a:cs typeface="Proxima Nova"/>
                <a:sym typeface="Proxima Nova"/>
              </a:rPr>
              <a:t> from the literature.  Note that </a:t>
            </a:r>
            <a:r>
              <a:rPr b="1" lang="en-US">
                <a:solidFill>
                  <a:schemeClr val="accent4"/>
                </a:solidFill>
                <a:latin typeface="Proxima Nova"/>
                <a:ea typeface="Proxima Nova"/>
                <a:cs typeface="Proxima Nova"/>
                <a:sym typeface="Proxima Nova"/>
              </a:rPr>
              <a:t>U</a:t>
            </a:r>
            <a:r>
              <a:rPr b="1" baseline="-25000" lang="en-US">
                <a:solidFill>
                  <a:schemeClr val="accent4"/>
                </a:solidFill>
                <a:latin typeface="Proxima Nova"/>
                <a:ea typeface="Proxima Nova"/>
                <a:cs typeface="Proxima Nova"/>
                <a:sym typeface="Proxima Nova"/>
              </a:rPr>
              <a:t>p</a:t>
            </a:r>
            <a:r>
              <a:rPr lang="en-US">
                <a:solidFill>
                  <a:schemeClr val="dk1"/>
                </a:solidFill>
                <a:latin typeface="Proxima Nova"/>
                <a:ea typeface="Proxima Nova"/>
                <a:cs typeface="Proxima Nova"/>
                <a:sym typeface="Proxima Nova"/>
              </a:rPr>
              <a:t> and </a:t>
            </a:r>
            <a:r>
              <a:rPr b="1" lang="en-US">
                <a:solidFill>
                  <a:schemeClr val="accent4"/>
                </a:solidFill>
                <a:latin typeface="Proxima Nova"/>
                <a:ea typeface="Proxima Nova"/>
                <a:cs typeface="Proxima Nova"/>
                <a:sym typeface="Proxima Nova"/>
              </a:rPr>
              <a:t>D</a:t>
            </a:r>
            <a:r>
              <a:rPr b="1" baseline="-25000" lang="en-US">
                <a:solidFill>
                  <a:schemeClr val="accent4"/>
                </a:solidFill>
                <a:latin typeface="Proxima Nova"/>
                <a:ea typeface="Proxima Nova"/>
                <a:cs typeface="Proxima Nova"/>
                <a:sym typeface="Proxima Nova"/>
              </a:rPr>
              <a:t>p</a:t>
            </a:r>
            <a:r>
              <a:rPr lang="en-US">
                <a:solidFill>
                  <a:schemeClr val="dk1"/>
                </a:solidFill>
                <a:latin typeface="Proxima Nova"/>
                <a:ea typeface="Proxima Nova"/>
                <a:cs typeface="Proxima Nova"/>
                <a:sym typeface="Proxima Nova"/>
              </a:rPr>
              <a:t> are </a:t>
            </a:r>
            <a:r>
              <a:rPr b="1" lang="en-US">
                <a:solidFill>
                  <a:schemeClr val="dk1"/>
                </a:solidFill>
                <a:latin typeface="Proxima Nova"/>
                <a:ea typeface="Proxima Nova"/>
                <a:cs typeface="Proxima Nova"/>
                <a:sym typeface="Proxima Nova"/>
              </a:rPr>
              <a:t>statistically close (we prove this)</a:t>
            </a:r>
            <a:r>
              <a:rPr lang="en-US">
                <a:solidFill>
                  <a:schemeClr val="dk1"/>
                </a:solidFill>
                <a:latin typeface="Proxima Nova"/>
                <a:ea typeface="Proxima Nova"/>
                <a:cs typeface="Proxima Nova"/>
                <a:sym typeface="Proxima Nova"/>
              </a:rPr>
              <a:t> so we will use them interchangeably.  </a:t>
            </a:r>
            <a:endParaRPr>
              <a:solidFill>
                <a:schemeClr val="dk1"/>
              </a:solidFill>
              <a:latin typeface="Proxima Nova"/>
              <a:ea typeface="Proxima Nova"/>
              <a:cs typeface="Proxima Nova"/>
              <a:sym typeface="Proxima Nova"/>
            </a:endParaRPr>
          </a:p>
        </p:txBody>
      </p:sp>
      <p:cxnSp>
        <p:nvCxnSpPr>
          <p:cNvPr id="800" name="Google Shape;800;p50"/>
          <p:cNvCxnSpPr/>
          <p:nvPr/>
        </p:nvCxnSpPr>
        <p:spPr>
          <a:xfrm flipH="1" rot="10800000">
            <a:off x="178625" y="3435463"/>
            <a:ext cx="8547300" cy="30000"/>
          </a:xfrm>
          <a:prstGeom prst="straightConnector1">
            <a:avLst/>
          </a:prstGeom>
          <a:noFill/>
          <a:ln cap="flat" cmpd="sng" w="9525">
            <a:solidFill>
              <a:schemeClr val="dk2"/>
            </a:solidFill>
            <a:prstDash val="solid"/>
            <a:round/>
            <a:headEnd len="med" w="med" type="none"/>
            <a:tailEnd len="med" w="med" type="none"/>
          </a:ln>
        </p:spPr>
      </p:cxnSp>
      <p:sp>
        <p:nvSpPr>
          <p:cNvPr id="801" name="Google Shape;801;p50"/>
          <p:cNvSpPr txBox="1"/>
          <p:nvPr/>
        </p:nvSpPr>
        <p:spPr>
          <a:xfrm>
            <a:off x="217075" y="3490925"/>
            <a:ext cx="83424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For an elliptic curve </a:t>
            </a:r>
            <a:r>
              <a:rPr b="1" lang="en-US">
                <a:solidFill>
                  <a:schemeClr val="accent4"/>
                </a:solidFill>
                <a:latin typeface="Proxima Nova"/>
                <a:ea typeface="Proxima Nova"/>
                <a:cs typeface="Proxima Nova"/>
                <a:sym typeface="Proxima Nova"/>
              </a:rPr>
              <a:t>E/F</a:t>
            </a:r>
            <a:r>
              <a:rPr b="1" baseline="-25000" lang="en-US">
                <a:solidFill>
                  <a:schemeClr val="accent4"/>
                </a:solidFill>
                <a:latin typeface="Proxima Nova"/>
                <a:ea typeface="Proxima Nova"/>
                <a:cs typeface="Proxima Nova"/>
                <a:sym typeface="Proxima Nova"/>
              </a:rPr>
              <a:t>p</a:t>
            </a:r>
            <a:r>
              <a:rPr b="1" lang="en-US">
                <a:solidFill>
                  <a:schemeClr val="dk1"/>
                </a:solidFill>
                <a:latin typeface="Proxima Nova"/>
                <a:ea typeface="Proxima Nova"/>
                <a:cs typeface="Proxima Nova"/>
                <a:sym typeface="Proxima Nova"/>
              </a:rPr>
              <a:t>:</a:t>
            </a:r>
            <a:r>
              <a:rPr lang="en-US">
                <a:latin typeface="Proxima Nova"/>
                <a:ea typeface="Proxima Nova"/>
                <a:cs typeface="Proxima Nova"/>
                <a:sym typeface="Proxima Nova"/>
              </a:rPr>
              <a:t>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b="1" lang="en-US">
                <a:solidFill>
                  <a:schemeClr val="accent4"/>
                </a:solidFill>
                <a:latin typeface="Proxima Nova"/>
                <a:ea typeface="Proxima Nova"/>
                <a:cs typeface="Proxima Nova"/>
                <a:sym typeface="Proxima Nova"/>
              </a:rPr>
              <a:t>t = t(E) = p + 1 − #E(F</a:t>
            </a:r>
            <a:r>
              <a:rPr b="1" baseline="-25000" lang="en-US">
                <a:solidFill>
                  <a:schemeClr val="accent4"/>
                </a:solidFill>
                <a:latin typeface="Proxima Nova"/>
                <a:ea typeface="Proxima Nova"/>
                <a:cs typeface="Proxima Nova"/>
                <a:sym typeface="Proxima Nova"/>
              </a:rPr>
              <a:t>p</a:t>
            </a:r>
            <a:r>
              <a:rPr b="1" lang="en-US">
                <a:solidFill>
                  <a:schemeClr val="accent4"/>
                </a:solidFill>
                <a:latin typeface="Proxima Nova"/>
                <a:ea typeface="Proxima Nova"/>
                <a:cs typeface="Proxima Nova"/>
                <a:sym typeface="Proxima Nova"/>
              </a:rPr>
              <a:t>)</a:t>
            </a:r>
            <a:r>
              <a:rPr lang="en-US">
                <a:latin typeface="Proxima Nova"/>
                <a:ea typeface="Proxima Nova"/>
                <a:cs typeface="Proxima Nova"/>
                <a:sym typeface="Proxima Nova"/>
              </a:rPr>
              <a:t> be the trace of Frobenius on </a:t>
            </a:r>
            <a:r>
              <a:rPr b="1" lang="en-US">
                <a:solidFill>
                  <a:schemeClr val="accent4"/>
                </a:solidFill>
                <a:latin typeface="Proxima Nova"/>
                <a:ea typeface="Proxima Nova"/>
                <a:cs typeface="Proxima Nova"/>
                <a:sym typeface="Proxima Nova"/>
              </a:rPr>
              <a:t>E</a:t>
            </a:r>
            <a:r>
              <a:rPr lang="en-US">
                <a:latin typeface="Proxima Nova"/>
                <a:ea typeface="Proxima Nova"/>
                <a:cs typeface="Proxima Nova"/>
                <a:sym typeface="Proxima Nova"/>
              </a:rPr>
              <a:t>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b="1" lang="en-US">
                <a:solidFill>
                  <a:schemeClr val="accent4"/>
                </a:solidFill>
                <a:latin typeface="Proxima Nova"/>
                <a:ea typeface="Proxima Nova"/>
                <a:cs typeface="Proxima Nova"/>
                <a:sym typeface="Proxima Nova"/>
              </a:rPr>
              <a:t>t / 2 √p</a:t>
            </a:r>
            <a:r>
              <a:rPr lang="en-US">
                <a:latin typeface="Proxima Nova"/>
                <a:ea typeface="Proxima Nova"/>
                <a:cs typeface="Proxima Nova"/>
                <a:sym typeface="Proxima Nova"/>
              </a:rPr>
              <a:t> be the normalized trace,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b="1" lang="en-US">
                <a:solidFill>
                  <a:schemeClr val="accent4"/>
                </a:solidFill>
                <a:latin typeface="Proxima Nova"/>
                <a:ea typeface="Proxima Nova"/>
                <a:cs typeface="Proxima Nova"/>
                <a:sym typeface="Proxima Nova"/>
              </a:rPr>
              <a:t>∆</a:t>
            </a:r>
            <a:r>
              <a:rPr b="1" baseline="-25000" lang="en-US">
                <a:solidFill>
                  <a:schemeClr val="accent4"/>
                </a:solidFill>
                <a:latin typeface="Proxima Nova"/>
                <a:ea typeface="Proxima Nova"/>
                <a:cs typeface="Proxima Nova"/>
                <a:sym typeface="Proxima Nova"/>
              </a:rPr>
              <a:t>Fr</a:t>
            </a:r>
            <a:r>
              <a:rPr b="1" lang="en-US">
                <a:solidFill>
                  <a:schemeClr val="accent4"/>
                </a:solidFill>
                <a:latin typeface="Proxima Nova"/>
                <a:ea typeface="Proxima Nova"/>
                <a:cs typeface="Proxima Nova"/>
                <a:sym typeface="Proxima Nova"/>
              </a:rPr>
              <a:t> := ∆</a:t>
            </a:r>
            <a:r>
              <a:rPr b="1" baseline="-25000" lang="en-US">
                <a:solidFill>
                  <a:schemeClr val="accent4"/>
                </a:solidFill>
                <a:latin typeface="Proxima Nova"/>
                <a:ea typeface="Proxima Nova"/>
                <a:cs typeface="Proxima Nova"/>
                <a:sym typeface="Proxima Nova"/>
              </a:rPr>
              <a:t>Fr</a:t>
            </a:r>
            <a:r>
              <a:rPr b="1" lang="en-US">
                <a:solidFill>
                  <a:schemeClr val="accent4"/>
                </a:solidFill>
                <a:latin typeface="Proxima Nova"/>
                <a:ea typeface="Proxima Nova"/>
                <a:cs typeface="Proxima Nova"/>
                <a:sym typeface="Proxima Nova"/>
              </a:rPr>
              <a:t>(E) be 4p − t</a:t>
            </a:r>
            <a:r>
              <a:rPr b="1" baseline="30000" lang="en-US">
                <a:solidFill>
                  <a:schemeClr val="accent4"/>
                </a:solidFill>
                <a:latin typeface="Proxima Nova"/>
                <a:ea typeface="Proxima Nova"/>
                <a:cs typeface="Proxima Nova"/>
                <a:sym typeface="Proxima Nova"/>
              </a:rPr>
              <a:t>2</a:t>
            </a:r>
            <a:r>
              <a:rPr lang="en-US">
                <a:latin typeface="Proxima Nova"/>
                <a:ea typeface="Proxima Nova"/>
                <a:cs typeface="Proxima Nova"/>
                <a:sym typeface="Proxima Nova"/>
              </a:rPr>
              <a:t> the Frobenius discriminant,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b="1" lang="en-US">
                <a:solidFill>
                  <a:schemeClr val="accent4"/>
                </a:solidFill>
                <a:latin typeface="Proxima Nova"/>
                <a:ea typeface="Proxima Nova"/>
                <a:cs typeface="Proxima Nova"/>
                <a:sym typeface="Proxima Nova"/>
              </a:rPr>
              <a:t>K</a:t>
            </a:r>
            <a:r>
              <a:rPr b="1" lang="en-US">
                <a:solidFill>
                  <a:schemeClr val="dk1"/>
                </a:solidFill>
                <a:latin typeface="Proxima Nova"/>
                <a:ea typeface="Proxima Nova"/>
                <a:cs typeface="Proxima Nova"/>
                <a:sym typeface="Proxima Nova"/>
              </a:rPr>
              <a:t> </a:t>
            </a:r>
            <a:r>
              <a:rPr b="1" lang="en-US">
                <a:solidFill>
                  <a:schemeClr val="accent4"/>
                </a:solidFill>
                <a:latin typeface="Proxima Nova"/>
                <a:ea typeface="Proxima Nova"/>
                <a:cs typeface="Proxima Nova"/>
                <a:sym typeface="Proxima Nova"/>
              </a:rPr>
              <a:t>= K(E) = Q(√−∆</a:t>
            </a:r>
            <a:r>
              <a:rPr b="1" baseline="-25000" lang="en-US">
                <a:solidFill>
                  <a:schemeClr val="accent4"/>
                </a:solidFill>
                <a:latin typeface="Proxima Nova"/>
                <a:ea typeface="Proxima Nova"/>
                <a:cs typeface="Proxima Nova"/>
                <a:sym typeface="Proxima Nova"/>
              </a:rPr>
              <a:t>Fr</a:t>
            </a:r>
            <a:r>
              <a:rPr b="1" lang="en-US">
                <a:solidFill>
                  <a:schemeClr val="accent4"/>
                </a:solidFill>
                <a:latin typeface="Proxima Nova"/>
                <a:ea typeface="Proxima Nova"/>
                <a:cs typeface="Proxima Nova"/>
                <a:sym typeface="Proxima Nova"/>
              </a:rPr>
              <a:t>)</a:t>
            </a:r>
            <a:endParaRPr b="1">
              <a:solidFill>
                <a:schemeClr val="accent4"/>
              </a:solidFill>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b="1" lang="en-US">
                <a:solidFill>
                  <a:schemeClr val="accent4"/>
                </a:solidFill>
                <a:latin typeface="Proxima Nova"/>
                <a:ea typeface="Proxima Nova"/>
                <a:cs typeface="Proxima Nova"/>
                <a:sym typeface="Proxima Nova"/>
              </a:rPr>
              <a:t>D = D(E)</a:t>
            </a:r>
            <a:r>
              <a:rPr lang="en-US">
                <a:latin typeface="Proxima Nova"/>
                <a:ea typeface="Proxima Nova"/>
                <a:cs typeface="Proxima Nova"/>
                <a:sym typeface="Proxima Nova"/>
              </a:rPr>
              <a:t> be the discriminant of </a:t>
            </a:r>
            <a:r>
              <a:rPr b="1" lang="en-US">
                <a:solidFill>
                  <a:schemeClr val="accent4"/>
                </a:solidFill>
                <a:latin typeface="Proxima Nova"/>
                <a:ea typeface="Proxima Nova"/>
                <a:cs typeface="Proxima Nova"/>
                <a:sym typeface="Proxima Nova"/>
              </a:rPr>
              <a:t>K</a:t>
            </a:r>
            <a:r>
              <a:rPr lang="en-US">
                <a:latin typeface="Proxima Nova"/>
                <a:ea typeface="Proxima Nova"/>
                <a:cs typeface="Proxima Nova"/>
                <a:sym typeface="Proxima Nova"/>
              </a:rPr>
              <a:t>. </a:t>
            </a:r>
            <a:endParaRPr>
              <a:latin typeface="Proxima Nova"/>
              <a:ea typeface="Proxima Nova"/>
              <a:cs typeface="Proxima Nova"/>
              <a:sym typeface="Proxima Nova"/>
            </a:endParaRPr>
          </a:p>
        </p:txBody>
      </p:sp>
      <p:sp>
        <p:nvSpPr>
          <p:cNvPr id="802" name="Google Shape;802;p50"/>
          <p:cNvSpPr txBox="1"/>
          <p:nvPr/>
        </p:nvSpPr>
        <p:spPr>
          <a:xfrm>
            <a:off x="5072500" y="3417000"/>
            <a:ext cx="3957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b="1" lang="en-US" sz="1600">
                <a:solidFill>
                  <a:schemeClr val="accent4"/>
                </a:solidFill>
                <a:latin typeface="Proxima Nova"/>
                <a:ea typeface="Proxima Nova"/>
                <a:cs typeface="Proxima Nova"/>
                <a:sym typeface="Proxima Nova"/>
              </a:rPr>
              <a:t>દ</a:t>
            </a:r>
            <a:r>
              <a:rPr b="1" baseline="-25000" lang="en-US" sz="1600">
                <a:solidFill>
                  <a:schemeClr val="accent4"/>
                </a:solidFill>
                <a:latin typeface="Proxima Nova"/>
                <a:ea typeface="Proxima Nova"/>
                <a:cs typeface="Proxima Nova"/>
                <a:sym typeface="Proxima Nova"/>
              </a:rPr>
              <a:t>sf,3p</a:t>
            </a:r>
            <a:r>
              <a:rPr b="1" lang="en-US" sz="1600">
                <a:solidFill>
                  <a:schemeClr val="lt1"/>
                </a:solidFill>
                <a:latin typeface="Proxima Nova"/>
                <a:ea typeface="Proxima Nova"/>
                <a:cs typeface="Proxima Nova"/>
                <a:sym typeface="Proxima Nova"/>
              </a:rPr>
              <a:t> </a:t>
            </a:r>
            <a:r>
              <a:rPr lang="en-US">
                <a:latin typeface="Proxima Nova"/>
                <a:ea typeface="Proxima Nova"/>
                <a:cs typeface="Proxima Nova"/>
                <a:sym typeface="Proxima Nova"/>
              </a:rPr>
              <a:t> be the set of elliptic curves </a:t>
            </a:r>
            <a:r>
              <a:rPr b="1" lang="en-US">
                <a:solidFill>
                  <a:schemeClr val="accent4"/>
                </a:solidFill>
                <a:latin typeface="Proxima Nova"/>
                <a:ea typeface="Proxima Nova"/>
                <a:cs typeface="Proxima Nova"/>
                <a:sym typeface="Proxima Nova"/>
              </a:rPr>
              <a:t>E</a:t>
            </a:r>
            <a:r>
              <a:rPr lang="en-US">
                <a:latin typeface="Proxima Nova"/>
                <a:ea typeface="Proxima Nova"/>
                <a:cs typeface="Proxima Nova"/>
                <a:sym typeface="Proxima Nova"/>
              </a:rPr>
              <a:t> over </a:t>
            </a:r>
            <a:r>
              <a:rPr b="1" lang="en-US">
                <a:solidFill>
                  <a:schemeClr val="accent4"/>
                </a:solidFill>
                <a:latin typeface="Proxima Nova"/>
                <a:ea typeface="Proxima Nova"/>
                <a:cs typeface="Proxima Nova"/>
                <a:sym typeface="Proxima Nova"/>
              </a:rPr>
              <a:t>F</a:t>
            </a:r>
            <a:r>
              <a:rPr b="1" baseline="-25000" lang="en-US">
                <a:solidFill>
                  <a:schemeClr val="accent4"/>
                </a:solidFill>
                <a:latin typeface="Proxima Nova"/>
                <a:ea typeface="Proxima Nova"/>
                <a:cs typeface="Proxima Nova"/>
                <a:sym typeface="Proxima Nova"/>
              </a:rPr>
              <a:t>p</a:t>
            </a:r>
            <a:r>
              <a:rPr lang="en-US">
                <a:latin typeface="Proxima Nova"/>
                <a:ea typeface="Proxima Nova"/>
                <a:cs typeface="Proxima Nova"/>
                <a:sym typeface="Proxima Nova"/>
              </a:rPr>
              <a:t> such that </a:t>
            </a:r>
            <a:r>
              <a:rPr b="1" lang="en-US">
                <a:solidFill>
                  <a:schemeClr val="accent4"/>
                </a:solidFill>
                <a:latin typeface="Proxima Nova"/>
                <a:ea typeface="Proxima Nova"/>
                <a:cs typeface="Proxima Nova"/>
                <a:sym typeface="Proxima Nova"/>
              </a:rPr>
              <a:t>∆</a:t>
            </a:r>
            <a:r>
              <a:rPr b="1" baseline="-25000" lang="en-US">
                <a:solidFill>
                  <a:schemeClr val="accent4"/>
                </a:solidFill>
                <a:latin typeface="Proxima Nova"/>
                <a:ea typeface="Proxima Nova"/>
                <a:cs typeface="Proxima Nova"/>
                <a:sym typeface="Proxima Nova"/>
              </a:rPr>
              <a:t>Fr</a:t>
            </a:r>
            <a:r>
              <a:rPr b="1" lang="en-US">
                <a:solidFill>
                  <a:schemeClr val="accent4"/>
                </a:solidFill>
                <a:latin typeface="Proxima Nova"/>
                <a:ea typeface="Proxima Nova"/>
                <a:cs typeface="Proxima Nova"/>
                <a:sym typeface="Proxima Nova"/>
              </a:rPr>
              <a:t>(E) ≥ 3p</a:t>
            </a:r>
            <a:r>
              <a:rPr lang="en-US">
                <a:latin typeface="Proxima Nova"/>
                <a:ea typeface="Proxima Nova"/>
                <a:cs typeface="Proxima Nova"/>
                <a:sym typeface="Proxima Nova"/>
              </a:rPr>
              <a:t> and </a:t>
            </a:r>
            <a:r>
              <a:rPr b="1" lang="en-US">
                <a:solidFill>
                  <a:schemeClr val="accent4"/>
                </a:solidFill>
                <a:latin typeface="Proxima Nova"/>
                <a:ea typeface="Proxima Nova"/>
                <a:cs typeface="Proxima Nova"/>
                <a:sym typeface="Proxima Nova"/>
              </a:rPr>
              <a:t>∆</a:t>
            </a:r>
            <a:r>
              <a:rPr b="1" baseline="-25000" lang="en-US">
                <a:solidFill>
                  <a:schemeClr val="accent4"/>
                </a:solidFill>
                <a:latin typeface="Proxima Nova"/>
                <a:ea typeface="Proxima Nova"/>
                <a:cs typeface="Proxima Nova"/>
                <a:sym typeface="Proxima Nova"/>
              </a:rPr>
              <a:t>Fr</a:t>
            </a:r>
            <a:r>
              <a:rPr b="1" lang="en-US">
                <a:solidFill>
                  <a:schemeClr val="accent4"/>
                </a:solidFill>
                <a:latin typeface="Proxima Nova"/>
                <a:ea typeface="Proxima Nova"/>
                <a:cs typeface="Proxima Nova"/>
                <a:sym typeface="Proxima Nova"/>
              </a:rPr>
              <a:t>(E)</a:t>
            </a:r>
            <a:r>
              <a:rPr lang="en-US">
                <a:latin typeface="Proxima Nova"/>
                <a:ea typeface="Proxima Nova"/>
                <a:cs typeface="Proxima Nova"/>
                <a:sym typeface="Proxima Nova"/>
              </a:rPr>
              <a:t> is square-free.</a:t>
            </a:r>
            <a:endParaRPr>
              <a:latin typeface="Proxima Nova"/>
              <a:ea typeface="Proxima Nova"/>
              <a:cs typeface="Proxima Nova"/>
              <a:sym typeface="Proxima Nova"/>
            </a:endParaRPr>
          </a:p>
          <a:p>
            <a:pPr indent="0" lvl="0" marL="457200" rtl="0" algn="l">
              <a:spcBef>
                <a:spcPts val="0"/>
              </a:spcBef>
              <a:spcAft>
                <a:spcPts val="0"/>
              </a:spcAft>
              <a:buNone/>
            </a:pPr>
            <a:r>
              <a:t/>
            </a:r>
            <a:endParaRPr>
              <a:latin typeface="Proxima Nova"/>
              <a:ea typeface="Proxima Nova"/>
              <a:cs typeface="Proxima Nova"/>
              <a:sym typeface="Proxima Nova"/>
            </a:endParaRPr>
          </a:p>
        </p:txBody>
      </p:sp>
      <p:sp>
        <p:nvSpPr>
          <p:cNvPr id="803" name="Google Shape;803;p50"/>
          <p:cNvSpPr/>
          <p:nvPr/>
        </p:nvSpPr>
        <p:spPr>
          <a:xfrm>
            <a:off x="575375" y="1899350"/>
            <a:ext cx="8107500" cy="1293000"/>
          </a:xfrm>
          <a:prstGeom prst="roundRect">
            <a:avLst>
              <a:gd fmla="val 16667" name="adj"/>
            </a:avLst>
          </a:prstGeom>
          <a:gradFill>
            <a:gsLst>
              <a:gs pos="0">
                <a:srgbClr val="93C571"/>
              </a:gs>
              <a:gs pos="100000">
                <a:srgbClr val="54793A"/>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50"/>
          <p:cNvSpPr txBox="1"/>
          <p:nvPr/>
        </p:nvSpPr>
        <p:spPr>
          <a:xfrm>
            <a:off x="935081" y="2031829"/>
            <a:ext cx="7374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solidFill>
                  <a:schemeClr val="lt1"/>
                </a:solidFill>
                <a:latin typeface="Proxima Nova"/>
                <a:ea typeface="Proxima Nova"/>
                <a:cs typeface="Proxima Nova"/>
                <a:sym typeface="Proxima Nova"/>
              </a:rPr>
              <a:t>YUCK!  Math.  Do I have to?</a:t>
            </a:r>
            <a:endParaRPr b="1" u="sng">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US">
                <a:solidFill>
                  <a:schemeClr val="lt1"/>
                </a:solidFill>
                <a:latin typeface="Proxima Nova"/>
                <a:ea typeface="Proxima Nova"/>
                <a:cs typeface="Proxima Nova"/>
                <a:sym typeface="Proxima Nova"/>
              </a:rPr>
              <a:t>No!  Our goal with this paper (and presentation) was to make theorems self-contained enough where non-isogeny experts can use them in future work!</a:t>
            </a:r>
            <a:endParaRPr b="1">
              <a:solidFill>
                <a:schemeClr val="lt1"/>
              </a:solidFill>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51"/>
          <p:cNvSpPr/>
          <p:nvPr/>
        </p:nvSpPr>
        <p:spPr>
          <a:xfrm>
            <a:off x="175" y="-8225"/>
            <a:ext cx="9144000" cy="618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51"/>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A Pretty Picture of an Isogeny Graph</a:t>
            </a:r>
            <a:endParaRPr>
              <a:solidFill>
                <a:schemeClr val="accent4"/>
              </a:solidFill>
            </a:endParaRPr>
          </a:p>
        </p:txBody>
      </p:sp>
      <p:pic>
        <p:nvPicPr>
          <p:cNvPr id="811" name="Google Shape;811;p51"/>
          <p:cNvPicPr preferRelativeResize="0"/>
          <p:nvPr/>
        </p:nvPicPr>
        <p:blipFill>
          <a:blip r:embed="rId3">
            <a:alphaModFix/>
          </a:blip>
          <a:stretch>
            <a:fillRect/>
          </a:stretch>
        </p:blipFill>
        <p:spPr>
          <a:xfrm>
            <a:off x="3088175" y="676162"/>
            <a:ext cx="4486149" cy="4303675"/>
          </a:xfrm>
          <a:prstGeom prst="rect">
            <a:avLst/>
          </a:prstGeom>
          <a:noFill/>
          <a:ln>
            <a:noFill/>
          </a:ln>
        </p:spPr>
      </p:pic>
      <p:sp>
        <p:nvSpPr>
          <p:cNvPr id="812" name="Google Shape;812;p51"/>
          <p:cNvSpPr txBox="1"/>
          <p:nvPr/>
        </p:nvSpPr>
        <p:spPr>
          <a:xfrm>
            <a:off x="164400" y="771525"/>
            <a:ext cx="3499500" cy="437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u="sng">
                <a:solidFill>
                  <a:srgbClr val="414042"/>
                </a:solidFill>
                <a:latin typeface="Proxima Nova"/>
                <a:ea typeface="Proxima Nova"/>
                <a:cs typeface="Proxima Nova"/>
                <a:sym typeface="Proxima Nova"/>
              </a:rPr>
              <a:t>vertex labels are j-invariants</a:t>
            </a:r>
            <a:r>
              <a:rPr lang="en-US" sz="1600">
                <a:solidFill>
                  <a:srgbClr val="414042"/>
                </a:solidFill>
                <a:latin typeface="Proxima Nova"/>
                <a:ea typeface="Proxima Nova"/>
                <a:cs typeface="Proxima Nova"/>
                <a:sym typeface="Proxima Nova"/>
              </a:rPr>
              <a:t>; </a:t>
            </a:r>
            <a:endParaRPr sz="1600">
              <a:solidFill>
                <a:srgbClr val="414042"/>
              </a:solidFill>
              <a:latin typeface="Proxima Nova"/>
              <a:ea typeface="Proxima Nova"/>
              <a:cs typeface="Proxima Nova"/>
              <a:sym typeface="Proxima Nova"/>
            </a:endParaRPr>
          </a:p>
          <a:p>
            <a:pPr indent="0" lvl="0" marL="0" rtl="0" algn="l">
              <a:spcBef>
                <a:spcPts val="0"/>
              </a:spcBef>
              <a:spcAft>
                <a:spcPts val="0"/>
              </a:spcAft>
              <a:buNone/>
            </a:pPr>
            <a:r>
              <a:rPr lang="en-US" sz="1600">
                <a:solidFill>
                  <a:srgbClr val="414042"/>
                </a:solidFill>
                <a:latin typeface="Proxima Nova"/>
                <a:ea typeface="Proxima Nova"/>
                <a:cs typeface="Proxima Nova"/>
                <a:sym typeface="Proxima Nova"/>
              </a:rPr>
              <a:t>twisting data is left out </a:t>
            </a:r>
            <a:endParaRPr sz="1600">
              <a:solidFill>
                <a:srgbClr val="414042"/>
              </a:solidFill>
              <a:latin typeface="Proxima Nova"/>
              <a:ea typeface="Proxima Nova"/>
              <a:cs typeface="Proxima Nova"/>
              <a:sym typeface="Proxima Nova"/>
            </a:endParaRPr>
          </a:p>
          <a:p>
            <a:pPr indent="0" lvl="0" marL="0" rtl="0" algn="l">
              <a:spcBef>
                <a:spcPts val="0"/>
              </a:spcBef>
              <a:spcAft>
                <a:spcPts val="0"/>
              </a:spcAft>
              <a:buNone/>
            </a:pPr>
            <a:r>
              <a:t/>
            </a:r>
            <a:endParaRPr sz="1600">
              <a:solidFill>
                <a:srgbClr val="414042"/>
              </a:solidFill>
              <a:latin typeface="Proxima Nova"/>
              <a:ea typeface="Proxima Nova"/>
              <a:cs typeface="Proxima Nova"/>
              <a:sym typeface="Proxima Nova"/>
            </a:endParaRPr>
          </a:p>
          <a:p>
            <a:pPr indent="0" lvl="0" marL="0" rtl="0" algn="l">
              <a:spcBef>
                <a:spcPts val="0"/>
              </a:spcBef>
              <a:spcAft>
                <a:spcPts val="0"/>
              </a:spcAft>
              <a:buNone/>
            </a:pPr>
            <a:r>
              <a:rPr lang="en-US" sz="1600" u="sng">
                <a:solidFill>
                  <a:srgbClr val="414042"/>
                </a:solidFill>
                <a:latin typeface="Proxima Nova"/>
                <a:ea typeface="Proxima Nova"/>
                <a:cs typeface="Proxima Nova"/>
                <a:sym typeface="Proxima Nova"/>
              </a:rPr>
              <a:t>black edges</a:t>
            </a:r>
            <a:r>
              <a:rPr lang="en-US" sz="1600">
                <a:solidFill>
                  <a:srgbClr val="414042"/>
                </a:solidFill>
                <a:latin typeface="Proxima Nova"/>
                <a:ea typeface="Proxima Nova"/>
                <a:cs typeface="Proxima Nova"/>
                <a:sym typeface="Proxima Nova"/>
              </a:rPr>
              <a:t> are the isogenies coming from the primes above 3</a:t>
            </a:r>
            <a:endParaRPr sz="1600">
              <a:solidFill>
                <a:srgbClr val="414042"/>
              </a:solidFill>
              <a:latin typeface="Proxima Nova"/>
              <a:ea typeface="Proxima Nova"/>
              <a:cs typeface="Proxima Nova"/>
              <a:sym typeface="Proxima Nova"/>
            </a:endParaRPr>
          </a:p>
          <a:p>
            <a:pPr indent="0" lvl="0" marL="0" rtl="0" algn="l">
              <a:spcBef>
                <a:spcPts val="0"/>
              </a:spcBef>
              <a:spcAft>
                <a:spcPts val="0"/>
              </a:spcAft>
              <a:buNone/>
            </a:pPr>
            <a:r>
              <a:t/>
            </a:r>
            <a:endParaRPr sz="1600">
              <a:solidFill>
                <a:srgbClr val="414042"/>
              </a:solidFill>
              <a:latin typeface="Proxima Nova"/>
              <a:ea typeface="Proxima Nova"/>
              <a:cs typeface="Proxima Nova"/>
              <a:sym typeface="Proxima Nova"/>
            </a:endParaRPr>
          </a:p>
          <a:p>
            <a:pPr indent="0" lvl="0" marL="0" rtl="0" algn="l">
              <a:spcBef>
                <a:spcPts val="0"/>
              </a:spcBef>
              <a:spcAft>
                <a:spcPts val="0"/>
              </a:spcAft>
              <a:buNone/>
            </a:pPr>
            <a:r>
              <a:rPr lang="en-US" sz="1600" u="sng">
                <a:solidFill>
                  <a:srgbClr val="414042"/>
                </a:solidFill>
                <a:latin typeface="Proxima Nova"/>
                <a:ea typeface="Proxima Nova"/>
                <a:cs typeface="Proxima Nova"/>
                <a:sym typeface="Proxima Nova"/>
              </a:rPr>
              <a:t>red edges</a:t>
            </a:r>
            <a:r>
              <a:rPr lang="en-US" sz="1600">
                <a:solidFill>
                  <a:srgbClr val="414042"/>
                </a:solidFill>
                <a:latin typeface="Proxima Nova"/>
                <a:ea typeface="Proxima Nova"/>
                <a:cs typeface="Proxima Nova"/>
                <a:sym typeface="Proxima Nova"/>
              </a:rPr>
              <a:t> for those above 5</a:t>
            </a:r>
            <a:endParaRPr sz="1600">
              <a:solidFill>
                <a:srgbClr val="414042"/>
              </a:solidFill>
              <a:latin typeface="Proxima Nova"/>
              <a:ea typeface="Proxima Nova"/>
              <a:cs typeface="Proxima Nova"/>
              <a:sym typeface="Proxima Nova"/>
            </a:endParaRPr>
          </a:p>
          <a:p>
            <a:pPr indent="0" lvl="0" marL="0" rtl="0" algn="l">
              <a:spcBef>
                <a:spcPts val="0"/>
              </a:spcBef>
              <a:spcAft>
                <a:spcPts val="0"/>
              </a:spcAft>
              <a:buNone/>
            </a:pPr>
            <a:r>
              <a:t/>
            </a:r>
            <a:endParaRPr sz="1600">
              <a:solidFill>
                <a:srgbClr val="414042"/>
              </a:solidFill>
              <a:latin typeface="Proxima Nova"/>
              <a:ea typeface="Proxima Nova"/>
              <a:cs typeface="Proxima Nova"/>
              <a:sym typeface="Proxima Nova"/>
            </a:endParaRPr>
          </a:p>
          <a:p>
            <a:pPr indent="0" lvl="0" marL="0" rtl="0" algn="l">
              <a:spcBef>
                <a:spcPts val="0"/>
              </a:spcBef>
              <a:spcAft>
                <a:spcPts val="0"/>
              </a:spcAft>
              <a:buNone/>
            </a:pPr>
            <a:r>
              <a:rPr lang="en-US" sz="1600" u="sng">
                <a:solidFill>
                  <a:srgbClr val="414042"/>
                </a:solidFill>
                <a:latin typeface="Proxima Nova"/>
                <a:ea typeface="Proxima Nova"/>
                <a:cs typeface="Proxima Nova"/>
                <a:sym typeface="Proxima Nova"/>
              </a:rPr>
              <a:t>blue edges</a:t>
            </a:r>
            <a:r>
              <a:rPr lang="en-US" sz="1600">
                <a:solidFill>
                  <a:srgbClr val="414042"/>
                </a:solidFill>
                <a:latin typeface="Proxima Nova"/>
                <a:ea typeface="Proxima Nova"/>
                <a:cs typeface="Proxima Nova"/>
                <a:sym typeface="Proxima Nova"/>
              </a:rPr>
              <a:t> for those above 11 </a:t>
            </a:r>
            <a:endParaRPr sz="1600">
              <a:solidFill>
                <a:srgbClr val="414042"/>
              </a:solidFill>
              <a:latin typeface="Proxima Nova"/>
              <a:ea typeface="Proxima Nova"/>
              <a:cs typeface="Proxima Nova"/>
              <a:sym typeface="Proxima Nova"/>
            </a:endParaRPr>
          </a:p>
          <a:p>
            <a:pPr indent="0" lvl="0" marL="0" rtl="0" algn="l">
              <a:spcBef>
                <a:spcPts val="0"/>
              </a:spcBef>
              <a:spcAft>
                <a:spcPts val="0"/>
              </a:spcAft>
              <a:buNone/>
            </a:pPr>
            <a:r>
              <a:t/>
            </a:r>
            <a:endParaRPr sz="1600">
              <a:solidFill>
                <a:srgbClr val="414042"/>
              </a:solidFill>
              <a:latin typeface="Proxima Nova"/>
              <a:ea typeface="Proxima Nova"/>
              <a:cs typeface="Proxima Nova"/>
              <a:sym typeface="Proxima Nova"/>
            </a:endParaRPr>
          </a:p>
          <a:p>
            <a:pPr indent="0" lvl="0" marL="0" rtl="0" algn="l">
              <a:spcBef>
                <a:spcPts val="0"/>
              </a:spcBef>
              <a:spcAft>
                <a:spcPts val="0"/>
              </a:spcAft>
              <a:buNone/>
            </a:pPr>
            <a:r>
              <a:rPr lang="en-US" sz="1600">
                <a:solidFill>
                  <a:srgbClr val="414042"/>
                </a:solidFill>
                <a:latin typeface="Proxima Nova"/>
                <a:ea typeface="Proxima Nova"/>
                <a:cs typeface="Proxima Nova"/>
                <a:sym typeface="Proxima Nova"/>
              </a:rPr>
              <a:t>(7 is inert, so is trivial in the class group)</a:t>
            </a:r>
            <a:endParaRPr sz="1600">
              <a:solidFill>
                <a:srgbClr val="414042"/>
              </a:solidFill>
              <a:latin typeface="Proxima Nova"/>
              <a:ea typeface="Proxima Nova"/>
              <a:cs typeface="Proxima Nova"/>
              <a:sym typeface="Proxima Nova"/>
            </a:endParaRPr>
          </a:p>
          <a:p>
            <a:pPr indent="0" lvl="0" marL="0" rtl="0" algn="l">
              <a:spcBef>
                <a:spcPts val="0"/>
              </a:spcBef>
              <a:spcAft>
                <a:spcPts val="0"/>
              </a:spcAft>
              <a:buNone/>
            </a:pPr>
            <a:r>
              <a:rPr lang="en-US" sz="1600">
                <a:solidFill>
                  <a:srgbClr val="414042"/>
                </a:solidFill>
                <a:latin typeface="Proxima Nova"/>
                <a:ea typeface="Proxima Nova"/>
                <a:cs typeface="Proxima Nova"/>
                <a:sym typeface="Proxima Nova"/>
              </a:rPr>
              <a:t> </a:t>
            </a:r>
            <a:endParaRPr sz="1600">
              <a:solidFill>
                <a:srgbClr val="414042"/>
              </a:solidFill>
              <a:latin typeface="Proxima Nova"/>
              <a:ea typeface="Proxima Nova"/>
              <a:cs typeface="Proxima Nova"/>
              <a:sym typeface="Proxima Nova"/>
            </a:endParaRPr>
          </a:p>
          <a:p>
            <a:pPr indent="0" lvl="0" marL="0" rtl="0" algn="l">
              <a:spcBef>
                <a:spcPts val="0"/>
              </a:spcBef>
              <a:spcAft>
                <a:spcPts val="0"/>
              </a:spcAft>
              <a:buNone/>
            </a:pPr>
            <a:r>
              <a:rPr lang="en-US" sz="1600">
                <a:solidFill>
                  <a:srgbClr val="414042"/>
                </a:solidFill>
                <a:latin typeface="Proxima Nova"/>
                <a:ea typeface="Proxima Nova"/>
                <a:cs typeface="Proxima Nova"/>
                <a:sym typeface="Proxima Nova"/>
              </a:rPr>
              <a:t>Edges are undirected because the two primes give dual isogenies: one prime goes one way, the conjugate prime goes the other way.</a:t>
            </a:r>
            <a:endParaRPr sz="1600">
              <a:solidFill>
                <a:srgbClr val="414042"/>
              </a:solidFill>
              <a:latin typeface="Proxima Nova"/>
              <a:ea typeface="Proxima Nova"/>
              <a:cs typeface="Proxima Nova"/>
              <a:sym typeface="Proxima Nova"/>
            </a:endParaRPr>
          </a:p>
        </p:txBody>
      </p:sp>
      <p:sp>
        <p:nvSpPr>
          <p:cNvPr id="813" name="Google Shape;813;p51"/>
          <p:cNvSpPr txBox="1"/>
          <p:nvPr/>
        </p:nvSpPr>
        <p:spPr>
          <a:xfrm>
            <a:off x="6587900" y="771525"/>
            <a:ext cx="2454300" cy="434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414042"/>
                </a:solidFill>
                <a:latin typeface="Proxima Nova"/>
                <a:ea typeface="Proxima Nova"/>
                <a:cs typeface="Proxima Nova"/>
                <a:sym typeface="Proxima Nova"/>
              </a:rPr>
              <a:t>p = 461</a:t>
            </a:r>
            <a:endParaRPr sz="1800">
              <a:solidFill>
                <a:srgbClr val="414042"/>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US" sz="1800">
                <a:solidFill>
                  <a:srgbClr val="414042"/>
                </a:solidFill>
                <a:latin typeface="Proxima Nova"/>
                <a:ea typeface="Proxima Nova"/>
                <a:cs typeface="Proxima Nova"/>
                <a:sym typeface="Proxima Nova"/>
              </a:rPr>
              <a:t>class group size = 15</a:t>
            </a:r>
            <a:endParaRPr sz="1800">
              <a:solidFill>
                <a:srgbClr val="414042"/>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414042"/>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414042"/>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414042"/>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414042"/>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414042"/>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414042"/>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414042"/>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414042"/>
              </a:solidFill>
              <a:latin typeface="Proxima Nova"/>
              <a:ea typeface="Proxima Nova"/>
              <a:cs typeface="Proxima Nova"/>
              <a:sym typeface="Proxima Nova"/>
            </a:endParaRPr>
          </a:p>
          <a:p>
            <a:pPr indent="457200" lvl="0" marL="0" rtl="0" algn="l">
              <a:spcBef>
                <a:spcPts val="0"/>
              </a:spcBef>
              <a:spcAft>
                <a:spcPts val="0"/>
              </a:spcAft>
              <a:buNone/>
            </a:pPr>
            <a:r>
              <a:t/>
            </a:r>
            <a:endParaRPr sz="1800">
              <a:solidFill>
                <a:srgbClr val="414042"/>
              </a:solidFill>
              <a:latin typeface="Proxima Nova"/>
              <a:ea typeface="Proxima Nova"/>
              <a:cs typeface="Proxima Nova"/>
              <a:sym typeface="Proxima Nova"/>
            </a:endParaRPr>
          </a:p>
          <a:p>
            <a:pPr indent="457200" lvl="0" marL="0" rtl="0" algn="l">
              <a:spcBef>
                <a:spcPts val="0"/>
              </a:spcBef>
              <a:spcAft>
                <a:spcPts val="0"/>
              </a:spcAft>
              <a:buNone/>
            </a:pPr>
            <a:r>
              <a:rPr lang="en-US" sz="1800">
                <a:solidFill>
                  <a:srgbClr val="414042"/>
                </a:solidFill>
                <a:latin typeface="Proxima Nova"/>
                <a:ea typeface="Proxima Nova"/>
                <a:cs typeface="Proxima Nova"/>
                <a:sym typeface="Proxima Nova"/>
              </a:rPr>
              <a:t>t = 15, we we are working over the quadratic field defined by x² - 15x + 461 = 0</a:t>
            </a:r>
            <a:endParaRPr sz="1800">
              <a:solidFill>
                <a:srgbClr val="414042"/>
              </a:solidFill>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52"/>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800"/>
              <a:buNone/>
            </a:pPr>
            <a:r>
              <a:rPr lang="en-US">
                <a:solidFill>
                  <a:schemeClr val="lt1"/>
                </a:solidFill>
              </a:rPr>
              <a:t>Group Actions</a:t>
            </a:r>
            <a:endParaRPr>
              <a:solidFill>
                <a:schemeClr val="lt1"/>
              </a:solidFill>
            </a:endParaRPr>
          </a:p>
        </p:txBody>
      </p:sp>
      <p:sp>
        <p:nvSpPr>
          <p:cNvPr id="819" name="Google Shape;819;p52"/>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52"/>
          <p:cNvSpPr txBox="1"/>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marR="0" rtl="0" algn="l">
              <a:lnSpc>
                <a:spcPct val="90000"/>
              </a:lnSpc>
              <a:spcBef>
                <a:spcPts val="0"/>
              </a:spcBef>
              <a:spcAft>
                <a:spcPts val="0"/>
              </a:spcAft>
              <a:buClr>
                <a:srgbClr val="000000"/>
              </a:buClr>
              <a:buSzPts val="2800"/>
              <a:buFont typeface="Arial"/>
              <a:buNone/>
            </a:pPr>
            <a:r>
              <a:rPr b="1" lang="en-US" sz="2800">
                <a:solidFill>
                  <a:schemeClr val="accent4"/>
                </a:solidFill>
                <a:latin typeface="Proxima Nova"/>
                <a:ea typeface="Proxima Nova"/>
                <a:cs typeface="Proxima Nova"/>
                <a:sym typeface="Proxima Nova"/>
              </a:rPr>
              <a:t>Instantiation from </a:t>
            </a:r>
            <a:r>
              <a:rPr b="1" i="0" lang="en-US" sz="2800" u="none" cap="none" strike="noStrike">
                <a:solidFill>
                  <a:srgbClr val="FFFFFF"/>
                </a:solidFill>
                <a:latin typeface="Proxima Nova"/>
                <a:ea typeface="Proxima Nova"/>
                <a:cs typeface="Proxima Nova"/>
                <a:sym typeface="Proxima Nova"/>
              </a:rPr>
              <a:t>Group Actions [LMZ</a:t>
            </a:r>
            <a:r>
              <a:rPr b="1" lang="en-US" sz="2800">
                <a:solidFill>
                  <a:srgbClr val="FFFFFF"/>
                </a:solidFill>
                <a:latin typeface="Proxima Nova"/>
                <a:ea typeface="Proxima Nova"/>
                <a:cs typeface="Proxima Nova"/>
                <a:sym typeface="Proxima Nova"/>
              </a:rPr>
              <a:t>’23]</a:t>
            </a:r>
            <a:endParaRPr b="1" i="0" sz="2800" u="none" cap="none" strike="noStrike">
              <a:solidFill>
                <a:srgbClr val="FFC000"/>
              </a:solidFill>
              <a:latin typeface="Proxima Nova"/>
              <a:ea typeface="Proxima Nova"/>
              <a:cs typeface="Proxima Nova"/>
              <a:sym typeface="Proxima Nova"/>
            </a:endParaRPr>
          </a:p>
        </p:txBody>
      </p:sp>
      <p:sp>
        <p:nvSpPr>
          <p:cNvPr id="821" name="Google Shape;821;p52"/>
          <p:cNvSpPr txBox="1"/>
          <p:nvPr/>
        </p:nvSpPr>
        <p:spPr>
          <a:xfrm>
            <a:off x="188375" y="740700"/>
            <a:ext cx="8199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The invariant scheme is structurally very similar to and inspired by the structure of group actions.  </a:t>
            </a:r>
            <a:r>
              <a:rPr b="1" lang="en-US">
                <a:solidFill>
                  <a:schemeClr val="accent1"/>
                </a:solidFill>
                <a:latin typeface="Proxima Nova"/>
                <a:ea typeface="Proxima Nova"/>
                <a:cs typeface="Proxima Nova"/>
                <a:sym typeface="Proxima Nova"/>
              </a:rPr>
              <a:t>With some important caveats</a:t>
            </a:r>
            <a:r>
              <a:rPr lang="en-US">
                <a:latin typeface="Proxima Nova"/>
                <a:ea typeface="Proxima Nova"/>
                <a:cs typeface="Proxima Nova"/>
                <a:sym typeface="Proxima Nova"/>
              </a:rPr>
              <a:t>, it is possible to build a candidate quantum money scheme.</a:t>
            </a:r>
            <a:endParaRPr>
              <a:latin typeface="Proxima Nova"/>
              <a:ea typeface="Proxima Nova"/>
              <a:cs typeface="Proxima Nova"/>
              <a:sym typeface="Proxima Nova"/>
            </a:endParaRPr>
          </a:p>
        </p:txBody>
      </p:sp>
      <p:cxnSp>
        <p:nvCxnSpPr>
          <p:cNvPr id="822" name="Google Shape;822;p52"/>
          <p:cNvCxnSpPr/>
          <p:nvPr/>
        </p:nvCxnSpPr>
        <p:spPr>
          <a:xfrm flipH="1" rot="10800000">
            <a:off x="254825" y="1454263"/>
            <a:ext cx="8547300" cy="30000"/>
          </a:xfrm>
          <a:prstGeom prst="straightConnector1">
            <a:avLst/>
          </a:prstGeom>
          <a:noFill/>
          <a:ln cap="flat" cmpd="sng" w="9525">
            <a:solidFill>
              <a:schemeClr val="dk2"/>
            </a:solidFill>
            <a:prstDash val="solid"/>
            <a:round/>
            <a:headEnd len="med" w="med" type="none"/>
            <a:tailEnd len="med" w="med" type="none"/>
          </a:ln>
        </p:spPr>
      </p:cxnSp>
      <p:sp>
        <p:nvSpPr>
          <p:cNvPr id="823" name="Google Shape;823;p52"/>
          <p:cNvSpPr txBox="1"/>
          <p:nvPr/>
        </p:nvSpPr>
        <p:spPr>
          <a:xfrm>
            <a:off x="383500" y="1618500"/>
            <a:ext cx="84822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Some Caveats:</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We need </a:t>
            </a:r>
            <a:r>
              <a:rPr b="1" lang="en-US">
                <a:latin typeface="Proxima Nova"/>
                <a:ea typeface="Proxima Nova"/>
                <a:cs typeface="Proxima Nova"/>
                <a:sym typeface="Proxima Nova"/>
              </a:rPr>
              <a:t>oblivious samplability </a:t>
            </a:r>
            <a:r>
              <a:rPr lang="en-US">
                <a:latin typeface="Proxima Nova"/>
                <a:ea typeface="Proxima Nova"/>
                <a:cs typeface="Proxima Nova"/>
                <a:sym typeface="Proxima Nova"/>
              </a:rPr>
              <a:t>of set elements.  This is </a:t>
            </a:r>
            <a:r>
              <a:rPr b="1" lang="en-US">
                <a:latin typeface="Proxima Nova"/>
                <a:ea typeface="Proxima Nova"/>
                <a:cs typeface="Proxima Nova"/>
                <a:sym typeface="Proxima Nova"/>
              </a:rPr>
              <a:t>not known</a:t>
            </a:r>
            <a:r>
              <a:rPr lang="en-US">
                <a:latin typeface="Proxima Nova"/>
                <a:ea typeface="Proxima Nova"/>
                <a:cs typeface="Proxima Nova"/>
                <a:sym typeface="Proxima Nova"/>
              </a:rPr>
              <a:t> for many cryptographic group actions.  We also need a </a:t>
            </a:r>
            <a:r>
              <a:rPr b="1" lang="en-US">
                <a:latin typeface="Proxima Nova"/>
                <a:ea typeface="Proxima Nova"/>
                <a:cs typeface="Proxima Nova"/>
                <a:sym typeface="Proxima Nova"/>
              </a:rPr>
              <a:t>“pseudoinvertible” sampling algorithm</a:t>
            </a:r>
            <a:r>
              <a:rPr lang="en-US">
                <a:latin typeface="Proxima Nova"/>
                <a:ea typeface="Proxima Nova"/>
                <a:cs typeface="Proxima Nova"/>
                <a:sym typeface="Proxima Nova"/>
              </a:rPr>
              <a:t>.</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We need</a:t>
            </a:r>
            <a:r>
              <a:rPr b="1" lang="en-US">
                <a:latin typeface="Proxima Nova"/>
                <a:ea typeface="Proxima Nova"/>
                <a:cs typeface="Proxima Nova"/>
                <a:sym typeface="Proxima Nova"/>
              </a:rPr>
              <a:t> regular</a:t>
            </a:r>
            <a:r>
              <a:rPr lang="en-US">
                <a:latin typeface="Proxima Nova"/>
                <a:ea typeface="Proxima Nova"/>
                <a:cs typeface="Proxima Nova"/>
                <a:sym typeface="Proxima Nova"/>
              </a:rPr>
              <a:t> (or close to regular) </a:t>
            </a:r>
            <a:r>
              <a:rPr b="1" lang="en-US">
                <a:latin typeface="Proxima Nova"/>
                <a:ea typeface="Proxima Nova"/>
                <a:cs typeface="Proxima Nova"/>
                <a:sym typeface="Proxima Nova"/>
              </a:rPr>
              <a:t>group actions</a:t>
            </a:r>
            <a:r>
              <a:rPr lang="en-US">
                <a:latin typeface="Proxima Nova"/>
                <a:ea typeface="Proxima Nova"/>
                <a:cs typeface="Proxima Nova"/>
                <a:sym typeface="Proxima Nova"/>
              </a:rPr>
              <a:t> (although these are typically what is used in cryptography).</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We need a </a:t>
            </a:r>
            <a:r>
              <a:rPr b="1" lang="en-US">
                <a:latin typeface="Proxima Nova"/>
                <a:ea typeface="Proxima Nova"/>
                <a:cs typeface="Proxima Nova"/>
                <a:sym typeface="Proxima Nova"/>
              </a:rPr>
              <a:t>new security proof</a:t>
            </a:r>
            <a:r>
              <a:rPr lang="en-US">
                <a:latin typeface="Proxima Nova"/>
                <a:ea typeface="Proxima Nova"/>
                <a:cs typeface="Proxima Nova"/>
                <a:sym typeface="Proxima Nova"/>
              </a:rPr>
              <a:t>, since [Zhandry’23] broke an assumption used in the proof from [LMZ’23].</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457200" rtl="0" algn="l">
              <a:spcBef>
                <a:spcPts val="0"/>
              </a:spcBef>
              <a:spcAft>
                <a:spcPts val="0"/>
              </a:spcAft>
              <a:buNone/>
            </a:pPr>
            <a:r>
              <a:t/>
            </a:r>
            <a:endParaRPr>
              <a:latin typeface="Proxima Nova"/>
              <a:ea typeface="Proxima Nova"/>
              <a:cs typeface="Proxima Nova"/>
              <a:sym typeface="Proxima Nova"/>
            </a:endParaRPr>
          </a:p>
        </p:txBody>
      </p:sp>
      <p:cxnSp>
        <p:nvCxnSpPr>
          <p:cNvPr id="824" name="Google Shape;824;p52"/>
          <p:cNvCxnSpPr/>
          <p:nvPr/>
        </p:nvCxnSpPr>
        <p:spPr>
          <a:xfrm flipH="1" rot="10800000">
            <a:off x="188375" y="3531113"/>
            <a:ext cx="8547300" cy="30000"/>
          </a:xfrm>
          <a:prstGeom prst="straightConnector1">
            <a:avLst/>
          </a:prstGeom>
          <a:noFill/>
          <a:ln cap="flat" cmpd="sng" w="9525">
            <a:solidFill>
              <a:schemeClr val="dk2"/>
            </a:solidFill>
            <a:prstDash val="solid"/>
            <a:round/>
            <a:headEnd len="med" w="med" type="none"/>
            <a:tailEnd len="med" w="med" type="none"/>
          </a:ln>
        </p:spPr>
      </p:cxnSp>
      <p:sp>
        <p:nvSpPr>
          <p:cNvPr id="825" name="Google Shape;825;p52"/>
          <p:cNvSpPr txBox="1"/>
          <p:nvPr/>
        </p:nvSpPr>
        <p:spPr>
          <a:xfrm>
            <a:off x="298300" y="3706700"/>
            <a:ext cx="8437500" cy="138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lang="en-US" sz="1600">
                <a:latin typeface="Proxima Nova"/>
                <a:ea typeface="Proxima Nova"/>
                <a:cs typeface="Proxima Nova"/>
                <a:sym typeface="Proxima Nova"/>
              </a:rPr>
              <a:t>This work:  we solve all of these problems with new results on </a:t>
            </a:r>
            <a:r>
              <a:rPr b="1" lang="en-US" sz="1600">
                <a:solidFill>
                  <a:schemeClr val="accent4"/>
                </a:solidFill>
                <a:latin typeface="Proxima Nova"/>
                <a:ea typeface="Proxima Nova"/>
                <a:cs typeface="Proxima Nova"/>
                <a:sym typeface="Proxima Nova"/>
              </a:rPr>
              <a:t>Elliptic Curve Isogenies</a:t>
            </a:r>
            <a:r>
              <a:rPr b="1" lang="en-US" sz="1600">
                <a:latin typeface="Proxima Nova"/>
                <a:ea typeface="Proxima Nova"/>
                <a:cs typeface="Proxima Nova"/>
                <a:sym typeface="Proxima Nova"/>
              </a:rPr>
              <a:t>.</a:t>
            </a:r>
            <a:endParaRPr b="1"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b="1"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rPr b="1" lang="en-US" sz="1600">
                <a:latin typeface="Proxima Nova"/>
                <a:ea typeface="Proxima Nova"/>
                <a:cs typeface="Proxima Nova"/>
                <a:sym typeface="Proxima Nova"/>
              </a:rPr>
              <a:t>This requires us to advance the state of the art of “pure” math on elliptic curves.</a:t>
            </a:r>
            <a:endParaRPr b="1"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
        <p:nvSpPr>
          <p:cNvPr id="826" name="Google Shape;826;p52"/>
          <p:cNvSpPr/>
          <p:nvPr/>
        </p:nvSpPr>
        <p:spPr>
          <a:xfrm>
            <a:off x="331075" y="1817288"/>
            <a:ext cx="8482200" cy="682200"/>
          </a:xfrm>
          <a:prstGeom prst="roundRect">
            <a:avLst>
              <a:gd fmla="val 16667" name="adj"/>
            </a:avLst>
          </a:prstGeom>
          <a:noFill/>
          <a:ln cap="flat" cmpd="sng" w="1143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827" name="Google Shape;827;p52"/>
          <p:cNvSpPr/>
          <p:nvPr/>
        </p:nvSpPr>
        <p:spPr>
          <a:xfrm>
            <a:off x="575375" y="2661350"/>
            <a:ext cx="8107500" cy="1045500"/>
          </a:xfrm>
          <a:prstGeom prst="roundRect">
            <a:avLst>
              <a:gd fmla="val 16667" name="adj"/>
            </a:avLst>
          </a:prstGeom>
          <a:gradFill>
            <a:gsLst>
              <a:gs pos="0">
                <a:srgbClr val="93C571"/>
              </a:gs>
              <a:gs pos="100000">
                <a:srgbClr val="54793A"/>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52"/>
          <p:cNvSpPr txBox="1"/>
          <p:nvPr/>
        </p:nvSpPr>
        <p:spPr>
          <a:xfrm>
            <a:off x="935081" y="2793829"/>
            <a:ext cx="7374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solidFill>
                  <a:schemeClr val="lt1"/>
                </a:solidFill>
                <a:latin typeface="Proxima Nova"/>
                <a:ea typeface="Proxima Nova"/>
                <a:cs typeface="Proxima Nova"/>
                <a:sym typeface="Proxima Nova"/>
              </a:rPr>
              <a:t>Problem #1</a:t>
            </a:r>
            <a:endParaRPr b="1" u="sng">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US">
                <a:solidFill>
                  <a:schemeClr val="lt1"/>
                </a:solidFill>
                <a:latin typeface="Proxima Nova"/>
                <a:ea typeface="Proxima Nova"/>
                <a:cs typeface="Proxima Nova"/>
                <a:sym typeface="Proxima Nova"/>
              </a:rPr>
              <a:t>How can we sample superpositions of random isogeny classes?</a:t>
            </a:r>
            <a:endParaRPr b="1">
              <a:solidFill>
                <a:schemeClr val="lt1"/>
              </a:solidFill>
              <a:latin typeface="Proxima Nova"/>
              <a:ea typeface="Proxima Nova"/>
              <a:cs typeface="Proxima Nova"/>
              <a:sym typeface="Proxima Nov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53"/>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800"/>
              <a:buNone/>
            </a:pPr>
            <a:r>
              <a:rPr lang="en-US">
                <a:solidFill>
                  <a:schemeClr val="lt1"/>
                </a:solidFill>
              </a:rPr>
              <a:t>Group Actions</a:t>
            </a:r>
            <a:endParaRPr>
              <a:solidFill>
                <a:schemeClr val="lt1"/>
              </a:solidFill>
            </a:endParaRPr>
          </a:p>
        </p:txBody>
      </p:sp>
      <p:sp>
        <p:nvSpPr>
          <p:cNvPr id="834" name="Google Shape;834;p53"/>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53"/>
          <p:cNvSpPr txBox="1"/>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marR="0" rtl="0" algn="l">
              <a:lnSpc>
                <a:spcPct val="90000"/>
              </a:lnSpc>
              <a:spcBef>
                <a:spcPts val="0"/>
              </a:spcBef>
              <a:spcAft>
                <a:spcPts val="0"/>
              </a:spcAft>
              <a:buClr>
                <a:srgbClr val="000000"/>
              </a:buClr>
              <a:buSzPts val="2800"/>
              <a:buFont typeface="Arial"/>
              <a:buNone/>
            </a:pPr>
            <a:r>
              <a:rPr b="1" lang="en-US" sz="2800">
                <a:solidFill>
                  <a:schemeClr val="lt1"/>
                </a:solidFill>
                <a:latin typeface="Proxima Nova"/>
                <a:ea typeface="Proxima Nova"/>
                <a:cs typeface="Proxima Nova"/>
                <a:sym typeface="Proxima Nova"/>
              </a:rPr>
              <a:t>Sampling Superpositions of Elliptic Curves</a:t>
            </a:r>
            <a:endParaRPr b="1" i="0" sz="2800" u="none" cap="none" strike="noStrike">
              <a:solidFill>
                <a:schemeClr val="lt1"/>
              </a:solidFill>
              <a:latin typeface="Proxima Nova"/>
              <a:ea typeface="Proxima Nova"/>
              <a:cs typeface="Proxima Nova"/>
              <a:sym typeface="Proxima Nova"/>
            </a:endParaRPr>
          </a:p>
        </p:txBody>
      </p:sp>
      <p:sp>
        <p:nvSpPr>
          <p:cNvPr id="836" name="Google Shape;836;p53"/>
          <p:cNvSpPr txBox="1"/>
          <p:nvPr/>
        </p:nvSpPr>
        <p:spPr>
          <a:xfrm>
            <a:off x="188375" y="740700"/>
            <a:ext cx="8199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How we represent isogeny classes is important:</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US">
                <a:latin typeface="Proxima Nova"/>
                <a:ea typeface="Proxima Nova"/>
                <a:cs typeface="Proxima Nova"/>
                <a:sym typeface="Proxima Nova"/>
              </a:rPr>
              <a:t>Recall:  we represent elliptic curves over </a:t>
            </a:r>
            <a:r>
              <a:rPr b="1" lang="en-US">
                <a:solidFill>
                  <a:schemeClr val="accent4"/>
                </a:solidFill>
                <a:latin typeface="Proxima Nova"/>
                <a:ea typeface="Proxima Nova"/>
                <a:cs typeface="Proxima Nova"/>
                <a:sym typeface="Proxima Nova"/>
              </a:rPr>
              <a:t>F</a:t>
            </a:r>
            <a:r>
              <a:rPr b="1" baseline="-25000" lang="en-US">
                <a:solidFill>
                  <a:schemeClr val="accent4"/>
                </a:solidFill>
                <a:latin typeface="Proxima Nova"/>
                <a:ea typeface="Proxima Nova"/>
                <a:cs typeface="Proxima Nova"/>
                <a:sym typeface="Proxima Nova"/>
              </a:rPr>
              <a:t>p</a:t>
            </a:r>
            <a:r>
              <a:rPr lang="en-US">
                <a:latin typeface="Proxima Nova"/>
                <a:ea typeface="Proxima Nova"/>
                <a:cs typeface="Proxima Nova"/>
                <a:sym typeface="Proxima Nova"/>
              </a:rPr>
              <a:t> by a pair </a:t>
            </a:r>
            <a:r>
              <a:rPr b="1" lang="en-US">
                <a:solidFill>
                  <a:schemeClr val="accent4"/>
                </a:solidFill>
                <a:latin typeface="Proxima Nova"/>
                <a:ea typeface="Proxima Nova"/>
                <a:cs typeface="Proxima Nova"/>
                <a:sym typeface="Proxima Nova"/>
              </a:rPr>
              <a:t>(j, b)</a:t>
            </a:r>
            <a:r>
              <a:rPr lang="en-US">
                <a:latin typeface="Proxima Nova"/>
                <a:ea typeface="Proxima Nova"/>
                <a:cs typeface="Proxima Nova"/>
                <a:sym typeface="Proxima Nova"/>
              </a:rPr>
              <a:t> where </a:t>
            </a:r>
            <a:r>
              <a:rPr b="1" lang="en-US">
                <a:solidFill>
                  <a:schemeClr val="accent4"/>
                </a:solidFill>
                <a:latin typeface="Proxima Nova"/>
                <a:ea typeface="Proxima Nova"/>
                <a:cs typeface="Proxima Nova"/>
                <a:sym typeface="Proxima Nova"/>
              </a:rPr>
              <a:t>j ∈ F</a:t>
            </a:r>
            <a:r>
              <a:rPr b="1" baseline="-25000" lang="en-US">
                <a:solidFill>
                  <a:schemeClr val="accent4"/>
                </a:solidFill>
                <a:latin typeface="Proxima Nova"/>
                <a:ea typeface="Proxima Nova"/>
                <a:cs typeface="Proxima Nova"/>
                <a:sym typeface="Proxima Nova"/>
              </a:rPr>
              <a:t>p</a:t>
            </a:r>
            <a:r>
              <a:rPr lang="en-US">
                <a:latin typeface="Proxima Nova"/>
                <a:ea typeface="Proxima Nova"/>
                <a:cs typeface="Proxima Nova"/>
                <a:sym typeface="Proxima Nova"/>
              </a:rPr>
              <a:t> represents the j-invariant and </a:t>
            </a:r>
            <a:r>
              <a:rPr b="1" lang="en-US">
                <a:solidFill>
                  <a:schemeClr val="accent4"/>
                </a:solidFill>
                <a:latin typeface="Proxima Nova"/>
                <a:ea typeface="Proxima Nova"/>
                <a:cs typeface="Proxima Nova"/>
                <a:sym typeface="Proxima Nova"/>
              </a:rPr>
              <a:t>b</a:t>
            </a:r>
            <a:r>
              <a:rPr lang="en-US">
                <a:latin typeface="Proxima Nova"/>
                <a:ea typeface="Proxima Nova"/>
                <a:cs typeface="Proxima Nova"/>
                <a:sym typeface="Proxima Nova"/>
              </a:rPr>
              <a:t> is twisting data.</a:t>
            </a:r>
            <a:endParaRPr>
              <a:latin typeface="Proxima Nova"/>
              <a:ea typeface="Proxima Nova"/>
              <a:cs typeface="Proxima Nova"/>
              <a:sym typeface="Proxima Nova"/>
            </a:endParaRPr>
          </a:p>
        </p:txBody>
      </p:sp>
      <p:cxnSp>
        <p:nvCxnSpPr>
          <p:cNvPr id="837" name="Google Shape;837;p53"/>
          <p:cNvCxnSpPr/>
          <p:nvPr/>
        </p:nvCxnSpPr>
        <p:spPr>
          <a:xfrm flipH="1" rot="10800000">
            <a:off x="254825" y="1759063"/>
            <a:ext cx="8547300" cy="30000"/>
          </a:xfrm>
          <a:prstGeom prst="straightConnector1">
            <a:avLst/>
          </a:prstGeom>
          <a:noFill/>
          <a:ln cap="flat" cmpd="sng" w="9525">
            <a:solidFill>
              <a:schemeClr val="dk2"/>
            </a:solidFill>
            <a:prstDash val="solid"/>
            <a:round/>
            <a:headEnd len="med" w="med" type="none"/>
            <a:tailEnd len="med" w="med" type="none"/>
          </a:ln>
        </p:spPr>
      </p:cxnSp>
      <p:sp>
        <p:nvSpPr>
          <p:cNvPr id="838" name="Google Shape;838;p53"/>
          <p:cNvSpPr txBox="1"/>
          <p:nvPr/>
        </p:nvSpPr>
        <p:spPr>
          <a:xfrm>
            <a:off x="383500" y="1923300"/>
            <a:ext cx="84822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Basic Idea</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Sample a uniform value</a:t>
            </a:r>
            <a:r>
              <a:rPr b="1" lang="en-US">
                <a:solidFill>
                  <a:schemeClr val="accent4"/>
                </a:solidFill>
                <a:latin typeface="Proxima Nova"/>
                <a:ea typeface="Proxima Nova"/>
                <a:cs typeface="Proxima Nova"/>
                <a:sym typeface="Proxima Nova"/>
              </a:rPr>
              <a:t> j</a:t>
            </a:r>
            <a:r>
              <a:rPr lang="en-US">
                <a:latin typeface="Proxima Nova"/>
                <a:ea typeface="Proxima Nova"/>
                <a:cs typeface="Proxima Nova"/>
                <a:sym typeface="Proxima Nova"/>
              </a:rPr>
              <a:t>.</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Based on </a:t>
            </a:r>
            <a:r>
              <a:rPr b="1" lang="en-US">
                <a:solidFill>
                  <a:schemeClr val="accent4"/>
                </a:solidFill>
                <a:latin typeface="Proxima Nova"/>
                <a:ea typeface="Proxima Nova"/>
                <a:cs typeface="Proxima Nova"/>
                <a:sym typeface="Proxima Nova"/>
              </a:rPr>
              <a:t>j</a:t>
            </a:r>
            <a:r>
              <a:rPr lang="en-US">
                <a:latin typeface="Proxima Nova"/>
                <a:ea typeface="Proxima Nova"/>
                <a:cs typeface="Proxima Nova"/>
                <a:sym typeface="Proxima Nova"/>
              </a:rPr>
              <a:t>, choose a value for </a:t>
            </a:r>
            <a:r>
              <a:rPr b="1" lang="en-US">
                <a:solidFill>
                  <a:schemeClr val="accent4"/>
                </a:solidFill>
                <a:latin typeface="Proxima Nova"/>
                <a:ea typeface="Proxima Nova"/>
                <a:cs typeface="Proxima Nova"/>
                <a:sym typeface="Proxima Nova"/>
              </a:rPr>
              <a:t>b</a:t>
            </a:r>
            <a:r>
              <a:rPr lang="en-US">
                <a:latin typeface="Proxima Nova"/>
                <a:ea typeface="Proxima Nova"/>
                <a:cs typeface="Proxima Nova"/>
                <a:sym typeface="Proxima Nova"/>
              </a:rPr>
              <a:t> appropriately at random.  Note that this can be done in superposition.</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Sample and check the Frobenius discriminant so we end up with our “nice” class of elliptic curves </a:t>
            </a:r>
            <a:r>
              <a:rPr b="1" lang="en-US" sz="1600">
                <a:solidFill>
                  <a:schemeClr val="accent4"/>
                </a:solidFill>
                <a:latin typeface="Proxima Nova"/>
                <a:ea typeface="Proxima Nova"/>
                <a:cs typeface="Proxima Nova"/>
                <a:sym typeface="Proxima Nova"/>
              </a:rPr>
              <a:t>દ</a:t>
            </a:r>
            <a:r>
              <a:rPr b="1" baseline="-25000" lang="en-US" sz="1600">
                <a:solidFill>
                  <a:schemeClr val="accent4"/>
                </a:solidFill>
                <a:latin typeface="Proxima Nova"/>
                <a:ea typeface="Proxima Nova"/>
                <a:cs typeface="Proxima Nova"/>
                <a:sym typeface="Proxima Nova"/>
              </a:rPr>
              <a:t>sf,3p</a:t>
            </a:r>
            <a:r>
              <a:rPr b="1" lang="en-US" sz="1600">
                <a:solidFill>
                  <a:schemeClr val="lt1"/>
                </a:solidFill>
                <a:latin typeface="Proxima Nova"/>
                <a:ea typeface="Proxima Nova"/>
                <a:cs typeface="Proxima Nova"/>
                <a:sym typeface="Proxima Nova"/>
              </a:rPr>
              <a:t> </a:t>
            </a:r>
            <a:r>
              <a:rPr lang="en-US">
                <a:solidFill>
                  <a:schemeClr val="dk1"/>
                </a:solidFill>
                <a:latin typeface="Proxima Nova"/>
                <a:ea typeface="Proxima Nova"/>
                <a:cs typeface="Proxima Nova"/>
                <a:sym typeface="Proxima Nova"/>
              </a:rPr>
              <a:t>.</a:t>
            </a:r>
            <a:endParaRPr>
              <a:solidFill>
                <a:schemeClr val="dk1"/>
              </a:solidFill>
              <a:latin typeface="Proxima Nova"/>
              <a:ea typeface="Proxima Nova"/>
              <a:cs typeface="Proxima Nova"/>
              <a:sym typeface="Proxima Nova"/>
            </a:endParaRPr>
          </a:p>
          <a:p>
            <a:pPr indent="-317500" lvl="1" marL="914400" rtl="0" algn="l">
              <a:spcBef>
                <a:spcPts val="0"/>
              </a:spcBef>
              <a:spcAft>
                <a:spcPts val="0"/>
              </a:spcAft>
              <a:buClr>
                <a:schemeClr val="dk1"/>
              </a:buClr>
              <a:buSzPts val="1400"/>
              <a:buFont typeface="Proxima Nova"/>
              <a:buChar char="○"/>
            </a:pPr>
            <a:r>
              <a:rPr lang="en-US">
                <a:solidFill>
                  <a:schemeClr val="dk1"/>
                </a:solidFill>
                <a:latin typeface="Proxima Nova"/>
                <a:ea typeface="Proxima Nova"/>
                <a:cs typeface="Proxima Nova"/>
                <a:sym typeface="Proxima Nova"/>
              </a:rPr>
              <a:t>If we don’t end up with a curve (or superposition) in our “nice” class, repeat the algorithm until we do.</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457200" rtl="0" algn="l">
              <a:spcBef>
                <a:spcPts val="0"/>
              </a:spcBef>
              <a:spcAft>
                <a:spcPts val="0"/>
              </a:spcAft>
              <a:buNone/>
            </a:pPr>
            <a:r>
              <a:t/>
            </a:r>
            <a:endParaRPr>
              <a:latin typeface="Proxima Nova"/>
              <a:ea typeface="Proxima Nova"/>
              <a:cs typeface="Proxima Nova"/>
              <a:sym typeface="Proxima Nova"/>
            </a:endParaRPr>
          </a:p>
        </p:txBody>
      </p:sp>
      <p:cxnSp>
        <p:nvCxnSpPr>
          <p:cNvPr id="839" name="Google Shape;839;p53"/>
          <p:cNvCxnSpPr/>
          <p:nvPr/>
        </p:nvCxnSpPr>
        <p:spPr>
          <a:xfrm flipH="1" rot="10800000">
            <a:off x="188375" y="3894628"/>
            <a:ext cx="8547300" cy="30000"/>
          </a:xfrm>
          <a:prstGeom prst="straightConnector1">
            <a:avLst/>
          </a:prstGeom>
          <a:noFill/>
          <a:ln cap="flat" cmpd="sng" w="9525">
            <a:solidFill>
              <a:schemeClr val="dk2"/>
            </a:solidFill>
            <a:prstDash val="solid"/>
            <a:round/>
            <a:headEnd len="med" w="med" type="none"/>
            <a:tailEnd len="med" w="med" type="none"/>
          </a:ln>
        </p:spPr>
      </p:cxnSp>
      <p:sp>
        <p:nvSpPr>
          <p:cNvPr id="840" name="Google Shape;840;p53"/>
          <p:cNvSpPr txBox="1"/>
          <p:nvPr/>
        </p:nvSpPr>
        <p:spPr>
          <a:xfrm>
            <a:off x="298300" y="3994016"/>
            <a:ext cx="8437500" cy="1139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lang="en-US" sz="1600">
                <a:latin typeface="Proxima Nova"/>
                <a:ea typeface="Proxima Nova"/>
                <a:cs typeface="Proxima Nova"/>
                <a:sym typeface="Proxima Nova"/>
              </a:rPr>
              <a:t>To our knowledge, it is not known how to do this for supersingular curves.</a:t>
            </a:r>
            <a:endParaRPr b="1"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b="1"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rPr b="1" lang="en-US" sz="1600">
                <a:latin typeface="Proxima Nova"/>
                <a:ea typeface="Proxima Nova"/>
                <a:cs typeface="Proxima Nova"/>
                <a:sym typeface="Proxima Nova"/>
              </a:rPr>
              <a:t>We can also use Weierstrass Form, but it complicates things later.</a:t>
            </a:r>
            <a:endParaRPr b="0" i="0" sz="1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54"/>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800"/>
              <a:buNone/>
            </a:pPr>
            <a:r>
              <a:rPr lang="en-US">
                <a:solidFill>
                  <a:schemeClr val="lt1"/>
                </a:solidFill>
              </a:rPr>
              <a:t>Group Actions</a:t>
            </a:r>
            <a:endParaRPr>
              <a:solidFill>
                <a:schemeClr val="lt1"/>
              </a:solidFill>
            </a:endParaRPr>
          </a:p>
        </p:txBody>
      </p:sp>
      <p:sp>
        <p:nvSpPr>
          <p:cNvPr id="846" name="Google Shape;846;p54"/>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54"/>
          <p:cNvSpPr txBox="1"/>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marR="0" rtl="0" algn="l">
              <a:lnSpc>
                <a:spcPct val="90000"/>
              </a:lnSpc>
              <a:spcBef>
                <a:spcPts val="0"/>
              </a:spcBef>
              <a:spcAft>
                <a:spcPts val="0"/>
              </a:spcAft>
              <a:buClr>
                <a:srgbClr val="000000"/>
              </a:buClr>
              <a:buSzPts val="2800"/>
              <a:buFont typeface="Arial"/>
              <a:buNone/>
            </a:pPr>
            <a:r>
              <a:rPr b="1" lang="en-US" sz="2800">
                <a:solidFill>
                  <a:schemeClr val="lt1"/>
                </a:solidFill>
                <a:latin typeface="Proxima Nova"/>
                <a:ea typeface="Proxima Nova"/>
                <a:cs typeface="Proxima Nova"/>
                <a:sym typeface="Proxima Nova"/>
              </a:rPr>
              <a:t>Computing the Invariant:  #Points on Curve</a:t>
            </a:r>
            <a:endParaRPr b="1" i="0" sz="2800" u="none" cap="none" strike="noStrike">
              <a:solidFill>
                <a:schemeClr val="lt1"/>
              </a:solidFill>
              <a:latin typeface="Proxima Nova"/>
              <a:ea typeface="Proxima Nova"/>
              <a:cs typeface="Proxima Nova"/>
              <a:sym typeface="Proxima Nova"/>
            </a:endParaRPr>
          </a:p>
        </p:txBody>
      </p:sp>
      <p:sp>
        <p:nvSpPr>
          <p:cNvPr id="848" name="Google Shape;848;p54"/>
          <p:cNvSpPr txBox="1"/>
          <p:nvPr/>
        </p:nvSpPr>
        <p:spPr>
          <a:xfrm>
            <a:off x="188375" y="740700"/>
            <a:ext cx="81999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Proxima Nova"/>
                <a:ea typeface="Proxima Nova"/>
                <a:cs typeface="Proxima Nova"/>
                <a:sym typeface="Proxima Nova"/>
              </a:rPr>
              <a:t>Schoof’s algorithm</a:t>
            </a:r>
            <a:r>
              <a:rPr lang="en-US">
                <a:latin typeface="Proxima Nova"/>
                <a:ea typeface="Proxima Nova"/>
                <a:cs typeface="Proxima Nova"/>
                <a:sym typeface="Proxima Nova"/>
              </a:rPr>
              <a:t> lets us compute the number of points on an elliptic curve (classically) in polynomial time.</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US">
                <a:latin typeface="Proxima Nova"/>
                <a:ea typeface="Proxima Nova"/>
                <a:cs typeface="Proxima Nova"/>
                <a:sym typeface="Proxima Nova"/>
              </a:rPr>
              <a:t>As suggested by [LMZ’23], we will use the number of points on an elliptic curve as our invariant.</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US" u="sng">
                <a:latin typeface="Proxima Nova"/>
                <a:ea typeface="Proxima Nova"/>
                <a:cs typeface="Proxima Nova"/>
                <a:sym typeface="Proxima Nova"/>
              </a:rPr>
              <a:t>Recall:</a:t>
            </a:r>
            <a:r>
              <a:rPr lang="en-US">
                <a:latin typeface="Proxima Nova"/>
                <a:ea typeface="Proxima Nova"/>
                <a:cs typeface="Proxima Nova"/>
                <a:sym typeface="Proxima Nova"/>
              </a:rPr>
              <a:t>  </a:t>
            </a:r>
            <a:r>
              <a:rPr b="1" lang="en-US">
                <a:latin typeface="Proxima Nova"/>
                <a:ea typeface="Proxima Nova"/>
                <a:cs typeface="Proxima Nova"/>
                <a:sym typeface="Proxima Nova"/>
              </a:rPr>
              <a:t>elliptic curves are isogenous iff they have the same number of points</a:t>
            </a:r>
            <a:r>
              <a:rPr lang="en-US">
                <a:latin typeface="Proxima Nova"/>
                <a:ea typeface="Proxima Nova"/>
                <a:cs typeface="Proxima Nova"/>
                <a:sym typeface="Proxima Nova"/>
              </a:rPr>
              <a:t>.</a:t>
            </a:r>
            <a:endParaRPr>
              <a:latin typeface="Proxima Nova"/>
              <a:ea typeface="Proxima Nova"/>
              <a:cs typeface="Proxima Nova"/>
              <a:sym typeface="Proxima Nova"/>
            </a:endParaRPr>
          </a:p>
        </p:txBody>
      </p:sp>
      <p:cxnSp>
        <p:nvCxnSpPr>
          <p:cNvPr id="849" name="Google Shape;849;p54"/>
          <p:cNvCxnSpPr/>
          <p:nvPr/>
        </p:nvCxnSpPr>
        <p:spPr>
          <a:xfrm flipH="1" rot="10800000">
            <a:off x="254825" y="2292463"/>
            <a:ext cx="8547300" cy="30000"/>
          </a:xfrm>
          <a:prstGeom prst="straightConnector1">
            <a:avLst/>
          </a:prstGeom>
          <a:noFill/>
          <a:ln cap="flat" cmpd="sng" w="9525">
            <a:solidFill>
              <a:schemeClr val="dk2"/>
            </a:solidFill>
            <a:prstDash val="solid"/>
            <a:round/>
            <a:headEnd len="med" w="med" type="none"/>
            <a:tailEnd len="med" w="med" type="none"/>
          </a:ln>
        </p:spPr>
      </p:cxnSp>
      <p:sp>
        <p:nvSpPr>
          <p:cNvPr id="850" name="Google Shape;850;p54"/>
          <p:cNvSpPr txBox="1"/>
          <p:nvPr/>
        </p:nvSpPr>
        <p:spPr>
          <a:xfrm>
            <a:off x="383500" y="2456700"/>
            <a:ext cx="84822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Sampling a Random Equivalence (Isogeny) Class</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Start with a superposition of all elliptic curves over </a:t>
            </a:r>
            <a:r>
              <a:rPr b="1" lang="en-US">
                <a:solidFill>
                  <a:schemeClr val="accent4"/>
                </a:solidFill>
                <a:latin typeface="Proxima Nova"/>
                <a:ea typeface="Proxima Nova"/>
                <a:cs typeface="Proxima Nova"/>
                <a:sym typeface="Proxima Nova"/>
              </a:rPr>
              <a:t>F</a:t>
            </a:r>
            <a:r>
              <a:rPr b="1" baseline="-25000" lang="en-US">
                <a:solidFill>
                  <a:schemeClr val="accent4"/>
                </a:solidFill>
                <a:latin typeface="Proxima Nova"/>
                <a:ea typeface="Proxima Nova"/>
                <a:cs typeface="Proxima Nova"/>
                <a:sym typeface="Proxima Nova"/>
              </a:rPr>
              <a:t>p</a:t>
            </a:r>
            <a:r>
              <a:rPr lang="en-US">
                <a:latin typeface="Proxima Nova"/>
                <a:ea typeface="Proxima Nova"/>
                <a:cs typeface="Proxima Nova"/>
                <a:sym typeface="Proxima Nova"/>
              </a:rPr>
              <a:t> in our nice class </a:t>
            </a:r>
            <a:r>
              <a:rPr b="1" lang="en-US" sz="1600">
                <a:solidFill>
                  <a:schemeClr val="accent4"/>
                </a:solidFill>
                <a:latin typeface="Proxima Nova"/>
                <a:ea typeface="Proxima Nova"/>
                <a:cs typeface="Proxima Nova"/>
                <a:sym typeface="Proxima Nova"/>
              </a:rPr>
              <a:t>દ</a:t>
            </a:r>
            <a:r>
              <a:rPr b="1" baseline="-25000" lang="en-US" sz="1600">
                <a:solidFill>
                  <a:schemeClr val="accent4"/>
                </a:solidFill>
                <a:latin typeface="Proxima Nova"/>
                <a:ea typeface="Proxima Nova"/>
                <a:cs typeface="Proxima Nova"/>
                <a:sym typeface="Proxima Nova"/>
              </a:rPr>
              <a:t>sf,3p</a:t>
            </a:r>
            <a:r>
              <a:rPr b="1" lang="en-US" sz="1600">
                <a:solidFill>
                  <a:schemeClr val="dk1"/>
                </a:solidFill>
                <a:latin typeface="Proxima Nova"/>
                <a:ea typeface="Proxima Nova"/>
                <a:cs typeface="Proxima Nova"/>
                <a:sym typeface="Proxima Nova"/>
              </a:rPr>
              <a:t>.</a:t>
            </a:r>
            <a:r>
              <a:rPr b="1" lang="en-US" sz="1600">
                <a:solidFill>
                  <a:schemeClr val="lt1"/>
                </a:solidFill>
                <a:latin typeface="Proxima Nova"/>
                <a:ea typeface="Proxima Nova"/>
                <a:cs typeface="Proxima Nova"/>
                <a:sym typeface="Proxima Nova"/>
              </a:rPr>
              <a:t>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In an adjacent register, compute the number of points on the elliptic curve in superposition.</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Measure the adjacent register and discard the contents of this register..</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457200" rtl="0" algn="l">
              <a:spcBef>
                <a:spcPts val="0"/>
              </a:spcBef>
              <a:spcAft>
                <a:spcPts val="0"/>
              </a:spcAft>
              <a:buNone/>
            </a:pPr>
            <a:r>
              <a:t/>
            </a:r>
            <a:endParaRPr>
              <a:latin typeface="Proxima Nova"/>
              <a:ea typeface="Proxima Nova"/>
              <a:cs typeface="Proxima Nova"/>
              <a:sym typeface="Proxima Nova"/>
            </a:endParaRPr>
          </a:p>
        </p:txBody>
      </p:sp>
      <p:cxnSp>
        <p:nvCxnSpPr>
          <p:cNvPr id="851" name="Google Shape;851;p54"/>
          <p:cNvCxnSpPr/>
          <p:nvPr/>
        </p:nvCxnSpPr>
        <p:spPr>
          <a:xfrm flipH="1" rot="10800000">
            <a:off x="188375" y="3607313"/>
            <a:ext cx="8547300" cy="30000"/>
          </a:xfrm>
          <a:prstGeom prst="straightConnector1">
            <a:avLst/>
          </a:prstGeom>
          <a:noFill/>
          <a:ln cap="flat" cmpd="sng" w="9525">
            <a:solidFill>
              <a:schemeClr val="dk2"/>
            </a:solidFill>
            <a:prstDash val="solid"/>
            <a:round/>
            <a:headEnd len="med" w="med" type="none"/>
            <a:tailEnd len="med" w="med" type="none"/>
          </a:ln>
        </p:spPr>
      </p:cxnSp>
      <p:sp>
        <p:nvSpPr>
          <p:cNvPr id="852" name="Google Shape;852;p54"/>
          <p:cNvSpPr txBox="1"/>
          <p:nvPr/>
        </p:nvSpPr>
        <p:spPr>
          <a:xfrm>
            <a:off x="298300" y="3859100"/>
            <a:ext cx="8437500" cy="163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lang="en-US" sz="1600">
                <a:latin typeface="Proxima Nova"/>
                <a:ea typeface="Proxima Nova"/>
                <a:cs typeface="Proxima Nova"/>
                <a:sym typeface="Proxima Nova"/>
              </a:rPr>
              <a:t>Output:</a:t>
            </a:r>
            <a:r>
              <a:rPr lang="en-US" sz="1600">
                <a:latin typeface="Proxima Nova"/>
                <a:ea typeface="Proxima Nova"/>
                <a:cs typeface="Proxima Nova"/>
                <a:sym typeface="Proxima Nova"/>
              </a:rPr>
              <a:t> a superposition over all elliptic curves in </a:t>
            </a:r>
            <a:r>
              <a:rPr b="1" lang="en-US" sz="1600">
                <a:solidFill>
                  <a:schemeClr val="accent4"/>
                </a:solidFill>
                <a:latin typeface="Proxima Nova"/>
                <a:ea typeface="Proxima Nova"/>
                <a:cs typeface="Proxima Nova"/>
                <a:sym typeface="Proxima Nova"/>
              </a:rPr>
              <a:t>દ</a:t>
            </a:r>
            <a:r>
              <a:rPr b="1" baseline="-25000" lang="en-US" sz="1600">
                <a:solidFill>
                  <a:schemeClr val="accent4"/>
                </a:solidFill>
                <a:latin typeface="Proxima Nova"/>
                <a:ea typeface="Proxima Nova"/>
                <a:cs typeface="Proxima Nova"/>
                <a:sym typeface="Proxima Nova"/>
              </a:rPr>
              <a:t>sf,3p</a:t>
            </a:r>
            <a:r>
              <a:rPr lang="en-US" sz="1600">
                <a:latin typeface="Proxima Nova"/>
                <a:ea typeface="Proxima Nova"/>
                <a:cs typeface="Proxima Nova"/>
                <a:sym typeface="Proxima Nova"/>
              </a:rPr>
              <a:t> in some isogeny class over </a:t>
            </a:r>
            <a:r>
              <a:rPr b="1" lang="en-US">
                <a:solidFill>
                  <a:schemeClr val="accent4"/>
                </a:solidFill>
                <a:latin typeface="Proxima Nova"/>
                <a:ea typeface="Proxima Nova"/>
                <a:cs typeface="Proxima Nova"/>
                <a:sym typeface="Proxima Nova"/>
              </a:rPr>
              <a:t>F</a:t>
            </a:r>
            <a:r>
              <a:rPr b="1" baseline="-25000" lang="en-US">
                <a:solidFill>
                  <a:schemeClr val="accent4"/>
                </a:solidFill>
                <a:latin typeface="Proxima Nova"/>
                <a:ea typeface="Proxima Nova"/>
                <a:cs typeface="Proxima Nova"/>
                <a:sym typeface="Proxima Nova"/>
              </a:rPr>
              <a:t>p</a:t>
            </a:r>
            <a:r>
              <a:rPr lang="en-US">
                <a:solidFill>
                  <a:schemeClr val="dk1"/>
                </a:solidFill>
                <a:latin typeface="Proxima Nova"/>
                <a:ea typeface="Proxima Nova"/>
                <a:cs typeface="Proxima Nova"/>
                <a:sym typeface="Proxima Nova"/>
              </a:rPr>
              <a:t>.</a:t>
            </a:r>
            <a:r>
              <a:rPr lang="en-US" sz="1600">
                <a:latin typeface="Proxima Nova"/>
                <a:ea typeface="Proxima Nova"/>
                <a:cs typeface="Proxima Nova"/>
                <a:sym typeface="Proxima Nova"/>
              </a:rPr>
              <a:t> </a:t>
            </a:r>
            <a:endParaRPr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rPr lang="en-US" sz="1600">
                <a:latin typeface="Proxima Nova"/>
                <a:ea typeface="Proxima Nova"/>
                <a:cs typeface="Proxima Nova"/>
                <a:sym typeface="Proxima Nova"/>
              </a:rPr>
              <a:t>We can generate a superposition over a </a:t>
            </a:r>
            <a:r>
              <a:rPr b="1" lang="en-US" sz="1600">
                <a:latin typeface="Proxima Nova"/>
                <a:ea typeface="Proxima Nova"/>
                <a:cs typeface="Proxima Nova"/>
                <a:sym typeface="Proxima Nova"/>
              </a:rPr>
              <a:t>random isogeny class</a:t>
            </a:r>
            <a:r>
              <a:rPr lang="en-US" sz="1600">
                <a:latin typeface="Proxima Nova"/>
                <a:ea typeface="Proxima Nova"/>
                <a:cs typeface="Proxima Nova"/>
                <a:sym typeface="Proxima Nova"/>
              </a:rPr>
              <a:t> this way, but, importantly, </a:t>
            </a:r>
            <a:r>
              <a:rPr b="1" lang="en-US" sz="1600">
                <a:latin typeface="Proxima Nova"/>
                <a:ea typeface="Proxima Nova"/>
                <a:cs typeface="Proxima Nova"/>
                <a:sym typeface="Proxima Nova"/>
              </a:rPr>
              <a:t>not a targeted one</a:t>
            </a:r>
            <a:r>
              <a:rPr lang="en-US" sz="1600">
                <a:latin typeface="Proxima Nova"/>
                <a:ea typeface="Proxima Nova"/>
                <a:cs typeface="Proxima Nova"/>
                <a:sym typeface="Proxima Nova"/>
              </a:rPr>
              <a:t>.</a:t>
            </a:r>
            <a:endParaRPr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55"/>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800"/>
              <a:buNone/>
            </a:pPr>
            <a:r>
              <a:rPr lang="en-US">
                <a:solidFill>
                  <a:schemeClr val="lt1"/>
                </a:solidFill>
              </a:rPr>
              <a:t>Group Actions</a:t>
            </a:r>
            <a:endParaRPr>
              <a:solidFill>
                <a:schemeClr val="lt1"/>
              </a:solidFill>
            </a:endParaRPr>
          </a:p>
        </p:txBody>
      </p:sp>
      <p:sp>
        <p:nvSpPr>
          <p:cNvPr id="858" name="Google Shape;858;p55"/>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55"/>
          <p:cNvSpPr txBox="1"/>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marR="0" rtl="0" algn="l">
              <a:lnSpc>
                <a:spcPct val="90000"/>
              </a:lnSpc>
              <a:spcBef>
                <a:spcPts val="0"/>
              </a:spcBef>
              <a:spcAft>
                <a:spcPts val="0"/>
              </a:spcAft>
              <a:buClr>
                <a:srgbClr val="000000"/>
              </a:buClr>
              <a:buSzPts val="2800"/>
              <a:buFont typeface="Arial"/>
              <a:buNone/>
            </a:pPr>
            <a:r>
              <a:rPr b="1" lang="en-US" sz="2800">
                <a:solidFill>
                  <a:schemeClr val="lt1"/>
                </a:solidFill>
                <a:latin typeface="Proxima Nova"/>
                <a:ea typeface="Proxima Nova"/>
                <a:cs typeface="Proxima Nova"/>
                <a:sym typeface="Proxima Nova"/>
              </a:rPr>
              <a:t>Sampling Superpositions of Elliptic Curves</a:t>
            </a:r>
            <a:endParaRPr b="1" i="0" sz="2800" u="none" cap="none" strike="noStrike">
              <a:solidFill>
                <a:schemeClr val="lt1"/>
              </a:solidFill>
              <a:latin typeface="Proxima Nova"/>
              <a:ea typeface="Proxima Nova"/>
              <a:cs typeface="Proxima Nova"/>
              <a:sym typeface="Proxima Nova"/>
            </a:endParaRPr>
          </a:p>
        </p:txBody>
      </p:sp>
      <p:sp>
        <p:nvSpPr>
          <p:cNvPr id="860" name="Google Shape;860;p55"/>
          <p:cNvSpPr txBox="1"/>
          <p:nvPr/>
        </p:nvSpPr>
        <p:spPr>
          <a:xfrm>
            <a:off x="188375" y="740700"/>
            <a:ext cx="8199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How we represent isogeny classes is important:</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US">
                <a:latin typeface="Proxima Nova"/>
                <a:ea typeface="Proxima Nova"/>
                <a:cs typeface="Proxima Nova"/>
                <a:sym typeface="Proxima Nova"/>
              </a:rPr>
              <a:t>Recall:  we represent elliptic curves over </a:t>
            </a:r>
            <a:r>
              <a:rPr b="1" lang="en-US">
                <a:solidFill>
                  <a:schemeClr val="accent4"/>
                </a:solidFill>
                <a:latin typeface="Proxima Nova"/>
                <a:ea typeface="Proxima Nova"/>
                <a:cs typeface="Proxima Nova"/>
                <a:sym typeface="Proxima Nova"/>
              </a:rPr>
              <a:t>F</a:t>
            </a:r>
            <a:r>
              <a:rPr b="1" baseline="-25000" lang="en-US">
                <a:solidFill>
                  <a:schemeClr val="accent4"/>
                </a:solidFill>
                <a:latin typeface="Proxima Nova"/>
                <a:ea typeface="Proxima Nova"/>
                <a:cs typeface="Proxima Nova"/>
                <a:sym typeface="Proxima Nova"/>
              </a:rPr>
              <a:t>p</a:t>
            </a:r>
            <a:r>
              <a:rPr lang="en-US">
                <a:latin typeface="Proxima Nova"/>
                <a:ea typeface="Proxima Nova"/>
                <a:cs typeface="Proxima Nova"/>
                <a:sym typeface="Proxima Nova"/>
              </a:rPr>
              <a:t> by a pair </a:t>
            </a:r>
            <a:r>
              <a:rPr b="1" lang="en-US">
                <a:solidFill>
                  <a:schemeClr val="accent4"/>
                </a:solidFill>
                <a:latin typeface="Proxima Nova"/>
                <a:ea typeface="Proxima Nova"/>
                <a:cs typeface="Proxima Nova"/>
                <a:sym typeface="Proxima Nova"/>
              </a:rPr>
              <a:t>(j, b)</a:t>
            </a:r>
            <a:r>
              <a:rPr lang="en-US">
                <a:latin typeface="Proxima Nova"/>
                <a:ea typeface="Proxima Nova"/>
                <a:cs typeface="Proxima Nova"/>
                <a:sym typeface="Proxima Nova"/>
              </a:rPr>
              <a:t> where </a:t>
            </a:r>
            <a:r>
              <a:rPr b="1" lang="en-US">
                <a:solidFill>
                  <a:schemeClr val="accent4"/>
                </a:solidFill>
                <a:latin typeface="Proxima Nova"/>
                <a:ea typeface="Proxima Nova"/>
                <a:cs typeface="Proxima Nova"/>
                <a:sym typeface="Proxima Nova"/>
              </a:rPr>
              <a:t>j ∈ F</a:t>
            </a:r>
            <a:r>
              <a:rPr b="1" baseline="-25000" lang="en-US">
                <a:solidFill>
                  <a:schemeClr val="accent4"/>
                </a:solidFill>
                <a:latin typeface="Proxima Nova"/>
                <a:ea typeface="Proxima Nova"/>
                <a:cs typeface="Proxima Nova"/>
                <a:sym typeface="Proxima Nova"/>
              </a:rPr>
              <a:t>p</a:t>
            </a:r>
            <a:r>
              <a:rPr lang="en-US">
                <a:latin typeface="Proxima Nova"/>
                <a:ea typeface="Proxima Nova"/>
                <a:cs typeface="Proxima Nova"/>
                <a:sym typeface="Proxima Nova"/>
              </a:rPr>
              <a:t> represents the j-invariant and </a:t>
            </a:r>
            <a:r>
              <a:rPr b="1" lang="en-US">
                <a:solidFill>
                  <a:schemeClr val="accent4"/>
                </a:solidFill>
                <a:latin typeface="Proxima Nova"/>
                <a:ea typeface="Proxima Nova"/>
                <a:cs typeface="Proxima Nova"/>
                <a:sym typeface="Proxima Nova"/>
              </a:rPr>
              <a:t>b</a:t>
            </a:r>
            <a:r>
              <a:rPr lang="en-US">
                <a:latin typeface="Proxima Nova"/>
                <a:ea typeface="Proxima Nova"/>
                <a:cs typeface="Proxima Nova"/>
                <a:sym typeface="Proxima Nova"/>
              </a:rPr>
              <a:t> is twisting data.</a:t>
            </a:r>
            <a:endParaRPr>
              <a:latin typeface="Proxima Nova"/>
              <a:ea typeface="Proxima Nova"/>
              <a:cs typeface="Proxima Nova"/>
              <a:sym typeface="Proxima Nova"/>
            </a:endParaRPr>
          </a:p>
        </p:txBody>
      </p:sp>
      <p:cxnSp>
        <p:nvCxnSpPr>
          <p:cNvPr id="861" name="Google Shape;861;p55"/>
          <p:cNvCxnSpPr/>
          <p:nvPr/>
        </p:nvCxnSpPr>
        <p:spPr>
          <a:xfrm flipH="1" rot="10800000">
            <a:off x="254825" y="1759063"/>
            <a:ext cx="8547300" cy="30000"/>
          </a:xfrm>
          <a:prstGeom prst="straightConnector1">
            <a:avLst/>
          </a:prstGeom>
          <a:noFill/>
          <a:ln cap="flat" cmpd="sng" w="9525">
            <a:solidFill>
              <a:schemeClr val="dk2"/>
            </a:solidFill>
            <a:prstDash val="solid"/>
            <a:round/>
            <a:headEnd len="med" w="med" type="none"/>
            <a:tailEnd len="med" w="med" type="none"/>
          </a:ln>
        </p:spPr>
      </p:cxnSp>
      <p:sp>
        <p:nvSpPr>
          <p:cNvPr id="862" name="Google Shape;862;p55"/>
          <p:cNvSpPr txBox="1"/>
          <p:nvPr/>
        </p:nvSpPr>
        <p:spPr>
          <a:xfrm>
            <a:off x="383500" y="1923300"/>
            <a:ext cx="8482200" cy="237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Basic Idea</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Sample a uniform value</a:t>
            </a:r>
            <a:r>
              <a:rPr b="1" lang="en-US">
                <a:solidFill>
                  <a:schemeClr val="accent4"/>
                </a:solidFill>
                <a:latin typeface="Proxima Nova"/>
                <a:ea typeface="Proxima Nova"/>
                <a:cs typeface="Proxima Nova"/>
                <a:sym typeface="Proxima Nova"/>
              </a:rPr>
              <a:t> j</a:t>
            </a:r>
            <a:r>
              <a:rPr lang="en-US">
                <a:latin typeface="Proxima Nova"/>
                <a:ea typeface="Proxima Nova"/>
                <a:cs typeface="Proxima Nova"/>
                <a:sym typeface="Proxima Nova"/>
              </a:rPr>
              <a:t>.</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Based on </a:t>
            </a:r>
            <a:r>
              <a:rPr b="1" lang="en-US">
                <a:solidFill>
                  <a:schemeClr val="accent4"/>
                </a:solidFill>
                <a:latin typeface="Proxima Nova"/>
                <a:ea typeface="Proxima Nova"/>
                <a:cs typeface="Proxima Nova"/>
                <a:sym typeface="Proxima Nova"/>
              </a:rPr>
              <a:t>j</a:t>
            </a:r>
            <a:r>
              <a:rPr lang="en-US">
                <a:latin typeface="Proxima Nova"/>
                <a:ea typeface="Proxima Nova"/>
                <a:cs typeface="Proxima Nova"/>
                <a:sym typeface="Proxima Nova"/>
              </a:rPr>
              <a:t>, choose a value for </a:t>
            </a:r>
            <a:r>
              <a:rPr b="1" lang="en-US">
                <a:solidFill>
                  <a:schemeClr val="accent4"/>
                </a:solidFill>
                <a:latin typeface="Proxima Nova"/>
                <a:ea typeface="Proxima Nova"/>
                <a:cs typeface="Proxima Nova"/>
                <a:sym typeface="Proxima Nova"/>
              </a:rPr>
              <a:t>b</a:t>
            </a:r>
            <a:r>
              <a:rPr lang="en-US">
                <a:latin typeface="Proxima Nova"/>
                <a:ea typeface="Proxima Nova"/>
                <a:cs typeface="Proxima Nova"/>
                <a:sym typeface="Proxima Nova"/>
              </a:rPr>
              <a:t> appropriately at random.  Note that this can be done in superposition.</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Sample and check some other parameters so we end up with our “nice” class of elliptic curves </a:t>
            </a:r>
            <a:r>
              <a:rPr b="1" lang="en-US" sz="1600">
                <a:solidFill>
                  <a:schemeClr val="accent4"/>
                </a:solidFill>
                <a:latin typeface="Proxima Nova"/>
                <a:ea typeface="Proxima Nova"/>
                <a:cs typeface="Proxima Nova"/>
                <a:sym typeface="Proxima Nova"/>
              </a:rPr>
              <a:t>દ</a:t>
            </a:r>
            <a:r>
              <a:rPr b="1" baseline="-25000" lang="en-US" sz="1600">
                <a:solidFill>
                  <a:schemeClr val="accent4"/>
                </a:solidFill>
                <a:latin typeface="Proxima Nova"/>
                <a:ea typeface="Proxima Nova"/>
                <a:cs typeface="Proxima Nova"/>
                <a:sym typeface="Proxima Nova"/>
              </a:rPr>
              <a:t>sf,3p</a:t>
            </a:r>
            <a:r>
              <a:rPr b="1" lang="en-US" sz="1600">
                <a:solidFill>
                  <a:schemeClr val="lt1"/>
                </a:solidFill>
                <a:latin typeface="Proxima Nova"/>
                <a:ea typeface="Proxima Nova"/>
                <a:cs typeface="Proxima Nova"/>
                <a:sym typeface="Proxima Nova"/>
              </a:rPr>
              <a:t> </a:t>
            </a:r>
            <a:r>
              <a:rPr lang="en-US">
                <a:solidFill>
                  <a:schemeClr val="dk1"/>
                </a:solidFill>
                <a:latin typeface="Proxima Nova"/>
                <a:ea typeface="Proxima Nova"/>
                <a:cs typeface="Proxima Nova"/>
                <a:sym typeface="Proxima Nova"/>
              </a:rPr>
              <a:t>.</a:t>
            </a:r>
            <a:endParaRPr>
              <a:solidFill>
                <a:schemeClr val="dk1"/>
              </a:solidFill>
              <a:latin typeface="Proxima Nova"/>
              <a:ea typeface="Proxima Nova"/>
              <a:cs typeface="Proxima Nova"/>
              <a:sym typeface="Proxima Nova"/>
            </a:endParaRPr>
          </a:p>
          <a:p>
            <a:pPr indent="-317500" lvl="1" marL="914400" rtl="0" algn="l">
              <a:spcBef>
                <a:spcPts val="0"/>
              </a:spcBef>
              <a:spcAft>
                <a:spcPts val="0"/>
              </a:spcAft>
              <a:buClr>
                <a:schemeClr val="dk1"/>
              </a:buClr>
              <a:buSzPts val="1400"/>
              <a:buFont typeface="Proxima Nova"/>
              <a:buChar char="○"/>
            </a:pPr>
            <a:r>
              <a:rPr lang="en-US">
                <a:solidFill>
                  <a:schemeClr val="dk1"/>
                </a:solidFill>
                <a:latin typeface="Proxima Nova"/>
                <a:ea typeface="Proxima Nova"/>
                <a:cs typeface="Proxima Nova"/>
                <a:sym typeface="Proxima Nova"/>
              </a:rPr>
              <a:t>If we don’t end up with a curve (or superposition) in our “nice” class, repeat the algorithm until we do.</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457200" rtl="0" algn="l">
              <a:spcBef>
                <a:spcPts val="0"/>
              </a:spcBef>
              <a:spcAft>
                <a:spcPts val="0"/>
              </a:spcAft>
              <a:buNone/>
            </a:pPr>
            <a:r>
              <a:t/>
            </a:r>
            <a:endParaRPr>
              <a:latin typeface="Proxima Nova"/>
              <a:ea typeface="Proxima Nova"/>
              <a:cs typeface="Proxima Nova"/>
              <a:sym typeface="Proxima Nova"/>
            </a:endParaRPr>
          </a:p>
        </p:txBody>
      </p:sp>
      <p:cxnSp>
        <p:nvCxnSpPr>
          <p:cNvPr id="863" name="Google Shape;863;p55"/>
          <p:cNvCxnSpPr/>
          <p:nvPr/>
        </p:nvCxnSpPr>
        <p:spPr>
          <a:xfrm flipH="1" rot="10800000">
            <a:off x="188375" y="3589828"/>
            <a:ext cx="8547300" cy="30000"/>
          </a:xfrm>
          <a:prstGeom prst="straightConnector1">
            <a:avLst/>
          </a:prstGeom>
          <a:noFill/>
          <a:ln cap="flat" cmpd="sng" w="9525">
            <a:solidFill>
              <a:schemeClr val="dk2"/>
            </a:solidFill>
            <a:prstDash val="solid"/>
            <a:round/>
            <a:headEnd len="med" w="med" type="none"/>
            <a:tailEnd len="med" w="med" type="none"/>
          </a:ln>
        </p:spPr>
      </p:cxnSp>
      <p:sp>
        <p:nvSpPr>
          <p:cNvPr id="864" name="Google Shape;864;p55"/>
          <p:cNvSpPr txBox="1"/>
          <p:nvPr/>
        </p:nvSpPr>
        <p:spPr>
          <a:xfrm>
            <a:off x="298300" y="3689216"/>
            <a:ext cx="84375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lang="en-US" sz="1600">
                <a:latin typeface="Proxima Nova"/>
                <a:ea typeface="Proxima Nova"/>
                <a:cs typeface="Proxima Nova"/>
                <a:sym typeface="Proxima Nova"/>
              </a:rPr>
              <a:t>To our knowledge, it is not known how to do this for supersingular curves.</a:t>
            </a:r>
            <a:endParaRPr b="1"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b="1"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rPr b="1" lang="en-US" sz="1600">
                <a:latin typeface="Proxima Nova"/>
                <a:ea typeface="Proxima Nova"/>
                <a:cs typeface="Proxima Nova"/>
                <a:sym typeface="Proxima Nova"/>
              </a:rPr>
              <a:t>We can also use Weierstrass Form, but it complicates things later.</a:t>
            </a:r>
            <a:endParaRPr b="1"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b="1"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rPr b="1" lang="en-US" sz="1600">
                <a:latin typeface="Proxima Nova"/>
                <a:ea typeface="Proxima Nova"/>
                <a:cs typeface="Proxima Nova"/>
                <a:sym typeface="Proxima Nova"/>
              </a:rPr>
              <a:t>Care is required:  “natural” ways to sample run into index erasure problems.</a:t>
            </a:r>
            <a:endParaRPr b="1"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
        <p:nvSpPr>
          <p:cNvPr id="865" name="Google Shape;865;p55"/>
          <p:cNvSpPr/>
          <p:nvPr/>
        </p:nvSpPr>
        <p:spPr>
          <a:xfrm>
            <a:off x="388025" y="3040048"/>
            <a:ext cx="8482200" cy="549900"/>
          </a:xfrm>
          <a:prstGeom prst="roundRect">
            <a:avLst>
              <a:gd fmla="val 16667" name="adj"/>
            </a:avLst>
          </a:prstGeom>
          <a:noFill/>
          <a:ln cap="flat" cmpd="sng" w="1143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866" name="Google Shape;866;p55"/>
          <p:cNvSpPr/>
          <p:nvPr/>
        </p:nvSpPr>
        <p:spPr>
          <a:xfrm>
            <a:off x="575375" y="1442150"/>
            <a:ext cx="8107500" cy="1385400"/>
          </a:xfrm>
          <a:prstGeom prst="roundRect">
            <a:avLst>
              <a:gd fmla="val 16667" name="adj"/>
            </a:avLst>
          </a:prstGeom>
          <a:gradFill>
            <a:gsLst>
              <a:gs pos="0">
                <a:srgbClr val="93C571"/>
              </a:gs>
              <a:gs pos="100000">
                <a:srgbClr val="54793A"/>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55"/>
          <p:cNvSpPr txBox="1"/>
          <p:nvPr/>
        </p:nvSpPr>
        <p:spPr>
          <a:xfrm>
            <a:off x="935081" y="1498429"/>
            <a:ext cx="7374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solidFill>
                  <a:schemeClr val="lt1"/>
                </a:solidFill>
                <a:latin typeface="Proxima Nova"/>
                <a:ea typeface="Proxima Nova"/>
                <a:cs typeface="Proxima Nova"/>
                <a:sym typeface="Proxima Nova"/>
              </a:rPr>
              <a:t>Problem #2</a:t>
            </a:r>
            <a:endParaRPr b="1" u="sng">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US">
                <a:solidFill>
                  <a:schemeClr val="lt1"/>
                </a:solidFill>
                <a:latin typeface="Proxima Nova"/>
                <a:ea typeface="Proxima Nova"/>
                <a:cs typeface="Proxima Nova"/>
                <a:sym typeface="Proxima Nova"/>
              </a:rPr>
              <a:t>We need to be able to sample uniform superpositions over LARGE isogeny classes with some reasonable probability in order for our sampling algorithm to be efficient!</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US">
                <a:solidFill>
                  <a:schemeClr val="lt1"/>
                </a:solidFill>
                <a:latin typeface="Proxima Nova"/>
                <a:ea typeface="Proxima Nova"/>
                <a:cs typeface="Proxima Nova"/>
                <a:sym typeface="Proxima Nova"/>
              </a:rPr>
              <a:t>We don’t even know how large isogeny classes are over a fixed F</a:t>
            </a:r>
            <a:r>
              <a:rPr b="1" baseline="-25000" lang="en-US">
                <a:solidFill>
                  <a:schemeClr val="lt1"/>
                </a:solidFill>
                <a:latin typeface="Proxima Nova"/>
                <a:ea typeface="Proxima Nova"/>
                <a:cs typeface="Proxima Nova"/>
                <a:sym typeface="Proxima Nova"/>
              </a:rPr>
              <a:t>p</a:t>
            </a:r>
            <a:r>
              <a:rPr b="1" lang="en-US">
                <a:solidFill>
                  <a:schemeClr val="lt1"/>
                </a:solidFill>
                <a:latin typeface="Proxima Nova"/>
                <a:ea typeface="Proxima Nova"/>
                <a:cs typeface="Proxima Nova"/>
                <a:sym typeface="Proxima Nova"/>
              </a:rPr>
              <a:t> on average!</a:t>
            </a:r>
            <a:endParaRPr b="1">
              <a:solidFill>
                <a:schemeClr val="lt1"/>
              </a:solidFill>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56"/>
          <p:cNvSpPr/>
          <p:nvPr/>
        </p:nvSpPr>
        <p:spPr>
          <a:xfrm>
            <a:off x="175" y="-8225"/>
            <a:ext cx="9144000" cy="618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56"/>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Sampling Random</a:t>
            </a:r>
            <a:r>
              <a:rPr lang="en-US">
                <a:solidFill>
                  <a:schemeClr val="lt1"/>
                </a:solidFill>
              </a:rPr>
              <a:t> </a:t>
            </a:r>
            <a:r>
              <a:rPr lang="en-US">
                <a:solidFill>
                  <a:schemeClr val="accent4"/>
                </a:solidFill>
              </a:rPr>
              <a:t>Isogeny Classes</a:t>
            </a:r>
            <a:endParaRPr>
              <a:solidFill>
                <a:schemeClr val="accent4"/>
              </a:solidFill>
            </a:endParaRPr>
          </a:p>
        </p:txBody>
      </p:sp>
      <p:sp>
        <p:nvSpPr>
          <p:cNvPr id="874" name="Google Shape;874;p56"/>
          <p:cNvSpPr/>
          <p:nvPr/>
        </p:nvSpPr>
        <p:spPr>
          <a:xfrm>
            <a:off x="217075" y="907850"/>
            <a:ext cx="8710200" cy="2100000"/>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600" u="sng">
                <a:solidFill>
                  <a:schemeClr val="lt1"/>
                </a:solidFill>
                <a:latin typeface="Proxima Nova"/>
                <a:ea typeface="Proxima Nova"/>
                <a:cs typeface="Proxima Nova"/>
                <a:sym typeface="Proxima Nova"/>
              </a:rPr>
              <a:t>Theorem</a:t>
            </a:r>
            <a:r>
              <a:rPr b="1" lang="en-US" sz="1600">
                <a:solidFill>
                  <a:schemeClr val="lt1"/>
                </a:solidFill>
                <a:latin typeface="Proxima Nova"/>
                <a:ea typeface="Proxima Nova"/>
                <a:cs typeface="Proxima Nova"/>
                <a:sym typeface="Proxima Nova"/>
              </a:rPr>
              <a:t>: Let </a:t>
            </a:r>
            <a:r>
              <a:rPr b="1" lang="en-US" sz="1600">
                <a:solidFill>
                  <a:schemeClr val="accent4"/>
                </a:solidFill>
                <a:latin typeface="Proxima Nova"/>
                <a:ea typeface="Proxima Nova"/>
                <a:cs typeface="Proxima Nova"/>
                <a:sym typeface="Proxima Nova"/>
              </a:rPr>
              <a:t>p &gt; 2</a:t>
            </a:r>
            <a:r>
              <a:rPr b="1" baseline="30000" lang="en-US" sz="1600">
                <a:solidFill>
                  <a:schemeClr val="accent4"/>
                </a:solidFill>
                <a:latin typeface="Proxima Nova"/>
                <a:ea typeface="Proxima Nova"/>
                <a:cs typeface="Proxima Nova"/>
                <a:sym typeface="Proxima Nova"/>
              </a:rPr>
              <a:t>63</a:t>
            </a:r>
            <a:r>
              <a:rPr b="1" lang="en-US" sz="1600">
                <a:solidFill>
                  <a:schemeClr val="lt1"/>
                </a:solidFill>
                <a:latin typeface="Proxima Nova"/>
                <a:ea typeface="Proxima Nova"/>
                <a:cs typeface="Proxima Nova"/>
                <a:sym typeface="Proxima Nova"/>
              </a:rPr>
              <a:t> be prime. Given an ordinary elliptic curve </a:t>
            </a:r>
            <a:r>
              <a:rPr b="1" i="1" lang="en-US" sz="1600">
                <a:solidFill>
                  <a:schemeClr val="accent4"/>
                </a:solidFill>
                <a:latin typeface="Proxima Nova"/>
                <a:ea typeface="Proxima Nova"/>
                <a:cs typeface="Proxima Nova"/>
                <a:sym typeface="Proxima Nova"/>
              </a:rPr>
              <a:t>E </a:t>
            </a:r>
            <a:r>
              <a:rPr b="1" lang="en-US" sz="1600">
                <a:solidFill>
                  <a:schemeClr val="accent4"/>
                </a:solidFill>
                <a:latin typeface="Proxima Nova"/>
                <a:ea typeface="Proxima Nova"/>
                <a:cs typeface="Proxima Nova"/>
                <a:sym typeface="Proxima Nova"/>
              </a:rPr>
              <a:t>/ F</a:t>
            </a:r>
            <a:r>
              <a:rPr b="1" baseline="-25000" lang="en-US" sz="1600">
                <a:solidFill>
                  <a:schemeClr val="accent4"/>
                </a:solidFill>
                <a:latin typeface="Proxima Nova"/>
                <a:ea typeface="Proxima Nova"/>
                <a:cs typeface="Proxima Nova"/>
                <a:sym typeface="Proxima Nova"/>
              </a:rPr>
              <a:t>p </a:t>
            </a:r>
            <a:r>
              <a:rPr b="1" lang="en-US" sz="1600">
                <a:solidFill>
                  <a:schemeClr val="lt1"/>
                </a:solidFill>
                <a:latin typeface="Proxima Nova"/>
                <a:ea typeface="Proxima Nova"/>
                <a:cs typeface="Proxima Nova"/>
                <a:sym typeface="Proxima Nova"/>
              </a:rPr>
              <a:t>, let </a:t>
            </a:r>
            <a:r>
              <a:rPr b="1" i="1" lang="en-US" sz="1600">
                <a:solidFill>
                  <a:schemeClr val="accent4"/>
                </a:solidFill>
                <a:latin typeface="Proxima Nova"/>
                <a:ea typeface="Proxima Nova"/>
                <a:cs typeface="Proxima Nova"/>
                <a:sym typeface="Proxima Nova"/>
              </a:rPr>
              <a:t>ථ</a:t>
            </a:r>
            <a:r>
              <a:rPr b="1" lang="en-US" sz="1600">
                <a:solidFill>
                  <a:schemeClr val="lt1"/>
                </a:solidFill>
                <a:latin typeface="Proxima Nova"/>
                <a:ea typeface="Proxima Nova"/>
                <a:cs typeface="Proxima Nova"/>
                <a:sym typeface="Proxima Nova"/>
              </a:rPr>
              <a:t> be </a:t>
            </a:r>
            <a:r>
              <a:rPr b="1" lang="en-US" sz="1600">
                <a:solidFill>
                  <a:schemeClr val="accent4"/>
                </a:solidFill>
                <a:latin typeface="Proxima Nova"/>
                <a:ea typeface="Proxima Nova"/>
                <a:cs typeface="Proxima Nova"/>
                <a:sym typeface="Proxima Nova"/>
              </a:rPr>
              <a:t>End(</a:t>
            </a:r>
            <a:r>
              <a:rPr b="1" i="1" lang="en-US" sz="1600">
                <a:solidFill>
                  <a:schemeClr val="accent4"/>
                </a:solidFill>
                <a:latin typeface="Proxima Nova"/>
                <a:ea typeface="Proxima Nova"/>
                <a:cs typeface="Proxima Nova"/>
                <a:sym typeface="Proxima Nova"/>
              </a:rPr>
              <a:t>E</a:t>
            </a:r>
            <a:r>
              <a:rPr b="1" lang="en-US" sz="1600">
                <a:solidFill>
                  <a:schemeClr val="accent4"/>
                </a:solidFill>
                <a:latin typeface="Proxima Nova"/>
                <a:ea typeface="Proxima Nova"/>
                <a:cs typeface="Proxima Nova"/>
                <a:sym typeface="Proxima Nova"/>
              </a:rPr>
              <a:t>)</a:t>
            </a:r>
            <a:r>
              <a:rPr b="1" lang="en-US" sz="1600">
                <a:solidFill>
                  <a:schemeClr val="lt1"/>
                </a:solidFill>
                <a:latin typeface="Proxima Nova"/>
                <a:ea typeface="Proxima Nova"/>
                <a:cs typeface="Proxima Nova"/>
                <a:sym typeface="Proxima Nova"/>
              </a:rPr>
              <a:t>. </a:t>
            </a:r>
            <a:endParaRPr b="1" sz="1600">
              <a:solidFill>
                <a:schemeClr val="lt1"/>
              </a:solidFill>
              <a:latin typeface="Proxima Nova"/>
              <a:ea typeface="Proxima Nova"/>
              <a:cs typeface="Proxima Nova"/>
              <a:sym typeface="Proxima Nova"/>
            </a:endParaRPr>
          </a:p>
          <a:p>
            <a:pPr indent="0" lvl="0" marL="0" marR="0" rtl="0" algn="l">
              <a:spcBef>
                <a:spcPts val="0"/>
              </a:spcBef>
              <a:spcAft>
                <a:spcPts val="0"/>
              </a:spcAft>
              <a:buNone/>
            </a:pPr>
            <a:r>
              <a:t/>
            </a:r>
            <a:endParaRPr b="1" sz="1600">
              <a:solidFill>
                <a:schemeClr val="lt1"/>
              </a:solidFill>
              <a:latin typeface="Proxima Nova"/>
              <a:ea typeface="Proxima Nova"/>
              <a:cs typeface="Proxima Nova"/>
              <a:sym typeface="Proxima Nova"/>
            </a:endParaRPr>
          </a:p>
          <a:p>
            <a:pPr indent="0" lvl="0" marL="0" marR="0" rtl="0" algn="l">
              <a:spcBef>
                <a:spcPts val="0"/>
              </a:spcBef>
              <a:spcAft>
                <a:spcPts val="0"/>
              </a:spcAft>
              <a:buNone/>
            </a:pPr>
            <a:r>
              <a:rPr b="1" lang="en-US" sz="1600">
                <a:solidFill>
                  <a:schemeClr val="lt1"/>
                </a:solidFill>
                <a:latin typeface="Proxima Nova"/>
                <a:ea typeface="Proxima Nova"/>
                <a:cs typeface="Proxima Nova"/>
                <a:sym typeface="Proxima Nova"/>
              </a:rPr>
              <a:t>If an elliptic curve </a:t>
            </a:r>
            <a:r>
              <a:rPr b="1" i="1" lang="en-US" sz="1600">
                <a:solidFill>
                  <a:schemeClr val="accent4"/>
                </a:solidFill>
                <a:latin typeface="Proxima Nova"/>
                <a:ea typeface="Proxima Nova"/>
                <a:cs typeface="Proxima Nova"/>
                <a:sym typeface="Proxima Nova"/>
              </a:rPr>
              <a:t>E</a:t>
            </a:r>
            <a:r>
              <a:rPr b="1" lang="en-US" sz="1600">
                <a:solidFill>
                  <a:schemeClr val="lt1"/>
                </a:solidFill>
                <a:latin typeface="Proxima Nova"/>
                <a:ea typeface="Proxima Nova"/>
                <a:cs typeface="Proxima Nova"/>
                <a:sym typeface="Proxima Nova"/>
              </a:rPr>
              <a:t> is drawn from either the distribution </a:t>
            </a:r>
            <a:r>
              <a:rPr b="1" i="1" lang="en-US" sz="1600">
                <a:solidFill>
                  <a:schemeClr val="accent4"/>
                </a:solidFill>
                <a:latin typeface="Proxima Nova"/>
                <a:ea typeface="Proxima Nova"/>
                <a:cs typeface="Proxima Nova"/>
                <a:sym typeface="Proxima Nova"/>
              </a:rPr>
              <a:t>D</a:t>
            </a:r>
            <a:r>
              <a:rPr b="1" baseline="-25000" lang="en-US" sz="1600">
                <a:solidFill>
                  <a:schemeClr val="accent4"/>
                </a:solidFill>
                <a:latin typeface="Proxima Nova"/>
                <a:ea typeface="Proxima Nova"/>
                <a:cs typeface="Proxima Nova"/>
                <a:sym typeface="Proxima Nova"/>
              </a:rPr>
              <a:t>p</a:t>
            </a:r>
            <a:r>
              <a:rPr b="1" lang="en-US" sz="1600">
                <a:solidFill>
                  <a:schemeClr val="accent4"/>
                </a:solidFill>
                <a:latin typeface="Proxima Nova"/>
                <a:ea typeface="Proxima Nova"/>
                <a:cs typeface="Proxima Nova"/>
                <a:sym typeface="Proxima Nova"/>
              </a:rPr>
              <a:t> </a:t>
            </a:r>
            <a:r>
              <a:rPr b="1" lang="en-US" sz="1600">
                <a:solidFill>
                  <a:schemeClr val="lt1"/>
                </a:solidFill>
                <a:latin typeface="Proxima Nova"/>
                <a:ea typeface="Proxima Nova"/>
                <a:cs typeface="Proxima Nova"/>
                <a:sym typeface="Proxima Nova"/>
              </a:rPr>
              <a:t>or the distribution </a:t>
            </a:r>
            <a:r>
              <a:rPr b="1" i="1" lang="en-US" sz="1600">
                <a:solidFill>
                  <a:schemeClr val="accent4"/>
                </a:solidFill>
                <a:latin typeface="Proxima Nova"/>
                <a:ea typeface="Proxima Nova"/>
                <a:cs typeface="Proxima Nova"/>
                <a:sym typeface="Proxima Nova"/>
              </a:rPr>
              <a:t>U</a:t>
            </a:r>
            <a:r>
              <a:rPr b="1" baseline="-25000" lang="en-US" sz="1600">
                <a:solidFill>
                  <a:schemeClr val="accent4"/>
                </a:solidFill>
                <a:latin typeface="Proxima Nova"/>
                <a:ea typeface="Proxima Nova"/>
                <a:cs typeface="Proxima Nova"/>
                <a:sym typeface="Proxima Nova"/>
              </a:rPr>
              <a:t>p</a:t>
            </a:r>
            <a:r>
              <a:rPr b="1" lang="en-US" sz="1600">
                <a:solidFill>
                  <a:schemeClr val="lt1"/>
                </a:solidFill>
                <a:latin typeface="Proxima Nova"/>
                <a:ea typeface="Proxima Nova"/>
                <a:cs typeface="Proxima Nova"/>
                <a:sym typeface="Proxima Nova"/>
              </a:rPr>
              <a:t>, then with probability at least </a:t>
            </a:r>
            <a:r>
              <a:rPr b="1" lang="en-US" sz="1600">
                <a:solidFill>
                  <a:schemeClr val="accent4"/>
                </a:solidFill>
                <a:latin typeface="Proxima Nova"/>
                <a:ea typeface="Proxima Nova"/>
                <a:cs typeface="Proxima Nova"/>
                <a:sym typeface="Proxima Nova"/>
              </a:rPr>
              <a:t>14%</a:t>
            </a:r>
            <a:r>
              <a:rPr b="1" lang="en-US" sz="1600">
                <a:solidFill>
                  <a:schemeClr val="lt1"/>
                </a:solidFill>
                <a:latin typeface="Proxima Nova"/>
                <a:ea typeface="Proxima Nova"/>
                <a:cs typeface="Proxima Nova"/>
                <a:sym typeface="Proxima Nova"/>
              </a:rPr>
              <a:t>, </a:t>
            </a:r>
            <a:r>
              <a:rPr b="1" i="1" lang="en-US" sz="1600">
                <a:solidFill>
                  <a:schemeClr val="accent4"/>
                </a:solidFill>
                <a:latin typeface="Proxima Nova"/>
                <a:ea typeface="Proxima Nova"/>
                <a:cs typeface="Proxima Nova"/>
                <a:sym typeface="Proxima Nova"/>
              </a:rPr>
              <a:t>E</a:t>
            </a:r>
            <a:r>
              <a:rPr b="1" lang="en-US" sz="1600">
                <a:solidFill>
                  <a:schemeClr val="accent4"/>
                </a:solidFill>
                <a:latin typeface="Proxima Nova"/>
                <a:ea typeface="Proxima Nova"/>
                <a:cs typeface="Proxima Nova"/>
                <a:sym typeface="Proxima Nova"/>
              </a:rPr>
              <a:t> ∈ દ</a:t>
            </a:r>
            <a:r>
              <a:rPr b="1" baseline="-25000" lang="en-US" sz="1600">
                <a:solidFill>
                  <a:schemeClr val="accent4"/>
                </a:solidFill>
                <a:latin typeface="Proxima Nova"/>
                <a:ea typeface="Proxima Nova"/>
                <a:cs typeface="Proxima Nova"/>
                <a:sym typeface="Proxima Nova"/>
              </a:rPr>
              <a:t>sf,3p</a:t>
            </a:r>
            <a:r>
              <a:rPr b="1" lang="en-US" sz="1600">
                <a:solidFill>
                  <a:schemeClr val="lt1"/>
                </a:solidFill>
                <a:latin typeface="Proxima Nova"/>
                <a:ea typeface="Proxima Nova"/>
                <a:cs typeface="Proxima Nova"/>
                <a:sym typeface="Proxima Nova"/>
              </a:rPr>
              <a:t> and both the class group of </a:t>
            </a:r>
            <a:r>
              <a:rPr b="1" i="1" lang="en-US" sz="1600">
                <a:solidFill>
                  <a:schemeClr val="accent4"/>
                </a:solidFill>
                <a:latin typeface="Proxima Nova"/>
                <a:ea typeface="Proxima Nova"/>
                <a:cs typeface="Proxima Nova"/>
                <a:sym typeface="Proxima Nova"/>
              </a:rPr>
              <a:t>ථ</a:t>
            </a:r>
            <a:r>
              <a:rPr b="1" lang="en-US" sz="1600">
                <a:solidFill>
                  <a:schemeClr val="lt1"/>
                </a:solidFill>
                <a:latin typeface="Proxima Nova"/>
                <a:ea typeface="Proxima Nova"/>
                <a:cs typeface="Proxima Nova"/>
                <a:sym typeface="Proxima Nova"/>
              </a:rPr>
              <a:t> and the isogeny class of </a:t>
            </a:r>
            <a:r>
              <a:rPr b="1" i="1" lang="en-US" sz="1600">
                <a:solidFill>
                  <a:schemeClr val="accent4"/>
                </a:solidFill>
                <a:latin typeface="Proxima Nova"/>
                <a:ea typeface="Proxima Nova"/>
                <a:cs typeface="Proxima Nova"/>
                <a:sym typeface="Proxima Nova"/>
              </a:rPr>
              <a:t>E</a:t>
            </a:r>
            <a:r>
              <a:rPr b="1" lang="en-US" sz="1600">
                <a:solidFill>
                  <a:schemeClr val="lt1"/>
                </a:solidFill>
                <a:latin typeface="Proxima Nova"/>
                <a:ea typeface="Proxima Nova"/>
                <a:cs typeface="Proxima Nova"/>
                <a:sym typeface="Proxima Nova"/>
              </a:rPr>
              <a:t> have size at least </a:t>
            </a:r>
            <a:r>
              <a:rPr b="1" lang="en-US" sz="1600">
                <a:solidFill>
                  <a:schemeClr val="accent4"/>
                </a:solidFill>
                <a:latin typeface="Proxima Nova"/>
                <a:ea typeface="Proxima Nova"/>
                <a:cs typeface="Proxima Nova"/>
                <a:sym typeface="Proxima Nova"/>
              </a:rPr>
              <a:t>0.089 √p / log p </a:t>
            </a:r>
            <a:r>
              <a:rPr b="1" lang="en-US" sz="1600">
                <a:solidFill>
                  <a:schemeClr val="lt1"/>
                </a:solidFill>
                <a:latin typeface="Proxima Nova"/>
                <a:ea typeface="Proxima Nova"/>
                <a:cs typeface="Proxima Nova"/>
                <a:sym typeface="Proxima Nova"/>
              </a:rPr>
              <a:t>.</a:t>
            </a:r>
            <a:endParaRPr sz="1600">
              <a:solidFill>
                <a:schemeClr val="lt1"/>
              </a:solidFill>
              <a:latin typeface="Proxima Nova"/>
              <a:ea typeface="Proxima Nova"/>
              <a:cs typeface="Proxima Nova"/>
              <a:sym typeface="Proxima Nova"/>
            </a:endParaRPr>
          </a:p>
        </p:txBody>
      </p:sp>
      <p:cxnSp>
        <p:nvCxnSpPr>
          <p:cNvPr id="875" name="Google Shape;875;p56"/>
          <p:cNvCxnSpPr/>
          <p:nvPr/>
        </p:nvCxnSpPr>
        <p:spPr>
          <a:xfrm flipH="1" rot="10800000">
            <a:off x="298300" y="3826725"/>
            <a:ext cx="8547300" cy="30000"/>
          </a:xfrm>
          <a:prstGeom prst="straightConnector1">
            <a:avLst/>
          </a:prstGeom>
          <a:noFill/>
          <a:ln cap="flat" cmpd="sng" w="9525">
            <a:solidFill>
              <a:schemeClr val="dk2"/>
            </a:solidFill>
            <a:prstDash val="solid"/>
            <a:round/>
            <a:headEnd len="sm" w="sm" type="none"/>
            <a:tailEnd len="sm" w="sm" type="none"/>
          </a:ln>
        </p:spPr>
      </p:cxnSp>
      <p:sp>
        <p:nvSpPr>
          <p:cNvPr id="876" name="Google Shape;876;p56"/>
          <p:cNvSpPr txBox="1"/>
          <p:nvPr/>
        </p:nvSpPr>
        <p:spPr>
          <a:xfrm>
            <a:off x="331475" y="3099350"/>
            <a:ext cx="80427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US" sz="1600" u="sng">
                <a:latin typeface="Proxima Nova"/>
                <a:ea typeface="Proxima Nova"/>
                <a:cs typeface="Proxima Nova"/>
                <a:sym typeface="Proxima Nova"/>
              </a:rPr>
              <a:t>What this means</a:t>
            </a:r>
            <a:r>
              <a:rPr lang="en-US" sz="1600">
                <a:latin typeface="Proxima Nova"/>
                <a:ea typeface="Proxima Nova"/>
                <a:cs typeface="Proxima Nova"/>
                <a:sym typeface="Proxima Nova"/>
              </a:rPr>
              <a:t>:  we can obliviously sample random elliptic curves over </a:t>
            </a:r>
            <a:r>
              <a:rPr b="1" lang="en-US" sz="1600">
                <a:solidFill>
                  <a:schemeClr val="accent4"/>
                </a:solidFill>
                <a:latin typeface="Proxima Nova"/>
                <a:ea typeface="Proxima Nova"/>
                <a:cs typeface="Proxima Nova"/>
                <a:sym typeface="Proxima Nova"/>
              </a:rPr>
              <a:t>F</a:t>
            </a:r>
            <a:r>
              <a:rPr b="1" baseline="-25000" lang="en-US" sz="1600">
                <a:solidFill>
                  <a:schemeClr val="accent4"/>
                </a:solidFill>
                <a:latin typeface="Proxima Nova"/>
                <a:ea typeface="Proxima Nova"/>
                <a:cs typeface="Proxima Nova"/>
                <a:sym typeface="Proxima Nova"/>
              </a:rPr>
              <a:t>p </a:t>
            </a:r>
            <a:r>
              <a:rPr lang="en-US" sz="1600">
                <a:solidFill>
                  <a:schemeClr val="dk1"/>
                </a:solidFill>
                <a:latin typeface="Proxima Nova"/>
                <a:ea typeface="Proxima Nova"/>
                <a:cs typeface="Proxima Nova"/>
                <a:sym typeface="Proxima Nova"/>
              </a:rPr>
              <a:t>that have large class groups and isogeny classes with (good) </a:t>
            </a:r>
            <a:r>
              <a:rPr b="1" lang="en-US" sz="1600">
                <a:solidFill>
                  <a:schemeClr val="dk1"/>
                </a:solidFill>
                <a:latin typeface="Proxima Nova"/>
                <a:ea typeface="Proxima Nova"/>
                <a:cs typeface="Proxima Nova"/>
                <a:sym typeface="Proxima Nova"/>
              </a:rPr>
              <a:t>constant</a:t>
            </a:r>
            <a:r>
              <a:rPr lang="en-US" sz="1600">
                <a:solidFill>
                  <a:schemeClr val="dk1"/>
                </a:solidFill>
                <a:latin typeface="Proxima Nova"/>
                <a:ea typeface="Proxima Nova"/>
                <a:cs typeface="Proxima Nova"/>
                <a:sym typeface="Proxima Nova"/>
              </a:rPr>
              <a:t> probability for </a:t>
            </a:r>
            <a:r>
              <a:rPr b="1" lang="en-US" sz="1600">
                <a:solidFill>
                  <a:schemeClr val="accent4"/>
                </a:solidFill>
                <a:latin typeface="Proxima Nova"/>
                <a:ea typeface="Proxima Nova"/>
                <a:cs typeface="Proxima Nova"/>
                <a:sym typeface="Proxima Nova"/>
              </a:rPr>
              <a:t>p &gt; 2</a:t>
            </a:r>
            <a:r>
              <a:rPr b="1" baseline="30000" lang="en-US" sz="1600">
                <a:solidFill>
                  <a:schemeClr val="accent4"/>
                </a:solidFill>
                <a:latin typeface="Proxima Nova"/>
                <a:ea typeface="Proxima Nova"/>
                <a:cs typeface="Proxima Nova"/>
                <a:sym typeface="Proxima Nova"/>
              </a:rPr>
              <a:t>63</a:t>
            </a:r>
            <a:r>
              <a:rPr b="1" lang="en-US" sz="1600">
                <a:solidFill>
                  <a:schemeClr val="dk1"/>
                </a:solidFill>
                <a:latin typeface="Proxima Nova"/>
                <a:ea typeface="Proxima Nova"/>
                <a:cs typeface="Proxima Nova"/>
                <a:sym typeface="Proxima Nova"/>
              </a:rPr>
              <a:t>.</a:t>
            </a:r>
            <a:endParaRPr i="0" sz="1600" u="none" cap="none" strike="noStrike">
              <a:solidFill>
                <a:schemeClr val="dk1"/>
              </a:solidFill>
              <a:latin typeface="Proxima Nova"/>
              <a:ea typeface="Proxima Nova"/>
              <a:cs typeface="Proxima Nova"/>
              <a:sym typeface="Proxima Nova"/>
            </a:endParaRPr>
          </a:p>
        </p:txBody>
      </p:sp>
      <p:sp>
        <p:nvSpPr>
          <p:cNvPr id="877" name="Google Shape;877;p56"/>
          <p:cNvSpPr txBox="1"/>
          <p:nvPr/>
        </p:nvSpPr>
        <p:spPr>
          <a:xfrm>
            <a:off x="331475" y="3906988"/>
            <a:ext cx="80427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US" sz="1600" u="sng">
                <a:latin typeface="Proxima Nova"/>
                <a:ea typeface="Proxima Nova"/>
                <a:cs typeface="Proxima Nova"/>
                <a:sym typeface="Proxima Nova"/>
              </a:rPr>
              <a:t>Previous work</a:t>
            </a:r>
            <a:r>
              <a:rPr lang="en-US" sz="1600">
                <a:latin typeface="Proxima Nova"/>
                <a:ea typeface="Proxima Nova"/>
                <a:cs typeface="Proxima Nova"/>
                <a:sym typeface="Proxima Nova"/>
              </a:rPr>
              <a:t> either restricts to isogeny classes of supersingular elliptic curves (which constitute a negligible fraction of all elliptic curves </a:t>
            </a:r>
            <a:r>
              <a:rPr b="1" lang="en-US" sz="1600">
                <a:solidFill>
                  <a:schemeClr val="accent4"/>
                </a:solidFill>
                <a:latin typeface="Proxima Nova"/>
                <a:ea typeface="Proxima Nova"/>
                <a:cs typeface="Proxima Nova"/>
                <a:sym typeface="Proxima Nova"/>
              </a:rPr>
              <a:t>mod p</a:t>
            </a:r>
            <a:r>
              <a:rPr lang="en-US" sz="1600">
                <a:latin typeface="Proxima Nova"/>
                <a:ea typeface="Proxima Nova"/>
                <a:cs typeface="Proxima Nova"/>
                <a:sym typeface="Proxima Nova"/>
              </a:rPr>
              <a:t>), or relies on heuristics stating that the class group associated to a random elliptic curve </a:t>
            </a:r>
            <a:r>
              <a:rPr b="1" lang="en-US" sz="1600">
                <a:solidFill>
                  <a:schemeClr val="accent4"/>
                </a:solidFill>
                <a:latin typeface="Proxima Nova"/>
                <a:ea typeface="Proxima Nova"/>
                <a:cs typeface="Proxima Nova"/>
                <a:sym typeface="Proxima Nova"/>
              </a:rPr>
              <a:t>mod p</a:t>
            </a:r>
            <a:r>
              <a:rPr lang="en-US" sz="1600">
                <a:latin typeface="Proxima Nova"/>
                <a:ea typeface="Proxima Nova"/>
                <a:cs typeface="Proxima Nova"/>
                <a:sym typeface="Proxima Nova"/>
              </a:rPr>
              <a:t> has size </a:t>
            </a:r>
            <a:r>
              <a:rPr b="1" lang="en-US" sz="1600">
                <a:solidFill>
                  <a:schemeClr val="accent4"/>
                </a:solidFill>
                <a:latin typeface="Proxima Nova"/>
                <a:ea typeface="Proxima Nova"/>
                <a:cs typeface="Proxima Nova"/>
                <a:sym typeface="Proxima Nova"/>
              </a:rPr>
              <a:t>O( √p)</a:t>
            </a:r>
            <a:r>
              <a:rPr lang="en-US" sz="1600">
                <a:latin typeface="Proxima Nova"/>
                <a:ea typeface="Proxima Nova"/>
                <a:cs typeface="Proxima Nova"/>
                <a:sym typeface="Proxima Nova"/>
              </a:rPr>
              <a:t>.</a:t>
            </a:r>
            <a:endParaRPr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sz="1600">
              <a:latin typeface="Proxima Nova"/>
              <a:ea typeface="Proxima Nova"/>
              <a:cs typeface="Proxima Nova"/>
              <a:sym typeface="Proxima Nov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57"/>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800"/>
              <a:buNone/>
            </a:pPr>
            <a:r>
              <a:rPr lang="en-US">
                <a:solidFill>
                  <a:schemeClr val="lt1"/>
                </a:solidFill>
              </a:rPr>
              <a:t>Group Actions</a:t>
            </a:r>
            <a:endParaRPr>
              <a:solidFill>
                <a:schemeClr val="lt1"/>
              </a:solidFill>
            </a:endParaRPr>
          </a:p>
        </p:txBody>
      </p:sp>
      <p:sp>
        <p:nvSpPr>
          <p:cNvPr id="883" name="Google Shape;883;p57"/>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57"/>
          <p:cNvSpPr txBox="1"/>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marR="0" rtl="0" algn="l">
              <a:lnSpc>
                <a:spcPct val="90000"/>
              </a:lnSpc>
              <a:spcBef>
                <a:spcPts val="0"/>
              </a:spcBef>
              <a:spcAft>
                <a:spcPts val="0"/>
              </a:spcAft>
              <a:buClr>
                <a:srgbClr val="000000"/>
              </a:buClr>
              <a:buSzPts val="2800"/>
              <a:buFont typeface="Arial"/>
              <a:buNone/>
            </a:pPr>
            <a:r>
              <a:rPr b="1" lang="en-US" sz="2800">
                <a:solidFill>
                  <a:schemeClr val="accent4"/>
                </a:solidFill>
                <a:latin typeface="Proxima Nova"/>
                <a:ea typeface="Proxima Nova"/>
                <a:cs typeface="Proxima Nova"/>
                <a:sym typeface="Proxima Nova"/>
              </a:rPr>
              <a:t>Instantiation from </a:t>
            </a:r>
            <a:r>
              <a:rPr b="1" i="0" lang="en-US" sz="2800" u="none" cap="none" strike="noStrike">
                <a:solidFill>
                  <a:srgbClr val="FFFFFF"/>
                </a:solidFill>
                <a:latin typeface="Proxima Nova"/>
                <a:ea typeface="Proxima Nova"/>
                <a:cs typeface="Proxima Nova"/>
                <a:sym typeface="Proxima Nova"/>
              </a:rPr>
              <a:t>Group Actions [LMZ</a:t>
            </a:r>
            <a:r>
              <a:rPr b="1" lang="en-US" sz="2800">
                <a:solidFill>
                  <a:srgbClr val="FFFFFF"/>
                </a:solidFill>
                <a:latin typeface="Proxima Nova"/>
                <a:ea typeface="Proxima Nova"/>
                <a:cs typeface="Proxima Nova"/>
                <a:sym typeface="Proxima Nova"/>
              </a:rPr>
              <a:t>’23]</a:t>
            </a:r>
            <a:endParaRPr b="1" i="0" sz="2800" u="none" cap="none" strike="noStrike">
              <a:solidFill>
                <a:srgbClr val="FFC000"/>
              </a:solidFill>
              <a:latin typeface="Proxima Nova"/>
              <a:ea typeface="Proxima Nova"/>
              <a:cs typeface="Proxima Nova"/>
              <a:sym typeface="Proxima Nova"/>
            </a:endParaRPr>
          </a:p>
        </p:txBody>
      </p:sp>
      <p:sp>
        <p:nvSpPr>
          <p:cNvPr id="885" name="Google Shape;885;p57"/>
          <p:cNvSpPr txBox="1"/>
          <p:nvPr/>
        </p:nvSpPr>
        <p:spPr>
          <a:xfrm>
            <a:off x="188375" y="740700"/>
            <a:ext cx="8199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The invariant scheme is structurally very similar to and inspired by the structure of group actions.  </a:t>
            </a:r>
            <a:r>
              <a:rPr b="1" lang="en-US">
                <a:solidFill>
                  <a:schemeClr val="accent1"/>
                </a:solidFill>
                <a:latin typeface="Proxima Nova"/>
                <a:ea typeface="Proxima Nova"/>
                <a:cs typeface="Proxima Nova"/>
                <a:sym typeface="Proxima Nova"/>
              </a:rPr>
              <a:t>With some important caveats</a:t>
            </a:r>
            <a:r>
              <a:rPr lang="en-US">
                <a:latin typeface="Proxima Nova"/>
                <a:ea typeface="Proxima Nova"/>
                <a:cs typeface="Proxima Nova"/>
                <a:sym typeface="Proxima Nova"/>
              </a:rPr>
              <a:t>, it is possible to build a candidate quantum money scheme.</a:t>
            </a:r>
            <a:endParaRPr>
              <a:latin typeface="Proxima Nova"/>
              <a:ea typeface="Proxima Nova"/>
              <a:cs typeface="Proxima Nova"/>
              <a:sym typeface="Proxima Nova"/>
            </a:endParaRPr>
          </a:p>
        </p:txBody>
      </p:sp>
      <p:cxnSp>
        <p:nvCxnSpPr>
          <p:cNvPr id="886" name="Google Shape;886;p57"/>
          <p:cNvCxnSpPr/>
          <p:nvPr/>
        </p:nvCxnSpPr>
        <p:spPr>
          <a:xfrm flipH="1" rot="10800000">
            <a:off x="254825" y="1454263"/>
            <a:ext cx="8547300" cy="30000"/>
          </a:xfrm>
          <a:prstGeom prst="straightConnector1">
            <a:avLst/>
          </a:prstGeom>
          <a:noFill/>
          <a:ln cap="flat" cmpd="sng" w="9525">
            <a:solidFill>
              <a:schemeClr val="dk2"/>
            </a:solidFill>
            <a:prstDash val="solid"/>
            <a:round/>
            <a:headEnd len="med" w="med" type="none"/>
            <a:tailEnd len="med" w="med" type="none"/>
          </a:ln>
        </p:spPr>
      </p:cxnSp>
      <p:sp>
        <p:nvSpPr>
          <p:cNvPr id="887" name="Google Shape;887;p57"/>
          <p:cNvSpPr txBox="1"/>
          <p:nvPr/>
        </p:nvSpPr>
        <p:spPr>
          <a:xfrm>
            <a:off x="383500" y="1618500"/>
            <a:ext cx="84822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Some Caveats:</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We need </a:t>
            </a:r>
            <a:r>
              <a:rPr b="1" lang="en-US">
                <a:latin typeface="Proxima Nova"/>
                <a:ea typeface="Proxima Nova"/>
                <a:cs typeface="Proxima Nova"/>
                <a:sym typeface="Proxima Nova"/>
              </a:rPr>
              <a:t>oblivious samplability </a:t>
            </a:r>
            <a:r>
              <a:rPr lang="en-US">
                <a:latin typeface="Proxima Nova"/>
                <a:ea typeface="Proxima Nova"/>
                <a:cs typeface="Proxima Nova"/>
                <a:sym typeface="Proxima Nova"/>
              </a:rPr>
              <a:t>of set elements.  This is </a:t>
            </a:r>
            <a:r>
              <a:rPr b="1" lang="en-US">
                <a:latin typeface="Proxima Nova"/>
                <a:ea typeface="Proxima Nova"/>
                <a:cs typeface="Proxima Nova"/>
                <a:sym typeface="Proxima Nova"/>
              </a:rPr>
              <a:t>not known</a:t>
            </a:r>
            <a:r>
              <a:rPr lang="en-US">
                <a:latin typeface="Proxima Nova"/>
                <a:ea typeface="Proxima Nova"/>
                <a:cs typeface="Proxima Nova"/>
                <a:sym typeface="Proxima Nova"/>
              </a:rPr>
              <a:t> for many cryptographic group actions.  We also need a </a:t>
            </a:r>
            <a:r>
              <a:rPr b="1" lang="en-US">
                <a:latin typeface="Proxima Nova"/>
                <a:ea typeface="Proxima Nova"/>
                <a:cs typeface="Proxima Nova"/>
                <a:sym typeface="Proxima Nova"/>
              </a:rPr>
              <a:t>“pseudoinvertible” sampling algorithm</a:t>
            </a:r>
            <a:r>
              <a:rPr lang="en-US">
                <a:latin typeface="Proxima Nova"/>
                <a:ea typeface="Proxima Nova"/>
                <a:cs typeface="Proxima Nova"/>
                <a:sym typeface="Proxima Nova"/>
              </a:rPr>
              <a:t>.</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We need</a:t>
            </a:r>
            <a:r>
              <a:rPr b="1" lang="en-US">
                <a:latin typeface="Proxima Nova"/>
                <a:ea typeface="Proxima Nova"/>
                <a:cs typeface="Proxima Nova"/>
                <a:sym typeface="Proxima Nova"/>
              </a:rPr>
              <a:t> regular</a:t>
            </a:r>
            <a:r>
              <a:rPr lang="en-US">
                <a:latin typeface="Proxima Nova"/>
                <a:ea typeface="Proxima Nova"/>
                <a:cs typeface="Proxima Nova"/>
                <a:sym typeface="Proxima Nova"/>
              </a:rPr>
              <a:t> (or close to regular) </a:t>
            </a:r>
            <a:r>
              <a:rPr b="1" lang="en-US">
                <a:latin typeface="Proxima Nova"/>
                <a:ea typeface="Proxima Nova"/>
                <a:cs typeface="Proxima Nova"/>
                <a:sym typeface="Proxima Nova"/>
              </a:rPr>
              <a:t>group actions</a:t>
            </a:r>
            <a:r>
              <a:rPr lang="en-US">
                <a:latin typeface="Proxima Nova"/>
                <a:ea typeface="Proxima Nova"/>
                <a:cs typeface="Proxima Nova"/>
                <a:sym typeface="Proxima Nova"/>
              </a:rPr>
              <a:t> (although these are typically what is used in cryptography).</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We need a </a:t>
            </a:r>
            <a:r>
              <a:rPr b="1" lang="en-US">
                <a:latin typeface="Proxima Nova"/>
                <a:ea typeface="Proxima Nova"/>
                <a:cs typeface="Proxima Nova"/>
                <a:sym typeface="Proxima Nova"/>
              </a:rPr>
              <a:t>new security proof</a:t>
            </a:r>
            <a:r>
              <a:rPr lang="en-US">
                <a:latin typeface="Proxima Nova"/>
                <a:ea typeface="Proxima Nova"/>
                <a:cs typeface="Proxima Nova"/>
                <a:sym typeface="Proxima Nova"/>
              </a:rPr>
              <a:t>, since [Zhandry’23] broke an assumption used in the proof from [LMZ’23].</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457200" rtl="0" algn="l">
              <a:spcBef>
                <a:spcPts val="0"/>
              </a:spcBef>
              <a:spcAft>
                <a:spcPts val="0"/>
              </a:spcAft>
              <a:buNone/>
            </a:pPr>
            <a:r>
              <a:t/>
            </a:r>
            <a:endParaRPr>
              <a:latin typeface="Proxima Nova"/>
              <a:ea typeface="Proxima Nova"/>
              <a:cs typeface="Proxima Nova"/>
              <a:sym typeface="Proxima Nova"/>
            </a:endParaRPr>
          </a:p>
        </p:txBody>
      </p:sp>
      <p:cxnSp>
        <p:nvCxnSpPr>
          <p:cNvPr id="888" name="Google Shape;888;p57"/>
          <p:cNvCxnSpPr/>
          <p:nvPr/>
        </p:nvCxnSpPr>
        <p:spPr>
          <a:xfrm flipH="1" rot="10800000">
            <a:off x="188375" y="3531113"/>
            <a:ext cx="8547300" cy="30000"/>
          </a:xfrm>
          <a:prstGeom prst="straightConnector1">
            <a:avLst/>
          </a:prstGeom>
          <a:noFill/>
          <a:ln cap="flat" cmpd="sng" w="9525">
            <a:solidFill>
              <a:schemeClr val="dk2"/>
            </a:solidFill>
            <a:prstDash val="solid"/>
            <a:round/>
            <a:headEnd len="med" w="med" type="none"/>
            <a:tailEnd len="med" w="med" type="none"/>
          </a:ln>
        </p:spPr>
      </p:cxnSp>
      <p:sp>
        <p:nvSpPr>
          <p:cNvPr id="889" name="Google Shape;889;p57"/>
          <p:cNvSpPr txBox="1"/>
          <p:nvPr/>
        </p:nvSpPr>
        <p:spPr>
          <a:xfrm>
            <a:off x="298300" y="3706700"/>
            <a:ext cx="8437500" cy="138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lang="en-US" sz="1600">
                <a:latin typeface="Proxima Nova"/>
                <a:ea typeface="Proxima Nova"/>
                <a:cs typeface="Proxima Nova"/>
                <a:sym typeface="Proxima Nova"/>
              </a:rPr>
              <a:t>This work:  we solve all of these problems with new results on </a:t>
            </a:r>
            <a:r>
              <a:rPr b="1" lang="en-US" sz="1600">
                <a:solidFill>
                  <a:schemeClr val="accent4"/>
                </a:solidFill>
                <a:latin typeface="Proxima Nova"/>
                <a:ea typeface="Proxima Nova"/>
                <a:cs typeface="Proxima Nova"/>
                <a:sym typeface="Proxima Nova"/>
              </a:rPr>
              <a:t>Elliptic Curve Isogenies</a:t>
            </a:r>
            <a:r>
              <a:rPr b="1" lang="en-US" sz="1600">
                <a:latin typeface="Proxima Nova"/>
                <a:ea typeface="Proxima Nova"/>
                <a:cs typeface="Proxima Nova"/>
                <a:sym typeface="Proxima Nova"/>
              </a:rPr>
              <a:t>.</a:t>
            </a:r>
            <a:endParaRPr b="1"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b="1"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rPr b="1" lang="en-US" sz="1600">
                <a:latin typeface="Proxima Nova"/>
                <a:ea typeface="Proxima Nova"/>
                <a:cs typeface="Proxima Nova"/>
                <a:sym typeface="Proxima Nova"/>
              </a:rPr>
              <a:t>This requires us to advance the state of the art of “pure” math on elliptic curves.</a:t>
            </a:r>
            <a:endParaRPr b="1"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
        <p:nvSpPr>
          <p:cNvPr id="890" name="Google Shape;890;p57"/>
          <p:cNvSpPr/>
          <p:nvPr/>
        </p:nvSpPr>
        <p:spPr>
          <a:xfrm>
            <a:off x="331075" y="2274498"/>
            <a:ext cx="8482200" cy="600300"/>
          </a:xfrm>
          <a:prstGeom prst="roundRect">
            <a:avLst>
              <a:gd fmla="val 16667" name="adj"/>
            </a:avLst>
          </a:prstGeom>
          <a:noFill/>
          <a:ln cap="flat" cmpd="sng" w="1143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891" name="Google Shape;891;p57"/>
          <p:cNvSpPr/>
          <p:nvPr/>
        </p:nvSpPr>
        <p:spPr>
          <a:xfrm>
            <a:off x="575375" y="1061150"/>
            <a:ext cx="8107500" cy="1045500"/>
          </a:xfrm>
          <a:prstGeom prst="roundRect">
            <a:avLst>
              <a:gd fmla="val 16667" name="adj"/>
            </a:avLst>
          </a:prstGeom>
          <a:gradFill>
            <a:gsLst>
              <a:gs pos="0">
                <a:srgbClr val="93C571"/>
              </a:gs>
              <a:gs pos="100000">
                <a:srgbClr val="54793A"/>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57"/>
          <p:cNvSpPr txBox="1"/>
          <p:nvPr/>
        </p:nvSpPr>
        <p:spPr>
          <a:xfrm>
            <a:off x="935081" y="1193629"/>
            <a:ext cx="7374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solidFill>
                  <a:schemeClr val="lt1"/>
                </a:solidFill>
                <a:latin typeface="Proxima Nova"/>
                <a:ea typeface="Proxima Nova"/>
                <a:cs typeface="Proxima Nova"/>
                <a:sym typeface="Proxima Nova"/>
              </a:rPr>
              <a:t>Problem #3</a:t>
            </a:r>
            <a:endParaRPr b="1" u="sng">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US">
                <a:solidFill>
                  <a:schemeClr val="lt1"/>
                </a:solidFill>
                <a:latin typeface="Proxima Nova"/>
                <a:ea typeface="Proxima Nova"/>
                <a:cs typeface="Proxima Nova"/>
                <a:sym typeface="Proxima Nova"/>
              </a:rPr>
              <a:t>Most isogeny tools focus on supersingular isogenies.  Can we still compute and work with non-supersingular isogenies?</a:t>
            </a:r>
            <a:endParaRPr b="1">
              <a:solidFill>
                <a:schemeClr val="lt1"/>
              </a:solidFill>
              <a:latin typeface="Proxima Nova"/>
              <a:ea typeface="Proxima Nova"/>
              <a:cs typeface="Proxima Nova"/>
              <a:sym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58"/>
          <p:cNvSpPr/>
          <p:nvPr/>
        </p:nvSpPr>
        <p:spPr>
          <a:xfrm>
            <a:off x="175" y="-8225"/>
            <a:ext cx="9144000" cy="618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58"/>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Computing Isogenies</a:t>
            </a:r>
            <a:r>
              <a:rPr lang="en-US">
                <a:solidFill>
                  <a:schemeClr val="lt1"/>
                </a:solidFill>
              </a:rPr>
              <a:t> </a:t>
            </a:r>
            <a:r>
              <a:rPr lang="en-US">
                <a:solidFill>
                  <a:schemeClr val="accent4"/>
                </a:solidFill>
              </a:rPr>
              <a:t>[DKS’18]</a:t>
            </a:r>
            <a:endParaRPr>
              <a:solidFill>
                <a:schemeClr val="accent4"/>
              </a:solidFill>
            </a:endParaRPr>
          </a:p>
        </p:txBody>
      </p:sp>
      <p:sp>
        <p:nvSpPr>
          <p:cNvPr id="899" name="Google Shape;899;p58"/>
          <p:cNvSpPr/>
          <p:nvPr/>
        </p:nvSpPr>
        <p:spPr>
          <a:xfrm>
            <a:off x="217075" y="907850"/>
            <a:ext cx="8710200" cy="1792800"/>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600" u="sng">
                <a:solidFill>
                  <a:schemeClr val="lt1"/>
                </a:solidFill>
                <a:latin typeface="Proxima Nova"/>
                <a:ea typeface="Proxima Nova"/>
                <a:cs typeface="Proxima Nova"/>
                <a:sym typeface="Proxima Nova"/>
              </a:rPr>
              <a:t>Theorem [DKS’18]</a:t>
            </a:r>
            <a:r>
              <a:rPr b="1" lang="en-US" sz="1600">
                <a:solidFill>
                  <a:schemeClr val="lt1"/>
                </a:solidFill>
                <a:latin typeface="Proxima Nova"/>
                <a:ea typeface="Proxima Nova"/>
                <a:cs typeface="Proxima Nova"/>
                <a:sym typeface="Proxima Nova"/>
              </a:rPr>
              <a:t>: </a:t>
            </a:r>
            <a:r>
              <a:rPr b="1" lang="en-US" sz="1600">
                <a:solidFill>
                  <a:schemeClr val="lt1"/>
                </a:solidFill>
                <a:latin typeface="Proxima Nova"/>
                <a:ea typeface="Proxima Nova"/>
                <a:cs typeface="Proxima Nova"/>
                <a:sym typeface="Proxima Nova"/>
              </a:rPr>
              <a:t>. Let </a:t>
            </a:r>
            <a:r>
              <a:rPr b="1" i="1" lang="en-US" sz="1600">
                <a:solidFill>
                  <a:schemeClr val="accent4"/>
                </a:solidFill>
                <a:latin typeface="Proxima Nova"/>
                <a:ea typeface="Proxima Nova"/>
                <a:cs typeface="Proxima Nova"/>
                <a:sym typeface="Proxima Nova"/>
              </a:rPr>
              <a:t>E</a:t>
            </a:r>
            <a:r>
              <a:rPr b="1" lang="en-US" sz="1600">
                <a:solidFill>
                  <a:schemeClr val="lt1"/>
                </a:solidFill>
                <a:latin typeface="Proxima Nova"/>
                <a:ea typeface="Proxima Nova"/>
                <a:cs typeface="Proxima Nova"/>
                <a:sym typeface="Proxima Nova"/>
              </a:rPr>
              <a:t> be an elliptic curve over </a:t>
            </a:r>
            <a:r>
              <a:rPr b="1" lang="en-US" sz="1600">
                <a:solidFill>
                  <a:schemeClr val="accent4"/>
                </a:solidFill>
                <a:latin typeface="Proxima Nova"/>
                <a:ea typeface="Proxima Nova"/>
                <a:cs typeface="Proxima Nova"/>
                <a:sym typeface="Proxima Nova"/>
              </a:rPr>
              <a:t>F</a:t>
            </a:r>
            <a:r>
              <a:rPr b="1" baseline="-25000" lang="en-US" sz="1600">
                <a:solidFill>
                  <a:schemeClr val="accent4"/>
                </a:solidFill>
                <a:latin typeface="Proxima Nova"/>
                <a:ea typeface="Proxima Nova"/>
                <a:cs typeface="Proxima Nova"/>
                <a:sym typeface="Proxima Nova"/>
              </a:rPr>
              <a:t>p</a:t>
            </a:r>
            <a:r>
              <a:rPr b="1" lang="en-US" sz="1600">
                <a:solidFill>
                  <a:schemeClr val="accent4"/>
                </a:solidFill>
                <a:latin typeface="Proxima Nova"/>
                <a:ea typeface="Proxima Nova"/>
                <a:cs typeface="Proxima Nova"/>
                <a:sym typeface="Proxima Nova"/>
              </a:rPr>
              <a:t> </a:t>
            </a:r>
            <a:r>
              <a:rPr b="1" lang="en-US" sz="1600">
                <a:solidFill>
                  <a:schemeClr val="lt1"/>
                </a:solidFill>
                <a:latin typeface="Proxima Nova"/>
                <a:ea typeface="Proxima Nova"/>
                <a:cs typeface="Proxima Nova"/>
                <a:sym typeface="Proxima Nova"/>
              </a:rPr>
              <a:t>with complex multiplication by </a:t>
            </a:r>
            <a:r>
              <a:rPr b="1" i="1" lang="en-US" sz="1600">
                <a:solidFill>
                  <a:schemeClr val="accent4"/>
                </a:solidFill>
                <a:latin typeface="Proxima Nova"/>
                <a:ea typeface="Proxima Nova"/>
                <a:cs typeface="Proxima Nova"/>
                <a:sym typeface="Proxima Nova"/>
              </a:rPr>
              <a:t>ථ</a:t>
            </a:r>
            <a:r>
              <a:rPr b="1" lang="en-US" sz="1600">
                <a:solidFill>
                  <a:schemeClr val="lt1"/>
                </a:solidFill>
                <a:latin typeface="Proxima Nova"/>
                <a:ea typeface="Proxima Nova"/>
                <a:cs typeface="Proxima Nova"/>
                <a:sym typeface="Proxima Nova"/>
              </a:rPr>
              <a:t>, and let </a:t>
            </a:r>
            <a:r>
              <a:rPr b="1" i="1" lang="en-US" sz="1600">
                <a:solidFill>
                  <a:schemeClr val="accent4"/>
                </a:solidFill>
                <a:latin typeface="Proxima Nova"/>
                <a:ea typeface="Proxima Nova"/>
                <a:cs typeface="Proxima Nova"/>
                <a:sym typeface="Proxima Nova"/>
              </a:rPr>
              <a:t>l</a:t>
            </a:r>
            <a:r>
              <a:rPr b="1" lang="en-US" sz="1600">
                <a:solidFill>
                  <a:schemeClr val="accent4"/>
                </a:solidFill>
                <a:latin typeface="Proxima Nova"/>
                <a:ea typeface="Proxima Nova"/>
                <a:cs typeface="Proxima Nova"/>
                <a:sym typeface="Proxima Nova"/>
              </a:rPr>
              <a:t> ⊂ </a:t>
            </a:r>
            <a:r>
              <a:rPr b="1" i="1" lang="en-US" sz="1600">
                <a:solidFill>
                  <a:schemeClr val="accent4"/>
                </a:solidFill>
                <a:latin typeface="Proxima Nova"/>
                <a:ea typeface="Proxima Nova"/>
                <a:cs typeface="Proxima Nova"/>
                <a:sym typeface="Proxima Nova"/>
              </a:rPr>
              <a:t>ථ</a:t>
            </a:r>
            <a:r>
              <a:rPr b="1" lang="en-US" sz="1600">
                <a:solidFill>
                  <a:schemeClr val="lt1"/>
                </a:solidFill>
                <a:latin typeface="Proxima Nova"/>
                <a:ea typeface="Proxima Nova"/>
                <a:cs typeface="Proxima Nova"/>
                <a:sym typeface="Proxima Nova"/>
              </a:rPr>
              <a:t> be a prime ideal of norm </a:t>
            </a:r>
            <a:r>
              <a:rPr b="1" lang="en-US" sz="1600">
                <a:solidFill>
                  <a:schemeClr val="accent4"/>
                </a:solidFill>
                <a:latin typeface="Proxima Nova"/>
                <a:ea typeface="Proxima Nova"/>
                <a:cs typeface="Proxima Nova"/>
                <a:sym typeface="Proxima Nova"/>
              </a:rPr>
              <a:t>ℓ</a:t>
            </a:r>
            <a:r>
              <a:rPr b="1" lang="en-US" sz="1600">
                <a:solidFill>
                  <a:schemeClr val="lt1"/>
                </a:solidFill>
                <a:latin typeface="Proxima Nova"/>
                <a:ea typeface="Proxima Nova"/>
                <a:cs typeface="Proxima Nova"/>
                <a:sym typeface="Proxima Nova"/>
              </a:rPr>
              <a:t>, where </a:t>
            </a:r>
            <a:r>
              <a:rPr b="1" lang="en-US" sz="1600">
                <a:solidFill>
                  <a:schemeClr val="accent4"/>
                </a:solidFill>
                <a:latin typeface="Proxima Nova"/>
                <a:ea typeface="Proxima Nova"/>
                <a:cs typeface="Proxima Nova"/>
                <a:sym typeface="Proxima Nova"/>
              </a:rPr>
              <a:t>ℓ</a:t>
            </a:r>
            <a:r>
              <a:rPr b="1" lang="en-US" sz="1600">
                <a:solidFill>
                  <a:schemeClr val="lt1"/>
                </a:solidFill>
                <a:latin typeface="Proxima Nova"/>
                <a:ea typeface="Proxima Nova"/>
                <a:cs typeface="Proxima Nova"/>
                <a:sym typeface="Proxima Nova"/>
              </a:rPr>
              <a:t> is a rational prime.  Let </a:t>
            </a:r>
            <a:r>
              <a:rPr b="1" lang="en-US" sz="1600">
                <a:solidFill>
                  <a:schemeClr val="accent4"/>
                </a:solidFill>
                <a:latin typeface="Proxima Nova"/>
                <a:ea typeface="Proxima Nova"/>
                <a:cs typeface="Proxima Nova"/>
                <a:sym typeface="Proxima Nova"/>
              </a:rPr>
              <a:t>M(p)</a:t>
            </a:r>
            <a:r>
              <a:rPr b="1" lang="en-US" sz="1600">
                <a:solidFill>
                  <a:schemeClr val="lt1"/>
                </a:solidFill>
                <a:latin typeface="Proxima Nova"/>
                <a:ea typeface="Proxima Nova"/>
                <a:cs typeface="Proxima Nova"/>
                <a:sym typeface="Proxima Nova"/>
              </a:rPr>
              <a:t> be the cost of one arithmetic operation in </a:t>
            </a:r>
            <a:r>
              <a:rPr b="1" lang="en-US" sz="1600">
                <a:solidFill>
                  <a:schemeClr val="accent4"/>
                </a:solidFill>
                <a:latin typeface="Proxima Nova"/>
                <a:ea typeface="Proxima Nova"/>
                <a:cs typeface="Proxima Nova"/>
                <a:sym typeface="Proxima Nova"/>
              </a:rPr>
              <a:t>F</a:t>
            </a:r>
            <a:r>
              <a:rPr b="1" baseline="-25000" lang="en-US" sz="1600">
                <a:solidFill>
                  <a:schemeClr val="accent4"/>
                </a:solidFill>
                <a:latin typeface="Proxima Nova"/>
                <a:ea typeface="Proxima Nova"/>
                <a:cs typeface="Proxima Nova"/>
                <a:sym typeface="Proxima Nova"/>
              </a:rPr>
              <a:t>p</a:t>
            </a:r>
            <a:r>
              <a:rPr b="1" lang="en-US" sz="1600">
                <a:solidFill>
                  <a:schemeClr val="lt1"/>
                </a:solidFill>
                <a:latin typeface="Proxima Nova"/>
                <a:ea typeface="Proxima Nova"/>
                <a:cs typeface="Proxima Nova"/>
                <a:sym typeface="Proxima Nova"/>
              </a:rPr>
              <a:t>. </a:t>
            </a:r>
            <a:endParaRPr b="1" sz="1600">
              <a:solidFill>
                <a:schemeClr val="lt1"/>
              </a:solidFill>
              <a:latin typeface="Proxima Nova"/>
              <a:ea typeface="Proxima Nova"/>
              <a:cs typeface="Proxima Nova"/>
              <a:sym typeface="Proxima Nova"/>
            </a:endParaRPr>
          </a:p>
          <a:p>
            <a:pPr indent="0" lvl="0" marL="0" marR="0" rtl="0" algn="l">
              <a:spcBef>
                <a:spcPts val="0"/>
              </a:spcBef>
              <a:spcAft>
                <a:spcPts val="0"/>
              </a:spcAft>
              <a:buNone/>
            </a:pPr>
            <a:r>
              <a:t/>
            </a:r>
            <a:endParaRPr b="1" sz="1600">
              <a:solidFill>
                <a:schemeClr val="lt1"/>
              </a:solidFill>
              <a:latin typeface="Proxima Nova"/>
              <a:ea typeface="Proxima Nova"/>
              <a:cs typeface="Proxima Nova"/>
              <a:sym typeface="Proxima Nova"/>
            </a:endParaRPr>
          </a:p>
          <a:p>
            <a:pPr indent="0" lvl="0" marL="0" marR="0" rtl="0" algn="l">
              <a:spcBef>
                <a:spcPts val="0"/>
              </a:spcBef>
              <a:spcAft>
                <a:spcPts val="0"/>
              </a:spcAft>
              <a:buNone/>
            </a:pPr>
            <a:r>
              <a:rPr b="1" lang="en-US" sz="1600">
                <a:solidFill>
                  <a:schemeClr val="lt1"/>
                </a:solidFill>
                <a:latin typeface="Proxima Nova"/>
                <a:ea typeface="Proxima Nova"/>
                <a:cs typeface="Proxima Nova"/>
                <a:sym typeface="Proxima Nova"/>
              </a:rPr>
              <a:t>Then there is a classical algorithm which computes the isogeny </a:t>
            </a:r>
            <a:r>
              <a:rPr b="1" lang="en-US" sz="1600">
                <a:solidFill>
                  <a:schemeClr val="accent4"/>
                </a:solidFill>
                <a:latin typeface="Proxima Nova"/>
                <a:ea typeface="Proxima Nova"/>
                <a:cs typeface="Proxima Nova"/>
                <a:sym typeface="Proxima Nova"/>
              </a:rPr>
              <a:t>φ</a:t>
            </a:r>
            <a:r>
              <a:rPr b="1" baseline="-25000" lang="en-US" sz="1600">
                <a:solidFill>
                  <a:schemeClr val="accent4"/>
                </a:solidFill>
                <a:latin typeface="Proxima Nova"/>
                <a:ea typeface="Proxima Nova"/>
                <a:cs typeface="Proxima Nova"/>
                <a:sym typeface="Proxima Nova"/>
              </a:rPr>
              <a:t>l</a:t>
            </a:r>
            <a:r>
              <a:rPr b="1" lang="en-US" sz="1600">
                <a:solidFill>
                  <a:schemeClr val="lt1"/>
                </a:solidFill>
                <a:latin typeface="Proxima Nova"/>
                <a:ea typeface="Proxima Nova"/>
                <a:cs typeface="Proxima Nova"/>
                <a:sym typeface="Proxima Nova"/>
              </a:rPr>
              <a:t> in time </a:t>
            </a:r>
            <a:r>
              <a:rPr b="1" lang="en-US" sz="1600">
                <a:solidFill>
                  <a:schemeClr val="accent4"/>
                </a:solidFill>
                <a:latin typeface="Proxima Nova"/>
                <a:ea typeface="Proxima Nova"/>
                <a:cs typeface="Proxima Nova"/>
                <a:sym typeface="Proxima Nova"/>
              </a:rPr>
              <a:t>O (ℓM(p) log ℓ log log ℓ log p)</a:t>
            </a:r>
            <a:r>
              <a:rPr b="1" lang="en-US" sz="1600">
                <a:solidFill>
                  <a:schemeClr val="lt1"/>
                </a:solidFill>
                <a:latin typeface="Proxima Nova"/>
                <a:ea typeface="Proxima Nova"/>
                <a:cs typeface="Proxima Nova"/>
                <a:sym typeface="Proxima Nova"/>
              </a:rPr>
              <a:t>.</a:t>
            </a:r>
            <a:endParaRPr sz="1600">
              <a:solidFill>
                <a:schemeClr val="lt1"/>
              </a:solidFill>
              <a:latin typeface="Proxima Nova"/>
              <a:ea typeface="Proxima Nova"/>
              <a:cs typeface="Proxima Nova"/>
              <a:sym typeface="Proxima Nova"/>
            </a:endParaRPr>
          </a:p>
        </p:txBody>
      </p:sp>
      <p:cxnSp>
        <p:nvCxnSpPr>
          <p:cNvPr id="900" name="Google Shape;900;p58"/>
          <p:cNvCxnSpPr/>
          <p:nvPr/>
        </p:nvCxnSpPr>
        <p:spPr>
          <a:xfrm flipH="1" rot="10800000">
            <a:off x="298300" y="3674325"/>
            <a:ext cx="8547300" cy="30000"/>
          </a:xfrm>
          <a:prstGeom prst="straightConnector1">
            <a:avLst/>
          </a:prstGeom>
          <a:noFill/>
          <a:ln cap="flat" cmpd="sng" w="9525">
            <a:solidFill>
              <a:schemeClr val="dk2"/>
            </a:solidFill>
            <a:prstDash val="solid"/>
            <a:round/>
            <a:headEnd len="sm" w="sm" type="none"/>
            <a:tailEnd len="sm" w="sm" type="none"/>
          </a:ln>
        </p:spPr>
      </p:cxnSp>
      <p:sp>
        <p:nvSpPr>
          <p:cNvPr id="901" name="Google Shape;901;p58"/>
          <p:cNvSpPr txBox="1"/>
          <p:nvPr/>
        </p:nvSpPr>
        <p:spPr>
          <a:xfrm>
            <a:off x="331475" y="2870750"/>
            <a:ext cx="80427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US" sz="1600" u="sng">
                <a:latin typeface="Proxima Nova"/>
                <a:ea typeface="Proxima Nova"/>
                <a:cs typeface="Proxima Nova"/>
                <a:sym typeface="Proxima Nova"/>
              </a:rPr>
              <a:t>What this means</a:t>
            </a:r>
            <a:r>
              <a:rPr lang="en-US" sz="1600">
                <a:latin typeface="Proxima Nova"/>
                <a:ea typeface="Proxima Nova"/>
                <a:cs typeface="Proxima Nova"/>
                <a:sym typeface="Proxima Nova"/>
              </a:rPr>
              <a:t>:  we can efficiently compute isogenies in the random isogeny classes that we sample.  We will set </a:t>
            </a:r>
            <a:r>
              <a:rPr b="1" lang="en-US" sz="1600">
                <a:solidFill>
                  <a:schemeClr val="accent4"/>
                </a:solidFill>
                <a:latin typeface="Proxima Nova"/>
                <a:ea typeface="Proxima Nova"/>
                <a:cs typeface="Proxima Nova"/>
                <a:sym typeface="Proxima Nova"/>
              </a:rPr>
              <a:t>ℓ</a:t>
            </a:r>
            <a:r>
              <a:rPr b="1" lang="en-US" sz="1600">
                <a:solidFill>
                  <a:schemeClr val="dk1"/>
                </a:solidFill>
                <a:latin typeface="Proxima Nova"/>
                <a:ea typeface="Proxima Nova"/>
                <a:cs typeface="Proxima Nova"/>
                <a:sym typeface="Proxima Nova"/>
              </a:rPr>
              <a:t> </a:t>
            </a:r>
            <a:r>
              <a:rPr lang="en-US" sz="1600">
                <a:solidFill>
                  <a:schemeClr val="dk1"/>
                </a:solidFill>
                <a:latin typeface="Proxima Nova"/>
                <a:ea typeface="Proxima Nova"/>
                <a:cs typeface="Proxima Nova"/>
                <a:sym typeface="Proxima Nova"/>
              </a:rPr>
              <a:t>to be polylogarithmic in </a:t>
            </a:r>
            <a:r>
              <a:rPr b="1" lang="en-US" sz="1600">
                <a:solidFill>
                  <a:schemeClr val="accent4"/>
                </a:solidFill>
                <a:latin typeface="Proxima Nova"/>
                <a:ea typeface="Proxima Nova"/>
                <a:cs typeface="Proxima Nova"/>
                <a:sym typeface="Proxima Nova"/>
              </a:rPr>
              <a:t>p</a:t>
            </a:r>
            <a:r>
              <a:rPr lang="en-US" sz="1600">
                <a:solidFill>
                  <a:schemeClr val="dk1"/>
                </a:solidFill>
                <a:latin typeface="Proxima Nova"/>
                <a:ea typeface="Proxima Nova"/>
                <a:cs typeface="Proxima Nova"/>
                <a:sym typeface="Proxima Nova"/>
              </a:rPr>
              <a:t>.</a:t>
            </a:r>
            <a:endParaRPr i="0" sz="1600" u="none" cap="none" strike="noStrike">
              <a:solidFill>
                <a:schemeClr val="dk1"/>
              </a:solidFill>
              <a:latin typeface="Proxima Nova"/>
              <a:ea typeface="Proxima Nova"/>
              <a:cs typeface="Proxima Nova"/>
              <a:sym typeface="Proxima Nova"/>
            </a:endParaRPr>
          </a:p>
        </p:txBody>
      </p:sp>
      <p:sp>
        <p:nvSpPr>
          <p:cNvPr id="902" name="Google Shape;902;p58"/>
          <p:cNvSpPr txBox="1"/>
          <p:nvPr/>
        </p:nvSpPr>
        <p:spPr>
          <a:xfrm>
            <a:off x="331475" y="3830788"/>
            <a:ext cx="80427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US" sz="1600">
                <a:latin typeface="Proxima Nova"/>
                <a:ea typeface="Proxima Nova"/>
                <a:cs typeface="Proxima Nova"/>
                <a:sym typeface="Proxima Nova"/>
              </a:rPr>
              <a:t>This is a theorem from [DKS’18], </a:t>
            </a:r>
            <a:r>
              <a:rPr lang="en-US" sz="1600">
                <a:latin typeface="Proxima Nova"/>
                <a:ea typeface="Proxima Nova"/>
                <a:cs typeface="Proxima Nova"/>
                <a:sym typeface="Proxima Nova"/>
              </a:rPr>
              <a:t>which</a:t>
            </a:r>
            <a:r>
              <a:rPr lang="en-US" sz="1600">
                <a:latin typeface="Proxima Nova"/>
                <a:ea typeface="Proxima Nova"/>
                <a:cs typeface="Proxima Nova"/>
                <a:sym typeface="Proxima Nova"/>
              </a:rPr>
              <a:t> is a very useful (and often overlooked) paper on isogenies!  It relates to the “Elkies steps”.</a:t>
            </a:r>
            <a:endParaRPr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sz="1600">
              <a:latin typeface="Proxima Nova"/>
              <a:ea typeface="Proxima Nova"/>
              <a:cs typeface="Proxima Nova"/>
              <a:sym typeface="Proxima Nov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59"/>
          <p:cNvSpPr/>
          <p:nvPr/>
        </p:nvSpPr>
        <p:spPr>
          <a:xfrm>
            <a:off x="175" y="-8225"/>
            <a:ext cx="9144000" cy="618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59"/>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Computing Isogenies </a:t>
            </a:r>
            <a:r>
              <a:rPr lang="en-US">
                <a:solidFill>
                  <a:schemeClr val="accent4"/>
                </a:solidFill>
              </a:rPr>
              <a:t>[DKS’18]</a:t>
            </a:r>
            <a:endParaRPr>
              <a:solidFill>
                <a:schemeClr val="accent4"/>
              </a:solidFill>
            </a:endParaRPr>
          </a:p>
        </p:txBody>
      </p:sp>
      <p:sp>
        <p:nvSpPr>
          <p:cNvPr id="909" name="Google Shape;909;p59"/>
          <p:cNvSpPr/>
          <p:nvPr/>
        </p:nvSpPr>
        <p:spPr>
          <a:xfrm>
            <a:off x="217075" y="907850"/>
            <a:ext cx="8710200" cy="1792800"/>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600" u="sng">
                <a:solidFill>
                  <a:schemeClr val="lt1"/>
                </a:solidFill>
                <a:latin typeface="Proxima Nova"/>
                <a:ea typeface="Proxima Nova"/>
                <a:cs typeface="Proxima Nova"/>
                <a:sym typeface="Proxima Nova"/>
              </a:rPr>
              <a:t>Theorem [DKS’18]</a:t>
            </a:r>
            <a:r>
              <a:rPr b="1" lang="en-US" sz="1600">
                <a:solidFill>
                  <a:schemeClr val="lt1"/>
                </a:solidFill>
                <a:latin typeface="Proxima Nova"/>
                <a:ea typeface="Proxima Nova"/>
                <a:cs typeface="Proxima Nova"/>
                <a:sym typeface="Proxima Nova"/>
              </a:rPr>
              <a:t>: . Let </a:t>
            </a:r>
            <a:r>
              <a:rPr b="1" i="1" lang="en-US" sz="1600">
                <a:solidFill>
                  <a:schemeClr val="accent4"/>
                </a:solidFill>
                <a:latin typeface="Proxima Nova"/>
                <a:ea typeface="Proxima Nova"/>
                <a:cs typeface="Proxima Nova"/>
                <a:sym typeface="Proxima Nova"/>
              </a:rPr>
              <a:t>E</a:t>
            </a:r>
            <a:r>
              <a:rPr b="1" lang="en-US" sz="1600">
                <a:solidFill>
                  <a:schemeClr val="lt1"/>
                </a:solidFill>
                <a:latin typeface="Proxima Nova"/>
                <a:ea typeface="Proxima Nova"/>
                <a:cs typeface="Proxima Nova"/>
                <a:sym typeface="Proxima Nova"/>
              </a:rPr>
              <a:t> be an elliptic curve over </a:t>
            </a:r>
            <a:r>
              <a:rPr b="1" lang="en-US" sz="1600">
                <a:solidFill>
                  <a:schemeClr val="accent4"/>
                </a:solidFill>
                <a:latin typeface="Proxima Nova"/>
                <a:ea typeface="Proxima Nova"/>
                <a:cs typeface="Proxima Nova"/>
                <a:sym typeface="Proxima Nova"/>
              </a:rPr>
              <a:t>F</a:t>
            </a:r>
            <a:r>
              <a:rPr b="1" baseline="-25000" lang="en-US" sz="1600">
                <a:solidFill>
                  <a:schemeClr val="accent4"/>
                </a:solidFill>
                <a:latin typeface="Proxima Nova"/>
                <a:ea typeface="Proxima Nova"/>
                <a:cs typeface="Proxima Nova"/>
                <a:sym typeface="Proxima Nova"/>
              </a:rPr>
              <a:t>p</a:t>
            </a:r>
            <a:r>
              <a:rPr b="1" lang="en-US" sz="1600">
                <a:solidFill>
                  <a:schemeClr val="accent4"/>
                </a:solidFill>
                <a:latin typeface="Proxima Nova"/>
                <a:ea typeface="Proxima Nova"/>
                <a:cs typeface="Proxima Nova"/>
                <a:sym typeface="Proxima Nova"/>
              </a:rPr>
              <a:t> </a:t>
            </a:r>
            <a:r>
              <a:rPr b="1" lang="en-US" sz="1600">
                <a:solidFill>
                  <a:schemeClr val="lt1"/>
                </a:solidFill>
                <a:latin typeface="Proxima Nova"/>
                <a:ea typeface="Proxima Nova"/>
                <a:cs typeface="Proxima Nova"/>
                <a:sym typeface="Proxima Nova"/>
              </a:rPr>
              <a:t>with complex multiplication by </a:t>
            </a:r>
            <a:r>
              <a:rPr b="1" i="1" lang="en-US" sz="1600">
                <a:solidFill>
                  <a:schemeClr val="accent4"/>
                </a:solidFill>
                <a:latin typeface="Proxima Nova"/>
                <a:ea typeface="Proxima Nova"/>
                <a:cs typeface="Proxima Nova"/>
                <a:sym typeface="Proxima Nova"/>
              </a:rPr>
              <a:t>ථ</a:t>
            </a:r>
            <a:r>
              <a:rPr b="1" lang="en-US" sz="1600">
                <a:solidFill>
                  <a:schemeClr val="lt1"/>
                </a:solidFill>
                <a:latin typeface="Proxima Nova"/>
                <a:ea typeface="Proxima Nova"/>
                <a:cs typeface="Proxima Nova"/>
                <a:sym typeface="Proxima Nova"/>
              </a:rPr>
              <a:t>, and let </a:t>
            </a:r>
            <a:r>
              <a:rPr b="1" i="1" lang="en-US" sz="1600">
                <a:solidFill>
                  <a:schemeClr val="accent4"/>
                </a:solidFill>
                <a:latin typeface="Proxima Nova"/>
                <a:ea typeface="Proxima Nova"/>
                <a:cs typeface="Proxima Nova"/>
                <a:sym typeface="Proxima Nova"/>
              </a:rPr>
              <a:t>l</a:t>
            </a:r>
            <a:r>
              <a:rPr b="1" lang="en-US" sz="1600">
                <a:solidFill>
                  <a:schemeClr val="accent4"/>
                </a:solidFill>
                <a:latin typeface="Proxima Nova"/>
                <a:ea typeface="Proxima Nova"/>
                <a:cs typeface="Proxima Nova"/>
                <a:sym typeface="Proxima Nova"/>
              </a:rPr>
              <a:t> ⊂ </a:t>
            </a:r>
            <a:r>
              <a:rPr b="1" i="1" lang="en-US" sz="1600">
                <a:solidFill>
                  <a:schemeClr val="accent4"/>
                </a:solidFill>
                <a:latin typeface="Proxima Nova"/>
                <a:ea typeface="Proxima Nova"/>
                <a:cs typeface="Proxima Nova"/>
                <a:sym typeface="Proxima Nova"/>
              </a:rPr>
              <a:t>ථ</a:t>
            </a:r>
            <a:r>
              <a:rPr b="1" lang="en-US" sz="1600">
                <a:solidFill>
                  <a:schemeClr val="lt1"/>
                </a:solidFill>
                <a:latin typeface="Proxima Nova"/>
                <a:ea typeface="Proxima Nova"/>
                <a:cs typeface="Proxima Nova"/>
                <a:sym typeface="Proxima Nova"/>
              </a:rPr>
              <a:t> be a prime ideal of norm </a:t>
            </a:r>
            <a:r>
              <a:rPr b="1" lang="en-US" sz="1600">
                <a:solidFill>
                  <a:schemeClr val="accent4"/>
                </a:solidFill>
                <a:latin typeface="Proxima Nova"/>
                <a:ea typeface="Proxima Nova"/>
                <a:cs typeface="Proxima Nova"/>
                <a:sym typeface="Proxima Nova"/>
              </a:rPr>
              <a:t>ℓ</a:t>
            </a:r>
            <a:r>
              <a:rPr b="1" lang="en-US" sz="1600">
                <a:solidFill>
                  <a:schemeClr val="lt1"/>
                </a:solidFill>
                <a:latin typeface="Proxima Nova"/>
                <a:ea typeface="Proxima Nova"/>
                <a:cs typeface="Proxima Nova"/>
                <a:sym typeface="Proxima Nova"/>
              </a:rPr>
              <a:t>, where </a:t>
            </a:r>
            <a:r>
              <a:rPr b="1" lang="en-US" sz="1600">
                <a:solidFill>
                  <a:schemeClr val="accent4"/>
                </a:solidFill>
                <a:latin typeface="Proxima Nova"/>
                <a:ea typeface="Proxima Nova"/>
                <a:cs typeface="Proxima Nova"/>
                <a:sym typeface="Proxima Nova"/>
              </a:rPr>
              <a:t>ℓ</a:t>
            </a:r>
            <a:r>
              <a:rPr b="1" lang="en-US" sz="1600">
                <a:solidFill>
                  <a:schemeClr val="lt1"/>
                </a:solidFill>
                <a:latin typeface="Proxima Nova"/>
                <a:ea typeface="Proxima Nova"/>
                <a:cs typeface="Proxima Nova"/>
                <a:sym typeface="Proxima Nova"/>
              </a:rPr>
              <a:t> is a rational prime.  Let </a:t>
            </a:r>
            <a:r>
              <a:rPr b="1" lang="en-US" sz="1600">
                <a:solidFill>
                  <a:schemeClr val="accent4"/>
                </a:solidFill>
                <a:latin typeface="Proxima Nova"/>
                <a:ea typeface="Proxima Nova"/>
                <a:cs typeface="Proxima Nova"/>
                <a:sym typeface="Proxima Nova"/>
              </a:rPr>
              <a:t>M(p)</a:t>
            </a:r>
            <a:r>
              <a:rPr b="1" lang="en-US" sz="1600">
                <a:solidFill>
                  <a:schemeClr val="lt1"/>
                </a:solidFill>
                <a:latin typeface="Proxima Nova"/>
                <a:ea typeface="Proxima Nova"/>
                <a:cs typeface="Proxima Nova"/>
                <a:sym typeface="Proxima Nova"/>
              </a:rPr>
              <a:t> be the cost of one arithmetic operation in </a:t>
            </a:r>
            <a:r>
              <a:rPr b="1" lang="en-US" sz="1600">
                <a:solidFill>
                  <a:schemeClr val="accent4"/>
                </a:solidFill>
                <a:latin typeface="Proxima Nova"/>
                <a:ea typeface="Proxima Nova"/>
                <a:cs typeface="Proxima Nova"/>
                <a:sym typeface="Proxima Nova"/>
              </a:rPr>
              <a:t>F</a:t>
            </a:r>
            <a:r>
              <a:rPr b="1" baseline="-25000" lang="en-US" sz="1600">
                <a:solidFill>
                  <a:schemeClr val="accent4"/>
                </a:solidFill>
                <a:latin typeface="Proxima Nova"/>
                <a:ea typeface="Proxima Nova"/>
                <a:cs typeface="Proxima Nova"/>
                <a:sym typeface="Proxima Nova"/>
              </a:rPr>
              <a:t>p</a:t>
            </a:r>
            <a:r>
              <a:rPr b="1" lang="en-US" sz="1600">
                <a:solidFill>
                  <a:schemeClr val="lt1"/>
                </a:solidFill>
                <a:latin typeface="Proxima Nova"/>
                <a:ea typeface="Proxima Nova"/>
                <a:cs typeface="Proxima Nova"/>
                <a:sym typeface="Proxima Nova"/>
              </a:rPr>
              <a:t>. </a:t>
            </a:r>
            <a:endParaRPr b="1" sz="1600">
              <a:solidFill>
                <a:schemeClr val="lt1"/>
              </a:solidFill>
              <a:latin typeface="Proxima Nova"/>
              <a:ea typeface="Proxima Nova"/>
              <a:cs typeface="Proxima Nova"/>
              <a:sym typeface="Proxima Nova"/>
            </a:endParaRPr>
          </a:p>
          <a:p>
            <a:pPr indent="0" lvl="0" marL="0" marR="0" rtl="0" algn="l">
              <a:spcBef>
                <a:spcPts val="0"/>
              </a:spcBef>
              <a:spcAft>
                <a:spcPts val="0"/>
              </a:spcAft>
              <a:buNone/>
            </a:pPr>
            <a:r>
              <a:t/>
            </a:r>
            <a:endParaRPr b="1" sz="1600">
              <a:solidFill>
                <a:schemeClr val="lt1"/>
              </a:solidFill>
              <a:latin typeface="Proxima Nova"/>
              <a:ea typeface="Proxima Nova"/>
              <a:cs typeface="Proxima Nova"/>
              <a:sym typeface="Proxima Nova"/>
            </a:endParaRPr>
          </a:p>
          <a:p>
            <a:pPr indent="0" lvl="0" marL="0" marR="0" rtl="0" algn="l">
              <a:spcBef>
                <a:spcPts val="0"/>
              </a:spcBef>
              <a:spcAft>
                <a:spcPts val="0"/>
              </a:spcAft>
              <a:buNone/>
            </a:pPr>
            <a:r>
              <a:rPr b="1" lang="en-US" sz="1600">
                <a:solidFill>
                  <a:schemeClr val="lt1"/>
                </a:solidFill>
                <a:latin typeface="Proxima Nova"/>
                <a:ea typeface="Proxima Nova"/>
                <a:cs typeface="Proxima Nova"/>
                <a:sym typeface="Proxima Nova"/>
              </a:rPr>
              <a:t>Then there is a classical algorithm which computes the isogeny </a:t>
            </a:r>
            <a:r>
              <a:rPr b="1" lang="en-US" sz="1600">
                <a:solidFill>
                  <a:schemeClr val="accent4"/>
                </a:solidFill>
                <a:latin typeface="Proxima Nova"/>
                <a:ea typeface="Proxima Nova"/>
                <a:cs typeface="Proxima Nova"/>
                <a:sym typeface="Proxima Nova"/>
              </a:rPr>
              <a:t>φ</a:t>
            </a:r>
            <a:r>
              <a:rPr b="1" baseline="-25000" lang="en-US" sz="1600">
                <a:solidFill>
                  <a:schemeClr val="accent4"/>
                </a:solidFill>
                <a:latin typeface="Proxima Nova"/>
                <a:ea typeface="Proxima Nova"/>
                <a:cs typeface="Proxima Nova"/>
                <a:sym typeface="Proxima Nova"/>
              </a:rPr>
              <a:t>l</a:t>
            </a:r>
            <a:r>
              <a:rPr b="1" lang="en-US" sz="1600">
                <a:solidFill>
                  <a:schemeClr val="lt1"/>
                </a:solidFill>
                <a:latin typeface="Proxima Nova"/>
                <a:ea typeface="Proxima Nova"/>
                <a:cs typeface="Proxima Nova"/>
                <a:sym typeface="Proxima Nova"/>
              </a:rPr>
              <a:t> in time </a:t>
            </a:r>
            <a:r>
              <a:rPr b="1" lang="en-US" sz="1600">
                <a:solidFill>
                  <a:schemeClr val="accent4"/>
                </a:solidFill>
                <a:latin typeface="Proxima Nova"/>
                <a:ea typeface="Proxima Nova"/>
                <a:cs typeface="Proxima Nova"/>
                <a:sym typeface="Proxima Nova"/>
              </a:rPr>
              <a:t>O (ℓM(p) log ℓ log log ℓ log p)</a:t>
            </a:r>
            <a:r>
              <a:rPr b="1" lang="en-US" sz="1600">
                <a:solidFill>
                  <a:schemeClr val="lt1"/>
                </a:solidFill>
                <a:latin typeface="Proxima Nova"/>
                <a:ea typeface="Proxima Nova"/>
                <a:cs typeface="Proxima Nova"/>
                <a:sym typeface="Proxima Nova"/>
              </a:rPr>
              <a:t>.</a:t>
            </a:r>
            <a:endParaRPr sz="1600">
              <a:solidFill>
                <a:schemeClr val="lt1"/>
              </a:solidFill>
              <a:latin typeface="Proxima Nova"/>
              <a:ea typeface="Proxima Nova"/>
              <a:cs typeface="Proxima Nova"/>
              <a:sym typeface="Proxima Nova"/>
            </a:endParaRPr>
          </a:p>
        </p:txBody>
      </p:sp>
      <p:cxnSp>
        <p:nvCxnSpPr>
          <p:cNvPr id="910" name="Google Shape;910;p59"/>
          <p:cNvCxnSpPr/>
          <p:nvPr/>
        </p:nvCxnSpPr>
        <p:spPr>
          <a:xfrm flipH="1" rot="10800000">
            <a:off x="298300" y="3674325"/>
            <a:ext cx="8547300" cy="30000"/>
          </a:xfrm>
          <a:prstGeom prst="straightConnector1">
            <a:avLst/>
          </a:prstGeom>
          <a:noFill/>
          <a:ln cap="flat" cmpd="sng" w="9525">
            <a:solidFill>
              <a:schemeClr val="dk2"/>
            </a:solidFill>
            <a:prstDash val="solid"/>
            <a:round/>
            <a:headEnd len="sm" w="sm" type="none"/>
            <a:tailEnd len="sm" w="sm" type="none"/>
          </a:ln>
        </p:spPr>
      </p:cxnSp>
      <p:sp>
        <p:nvSpPr>
          <p:cNvPr id="911" name="Google Shape;911;p59"/>
          <p:cNvSpPr txBox="1"/>
          <p:nvPr/>
        </p:nvSpPr>
        <p:spPr>
          <a:xfrm>
            <a:off x="331475" y="2870750"/>
            <a:ext cx="80427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US" sz="1600" u="sng">
                <a:latin typeface="Proxima Nova"/>
                <a:ea typeface="Proxima Nova"/>
                <a:cs typeface="Proxima Nova"/>
                <a:sym typeface="Proxima Nova"/>
              </a:rPr>
              <a:t>What this means</a:t>
            </a:r>
            <a:r>
              <a:rPr lang="en-US" sz="1600">
                <a:latin typeface="Proxima Nova"/>
                <a:ea typeface="Proxima Nova"/>
                <a:cs typeface="Proxima Nova"/>
                <a:sym typeface="Proxima Nova"/>
              </a:rPr>
              <a:t>:  we can efficiently compute isogenies in the random isogeny classes that we sample.  We will set </a:t>
            </a:r>
            <a:r>
              <a:rPr b="1" lang="en-US" sz="1600">
                <a:solidFill>
                  <a:schemeClr val="accent4"/>
                </a:solidFill>
                <a:latin typeface="Proxima Nova"/>
                <a:ea typeface="Proxima Nova"/>
                <a:cs typeface="Proxima Nova"/>
                <a:sym typeface="Proxima Nova"/>
              </a:rPr>
              <a:t>ℓ</a:t>
            </a:r>
            <a:r>
              <a:rPr b="1" lang="en-US" sz="1600">
                <a:solidFill>
                  <a:schemeClr val="dk1"/>
                </a:solidFill>
                <a:latin typeface="Proxima Nova"/>
                <a:ea typeface="Proxima Nova"/>
                <a:cs typeface="Proxima Nova"/>
                <a:sym typeface="Proxima Nova"/>
              </a:rPr>
              <a:t> </a:t>
            </a:r>
            <a:r>
              <a:rPr lang="en-US" sz="1600">
                <a:solidFill>
                  <a:schemeClr val="dk1"/>
                </a:solidFill>
                <a:latin typeface="Proxima Nova"/>
                <a:ea typeface="Proxima Nova"/>
                <a:cs typeface="Proxima Nova"/>
                <a:sym typeface="Proxima Nova"/>
              </a:rPr>
              <a:t>to be polylogarithmic in </a:t>
            </a:r>
            <a:r>
              <a:rPr b="1" lang="en-US" sz="1600">
                <a:solidFill>
                  <a:schemeClr val="accent4"/>
                </a:solidFill>
                <a:latin typeface="Proxima Nova"/>
                <a:ea typeface="Proxima Nova"/>
                <a:cs typeface="Proxima Nova"/>
                <a:sym typeface="Proxima Nova"/>
              </a:rPr>
              <a:t>p</a:t>
            </a:r>
            <a:r>
              <a:rPr lang="en-US" sz="1600">
                <a:solidFill>
                  <a:schemeClr val="dk1"/>
                </a:solidFill>
                <a:latin typeface="Proxima Nova"/>
                <a:ea typeface="Proxima Nova"/>
                <a:cs typeface="Proxima Nova"/>
                <a:sym typeface="Proxima Nova"/>
              </a:rPr>
              <a:t>.</a:t>
            </a:r>
            <a:endParaRPr i="0" sz="1600" u="none" cap="none" strike="noStrike">
              <a:solidFill>
                <a:schemeClr val="dk1"/>
              </a:solidFill>
              <a:latin typeface="Proxima Nova"/>
              <a:ea typeface="Proxima Nova"/>
              <a:cs typeface="Proxima Nova"/>
              <a:sym typeface="Proxima Nova"/>
            </a:endParaRPr>
          </a:p>
        </p:txBody>
      </p:sp>
      <p:sp>
        <p:nvSpPr>
          <p:cNvPr id="912" name="Google Shape;912;p59"/>
          <p:cNvSpPr txBox="1"/>
          <p:nvPr/>
        </p:nvSpPr>
        <p:spPr>
          <a:xfrm>
            <a:off x="331475" y="3830788"/>
            <a:ext cx="80427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US" sz="1600">
                <a:latin typeface="Proxima Nova"/>
                <a:ea typeface="Proxima Nova"/>
                <a:cs typeface="Proxima Nova"/>
                <a:sym typeface="Proxima Nova"/>
              </a:rPr>
              <a:t>This is a theorem from [DKS’18], which is a very useful (and often overlooked) paper on isogenies!  It relates to the “Elkies steps”.</a:t>
            </a:r>
            <a:endParaRPr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sz="1600">
              <a:latin typeface="Proxima Nova"/>
              <a:ea typeface="Proxima Nova"/>
              <a:cs typeface="Proxima Nova"/>
              <a:sym typeface="Proxima Nova"/>
            </a:endParaRPr>
          </a:p>
        </p:txBody>
      </p:sp>
      <p:sp>
        <p:nvSpPr>
          <p:cNvPr id="913" name="Google Shape;913;p59"/>
          <p:cNvSpPr/>
          <p:nvPr/>
        </p:nvSpPr>
        <p:spPr>
          <a:xfrm>
            <a:off x="331475" y="1203325"/>
            <a:ext cx="5799000" cy="416400"/>
          </a:xfrm>
          <a:prstGeom prst="roundRect">
            <a:avLst>
              <a:gd fmla="val 16667" name="adj"/>
            </a:avLst>
          </a:prstGeom>
          <a:noFill/>
          <a:ln cap="flat" cmpd="sng" w="1143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914" name="Google Shape;914;p59"/>
          <p:cNvSpPr/>
          <p:nvPr/>
        </p:nvSpPr>
        <p:spPr>
          <a:xfrm>
            <a:off x="575375" y="1823150"/>
            <a:ext cx="8107500" cy="831600"/>
          </a:xfrm>
          <a:prstGeom prst="roundRect">
            <a:avLst>
              <a:gd fmla="val 16667" name="adj"/>
            </a:avLst>
          </a:prstGeom>
          <a:gradFill>
            <a:gsLst>
              <a:gs pos="0">
                <a:srgbClr val="93C571"/>
              </a:gs>
              <a:gs pos="100000">
                <a:srgbClr val="54793A"/>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59"/>
          <p:cNvSpPr txBox="1"/>
          <p:nvPr/>
        </p:nvSpPr>
        <p:spPr>
          <a:xfrm>
            <a:off x="935081" y="1955629"/>
            <a:ext cx="7374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solidFill>
                  <a:schemeClr val="lt1"/>
                </a:solidFill>
                <a:latin typeface="Proxima Nova"/>
                <a:ea typeface="Proxima Nova"/>
                <a:cs typeface="Proxima Nova"/>
                <a:sym typeface="Proxima Nova"/>
              </a:rPr>
              <a:t>Problem #4</a:t>
            </a:r>
            <a:endParaRPr b="1" u="sng">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US">
                <a:solidFill>
                  <a:schemeClr val="lt1"/>
                </a:solidFill>
                <a:latin typeface="Proxima Nova"/>
                <a:ea typeface="Proxima Nova"/>
                <a:cs typeface="Proxima Nova"/>
                <a:sym typeface="Proxima Nova"/>
              </a:rPr>
              <a:t>Can we compute these prime ideals</a:t>
            </a:r>
            <a:r>
              <a:rPr b="1" lang="en-US">
                <a:solidFill>
                  <a:schemeClr val="lt1"/>
                </a:solidFill>
                <a:latin typeface="Proxima Nova"/>
                <a:ea typeface="Proxima Nova"/>
                <a:cs typeface="Proxima Nova"/>
                <a:sym typeface="Proxima Nova"/>
              </a:rPr>
              <a:t>?</a:t>
            </a:r>
            <a:endParaRPr b="1">
              <a:solidFill>
                <a:schemeClr val="lt1"/>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3"/>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Group Actions</a:t>
            </a:r>
            <a:endParaRPr>
              <a:solidFill>
                <a:schemeClr val="lt1"/>
              </a:solidFill>
            </a:endParaRPr>
          </a:p>
        </p:txBody>
      </p:sp>
      <p:cxnSp>
        <p:nvCxnSpPr>
          <p:cNvPr id="308" name="Google Shape;308;p33"/>
          <p:cNvCxnSpPr/>
          <p:nvPr/>
        </p:nvCxnSpPr>
        <p:spPr>
          <a:xfrm rot="10800000">
            <a:off x="4631000" y="1432450"/>
            <a:ext cx="12600" cy="2904300"/>
          </a:xfrm>
          <a:prstGeom prst="straightConnector1">
            <a:avLst/>
          </a:prstGeom>
          <a:noFill/>
          <a:ln cap="flat" cmpd="sng" w="9525">
            <a:solidFill>
              <a:schemeClr val="dk2"/>
            </a:solidFill>
            <a:prstDash val="solid"/>
            <a:round/>
            <a:headEnd len="med" w="med" type="none"/>
            <a:tailEnd len="med" w="med" type="none"/>
          </a:ln>
        </p:spPr>
      </p:cxnSp>
      <p:sp>
        <p:nvSpPr>
          <p:cNvPr id="309" name="Google Shape;309;p33"/>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3"/>
          <p:cNvSpPr txBox="1"/>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None/>
            </a:pPr>
            <a:r>
              <a:rPr b="1" lang="en-US" sz="2800">
                <a:solidFill>
                  <a:srgbClr val="FFFFFF"/>
                </a:solidFill>
                <a:latin typeface="Proxima Nova"/>
                <a:ea typeface="Proxima Nova"/>
                <a:cs typeface="Proxima Nova"/>
                <a:sym typeface="Proxima Nova"/>
              </a:rPr>
              <a:t>What Is Quantum Money?</a:t>
            </a:r>
            <a:endParaRPr b="1" sz="2800">
              <a:solidFill>
                <a:srgbClr val="FFC000"/>
              </a:solidFill>
              <a:latin typeface="Proxima Nova"/>
              <a:ea typeface="Proxima Nova"/>
              <a:cs typeface="Proxima Nova"/>
              <a:sym typeface="Proxima Nova"/>
            </a:endParaRPr>
          </a:p>
        </p:txBody>
      </p:sp>
      <p:sp>
        <p:nvSpPr>
          <p:cNvPr id="311" name="Google Shape;311;p33"/>
          <p:cNvSpPr txBox="1"/>
          <p:nvPr/>
        </p:nvSpPr>
        <p:spPr>
          <a:xfrm>
            <a:off x="180875" y="880950"/>
            <a:ext cx="4077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u="sng">
                <a:latin typeface="Proxima Nova"/>
                <a:ea typeface="Proxima Nova"/>
                <a:cs typeface="Proxima Nova"/>
                <a:sym typeface="Proxima Nova"/>
              </a:rPr>
              <a:t>Main idea</a:t>
            </a:r>
            <a:r>
              <a:rPr lang="en-US" sz="1600">
                <a:latin typeface="Proxima Nova"/>
                <a:ea typeface="Proxima Nova"/>
                <a:cs typeface="Proxima Nova"/>
                <a:sym typeface="Proxima Nova"/>
              </a:rPr>
              <a:t>:  use </a:t>
            </a:r>
            <a:r>
              <a:rPr b="1" lang="en-US" sz="1600">
                <a:solidFill>
                  <a:schemeClr val="accent4"/>
                </a:solidFill>
                <a:latin typeface="Proxima Nova"/>
                <a:ea typeface="Proxima Nova"/>
                <a:cs typeface="Proxima Nova"/>
                <a:sym typeface="Proxima Nova"/>
              </a:rPr>
              <a:t>quantum no-cloning</a:t>
            </a:r>
            <a:r>
              <a:rPr lang="en-US" sz="1600">
                <a:latin typeface="Proxima Nova"/>
                <a:ea typeface="Proxima Nova"/>
                <a:cs typeface="Proxima Nova"/>
                <a:sym typeface="Proxima Nova"/>
              </a:rPr>
              <a:t> + </a:t>
            </a:r>
            <a:r>
              <a:rPr b="1" lang="en-US" sz="1600">
                <a:solidFill>
                  <a:schemeClr val="accent4"/>
                </a:solidFill>
                <a:latin typeface="Proxima Nova"/>
                <a:ea typeface="Proxima Nova"/>
                <a:cs typeface="Proxima Nova"/>
                <a:sym typeface="Proxima Nova"/>
              </a:rPr>
              <a:t>cryptography</a:t>
            </a:r>
            <a:r>
              <a:rPr lang="en-US" sz="1600">
                <a:latin typeface="Proxima Nova"/>
                <a:ea typeface="Proxima Nova"/>
                <a:cs typeface="Proxima Nova"/>
                <a:sym typeface="Proxima Nova"/>
              </a:rPr>
              <a:t> to create</a:t>
            </a:r>
            <a:r>
              <a:rPr b="1" lang="en-US" sz="1600">
                <a:solidFill>
                  <a:schemeClr val="accent1"/>
                </a:solidFill>
                <a:latin typeface="Proxima Nova"/>
                <a:ea typeface="Proxima Nova"/>
                <a:cs typeface="Proxima Nova"/>
                <a:sym typeface="Proxima Nova"/>
              </a:rPr>
              <a:t> </a:t>
            </a:r>
            <a:r>
              <a:rPr b="1" i="1" lang="en-US" sz="1600">
                <a:solidFill>
                  <a:schemeClr val="accent1"/>
                </a:solidFill>
                <a:latin typeface="Proxima Nova"/>
                <a:ea typeface="Proxima Nova"/>
                <a:cs typeface="Proxima Nova"/>
                <a:sym typeface="Proxima Nova"/>
              </a:rPr>
              <a:t>verifiable </a:t>
            </a:r>
            <a:r>
              <a:rPr b="1" lang="en-US" sz="1600">
                <a:solidFill>
                  <a:schemeClr val="accent1"/>
                </a:solidFill>
                <a:latin typeface="Proxima Nova"/>
                <a:ea typeface="Proxima Nova"/>
                <a:cs typeface="Proxima Nova"/>
                <a:sym typeface="Proxima Nova"/>
              </a:rPr>
              <a:t>“money”</a:t>
            </a:r>
            <a:r>
              <a:rPr lang="en-US" sz="1600">
                <a:latin typeface="Proxima Nova"/>
                <a:ea typeface="Proxima Nova"/>
                <a:cs typeface="Proxima Nova"/>
                <a:sym typeface="Proxima Nova"/>
              </a:rPr>
              <a:t> that cannot be duplicated.</a:t>
            </a:r>
            <a:endParaRPr sz="1600">
              <a:latin typeface="Proxima Nova"/>
              <a:ea typeface="Proxima Nova"/>
              <a:cs typeface="Proxima Nova"/>
              <a:sym typeface="Proxima Nova"/>
            </a:endParaRPr>
          </a:p>
        </p:txBody>
      </p:sp>
      <p:grpSp>
        <p:nvGrpSpPr>
          <p:cNvPr id="312" name="Google Shape;312;p33"/>
          <p:cNvGrpSpPr/>
          <p:nvPr/>
        </p:nvGrpSpPr>
        <p:grpSpPr>
          <a:xfrm>
            <a:off x="237631" y="2443562"/>
            <a:ext cx="2553373" cy="923276"/>
            <a:chOff x="2964415" y="1968207"/>
            <a:chExt cx="3460793" cy="1626919"/>
          </a:xfrm>
        </p:grpSpPr>
        <p:grpSp>
          <p:nvGrpSpPr>
            <p:cNvPr id="313" name="Google Shape;313;p33"/>
            <p:cNvGrpSpPr/>
            <p:nvPr/>
          </p:nvGrpSpPr>
          <p:grpSpPr>
            <a:xfrm>
              <a:off x="2964415" y="2157503"/>
              <a:ext cx="1719411" cy="1287841"/>
              <a:chOff x="2964415" y="2157503"/>
              <a:chExt cx="1719411" cy="1287841"/>
            </a:xfrm>
          </p:grpSpPr>
          <p:sp>
            <p:nvSpPr>
              <p:cNvPr id="314" name="Google Shape;314;p33"/>
              <p:cNvSpPr txBox="1"/>
              <p:nvPr/>
            </p:nvSpPr>
            <p:spPr>
              <a:xfrm>
                <a:off x="4249126" y="2197944"/>
                <a:ext cx="434700" cy="1247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000000"/>
                    </a:solidFill>
                    <a:latin typeface="Short Stack"/>
                    <a:ea typeface="Short Stack"/>
                    <a:cs typeface="Short Stack"/>
                    <a:sym typeface="Short Stack"/>
                  </a:rPr>
                  <a:t>=</a:t>
                </a:r>
                <a:endParaRPr/>
              </a:p>
            </p:txBody>
          </p:sp>
          <p:pic>
            <p:nvPicPr>
              <p:cNvPr descr="Money with solid fill" id="315" name="Google Shape;315;p33"/>
              <p:cNvPicPr preferRelativeResize="0"/>
              <p:nvPr/>
            </p:nvPicPr>
            <p:blipFill rotWithShape="1">
              <a:blip r:embed="rId3">
                <a:alphaModFix/>
              </a:blip>
              <a:srcRect b="0" l="0" r="0" t="0"/>
              <a:stretch/>
            </p:blipFill>
            <p:spPr>
              <a:xfrm>
                <a:off x="2964415" y="2157503"/>
                <a:ext cx="1180894" cy="1180894"/>
              </a:xfrm>
              <a:prstGeom prst="rect">
                <a:avLst/>
              </a:prstGeom>
              <a:noFill/>
              <a:ln>
                <a:noFill/>
              </a:ln>
            </p:spPr>
          </p:pic>
        </p:grpSp>
        <p:pic>
          <p:nvPicPr>
            <p:cNvPr descr="Atom with solid fill" id="316" name="Google Shape;316;p33"/>
            <p:cNvPicPr preferRelativeResize="0"/>
            <p:nvPr/>
          </p:nvPicPr>
          <p:blipFill rotWithShape="1">
            <a:blip r:embed="rId4">
              <a:alphaModFix/>
            </a:blip>
            <a:srcRect b="0" l="0" r="0" t="0"/>
            <a:stretch/>
          </p:blipFill>
          <p:spPr>
            <a:xfrm>
              <a:off x="4787648" y="1968207"/>
              <a:ext cx="1637560" cy="1626919"/>
            </a:xfrm>
            <a:prstGeom prst="rect">
              <a:avLst/>
            </a:prstGeom>
            <a:noFill/>
            <a:ln>
              <a:noFill/>
            </a:ln>
          </p:spPr>
        </p:pic>
      </p:grpSp>
      <p:sp>
        <p:nvSpPr>
          <p:cNvPr id="317" name="Google Shape;317;p33"/>
          <p:cNvSpPr txBox="1"/>
          <p:nvPr/>
        </p:nvSpPr>
        <p:spPr>
          <a:xfrm>
            <a:off x="180875" y="2078775"/>
            <a:ext cx="4077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accent4"/>
                </a:solidFill>
                <a:latin typeface="Proxima Nova"/>
                <a:ea typeface="Proxima Nova"/>
                <a:cs typeface="Proxima Nova"/>
                <a:sym typeface="Proxima Nova"/>
              </a:rPr>
              <a:t>Secret</a:t>
            </a:r>
            <a:r>
              <a:rPr b="1" lang="en-US" sz="1600">
                <a:latin typeface="Proxima Nova"/>
                <a:ea typeface="Proxima Nova"/>
                <a:cs typeface="Proxima Nova"/>
                <a:sym typeface="Proxima Nova"/>
              </a:rPr>
              <a:t>-Key Quantum Money</a:t>
            </a:r>
            <a:r>
              <a:rPr lang="en-US" sz="1600">
                <a:latin typeface="Proxima Nova"/>
                <a:ea typeface="Proxima Nova"/>
                <a:cs typeface="Proxima Nova"/>
                <a:sym typeface="Proxima Nova"/>
              </a:rPr>
              <a:t>:</a:t>
            </a:r>
            <a:endParaRPr sz="1600">
              <a:latin typeface="Proxima Nova"/>
              <a:ea typeface="Proxima Nova"/>
              <a:cs typeface="Proxima Nova"/>
              <a:sym typeface="Proxima Nova"/>
            </a:endParaRPr>
          </a:p>
        </p:txBody>
      </p:sp>
      <p:sp>
        <p:nvSpPr>
          <p:cNvPr id="318" name="Google Shape;318;p33"/>
          <p:cNvSpPr txBox="1"/>
          <p:nvPr/>
        </p:nvSpPr>
        <p:spPr>
          <a:xfrm>
            <a:off x="3080300" y="2075225"/>
            <a:ext cx="1373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latin typeface="Proxima Nova"/>
                <a:ea typeface="Proxima Nova"/>
                <a:cs typeface="Proxima Nova"/>
                <a:sym typeface="Proxima Nova"/>
              </a:rPr>
              <a:t>[Wiesner ‘70]</a:t>
            </a:r>
            <a:endParaRPr sz="1600">
              <a:latin typeface="Proxima Nova"/>
              <a:ea typeface="Proxima Nova"/>
              <a:cs typeface="Proxima Nova"/>
              <a:sym typeface="Proxima Nova"/>
            </a:endParaRPr>
          </a:p>
        </p:txBody>
      </p:sp>
      <p:grpSp>
        <p:nvGrpSpPr>
          <p:cNvPr id="319" name="Google Shape;319;p33"/>
          <p:cNvGrpSpPr/>
          <p:nvPr/>
        </p:nvGrpSpPr>
        <p:grpSpPr>
          <a:xfrm>
            <a:off x="237631" y="3881037"/>
            <a:ext cx="2553373" cy="923276"/>
            <a:chOff x="2964415" y="1968207"/>
            <a:chExt cx="3460793" cy="1626919"/>
          </a:xfrm>
        </p:grpSpPr>
        <p:grpSp>
          <p:nvGrpSpPr>
            <p:cNvPr id="320" name="Google Shape;320;p33"/>
            <p:cNvGrpSpPr/>
            <p:nvPr/>
          </p:nvGrpSpPr>
          <p:grpSpPr>
            <a:xfrm>
              <a:off x="2964415" y="2157503"/>
              <a:ext cx="1719411" cy="1287841"/>
              <a:chOff x="2964415" y="2157503"/>
              <a:chExt cx="1719411" cy="1287841"/>
            </a:xfrm>
          </p:grpSpPr>
          <p:sp>
            <p:nvSpPr>
              <p:cNvPr id="321" name="Google Shape;321;p33"/>
              <p:cNvSpPr txBox="1"/>
              <p:nvPr/>
            </p:nvSpPr>
            <p:spPr>
              <a:xfrm>
                <a:off x="4249126" y="2197944"/>
                <a:ext cx="434700" cy="1247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000000"/>
                    </a:solidFill>
                    <a:latin typeface="Short Stack"/>
                    <a:ea typeface="Short Stack"/>
                    <a:cs typeface="Short Stack"/>
                    <a:sym typeface="Short Stack"/>
                  </a:rPr>
                  <a:t>=</a:t>
                </a:r>
                <a:endParaRPr/>
              </a:p>
            </p:txBody>
          </p:sp>
          <p:pic>
            <p:nvPicPr>
              <p:cNvPr descr="Money with solid fill" id="322" name="Google Shape;322;p33"/>
              <p:cNvPicPr preferRelativeResize="0"/>
              <p:nvPr/>
            </p:nvPicPr>
            <p:blipFill rotWithShape="1">
              <a:blip r:embed="rId3">
                <a:alphaModFix/>
              </a:blip>
              <a:srcRect b="0" l="0" r="0" t="0"/>
              <a:stretch/>
            </p:blipFill>
            <p:spPr>
              <a:xfrm>
                <a:off x="2964415" y="2157503"/>
                <a:ext cx="1180894" cy="1180894"/>
              </a:xfrm>
              <a:prstGeom prst="rect">
                <a:avLst/>
              </a:prstGeom>
              <a:noFill/>
              <a:ln>
                <a:noFill/>
              </a:ln>
            </p:spPr>
          </p:pic>
        </p:grpSp>
        <p:pic>
          <p:nvPicPr>
            <p:cNvPr descr="Atom with solid fill" id="323" name="Google Shape;323;p33"/>
            <p:cNvPicPr preferRelativeResize="0"/>
            <p:nvPr/>
          </p:nvPicPr>
          <p:blipFill rotWithShape="1">
            <a:blip r:embed="rId4">
              <a:alphaModFix/>
            </a:blip>
            <a:srcRect b="0" l="0" r="0" t="0"/>
            <a:stretch/>
          </p:blipFill>
          <p:spPr>
            <a:xfrm>
              <a:off x="4787648" y="1968207"/>
              <a:ext cx="1637560" cy="1626919"/>
            </a:xfrm>
            <a:prstGeom prst="rect">
              <a:avLst/>
            </a:prstGeom>
            <a:noFill/>
            <a:ln>
              <a:noFill/>
            </a:ln>
          </p:spPr>
        </p:pic>
      </p:grpSp>
      <p:sp>
        <p:nvSpPr>
          <p:cNvPr id="324" name="Google Shape;324;p33"/>
          <p:cNvSpPr txBox="1"/>
          <p:nvPr/>
        </p:nvSpPr>
        <p:spPr>
          <a:xfrm>
            <a:off x="180875" y="3516250"/>
            <a:ext cx="4077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accent4"/>
                </a:solidFill>
                <a:latin typeface="Proxima Nova"/>
                <a:ea typeface="Proxima Nova"/>
                <a:cs typeface="Proxima Nova"/>
                <a:sym typeface="Proxima Nova"/>
              </a:rPr>
              <a:t>Public</a:t>
            </a:r>
            <a:r>
              <a:rPr b="1" lang="en-US" sz="1600">
                <a:latin typeface="Proxima Nova"/>
                <a:ea typeface="Proxima Nova"/>
                <a:cs typeface="Proxima Nova"/>
                <a:sym typeface="Proxima Nova"/>
              </a:rPr>
              <a:t>-Key Quantum Money</a:t>
            </a:r>
            <a:r>
              <a:rPr lang="en-US" sz="1600">
                <a:latin typeface="Proxima Nova"/>
                <a:ea typeface="Proxima Nova"/>
                <a:cs typeface="Proxima Nova"/>
                <a:sym typeface="Proxima Nova"/>
              </a:rPr>
              <a:t>:</a:t>
            </a:r>
            <a:endParaRPr sz="1600">
              <a:latin typeface="Proxima Nova"/>
              <a:ea typeface="Proxima Nova"/>
              <a:cs typeface="Proxima Nova"/>
              <a:sym typeface="Proxima Nova"/>
            </a:endParaRPr>
          </a:p>
        </p:txBody>
      </p:sp>
      <p:sp>
        <p:nvSpPr>
          <p:cNvPr id="325" name="Google Shape;325;p33"/>
          <p:cNvSpPr txBox="1"/>
          <p:nvPr/>
        </p:nvSpPr>
        <p:spPr>
          <a:xfrm>
            <a:off x="2689043" y="3988676"/>
            <a:ext cx="4620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000000"/>
                </a:solidFill>
                <a:latin typeface="Short Stack"/>
                <a:ea typeface="Short Stack"/>
                <a:cs typeface="Short Stack"/>
                <a:sym typeface="Short Stack"/>
              </a:rPr>
              <a:t>+</a:t>
            </a:r>
            <a:endParaRPr/>
          </a:p>
        </p:txBody>
      </p:sp>
      <p:sp>
        <p:nvSpPr>
          <p:cNvPr id="326" name="Google Shape;326;p33"/>
          <p:cNvSpPr txBox="1"/>
          <p:nvPr/>
        </p:nvSpPr>
        <p:spPr>
          <a:xfrm>
            <a:off x="3080300" y="4081075"/>
            <a:ext cx="1373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Short Stack"/>
                <a:ea typeface="Short Stack"/>
                <a:cs typeface="Short Stack"/>
                <a:sym typeface="Short Stack"/>
              </a:rPr>
              <a:t>Public </a:t>
            </a:r>
            <a:endParaRPr b="1">
              <a:latin typeface="Short Stack"/>
              <a:ea typeface="Short Stack"/>
              <a:cs typeface="Short Stack"/>
              <a:sym typeface="Short Stack"/>
            </a:endParaRPr>
          </a:p>
          <a:p>
            <a:pPr indent="0" lvl="0" marL="0" rtl="0" algn="ctr">
              <a:spcBef>
                <a:spcPts val="0"/>
              </a:spcBef>
              <a:spcAft>
                <a:spcPts val="0"/>
              </a:spcAft>
              <a:buNone/>
            </a:pPr>
            <a:r>
              <a:rPr b="1" lang="en-US">
                <a:latin typeface="Short Stack"/>
                <a:ea typeface="Short Stack"/>
                <a:cs typeface="Short Stack"/>
                <a:sym typeface="Short Stack"/>
              </a:rPr>
              <a:t>Verification</a:t>
            </a:r>
            <a:endParaRPr b="1">
              <a:latin typeface="Short Stack"/>
              <a:ea typeface="Short Stack"/>
              <a:cs typeface="Short Stack"/>
              <a:sym typeface="Short Stack"/>
            </a:endParaRPr>
          </a:p>
        </p:txBody>
      </p:sp>
      <p:sp>
        <p:nvSpPr>
          <p:cNvPr id="327" name="Google Shape;327;p33"/>
          <p:cNvSpPr txBox="1"/>
          <p:nvPr/>
        </p:nvSpPr>
        <p:spPr>
          <a:xfrm>
            <a:off x="3080300" y="3516250"/>
            <a:ext cx="1550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latin typeface="Proxima Nova"/>
                <a:ea typeface="Proxima Nova"/>
                <a:cs typeface="Proxima Nova"/>
                <a:sym typeface="Proxima Nova"/>
              </a:rPr>
              <a:t>[Aaronson ‘09]</a:t>
            </a:r>
            <a:endParaRPr sz="1600">
              <a:latin typeface="Proxima Nova"/>
              <a:ea typeface="Proxima Nova"/>
              <a:cs typeface="Proxima Nova"/>
              <a:sym typeface="Proxima Nova"/>
            </a:endParaRPr>
          </a:p>
        </p:txBody>
      </p:sp>
      <p:sp>
        <p:nvSpPr>
          <p:cNvPr id="328" name="Google Shape;328;p33"/>
          <p:cNvSpPr txBox="1"/>
          <p:nvPr/>
        </p:nvSpPr>
        <p:spPr>
          <a:xfrm>
            <a:off x="4936182" y="2038844"/>
            <a:ext cx="12603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omic Sans MS"/>
                <a:ea typeface="Comic Sans MS"/>
                <a:cs typeface="Comic Sans MS"/>
                <a:sym typeface="Comic Sans MS"/>
              </a:rPr>
              <a:t>Gen()</a:t>
            </a:r>
            <a:endParaRPr sz="2800">
              <a:solidFill>
                <a:schemeClr val="dk1"/>
              </a:solidFill>
              <a:latin typeface="Comic Sans MS"/>
              <a:ea typeface="Comic Sans MS"/>
              <a:cs typeface="Comic Sans MS"/>
              <a:sym typeface="Comic Sans MS"/>
            </a:endParaRPr>
          </a:p>
        </p:txBody>
      </p:sp>
      <p:cxnSp>
        <p:nvCxnSpPr>
          <p:cNvPr id="329" name="Google Shape;329;p33"/>
          <p:cNvCxnSpPr/>
          <p:nvPr/>
        </p:nvCxnSpPr>
        <p:spPr>
          <a:xfrm>
            <a:off x="6279588" y="2332692"/>
            <a:ext cx="377100" cy="2400"/>
          </a:xfrm>
          <a:prstGeom prst="straightConnector1">
            <a:avLst/>
          </a:prstGeom>
          <a:noFill/>
          <a:ln cap="flat" cmpd="sng" w="38100">
            <a:solidFill>
              <a:schemeClr val="dk1"/>
            </a:solidFill>
            <a:prstDash val="solid"/>
            <a:miter lim="800000"/>
            <a:headEnd len="sm" w="sm" type="none"/>
            <a:tailEnd len="med" w="med" type="triangle"/>
          </a:ln>
        </p:spPr>
      </p:cxnSp>
      <p:sp>
        <p:nvSpPr>
          <p:cNvPr id="330" name="Google Shape;330;p33"/>
          <p:cNvSpPr txBox="1"/>
          <p:nvPr/>
        </p:nvSpPr>
        <p:spPr>
          <a:xfrm>
            <a:off x="7581616" y="2010638"/>
            <a:ext cx="1710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omic Sans MS"/>
                <a:ea typeface="Comic Sans MS"/>
                <a:cs typeface="Comic Sans MS"/>
                <a:sym typeface="Comic Sans MS"/>
              </a:rPr>
              <a:t>, σ</a:t>
            </a:r>
            <a:endParaRPr sz="2800">
              <a:solidFill>
                <a:schemeClr val="dk1"/>
              </a:solidFill>
              <a:latin typeface="Comic Sans MS"/>
              <a:ea typeface="Comic Sans MS"/>
              <a:cs typeface="Comic Sans MS"/>
              <a:sym typeface="Comic Sans MS"/>
            </a:endParaRPr>
          </a:p>
        </p:txBody>
      </p:sp>
      <p:sp>
        <p:nvSpPr>
          <p:cNvPr id="331" name="Google Shape;331;p33"/>
          <p:cNvSpPr txBox="1"/>
          <p:nvPr/>
        </p:nvSpPr>
        <p:spPr>
          <a:xfrm>
            <a:off x="4936168" y="2718969"/>
            <a:ext cx="27855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omic Sans MS"/>
                <a:ea typeface="Comic Sans MS"/>
                <a:cs typeface="Comic Sans MS"/>
                <a:sym typeface="Comic Sans MS"/>
              </a:rPr>
              <a:t>Ver(        , σ)</a:t>
            </a:r>
            <a:endParaRPr sz="2800">
              <a:solidFill>
                <a:schemeClr val="dk1"/>
              </a:solidFill>
              <a:latin typeface="Comic Sans MS"/>
              <a:ea typeface="Comic Sans MS"/>
              <a:cs typeface="Comic Sans MS"/>
              <a:sym typeface="Comic Sans MS"/>
            </a:endParaRPr>
          </a:p>
        </p:txBody>
      </p:sp>
      <p:cxnSp>
        <p:nvCxnSpPr>
          <p:cNvPr id="332" name="Google Shape;332;p33"/>
          <p:cNvCxnSpPr/>
          <p:nvPr/>
        </p:nvCxnSpPr>
        <p:spPr>
          <a:xfrm>
            <a:off x="7581618" y="2994819"/>
            <a:ext cx="377100" cy="2400"/>
          </a:xfrm>
          <a:prstGeom prst="straightConnector1">
            <a:avLst/>
          </a:prstGeom>
          <a:noFill/>
          <a:ln cap="flat" cmpd="sng" w="38100">
            <a:solidFill>
              <a:schemeClr val="dk1"/>
            </a:solidFill>
            <a:prstDash val="solid"/>
            <a:miter lim="800000"/>
            <a:headEnd len="sm" w="sm" type="none"/>
            <a:tailEnd len="med" w="med" type="triangle"/>
          </a:ln>
        </p:spPr>
      </p:cxnSp>
      <p:sp>
        <p:nvSpPr>
          <p:cNvPr id="333" name="Google Shape;333;p33"/>
          <p:cNvSpPr txBox="1"/>
          <p:nvPr/>
        </p:nvSpPr>
        <p:spPr>
          <a:xfrm>
            <a:off x="8007050" y="2672778"/>
            <a:ext cx="6462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548135"/>
                </a:solidFill>
                <a:latin typeface="Short Stack"/>
                <a:ea typeface="Short Stack"/>
                <a:cs typeface="Short Stack"/>
                <a:sym typeface="Short Stack"/>
              </a:rPr>
              <a:t>✓</a:t>
            </a:r>
            <a:endParaRPr sz="3600">
              <a:solidFill>
                <a:srgbClr val="548135"/>
              </a:solidFill>
              <a:latin typeface="Short Stack"/>
              <a:ea typeface="Short Stack"/>
              <a:cs typeface="Short Stack"/>
              <a:sym typeface="Short Stack"/>
            </a:endParaRPr>
          </a:p>
        </p:txBody>
      </p:sp>
      <p:pic>
        <p:nvPicPr>
          <p:cNvPr descr="Money with solid fill" id="334" name="Google Shape;334;p33"/>
          <p:cNvPicPr preferRelativeResize="0"/>
          <p:nvPr/>
        </p:nvPicPr>
        <p:blipFill rotWithShape="1">
          <a:blip r:embed="rId3">
            <a:alphaModFix/>
          </a:blip>
          <a:srcRect b="0" l="0" r="0" t="0"/>
          <a:stretch/>
        </p:blipFill>
        <p:spPr>
          <a:xfrm>
            <a:off x="6802520" y="1925538"/>
            <a:ext cx="748641" cy="748641"/>
          </a:xfrm>
          <a:prstGeom prst="rect">
            <a:avLst/>
          </a:prstGeom>
          <a:noFill/>
          <a:ln>
            <a:noFill/>
          </a:ln>
        </p:spPr>
      </p:pic>
      <p:pic>
        <p:nvPicPr>
          <p:cNvPr descr="Money with solid fill" id="335" name="Google Shape;335;p33"/>
          <p:cNvPicPr preferRelativeResize="0"/>
          <p:nvPr/>
        </p:nvPicPr>
        <p:blipFill rotWithShape="1">
          <a:blip r:embed="rId3">
            <a:alphaModFix/>
          </a:blip>
          <a:srcRect b="0" l="0" r="0" t="0"/>
          <a:stretch/>
        </p:blipFill>
        <p:spPr>
          <a:xfrm>
            <a:off x="5831855" y="2530880"/>
            <a:ext cx="748641" cy="748641"/>
          </a:xfrm>
          <a:prstGeom prst="rect">
            <a:avLst/>
          </a:prstGeom>
          <a:noFill/>
          <a:ln>
            <a:noFill/>
          </a:ln>
        </p:spPr>
      </p:pic>
      <p:sp>
        <p:nvSpPr>
          <p:cNvPr id="336" name="Google Shape;336;p33"/>
          <p:cNvSpPr txBox="1"/>
          <p:nvPr/>
        </p:nvSpPr>
        <p:spPr>
          <a:xfrm>
            <a:off x="4733125" y="882500"/>
            <a:ext cx="4077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u="sng">
                <a:latin typeface="Proxima Nova"/>
                <a:ea typeface="Proxima Nova"/>
                <a:cs typeface="Proxima Nova"/>
                <a:sym typeface="Proxima Nova"/>
              </a:rPr>
              <a:t>Picture Definition</a:t>
            </a:r>
            <a:endParaRPr sz="1600">
              <a:latin typeface="Proxima Nova"/>
              <a:ea typeface="Proxima Nova"/>
              <a:cs typeface="Proxima Nova"/>
              <a:sym typeface="Proxima Nova"/>
            </a:endParaRPr>
          </a:p>
          <a:p>
            <a:pPr indent="0" lvl="0" marL="0" rtl="0" algn="l">
              <a:spcBef>
                <a:spcPts val="0"/>
              </a:spcBef>
              <a:spcAft>
                <a:spcPts val="0"/>
              </a:spcAft>
              <a:buNone/>
            </a:pPr>
            <a:r>
              <a:rPr lang="en-US" sz="1600">
                <a:latin typeface="Proxima Nova"/>
                <a:ea typeface="Proxima Nova"/>
                <a:cs typeface="Proxima Nova"/>
                <a:sym typeface="Proxima Nova"/>
              </a:rPr>
              <a:t>We use the “mini-scheme” paradigm from [Aaronson-Christiano ‘12]:</a:t>
            </a:r>
            <a:r>
              <a:rPr lang="en-US" sz="1600">
                <a:latin typeface="Proxima Nova"/>
                <a:ea typeface="Proxima Nova"/>
                <a:cs typeface="Proxima Nova"/>
                <a:sym typeface="Proxima Nova"/>
              </a:rPr>
              <a:t> </a:t>
            </a:r>
            <a:endParaRPr sz="1600">
              <a:latin typeface="Proxima Nova"/>
              <a:ea typeface="Proxima Nova"/>
              <a:cs typeface="Proxima Nova"/>
              <a:sym typeface="Proxima Nova"/>
            </a:endParaRPr>
          </a:p>
        </p:txBody>
      </p:sp>
      <p:sp>
        <p:nvSpPr>
          <p:cNvPr id="337" name="Google Shape;337;p33"/>
          <p:cNvSpPr/>
          <p:nvPr/>
        </p:nvSpPr>
        <p:spPr>
          <a:xfrm>
            <a:off x="4820902" y="3833825"/>
            <a:ext cx="4077000" cy="914400"/>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Proxima Nova"/>
                <a:ea typeface="Proxima Nova"/>
                <a:cs typeface="Proxima Nova"/>
                <a:sym typeface="Proxima Nova"/>
              </a:rPr>
              <a:t>Thm</a:t>
            </a:r>
            <a:r>
              <a:rPr lang="en-US" sz="1600">
                <a:solidFill>
                  <a:schemeClr val="lt1"/>
                </a:solidFill>
                <a:latin typeface="Proxima Nova"/>
                <a:ea typeface="Proxima Nova"/>
                <a:cs typeface="Proxima Nova"/>
                <a:sym typeface="Proxima Nova"/>
              </a:rPr>
              <a:t> [Aaronson-Christiano’12]:</a:t>
            </a:r>
            <a:endParaRPr sz="1600">
              <a:solidFill>
                <a:schemeClr val="lt1"/>
              </a:solidFill>
              <a:latin typeface="Proxima Nova"/>
              <a:ea typeface="Proxima Nova"/>
              <a:cs typeface="Proxima Nova"/>
              <a:sym typeface="Proxima Nova"/>
            </a:endParaRPr>
          </a:p>
          <a:p>
            <a:pPr indent="0" lvl="0" marL="0" marR="0" rtl="0" algn="ctr">
              <a:spcBef>
                <a:spcPts val="0"/>
              </a:spcBef>
              <a:spcAft>
                <a:spcPts val="0"/>
              </a:spcAft>
              <a:buNone/>
            </a:pPr>
            <a:r>
              <a:rPr lang="en-US" sz="1600">
                <a:solidFill>
                  <a:schemeClr val="lt1"/>
                </a:solidFill>
                <a:latin typeface="Proxima Nova"/>
                <a:ea typeface="Proxima Nova"/>
                <a:cs typeface="Proxima Nova"/>
                <a:sym typeface="Proxima Nova"/>
              </a:rPr>
              <a:t>Mini-scheme + Signatures = Full scheme</a:t>
            </a:r>
            <a:endParaRPr sz="1600">
              <a:solidFill>
                <a:schemeClr val="lt1"/>
              </a:solidFill>
              <a:latin typeface="Proxima Nova"/>
              <a:ea typeface="Proxima Nova"/>
              <a:cs typeface="Proxima Nova"/>
              <a:sym typeface="Proxima Nova"/>
            </a:endParaRPr>
          </a:p>
        </p:txBody>
      </p:sp>
      <p:sp>
        <p:nvSpPr>
          <p:cNvPr id="338" name="Google Shape;338;p33"/>
          <p:cNvSpPr txBox="1"/>
          <p:nvPr/>
        </p:nvSpPr>
        <p:spPr>
          <a:xfrm>
            <a:off x="8435900" y="2738600"/>
            <a:ext cx="462000" cy="477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rgbClr val="C00000"/>
                </a:solidFill>
                <a:latin typeface="Calibri"/>
                <a:ea typeface="Calibri"/>
                <a:cs typeface="Calibri"/>
                <a:sym typeface="Calibri"/>
              </a:rPr>
              <a:t>✘</a:t>
            </a:r>
            <a:endParaRPr sz="2500">
              <a:solidFill>
                <a:srgbClr val="C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par>
                                <p:cTn fill="hold" nodeType="with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par>
                                <p:cTn fill="hold" nodeType="with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par>
                                <p:cTn fill="hold" nodeType="with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par>
                                <p:cTn fill="hold" nodeType="with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1000"/>
                                        <p:tgtEl>
                                          <p:spTgt spid="331"/>
                                        </p:tgtEl>
                                      </p:cBhvr>
                                    </p:animEffect>
                                  </p:childTnLst>
                                </p:cTn>
                              </p:par>
                              <p:par>
                                <p:cTn fill="hold" nodeType="with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par>
                                <p:cTn fill="hold" nodeType="with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60"/>
          <p:cNvSpPr/>
          <p:nvPr/>
        </p:nvSpPr>
        <p:spPr>
          <a:xfrm>
            <a:off x="175" y="-8225"/>
            <a:ext cx="9144000" cy="618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60"/>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Building the Generating Set of Isogenies</a:t>
            </a:r>
            <a:endParaRPr>
              <a:solidFill>
                <a:schemeClr val="accent4"/>
              </a:solidFill>
            </a:endParaRPr>
          </a:p>
        </p:txBody>
      </p:sp>
      <p:sp>
        <p:nvSpPr>
          <p:cNvPr id="922" name="Google Shape;922;p60"/>
          <p:cNvSpPr/>
          <p:nvPr/>
        </p:nvSpPr>
        <p:spPr>
          <a:xfrm>
            <a:off x="217075" y="2127050"/>
            <a:ext cx="8710200" cy="1020000"/>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600" u="sng">
                <a:solidFill>
                  <a:schemeClr val="lt1"/>
                </a:solidFill>
                <a:latin typeface="Proxima Nova"/>
                <a:ea typeface="Proxima Nova"/>
                <a:cs typeface="Proxima Nova"/>
                <a:sym typeface="Proxima Nova"/>
              </a:rPr>
              <a:t>Theorem (abbreviated)</a:t>
            </a:r>
            <a:r>
              <a:rPr b="1" lang="en-US" sz="1600">
                <a:solidFill>
                  <a:schemeClr val="lt1"/>
                </a:solidFill>
                <a:latin typeface="Proxima Nova"/>
                <a:ea typeface="Proxima Nova"/>
                <a:cs typeface="Proxima Nova"/>
                <a:sym typeface="Proxima Nova"/>
              </a:rPr>
              <a:t>: There exists an efficient classical algorithm to generate a list of prime ideals </a:t>
            </a:r>
            <a:r>
              <a:rPr b="1" lang="en-US" sz="1600">
                <a:solidFill>
                  <a:schemeClr val="accent4"/>
                </a:solidFill>
                <a:latin typeface="Proxima Nova"/>
                <a:ea typeface="Proxima Nova"/>
                <a:cs typeface="Proxima Nova"/>
                <a:sym typeface="Proxima Nova"/>
              </a:rPr>
              <a:t>𝔩</a:t>
            </a:r>
            <a:r>
              <a:rPr b="1" baseline="-25000" lang="en-US" sz="1600">
                <a:solidFill>
                  <a:schemeClr val="accent4"/>
                </a:solidFill>
                <a:latin typeface="Proxima Nova"/>
                <a:ea typeface="Proxima Nova"/>
                <a:cs typeface="Proxima Nova"/>
                <a:sym typeface="Proxima Nova"/>
              </a:rPr>
              <a:t>i</a:t>
            </a:r>
            <a:r>
              <a:rPr b="1" lang="en-US" sz="1600">
                <a:solidFill>
                  <a:schemeClr val="accent4"/>
                </a:solidFill>
                <a:latin typeface="Proxima Nova"/>
                <a:ea typeface="Proxima Nova"/>
                <a:cs typeface="Proxima Nova"/>
                <a:sym typeface="Proxima Nova"/>
              </a:rPr>
              <a:t> </a:t>
            </a:r>
            <a:r>
              <a:rPr b="1" lang="en-US" sz="1600">
                <a:solidFill>
                  <a:schemeClr val="lt1"/>
                </a:solidFill>
                <a:latin typeface="Proxima Nova"/>
                <a:ea typeface="Proxima Nova"/>
                <a:cs typeface="Proxima Nova"/>
                <a:sym typeface="Proxima Nova"/>
              </a:rPr>
              <a:t>representing </a:t>
            </a:r>
            <a:r>
              <a:rPr b="1" lang="en-US" sz="1600">
                <a:solidFill>
                  <a:schemeClr val="accent4"/>
                </a:solidFill>
                <a:latin typeface="Proxima Nova"/>
                <a:ea typeface="Proxima Nova"/>
                <a:cs typeface="Proxima Nova"/>
                <a:sym typeface="Proxima Nova"/>
              </a:rPr>
              <a:t>B</a:t>
            </a:r>
            <a:r>
              <a:rPr b="1" baseline="-25000" lang="en-US" sz="1600">
                <a:solidFill>
                  <a:schemeClr val="accent4"/>
                </a:solidFill>
                <a:latin typeface="Proxima Nova"/>
                <a:ea typeface="Proxima Nova"/>
                <a:cs typeface="Proxima Nova"/>
                <a:sym typeface="Proxima Nova"/>
              </a:rPr>
              <a:t>K</a:t>
            </a:r>
            <a:r>
              <a:rPr b="1" lang="en-US" sz="1600">
                <a:solidFill>
                  <a:schemeClr val="lt1"/>
                </a:solidFill>
                <a:latin typeface="Proxima Nova"/>
                <a:ea typeface="Proxima Nova"/>
                <a:cs typeface="Proxima Nova"/>
                <a:sym typeface="Proxima Nova"/>
              </a:rPr>
              <a:t>.</a:t>
            </a:r>
            <a:endParaRPr sz="1600">
              <a:solidFill>
                <a:schemeClr val="lt1"/>
              </a:solidFill>
              <a:latin typeface="Proxima Nova"/>
              <a:ea typeface="Proxima Nova"/>
              <a:cs typeface="Proxima Nova"/>
              <a:sym typeface="Proxima Nova"/>
            </a:endParaRPr>
          </a:p>
        </p:txBody>
      </p:sp>
      <p:sp>
        <p:nvSpPr>
          <p:cNvPr id="923" name="Google Shape;923;p60"/>
          <p:cNvSpPr txBox="1"/>
          <p:nvPr/>
        </p:nvSpPr>
        <p:spPr>
          <a:xfrm>
            <a:off x="331475" y="660950"/>
            <a:ext cx="80427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US" sz="1600">
                <a:latin typeface="Proxima Nova"/>
                <a:ea typeface="Proxima Nova"/>
                <a:cs typeface="Proxima Nova"/>
                <a:sym typeface="Proxima Nova"/>
              </a:rPr>
              <a:t>For a imaginary quadratic field </a:t>
            </a:r>
            <a:r>
              <a:rPr b="1" lang="en-US" sz="1600">
                <a:solidFill>
                  <a:schemeClr val="accent4"/>
                </a:solidFill>
                <a:latin typeface="Proxima Nova"/>
                <a:ea typeface="Proxima Nova"/>
                <a:cs typeface="Proxima Nova"/>
                <a:sym typeface="Proxima Nova"/>
              </a:rPr>
              <a:t>K</a:t>
            </a:r>
            <a:r>
              <a:rPr lang="en-US" sz="1600">
                <a:latin typeface="Proxima Nova"/>
                <a:ea typeface="Proxima Nova"/>
                <a:cs typeface="Proxima Nova"/>
                <a:sym typeface="Proxima Nova"/>
              </a:rPr>
              <a:t> with discriminant </a:t>
            </a:r>
            <a:r>
              <a:rPr b="1" lang="en-US" sz="1600">
                <a:solidFill>
                  <a:schemeClr val="accent4"/>
                </a:solidFill>
                <a:latin typeface="Proxima Nova"/>
                <a:ea typeface="Proxima Nova"/>
                <a:cs typeface="Proxima Nova"/>
                <a:sym typeface="Proxima Nova"/>
              </a:rPr>
              <a:t>D</a:t>
            </a:r>
            <a:r>
              <a:rPr lang="en-US" sz="1600">
                <a:latin typeface="Proxima Nova"/>
                <a:ea typeface="Proxima Nova"/>
                <a:cs typeface="Proxima Nova"/>
                <a:sym typeface="Proxima Nova"/>
              </a:rPr>
              <a:t>, let </a:t>
            </a:r>
            <a:r>
              <a:rPr b="1" i="1" lang="en-US" sz="1600">
                <a:solidFill>
                  <a:schemeClr val="accent4"/>
                </a:solidFill>
                <a:latin typeface="Proxima Nova"/>
                <a:ea typeface="Proxima Nova"/>
                <a:cs typeface="Proxima Nova"/>
                <a:sym typeface="Proxima Nova"/>
              </a:rPr>
              <a:t>ථ</a:t>
            </a:r>
            <a:r>
              <a:rPr b="1" baseline="-25000" i="1" lang="en-US" sz="1600">
                <a:solidFill>
                  <a:schemeClr val="accent4"/>
                </a:solidFill>
                <a:latin typeface="Proxima Nova"/>
                <a:ea typeface="Proxima Nova"/>
                <a:cs typeface="Proxima Nova"/>
                <a:sym typeface="Proxima Nova"/>
              </a:rPr>
              <a:t>K</a:t>
            </a:r>
            <a:r>
              <a:rPr lang="en-US" sz="1600">
                <a:latin typeface="Proxima Nova"/>
                <a:ea typeface="Proxima Nova"/>
                <a:cs typeface="Proxima Nova"/>
                <a:sym typeface="Proxima Nova"/>
              </a:rPr>
              <a:t> be the ring of integers of </a:t>
            </a:r>
            <a:r>
              <a:rPr b="1" lang="en-US" sz="1600">
                <a:solidFill>
                  <a:schemeClr val="accent4"/>
                </a:solidFill>
                <a:latin typeface="Proxima Nova"/>
                <a:ea typeface="Proxima Nova"/>
                <a:cs typeface="Proxima Nova"/>
                <a:sym typeface="Proxima Nova"/>
              </a:rPr>
              <a:t>K</a:t>
            </a:r>
            <a:r>
              <a:rPr lang="en-US" sz="1600">
                <a:latin typeface="Proxima Nova"/>
                <a:ea typeface="Proxima Nova"/>
                <a:cs typeface="Proxima Nova"/>
                <a:sym typeface="Proxima Nova"/>
              </a:rPr>
              <a:t>, and define the Bach generating set </a:t>
            </a:r>
            <a:r>
              <a:rPr b="1" lang="en-US" sz="1600">
                <a:solidFill>
                  <a:schemeClr val="accent4"/>
                </a:solidFill>
                <a:latin typeface="Proxima Nova"/>
                <a:ea typeface="Proxima Nova"/>
                <a:cs typeface="Proxima Nova"/>
                <a:sym typeface="Proxima Nova"/>
              </a:rPr>
              <a:t>B</a:t>
            </a:r>
            <a:r>
              <a:rPr b="1" baseline="-25000" lang="en-US" sz="1600">
                <a:solidFill>
                  <a:schemeClr val="accent4"/>
                </a:solidFill>
                <a:latin typeface="Proxima Nova"/>
                <a:ea typeface="Proxima Nova"/>
                <a:cs typeface="Proxima Nova"/>
                <a:sym typeface="Proxima Nova"/>
              </a:rPr>
              <a:t>K</a:t>
            </a:r>
            <a:r>
              <a:rPr lang="en-US" sz="1600">
                <a:latin typeface="Proxima Nova"/>
                <a:ea typeface="Proxima Nova"/>
                <a:cs typeface="Proxima Nova"/>
                <a:sym typeface="Proxima Nova"/>
              </a:rPr>
              <a:t> to be the set of ideal classes of unramified primes </a:t>
            </a:r>
            <a:r>
              <a:rPr b="1" lang="en-US" sz="1600">
                <a:solidFill>
                  <a:schemeClr val="accent4"/>
                </a:solidFill>
                <a:latin typeface="Proxima Nova"/>
                <a:ea typeface="Proxima Nova"/>
                <a:cs typeface="Proxima Nova"/>
                <a:sym typeface="Proxima Nova"/>
              </a:rPr>
              <a:t>𝔩</a:t>
            </a:r>
            <a:r>
              <a:rPr lang="en-US" sz="1600">
                <a:latin typeface="Proxima Nova"/>
                <a:ea typeface="Proxima Nova"/>
                <a:cs typeface="Proxima Nova"/>
                <a:sym typeface="Proxima Nova"/>
              </a:rPr>
              <a:t> of </a:t>
            </a:r>
            <a:r>
              <a:rPr b="1" lang="en-US" sz="1600">
                <a:solidFill>
                  <a:schemeClr val="accent4"/>
                </a:solidFill>
                <a:latin typeface="Proxima Nova"/>
                <a:ea typeface="Proxima Nova"/>
                <a:cs typeface="Proxima Nova"/>
                <a:sym typeface="Proxima Nova"/>
              </a:rPr>
              <a:t>O</a:t>
            </a:r>
            <a:r>
              <a:rPr b="1" baseline="-25000" lang="en-US" sz="1600">
                <a:solidFill>
                  <a:schemeClr val="accent4"/>
                </a:solidFill>
                <a:latin typeface="Proxima Nova"/>
                <a:ea typeface="Proxima Nova"/>
                <a:cs typeface="Proxima Nova"/>
                <a:sym typeface="Proxima Nova"/>
              </a:rPr>
              <a:t>K</a:t>
            </a:r>
            <a:r>
              <a:rPr lang="en-US" sz="1600">
                <a:latin typeface="Proxima Nova"/>
                <a:ea typeface="Proxima Nova"/>
                <a:cs typeface="Proxima Nova"/>
                <a:sym typeface="Proxima Nova"/>
              </a:rPr>
              <a:t> with </a:t>
            </a:r>
            <a:r>
              <a:rPr b="1" lang="en-US" sz="1600">
                <a:solidFill>
                  <a:schemeClr val="accent4"/>
                </a:solidFill>
                <a:latin typeface="Proxima Nova"/>
                <a:ea typeface="Proxima Nova"/>
                <a:cs typeface="Proxima Nova"/>
                <a:sym typeface="Proxima Nova"/>
              </a:rPr>
              <a:t>N(</a:t>
            </a:r>
            <a:r>
              <a:rPr b="1" lang="en-US" sz="1600">
                <a:solidFill>
                  <a:schemeClr val="accent4"/>
                </a:solidFill>
                <a:latin typeface="Proxima Nova"/>
                <a:ea typeface="Proxima Nova"/>
                <a:cs typeface="Proxima Nova"/>
                <a:sym typeface="Proxima Nova"/>
              </a:rPr>
              <a:t>𝔩</a:t>
            </a:r>
            <a:r>
              <a:rPr b="1" lang="en-US" sz="1600">
                <a:solidFill>
                  <a:schemeClr val="accent4"/>
                </a:solidFill>
                <a:latin typeface="Proxima Nova"/>
                <a:ea typeface="Proxima Nova"/>
                <a:cs typeface="Proxima Nova"/>
                <a:sym typeface="Proxima Nova"/>
              </a:rPr>
              <a:t>) &lt; 6(log D) 2</a:t>
            </a:r>
            <a:r>
              <a:rPr lang="en-US" sz="1600">
                <a:latin typeface="Proxima Nova"/>
                <a:ea typeface="Proxima Nova"/>
                <a:cs typeface="Proxima Nova"/>
                <a:sym typeface="Proxima Nova"/>
              </a:rPr>
              <a:t>.</a:t>
            </a:r>
            <a:endParaRPr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rPr lang="en-US" sz="1600" u="sng">
                <a:latin typeface="Proxima Nova"/>
                <a:ea typeface="Proxima Nova"/>
                <a:cs typeface="Proxima Nova"/>
                <a:sym typeface="Proxima Nova"/>
              </a:rPr>
              <a:t>Bach [Bac90]</a:t>
            </a:r>
            <a:r>
              <a:rPr lang="en-US" sz="1600">
                <a:latin typeface="Proxima Nova"/>
                <a:ea typeface="Proxima Nova"/>
                <a:cs typeface="Proxima Nova"/>
                <a:sym typeface="Proxima Nova"/>
              </a:rPr>
              <a:t>: assuming GRH, </a:t>
            </a:r>
            <a:r>
              <a:rPr b="1" lang="en-US" sz="1600">
                <a:solidFill>
                  <a:schemeClr val="accent4"/>
                </a:solidFill>
                <a:latin typeface="Proxima Nova"/>
                <a:ea typeface="Proxima Nova"/>
                <a:cs typeface="Proxima Nova"/>
                <a:sym typeface="Proxima Nova"/>
              </a:rPr>
              <a:t>B</a:t>
            </a:r>
            <a:r>
              <a:rPr b="1" baseline="-25000" lang="en-US" sz="1600">
                <a:solidFill>
                  <a:schemeClr val="accent4"/>
                </a:solidFill>
                <a:latin typeface="Proxima Nova"/>
                <a:ea typeface="Proxima Nova"/>
                <a:cs typeface="Proxima Nova"/>
                <a:sym typeface="Proxima Nova"/>
              </a:rPr>
              <a:t>K</a:t>
            </a:r>
            <a:r>
              <a:rPr lang="en-US" sz="1600">
                <a:latin typeface="Proxima Nova"/>
                <a:ea typeface="Proxima Nova"/>
                <a:cs typeface="Proxima Nova"/>
                <a:sym typeface="Proxima Nova"/>
              </a:rPr>
              <a:t> generates </a:t>
            </a:r>
            <a:r>
              <a:rPr b="1" lang="en-US" sz="1600">
                <a:solidFill>
                  <a:schemeClr val="accent4"/>
                </a:solidFill>
                <a:latin typeface="Proxima Nova"/>
                <a:ea typeface="Proxima Nova"/>
                <a:cs typeface="Proxima Nova"/>
                <a:sym typeface="Proxima Nova"/>
              </a:rPr>
              <a:t>Cl(</a:t>
            </a:r>
            <a:r>
              <a:rPr b="1" i="1" lang="en-US" sz="1600">
                <a:solidFill>
                  <a:schemeClr val="accent4"/>
                </a:solidFill>
                <a:latin typeface="Proxima Nova"/>
                <a:ea typeface="Proxima Nova"/>
                <a:cs typeface="Proxima Nova"/>
                <a:sym typeface="Proxima Nova"/>
              </a:rPr>
              <a:t>ථ</a:t>
            </a:r>
            <a:r>
              <a:rPr b="1" baseline="-25000" lang="en-US" sz="1600">
                <a:solidFill>
                  <a:schemeClr val="accent4"/>
                </a:solidFill>
                <a:latin typeface="Proxima Nova"/>
                <a:ea typeface="Proxima Nova"/>
                <a:cs typeface="Proxima Nova"/>
                <a:sym typeface="Proxima Nova"/>
              </a:rPr>
              <a:t>K</a:t>
            </a:r>
            <a:r>
              <a:rPr b="1" lang="en-US" sz="1600">
                <a:solidFill>
                  <a:schemeClr val="accent4"/>
                </a:solidFill>
                <a:latin typeface="Proxima Nova"/>
                <a:ea typeface="Proxima Nova"/>
                <a:cs typeface="Proxima Nova"/>
                <a:sym typeface="Proxima Nova"/>
              </a:rPr>
              <a:t>)</a:t>
            </a:r>
            <a:r>
              <a:rPr b="1" lang="en-US" sz="1600">
                <a:solidFill>
                  <a:schemeClr val="dk1"/>
                </a:solidFill>
                <a:latin typeface="Proxima Nova"/>
                <a:ea typeface="Proxima Nova"/>
                <a:cs typeface="Proxima Nova"/>
                <a:sym typeface="Proxima Nova"/>
              </a:rPr>
              <a:t>.</a:t>
            </a:r>
            <a:endParaRPr b="1" sz="1600">
              <a:solidFill>
                <a:schemeClr val="dk1"/>
              </a:solidFill>
              <a:latin typeface="Proxima Nova"/>
              <a:ea typeface="Proxima Nova"/>
              <a:cs typeface="Proxima Nova"/>
              <a:sym typeface="Proxima Nova"/>
            </a:endParaRPr>
          </a:p>
        </p:txBody>
      </p:sp>
      <p:sp>
        <p:nvSpPr>
          <p:cNvPr id="924" name="Google Shape;924;p60"/>
          <p:cNvSpPr txBox="1"/>
          <p:nvPr/>
        </p:nvSpPr>
        <p:spPr>
          <a:xfrm>
            <a:off x="331475" y="3373588"/>
            <a:ext cx="80427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US" sz="1600" u="sng">
                <a:latin typeface="Proxima Nova"/>
                <a:ea typeface="Proxima Nova"/>
                <a:cs typeface="Proxima Nova"/>
                <a:sym typeface="Proxima Nova"/>
              </a:rPr>
              <a:t>What this means:</a:t>
            </a:r>
            <a:r>
              <a:rPr lang="en-US" sz="1600">
                <a:latin typeface="Proxima Nova"/>
                <a:ea typeface="Proxima Nova"/>
                <a:cs typeface="Proxima Nova"/>
                <a:sym typeface="Proxima Nova"/>
              </a:rPr>
              <a:t> we can create a “generating set” that lets us compute all possible isogenies.</a:t>
            </a:r>
            <a:endParaRPr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rPr b="1" lang="en-US" sz="1600" u="sng">
                <a:latin typeface="Proxima Nova"/>
                <a:ea typeface="Proxima Nova"/>
                <a:cs typeface="Proxima Nova"/>
                <a:sym typeface="Proxima Nova"/>
              </a:rPr>
              <a:t>Analogy</a:t>
            </a:r>
            <a:r>
              <a:rPr b="1" lang="en-US" sz="1600">
                <a:latin typeface="Proxima Nova"/>
                <a:ea typeface="Proxima Nova"/>
                <a:cs typeface="Proxima Nova"/>
                <a:sym typeface="Proxima Nova"/>
              </a:rPr>
              <a:t>:  sampling generators for a group (so you can generate the whole group).</a:t>
            </a:r>
            <a:endParaRPr b="1" sz="1600">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61"/>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61"/>
          <p:cNvSpPr txBox="1"/>
          <p:nvPr>
            <p:ph type="title"/>
          </p:nvPr>
        </p:nvSpPr>
        <p:spPr>
          <a:xfrm>
            <a:off x="755650" y="91700"/>
            <a:ext cx="8036700" cy="416400"/>
          </a:xfrm>
          <a:prstGeom prst="rect">
            <a:avLst/>
          </a:prstGeom>
        </p:spPr>
        <p:txBody>
          <a:bodyPr anchorCtr="0" anchor="ctr" bIns="0" lIns="0" spcFirstLastPara="1" rIns="0" wrap="square" tIns="0">
            <a:normAutofit fontScale="90000"/>
          </a:bodyPr>
          <a:lstStyle/>
          <a:p>
            <a:pPr indent="0" lvl="0" marL="0" rtl="0" algn="l">
              <a:spcBef>
                <a:spcPts val="0"/>
              </a:spcBef>
              <a:spcAft>
                <a:spcPts val="0"/>
              </a:spcAft>
              <a:buNone/>
            </a:pPr>
            <a:r>
              <a:rPr lang="en-US">
                <a:solidFill>
                  <a:schemeClr val="lt1"/>
                </a:solidFill>
              </a:rPr>
              <a:t>Quantum Lightning from </a:t>
            </a:r>
            <a:r>
              <a:rPr lang="en-US">
                <a:solidFill>
                  <a:schemeClr val="accent4"/>
                </a:solidFill>
              </a:rPr>
              <a:t>Walkable Invariants</a:t>
            </a:r>
            <a:r>
              <a:rPr lang="en-US">
                <a:solidFill>
                  <a:schemeClr val="lt1"/>
                </a:solidFill>
              </a:rPr>
              <a:t> [LMZ’23]</a:t>
            </a:r>
            <a:endParaRPr>
              <a:solidFill>
                <a:schemeClr val="lt1"/>
              </a:solidFill>
            </a:endParaRPr>
          </a:p>
        </p:txBody>
      </p:sp>
      <p:cxnSp>
        <p:nvCxnSpPr>
          <p:cNvPr id="931" name="Google Shape;931;p61"/>
          <p:cNvCxnSpPr/>
          <p:nvPr/>
        </p:nvCxnSpPr>
        <p:spPr>
          <a:xfrm>
            <a:off x="2553550" y="905950"/>
            <a:ext cx="10500" cy="3955800"/>
          </a:xfrm>
          <a:prstGeom prst="straightConnector1">
            <a:avLst/>
          </a:prstGeom>
          <a:noFill/>
          <a:ln cap="flat" cmpd="sng" w="9525">
            <a:solidFill>
              <a:schemeClr val="dk2"/>
            </a:solidFill>
            <a:prstDash val="solid"/>
            <a:round/>
            <a:headEnd len="med" w="med" type="none"/>
            <a:tailEnd len="med" w="med" type="none"/>
          </a:ln>
        </p:spPr>
      </p:cxnSp>
      <p:sp>
        <p:nvSpPr>
          <p:cNvPr id="932" name="Google Shape;932;p61"/>
          <p:cNvSpPr txBox="1"/>
          <p:nvPr/>
        </p:nvSpPr>
        <p:spPr>
          <a:xfrm>
            <a:off x="178050" y="771675"/>
            <a:ext cx="22620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Sets:</a:t>
            </a:r>
            <a:endParaRPr u="sng">
              <a:latin typeface="Proxima Nova"/>
              <a:ea typeface="Proxima Nova"/>
              <a:cs typeface="Proxima Nova"/>
              <a:sym typeface="Proxima Nova"/>
            </a:endParaRPr>
          </a:p>
          <a:p>
            <a:pPr indent="0" lvl="0" marL="0" rtl="0" algn="l">
              <a:spcBef>
                <a:spcPts val="0"/>
              </a:spcBef>
              <a:spcAft>
                <a:spcPts val="0"/>
              </a:spcAft>
              <a:buNone/>
            </a:pPr>
            <a:r>
              <a:rPr lang="en-US">
                <a:solidFill>
                  <a:schemeClr val="dk1"/>
                </a:solidFill>
                <a:latin typeface="Proxima Nova"/>
                <a:ea typeface="Proxima Nova"/>
                <a:cs typeface="Proxima Nova"/>
                <a:sym typeface="Proxima Nova"/>
              </a:rPr>
              <a:t>Set </a:t>
            </a:r>
            <a:r>
              <a:rPr b="1" lang="en-US">
                <a:solidFill>
                  <a:schemeClr val="dk1"/>
                </a:solidFill>
                <a:latin typeface="Short Stack"/>
                <a:ea typeface="Short Stack"/>
                <a:cs typeface="Short Stack"/>
                <a:sym typeface="Short Stack"/>
              </a:rPr>
              <a:t>X</a:t>
            </a:r>
            <a:endParaRPr b="1">
              <a:solidFill>
                <a:schemeClr val="dk1"/>
              </a:solidFill>
              <a:latin typeface="Short Stack"/>
              <a:ea typeface="Short Stack"/>
              <a:cs typeface="Short Stack"/>
              <a:sym typeface="Short Stack"/>
            </a:endParaRPr>
          </a:p>
          <a:p>
            <a:pPr indent="0" lvl="0" marL="0" rtl="0" algn="l">
              <a:spcBef>
                <a:spcPts val="0"/>
              </a:spcBef>
              <a:spcAft>
                <a:spcPts val="0"/>
              </a:spcAft>
              <a:buNone/>
            </a:pPr>
            <a:r>
              <a:rPr lang="en-US">
                <a:solidFill>
                  <a:schemeClr val="dk1"/>
                </a:solidFill>
                <a:latin typeface="Proxima Nova"/>
                <a:ea typeface="Proxima Nova"/>
                <a:cs typeface="Proxima Nova"/>
                <a:sym typeface="Proxima Nova"/>
              </a:rPr>
              <a:t>  Subsets </a:t>
            </a:r>
            <a:r>
              <a:rPr b="1" lang="en-US">
                <a:solidFill>
                  <a:schemeClr val="dk1"/>
                </a:solidFill>
                <a:latin typeface="Short Stack"/>
                <a:ea typeface="Short Stack"/>
                <a:cs typeface="Short Stack"/>
                <a:sym typeface="Short Stack"/>
              </a:rPr>
              <a:t>O</a:t>
            </a:r>
            <a:r>
              <a:rPr b="1" baseline="-25000" lang="en-US">
                <a:solidFill>
                  <a:schemeClr val="dk1"/>
                </a:solidFill>
                <a:latin typeface="Short Stack"/>
                <a:ea typeface="Short Stack"/>
                <a:cs typeface="Short Stack"/>
                <a:sym typeface="Short Stack"/>
              </a:rPr>
              <a:t>j</a:t>
            </a:r>
            <a:r>
              <a:rPr lang="en-US">
                <a:solidFill>
                  <a:schemeClr val="dk1"/>
                </a:solidFill>
                <a:latin typeface="Proxima Nova"/>
                <a:ea typeface="Proxima Nova"/>
                <a:cs typeface="Proxima Nova"/>
                <a:sym typeface="Proxima Nova"/>
              </a:rPr>
              <a:t>, Elements </a:t>
            </a:r>
            <a:r>
              <a:rPr b="1" lang="en-US">
                <a:solidFill>
                  <a:schemeClr val="dk1"/>
                </a:solidFill>
                <a:latin typeface="Short Stack"/>
                <a:ea typeface="Short Stack"/>
                <a:cs typeface="Short Stack"/>
                <a:sym typeface="Short Stack"/>
              </a:rPr>
              <a:t>x</a:t>
            </a:r>
            <a:r>
              <a:rPr b="1" baseline="-25000" lang="en-US">
                <a:solidFill>
                  <a:schemeClr val="dk1"/>
                </a:solidFill>
                <a:latin typeface="Short Stack"/>
                <a:ea typeface="Short Stack"/>
                <a:cs typeface="Short Stack"/>
                <a:sym typeface="Short Stack"/>
              </a:rPr>
              <a:t>j</a:t>
            </a:r>
            <a:endParaRPr b="1" baseline="-25000">
              <a:solidFill>
                <a:schemeClr val="dk1"/>
              </a:solidFill>
              <a:latin typeface="Short Stack"/>
              <a:ea typeface="Short Stack"/>
              <a:cs typeface="Short Stack"/>
              <a:sym typeface="Short Stack"/>
            </a:endParaRPr>
          </a:p>
          <a:p>
            <a:pPr indent="0" lvl="0" marL="0" rtl="0" algn="l">
              <a:spcBef>
                <a:spcPts val="0"/>
              </a:spcBef>
              <a:spcAft>
                <a:spcPts val="0"/>
              </a:spcAft>
              <a:buNone/>
            </a:pPr>
            <a:r>
              <a:rPr lang="en-US">
                <a:solidFill>
                  <a:schemeClr val="dk1"/>
                </a:solidFill>
                <a:latin typeface="Proxima Nova"/>
                <a:ea typeface="Proxima Nova"/>
                <a:cs typeface="Proxima Nova"/>
                <a:sym typeface="Proxima Nova"/>
              </a:rPr>
              <a:t>Set </a:t>
            </a:r>
            <a:r>
              <a:rPr b="1" lang="en-US">
                <a:solidFill>
                  <a:schemeClr val="dk1"/>
                </a:solidFill>
                <a:latin typeface="Short Stack"/>
                <a:ea typeface="Short Stack"/>
                <a:cs typeface="Short Stack"/>
                <a:sym typeface="Short Stack"/>
              </a:rPr>
              <a:t>Y</a:t>
            </a:r>
            <a:endParaRPr b="1">
              <a:solidFill>
                <a:schemeClr val="dk1"/>
              </a:solidFill>
              <a:latin typeface="Short Stack"/>
              <a:ea typeface="Short Stack"/>
              <a:cs typeface="Short Stack"/>
              <a:sym typeface="Short Stack"/>
            </a:endParaRPr>
          </a:p>
          <a:p>
            <a:pPr indent="0" lvl="0" marL="0" rtl="0" algn="l">
              <a:spcBef>
                <a:spcPts val="0"/>
              </a:spcBef>
              <a:spcAft>
                <a:spcPts val="0"/>
              </a:spcAft>
              <a:buNone/>
            </a:pPr>
            <a:r>
              <a:rPr lang="en-US">
                <a:solidFill>
                  <a:schemeClr val="dk1"/>
                </a:solidFill>
                <a:latin typeface="Proxima Nova"/>
                <a:ea typeface="Proxima Nova"/>
                <a:cs typeface="Proxima Nova"/>
                <a:sym typeface="Proxima Nova"/>
              </a:rPr>
              <a:t> Elements </a:t>
            </a:r>
            <a:r>
              <a:rPr b="1" lang="en-US">
                <a:solidFill>
                  <a:schemeClr val="dk1"/>
                </a:solidFill>
                <a:latin typeface="Short Stack"/>
                <a:ea typeface="Short Stack"/>
                <a:cs typeface="Short Stack"/>
                <a:sym typeface="Short Stack"/>
              </a:rPr>
              <a:t>y</a:t>
            </a:r>
            <a:r>
              <a:rPr b="1" baseline="-25000" lang="en-US">
                <a:solidFill>
                  <a:schemeClr val="dk1"/>
                </a:solidFill>
                <a:latin typeface="Short Stack"/>
                <a:ea typeface="Short Stack"/>
                <a:cs typeface="Short Stack"/>
                <a:sym typeface="Short Stack"/>
              </a:rPr>
              <a:t>j</a:t>
            </a:r>
            <a:endParaRPr b="1" baseline="-25000">
              <a:solidFill>
                <a:schemeClr val="dk1"/>
              </a:solidFill>
              <a:latin typeface="Short Stack"/>
              <a:ea typeface="Short Stack"/>
              <a:cs typeface="Short Stack"/>
              <a:sym typeface="Short Stack"/>
            </a:endParaRPr>
          </a:p>
          <a:p>
            <a:pPr indent="0" lvl="0" marL="0" rtl="0" algn="l">
              <a:spcBef>
                <a:spcPts val="0"/>
              </a:spcBef>
              <a:spcAft>
                <a:spcPts val="0"/>
              </a:spcAft>
              <a:buNone/>
            </a:pPr>
            <a:r>
              <a:t/>
            </a:r>
            <a:endParaRPr b="1">
              <a:solidFill>
                <a:schemeClr val="dk1"/>
              </a:solidFill>
              <a:latin typeface="Short Stack"/>
              <a:ea typeface="Short Stack"/>
              <a:cs typeface="Short Stack"/>
              <a:sym typeface="Short Stack"/>
            </a:endParaRPr>
          </a:p>
          <a:p>
            <a:pPr indent="0" lvl="0" marL="0" rtl="0" algn="l">
              <a:spcBef>
                <a:spcPts val="0"/>
              </a:spcBef>
              <a:spcAft>
                <a:spcPts val="0"/>
              </a:spcAft>
              <a:buNone/>
            </a:pPr>
            <a:r>
              <a:t/>
            </a:r>
            <a:endParaRPr b="1">
              <a:solidFill>
                <a:schemeClr val="dk1"/>
              </a:solidFill>
              <a:latin typeface="Short Stack"/>
              <a:ea typeface="Short Stack"/>
              <a:cs typeface="Short Stack"/>
              <a:sym typeface="Short Stack"/>
            </a:endParaRPr>
          </a:p>
          <a:p>
            <a:pPr indent="0" lvl="0" marL="0" rtl="0" algn="l">
              <a:spcBef>
                <a:spcPts val="0"/>
              </a:spcBef>
              <a:spcAft>
                <a:spcPts val="0"/>
              </a:spcAft>
              <a:buClr>
                <a:schemeClr val="dk1"/>
              </a:buClr>
              <a:buSzPts val="1100"/>
              <a:buFont typeface="Arial"/>
              <a:buNone/>
            </a:pPr>
            <a:r>
              <a:rPr b="1" lang="en-US">
                <a:solidFill>
                  <a:schemeClr val="dk1"/>
                </a:solidFill>
                <a:latin typeface="Short Stack"/>
                <a:ea typeface="Short Stack"/>
                <a:cs typeface="Short Stack"/>
                <a:sym typeface="Short Stack"/>
              </a:rPr>
              <a:t>	</a:t>
            </a:r>
            <a:endParaRPr b="1">
              <a:solidFill>
                <a:schemeClr val="dk1"/>
              </a:solidFill>
              <a:latin typeface="Short Stack"/>
              <a:ea typeface="Short Stack"/>
              <a:cs typeface="Short Stack"/>
              <a:sym typeface="Short Stack"/>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933" name="Google Shape;933;p61"/>
          <p:cNvSpPr txBox="1"/>
          <p:nvPr/>
        </p:nvSpPr>
        <p:spPr>
          <a:xfrm>
            <a:off x="178050" y="2101525"/>
            <a:ext cx="22620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Maps:</a:t>
            </a:r>
            <a:endParaRPr u="sng">
              <a:latin typeface="Proxima Nova"/>
              <a:ea typeface="Proxima Nova"/>
              <a:cs typeface="Proxima Nova"/>
              <a:sym typeface="Proxima Nova"/>
            </a:endParaRPr>
          </a:p>
          <a:p>
            <a:pPr indent="0" lvl="0" marL="0" rtl="0" algn="l">
              <a:spcBef>
                <a:spcPts val="0"/>
              </a:spcBef>
              <a:spcAft>
                <a:spcPts val="0"/>
              </a:spcAft>
              <a:buNone/>
            </a:pPr>
            <a:r>
              <a:rPr b="1" lang="en-US">
                <a:solidFill>
                  <a:schemeClr val="dk1"/>
                </a:solidFill>
                <a:latin typeface="Short Stack"/>
                <a:ea typeface="Short Stack"/>
                <a:cs typeface="Short Stack"/>
                <a:sym typeface="Short Stack"/>
              </a:rPr>
              <a:t>I : X → Y</a:t>
            </a:r>
            <a:endParaRPr b="1">
              <a:solidFill>
                <a:schemeClr val="dk1"/>
              </a:solidFill>
              <a:latin typeface="Short Stack"/>
              <a:ea typeface="Short Stack"/>
              <a:cs typeface="Short Stack"/>
              <a:sym typeface="Short Stack"/>
            </a:endParaRPr>
          </a:p>
          <a:p>
            <a:pPr indent="0" lvl="0" marL="0" rtl="0" algn="l">
              <a:spcBef>
                <a:spcPts val="0"/>
              </a:spcBef>
              <a:spcAft>
                <a:spcPts val="0"/>
              </a:spcAft>
              <a:buClr>
                <a:schemeClr val="dk1"/>
              </a:buClr>
              <a:buSzPts val="1100"/>
              <a:buFont typeface="Arial"/>
              <a:buNone/>
            </a:pPr>
            <a:r>
              <a:rPr b="1" lang="en-US">
                <a:solidFill>
                  <a:schemeClr val="dk1"/>
                </a:solidFill>
                <a:latin typeface="Short Stack"/>
                <a:ea typeface="Short Stack"/>
                <a:cs typeface="Short Stack"/>
                <a:sym typeface="Short Stack"/>
              </a:rPr>
              <a:t>σ</a:t>
            </a:r>
            <a:r>
              <a:rPr b="1" baseline="-25000" lang="en-US">
                <a:solidFill>
                  <a:schemeClr val="dk1"/>
                </a:solidFill>
                <a:latin typeface="Short Stack"/>
                <a:ea typeface="Short Stack"/>
                <a:cs typeface="Short Stack"/>
                <a:sym typeface="Short Stack"/>
              </a:rPr>
              <a:t>i</a:t>
            </a:r>
            <a:r>
              <a:rPr b="1" lang="en-US">
                <a:solidFill>
                  <a:schemeClr val="dk1"/>
                </a:solidFill>
                <a:latin typeface="Short Stack"/>
                <a:ea typeface="Short Stack"/>
                <a:cs typeface="Short Stack"/>
                <a:sym typeface="Short Stack"/>
              </a:rPr>
              <a:t> : X → X</a:t>
            </a:r>
            <a:endParaRPr b="1">
              <a:solidFill>
                <a:schemeClr val="dk1"/>
              </a:solidFill>
              <a:latin typeface="Short Stack"/>
              <a:ea typeface="Short Stack"/>
              <a:cs typeface="Short Stack"/>
              <a:sym typeface="Short Stack"/>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b="1">
              <a:solidFill>
                <a:schemeClr val="dk1"/>
              </a:solidFill>
              <a:latin typeface="Short Stack"/>
              <a:ea typeface="Short Stack"/>
              <a:cs typeface="Short Stack"/>
              <a:sym typeface="Short Stack"/>
            </a:endParaRPr>
          </a:p>
          <a:p>
            <a:pPr indent="0" lvl="0" marL="0" rtl="0" algn="l">
              <a:spcBef>
                <a:spcPts val="0"/>
              </a:spcBef>
              <a:spcAft>
                <a:spcPts val="0"/>
              </a:spcAft>
              <a:buNone/>
            </a:pPr>
            <a:r>
              <a:t/>
            </a:r>
            <a:endParaRPr b="1">
              <a:solidFill>
                <a:schemeClr val="dk1"/>
              </a:solidFill>
              <a:latin typeface="Short Stack"/>
              <a:ea typeface="Short Stack"/>
              <a:cs typeface="Short Stack"/>
              <a:sym typeface="Short Stack"/>
            </a:endParaRPr>
          </a:p>
          <a:p>
            <a:pPr indent="0" lvl="0" marL="0" rtl="0" algn="l">
              <a:spcBef>
                <a:spcPts val="0"/>
              </a:spcBef>
              <a:spcAft>
                <a:spcPts val="0"/>
              </a:spcAft>
              <a:buNone/>
            </a:pPr>
            <a:r>
              <a:rPr b="1" lang="en-US">
                <a:solidFill>
                  <a:schemeClr val="dk1"/>
                </a:solidFill>
                <a:latin typeface="Short Stack"/>
                <a:ea typeface="Short Stack"/>
                <a:cs typeface="Short Stack"/>
                <a:sym typeface="Short Stack"/>
              </a:rPr>
              <a:t>	</a:t>
            </a:r>
            <a:endParaRPr b="1">
              <a:solidFill>
                <a:schemeClr val="dk1"/>
              </a:solidFill>
              <a:latin typeface="Short Stack"/>
              <a:ea typeface="Short Stack"/>
              <a:cs typeface="Short Stack"/>
              <a:sym typeface="Short Stack"/>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934" name="Google Shape;934;p61"/>
          <p:cNvSpPr txBox="1"/>
          <p:nvPr/>
        </p:nvSpPr>
        <p:spPr>
          <a:xfrm>
            <a:off x="178050" y="3019500"/>
            <a:ext cx="22620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Invariants:</a:t>
            </a:r>
            <a:endParaRPr u="sng">
              <a:latin typeface="Proxima Nova"/>
              <a:ea typeface="Proxima Nova"/>
              <a:cs typeface="Proxima Nova"/>
              <a:sym typeface="Proxima Nova"/>
            </a:endParaRPr>
          </a:p>
          <a:p>
            <a:pPr indent="0" lvl="0" marL="0" rtl="0" algn="l">
              <a:spcBef>
                <a:spcPts val="0"/>
              </a:spcBef>
              <a:spcAft>
                <a:spcPts val="0"/>
              </a:spcAft>
              <a:buNone/>
            </a:pPr>
            <a:r>
              <a:rPr b="1" lang="en-US">
                <a:solidFill>
                  <a:schemeClr val="dk1"/>
                </a:solidFill>
                <a:latin typeface="Short Stack"/>
                <a:ea typeface="Short Stack"/>
                <a:cs typeface="Short Stack"/>
                <a:sym typeface="Short Stack"/>
              </a:rPr>
              <a:t>∀</a:t>
            </a:r>
            <a:r>
              <a:rPr b="1" baseline="-25000" lang="en-US">
                <a:solidFill>
                  <a:schemeClr val="dk1"/>
                </a:solidFill>
                <a:latin typeface="Short Stack"/>
                <a:ea typeface="Short Stack"/>
                <a:cs typeface="Short Stack"/>
                <a:sym typeface="Short Stack"/>
              </a:rPr>
              <a:t>j</a:t>
            </a:r>
            <a:r>
              <a:rPr b="1" lang="en-US">
                <a:solidFill>
                  <a:schemeClr val="dk1"/>
                </a:solidFill>
                <a:latin typeface="Short Stack"/>
                <a:ea typeface="Short Stack"/>
                <a:cs typeface="Short Stack"/>
                <a:sym typeface="Short Stack"/>
              </a:rPr>
              <a:t>,  I(O</a:t>
            </a:r>
            <a:r>
              <a:rPr b="1" baseline="-25000" lang="en-US">
                <a:solidFill>
                  <a:schemeClr val="dk1"/>
                </a:solidFill>
                <a:latin typeface="Short Stack"/>
                <a:ea typeface="Short Stack"/>
                <a:cs typeface="Short Stack"/>
                <a:sym typeface="Short Stack"/>
              </a:rPr>
              <a:t>j</a:t>
            </a:r>
            <a:r>
              <a:rPr b="1" lang="en-US">
                <a:solidFill>
                  <a:schemeClr val="dk1"/>
                </a:solidFill>
                <a:latin typeface="Short Stack"/>
                <a:ea typeface="Short Stack"/>
                <a:cs typeface="Short Stack"/>
                <a:sym typeface="Short Stack"/>
              </a:rPr>
              <a:t>) → y</a:t>
            </a:r>
            <a:r>
              <a:rPr b="1" baseline="-25000" lang="en-US">
                <a:solidFill>
                  <a:schemeClr val="dk1"/>
                </a:solidFill>
                <a:latin typeface="Short Stack"/>
                <a:ea typeface="Short Stack"/>
                <a:cs typeface="Short Stack"/>
                <a:sym typeface="Short Stack"/>
              </a:rPr>
              <a:t>j</a:t>
            </a:r>
            <a:endParaRPr b="1" baseline="-25000">
              <a:solidFill>
                <a:schemeClr val="dk1"/>
              </a:solidFill>
              <a:latin typeface="Short Stack"/>
              <a:ea typeface="Short Stack"/>
              <a:cs typeface="Short Stack"/>
              <a:sym typeface="Short Stack"/>
            </a:endParaRPr>
          </a:p>
          <a:p>
            <a:pPr indent="0" lvl="0" marL="0" rtl="0" algn="l">
              <a:spcBef>
                <a:spcPts val="0"/>
              </a:spcBef>
              <a:spcAft>
                <a:spcPts val="0"/>
              </a:spcAft>
              <a:buNone/>
            </a:pPr>
            <a:r>
              <a:rPr b="1" lang="en-US">
                <a:solidFill>
                  <a:schemeClr val="dk1"/>
                </a:solidFill>
                <a:latin typeface="Short Stack"/>
                <a:ea typeface="Short Stack"/>
                <a:cs typeface="Short Stack"/>
                <a:sym typeface="Short Stack"/>
              </a:rPr>
              <a:t>∀</a:t>
            </a:r>
            <a:r>
              <a:rPr b="1" baseline="-25000" lang="en-US">
                <a:solidFill>
                  <a:schemeClr val="dk1"/>
                </a:solidFill>
                <a:latin typeface="Short Stack"/>
                <a:ea typeface="Short Stack"/>
                <a:cs typeface="Short Stack"/>
                <a:sym typeface="Short Stack"/>
              </a:rPr>
              <a:t>i,j</a:t>
            </a:r>
            <a:r>
              <a:rPr b="1" lang="en-US">
                <a:solidFill>
                  <a:schemeClr val="dk1"/>
                </a:solidFill>
                <a:latin typeface="Short Stack"/>
                <a:ea typeface="Short Stack"/>
                <a:cs typeface="Short Stack"/>
                <a:sym typeface="Short Stack"/>
              </a:rPr>
              <a:t>, σ</a:t>
            </a:r>
            <a:r>
              <a:rPr b="1" baseline="-25000" lang="en-US">
                <a:solidFill>
                  <a:schemeClr val="dk1"/>
                </a:solidFill>
                <a:latin typeface="Short Stack"/>
                <a:ea typeface="Short Stack"/>
                <a:cs typeface="Short Stack"/>
                <a:sym typeface="Short Stack"/>
              </a:rPr>
              <a:t>i</a:t>
            </a:r>
            <a:r>
              <a:rPr b="1" lang="en-US">
                <a:solidFill>
                  <a:schemeClr val="dk1"/>
                </a:solidFill>
                <a:latin typeface="Short Stack"/>
                <a:ea typeface="Short Stack"/>
                <a:cs typeface="Short Stack"/>
                <a:sym typeface="Short Stack"/>
              </a:rPr>
              <a:t>(O</a:t>
            </a:r>
            <a:r>
              <a:rPr b="1" baseline="-25000" lang="en-US">
                <a:solidFill>
                  <a:schemeClr val="dk1"/>
                </a:solidFill>
                <a:latin typeface="Short Stack"/>
                <a:ea typeface="Short Stack"/>
                <a:cs typeface="Short Stack"/>
                <a:sym typeface="Short Stack"/>
              </a:rPr>
              <a:t>j</a:t>
            </a:r>
            <a:r>
              <a:rPr b="1" lang="en-US">
                <a:solidFill>
                  <a:schemeClr val="dk1"/>
                </a:solidFill>
                <a:latin typeface="Short Stack"/>
                <a:ea typeface="Short Stack"/>
                <a:cs typeface="Short Stack"/>
                <a:sym typeface="Short Stack"/>
              </a:rPr>
              <a:t>) → O</a:t>
            </a:r>
            <a:r>
              <a:rPr b="1" baseline="-25000" lang="en-US">
                <a:solidFill>
                  <a:schemeClr val="dk1"/>
                </a:solidFill>
                <a:latin typeface="Short Stack"/>
                <a:ea typeface="Short Stack"/>
                <a:cs typeface="Short Stack"/>
                <a:sym typeface="Short Stack"/>
              </a:rPr>
              <a:t>j</a:t>
            </a:r>
            <a:endParaRPr b="1">
              <a:solidFill>
                <a:schemeClr val="dk1"/>
              </a:solidFill>
              <a:latin typeface="Short Stack"/>
              <a:ea typeface="Short Stack"/>
              <a:cs typeface="Short Stack"/>
              <a:sym typeface="Short Stack"/>
            </a:endParaRPr>
          </a:p>
          <a:p>
            <a:pPr indent="0" lvl="0" marL="0" rtl="0" algn="l">
              <a:spcBef>
                <a:spcPts val="0"/>
              </a:spcBef>
              <a:spcAft>
                <a:spcPts val="0"/>
              </a:spcAft>
              <a:buNone/>
            </a:pPr>
            <a:r>
              <a:rPr b="1" lang="en-US">
                <a:solidFill>
                  <a:schemeClr val="dk1"/>
                </a:solidFill>
                <a:latin typeface="Short Stack"/>
                <a:ea typeface="Short Stack"/>
                <a:cs typeface="Short Stack"/>
                <a:sym typeface="Short Stack"/>
              </a:rPr>
              <a:t>	</a:t>
            </a:r>
            <a:endParaRPr b="1">
              <a:solidFill>
                <a:schemeClr val="dk1"/>
              </a:solidFill>
              <a:latin typeface="Short Stack"/>
              <a:ea typeface="Short Stack"/>
              <a:cs typeface="Short Stack"/>
              <a:sym typeface="Short Stack"/>
            </a:endParaRPr>
          </a:p>
          <a:p>
            <a:pPr indent="0" lvl="0" marL="0" rtl="0" algn="l">
              <a:spcBef>
                <a:spcPts val="0"/>
              </a:spcBef>
              <a:spcAft>
                <a:spcPts val="0"/>
              </a:spcAft>
              <a:buNone/>
            </a:pPr>
            <a:r>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935" name="Google Shape;935;p61"/>
          <p:cNvSpPr txBox="1"/>
          <p:nvPr/>
        </p:nvSpPr>
        <p:spPr>
          <a:xfrm>
            <a:off x="3276505" y="955425"/>
            <a:ext cx="5691000" cy="2555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Proxima Nova"/>
              <a:buAutoNum type="arabicPeriod"/>
            </a:pPr>
            <a:r>
              <a:rPr lang="en-US">
                <a:latin typeface="Proxima Nova"/>
                <a:ea typeface="Proxima Nova"/>
                <a:cs typeface="Proxima Nova"/>
                <a:sym typeface="Proxima Nova"/>
              </a:rPr>
              <a:t>Sample a superposition </a:t>
            </a:r>
            <a:r>
              <a:rPr lang="en-US">
                <a:latin typeface="Short Stack"/>
                <a:ea typeface="Short Stack"/>
                <a:cs typeface="Short Stack"/>
                <a:sym typeface="Short Stack"/>
              </a:rPr>
              <a:t>|ψ&gt; = 1/√|X| ∑</a:t>
            </a:r>
            <a:r>
              <a:rPr b="1" baseline="-25000" lang="en-US">
                <a:latin typeface="Short Stack"/>
                <a:ea typeface="Short Stack"/>
                <a:cs typeface="Short Stack"/>
                <a:sym typeface="Short Stack"/>
              </a:rPr>
              <a:t>x∈X</a:t>
            </a:r>
            <a:r>
              <a:rPr lang="en-US">
                <a:latin typeface="Short Stack"/>
                <a:ea typeface="Short Stack"/>
                <a:cs typeface="Short Stack"/>
                <a:sym typeface="Short Stack"/>
              </a:rPr>
              <a:t> |</a:t>
            </a:r>
            <a:r>
              <a:rPr b="1" lang="en-US">
                <a:latin typeface="Short Stack"/>
                <a:ea typeface="Short Stack"/>
                <a:cs typeface="Short Stack"/>
                <a:sym typeface="Short Stack"/>
              </a:rPr>
              <a:t>x</a:t>
            </a:r>
            <a:r>
              <a:rPr lang="en-US">
                <a:latin typeface="Short Stack"/>
                <a:ea typeface="Short Stack"/>
                <a:cs typeface="Short Stack"/>
                <a:sym typeface="Short Stack"/>
              </a:rPr>
              <a:t>&gt; </a:t>
            </a:r>
            <a:endParaRPr>
              <a:latin typeface="Short Stack"/>
              <a:ea typeface="Short Stack"/>
              <a:cs typeface="Short Stack"/>
              <a:sym typeface="Short Stack"/>
            </a:endParaRPr>
          </a:p>
          <a:p>
            <a:pPr indent="0" lvl="0" marL="457200" rtl="0" algn="l">
              <a:spcBef>
                <a:spcPts val="0"/>
              </a:spcBef>
              <a:spcAft>
                <a:spcPts val="0"/>
              </a:spcAft>
              <a:buNone/>
            </a:pPr>
            <a:r>
              <a:rPr lang="en-US">
                <a:solidFill>
                  <a:schemeClr val="dk1"/>
                </a:solidFill>
                <a:latin typeface="Proxima Nova"/>
                <a:ea typeface="Proxima Nova"/>
                <a:cs typeface="Proxima Nova"/>
                <a:sym typeface="Proxima Nova"/>
              </a:rPr>
              <a:t>of all elements in </a:t>
            </a:r>
            <a:r>
              <a:rPr b="1" lang="en-US">
                <a:solidFill>
                  <a:schemeClr val="dk1"/>
                </a:solidFill>
                <a:latin typeface="Short Stack"/>
                <a:ea typeface="Short Stack"/>
                <a:cs typeface="Short Stack"/>
                <a:sym typeface="Short Stack"/>
              </a:rPr>
              <a:t>X</a:t>
            </a:r>
            <a:r>
              <a:rPr lang="en-US">
                <a:solidFill>
                  <a:schemeClr val="dk1"/>
                </a:solidFill>
                <a:latin typeface="Proxima Nova"/>
                <a:ea typeface="Proxima Nova"/>
                <a:cs typeface="Proxima Nova"/>
                <a:sym typeface="Proxima Nova"/>
              </a:rPr>
              <a:t>.</a:t>
            </a:r>
            <a:endParaRPr>
              <a:solidFill>
                <a:schemeClr val="dk1"/>
              </a:solidFill>
              <a:latin typeface="Proxima Nova"/>
              <a:ea typeface="Proxima Nova"/>
              <a:cs typeface="Proxima Nova"/>
              <a:sym typeface="Proxima Nova"/>
            </a:endParaRPr>
          </a:p>
          <a:p>
            <a:pPr indent="0" lvl="0" marL="457200" rtl="0" algn="l">
              <a:spcBef>
                <a:spcPts val="0"/>
              </a:spcBef>
              <a:spcAft>
                <a:spcPts val="0"/>
              </a:spcAft>
              <a:buNone/>
            </a:pPr>
            <a:r>
              <a:t/>
            </a:r>
            <a:endParaRPr b="1">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US">
                <a:solidFill>
                  <a:schemeClr val="dk1"/>
                </a:solidFill>
                <a:latin typeface="Proxima Nova"/>
                <a:ea typeface="Proxima Nova"/>
                <a:cs typeface="Proxima Nova"/>
                <a:sym typeface="Proxima Nova"/>
              </a:rPr>
              <a:t>Compute in superposition and measure the output of the map</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US">
                <a:solidFill>
                  <a:schemeClr val="dk1"/>
                </a:solidFill>
                <a:latin typeface="Proxima Nova"/>
                <a:ea typeface="Proxima Nova"/>
                <a:cs typeface="Proxima Nova"/>
                <a:sym typeface="Proxima Nova"/>
              </a:rPr>
              <a:t>          </a:t>
            </a:r>
            <a:r>
              <a:rPr b="1" lang="en-US">
                <a:solidFill>
                  <a:schemeClr val="dk1"/>
                </a:solidFill>
                <a:latin typeface="Short Stack"/>
                <a:ea typeface="Short Stack"/>
                <a:cs typeface="Short Stack"/>
                <a:sym typeface="Short Stack"/>
              </a:rPr>
              <a:t>x</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I(x)</a:t>
            </a:r>
            <a:r>
              <a:rPr lang="en-US">
                <a:solidFill>
                  <a:schemeClr val="dk1"/>
                </a:solidFill>
                <a:latin typeface="Short Stack"/>
                <a:ea typeface="Short Stack"/>
                <a:cs typeface="Short Stack"/>
                <a:sym typeface="Short Stack"/>
              </a:rPr>
              <a:t> = </a:t>
            </a:r>
            <a:r>
              <a:rPr b="1" lang="en-US">
                <a:solidFill>
                  <a:schemeClr val="dk1"/>
                </a:solidFill>
                <a:latin typeface="Short Stack"/>
                <a:ea typeface="Short Stack"/>
                <a:cs typeface="Short Stack"/>
                <a:sym typeface="Short Stack"/>
              </a:rPr>
              <a:t>y</a:t>
            </a:r>
            <a:r>
              <a:rPr lang="en-US">
                <a:solidFill>
                  <a:schemeClr val="dk1"/>
                </a:solidFill>
                <a:latin typeface="Proxima Nova"/>
                <a:ea typeface="Proxima Nova"/>
                <a:cs typeface="Proxima Nova"/>
                <a:sym typeface="Proxima Nova"/>
              </a:rPr>
              <a:t>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US">
                <a:solidFill>
                  <a:schemeClr val="dk1"/>
                </a:solidFill>
                <a:latin typeface="Proxima Nova"/>
                <a:ea typeface="Proxima Nova"/>
                <a:cs typeface="Proxima Nova"/>
                <a:sym typeface="Proxima Nova"/>
              </a:rPr>
              <a:t>Output             </a:t>
            </a:r>
            <a:r>
              <a:rPr lang="en-US">
                <a:solidFill>
                  <a:schemeClr val="dk1"/>
                </a:solidFill>
                <a:latin typeface="Short Stack"/>
                <a:ea typeface="Short Stack"/>
                <a:cs typeface="Short Stack"/>
                <a:sym typeface="Short Stack"/>
              </a:rPr>
              <a:t>= |ψ&gt;</a:t>
            </a:r>
            <a:r>
              <a:rPr lang="en-US">
                <a:solidFill>
                  <a:schemeClr val="dk1"/>
                </a:solidFill>
                <a:latin typeface="Proxima Nova"/>
                <a:ea typeface="Proxima Nova"/>
                <a:cs typeface="Proxima Nova"/>
                <a:sym typeface="Proxima Nova"/>
              </a:rPr>
              <a:t>, </a:t>
            </a:r>
            <a:r>
              <a:rPr lang="en-US">
                <a:solidFill>
                  <a:schemeClr val="dk1"/>
                </a:solidFill>
                <a:latin typeface="Short Stack"/>
                <a:ea typeface="Short Stack"/>
                <a:cs typeface="Short Stack"/>
                <a:sym typeface="Short Stack"/>
              </a:rPr>
              <a:t> σ = </a:t>
            </a:r>
            <a:r>
              <a:rPr b="1" lang="en-US">
                <a:solidFill>
                  <a:schemeClr val="dk1"/>
                </a:solidFill>
                <a:latin typeface="Short Stack"/>
                <a:ea typeface="Short Stack"/>
                <a:cs typeface="Short Stack"/>
                <a:sym typeface="Short Stack"/>
              </a:rPr>
              <a:t>y</a:t>
            </a:r>
            <a:r>
              <a:rPr lang="en-US">
                <a:solidFill>
                  <a:schemeClr val="dk1"/>
                </a:solidFill>
                <a:latin typeface="Short Stack"/>
                <a:ea typeface="Short Stack"/>
                <a:cs typeface="Short Stack"/>
                <a:sym typeface="Short Stack"/>
              </a:rPr>
              <a:t>.</a:t>
            </a:r>
            <a:r>
              <a:rPr lang="en-US">
                <a:solidFill>
                  <a:schemeClr val="dk1"/>
                </a:solidFill>
                <a:latin typeface="Proxima Nova"/>
                <a:ea typeface="Proxima Nova"/>
                <a:cs typeface="Proxima Nova"/>
                <a:sym typeface="Proxima Nova"/>
              </a:rPr>
              <a:t>  </a:t>
            </a:r>
            <a:endParaRPr>
              <a:solidFill>
                <a:schemeClr val="dk1"/>
              </a:solidFill>
              <a:latin typeface="Proxima Nova"/>
              <a:ea typeface="Proxima Nova"/>
              <a:cs typeface="Proxima Nova"/>
              <a:sym typeface="Proxima Nova"/>
            </a:endParaRPr>
          </a:p>
          <a:p>
            <a:pPr indent="0" lvl="0" marL="457200" rtl="0" algn="l">
              <a:spcBef>
                <a:spcPts val="0"/>
              </a:spcBef>
              <a:spcAft>
                <a:spcPts val="0"/>
              </a:spcAft>
              <a:buNone/>
            </a:pPr>
            <a:r>
              <a:t/>
            </a:r>
            <a:endParaRPr>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US">
                <a:solidFill>
                  <a:schemeClr val="dk1"/>
                </a:solidFill>
                <a:latin typeface="Proxima Nova"/>
                <a:ea typeface="Proxima Nova"/>
                <a:cs typeface="Proxima Nova"/>
                <a:sym typeface="Proxima Nova"/>
              </a:rPr>
              <a:t>Define</a:t>
            </a:r>
            <a:r>
              <a:rPr lang="en-US">
                <a:solidFill>
                  <a:schemeClr val="dk1"/>
                </a:solidFill>
                <a:latin typeface="Short Stack"/>
                <a:ea typeface="Short Stack"/>
                <a:cs typeface="Short Stack"/>
                <a:sym typeface="Short Stack"/>
              </a:rPr>
              <a:t>|ψ&gt; :=  |</a:t>
            </a:r>
            <a:r>
              <a:rPr b="1" lang="en-US">
                <a:solidFill>
                  <a:schemeClr val="dk1"/>
                </a:solidFill>
                <a:latin typeface="Short Stack"/>
                <a:ea typeface="Short Stack"/>
                <a:cs typeface="Short Stack"/>
                <a:sym typeface="Short Stack"/>
              </a:rPr>
              <a:t>P</a:t>
            </a:r>
            <a:r>
              <a:rPr b="1" baseline="-25000" lang="en-US">
                <a:solidFill>
                  <a:schemeClr val="dk1"/>
                </a:solidFill>
                <a:latin typeface="Short Stack"/>
                <a:ea typeface="Short Stack"/>
                <a:cs typeface="Short Stack"/>
                <a:sym typeface="Short Stack"/>
              </a:rPr>
              <a:t>y</a:t>
            </a:r>
            <a:r>
              <a:rPr lang="en-US">
                <a:solidFill>
                  <a:schemeClr val="dk1"/>
                </a:solidFill>
                <a:latin typeface="Short Stack"/>
                <a:ea typeface="Short Stack"/>
                <a:cs typeface="Short Stack"/>
                <a:sym typeface="Short Stack"/>
              </a:rPr>
              <a:t>&gt; =  1/√|</a:t>
            </a:r>
            <a:r>
              <a:rPr b="1" lang="en-US">
                <a:solidFill>
                  <a:schemeClr val="dk1"/>
                </a:solidFill>
                <a:latin typeface="Short Stack"/>
                <a:ea typeface="Short Stack"/>
                <a:cs typeface="Short Stack"/>
                <a:sym typeface="Short Stack"/>
              </a:rPr>
              <a:t>P</a:t>
            </a:r>
            <a:r>
              <a:rPr b="1" baseline="-25000" lang="en-US">
                <a:solidFill>
                  <a:schemeClr val="dk1"/>
                </a:solidFill>
                <a:latin typeface="Short Stack"/>
                <a:ea typeface="Short Stack"/>
                <a:cs typeface="Short Stack"/>
                <a:sym typeface="Short Stack"/>
              </a:rPr>
              <a:t>y</a:t>
            </a:r>
            <a:r>
              <a:rPr lang="en-US">
                <a:solidFill>
                  <a:schemeClr val="dk1"/>
                </a:solidFill>
                <a:latin typeface="Short Stack"/>
                <a:ea typeface="Short Stack"/>
                <a:cs typeface="Short Stack"/>
                <a:sym typeface="Short Stack"/>
              </a:rPr>
              <a:t>|  ∑</a:t>
            </a:r>
            <a:r>
              <a:rPr b="1" baseline="-25000" lang="en-US">
                <a:solidFill>
                  <a:schemeClr val="dk1"/>
                </a:solidFill>
                <a:latin typeface="Short Stack"/>
                <a:ea typeface="Short Stack"/>
                <a:cs typeface="Short Stack"/>
                <a:sym typeface="Short Stack"/>
              </a:rPr>
              <a:t>x∈Py</a:t>
            </a:r>
            <a:r>
              <a:rPr lang="en-US">
                <a:solidFill>
                  <a:schemeClr val="dk1"/>
                </a:solidFill>
                <a:latin typeface="Short Stack"/>
                <a:ea typeface="Short Stack"/>
                <a:cs typeface="Short Stack"/>
                <a:sym typeface="Short Stack"/>
              </a:rPr>
              <a:t> |</a:t>
            </a:r>
            <a:r>
              <a:rPr b="1" lang="en-US">
                <a:solidFill>
                  <a:schemeClr val="dk1"/>
                </a:solidFill>
                <a:latin typeface="Short Stack"/>
                <a:ea typeface="Short Stack"/>
                <a:cs typeface="Short Stack"/>
                <a:sym typeface="Short Stack"/>
              </a:rPr>
              <a:t>x</a:t>
            </a:r>
            <a:r>
              <a:rPr lang="en-US">
                <a:solidFill>
                  <a:schemeClr val="dk1"/>
                </a:solidFill>
                <a:latin typeface="Short Stack"/>
                <a:ea typeface="Short Stack"/>
                <a:cs typeface="Short Stack"/>
                <a:sym typeface="Short Stack"/>
              </a:rPr>
              <a:t>&gt;</a:t>
            </a:r>
            <a:endParaRPr>
              <a:solidFill>
                <a:schemeClr val="dk1"/>
              </a:solidFill>
              <a:latin typeface="Proxima Nova"/>
              <a:ea typeface="Proxima Nova"/>
              <a:cs typeface="Proxima Nova"/>
              <a:sym typeface="Proxima Nova"/>
            </a:endParaRPr>
          </a:p>
          <a:p>
            <a:pPr indent="0" lvl="0" marL="457200" rtl="0" algn="l">
              <a:spcBef>
                <a:spcPts val="0"/>
              </a:spcBef>
              <a:spcAft>
                <a:spcPts val="0"/>
              </a:spcAft>
              <a:buNone/>
            </a:pPr>
            <a:r>
              <a:rPr lang="en-US">
                <a:solidFill>
                  <a:schemeClr val="dk1"/>
                </a:solidFill>
                <a:latin typeface="Proxima Nova"/>
                <a:ea typeface="Proxima Nova"/>
                <a:cs typeface="Proxima Nova"/>
                <a:sym typeface="Proxima Nova"/>
              </a:rPr>
              <a:t>Note that </a:t>
            </a:r>
            <a:r>
              <a:rPr b="1" lang="en-US">
                <a:solidFill>
                  <a:schemeClr val="dk1"/>
                </a:solidFill>
                <a:latin typeface="Short Stack"/>
                <a:ea typeface="Short Stack"/>
                <a:cs typeface="Short Stack"/>
                <a:sym typeface="Short Stack"/>
              </a:rPr>
              <a:t>P</a:t>
            </a:r>
            <a:r>
              <a:rPr b="1" baseline="-25000" lang="en-US">
                <a:solidFill>
                  <a:schemeClr val="dk1"/>
                </a:solidFill>
                <a:latin typeface="Short Stack"/>
                <a:ea typeface="Short Stack"/>
                <a:cs typeface="Short Stack"/>
                <a:sym typeface="Short Stack"/>
              </a:rPr>
              <a:t>y</a:t>
            </a:r>
            <a:r>
              <a:rPr lang="en-US">
                <a:solidFill>
                  <a:schemeClr val="dk1"/>
                </a:solidFill>
                <a:latin typeface="Proxima Nova"/>
                <a:ea typeface="Proxima Nova"/>
                <a:cs typeface="Proxima Nova"/>
                <a:sym typeface="Proxima Nova"/>
              </a:rPr>
              <a:t> is “superposition of all orbits that map to y”</a:t>
            </a:r>
            <a:endParaRPr>
              <a:solidFill>
                <a:schemeClr val="dk1"/>
              </a:solidFill>
              <a:latin typeface="Proxima Nova"/>
              <a:ea typeface="Proxima Nova"/>
              <a:cs typeface="Proxima Nova"/>
              <a:sym typeface="Proxima Nova"/>
            </a:endParaRPr>
          </a:p>
          <a:p>
            <a:pPr indent="0" lvl="0" marL="457200" rtl="0" algn="l">
              <a:spcBef>
                <a:spcPts val="0"/>
              </a:spcBef>
              <a:spcAft>
                <a:spcPts val="0"/>
              </a:spcAft>
              <a:buNone/>
            </a:pPr>
            <a:r>
              <a:t/>
            </a:r>
            <a:endParaRPr>
              <a:solidFill>
                <a:schemeClr val="dk1"/>
              </a:solidFill>
              <a:latin typeface="Proxima Nova"/>
              <a:ea typeface="Proxima Nova"/>
              <a:cs typeface="Proxima Nova"/>
              <a:sym typeface="Proxima Nova"/>
            </a:endParaRPr>
          </a:p>
        </p:txBody>
      </p:sp>
      <p:sp>
        <p:nvSpPr>
          <p:cNvPr id="936" name="Google Shape;936;p61"/>
          <p:cNvSpPr txBox="1"/>
          <p:nvPr/>
        </p:nvSpPr>
        <p:spPr>
          <a:xfrm>
            <a:off x="2629300" y="936225"/>
            <a:ext cx="1017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u="sng">
                <a:latin typeface="Proxima Nova"/>
                <a:ea typeface="Proxima Nova"/>
                <a:cs typeface="Proxima Nova"/>
                <a:sym typeface="Proxima Nova"/>
              </a:rPr>
              <a:t>Gen():</a:t>
            </a:r>
            <a:endParaRPr b="1" sz="1600" u="sng">
              <a:latin typeface="Proxima Nova"/>
              <a:ea typeface="Proxima Nova"/>
              <a:cs typeface="Proxima Nova"/>
              <a:sym typeface="Proxima Nova"/>
            </a:endParaRPr>
          </a:p>
        </p:txBody>
      </p:sp>
      <p:pic>
        <p:nvPicPr>
          <p:cNvPr descr="Money with solid fill" id="937" name="Google Shape;937;p61"/>
          <p:cNvPicPr preferRelativeResize="0"/>
          <p:nvPr/>
        </p:nvPicPr>
        <p:blipFill rotWithShape="1">
          <a:blip r:embed="rId3">
            <a:alphaModFix/>
          </a:blip>
          <a:srcRect b="0" l="0" r="0" t="0"/>
          <a:stretch/>
        </p:blipFill>
        <p:spPr>
          <a:xfrm>
            <a:off x="4460078" y="2208308"/>
            <a:ext cx="416400" cy="416400"/>
          </a:xfrm>
          <a:prstGeom prst="rect">
            <a:avLst/>
          </a:prstGeom>
          <a:noFill/>
          <a:ln>
            <a:noFill/>
          </a:ln>
        </p:spPr>
      </p:pic>
      <p:sp>
        <p:nvSpPr>
          <p:cNvPr id="938" name="Google Shape;938;p61"/>
          <p:cNvSpPr txBox="1"/>
          <p:nvPr/>
        </p:nvSpPr>
        <p:spPr>
          <a:xfrm>
            <a:off x="2629300" y="3366075"/>
            <a:ext cx="1830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u="sng">
                <a:latin typeface="Proxima Nova"/>
                <a:ea typeface="Proxima Nova"/>
                <a:cs typeface="Proxima Nova"/>
                <a:sym typeface="Proxima Nova"/>
              </a:rPr>
              <a:t>Verify(         , </a:t>
            </a:r>
            <a:r>
              <a:rPr b="1" lang="en-US" sz="1600" u="sng">
                <a:latin typeface="Short Stack"/>
                <a:ea typeface="Short Stack"/>
                <a:cs typeface="Short Stack"/>
                <a:sym typeface="Short Stack"/>
              </a:rPr>
              <a:t>y</a:t>
            </a:r>
            <a:r>
              <a:rPr b="1" lang="en-US" sz="1600" u="sng">
                <a:latin typeface="Proxima Nova"/>
                <a:ea typeface="Proxima Nova"/>
                <a:cs typeface="Proxima Nova"/>
                <a:sym typeface="Proxima Nova"/>
              </a:rPr>
              <a:t>):</a:t>
            </a:r>
            <a:endParaRPr b="1" sz="1600" u="sng">
              <a:latin typeface="Proxima Nova"/>
              <a:ea typeface="Proxima Nova"/>
              <a:cs typeface="Proxima Nova"/>
              <a:sym typeface="Proxima Nova"/>
            </a:endParaRPr>
          </a:p>
        </p:txBody>
      </p:sp>
      <p:pic>
        <p:nvPicPr>
          <p:cNvPr descr="Money with solid fill" id="939" name="Google Shape;939;p61"/>
          <p:cNvPicPr preferRelativeResize="0"/>
          <p:nvPr/>
        </p:nvPicPr>
        <p:blipFill rotWithShape="1">
          <a:blip r:embed="rId3">
            <a:alphaModFix/>
          </a:blip>
          <a:srcRect b="0" l="0" r="0" t="0"/>
          <a:stretch/>
        </p:blipFill>
        <p:spPr>
          <a:xfrm>
            <a:off x="3336540" y="3310508"/>
            <a:ext cx="416400" cy="416400"/>
          </a:xfrm>
          <a:prstGeom prst="rect">
            <a:avLst/>
          </a:prstGeom>
          <a:noFill/>
          <a:ln>
            <a:noFill/>
          </a:ln>
        </p:spPr>
      </p:pic>
      <p:sp>
        <p:nvSpPr>
          <p:cNvPr id="940" name="Google Shape;940;p61"/>
          <p:cNvSpPr txBox="1"/>
          <p:nvPr/>
        </p:nvSpPr>
        <p:spPr>
          <a:xfrm>
            <a:off x="3276505" y="3726900"/>
            <a:ext cx="56910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Proxima Nova"/>
              <a:buAutoNum type="arabicPeriod"/>
            </a:pPr>
            <a:r>
              <a:rPr lang="en-US">
                <a:latin typeface="Proxima Nova"/>
                <a:ea typeface="Proxima Nova"/>
                <a:cs typeface="Proxima Nova"/>
                <a:sym typeface="Proxima Nova"/>
              </a:rPr>
              <a:t>Check that </a:t>
            </a:r>
            <a:r>
              <a:rPr b="1" lang="en-US">
                <a:latin typeface="Short Stack"/>
                <a:ea typeface="Short Stack"/>
                <a:cs typeface="Short Stack"/>
                <a:sym typeface="Short Stack"/>
              </a:rPr>
              <a:t>I(</a:t>
            </a:r>
            <a:r>
              <a:rPr lang="en-US">
                <a:latin typeface="Short Stack"/>
                <a:ea typeface="Short Stack"/>
                <a:cs typeface="Short Stack"/>
                <a:sym typeface="Short Stack"/>
              </a:rPr>
              <a:t>|ψ&gt;</a:t>
            </a:r>
            <a:r>
              <a:rPr b="1" lang="en-US">
                <a:latin typeface="Short Stack"/>
                <a:ea typeface="Short Stack"/>
                <a:cs typeface="Short Stack"/>
                <a:sym typeface="Short Stack"/>
              </a:rPr>
              <a:t>) = y</a:t>
            </a:r>
            <a:r>
              <a:rPr lang="en-US">
                <a:latin typeface="Short Stack"/>
                <a:ea typeface="Short Stack"/>
                <a:cs typeface="Short Stack"/>
                <a:sym typeface="Short Stack"/>
              </a:rPr>
              <a:t>. </a:t>
            </a:r>
            <a:endParaRPr>
              <a:latin typeface="Short Stack"/>
              <a:ea typeface="Short Stack"/>
              <a:cs typeface="Short Stack"/>
              <a:sym typeface="Short Stack"/>
            </a:endParaRPr>
          </a:p>
          <a:p>
            <a:pPr indent="0" lvl="0" marL="457200" rtl="0" algn="l">
              <a:spcBef>
                <a:spcPts val="0"/>
              </a:spcBef>
              <a:spcAft>
                <a:spcPts val="0"/>
              </a:spcAft>
              <a:buNone/>
            </a:pPr>
            <a:r>
              <a:t/>
            </a:r>
            <a:endParaRPr>
              <a:latin typeface="Short Stack"/>
              <a:ea typeface="Short Stack"/>
              <a:cs typeface="Short Stack"/>
              <a:sym typeface="Short Stack"/>
            </a:endParaRPr>
          </a:p>
          <a:p>
            <a:pPr indent="-317500" lvl="0" marL="457200" rtl="0" algn="l">
              <a:spcBef>
                <a:spcPts val="0"/>
              </a:spcBef>
              <a:spcAft>
                <a:spcPts val="0"/>
              </a:spcAft>
              <a:buClr>
                <a:schemeClr val="dk1"/>
              </a:buClr>
              <a:buSzPts val="1400"/>
              <a:buFont typeface="Proxima Nova"/>
              <a:buAutoNum type="arabicPeriod"/>
            </a:pPr>
            <a:r>
              <a:rPr lang="en-US">
                <a:solidFill>
                  <a:schemeClr val="dk1"/>
                </a:solidFill>
                <a:latin typeface="Proxima Nova"/>
                <a:ea typeface="Proxima Nova"/>
                <a:cs typeface="Proxima Nova"/>
                <a:sym typeface="Proxima Nova"/>
              </a:rPr>
              <a:t>Compute the (approximate) projection given by</a:t>
            </a:r>
            <a:endParaRPr>
              <a:solidFill>
                <a:schemeClr val="dk1"/>
              </a:solidFill>
              <a:latin typeface="Proxima Nova"/>
              <a:ea typeface="Proxima Nova"/>
              <a:cs typeface="Proxima Nova"/>
              <a:sym typeface="Proxima Nova"/>
            </a:endParaRPr>
          </a:p>
          <a:p>
            <a:pPr indent="0" lvl="0" marL="457200" rtl="0" algn="l">
              <a:spcBef>
                <a:spcPts val="0"/>
              </a:spcBef>
              <a:spcAft>
                <a:spcPts val="0"/>
              </a:spcAft>
              <a:buNone/>
            </a:pPr>
            <a:r>
              <a:rPr lang="en-US">
                <a:solidFill>
                  <a:schemeClr val="dk1"/>
                </a:solidFill>
                <a:latin typeface="Short Stack"/>
                <a:ea typeface="Short Stack"/>
                <a:cs typeface="Short Stack"/>
                <a:sym typeface="Short Stack"/>
              </a:rPr>
              <a:t>  ∑</a:t>
            </a:r>
            <a:r>
              <a:rPr b="1" baseline="-25000" lang="en-US">
                <a:solidFill>
                  <a:schemeClr val="dk1"/>
                </a:solidFill>
                <a:latin typeface="Short Stack"/>
                <a:ea typeface="Short Stack"/>
                <a:cs typeface="Short Stack"/>
                <a:sym typeface="Short Stack"/>
              </a:rPr>
              <a:t>O∈Py</a:t>
            </a:r>
            <a:r>
              <a:rPr lang="en-US">
                <a:solidFill>
                  <a:schemeClr val="dk1"/>
                </a:solidFill>
                <a:latin typeface="Short Stack"/>
                <a:ea typeface="Short Stack"/>
                <a:cs typeface="Short Stack"/>
                <a:sym typeface="Short Stack"/>
              </a:rPr>
              <a:t> |</a:t>
            </a:r>
            <a:r>
              <a:rPr b="1" lang="en-US">
                <a:solidFill>
                  <a:schemeClr val="dk1"/>
                </a:solidFill>
                <a:latin typeface="Short Stack"/>
                <a:ea typeface="Short Stack"/>
                <a:cs typeface="Short Stack"/>
                <a:sym typeface="Short Stack"/>
              </a:rPr>
              <a:t>O</a:t>
            </a:r>
            <a:r>
              <a:rPr lang="en-US">
                <a:solidFill>
                  <a:schemeClr val="dk1"/>
                </a:solidFill>
                <a:latin typeface="Short Stack"/>
                <a:ea typeface="Short Stack"/>
                <a:cs typeface="Short Stack"/>
                <a:sym typeface="Short Stack"/>
              </a:rPr>
              <a:t>&gt;&lt;</a:t>
            </a:r>
            <a:r>
              <a:rPr b="1" lang="en-US">
                <a:solidFill>
                  <a:schemeClr val="dk1"/>
                </a:solidFill>
                <a:latin typeface="Short Stack"/>
                <a:ea typeface="Short Stack"/>
                <a:cs typeface="Short Stack"/>
                <a:sym typeface="Short Stack"/>
              </a:rPr>
              <a:t>O</a:t>
            </a:r>
            <a:r>
              <a:rPr lang="en-US">
                <a:solidFill>
                  <a:schemeClr val="dk1"/>
                </a:solidFill>
                <a:latin typeface="Short Stack"/>
                <a:ea typeface="Short Stack"/>
                <a:cs typeface="Short Stack"/>
                <a:sym typeface="Short Stack"/>
              </a:rPr>
              <a:t>|</a:t>
            </a:r>
            <a:r>
              <a:rPr b="1" lang="en-US">
                <a:solidFill>
                  <a:schemeClr val="dk1"/>
                </a:solidFill>
                <a:latin typeface="Proxima Nova"/>
                <a:ea typeface="Proxima Nova"/>
                <a:cs typeface="Proxima Nova"/>
                <a:sym typeface="Proxima Nova"/>
              </a:rPr>
              <a:t> </a:t>
            </a:r>
            <a:r>
              <a:rPr lang="en-US">
                <a:solidFill>
                  <a:schemeClr val="dk1"/>
                </a:solidFill>
                <a:latin typeface="Proxima Nova"/>
                <a:ea typeface="Proxima Nova"/>
                <a:cs typeface="Proxima Nova"/>
                <a:sym typeface="Proxima Nova"/>
              </a:rPr>
              <a:t>where </a:t>
            </a:r>
            <a:r>
              <a:rPr b="1" lang="en-US">
                <a:solidFill>
                  <a:schemeClr val="dk1"/>
                </a:solidFill>
                <a:latin typeface="Short Stack"/>
                <a:ea typeface="Short Stack"/>
                <a:cs typeface="Short Stack"/>
                <a:sym typeface="Short Stack"/>
              </a:rPr>
              <a:t>O</a:t>
            </a:r>
            <a:r>
              <a:rPr lang="en-US">
                <a:solidFill>
                  <a:schemeClr val="dk1"/>
                </a:solidFill>
                <a:latin typeface="Proxima Nova"/>
                <a:ea typeface="Proxima Nova"/>
                <a:cs typeface="Proxima Nova"/>
                <a:sym typeface="Proxima Nova"/>
              </a:rPr>
              <a:t> ranges over all orbits in </a:t>
            </a:r>
            <a:r>
              <a:rPr b="1" lang="en-US">
                <a:solidFill>
                  <a:schemeClr val="dk1"/>
                </a:solidFill>
                <a:latin typeface="Short Stack"/>
                <a:ea typeface="Short Stack"/>
                <a:cs typeface="Short Stack"/>
                <a:sym typeface="Short Stack"/>
              </a:rPr>
              <a:t>P</a:t>
            </a:r>
            <a:r>
              <a:rPr b="1" baseline="-25000" lang="en-US">
                <a:solidFill>
                  <a:schemeClr val="dk1"/>
                </a:solidFill>
                <a:latin typeface="Short Stack"/>
                <a:ea typeface="Short Stack"/>
                <a:cs typeface="Short Stack"/>
                <a:sym typeface="Short Stack"/>
              </a:rPr>
              <a:t>y</a:t>
            </a:r>
            <a:endParaRPr b="1">
              <a:solidFill>
                <a:schemeClr val="dk1"/>
              </a:solidFill>
              <a:latin typeface="Proxima Nova"/>
              <a:ea typeface="Proxima Nova"/>
              <a:cs typeface="Proxima Nova"/>
              <a:sym typeface="Proxima Nova"/>
            </a:endParaRPr>
          </a:p>
          <a:p>
            <a:pPr indent="0" lvl="0" marL="457200" rtl="0" algn="l">
              <a:spcBef>
                <a:spcPts val="0"/>
              </a:spcBef>
              <a:spcAft>
                <a:spcPts val="0"/>
              </a:spcAft>
              <a:buNone/>
            </a:pPr>
            <a:r>
              <a:rPr lang="en-US">
                <a:solidFill>
                  <a:schemeClr val="dk1"/>
                </a:solidFill>
                <a:latin typeface="Proxima Nova"/>
                <a:ea typeface="Proxima Nova"/>
                <a:cs typeface="Proxima Nova"/>
                <a:sym typeface="Proxima Nova"/>
              </a:rPr>
              <a:t>                                and </a:t>
            </a:r>
            <a:r>
              <a:rPr lang="en-US">
                <a:solidFill>
                  <a:schemeClr val="dk1"/>
                </a:solidFill>
                <a:latin typeface="Short Stack"/>
                <a:ea typeface="Short Stack"/>
                <a:cs typeface="Short Stack"/>
                <a:sym typeface="Short Stack"/>
              </a:rPr>
              <a:t>|</a:t>
            </a:r>
            <a:r>
              <a:rPr b="1" lang="en-US">
                <a:solidFill>
                  <a:schemeClr val="dk1"/>
                </a:solidFill>
                <a:latin typeface="Short Stack"/>
                <a:ea typeface="Short Stack"/>
                <a:cs typeface="Short Stack"/>
                <a:sym typeface="Short Stack"/>
              </a:rPr>
              <a:t>O</a:t>
            </a:r>
            <a:r>
              <a:rPr lang="en-US">
                <a:solidFill>
                  <a:schemeClr val="dk1"/>
                </a:solidFill>
                <a:latin typeface="Short Stack"/>
                <a:ea typeface="Short Stack"/>
                <a:cs typeface="Short Stack"/>
                <a:sym typeface="Short Stack"/>
              </a:rPr>
              <a:t>&gt; = 1/√|</a:t>
            </a:r>
            <a:r>
              <a:rPr b="1" lang="en-US">
                <a:solidFill>
                  <a:schemeClr val="dk1"/>
                </a:solidFill>
                <a:latin typeface="Short Stack"/>
                <a:ea typeface="Short Stack"/>
                <a:cs typeface="Short Stack"/>
                <a:sym typeface="Short Stack"/>
              </a:rPr>
              <a:t>O</a:t>
            </a:r>
            <a:r>
              <a:rPr lang="en-US">
                <a:solidFill>
                  <a:schemeClr val="dk1"/>
                </a:solidFill>
                <a:latin typeface="Short Stack"/>
                <a:ea typeface="Short Stack"/>
                <a:cs typeface="Short Stack"/>
                <a:sym typeface="Short Stack"/>
              </a:rPr>
              <a:t>| ∑</a:t>
            </a:r>
            <a:r>
              <a:rPr b="1" baseline="-25000" lang="en-US">
                <a:solidFill>
                  <a:schemeClr val="dk1"/>
                </a:solidFill>
                <a:latin typeface="Short Stack"/>
                <a:ea typeface="Short Stack"/>
                <a:cs typeface="Short Stack"/>
                <a:sym typeface="Short Stack"/>
              </a:rPr>
              <a:t>x∈O</a:t>
            </a:r>
            <a:r>
              <a:rPr lang="en-US">
                <a:solidFill>
                  <a:schemeClr val="dk1"/>
                </a:solidFill>
                <a:latin typeface="Short Stack"/>
                <a:ea typeface="Short Stack"/>
                <a:cs typeface="Short Stack"/>
                <a:sym typeface="Short Stack"/>
              </a:rPr>
              <a:t> |</a:t>
            </a:r>
            <a:r>
              <a:rPr b="1" lang="en-US">
                <a:solidFill>
                  <a:schemeClr val="dk1"/>
                </a:solidFill>
                <a:latin typeface="Short Stack"/>
                <a:ea typeface="Short Stack"/>
                <a:cs typeface="Short Stack"/>
                <a:sym typeface="Short Stack"/>
              </a:rPr>
              <a:t>x</a:t>
            </a:r>
            <a:r>
              <a:rPr lang="en-US">
                <a:solidFill>
                  <a:schemeClr val="dk1"/>
                </a:solidFill>
                <a:latin typeface="Short Stack"/>
                <a:ea typeface="Short Stack"/>
                <a:cs typeface="Short Stack"/>
                <a:sym typeface="Short Stack"/>
              </a:rPr>
              <a:t>&gt;.</a:t>
            </a:r>
            <a:endParaRPr>
              <a:solidFill>
                <a:schemeClr val="dk1"/>
              </a:solidFill>
              <a:latin typeface="Short Stack"/>
              <a:ea typeface="Short Stack"/>
              <a:cs typeface="Short Stack"/>
              <a:sym typeface="Short Stack"/>
            </a:endParaRPr>
          </a:p>
        </p:txBody>
      </p:sp>
      <p:sp>
        <p:nvSpPr>
          <p:cNvPr id="941" name="Google Shape;941;p61"/>
          <p:cNvSpPr/>
          <p:nvPr/>
        </p:nvSpPr>
        <p:spPr>
          <a:xfrm>
            <a:off x="69400" y="3911475"/>
            <a:ext cx="2825100" cy="11670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942" name="Google Shape;942;p61"/>
          <p:cNvSpPr txBox="1"/>
          <p:nvPr/>
        </p:nvSpPr>
        <p:spPr>
          <a:xfrm>
            <a:off x="146475" y="3860500"/>
            <a:ext cx="2748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solidFill>
                  <a:schemeClr val="accent4"/>
                </a:solidFill>
                <a:latin typeface="Proxima Nova"/>
                <a:ea typeface="Proxima Nova"/>
                <a:cs typeface="Proxima Nova"/>
                <a:sym typeface="Proxima Nova"/>
              </a:rPr>
              <a:t>Very Rough Idea from [FGH+12]: </a:t>
            </a:r>
            <a:endParaRPr b="1" u="sng">
              <a:solidFill>
                <a:schemeClr val="accent4"/>
              </a:solidFill>
              <a:latin typeface="Proxima Nova"/>
              <a:ea typeface="Proxima Nova"/>
              <a:cs typeface="Proxima Nova"/>
              <a:sym typeface="Proxima Nova"/>
            </a:endParaRPr>
          </a:p>
          <a:p>
            <a:pPr indent="0" lvl="0" marL="0" rtl="0" algn="l">
              <a:spcBef>
                <a:spcPts val="0"/>
              </a:spcBef>
              <a:spcAft>
                <a:spcPts val="0"/>
              </a:spcAft>
              <a:buNone/>
            </a:pPr>
            <a:r>
              <a:rPr b="1" lang="en-US">
                <a:solidFill>
                  <a:schemeClr val="lt1"/>
                </a:solidFill>
                <a:latin typeface="Proxima Nova"/>
                <a:ea typeface="Proxima Nova"/>
                <a:cs typeface="Proxima Nova"/>
                <a:sym typeface="Proxima Nova"/>
              </a:rPr>
              <a:t>Use the permutations to randomize the superposition, then check that it’s still the same as before</a:t>
            </a:r>
            <a:endParaRPr b="1">
              <a:solidFill>
                <a:schemeClr val="lt1"/>
              </a:solidFill>
              <a:latin typeface="Proxima Nova"/>
              <a:ea typeface="Proxima Nova"/>
              <a:cs typeface="Proxima Nova"/>
              <a:sym typeface="Proxima Nova"/>
            </a:endParaRPr>
          </a:p>
        </p:txBody>
      </p:sp>
      <p:sp>
        <p:nvSpPr>
          <p:cNvPr id="943" name="Google Shape;943;p61"/>
          <p:cNvSpPr/>
          <p:nvPr/>
        </p:nvSpPr>
        <p:spPr>
          <a:xfrm>
            <a:off x="5806975" y="3301050"/>
            <a:ext cx="3284400" cy="914400"/>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600">
                <a:solidFill>
                  <a:schemeClr val="accent4"/>
                </a:solidFill>
                <a:latin typeface="Proxima Nova"/>
                <a:ea typeface="Proxima Nova"/>
                <a:cs typeface="Proxima Nova"/>
                <a:sym typeface="Proxima Nova"/>
              </a:rPr>
              <a:t>Thm</a:t>
            </a:r>
            <a:r>
              <a:rPr lang="en-US" sz="1600">
                <a:solidFill>
                  <a:schemeClr val="accent4"/>
                </a:solidFill>
                <a:latin typeface="Proxima Nova"/>
                <a:ea typeface="Proxima Nova"/>
                <a:cs typeface="Proxima Nova"/>
                <a:sym typeface="Proxima Nova"/>
              </a:rPr>
              <a:t> [LMZ’23]:</a:t>
            </a:r>
            <a:r>
              <a:rPr lang="en-US" sz="1600">
                <a:solidFill>
                  <a:schemeClr val="lt1"/>
                </a:solidFill>
                <a:latin typeface="Proxima Nova"/>
                <a:ea typeface="Proxima Nova"/>
                <a:cs typeface="Proxima Nova"/>
                <a:sym typeface="Proxima Nova"/>
              </a:rPr>
              <a:t>  If the </a:t>
            </a:r>
            <a:r>
              <a:rPr b="1" lang="en-US" sz="1600">
                <a:solidFill>
                  <a:schemeClr val="lt1"/>
                </a:solidFill>
                <a:latin typeface="Short Stack"/>
                <a:ea typeface="Short Stack"/>
                <a:cs typeface="Short Stack"/>
                <a:sym typeface="Short Stack"/>
              </a:rPr>
              <a:t>σ</a:t>
            </a:r>
            <a:r>
              <a:rPr b="1" baseline="-25000" lang="en-US" sz="1600">
                <a:solidFill>
                  <a:schemeClr val="lt1"/>
                </a:solidFill>
                <a:latin typeface="Short Stack"/>
                <a:ea typeface="Short Stack"/>
                <a:cs typeface="Short Stack"/>
                <a:sym typeface="Short Stack"/>
              </a:rPr>
              <a:t>i</a:t>
            </a:r>
            <a:r>
              <a:rPr lang="en-US" sz="1600">
                <a:solidFill>
                  <a:schemeClr val="lt1"/>
                </a:solidFill>
                <a:latin typeface="Proxima Nova"/>
                <a:ea typeface="Proxima Nova"/>
                <a:cs typeface="Proxima Nova"/>
                <a:sym typeface="Proxima Nova"/>
              </a:rPr>
              <a:t> s are “mixing enough”, then this approx. verif. is “close” to real verif.</a:t>
            </a:r>
            <a:endParaRPr sz="1600">
              <a:solidFill>
                <a:schemeClr val="lt1"/>
              </a:solidFill>
              <a:latin typeface="Short Stack"/>
              <a:ea typeface="Short Stack"/>
              <a:cs typeface="Short Stack"/>
              <a:sym typeface="Short Stack"/>
            </a:endParaRPr>
          </a:p>
        </p:txBody>
      </p:sp>
      <p:sp>
        <p:nvSpPr>
          <p:cNvPr id="944" name="Google Shape;944;p61"/>
          <p:cNvSpPr/>
          <p:nvPr/>
        </p:nvSpPr>
        <p:spPr>
          <a:xfrm>
            <a:off x="575375" y="1746950"/>
            <a:ext cx="4873500" cy="2339700"/>
          </a:xfrm>
          <a:prstGeom prst="roundRect">
            <a:avLst>
              <a:gd fmla="val 16667" name="adj"/>
            </a:avLst>
          </a:prstGeom>
          <a:gradFill>
            <a:gsLst>
              <a:gs pos="0">
                <a:srgbClr val="93C571"/>
              </a:gs>
              <a:gs pos="100000">
                <a:srgbClr val="54793A"/>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61"/>
          <p:cNvSpPr txBox="1"/>
          <p:nvPr/>
        </p:nvSpPr>
        <p:spPr>
          <a:xfrm>
            <a:off x="935078" y="1879425"/>
            <a:ext cx="39414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solidFill>
                  <a:schemeClr val="lt1"/>
                </a:solidFill>
                <a:latin typeface="Proxima Nova"/>
                <a:ea typeface="Proxima Nova"/>
                <a:cs typeface="Proxima Nova"/>
                <a:sym typeface="Proxima Nova"/>
              </a:rPr>
              <a:t>Problem #5</a:t>
            </a:r>
            <a:endParaRPr b="1" u="sng">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US">
                <a:solidFill>
                  <a:schemeClr val="lt1"/>
                </a:solidFill>
                <a:latin typeface="Proxima Nova"/>
                <a:ea typeface="Proxima Nova"/>
                <a:cs typeface="Proxima Nova"/>
                <a:sym typeface="Proxima Nova"/>
              </a:rPr>
              <a:t>Are we mixing fast enough using B</a:t>
            </a:r>
            <a:r>
              <a:rPr b="1" baseline="-25000" lang="en-US">
                <a:solidFill>
                  <a:schemeClr val="lt1"/>
                </a:solidFill>
                <a:latin typeface="Proxima Nova"/>
                <a:ea typeface="Proxima Nova"/>
                <a:cs typeface="Proxima Nova"/>
                <a:sym typeface="Proxima Nova"/>
              </a:rPr>
              <a:t>K</a:t>
            </a:r>
            <a:r>
              <a:rPr b="1" lang="en-US">
                <a:solidFill>
                  <a:schemeClr val="lt1"/>
                </a:solidFill>
                <a:latin typeface="Proxima Nova"/>
                <a:ea typeface="Proxima Nova"/>
                <a:cs typeface="Proxima Nova"/>
                <a:sym typeface="Proxima Nova"/>
              </a:rPr>
              <a:t>?</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US">
                <a:solidFill>
                  <a:schemeClr val="lt1"/>
                </a:solidFill>
                <a:latin typeface="Proxima Nova"/>
                <a:ea typeface="Proxima Nova"/>
                <a:cs typeface="Proxima Nova"/>
                <a:sym typeface="Proxima Nova"/>
              </a:rPr>
              <a:t>Imagine trying to generate the whole group (Z</a:t>
            </a:r>
            <a:r>
              <a:rPr b="1" baseline="-25000" lang="en-US">
                <a:solidFill>
                  <a:schemeClr val="lt1"/>
                </a:solidFill>
                <a:latin typeface="Proxima Nova"/>
                <a:ea typeface="Proxima Nova"/>
                <a:cs typeface="Proxima Nova"/>
                <a:sym typeface="Proxima Nova"/>
              </a:rPr>
              <a:t>p</a:t>
            </a:r>
            <a:r>
              <a:rPr b="1" lang="en-US">
                <a:solidFill>
                  <a:schemeClr val="lt1"/>
                </a:solidFill>
                <a:latin typeface="Proxima Nova"/>
                <a:ea typeface="Proxima Nova"/>
                <a:cs typeface="Proxima Nova"/>
                <a:sym typeface="Proxima Nova"/>
              </a:rPr>
              <a:t>, +) for some large prime p using just group operations and “small” generators (1, 2, 3).  </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US">
                <a:solidFill>
                  <a:schemeClr val="lt1"/>
                </a:solidFill>
                <a:latin typeface="Proxima Nova"/>
                <a:ea typeface="Proxima Nova"/>
                <a:cs typeface="Proxima Nova"/>
                <a:sym typeface="Proxima Nova"/>
              </a:rPr>
              <a:t>It would take exponential operations to “mix” and generate the whole group!</a:t>
            </a:r>
            <a:endParaRPr b="1">
              <a:solidFill>
                <a:schemeClr val="lt1"/>
              </a:solidFill>
              <a:latin typeface="Proxima Nova"/>
              <a:ea typeface="Proxima Nova"/>
              <a:cs typeface="Proxima Nova"/>
              <a:sym typeface="Proxima Nova"/>
            </a:endParaRPr>
          </a:p>
        </p:txBody>
      </p:sp>
      <p:sp>
        <p:nvSpPr>
          <p:cNvPr id="946" name="Google Shape;946;p61"/>
          <p:cNvSpPr/>
          <p:nvPr/>
        </p:nvSpPr>
        <p:spPr>
          <a:xfrm>
            <a:off x="5806850" y="3301050"/>
            <a:ext cx="3284400" cy="914400"/>
          </a:xfrm>
          <a:prstGeom prst="roundRect">
            <a:avLst>
              <a:gd fmla="val 16667" name="adj"/>
            </a:avLst>
          </a:prstGeom>
          <a:noFill/>
          <a:ln cap="flat" cmpd="sng" w="152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62"/>
          <p:cNvSpPr/>
          <p:nvPr/>
        </p:nvSpPr>
        <p:spPr>
          <a:xfrm>
            <a:off x="175" y="-8225"/>
            <a:ext cx="9144000" cy="618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62"/>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Distribution of Class Group Generators</a:t>
            </a:r>
            <a:endParaRPr>
              <a:solidFill>
                <a:schemeClr val="accent4"/>
              </a:solidFill>
            </a:endParaRPr>
          </a:p>
        </p:txBody>
      </p:sp>
      <p:sp>
        <p:nvSpPr>
          <p:cNvPr id="953" name="Google Shape;953;p62"/>
          <p:cNvSpPr/>
          <p:nvPr/>
        </p:nvSpPr>
        <p:spPr>
          <a:xfrm>
            <a:off x="217075" y="2736650"/>
            <a:ext cx="8710200" cy="618300"/>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600" u="sng">
                <a:solidFill>
                  <a:schemeClr val="lt1"/>
                </a:solidFill>
                <a:latin typeface="Proxima Nova"/>
                <a:ea typeface="Proxima Nova"/>
                <a:cs typeface="Proxima Nova"/>
                <a:sym typeface="Proxima Nova"/>
              </a:rPr>
              <a:t>Assumption</a:t>
            </a:r>
            <a:r>
              <a:rPr b="1" lang="en-US" sz="1600">
                <a:solidFill>
                  <a:schemeClr val="lt1"/>
                </a:solidFill>
                <a:latin typeface="Proxima Nova"/>
                <a:ea typeface="Proxima Nova"/>
                <a:cs typeface="Proxima Nova"/>
                <a:sym typeface="Proxima Nova"/>
              </a:rPr>
              <a:t>: The Bach-Erdos-Renyi Game is hard.</a:t>
            </a:r>
            <a:endParaRPr sz="1600">
              <a:solidFill>
                <a:schemeClr val="lt1"/>
              </a:solidFill>
              <a:latin typeface="Proxima Nova"/>
              <a:ea typeface="Proxima Nova"/>
              <a:cs typeface="Proxima Nova"/>
              <a:sym typeface="Proxima Nova"/>
            </a:endParaRPr>
          </a:p>
        </p:txBody>
      </p:sp>
      <p:cxnSp>
        <p:nvCxnSpPr>
          <p:cNvPr id="954" name="Google Shape;954;p62"/>
          <p:cNvCxnSpPr/>
          <p:nvPr/>
        </p:nvCxnSpPr>
        <p:spPr>
          <a:xfrm flipH="1" rot="10800000">
            <a:off x="298300" y="1464525"/>
            <a:ext cx="8547300" cy="30000"/>
          </a:xfrm>
          <a:prstGeom prst="straightConnector1">
            <a:avLst/>
          </a:prstGeom>
          <a:noFill/>
          <a:ln cap="flat" cmpd="sng" w="9525">
            <a:solidFill>
              <a:schemeClr val="dk2"/>
            </a:solidFill>
            <a:prstDash val="solid"/>
            <a:round/>
            <a:headEnd len="sm" w="sm" type="none"/>
            <a:tailEnd len="sm" w="sm" type="none"/>
          </a:ln>
        </p:spPr>
      </p:cxnSp>
      <p:sp>
        <p:nvSpPr>
          <p:cNvPr id="955" name="Google Shape;955;p62"/>
          <p:cNvSpPr txBox="1"/>
          <p:nvPr/>
        </p:nvSpPr>
        <p:spPr>
          <a:xfrm>
            <a:off x="331475" y="737150"/>
            <a:ext cx="80427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US" sz="1600">
                <a:latin typeface="Proxima Nova"/>
                <a:ea typeface="Proxima Nova"/>
                <a:cs typeface="Proxima Nova"/>
                <a:sym typeface="Proxima Nova"/>
              </a:rPr>
              <a:t>For a finite abelian group</a:t>
            </a:r>
            <a:r>
              <a:rPr b="1" lang="en-US" sz="1600">
                <a:latin typeface="Proxima Nova"/>
                <a:ea typeface="Proxima Nova"/>
                <a:cs typeface="Proxima Nova"/>
                <a:sym typeface="Proxima Nova"/>
              </a:rPr>
              <a:t> </a:t>
            </a:r>
            <a:r>
              <a:rPr b="1" lang="en-US" sz="1600">
                <a:solidFill>
                  <a:schemeClr val="accent4"/>
                </a:solidFill>
                <a:latin typeface="Proxima Nova"/>
                <a:ea typeface="Proxima Nova"/>
                <a:cs typeface="Proxima Nova"/>
                <a:sym typeface="Proxima Nova"/>
              </a:rPr>
              <a:t>G</a:t>
            </a:r>
            <a:r>
              <a:rPr lang="en-US" sz="1600">
                <a:latin typeface="Proxima Nova"/>
                <a:ea typeface="Proxima Nova"/>
                <a:cs typeface="Proxima Nova"/>
                <a:sym typeface="Proxima Nova"/>
              </a:rPr>
              <a:t>, we say that a sequence </a:t>
            </a:r>
            <a:r>
              <a:rPr b="1" lang="en-US" sz="1600">
                <a:solidFill>
                  <a:schemeClr val="accent4"/>
                </a:solidFill>
                <a:latin typeface="Proxima Nova"/>
                <a:ea typeface="Proxima Nova"/>
                <a:cs typeface="Proxima Nova"/>
                <a:sym typeface="Proxima Nova"/>
              </a:rPr>
              <a:t>h</a:t>
            </a:r>
            <a:r>
              <a:rPr b="1" baseline="-25000" lang="en-US" sz="1600">
                <a:solidFill>
                  <a:schemeClr val="accent4"/>
                </a:solidFill>
                <a:latin typeface="Proxima Nova"/>
                <a:ea typeface="Proxima Nova"/>
                <a:cs typeface="Proxima Nova"/>
                <a:sym typeface="Proxima Nova"/>
              </a:rPr>
              <a:t>1</a:t>
            </a:r>
            <a:r>
              <a:rPr b="1" lang="en-US" sz="1600">
                <a:solidFill>
                  <a:schemeClr val="accent4"/>
                </a:solidFill>
                <a:latin typeface="Proxima Nova"/>
                <a:ea typeface="Proxima Nova"/>
                <a:cs typeface="Proxima Nova"/>
                <a:sym typeface="Proxima Nova"/>
              </a:rPr>
              <a:t>, . . . , h</a:t>
            </a:r>
            <a:r>
              <a:rPr b="1" baseline="-25000" lang="en-US" sz="1600">
                <a:solidFill>
                  <a:schemeClr val="accent4"/>
                </a:solidFill>
                <a:latin typeface="Proxima Nova"/>
                <a:ea typeface="Proxima Nova"/>
                <a:cs typeface="Proxima Nova"/>
                <a:sym typeface="Proxima Nova"/>
              </a:rPr>
              <a:t>t</a:t>
            </a:r>
            <a:r>
              <a:rPr b="1" lang="en-US" sz="1600">
                <a:solidFill>
                  <a:schemeClr val="accent4"/>
                </a:solidFill>
                <a:latin typeface="Proxima Nova"/>
                <a:ea typeface="Proxima Nova"/>
                <a:cs typeface="Proxima Nova"/>
                <a:sym typeface="Proxima Nova"/>
              </a:rPr>
              <a:t> ∈ G</a:t>
            </a:r>
            <a:r>
              <a:rPr lang="en-US" sz="1600">
                <a:latin typeface="Proxima Nova"/>
                <a:ea typeface="Proxima Nova"/>
                <a:cs typeface="Proxima Nova"/>
                <a:sym typeface="Proxima Nova"/>
              </a:rPr>
              <a:t> is </a:t>
            </a:r>
            <a:r>
              <a:rPr b="1" lang="en-US" sz="1600">
                <a:latin typeface="Proxima Nova"/>
                <a:ea typeface="Proxima Nova"/>
                <a:cs typeface="Proxima Nova"/>
                <a:sym typeface="Proxima Nova"/>
              </a:rPr>
              <a:t>weakly Erdos-Renyi</a:t>
            </a:r>
            <a:r>
              <a:rPr lang="en-US" sz="1600">
                <a:latin typeface="Proxima Nova"/>
                <a:ea typeface="Proxima Nova"/>
                <a:cs typeface="Proxima Nova"/>
                <a:sym typeface="Proxima Nova"/>
              </a:rPr>
              <a:t> if, for every </a:t>
            </a:r>
            <a:r>
              <a:rPr b="1" lang="en-US" sz="1600">
                <a:solidFill>
                  <a:schemeClr val="accent4"/>
                </a:solidFill>
                <a:latin typeface="Proxima Nova"/>
                <a:ea typeface="Proxima Nova"/>
                <a:cs typeface="Proxima Nova"/>
                <a:sym typeface="Proxima Nova"/>
              </a:rPr>
              <a:t>g ∈ G</a:t>
            </a:r>
            <a:r>
              <a:rPr lang="en-US" sz="1600">
                <a:latin typeface="Proxima Nova"/>
                <a:ea typeface="Proxima Nova"/>
                <a:cs typeface="Proxima Nova"/>
                <a:sym typeface="Proxima Nova"/>
              </a:rPr>
              <a:t>, </a:t>
            </a:r>
            <a:r>
              <a:rPr b="1" lang="en-US" sz="1600">
                <a:solidFill>
                  <a:schemeClr val="accent4"/>
                </a:solidFill>
                <a:latin typeface="Proxima Nova"/>
                <a:ea typeface="Proxima Nova"/>
                <a:cs typeface="Proxima Nova"/>
                <a:sym typeface="Proxima Nova"/>
              </a:rPr>
              <a:t>∃ e</a:t>
            </a:r>
            <a:r>
              <a:rPr b="1" baseline="-25000" lang="en-US" sz="1600">
                <a:solidFill>
                  <a:schemeClr val="accent4"/>
                </a:solidFill>
                <a:latin typeface="Proxima Nova"/>
                <a:ea typeface="Proxima Nova"/>
                <a:cs typeface="Proxima Nova"/>
                <a:sym typeface="Proxima Nova"/>
              </a:rPr>
              <a:t>1</a:t>
            </a:r>
            <a:r>
              <a:rPr b="1" lang="en-US" sz="1600">
                <a:solidFill>
                  <a:schemeClr val="accent4"/>
                </a:solidFill>
                <a:latin typeface="Proxima Nova"/>
                <a:ea typeface="Proxima Nova"/>
                <a:cs typeface="Proxima Nova"/>
                <a:sym typeface="Proxima Nova"/>
              </a:rPr>
              <a:t>, . . . , e</a:t>
            </a:r>
            <a:r>
              <a:rPr b="1" baseline="-25000" lang="en-US" sz="1600">
                <a:solidFill>
                  <a:schemeClr val="accent4"/>
                </a:solidFill>
                <a:latin typeface="Proxima Nova"/>
                <a:ea typeface="Proxima Nova"/>
                <a:cs typeface="Proxima Nova"/>
                <a:sym typeface="Proxima Nova"/>
              </a:rPr>
              <a:t>t</a:t>
            </a:r>
            <a:r>
              <a:rPr b="1" lang="en-US" sz="1600">
                <a:solidFill>
                  <a:schemeClr val="accent4"/>
                </a:solidFill>
                <a:latin typeface="Proxima Nova"/>
                <a:ea typeface="Proxima Nova"/>
                <a:cs typeface="Proxima Nova"/>
                <a:sym typeface="Proxima Nova"/>
              </a:rPr>
              <a:t> ∈ {0, 1}</a:t>
            </a:r>
            <a:r>
              <a:rPr lang="en-US" sz="1600">
                <a:solidFill>
                  <a:schemeClr val="accent4"/>
                </a:solidFill>
                <a:latin typeface="Proxima Nova"/>
                <a:ea typeface="Proxima Nova"/>
                <a:cs typeface="Proxima Nova"/>
                <a:sym typeface="Proxima Nova"/>
              </a:rPr>
              <a:t> </a:t>
            </a:r>
            <a:r>
              <a:rPr lang="en-US" sz="1600">
                <a:latin typeface="Proxima Nova"/>
                <a:ea typeface="Proxima Nova"/>
                <a:cs typeface="Proxima Nova"/>
                <a:sym typeface="Proxima Nova"/>
              </a:rPr>
              <a:t>such that </a:t>
            </a:r>
            <a:r>
              <a:rPr b="1" lang="en-US" sz="1600">
                <a:solidFill>
                  <a:schemeClr val="accent4"/>
                </a:solidFill>
                <a:latin typeface="Proxima Nova"/>
                <a:ea typeface="Proxima Nova"/>
                <a:cs typeface="Proxima Nova"/>
                <a:sym typeface="Proxima Nova"/>
              </a:rPr>
              <a:t>g = h</a:t>
            </a:r>
            <a:r>
              <a:rPr b="1" baseline="-25000" lang="en-US" sz="1600">
                <a:solidFill>
                  <a:schemeClr val="accent4"/>
                </a:solidFill>
                <a:latin typeface="Proxima Nova"/>
                <a:ea typeface="Proxima Nova"/>
                <a:cs typeface="Proxima Nova"/>
                <a:sym typeface="Proxima Nova"/>
              </a:rPr>
              <a:t>1</a:t>
            </a:r>
            <a:r>
              <a:rPr b="1" baseline="30000" lang="en-US" sz="1600">
                <a:solidFill>
                  <a:schemeClr val="accent4"/>
                </a:solidFill>
                <a:latin typeface="Proxima Nova"/>
                <a:ea typeface="Proxima Nova"/>
                <a:cs typeface="Proxima Nova"/>
                <a:sym typeface="Proxima Nova"/>
              </a:rPr>
              <a:t>e1</a:t>
            </a:r>
            <a:r>
              <a:rPr b="1" lang="en-US" sz="1600">
                <a:solidFill>
                  <a:schemeClr val="accent4"/>
                </a:solidFill>
                <a:latin typeface="Proxima Nova"/>
                <a:ea typeface="Proxima Nova"/>
                <a:cs typeface="Proxima Nova"/>
                <a:sym typeface="Proxima Nova"/>
              </a:rPr>
              <a:t> h</a:t>
            </a:r>
            <a:r>
              <a:rPr b="1" baseline="-25000" lang="en-US" sz="1600">
                <a:solidFill>
                  <a:schemeClr val="accent4"/>
                </a:solidFill>
                <a:latin typeface="Proxima Nova"/>
                <a:ea typeface="Proxima Nova"/>
                <a:cs typeface="Proxima Nova"/>
                <a:sym typeface="Proxima Nova"/>
              </a:rPr>
              <a:t>2</a:t>
            </a:r>
            <a:r>
              <a:rPr b="1" baseline="30000" lang="en-US" sz="1600">
                <a:solidFill>
                  <a:schemeClr val="accent4"/>
                </a:solidFill>
                <a:latin typeface="Proxima Nova"/>
                <a:ea typeface="Proxima Nova"/>
                <a:cs typeface="Proxima Nova"/>
                <a:sym typeface="Proxima Nova"/>
              </a:rPr>
              <a:t>e2</a:t>
            </a:r>
            <a:r>
              <a:rPr b="1" lang="en-US" sz="1600">
                <a:solidFill>
                  <a:schemeClr val="accent4"/>
                </a:solidFill>
                <a:latin typeface="Proxima Nova"/>
                <a:ea typeface="Proxima Nova"/>
                <a:cs typeface="Proxima Nova"/>
                <a:sym typeface="Proxima Nova"/>
              </a:rPr>
              <a:t> · · · h</a:t>
            </a:r>
            <a:r>
              <a:rPr b="1" baseline="-25000" lang="en-US" sz="1600">
                <a:solidFill>
                  <a:schemeClr val="accent4"/>
                </a:solidFill>
                <a:latin typeface="Proxima Nova"/>
                <a:ea typeface="Proxima Nova"/>
                <a:cs typeface="Proxima Nova"/>
                <a:sym typeface="Proxima Nova"/>
              </a:rPr>
              <a:t>t</a:t>
            </a:r>
            <a:r>
              <a:rPr b="1" baseline="30000" lang="en-US" sz="1600">
                <a:solidFill>
                  <a:schemeClr val="accent4"/>
                </a:solidFill>
                <a:latin typeface="Proxima Nova"/>
                <a:ea typeface="Proxima Nova"/>
                <a:cs typeface="Proxima Nova"/>
                <a:sym typeface="Proxima Nova"/>
              </a:rPr>
              <a:t>et</a:t>
            </a:r>
            <a:r>
              <a:rPr b="1" lang="en-US" sz="1600">
                <a:solidFill>
                  <a:schemeClr val="accent4"/>
                </a:solidFill>
                <a:latin typeface="Proxima Nova"/>
                <a:ea typeface="Proxima Nova"/>
                <a:cs typeface="Proxima Nova"/>
                <a:sym typeface="Proxima Nova"/>
              </a:rPr>
              <a:t> </a:t>
            </a:r>
            <a:r>
              <a:rPr lang="en-US" sz="1600">
                <a:latin typeface="Proxima Nova"/>
                <a:ea typeface="Proxima Nova"/>
                <a:cs typeface="Proxima Nova"/>
                <a:sym typeface="Proxima Nova"/>
              </a:rPr>
              <a:t>.</a:t>
            </a:r>
            <a:endParaRPr i="0" sz="1600" u="none" cap="none" strike="noStrike">
              <a:solidFill>
                <a:schemeClr val="dk1"/>
              </a:solidFill>
              <a:latin typeface="Proxima Nova"/>
              <a:ea typeface="Proxima Nova"/>
              <a:cs typeface="Proxima Nova"/>
              <a:sym typeface="Proxima Nova"/>
            </a:endParaRPr>
          </a:p>
        </p:txBody>
      </p:sp>
      <p:sp>
        <p:nvSpPr>
          <p:cNvPr id="956" name="Google Shape;956;p62"/>
          <p:cNvSpPr txBox="1"/>
          <p:nvPr/>
        </p:nvSpPr>
        <p:spPr>
          <a:xfrm>
            <a:off x="331475" y="3602188"/>
            <a:ext cx="80427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US" sz="1600">
                <a:latin typeface="Proxima Nova"/>
                <a:ea typeface="Proxima Nova"/>
                <a:cs typeface="Proxima Nova"/>
                <a:sym typeface="Proxima Nova"/>
              </a:rPr>
              <a:t>We justify this assumption in the paper; it is known to be true for randomly chosen sequences in abelian groups with high probability.</a:t>
            </a:r>
            <a:endParaRPr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rPr lang="en-US" sz="1600">
                <a:latin typeface="Proxima Nova"/>
                <a:ea typeface="Proxima Nova"/>
                <a:cs typeface="Proxima Nova"/>
                <a:sym typeface="Proxima Nova"/>
              </a:rPr>
              <a:t>We argue in the paper why we think </a:t>
            </a:r>
            <a:r>
              <a:rPr b="1" lang="en-US" sz="1600">
                <a:solidFill>
                  <a:schemeClr val="accent4"/>
                </a:solidFill>
                <a:latin typeface="Proxima Nova"/>
                <a:ea typeface="Proxima Nova"/>
                <a:cs typeface="Proxima Nova"/>
                <a:sym typeface="Proxima Nova"/>
              </a:rPr>
              <a:t>B</a:t>
            </a:r>
            <a:r>
              <a:rPr b="1" baseline="-25000" lang="en-US" sz="1600">
                <a:solidFill>
                  <a:schemeClr val="accent4"/>
                </a:solidFill>
                <a:latin typeface="Proxima Nova"/>
                <a:ea typeface="Proxima Nova"/>
                <a:cs typeface="Proxima Nova"/>
                <a:sym typeface="Proxima Nova"/>
              </a:rPr>
              <a:t>K</a:t>
            </a:r>
            <a:r>
              <a:rPr b="1" lang="en-US" sz="1600">
                <a:solidFill>
                  <a:schemeClr val="dk1"/>
                </a:solidFill>
                <a:latin typeface="Proxima Nova"/>
                <a:ea typeface="Proxima Nova"/>
                <a:cs typeface="Proxima Nova"/>
                <a:sym typeface="Proxima Nova"/>
              </a:rPr>
              <a:t> </a:t>
            </a:r>
            <a:r>
              <a:rPr lang="en-US" sz="1600">
                <a:solidFill>
                  <a:schemeClr val="dk1"/>
                </a:solidFill>
                <a:latin typeface="Proxima Nova"/>
                <a:ea typeface="Proxima Nova"/>
                <a:cs typeface="Proxima Nova"/>
                <a:sym typeface="Proxima Nova"/>
              </a:rPr>
              <a:t>behaves sufficiently randomly.</a:t>
            </a:r>
            <a:endParaRPr sz="1600">
              <a:solidFill>
                <a:schemeClr val="dk1"/>
              </a:solidFill>
              <a:latin typeface="Proxima Nova"/>
              <a:ea typeface="Proxima Nova"/>
              <a:cs typeface="Proxima Nova"/>
              <a:sym typeface="Proxima Nova"/>
            </a:endParaRPr>
          </a:p>
        </p:txBody>
      </p:sp>
      <p:sp>
        <p:nvSpPr>
          <p:cNvPr id="957" name="Google Shape;957;p62"/>
          <p:cNvSpPr txBox="1"/>
          <p:nvPr/>
        </p:nvSpPr>
        <p:spPr>
          <a:xfrm>
            <a:off x="331475" y="1620998"/>
            <a:ext cx="80427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lang="en-US" sz="1600" u="sng">
                <a:latin typeface="Proxima Nova"/>
                <a:ea typeface="Proxima Nova"/>
                <a:cs typeface="Proxima Nova"/>
                <a:sym typeface="Proxima Nova"/>
              </a:rPr>
              <a:t>Bach-Erdos-Renyi Game</a:t>
            </a:r>
            <a:r>
              <a:rPr lang="en-US" sz="1600">
                <a:latin typeface="Proxima Nova"/>
                <a:ea typeface="Proxima Nova"/>
                <a:cs typeface="Proxima Nova"/>
                <a:sym typeface="Proxima Nova"/>
              </a:rPr>
              <a:t>: Given a parameter </a:t>
            </a:r>
            <a:r>
              <a:rPr b="1" lang="en-US" sz="1600">
                <a:solidFill>
                  <a:schemeClr val="accent4"/>
                </a:solidFill>
                <a:latin typeface="Proxima Nova"/>
                <a:ea typeface="Proxima Nova"/>
                <a:cs typeface="Proxima Nova"/>
                <a:sym typeface="Proxima Nova"/>
              </a:rPr>
              <a:t>λ</a:t>
            </a:r>
            <a:r>
              <a:rPr lang="en-US" sz="1600">
                <a:latin typeface="Proxima Nova"/>
                <a:ea typeface="Proxima Nova"/>
                <a:cs typeface="Proxima Nova"/>
                <a:sym typeface="Proxima Nova"/>
              </a:rPr>
              <a:t>, an adversary wins if it can find an imaginary quadratic field </a:t>
            </a:r>
            <a:r>
              <a:rPr b="1" lang="en-US" sz="1600">
                <a:solidFill>
                  <a:schemeClr val="accent4"/>
                </a:solidFill>
                <a:latin typeface="Proxima Nova"/>
                <a:ea typeface="Proxima Nova"/>
                <a:cs typeface="Proxima Nova"/>
                <a:sym typeface="Proxima Nova"/>
              </a:rPr>
              <a:t>K</a:t>
            </a:r>
            <a:r>
              <a:rPr lang="en-US" sz="1600">
                <a:latin typeface="Proxima Nova"/>
                <a:ea typeface="Proxima Nova"/>
                <a:cs typeface="Proxima Nova"/>
                <a:sym typeface="Proxima Nova"/>
              </a:rPr>
              <a:t> with discriminant </a:t>
            </a:r>
            <a:r>
              <a:rPr b="1" lang="en-US" sz="1600">
                <a:solidFill>
                  <a:schemeClr val="accent4"/>
                </a:solidFill>
                <a:latin typeface="Proxima Nova"/>
                <a:ea typeface="Proxima Nova"/>
                <a:cs typeface="Proxima Nova"/>
                <a:sym typeface="Proxima Nova"/>
              </a:rPr>
              <a:t>D &gt; 2</a:t>
            </a:r>
            <a:r>
              <a:rPr b="1" baseline="30000" lang="en-US" sz="1600">
                <a:solidFill>
                  <a:schemeClr val="accent4"/>
                </a:solidFill>
                <a:latin typeface="Proxima Nova"/>
                <a:ea typeface="Proxima Nova"/>
                <a:cs typeface="Proxima Nova"/>
                <a:sym typeface="Proxima Nova"/>
              </a:rPr>
              <a:t>λ</a:t>
            </a:r>
            <a:r>
              <a:rPr b="1" lang="en-US" sz="1600">
                <a:solidFill>
                  <a:schemeClr val="accent4"/>
                </a:solidFill>
                <a:latin typeface="Proxima Nova"/>
                <a:ea typeface="Proxima Nova"/>
                <a:cs typeface="Proxima Nova"/>
                <a:sym typeface="Proxima Nova"/>
              </a:rPr>
              <a:t> </a:t>
            </a:r>
            <a:r>
              <a:rPr lang="en-US" sz="1600">
                <a:latin typeface="Proxima Nova"/>
                <a:ea typeface="Proxima Nova"/>
                <a:cs typeface="Proxima Nova"/>
                <a:sym typeface="Proxima Nova"/>
              </a:rPr>
              <a:t>such that the classes</a:t>
            </a:r>
            <a:r>
              <a:rPr b="1" lang="en-US" sz="1600">
                <a:solidFill>
                  <a:schemeClr val="accent4"/>
                </a:solidFill>
                <a:latin typeface="Proxima Nova"/>
                <a:ea typeface="Proxima Nova"/>
                <a:cs typeface="Proxima Nova"/>
                <a:sym typeface="Proxima Nova"/>
              </a:rPr>
              <a:t> B</a:t>
            </a:r>
            <a:r>
              <a:rPr b="1" baseline="-25000" lang="en-US" sz="1600">
                <a:solidFill>
                  <a:schemeClr val="accent4"/>
                </a:solidFill>
                <a:latin typeface="Proxima Nova"/>
                <a:ea typeface="Proxima Nova"/>
                <a:cs typeface="Proxima Nova"/>
                <a:sym typeface="Proxima Nova"/>
              </a:rPr>
              <a:t>K</a:t>
            </a:r>
            <a:r>
              <a:rPr b="1" lang="en-US" sz="1600">
                <a:solidFill>
                  <a:schemeClr val="accent4"/>
                </a:solidFill>
                <a:latin typeface="Proxima Nova"/>
                <a:ea typeface="Proxima Nova"/>
                <a:cs typeface="Proxima Nova"/>
                <a:sym typeface="Proxima Nova"/>
              </a:rPr>
              <a:t> ⊂ Cl(</a:t>
            </a:r>
            <a:r>
              <a:rPr b="1" i="1" lang="en-US" sz="1600">
                <a:solidFill>
                  <a:schemeClr val="accent4"/>
                </a:solidFill>
                <a:latin typeface="Proxima Nova"/>
                <a:ea typeface="Proxima Nova"/>
                <a:cs typeface="Proxima Nova"/>
                <a:sym typeface="Proxima Nova"/>
              </a:rPr>
              <a:t>ථ</a:t>
            </a:r>
            <a:r>
              <a:rPr b="1" baseline="-25000" lang="en-US" sz="1600">
                <a:solidFill>
                  <a:schemeClr val="accent4"/>
                </a:solidFill>
                <a:latin typeface="Proxima Nova"/>
                <a:ea typeface="Proxima Nova"/>
                <a:cs typeface="Proxima Nova"/>
                <a:sym typeface="Proxima Nova"/>
              </a:rPr>
              <a:t>K</a:t>
            </a:r>
            <a:r>
              <a:rPr b="1" lang="en-US" sz="1600">
                <a:solidFill>
                  <a:schemeClr val="accent4"/>
                </a:solidFill>
                <a:latin typeface="Proxima Nova"/>
                <a:ea typeface="Proxima Nova"/>
                <a:cs typeface="Proxima Nova"/>
                <a:sym typeface="Proxima Nova"/>
              </a:rPr>
              <a:t>)</a:t>
            </a:r>
            <a:r>
              <a:rPr lang="en-US" sz="1600">
                <a:latin typeface="Proxima Nova"/>
                <a:ea typeface="Proxima Nova"/>
                <a:cs typeface="Proxima Nova"/>
                <a:sym typeface="Proxima Nova"/>
              </a:rPr>
              <a:t> are not weakly Erdos-Renyi.</a:t>
            </a:r>
            <a:endParaRPr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sz="1600">
              <a:latin typeface="Proxima Nova"/>
              <a:ea typeface="Proxima Nova"/>
              <a:cs typeface="Proxima Nova"/>
              <a:sym typeface="Proxima Nov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63"/>
          <p:cNvSpPr/>
          <p:nvPr/>
        </p:nvSpPr>
        <p:spPr>
          <a:xfrm>
            <a:off x="175" y="-8225"/>
            <a:ext cx="9144000" cy="618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63"/>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Distribution of Class Group Generators</a:t>
            </a:r>
            <a:endParaRPr>
              <a:solidFill>
                <a:schemeClr val="accent4"/>
              </a:solidFill>
            </a:endParaRPr>
          </a:p>
        </p:txBody>
      </p:sp>
      <p:sp>
        <p:nvSpPr>
          <p:cNvPr id="964" name="Google Shape;964;p63"/>
          <p:cNvSpPr/>
          <p:nvPr/>
        </p:nvSpPr>
        <p:spPr>
          <a:xfrm>
            <a:off x="217075" y="771525"/>
            <a:ext cx="8710200" cy="1741800"/>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600" u="sng">
                <a:solidFill>
                  <a:schemeClr val="lt1"/>
                </a:solidFill>
                <a:latin typeface="Proxima Nova"/>
                <a:ea typeface="Proxima Nova"/>
                <a:cs typeface="Proxima Nova"/>
                <a:sym typeface="Proxima Nova"/>
              </a:rPr>
              <a:t>Theorem</a:t>
            </a:r>
            <a:r>
              <a:rPr b="1" lang="en-US" sz="1600">
                <a:solidFill>
                  <a:schemeClr val="lt1"/>
                </a:solidFill>
                <a:latin typeface="Proxima Nova"/>
                <a:ea typeface="Proxima Nova"/>
                <a:cs typeface="Proxima Nova"/>
                <a:sym typeface="Proxima Nova"/>
              </a:rPr>
              <a:t>: </a:t>
            </a:r>
            <a:r>
              <a:rPr b="1" lang="en-US" sz="1600">
                <a:solidFill>
                  <a:schemeClr val="lt1"/>
                </a:solidFill>
                <a:latin typeface="Proxima Nova"/>
                <a:ea typeface="Proxima Nova"/>
                <a:cs typeface="Proxima Nova"/>
                <a:sym typeface="Proxima Nova"/>
              </a:rPr>
              <a:t>Fix an isogeny class </a:t>
            </a:r>
            <a:r>
              <a:rPr b="1" lang="en-US" sz="1600">
                <a:solidFill>
                  <a:schemeClr val="accent4"/>
                </a:solidFill>
                <a:latin typeface="Proxima Nova"/>
                <a:ea typeface="Proxima Nova"/>
                <a:cs typeface="Proxima Nova"/>
                <a:sym typeface="Proxima Nova"/>
              </a:rPr>
              <a:t>I</a:t>
            </a:r>
            <a:r>
              <a:rPr b="1" baseline="-25000" lang="en-US" sz="1600">
                <a:solidFill>
                  <a:schemeClr val="accent4"/>
                </a:solidFill>
                <a:latin typeface="Proxima Nova"/>
                <a:ea typeface="Proxima Nova"/>
                <a:cs typeface="Proxima Nova"/>
                <a:sym typeface="Proxima Nova"/>
              </a:rPr>
              <a:t>N</a:t>
            </a:r>
            <a:r>
              <a:rPr b="1" lang="en-US" sz="1600">
                <a:solidFill>
                  <a:schemeClr val="accent4"/>
                </a:solidFill>
                <a:latin typeface="Proxima Nova"/>
                <a:ea typeface="Proxima Nova"/>
                <a:cs typeface="Proxima Nova"/>
                <a:sym typeface="Proxima Nova"/>
              </a:rPr>
              <a:t> ⊂</a:t>
            </a:r>
            <a:r>
              <a:rPr b="1" lang="en-US" sz="1600">
                <a:solidFill>
                  <a:schemeClr val="lt1"/>
                </a:solidFill>
                <a:latin typeface="Proxima Nova"/>
                <a:ea typeface="Proxima Nova"/>
                <a:cs typeface="Proxima Nova"/>
                <a:sym typeface="Proxima Nova"/>
              </a:rPr>
              <a:t> </a:t>
            </a:r>
            <a:r>
              <a:rPr b="1" lang="en-US" sz="1600">
                <a:solidFill>
                  <a:schemeClr val="accent4"/>
                </a:solidFill>
                <a:latin typeface="Proxima Nova"/>
                <a:ea typeface="Proxima Nova"/>
                <a:cs typeface="Proxima Nova"/>
                <a:sym typeface="Proxima Nova"/>
              </a:rPr>
              <a:t>દ</a:t>
            </a:r>
            <a:r>
              <a:rPr b="1" baseline="-25000" lang="en-US" sz="1600">
                <a:solidFill>
                  <a:schemeClr val="accent4"/>
                </a:solidFill>
                <a:latin typeface="Proxima Nova"/>
                <a:ea typeface="Proxima Nova"/>
                <a:cs typeface="Proxima Nova"/>
                <a:sym typeface="Proxima Nova"/>
              </a:rPr>
              <a:t>sf,3p</a:t>
            </a:r>
            <a:r>
              <a:rPr b="1" lang="en-US" sz="1600">
                <a:solidFill>
                  <a:schemeClr val="lt1"/>
                </a:solidFill>
                <a:latin typeface="Proxima Nova"/>
                <a:ea typeface="Proxima Nova"/>
                <a:cs typeface="Proxima Nova"/>
                <a:sym typeface="Proxima Nova"/>
              </a:rPr>
              <a:t>. Let </a:t>
            </a:r>
            <a:r>
              <a:rPr b="1" lang="en-US" sz="1600">
                <a:solidFill>
                  <a:schemeClr val="accent4"/>
                </a:solidFill>
                <a:latin typeface="Proxima Nova"/>
                <a:ea typeface="Proxima Nova"/>
                <a:cs typeface="Proxima Nova"/>
                <a:sym typeface="Proxima Nova"/>
              </a:rPr>
              <a:t>X</a:t>
            </a:r>
            <a:r>
              <a:rPr b="1" lang="en-US" sz="1600">
                <a:solidFill>
                  <a:schemeClr val="lt1"/>
                </a:solidFill>
                <a:latin typeface="Proxima Nova"/>
                <a:ea typeface="Proxima Nova"/>
                <a:cs typeface="Proxima Nova"/>
                <a:sym typeface="Proxima Nova"/>
              </a:rPr>
              <a:t> be the graph with vertex set </a:t>
            </a:r>
            <a:r>
              <a:rPr b="1" lang="en-US" sz="1600">
                <a:solidFill>
                  <a:schemeClr val="accent4"/>
                </a:solidFill>
                <a:latin typeface="Proxima Nova"/>
                <a:ea typeface="Proxima Nova"/>
                <a:cs typeface="Proxima Nova"/>
                <a:sym typeface="Proxima Nova"/>
              </a:rPr>
              <a:t>I</a:t>
            </a:r>
            <a:r>
              <a:rPr b="1" baseline="-25000" lang="en-US" sz="1600">
                <a:solidFill>
                  <a:schemeClr val="accent4"/>
                </a:solidFill>
                <a:latin typeface="Proxima Nova"/>
                <a:ea typeface="Proxima Nova"/>
                <a:cs typeface="Proxima Nova"/>
                <a:sym typeface="Proxima Nova"/>
              </a:rPr>
              <a:t>N</a:t>
            </a:r>
            <a:r>
              <a:rPr b="1" lang="en-US" sz="1600">
                <a:solidFill>
                  <a:schemeClr val="accent4"/>
                </a:solidFill>
                <a:latin typeface="Proxima Nova"/>
                <a:ea typeface="Proxima Nova"/>
                <a:cs typeface="Proxima Nova"/>
                <a:sym typeface="Proxima Nova"/>
              </a:rPr>
              <a:t> </a:t>
            </a:r>
            <a:r>
              <a:rPr b="1" lang="en-US" sz="1600">
                <a:solidFill>
                  <a:schemeClr val="lt1"/>
                </a:solidFill>
                <a:latin typeface="Proxima Nova"/>
                <a:ea typeface="Proxima Nova"/>
                <a:cs typeface="Proxima Nova"/>
                <a:sym typeface="Proxima Nova"/>
              </a:rPr>
              <a:t>and for which </a:t>
            </a:r>
            <a:r>
              <a:rPr b="1" lang="en-US" sz="1600">
                <a:solidFill>
                  <a:schemeClr val="accent4"/>
                </a:solidFill>
                <a:latin typeface="Proxima Nova"/>
                <a:ea typeface="Proxima Nova"/>
                <a:cs typeface="Proxima Nova"/>
                <a:sym typeface="Proxima Nova"/>
              </a:rPr>
              <a:t>E</a:t>
            </a:r>
            <a:r>
              <a:rPr b="1" lang="en-US" sz="1600">
                <a:solidFill>
                  <a:schemeClr val="lt1"/>
                </a:solidFill>
                <a:latin typeface="Proxima Nova"/>
                <a:ea typeface="Proxima Nova"/>
                <a:cs typeface="Proxima Nova"/>
                <a:sym typeface="Proxima Nova"/>
              </a:rPr>
              <a:t>, </a:t>
            </a:r>
            <a:r>
              <a:rPr b="1" lang="en-US" sz="1600">
                <a:solidFill>
                  <a:schemeClr val="accent4"/>
                </a:solidFill>
                <a:latin typeface="Proxima Nova"/>
                <a:ea typeface="Proxima Nova"/>
                <a:cs typeface="Proxima Nova"/>
                <a:sym typeface="Proxima Nova"/>
              </a:rPr>
              <a:t>E′</a:t>
            </a:r>
            <a:r>
              <a:rPr b="1" lang="en-US" sz="1600">
                <a:solidFill>
                  <a:schemeClr val="lt1"/>
                </a:solidFill>
                <a:latin typeface="Proxima Nova"/>
                <a:ea typeface="Proxima Nova"/>
                <a:cs typeface="Proxima Nova"/>
                <a:sym typeface="Proxima Nova"/>
              </a:rPr>
              <a:t> are adjacent iff </a:t>
            </a:r>
            <a:r>
              <a:rPr b="1" lang="en-US" sz="1600">
                <a:solidFill>
                  <a:schemeClr val="accent4"/>
                </a:solidFill>
                <a:latin typeface="Proxima Nova"/>
                <a:ea typeface="Proxima Nova"/>
                <a:cs typeface="Proxima Nova"/>
                <a:sym typeface="Proxima Nova"/>
              </a:rPr>
              <a:t>∃[</a:t>
            </a:r>
            <a:r>
              <a:rPr b="1" lang="en-US" sz="1600">
                <a:solidFill>
                  <a:schemeClr val="accent4"/>
                </a:solidFill>
                <a:latin typeface="Proxima Nova"/>
                <a:ea typeface="Proxima Nova"/>
                <a:cs typeface="Proxima Nova"/>
                <a:sym typeface="Proxima Nova"/>
              </a:rPr>
              <a:t>𝔩</a:t>
            </a:r>
            <a:r>
              <a:rPr b="1" lang="en-US" sz="1600">
                <a:solidFill>
                  <a:schemeClr val="accent4"/>
                </a:solidFill>
                <a:latin typeface="Proxima Nova"/>
                <a:ea typeface="Proxima Nova"/>
                <a:cs typeface="Proxima Nova"/>
                <a:sym typeface="Proxima Nova"/>
              </a:rPr>
              <a:t>] ∈ B</a:t>
            </a:r>
            <a:r>
              <a:rPr b="1" baseline="-25000" lang="en-US" sz="1600">
                <a:solidFill>
                  <a:schemeClr val="accent4"/>
                </a:solidFill>
                <a:latin typeface="Proxima Nova"/>
                <a:ea typeface="Proxima Nova"/>
                <a:cs typeface="Proxima Nova"/>
                <a:sym typeface="Proxima Nova"/>
              </a:rPr>
              <a:t>K</a:t>
            </a:r>
            <a:r>
              <a:rPr b="1" lang="en-US" sz="1600">
                <a:solidFill>
                  <a:schemeClr val="accent4"/>
                </a:solidFill>
                <a:latin typeface="Proxima Nova"/>
                <a:ea typeface="Proxima Nova"/>
                <a:cs typeface="Proxima Nova"/>
                <a:sym typeface="Proxima Nova"/>
              </a:rPr>
              <a:t> </a:t>
            </a:r>
            <a:r>
              <a:rPr b="1" lang="en-US" sz="1600">
                <a:solidFill>
                  <a:schemeClr val="lt1"/>
                </a:solidFill>
                <a:latin typeface="Proxima Nova"/>
                <a:ea typeface="Proxima Nova"/>
                <a:cs typeface="Proxima Nova"/>
                <a:sym typeface="Proxima Nova"/>
              </a:rPr>
              <a:t>such that </a:t>
            </a:r>
            <a:r>
              <a:rPr b="1" lang="en-US" sz="1600">
                <a:solidFill>
                  <a:schemeClr val="accent4"/>
                </a:solidFill>
                <a:latin typeface="Proxima Nova"/>
                <a:ea typeface="Proxima Nova"/>
                <a:cs typeface="Proxima Nova"/>
                <a:sym typeface="Proxima Nova"/>
              </a:rPr>
              <a:t>[</a:t>
            </a:r>
            <a:r>
              <a:rPr b="1" lang="en-US" sz="1600">
                <a:solidFill>
                  <a:schemeClr val="accent4"/>
                </a:solidFill>
                <a:latin typeface="Proxima Nova"/>
                <a:ea typeface="Proxima Nova"/>
                <a:cs typeface="Proxima Nova"/>
                <a:sym typeface="Proxima Nova"/>
              </a:rPr>
              <a:t>𝔩</a:t>
            </a:r>
            <a:r>
              <a:rPr b="1" lang="en-US" sz="1600">
                <a:solidFill>
                  <a:schemeClr val="accent4"/>
                </a:solidFill>
                <a:latin typeface="Proxima Nova"/>
                <a:ea typeface="Proxima Nova"/>
                <a:cs typeface="Proxima Nova"/>
                <a:sym typeface="Proxima Nova"/>
              </a:rPr>
              <a:t>] ∗ E = E′</a:t>
            </a:r>
            <a:r>
              <a:rPr b="1" lang="en-US" sz="1600">
                <a:solidFill>
                  <a:schemeClr val="lt1"/>
                </a:solidFill>
                <a:latin typeface="Proxima Nova"/>
                <a:ea typeface="Proxima Nova"/>
                <a:cs typeface="Proxima Nova"/>
                <a:sym typeface="Proxima Nova"/>
              </a:rPr>
              <a:t>.</a:t>
            </a:r>
            <a:endParaRPr b="1" sz="1600">
              <a:solidFill>
                <a:schemeClr val="lt1"/>
              </a:solidFill>
              <a:latin typeface="Proxima Nova"/>
              <a:ea typeface="Proxima Nova"/>
              <a:cs typeface="Proxima Nova"/>
              <a:sym typeface="Proxima Nova"/>
            </a:endParaRPr>
          </a:p>
          <a:p>
            <a:pPr indent="0" lvl="0" marL="0" marR="0" rtl="0" algn="l">
              <a:spcBef>
                <a:spcPts val="0"/>
              </a:spcBef>
              <a:spcAft>
                <a:spcPts val="0"/>
              </a:spcAft>
              <a:buNone/>
            </a:pPr>
            <a:r>
              <a:t/>
            </a:r>
            <a:endParaRPr b="1" sz="1600">
              <a:solidFill>
                <a:schemeClr val="lt1"/>
              </a:solidFill>
              <a:latin typeface="Proxima Nova"/>
              <a:ea typeface="Proxima Nova"/>
              <a:cs typeface="Proxima Nova"/>
              <a:sym typeface="Proxima Nova"/>
            </a:endParaRPr>
          </a:p>
          <a:p>
            <a:pPr indent="0" lvl="0" marL="0" marR="0" rtl="0" algn="l">
              <a:spcBef>
                <a:spcPts val="0"/>
              </a:spcBef>
              <a:spcAft>
                <a:spcPts val="0"/>
              </a:spcAft>
              <a:buNone/>
            </a:pPr>
            <a:r>
              <a:rPr b="1" lang="en-US" sz="1600">
                <a:solidFill>
                  <a:schemeClr val="lt1"/>
                </a:solidFill>
                <a:latin typeface="Proxima Nova"/>
                <a:ea typeface="Proxima Nova"/>
                <a:cs typeface="Proxima Nova"/>
                <a:sym typeface="Proxima Nova"/>
              </a:rPr>
              <a:t>Suppose </a:t>
            </a:r>
            <a:r>
              <a:rPr b="1" lang="en-US" sz="1600">
                <a:solidFill>
                  <a:schemeClr val="accent4"/>
                </a:solidFill>
                <a:latin typeface="Proxima Nova"/>
                <a:ea typeface="Proxima Nova"/>
                <a:cs typeface="Proxima Nova"/>
                <a:sym typeface="Proxima Nova"/>
              </a:rPr>
              <a:t>B</a:t>
            </a:r>
            <a:r>
              <a:rPr b="1" baseline="-25000" lang="en-US" sz="1600">
                <a:solidFill>
                  <a:schemeClr val="accent4"/>
                </a:solidFill>
                <a:latin typeface="Proxima Nova"/>
                <a:ea typeface="Proxima Nova"/>
                <a:cs typeface="Proxima Nova"/>
                <a:sym typeface="Proxima Nova"/>
              </a:rPr>
              <a:t>K</a:t>
            </a:r>
            <a:r>
              <a:rPr b="1" lang="en-US" sz="1600">
                <a:solidFill>
                  <a:schemeClr val="lt1"/>
                </a:solidFill>
                <a:latin typeface="Proxima Nova"/>
                <a:ea typeface="Proxima Nova"/>
                <a:cs typeface="Proxima Nova"/>
                <a:sym typeface="Proxima Nova"/>
              </a:rPr>
              <a:t> is weakly Erdos-Renyi for </a:t>
            </a:r>
            <a:r>
              <a:rPr b="1" lang="en-US" sz="1600">
                <a:solidFill>
                  <a:schemeClr val="accent4"/>
                </a:solidFill>
                <a:latin typeface="Proxima Nova"/>
                <a:ea typeface="Proxima Nova"/>
                <a:cs typeface="Proxima Nova"/>
                <a:sym typeface="Proxima Nova"/>
              </a:rPr>
              <a:t>Cl(</a:t>
            </a:r>
            <a:r>
              <a:rPr b="1" i="1" lang="en-US" sz="1600">
                <a:solidFill>
                  <a:schemeClr val="accent4"/>
                </a:solidFill>
                <a:latin typeface="Proxima Nova"/>
                <a:ea typeface="Proxima Nova"/>
                <a:cs typeface="Proxima Nova"/>
                <a:sym typeface="Proxima Nova"/>
              </a:rPr>
              <a:t>ථ</a:t>
            </a:r>
            <a:r>
              <a:rPr b="1" baseline="-25000" lang="en-US" sz="1600">
                <a:solidFill>
                  <a:schemeClr val="accent4"/>
                </a:solidFill>
                <a:latin typeface="Proxima Nova"/>
                <a:ea typeface="Proxima Nova"/>
                <a:cs typeface="Proxima Nova"/>
                <a:sym typeface="Proxima Nova"/>
              </a:rPr>
              <a:t>K</a:t>
            </a:r>
            <a:r>
              <a:rPr b="1" lang="en-US" sz="1600">
                <a:solidFill>
                  <a:schemeClr val="accent4"/>
                </a:solidFill>
                <a:latin typeface="Proxima Nova"/>
                <a:ea typeface="Proxima Nova"/>
                <a:cs typeface="Proxima Nova"/>
                <a:sym typeface="Proxima Nova"/>
              </a:rPr>
              <a:t>)</a:t>
            </a:r>
            <a:r>
              <a:rPr b="1" lang="en-US" sz="1600">
                <a:solidFill>
                  <a:schemeClr val="lt1"/>
                </a:solidFill>
                <a:latin typeface="Proxima Nova"/>
                <a:ea typeface="Proxima Nova"/>
                <a:cs typeface="Proxima Nova"/>
                <a:sym typeface="Proxima Nova"/>
              </a:rPr>
              <a:t>, and let </a:t>
            </a:r>
            <a:r>
              <a:rPr b="1" lang="en-US" sz="1600">
                <a:solidFill>
                  <a:schemeClr val="accent4"/>
                </a:solidFill>
                <a:latin typeface="Proxima Nova"/>
                <a:ea typeface="Proxima Nova"/>
                <a:cs typeface="Proxima Nova"/>
                <a:sym typeface="Proxima Nova"/>
              </a:rPr>
              <a:t>r = #B</a:t>
            </a:r>
            <a:r>
              <a:rPr b="1" baseline="-25000" lang="en-US" sz="1600">
                <a:solidFill>
                  <a:schemeClr val="accent4"/>
                </a:solidFill>
                <a:latin typeface="Proxima Nova"/>
                <a:ea typeface="Proxima Nova"/>
                <a:cs typeface="Proxima Nova"/>
                <a:sym typeface="Proxima Nova"/>
              </a:rPr>
              <a:t>K</a:t>
            </a:r>
            <a:r>
              <a:rPr b="1" lang="en-US" sz="1600">
                <a:solidFill>
                  <a:schemeClr val="lt1"/>
                </a:solidFill>
                <a:latin typeface="Proxima Nova"/>
                <a:ea typeface="Proxima Nova"/>
                <a:cs typeface="Proxima Nova"/>
                <a:sym typeface="Proxima Nova"/>
              </a:rPr>
              <a:t>. Then the second largest eigenvalue </a:t>
            </a:r>
            <a:r>
              <a:rPr b="1" lang="en-US" sz="1600">
                <a:solidFill>
                  <a:schemeClr val="accent4"/>
                </a:solidFill>
                <a:latin typeface="Proxima Nova"/>
                <a:ea typeface="Proxima Nova"/>
                <a:cs typeface="Proxima Nova"/>
                <a:sym typeface="Proxima Nova"/>
              </a:rPr>
              <a:t>µ</a:t>
            </a:r>
            <a:r>
              <a:rPr b="1" baseline="-25000" lang="en-US" sz="1600">
                <a:solidFill>
                  <a:schemeClr val="accent4"/>
                </a:solidFill>
                <a:latin typeface="Proxima Nova"/>
                <a:ea typeface="Proxima Nova"/>
                <a:cs typeface="Proxima Nova"/>
                <a:sym typeface="Proxima Nova"/>
              </a:rPr>
              <a:t>2</a:t>
            </a:r>
            <a:r>
              <a:rPr b="1" lang="en-US" sz="1600">
                <a:solidFill>
                  <a:schemeClr val="accent4"/>
                </a:solidFill>
                <a:latin typeface="Proxima Nova"/>
                <a:ea typeface="Proxima Nova"/>
                <a:cs typeface="Proxima Nova"/>
                <a:sym typeface="Proxima Nova"/>
              </a:rPr>
              <a:t> </a:t>
            </a:r>
            <a:r>
              <a:rPr b="1" lang="en-US" sz="1600">
                <a:solidFill>
                  <a:schemeClr val="lt1"/>
                </a:solidFill>
                <a:latin typeface="Proxima Nova"/>
                <a:ea typeface="Proxima Nova"/>
                <a:cs typeface="Proxima Nova"/>
                <a:sym typeface="Proxima Nova"/>
              </a:rPr>
              <a:t>of the adjacency matrix of </a:t>
            </a:r>
            <a:r>
              <a:rPr b="1" lang="en-US" sz="1600">
                <a:solidFill>
                  <a:schemeClr val="accent4"/>
                </a:solidFill>
                <a:latin typeface="Proxima Nova"/>
                <a:ea typeface="Proxima Nova"/>
                <a:cs typeface="Proxima Nova"/>
                <a:sym typeface="Proxima Nova"/>
              </a:rPr>
              <a:t>X</a:t>
            </a:r>
            <a:r>
              <a:rPr b="1" lang="en-US" sz="1600">
                <a:solidFill>
                  <a:schemeClr val="lt1"/>
                </a:solidFill>
                <a:latin typeface="Proxima Nova"/>
                <a:ea typeface="Proxima Nova"/>
                <a:cs typeface="Proxima Nova"/>
                <a:sym typeface="Proxima Nova"/>
              </a:rPr>
              <a:t> satisfies </a:t>
            </a:r>
            <a:r>
              <a:rPr b="1" lang="en-US" sz="1600">
                <a:solidFill>
                  <a:schemeClr val="accent4"/>
                </a:solidFill>
                <a:latin typeface="Proxima Nova"/>
                <a:ea typeface="Proxima Nova"/>
                <a:cs typeface="Proxima Nova"/>
                <a:sym typeface="Proxima Nova"/>
              </a:rPr>
              <a:t>µ</a:t>
            </a:r>
            <a:r>
              <a:rPr b="1" baseline="-25000" lang="en-US" sz="1600">
                <a:solidFill>
                  <a:schemeClr val="accent4"/>
                </a:solidFill>
                <a:latin typeface="Proxima Nova"/>
                <a:ea typeface="Proxima Nova"/>
                <a:cs typeface="Proxima Nova"/>
                <a:sym typeface="Proxima Nova"/>
              </a:rPr>
              <a:t>2</a:t>
            </a:r>
            <a:r>
              <a:rPr b="1" lang="en-US" sz="1600">
                <a:solidFill>
                  <a:schemeClr val="accent4"/>
                </a:solidFill>
                <a:latin typeface="Proxima Nova"/>
                <a:ea typeface="Proxima Nova"/>
                <a:cs typeface="Proxima Nova"/>
                <a:sym typeface="Proxima Nova"/>
              </a:rPr>
              <a:t> ≤ r − 1/(16.5r</a:t>
            </a:r>
            <a:r>
              <a:rPr b="1" baseline="30000" lang="en-US" sz="1600">
                <a:solidFill>
                  <a:schemeClr val="accent4"/>
                </a:solidFill>
                <a:latin typeface="Proxima Nova"/>
                <a:ea typeface="Proxima Nova"/>
                <a:cs typeface="Proxima Nova"/>
                <a:sym typeface="Proxima Nova"/>
              </a:rPr>
              <a:t>2</a:t>
            </a:r>
            <a:r>
              <a:rPr b="1" lang="en-US" sz="1600">
                <a:solidFill>
                  <a:schemeClr val="accent4"/>
                </a:solidFill>
                <a:latin typeface="Proxima Nova"/>
                <a:ea typeface="Proxima Nova"/>
                <a:cs typeface="Proxima Nova"/>
                <a:sym typeface="Proxima Nova"/>
              </a:rPr>
              <a:t>)</a:t>
            </a:r>
            <a:r>
              <a:rPr b="1" lang="en-US" sz="1600">
                <a:solidFill>
                  <a:schemeClr val="lt1"/>
                </a:solidFill>
                <a:latin typeface="Proxima Nova"/>
                <a:ea typeface="Proxima Nova"/>
                <a:cs typeface="Proxima Nova"/>
                <a:sym typeface="Proxima Nova"/>
              </a:rPr>
              <a:t>.</a:t>
            </a:r>
            <a:endParaRPr b="1" sz="1600">
              <a:solidFill>
                <a:schemeClr val="lt1"/>
              </a:solidFill>
              <a:latin typeface="Proxima Nova"/>
              <a:ea typeface="Proxima Nova"/>
              <a:cs typeface="Proxima Nova"/>
              <a:sym typeface="Proxima Nova"/>
            </a:endParaRPr>
          </a:p>
        </p:txBody>
      </p:sp>
      <p:cxnSp>
        <p:nvCxnSpPr>
          <p:cNvPr id="965" name="Google Shape;965;p63"/>
          <p:cNvCxnSpPr/>
          <p:nvPr/>
        </p:nvCxnSpPr>
        <p:spPr>
          <a:xfrm flipH="1" rot="10800000">
            <a:off x="217075" y="3968675"/>
            <a:ext cx="8547300" cy="30000"/>
          </a:xfrm>
          <a:prstGeom prst="straightConnector1">
            <a:avLst/>
          </a:prstGeom>
          <a:noFill/>
          <a:ln cap="flat" cmpd="sng" w="9525">
            <a:solidFill>
              <a:schemeClr val="dk2"/>
            </a:solidFill>
            <a:prstDash val="solid"/>
            <a:round/>
            <a:headEnd len="sm" w="sm" type="none"/>
            <a:tailEnd len="sm" w="sm" type="none"/>
          </a:ln>
        </p:spPr>
      </p:cxnSp>
      <p:sp>
        <p:nvSpPr>
          <p:cNvPr id="966" name="Google Shape;966;p63"/>
          <p:cNvSpPr txBox="1"/>
          <p:nvPr/>
        </p:nvSpPr>
        <p:spPr>
          <a:xfrm>
            <a:off x="331475" y="2763988"/>
            <a:ext cx="80427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US" sz="1600" u="sng">
                <a:latin typeface="Proxima Nova"/>
                <a:ea typeface="Proxima Nova"/>
                <a:cs typeface="Proxima Nova"/>
                <a:sym typeface="Proxima Nova"/>
              </a:rPr>
              <a:t>What this means</a:t>
            </a:r>
            <a:r>
              <a:rPr lang="en-US" sz="1600">
                <a:latin typeface="Proxima Nova"/>
                <a:ea typeface="Proxima Nova"/>
                <a:cs typeface="Proxima Nova"/>
                <a:sym typeface="Proxima Nova"/>
              </a:rPr>
              <a:t>:  if the assumption holds, then the isogeny graph is (essentially) an expander.  We don’t have to do too much computation to “randomize” an initial elliptic curve over an isogeny class.  Our </a:t>
            </a:r>
            <a:r>
              <a:rPr b="1" lang="en-US" sz="1600">
                <a:latin typeface="Proxima Nova"/>
                <a:ea typeface="Proxima Nova"/>
                <a:cs typeface="Proxima Nova"/>
                <a:sym typeface="Proxima Nova"/>
              </a:rPr>
              <a:t>isogeny classes are “mixing enough” to fit the template of the invariant money scheme</a:t>
            </a:r>
            <a:r>
              <a:rPr lang="en-US" sz="1600">
                <a:latin typeface="Proxima Nova"/>
                <a:ea typeface="Proxima Nova"/>
                <a:cs typeface="Proxima Nova"/>
                <a:sym typeface="Proxima Nova"/>
              </a:rPr>
              <a:t>.</a:t>
            </a:r>
            <a:endParaRPr sz="1600">
              <a:solidFill>
                <a:schemeClr val="dk1"/>
              </a:solidFill>
              <a:latin typeface="Proxima Nova"/>
              <a:ea typeface="Proxima Nova"/>
              <a:cs typeface="Proxima Nova"/>
              <a:sym typeface="Proxima Nova"/>
            </a:endParaRPr>
          </a:p>
        </p:txBody>
      </p:sp>
      <p:sp>
        <p:nvSpPr>
          <p:cNvPr id="967" name="Google Shape;967;p63"/>
          <p:cNvSpPr txBox="1"/>
          <p:nvPr/>
        </p:nvSpPr>
        <p:spPr>
          <a:xfrm>
            <a:off x="331475" y="4082863"/>
            <a:ext cx="80427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US" sz="1600" u="sng">
                <a:latin typeface="Proxima Nova"/>
                <a:ea typeface="Proxima Nova"/>
                <a:cs typeface="Proxima Nova"/>
                <a:sym typeface="Proxima Nova"/>
              </a:rPr>
              <a:t>Analogy</a:t>
            </a:r>
            <a:r>
              <a:rPr lang="en-US" sz="1600">
                <a:latin typeface="Proxima Nova"/>
                <a:ea typeface="Proxima Nova"/>
                <a:cs typeface="Proxima Nova"/>
                <a:sym typeface="Proxima Nova"/>
              </a:rPr>
              <a:t>: if you are familiar with </a:t>
            </a:r>
            <a:r>
              <a:rPr b="1" lang="en-US" sz="1600">
                <a:latin typeface="Proxima Nova"/>
                <a:ea typeface="Proxima Nova"/>
                <a:cs typeface="Proxima Nova"/>
                <a:sym typeface="Proxima Nova"/>
              </a:rPr>
              <a:t>expander graphs</a:t>
            </a:r>
            <a:r>
              <a:rPr lang="en-US" sz="1600">
                <a:latin typeface="Proxima Nova"/>
                <a:ea typeface="Proxima Nova"/>
                <a:cs typeface="Proxima Nova"/>
                <a:sym typeface="Proxima Nova"/>
              </a:rPr>
              <a:t>, you can think of the assumption as assuming the isogeny graph is an expander, which means it “mixes” enough.</a:t>
            </a:r>
            <a:endParaRPr sz="1600">
              <a:solidFill>
                <a:schemeClr val="dk1"/>
              </a:solidFill>
              <a:latin typeface="Proxima Nova"/>
              <a:ea typeface="Proxima Nova"/>
              <a:cs typeface="Proxima Nova"/>
              <a:sym typeface="Proxima Nov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64"/>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64"/>
          <p:cNvSpPr txBox="1"/>
          <p:nvPr>
            <p:ph type="title"/>
          </p:nvPr>
        </p:nvSpPr>
        <p:spPr>
          <a:xfrm>
            <a:off x="755650" y="91700"/>
            <a:ext cx="80367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Our Construction, in a Nutshell</a:t>
            </a:r>
            <a:endParaRPr>
              <a:solidFill>
                <a:schemeClr val="lt1"/>
              </a:solidFill>
            </a:endParaRPr>
          </a:p>
        </p:txBody>
      </p:sp>
      <p:sp>
        <p:nvSpPr>
          <p:cNvPr id="974" name="Google Shape;974;p64"/>
          <p:cNvSpPr txBox="1"/>
          <p:nvPr/>
        </p:nvSpPr>
        <p:spPr>
          <a:xfrm>
            <a:off x="685698" y="955425"/>
            <a:ext cx="7886700" cy="15084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Proxima Nova"/>
              <a:buAutoNum type="arabicPeriod"/>
            </a:pPr>
            <a:r>
              <a:rPr lang="en-US">
                <a:latin typeface="Proxima Nova"/>
                <a:ea typeface="Proxima Nova"/>
                <a:cs typeface="Proxima Nova"/>
                <a:sym typeface="Proxima Nova"/>
              </a:rPr>
              <a:t>Sample a superposition </a:t>
            </a:r>
            <a:r>
              <a:rPr lang="en-US">
                <a:latin typeface="Short Stack"/>
                <a:ea typeface="Short Stack"/>
                <a:cs typeface="Short Stack"/>
                <a:sym typeface="Short Stack"/>
              </a:rPr>
              <a:t>|ψ&gt; = 1/√</a:t>
            </a:r>
            <a:r>
              <a:rPr lang="en-US">
                <a:solidFill>
                  <a:schemeClr val="dk1"/>
                </a:solidFill>
                <a:latin typeface="Short Stack"/>
                <a:ea typeface="Short Stack"/>
                <a:cs typeface="Short Stack"/>
                <a:sym typeface="Short Stack"/>
              </a:rPr>
              <a:t>|</a:t>
            </a:r>
            <a:r>
              <a:rPr b="1" lang="en-US" sz="1600">
                <a:solidFill>
                  <a:schemeClr val="dk1"/>
                </a:solidFill>
                <a:latin typeface="Proxima Nova"/>
                <a:ea typeface="Proxima Nova"/>
                <a:cs typeface="Proxima Nova"/>
                <a:sym typeface="Proxima Nova"/>
              </a:rPr>
              <a:t>દ</a:t>
            </a:r>
            <a:r>
              <a:rPr b="1" baseline="-25000" lang="en-US" sz="1600">
                <a:solidFill>
                  <a:schemeClr val="dk1"/>
                </a:solidFill>
                <a:latin typeface="Proxima Nova"/>
                <a:ea typeface="Proxima Nova"/>
                <a:cs typeface="Proxima Nova"/>
                <a:sym typeface="Proxima Nova"/>
              </a:rPr>
              <a:t>sf,3p</a:t>
            </a:r>
            <a:r>
              <a:rPr lang="en-US">
                <a:solidFill>
                  <a:schemeClr val="dk1"/>
                </a:solidFill>
                <a:latin typeface="Short Stack"/>
                <a:ea typeface="Short Stack"/>
                <a:cs typeface="Short Stack"/>
                <a:sym typeface="Short Stack"/>
              </a:rPr>
              <a:t>| ∑</a:t>
            </a:r>
            <a:r>
              <a:rPr b="1" baseline="-25000" lang="en-US">
                <a:solidFill>
                  <a:schemeClr val="dk1"/>
                </a:solidFill>
                <a:latin typeface="Short Stack"/>
                <a:ea typeface="Short Stack"/>
                <a:cs typeface="Short Stack"/>
                <a:sym typeface="Short Stack"/>
              </a:rPr>
              <a:t>E</a:t>
            </a:r>
            <a:r>
              <a:rPr b="1" baseline="-25000" lang="en-US">
                <a:solidFill>
                  <a:schemeClr val="dk1"/>
                </a:solidFill>
                <a:latin typeface="Short Stack"/>
                <a:ea typeface="Short Stack"/>
                <a:cs typeface="Short Stack"/>
                <a:sym typeface="Short Stack"/>
              </a:rPr>
              <a:t>∈X</a:t>
            </a:r>
            <a:r>
              <a:rPr lang="en-US">
                <a:solidFill>
                  <a:schemeClr val="dk1"/>
                </a:solidFill>
                <a:latin typeface="Short Stack"/>
                <a:ea typeface="Short Stack"/>
                <a:cs typeface="Short Stack"/>
                <a:sym typeface="Short Stack"/>
              </a:rPr>
              <a:t> |</a:t>
            </a:r>
            <a:r>
              <a:rPr b="1" lang="en-US">
                <a:solidFill>
                  <a:schemeClr val="dk1"/>
                </a:solidFill>
                <a:latin typeface="Proxima Nova"/>
                <a:ea typeface="Proxima Nova"/>
                <a:cs typeface="Proxima Nova"/>
                <a:sym typeface="Proxima Nova"/>
              </a:rPr>
              <a:t>E</a:t>
            </a:r>
            <a:r>
              <a:rPr lang="en-US">
                <a:solidFill>
                  <a:schemeClr val="dk1"/>
                </a:solidFill>
                <a:latin typeface="Short Stack"/>
                <a:ea typeface="Short Stack"/>
                <a:cs typeface="Short Stack"/>
                <a:sym typeface="Short Stack"/>
              </a:rPr>
              <a:t>&gt; </a:t>
            </a:r>
            <a:r>
              <a:rPr lang="en-US">
                <a:solidFill>
                  <a:schemeClr val="dk1"/>
                </a:solidFill>
                <a:latin typeface="Proxima Nova"/>
                <a:ea typeface="Proxima Nova"/>
                <a:cs typeface="Proxima Nova"/>
                <a:sym typeface="Proxima Nova"/>
              </a:rPr>
              <a:t>where </a:t>
            </a:r>
            <a:r>
              <a:rPr b="1" lang="en-US">
                <a:solidFill>
                  <a:schemeClr val="dk1"/>
                </a:solidFill>
                <a:latin typeface="Short Stack"/>
                <a:ea typeface="Short Stack"/>
                <a:cs typeface="Short Stack"/>
                <a:sym typeface="Short Stack"/>
              </a:rPr>
              <a:t>X</a:t>
            </a:r>
            <a:r>
              <a:rPr lang="en-US">
                <a:solidFill>
                  <a:schemeClr val="dk1"/>
                </a:solidFill>
                <a:latin typeface="Proxima Nova"/>
                <a:ea typeface="Proxima Nova"/>
                <a:cs typeface="Proxima Nova"/>
                <a:sym typeface="Proxima Nova"/>
              </a:rPr>
              <a:t> is all curves in </a:t>
            </a:r>
            <a:r>
              <a:rPr b="1" lang="en-US" sz="1600">
                <a:solidFill>
                  <a:schemeClr val="dk1"/>
                </a:solidFill>
                <a:latin typeface="Proxima Nova"/>
                <a:ea typeface="Proxima Nova"/>
                <a:cs typeface="Proxima Nova"/>
                <a:sym typeface="Proxima Nova"/>
              </a:rPr>
              <a:t>દ</a:t>
            </a:r>
            <a:r>
              <a:rPr b="1" baseline="-25000" lang="en-US" sz="1600">
                <a:solidFill>
                  <a:schemeClr val="dk1"/>
                </a:solidFill>
                <a:latin typeface="Proxima Nova"/>
                <a:ea typeface="Proxima Nova"/>
                <a:cs typeface="Proxima Nova"/>
                <a:sym typeface="Proxima Nova"/>
              </a:rPr>
              <a:t>sf,3p</a:t>
            </a:r>
            <a:r>
              <a:rPr lang="en-US" sz="1600">
                <a:solidFill>
                  <a:schemeClr val="dk1"/>
                </a:solidFill>
                <a:latin typeface="Proxima Nova"/>
                <a:ea typeface="Proxima Nova"/>
                <a:cs typeface="Proxima Nova"/>
                <a:sym typeface="Proxima Nova"/>
              </a:rPr>
              <a:t>.</a:t>
            </a:r>
            <a:endParaRPr>
              <a:solidFill>
                <a:schemeClr val="dk1"/>
              </a:solidFill>
              <a:latin typeface="Proxima Nova"/>
              <a:ea typeface="Proxima Nova"/>
              <a:cs typeface="Proxima Nova"/>
              <a:sym typeface="Proxima Nova"/>
            </a:endParaRPr>
          </a:p>
          <a:p>
            <a:pPr indent="0" lvl="0" marL="457200" rtl="0" algn="l">
              <a:spcBef>
                <a:spcPts val="0"/>
              </a:spcBef>
              <a:spcAft>
                <a:spcPts val="0"/>
              </a:spcAft>
              <a:buNone/>
            </a:pPr>
            <a:r>
              <a:t/>
            </a:r>
            <a:endParaRPr b="1">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US">
                <a:solidFill>
                  <a:schemeClr val="dk1"/>
                </a:solidFill>
                <a:latin typeface="Proxima Nova"/>
                <a:ea typeface="Proxima Nova"/>
                <a:cs typeface="Proxima Nova"/>
                <a:sym typeface="Proxima Nova"/>
              </a:rPr>
              <a:t>Compute in superposition and measure the number of points </a:t>
            </a:r>
            <a:r>
              <a:rPr b="1" lang="en-US">
                <a:solidFill>
                  <a:schemeClr val="dk1"/>
                </a:solidFill>
                <a:latin typeface="Proxima Nova"/>
                <a:ea typeface="Proxima Nova"/>
                <a:cs typeface="Proxima Nova"/>
                <a:sym typeface="Proxima Nova"/>
              </a:rPr>
              <a:t>N</a:t>
            </a:r>
            <a:r>
              <a:rPr lang="en-US">
                <a:solidFill>
                  <a:schemeClr val="dk1"/>
                </a:solidFill>
                <a:latin typeface="Proxima Nova"/>
                <a:ea typeface="Proxima Nova"/>
                <a:cs typeface="Proxima Nova"/>
                <a:sym typeface="Proxima Nova"/>
              </a:rPr>
              <a:t> in </a:t>
            </a:r>
            <a:r>
              <a:rPr b="1" lang="en-US">
                <a:solidFill>
                  <a:schemeClr val="dk1"/>
                </a:solidFill>
                <a:latin typeface="Proxima Nova"/>
                <a:ea typeface="Proxima Nova"/>
                <a:cs typeface="Proxima Nova"/>
                <a:sym typeface="Proxima Nova"/>
              </a:rPr>
              <a:t>E</a:t>
            </a:r>
            <a:r>
              <a:rPr lang="en-US">
                <a:solidFill>
                  <a:schemeClr val="dk1"/>
                </a:solidFill>
                <a:latin typeface="Proxima Nova"/>
                <a:ea typeface="Proxima Nova"/>
                <a:cs typeface="Proxima Nova"/>
                <a:sym typeface="Proxima Nova"/>
              </a:rPr>
              <a:t> using Schoof’s algorithm.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US">
                <a:solidFill>
                  <a:schemeClr val="dk1"/>
                </a:solidFill>
                <a:latin typeface="Proxima Nova"/>
                <a:ea typeface="Proxima Nova"/>
                <a:cs typeface="Proxima Nova"/>
                <a:sym typeface="Proxima Nova"/>
              </a:rPr>
              <a:t>Output             </a:t>
            </a:r>
            <a:r>
              <a:rPr lang="en-US">
                <a:solidFill>
                  <a:schemeClr val="dk1"/>
                </a:solidFill>
                <a:latin typeface="Short Stack"/>
                <a:ea typeface="Short Stack"/>
                <a:cs typeface="Short Stack"/>
                <a:sym typeface="Short Stack"/>
              </a:rPr>
              <a:t>= |ψ&gt;</a:t>
            </a:r>
            <a:r>
              <a:rPr lang="en-US">
                <a:solidFill>
                  <a:schemeClr val="dk1"/>
                </a:solidFill>
                <a:latin typeface="Proxima Nova"/>
                <a:ea typeface="Proxima Nova"/>
                <a:cs typeface="Proxima Nova"/>
                <a:sym typeface="Proxima Nova"/>
              </a:rPr>
              <a:t>, </a:t>
            </a:r>
            <a:r>
              <a:rPr lang="en-US">
                <a:solidFill>
                  <a:schemeClr val="dk1"/>
                </a:solidFill>
                <a:latin typeface="Short Stack"/>
                <a:ea typeface="Short Stack"/>
                <a:cs typeface="Short Stack"/>
                <a:sym typeface="Short Stack"/>
              </a:rPr>
              <a:t> </a:t>
            </a:r>
            <a:r>
              <a:rPr lang="en-US">
                <a:solidFill>
                  <a:schemeClr val="dk1"/>
                </a:solidFill>
                <a:latin typeface="Short Stack"/>
                <a:ea typeface="Short Stack"/>
                <a:cs typeface="Short Stack"/>
                <a:sym typeface="Short Stack"/>
              </a:rPr>
              <a:t>σ</a:t>
            </a:r>
            <a:r>
              <a:rPr lang="en-US">
                <a:solidFill>
                  <a:schemeClr val="dk1"/>
                </a:solidFill>
                <a:latin typeface="Short Stack"/>
                <a:ea typeface="Short Stack"/>
                <a:cs typeface="Short Stack"/>
                <a:sym typeface="Short Stack"/>
              </a:rPr>
              <a:t> = </a:t>
            </a:r>
            <a:r>
              <a:rPr b="1" lang="en-US">
                <a:solidFill>
                  <a:schemeClr val="dk1"/>
                </a:solidFill>
                <a:latin typeface="Proxima Nova"/>
                <a:ea typeface="Proxima Nova"/>
                <a:cs typeface="Proxima Nova"/>
                <a:sym typeface="Proxima Nova"/>
              </a:rPr>
              <a:t>N</a:t>
            </a:r>
            <a:r>
              <a:rPr lang="en-US">
                <a:solidFill>
                  <a:schemeClr val="dk1"/>
                </a:solidFill>
                <a:latin typeface="Proxima Nova"/>
                <a:ea typeface="Proxima Nova"/>
                <a:cs typeface="Proxima Nova"/>
                <a:sym typeface="Proxima Nova"/>
              </a:rPr>
              <a:t>.</a:t>
            </a:r>
            <a:r>
              <a:rPr lang="en-US">
                <a:solidFill>
                  <a:schemeClr val="dk1"/>
                </a:solidFill>
                <a:latin typeface="Proxima Nova"/>
                <a:ea typeface="Proxima Nova"/>
                <a:cs typeface="Proxima Nova"/>
                <a:sym typeface="Proxima Nova"/>
              </a:rPr>
              <a:t>  </a:t>
            </a:r>
            <a:endParaRPr>
              <a:solidFill>
                <a:schemeClr val="dk1"/>
              </a:solidFill>
              <a:latin typeface="Proxima Nova"/>
              <a:ea typeface="Proxima Nova"/>
              <a:cs typeface="Proxima Nova"/>
              <a:sym typeface="Proxima Nova"/>
            </a:endParaRPr>
          </a:p>
          <a:p>
            <a:pPr indent="0" lvl="0" marL="457200" rtl="0" algn="l">
              <a:spcBef>
                <a:spcPts val="0"/>
              </a:spcBef>
              <a:spcAft>
                <a:spcPts val="0"/>
              </a:spcAft>
              <a:buNone/>
            </a:pPr>
            <a:r>
              <a:t/>
            </a:r>
            <a:endParaRPr>
              <a:solidFill>
                <a:schemeClr val="dk1"/>
              </a:solidFill>
              <a:latin typeface="Proxima Nova"/>
              <a:ea typeface="Proxima Nova"/>
              <a:cs typeface="Proxima Nova"/>
              <a:sym typeface="Proxima Nova"/>
            </a:endParaRPr>
          </a:p>
        </p:txBody>
      </p:sp>
      <p:sp>
        <p:nvSpPr>
          <p:cNvPr id="975" name="Google Shape;975;p64"/>
          <p:cNvSpPr txBox="1"/>
          <p:nvPr/>
        </p:nvSpPr>
        <p:spPr>
          <a:xfrm>
            <a:off x="38500" y="936225"/>
            <a:ext cx="1017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u="sng">
                <a:latin typeface="Proxima Nova"/>
                <a:ea typeface="Proxima Nova"/>
                <a:cs typeface="Proxima Nova"/>
                <a:sym typeface="Proxima Nova"/>
              </a:rPr>
              <a:t>Gen():</a:t>
            </a:r>
            <a:endParaRPr b="1" sz="1600" u="sng">
              <a:latin typeface="Proxima Nova"/>
              <a:ea typeface="Proxima Nova"/>
              <a:cs typeface="Proxima Nova"/>
              <a:sym typeface="Proxima Nova"/>
            </a:endParaRPr>
          </a:p>
        </p:txBody>
      </p:sp>
      <p:pic>
        <p:nvPicPr>
          <p:cNvPr descr="Money with solid fill" id="976" name="Google Shape;976;p64"/>
          <p:cNvPicPr preferRelativeResize="0"/>
          <p:nvPr/>
        </p:nvPicPr>
        <p:blipFill rotWithShape="1">
          <a:blip r:embed="rId3">
            <a:alphaModFix/>
          </a:blip>
          <a:srcRect b="0" l="0" r="0" t="0"/>
          <a:stretch/>
        </p:blipFill>
        <p:spPr>
          <a:xfrm>
            <a:off x="1869403" y="1824683"/>
            <a:ext cx="416400" cy="416400"/>
          </a:xfrm>
          <a:prstGeom prst="rect">
            <a:avLst/>
          </a:prstGeom>
          <a:noFill/>
          <a:ln>
            <a:noFill/>
          </a:ln>
        </p:spPr>
      </p:pic>
      <p:sp>
        <p:nvSpPr>
          <p:cNvPr id="977" name="Google Shape;977;p64"/>
          <p:cNvSpPr txBox="1"/>
          <p:nvPr/>
        </p:nvSpPr>
        <p:spPr>
          <a:xfrm>
            <a:off x="38500" y="2299275"/>
            <a:ext cx="1830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u="sng">
                <a:latin typeface="Proxima Nova"/>
                <a:ea typeface="Proxima Nova"/>
                <a:cs typeface="Proxima Nova"/>
                <a:sym typeface="Proxima Nova"/>
              </a:rPr>
              <a:t>Verify(         , </a:t>
            </a:r>
            <a:r>
              <a:rPr lang="en-US" u="sng">
                <a:solidFill>
                  <a:schemeClr val="dk1"/>
                </a:solidFill>
                <a:latin typeface="Short Stack"/>
                <a:ea typeface="Short Stack"/>
                <a:cs typeface="Short Stack"/>
                <a:sym typeface="Short Stack"/>
              </a:rPr>
              <a:t>σ</a:t>
            </a:r>
            <a:r>
              <a:rPr b="1" lang="en-US" sz="1600" u="sng">
                <a:latin typeface="Proxima Nova"/>
                <a:ea typeface="Proxima Nova"/>
                <a:cs typeface="Proxima Nova"/>
                <a:sym typeface="Proxima Nova"/>
              </a:rPr>
              <a:t>):</a:t>
            </a:r>
            <a:endParaRPr b="1" sz="1600" u="sng">
              <a:latin typeface="Proxima Nova"/>
              <a:ea typeface="Proxima Nova"/>
              <a:cs typeface="Proxima Nova"/>
              <a:sym typeface="Proxima Nova"/>
            </a:endParaRPr>
          </a:p>
        </p:txBody>
      </p:sp>
      <p:pic>
        <p:nvPicPr>
          <p:cNvPr descr="Money with solid fill" id="978" name="Google Shape;978;p64"/>
          <p:cNvPicPr preferRelativeResize="0"/>
          <p:nvPr/>
        </p:nvPicPr>
        <p:blipFill rotWithShape="1">
          <a:blip r:embed="rId3">
            <a:alphaModFix/>
          </a:blip>
          <a:srcRect b="0" l="0" r="0" t="0"/>
          <a:stretch/>
        </p:blipFill>
        <p:spPr>
          <a:xfrm>
            <a:off x="745740" y="2243708"/>
            <a:ext cx="416400" cy="416400"/>
          </a:xfrm>
          <a:prstGeom prst="rect">
            <a:avLst/>
          </a:prstGeom>
          <a:noFill/>
          <a:ln>
            <a:noFill/>
          </a:ln>
        </p:spPr>
      </p:pic>
      <p:sp>
        <p:nvSpPr>
          <p:cNvPr id="979" name="Google Shape;979;p64"/>
          <p:cNvSpPr txBox="1"/>
          <p:nvPr/>
        </p:nvSpPr>
        <p:spPr>
          <a:xfrm>
            <a:off x="685698" y="2660100"/>
            <a:ext cx="8036700" cy="15084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Proxima Nova"/>
              <a:buAutoNum type="arabicPeriod"/>
            </a:pPr>
            <a:r>
              <a:rPr lang="en-US">
                <a:latin typeface="Proxima Nova"/>
                <a:ea typeface="Proxima Nova"/>
                <a:cs typeface="Proxima Nova"/>
                <a:sym typeface="Proxima Nova"/>
              </a:rPr>
              <a:t>Check that </a:t>
            </a:r>
            <a:r>
              <a:rPr lang="en-US">
                <a:latin typeface="Short Stack"/>
                <a:ea typeface="Short Stack"/>
                <a:cs typeface="Short Stack"/>
                <a:sym typeface="Short Stack"/>
              </a:rPr>
              <a:t>|ψ&gt;</a:t>
            </a:r>
            <a:r>
              <a:rPr lang="en-US">
                <a:latin typeface="Proxima Nova"/>
                <a:ea typeface="Proxima Nova"/>
                <a:cs typeface="Proxima Nova"/>
                <a:sym typeface="Proxima Nova"/>
              </a:rPr>
              <a:t> is properly formatted as an elliptic curve in  </a:t>
            </a:r>
            <a:r>
              <a:rPr b="1" lang="en-US" sz="1600">
                <a:solidFill>
                  <a:schemeClr val="dk1"/>
                </a:solidFill>
                <a:latin typeface="Proxima Nova"/>
                <a:ea typeface="Proxima Nova"/>
                <a:cs typeface="Proxima Nova"/>
                <a:sym typeface="Proxima Nova"/>
              </a:rPr>
              <a:t>દ</a:t>
            </a:r>
            <a:r>
              <a:rPr b="1" baseline="-25000" lang="en-US" sz="1600">
                <a:solidFill>
                  <a:schemeClr val="dk1"/>
                </a:solidFill>
                <a:latin typeface="Proxima Nova"/>
                <a:ea typeface="Proxima Nova"/>
                <a:cs typeface="Proxima Nova"/>
                <a:sym typeface="Proxima Nova"/>
              </a:rPr>
              <a:t>sf,3p</a:t>
            </a:r>
            <a:r>
              <a:rPr lang="en-US">
                <a:solidFill>
                  <a:schemeClr val="dk1"/>
                </a:solidFill>
                <a:latin typeface="Proxima Nova"/>
                <a:ea typeface="Proxima Nova"/>
                <a:cs typeface="Proxima Nova"/>
                <a:sym typeface="Proxima Nova"/>
              </a:rPr>
              <a:t> </a:t>
            </a:r>
            <a:r>
              <a:rPr lang="en-US">
                <a:latin typeface="Proxima Nova"/>
                <a:ea typeface="Proxima Nova"/>
                <a:cs typeface="Proxima Nova"/>
                <a:sym typeface="Proxima Nova"/>
              </a:rPr>
              <a:t>and the number of points is </a:t>
            </a:r>
            <a:r>
              <a:rPr b="1" lang="en-US">
                <a:latin typeface="Proxima Nova"/>
                <a:ea typeface="Proxima Nova"/>
                <a:cs typeface="Proxima Nova"/>
                <a:sym typeface="Proxima Nova"/>
              </a:rPr>
              <a:t>N</a:t>
            </a:r>
            <a:r>
              <a:rPr lang="en-US">
                <a:latin typeface="Proxima Nova"/>
                <a:ea typeface="Proxima Nova"/>
                <a:cs typeface="Proxima Nova"/>
                <a:sym typeface="Proxima Nova"/>
              </a:rPr>
              <a:t>.</a:t>
            </a:r>
            <a:endParaRPr>
              <a:latin typeface="Short Stack"/>
              <a:ea typeface="Short Stack"/>
              <a:cs typeface="Short Stack"/>
              <a:sym typeface="Short Stack"/>
            </a:endParaRPr>
          </a:p>
          <a:p>
            <a:pPr indent="0" lvl="0" marL="457200" rtl="0" algn="l">
              <a:spcBef>
                <a:spcPts val="0"/>
              </a:spcBef>
              <a:spcAft>
                <a:spcPts val="0"/>
              </a:spcAft>
              <a:buNone/>
            </a:pPr>
            <a:r>
              <a:t/>
            </a:r>
            <a:endParaRPr>
              <a:latin typeface="Short Stack"/>
              <a:ea typeface="Short Stack"/>
              <a:cs typeface="Short Stack"/>
              <a:sym typeface="Short Stack"/>
            </a:endParaRPr>
          </a:p>
          <a:p>
            <a:pPr indent="-317500" lvl="0" marL="457200" rtl="0" algn="l">
              <a:spcBef>
                <a:spcPts val="0"/>
              </a:spcBef>
              <a:spcAft>
                <a:spcPts val="0"/>
              </a:spcAft>
              <a:buClr>
                <a:schemeClr val="dk1"/>
              </a:buClr>
              <a:buSzPts val="1400"/>
              <a:buFont typeface="Proxima Nova"/>
              <a:buAutoNum type="arabicPeriod"/>
            </a:pPr>
            <a:r>
              <a:rPr lang="en-US">
                <a:solidFill>
                  <a:schemeClr val="dk1"/>
                </a:solidFill>
                <a:latin typeface="Proxima Nova"/>
                <a:ea typeface="Proxima Nova"/>
                <a:cs typeface="Proxima Nova"/>
                <a:sym typeface="Proxima Nova"/>
              </a:rPr>
              <a:t>Compute the (approximate) projection-valued measure given by</a:t>
            </a:r>
            <a:r>
              <a:rPr lang="en-US">
                <a:solidFill>
                  <a:schemeClr val="dk1"/>
                </a:solidFill>
                <a:latin typeface="Short Stack"/>
                <a:ea typeface="Short Stack"/>
                <a:cs typeface="Short Stack"/>
                <a:sym typeface="Short Stack"/>
              </a:rPr>
              <a:t> ∑</a:t>
            </a:r>
            <a:r>
              <a:rPr b="1" baseline="-25000" lang="en-US">
                <a:solidFill>
                  <a:schemeClr val="dk1"/>
                </a:solidFill>
                <a:latin typeface="Short Stack"/>
                <a:ea typeface="Short Stack"/>
                <a:cs typeface="Short Stack"/>
                <a:sym typeface="Short Stack"/>
              </a:rPr>
              <a:t>E</a:t>
            </a:r>
            <a:r>
              <a:rPr b="1" baseline="-25000" lang="en-US">
                <a:solidFill>
                  <a:schemeClr val="dk1"/>
                </a:solidFill>
                <a:latin typeface="Short Stack"/>
                <a:ea typeface="Short Stack"/>
                <a:cs typeface="Short Stack"/>
                <a:sym typeface="Short Stack"/>
              </a:rPr>
              <a:t>∈X</a:t>
            </a:r>
            <a:r>
              <a:rPr lang="en-US">
                <a:solidFill>
                  <a:schemeClr val="dk1"/>
                </a:solidFill>
                <a:latin typeface="Short Stack"/>
                <a:ea typeface="Short Stack"/>
                <a:cs typeface="Short Stack"/>
                <a:sym typeface="Short Stack"/>
              </a:rPr>
              <a:t> |</a:t>
            </a:r>
            <a:r>
              <a:rPr b="1" lang="en-US">
                <a:solidFill>
                  <a:schemeClr val="dk1"/>
                </a:solidFill>
                <a:latin typeface="Short Stack"/>
                <a:ea typeface="Short Stack"/>
                <a:cs typeface="Short Stack"/>
                <a:sym typeface="Short Stack"/>
              </a:rPr>
              <a:t>X</a:t>
            </a:r>
            <a:r>
              <a:rPr lang="en-US">
                <a:solidFill>
                  <a:schemeClr val="dk1"/>
                </a:solidFill>
                <a:latin typeface="Short Stack"/>
                <a:ea typeface="Short Stack"/>
                <a:cs typeface="Short Stack"/>
                <a:sym typeface="Short Stack"/>
              </a:rPr>
              <a:t>&gt;&lt;</a:t>
            </a:r>
            <a:r>
              <a:rPr b="1" lang="en-US">
                <a:solidFill>
                  <a:schemeClr val="dk1"/>
                </a:solidFill>
                <a:latin typeface="Short Stack"/>
                <a:ea typeface="Short Stack"/>
                <a:cs typeface="Short Stack"/>
                <a:sym typeface="Short Stack"/>
              </a:rPr>
              <a:t>X</a:t>
            </a:r>
            <a:r>
              <a:rPr lang="en-US">
                <a:solidFill>
                  <a:schemeClr val="dk1"/>
                </a:solidFill>
                <a:latin typeface="Short Stack"/>
                <a:ea typeface="Short Stack"/>
                <a:cs typeface="Short Stack"/>
                <a:sym typeface="Short Stack"/>
              </a:rPr>
              <a:t>|</a:t>
            </a:r>
            <a:r>
              <a:rPr b="1" lang="en-US">
                <a:solidFill>
                  <a:schemeClr val="dk1"/>
                </a:solidFill>
                <a:latin typeface="Proxima Nova"/>
                <a:ea typeface="Proxima Nova"/>
                <a:cs typeface="Proxima Nova"/>
                <a:sym typeface="Proxima Nova"/>
              </a:rPr>
              <a:t> </a:t>
            </a:r>
            <a:r>
              <a:rPr lang="en-US">
                <a:solidFill>
                  <a:schemeClr val="dk1"/>
                </a:solidFill>
                <a:latin typeface="Proxima Nova"/>
                <a:ea typeface="Proxima Nova"/>
                <a:cs typeface="Proxima Nova"/>
                <a:sym typeface="Proxima Nova"/>
              </a:rPr>
              <a:t>and apply it to the state </a:t>
            </a:r>
            <a:r>
              <a:rPr lang="en-US">
                <a:solidFill>
                  <a:schemeClr val="dk1"/>
                </a:solidFill>
                <a:latin typeface="Short Stack"/>
                <a:ea typeface="Short Stack"/>
                <a:cs typeface="Short Stack"/>
                <a:sym typeface="Short Stack"/>
              </a:rPr>
              <a:t>|ψ&gt;.</a:t>
            </a:r>
            <a:endParaRPr>
              <a:solidFill>
                <a:schemeClr val="dk1"/>
              </a:solidFill>
              <a:latin typeface="Short Stack"/>
              <a:ea typeface="Short Stack"/>
              <a:cs typeface="Short Stack"/>
              <a:sym typeface="Short Stack"/>
            </a:endParaRPr>
          </a:p>
          <a:p>
            <a:pPr indent="0" lvl="0" marL="457200" rtl="0" algn="l">
              <a:spcBef>
                <a:spcPts val="0"/>
              </a:spcBef>
              <a:spcAft>
                <a:spcPts val="0"/>
              </a:spcAft>
              <a:buNone/>
            </a:pPr>
            <a:r>
              <a:t/>
            </a:r>
            <a:endParaRPr>
              <a:solidFill>
                <a:schemeClr val="dk1"/>
              </a:solidFill>
              <a:latin typeface="Short Stack"/>
              <a:ea typeface="Short Stack"/>
              <a:cs typeface="Short Stack"/>
              <a:sym typeface="Short Stack"/>
            </a:endParaRPr>
          </a:p>
          <a:p>
            <a:pPr indent="-317500" lvl="0" marL="457200" rtl="0" algn="l">
              <a:spcBef>
                <a:spcPts val="0"/>
              </a:spcBef>
              <a:spcAft>
                <a:spcPts val="0"/>
              </a:spcAft>
              <a:buClr>
                <a:schemeClr val="dk1"/>
              </a:buClr>
              <a:buSzPts val="1400"/>
              <a:buFont typeface="Proxima Nova"/>
              <a:buAutoNum type="arabicPeriod"/>
            </a:pPr>
            <a:r>
              <a:rPr lang="en-US">
                <a:solidFill>
                  <a:schemeClr val="dk1"/>
                </a:solidFill>
                <a:latin typeface="Proxima Nova"/>
                <a:ea typeface="Proxima Nova"/>
                <a:cs typeface="Proxima Nova"/>
                <a:sym typeface="Proxima Nova"/>
              </a:rPr>
              <a:t>Accept if the measurement passes.</a:t>
            </a:r>
            <a:endParaRPr>
              <a:solidFill>
                <a:schemeClr val="dk1"/>
              </a:solidFill>
              <a:latin typeface="Proxima Nova"/>
              <a:ea typeface="Proxima Nova"/>
              <a:cs typeface="Proxima Nova"/>
              <a:sym typeface="Proxima Nova"/>
            </a:endParaRPr>
          </a:p>
        </p:txBody>
      </p:sp>
      <p:cxnSp>
        <p:nvCxnSpPr>
          <p:cNvPr id="980" name="Google Shape;980;p64"/>
          <p:cNvCxnSpPr/>
          <p:nvPr/>
        </p:nvCxnSpPr>
        <p:spPr>
          <a:xfrm flipH="1" rot="10800000">
            <a:off x="298300" y="4207725"/>
            <a:ext cx="8547300" cy="30000"/>
          </a:xfrm>
          <a:prstGeom prst="straightConnector1">
            <a:avLst/>
          </a:prstGeom>
          <a:noFill/>
          <a:ln cap="flat" cmpd="sng" w="9525">
            <a:solidFill>
              <a:schemeClr val="dk2"/>
            </a:solidFill>
            <a:prstDash val="solid"/>
            <a:round/>
            <a:headEnd len="sm" w="sm" type="none"/>
            <a:tailEnd len="sm" w="sm" type="none"/>
          </a:ln>
        </p:spPr>
      </p:cxnSp>
      <p:sp>
        <p:nvSpPr>
          <p:cNvPr id="981" name="Google Shape;981;p64"/>
          <p:cNvSpPr txBox="1"/>
          <p:nvPr/>
        </p:nvSpPr>
        <p:spPr>
          <a:xfrm>
            <a:off x="331475" y="4287997"/>
            <a:ext cx="80427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US" sz="1600">
                <a:latin typeface="Proxima Nova"/>
                <a:ea typeface="Proxima Nova"/>
                <a:cs typeface="Proxima Nova"/>
                <a:sym typeface="Proxima Nova"/>
              </a:rPr>
              <a:t>Main difference in </a:t>
            </a:r>
            <a:r>
              <a:rPr b="1" lang="en-US" sz="1600">
                <a:latin typeface="Proxima Nova"/>
                <a:ea typeface="Proxima Nova"/>
                <a:cs typeface="Proxima Nova"/>
                <a:sym typeface="Proxima Nova"/>
              </a:rPr>
              <a:t>Verify</a:t>
            </a:r>
            <a:r>
              <a:rPr lang="en-US" sz="1600">
                <a:latin typeface="Proxima Nova"/>
                <a:ea typeface="Proxima Nova"/>
                <a:cs typeface="Proxima Nova"/>
                <a:sym typeface="Proxima Nova"/>
              </a:rPr>
              <a:t> from before:  we only have a single orbit for each honest money state and can use a slightly different proof.</a:t>
            </a:r>
            <a:endParaRPr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sz="1600">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5"/>
                                        </p:tgtEl>
                                        <p:attrNameLst>
                                          <p:attrName>style.visibility</p:attrName>
                                        </p:attrNameLst>
                                      </p:cBhvr>
                                      <p:to>
                                        <p:strVal val="visible"/>
                                      </p:to>
                                    </p:set>
                                    <p:animEffect filter="fade" transition="in">
                                      <p:cBhvr>
                                        <p:cTn dur="1000"/>
                                        <p:tgtEl>
                                          <p:spTgt spid="975"/>
                                        </p:tgtEl>
                                      </p:cBhvr>
                                    </p:animEffect>
                                  </p:childTnLst>
                                </p:cTn>
                              </p:par>
                              <p:par>
                                <p:cTn fill="hold" nodeType="withEffect" presetClass="entr" presetID="10" presetSubtype="0">
                                  <p:stCondLst>
                                    <p:cond delay="0"/>
                                  </p:stCondLst>
                                  <p:childTnLst>
                                    <p:set>
                                      <p:cBhvr>
                                        <p:cTn dur="1" fill="hold">
                                          <p:stCondLst>
                                            <p:cond delay="0"/>
                                          </p:stCondLst>
                                        </p:cTn>
                                        <p:tgtEl>
                                          <p:spTgt spid="976"/>
                                        </p:tgtEl>
                                        <p:attrNameLst>
                                          <p:attrName>style.visibility</p:attrName>
                                        </p:attrNameLst>
                                      </p:cBhvr>
                                      <p:to>
                                        <p:strVal val="visible"/>
                                      </p:to>
                                    </p:set>
                                    <p:animEffect filter="fade" transition="in">
                                      <p:cBhvr>
                                        <p:cTn dur="1000"/>
                                        <p:tgtEl>
                                          <p:spTgt spid="976"/>
                                        </p:tgtEl>
                                      </p:cBhvr>
                                    </p:animEffect>
                                  </p:childTnLst>
                                </p:cTn>
                              </p:par>
                              <p:par>
                                <p:cTn fill="hold" nodeType="withEffect" presetClass="entr" presetID="10" presetSubtype="0">
                                  <p:stCondLst>
                                    <p:cond delay="0"/>
                                  </p:stCondLst>
                                  <p:childTnLst>
                                    <p:set>
                                      <p:cBhvr>
                                        <p:cTn dur="1" fill="hold">
                                          <p:stCondLst>
                                            <p:cond delay="0"/>
                                          </p:stCondLst>
                                        </p:cTn>
                                        <p:tgtEl>
                                          <p:spTgt spid="974"/>
                                        </p:tgtEl>
                                        <p:attrNameLst>
                                          <p:attrName>style.visibility</p:attrName>
                                        </p:attrNameLst>
                                      </p:cBhvr>
                                      <p:to>
                                        <p:strVal val="visible"/>
                                      </p:to>
                                    </p:set>
                                    <p:animEffect filter="fade" transition="in">
                                      <p:cBhvr>
                                        <p:cTn dur="1000"/>
                                        <p:tgtEl>
                                          <p:spTgt spid="9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8"/>
                                        </p:tgtEl>
                                        <p:attrNameLst>
                                          <p:attrName>style.visibility</p:attrName>
                                        </p:attrNameLst>
                                      </p:cBhvr>
                                      <p:to>
                                        <p:strVal val="visible"/>
                                      </p:to>
                                    </p:set>
                                    <p:animEffect filter="fade" transition="in">
                                      <p:cBhvr>
                                        <p:cTn dur="1000"/>
                                        <p:tgtEl>
                                          <p:spTgt spid="978"/>
                                        </p:tgtEl>
                                      </p:cBhvr>
                                    </p:animEffect>
                                  </p:childTnLst>
                                </p:cTn>
                              </p:par>
                              <p:par>
                                <p:cTn fill="hold" nodeType="withEffect" presetClass="entr" presetID="10" presetSubtype="0">
                                  <p:stCondLst>
                                    <p:cond delay="0"/>
                                  </p:stCondLst>
                                  <p:childTnLst>
                                    <p:set>
                                      <p:cBhvr>
                                        <p:cTn dur="1" fill="hold">
                                          <p:stCondLst>
                                            <p:cond delay="0"/>
                                          </p:stCondLst>
                                        </p:cTn>
                                        <p:tgtEl>
                                          <p:spTgt spid="979"/>
                                        </p:tgtEl>
                                        <p:attrNameLst>
                                          <p:attrName>style.visibility</p:attrName>
                                        </p:attrNameLst>
                                      </p:cBhvr>
                                      <p:to>
                                        <p:strVal val="visible"/>
                                      </p:to>
                                    </p:set>
                                    <p:animEffect filter="fade" transition="in">
                                      <p:cBhvr>
                                        <p:cTn dur="1000"/>
                                        <p:tgtEl>
                                          <p:spTgt spid="979"/>
                                        </p:tgtEl>
                                      </p:cBhvr>
                                    </p:animEffect>
                                  </p:childTnLst>
                                </p:cTn>
                              </p:par>
                              <p:par>
                                <p:cTn fill="hold" nodeType="withEffect" presetClass="entr" presetID="10" presetSubtype="0">
                                  <p:stCondLst>
                                    <p:cond delay="0"/>
                                  </p:stCondLst>
                                  <p:childTnLst>
                                    <p:set>
                                      <p:cBhvr>
                                        <p:cTn dur="1" fill="hold">
                                          <p:stCondLst>
                                            <p:cond delay="0"/>
                                          </p:stCondLst>
                                        </p:cTn>
                                        <p:tgtEl>
                                          <p:spTgt spid="977"/>
                                        </p:tgtEl>
                                        <p:attrNameLst>
                                          <p:attrName>style.visibility</p:attrName>
                                        </p:attrNameLst>
                                      </p:cBhvr>
                                      <p:to>
                                        <p:strVal val="visible"/>
                                      </p:to>
                                    </p:set>
                                    <p:animEffect filter="fade" transition="in">
                                      <p:cBhvr>
                                        <p:cTn dur="1000"/>
                                        <p:tgtEl>
                                          <p:spTgt spid="9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65"/>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800"/>
              <a:buNone/>
            </a:pPr>
            <a:r>
              <a:rPr lang="en-US">
                <a:solidFill>
                  <a:schemeClr val="lt1"/>
                </a:solidFill>
              </a:rPr>
              <a:t>Group Actions</a:t>
            </a:r>
            <a:endParaRPr>
              <a:solidFill>
                <a:schemeClr val="lt1"/>
              </a:solidFill>
            </a:endParaRPr>
          </a:p>
        </p:txBody>
      </p:sp>
      <p:sp>
        <p:nvSpPr>
          <p:cNvPr id="987" name="Google Shape;987;p65"/>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p65"/>
          <p:cNvSpPr txBox="1"/>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marR="0" rtl="0" algn="l">
              <a:lnSpc>
                <a:spcPct val="90000"/>
              </a:lnSpc>
              <a:spcBef>
                <a:spcPts val="0"/>
              </a:spcBef>
              <a:spcAft>
                <a:spcPts val="0"/>
              </a:spcAft>
              <a:buClr>
                <a:srgbClr val="000000"/>
              </a:buClr>
              <a:buSzPts val="2800"/>
              <a:buFont typeface="Arial"/>
              <a:buNone/>
            </a:pPr>
            <a:r>
              <a:rPr b="1" lang="en-US" sz="2800">
                <a:solidFill>
                  <a:schemeClr val="accent4"/>
                </a:solidFill>
                <a:latin typeface="Proxima Nova"/>
                <a:ea typeface="Proxima Nova"/>
                <a:cs typeface="Proxima Nova"/>
                <a:sym typeface="Proxima Nova"/>
              </a:rPr>
              <a:t>Instantiation from </a:t>
            </a:r>
            <a:r>
              <a:rPr b="1" i="0" lang="en-US" sz="2800" u="none" cap="none" strike="noStrike">
                <a:solidFill>
                  <a:srgbClr val="FFFFFF"/>
                </a:solidFill>
                <a:latin typeface="Proxima Nova"/>
                <a:ea typeface="Proxima Nova"/>
                <a:cs typeface="Proxima Nova"/>
                <a:sym typeface="Proxima Nova"/>
              </a:rPr>
              <a:t>Group Actions [LMZ</a:t>
            </a:r>
            <a:r>
              <a:rPr b="1" lang="en-US" sz="2800">
                <a:solidFill>
                  <a:srgbClr val="FFFFFF"/>
                </a:solidFill>
                <a:latin typeface="Proxima Nova"/>
                <a:ea typeface="Proxima Nova"/>
                <a:cs typeface="Proxima Nova"/>
                <a:sym typeface="Proxima Nova"/>
              </a:rPr>
              <a:t>’23]</a:t>
            </a:r>
            <a:endParaRPr b="1" i="0" sz="2800" u="none" cap="none" strike="noStrike">
              <a:solidFill>
                <a:srgbClr val="FFC000"/>
              </a:solidFill>
              <a:latin typeface="Proxima Nova"/>
              <a:ea typeface="Proxima Nova"/>
              <a:cs typeface="Proxima Nova"/>
              <a:sym typeface="Proxima Nova"/>
            </a:endParaRPr>
          </a:p>
        </p:txBody>
      </p:sp>
      <p:sp>
        <p:nvSpPr>
          <p:cNvPr id="989" name="Google Shape;989;p65"/>
          <p:cNvSpPr txBox="1"/>
          <p:nvPr/>
        </p:nvSpPr>
        <p:spPr>
          <a:xfrm>
            <a:off x="188375" y="740700"/>
            <a:ext cx="8199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The invariant scheme is structurally very similar to and inspired by the structure of group actions.  </a:t>
            </a:r>
            <a:r>
              <a:rPr b="1" lang="en-US">
                <a:solidFill>
                  <a:schemeClr val="accent1"/>
                </a:solidFill>
                <a:latin typeface="Proxima Nova"/>
                <a:ea typeface="Proxima Nova"/>
                <a:cs typeface="Proxima Nova"/>
                <a:sym typeface="Proxima Nova"/>
              </a:rPr>
              <a:t>With some important caveats</a:t>
            </a:r>
            <a:r>
              <a:rPr lang="en-US">
                <a:latin typeface="Proxima Nova"/>
                <a:ea typeface="Proxima Nova"/>
                <a:cs typeface="Proxima Nova"/>
                <a:sym typeface="Proxima Nova"/>
              </a:rPr>
              <a:t>, it is possible to build a candidate quantum money scheme.</a:t>
            </a:r>
            <a:endParaRPr>
              <a:latin typeface="Proxima Nova"/>
              <a:ea typeface="Proxima Nova"/>
              <a:cs typeface="Proxima Nova"/>
              <a:sym typeface="Proxima Nova"/>
            </a:endParaRPr>
          </a:p>
        </p:txBody>
      </p:sp>
      <p:cxnSp>
        <p:nvCxnSpPr>
          <p:cNvPr id="990" name="Google Shape;990;p65"/>
          <p:cNvCxnSpPr/>
          <p:nvPr/>
        </p:nvCxnSpPr>
        <p:spPr>
          <a:xfrm flipH="1" rot="10800000">
            <a:off x="254825" y="1454263"/>
            <a:ext cx="8547300" cy="30000"/>
          </a:xfrm>
          <a:prstGeom prst="straightConnector1">
            <a:avLst/>
          </a:prstGeom>
          <a:noFill/>
          <a:ln cap="flat" cmpd="sng" w="9525">
            <a:solidFill>
              <a:schemeClr val="dk2"/>
            </a:solidFill>
            <a:prstDash val="solid"/>
            <a:round/>
            <a:headEnd len="med" w="med" type="none"/>
            <a:tailEnd len="med" w="med" type="none"/>
          </a:ln>
        </p:spPr>
      </p:cxnSp>
      <p:sp>
        <p:nvSpPr>
          <p:cNvPr id="991" name="Google Shape;991;p65"/>
          <p:cNvSpPr txBox="1"/>
          <p:nvPr/>
        </p:nvSpPr>
        <p:spPr>
          <a:xfrm>
            <a:off x="383500" y="1618500"/>
            <a:ext cx="84822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Some Caveats:</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We need </a:t>
            </a:r>
            <a:r>
              <a:rPr b="1" lang="en-US">
                <a:latin typeface="Proxima Nova"/>
                <a:ea typeface="Proxima Nova"/>
                <a:cs typeface="Proxima Nova"/>
                <a:sym typeface="Proxima Nova"/>
              </a:rPr>
              <a:t>oblivious samplability </a:t>
            </a:r>
            <a:r>
              <a:rPr lang="en-US">
                <a:latin typeface="Proxima Nova"/>
                <a:ea typeface="Proxima Nova"/>
                <a:cs typeface="Proxima Nova"/>
                <a:sym typeface="Proxima Nova"/>
              </a:rPr>
              <a:t>of set elements.  This is </a:t>
            </a:r>
            <a:r>
              <a:rPr b="1" lang="en-US">
                <a:latin typeface="Proxima Nova"/>
                <a:ea typeface="Proxima Nova"/>
                <a:cs typeface="Proxima Nova"/>
                <a:sym typeface="Proxima Nova"/>
              </a:rPr>
              <a:t>not known</a:t>
            </a:r>
            <a:r>
              <a:rPr lang="en-US">
                <a:latin typeface="Proxima Nova"/>
                <a:ea typeface="Proxima Nova"/>
                <a:cs typeface="Proxima Nova"/>
                <a:sym typeface="Proxima Nova"/>
              </a:rPr>
              <a:t> for many cryptographic group actions.  We also need a </a:t>
            </a:r>
            <a:r>
              <a:rPr b="1" lang="en-US">
                <a:latin typeface="Proxima Nova"/>
                <a:ea typeface="Proxima Nova"/>
                <a:cs typeface="Proxima Nova"/>
                <a:sym typeface="Proxima Nova"/>
              </a:rPr>
              <a:t>“pseudoinvertible” sampling algorithm</a:t>
            </a:r>
            <a:r>
              <a:rPr lang="en-US">
                <a:latin typeface="Proxima Nova"/>
                <a:ea typeface="Proxima Nova"/>
                <a:cs typeface="Proxima Nova"/>
                <a:sym typeface="Proxima Nova"/>
              </a:rPr>
              <a:t>.</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We need</a:t>
            </a:r>
            <a:r>
              <a:rPr b="1" lang="en-US">
                <a:latin typeface="Proxima Nova"/>
                <a:ea typeface="Proxima Nova"/>
                <a:cs typeface="Proxima Nova"/>
                <a:sym typeface="Proxima Nova"/>
              </a:rPr>
              <a:t> regular</a:t>
            </a:r>
            <a:r>
              <a:rPr lang="en-US">
                <a:latin typeface="Proxima Nova"/>
                <a:ea typeface="Proxima Nova"/>
                <a:cs typeface="Proxima Nova"/>
                <a:sym typeface="Proxima Nova"/>
              </a:rPr>
              <a:t> (or close to regular) </a:t>
            </a:r>
            <a:r>
              <a:rPr b="1" lang="en-US">
                <a:latin typeface="Proxima Nova"/>
                <a:ea typeface="Proxima Nova"/>
                <a:cs typeface="Proxima Nova"/>
                <a:sym typeface="Proxima Nova"/>
              </a:rPr>
              <a:t>group actions</a:t>
            </a:r>
            <a:r>
              <a:rPr lang="en-US">
                <a:latin typeface="Proxima Nova"/>
                <a:ea typeface="Proxima Nova"/>
                <a:cs typeface="Proxima Nova"/>
                <a:sym typeface="Proxima Nova"/>
              </a:rPr>
              <a:t> (although these are typically what is used in cryptography).</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We need a </a:t>
            </a:r>
            <a:r>
              <a:rPr b="1" lang="en-US">
                <a:latin typeface="Proxima Nova"/>
                <a:ea typeface="Proxima Nova"/>
                <a:cs typeface="Proxima Nova"/>
                <a:sym typeface="Proxima Nova"/>
              </a:rPr>
              <a:t>new security proof</a:t>
            </a:r>
            <a:r>
              <a:rPr lang="en-US">
                <a:latin typeface="Proxima Nova"/>
                <a:ea typeface="Proxima Nova"/>
                <a:cs typeface="Proxima Nova"/>
                <a:sym typeface="Proxima Nova"/>
              </a:rPr>
              <a:t>, since [Zhandry’23] broke an assumption used in the proof from [LMZ’23].</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457200" rtl="0" algn="l">
              <a:spcBef>
                <a:spcPts val="0"/>
              </a:spcBef>
              <a:spcAft>
                <a:spcPts val="0"/>
              </a:spcAft>
              <a:buNone/>
            </a:pPr>
            <a:r>
              <a:t/>
            </a:r>
            <a:endParaRPr>
              <a:latin typeface="Proxima Nova"/>
              <a:ea typeface="Proxima Nova"/>
              <a:cs typeface="Proxima Nova"/>
              <a:sym typeface="Proxima Nova"/>
            </a:endParaRPr>
          </a:p>
        </p:txBody>
      </p:sp>
      <p:cxnSp>
        <p:nvCxnSpPr>
          <p:cNvPr id="992" name="Google Shape;992;p65"/>
          <p:cNvCxnSpPr/>
          <p:nvPr/>
        </p:nvCxnSpPr>
        <p:spPr>
          <a:xfrm flipH="1" rot="10800000">
            <a:off x="188375" y="3531113"/>
            <a:ext cx="8547300" cy="30000"/>
          </a:xfrm>
          <a:prstGeom prst="straightConnector1">
            <a:avLst/>
          </a:prstGeom>
          <a:noFill/>
          <a:ln cap="flat" cmpd="sng" w="9525">
            <a:solidFill>
              <a:schemeClr val="dk2"/>
            </a:solidFill>
            <a:prstDash val="solid"/>
            <a:round/>
            <a:headEnd len="med" w="med" type="none"/>
            <a:tailEnd len="med" w="med" type="none"/>
          </a:ln>
        </p:spPr>
      </p:cxnSp>
      <p:sp>
        <p:nvSpPr>
          <p:cNvPr id="993" name="Google Shape;993;p65"/>
          <p:cNvSpPr txBox="1"/>
          <p:nvPr/>
        </p:nvSpPr>
        <p:spPr>
          <a:xfrm>
            <a:off x="298300" y="3706700"/>
            <a:ext cx="8437500" cy="138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lang="en-US" sz="1600">
                <a:latin typeface="Proxima Nova"/>
                <a:ea typeface="Proxima Nova"/>
                <a:cs typeface="Proxima Nova"/>
                <a:sym typeface="Proxima Nova"/>
              </a:rPr>
              <a:t>This work:  we solve all of these problems with new results on </a:t>
            </a:r>
            <a:r>
              <a:rPr b="1" lang="en-US" sz="1600">
                <a:solidFill>
                  <a:schemeClr val="accent4"/>
                </a:solidFill>
                <a:latin typeface="Proxima Nova"/>
                <a:ea typeface="Proxima Nova"/>
                <a:cs typeface="Proxima Nova"/>
                <a:sym typeface="Proxima Nova"/>
              </a:rPr>
              <a:t>Elliptic Curve Isogenies</a:t>
            </a:r>
            <a:r>
              <a:rPr b="1" lang="en-US" sz="1600">
                <a:latin typeface="Proxima Nova"/>
                <a:ea typeface="Proxima Nova"/>
                <a:cs typeface="Proxima Nova"/>
                <a:sym typeface="Proxima Nova"/>
              </a:rPr>
              <a:t>.</a:t>
            </a:r>
            <a:endParaRPr b="1"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b="1"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rPr b="1" lang="en-US" sz="1600">
                <a:latin typeface="Proxima Nova"/>
                <a:ea typeface="Proxima Nova"/>
                <a:cs typeface="Proxima Nova"/>
                <a:sym typeface="Proxima Nova"/>
              </a:rPr>
              <a:t>This requires us to advance the state of the art of “pure” math on elliptic curves.</a:t>
            </a:r>
            <a:endParaRPr b="1"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
        <p:nvSpPr>
          <p:cNvPr id="994" name="Google Shape;994;p65"/>
          <p:cNvSpPr/>
          <p:nvPr/>
        </p:nvSpPr>
        <p:spPr>
          <a:xfrm>
            <a:off x="331075" y="2655488"/>
            <a:ext cx="8482200" cy="682200"/>
          </a:xfrm>
          <a:prstGeom prst="roundRect">
            <a:avLst>
              <a:gd fmla="val 16667" name="adj"/>
            </a:avLst>
          </a:prstGeom>
          <a:noFill/>
          <a:ln cap="flat" cmpd="sng" w="1143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995" name="Google Shape;995;p65"/>
          <p:cNvSpPr/>
          <p:nvPr/>
        </p:nvSpPr>
        <p:spPr>
          <a:xfrm>
            <a:off x="575375" y="756350"/>
            <a:ext cx="8107500" cy="1610100"/>
          </a:xfrm>
          <a:prstGeom prst="roundRect">
            <a:avLst>
              <a:gd fmla="val 16667" name="adj"/>
            </a:avLst>
          </a:prstGeom>
          <a:gradFill>
            <a:gsLst>
              <a:gs pos="0">
                <a:srgbClr val="93C571"/>
              </a:gs>
              <a:gs pos="100000">
                <a:srgbClr val="54793A"/>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65"/>
          <p:cNvSpPr txBox="1"/>
          <p:nvPr/>
        </p:nvSpPr>
        <p:spPr>
          <a:xfrm>
            <a:off x="935081" y="812629"/>
            <a:ext cx="73743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solidFill>
                  <a:schemeClr val="lt1"/>
                </a:solidFill>
                <a:latin typeface="Proxima Nova"/>
                <a:ea typeface="Proxima Nova"/>
                <a:cs typeface="Proxima Nova"/>
                <a:sym typeface="Proxima Nova"/>
              </a:rPr>
              <a:t>Problem #6</a:t>
            </a:r>
            <a:endParaRPr b="1" u="sng">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US">
                <a:solidFill>
                  <a:schemeClr val="lt1"/>
                </a:solidFill>
                <a:latin typeface="Proxima Nova"/>
                <a:ea typeface="Proxima Nova"/>
                <a:cs typeface="Proxima Nova"/>
                <a:sym typeface="Proxima Nova"/>
              </a:rPr>
              <a:t>What about security?</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US">
                <a:solidFill>
                  <a:schemeClr val="lt1"/>
                </a:solidFill>
                <a:latin typeface="Proxima Nova"/>
                <a:ea typeface="Proxima Nova"/>
                <a:cs typeface="Proxima Nova"/>
                <a:sym typeface="Proxima Nova"/>
              </a:rPr>
              <a:t>Is there a nice assumption?</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US">
                <a:solidFill>
                  <a:schemeClr val="lt1"/>
                </a:solidFill>
                <a:latin typeface="Proxima Nova"/>
                <a:ea typeface="Proxima Nova"/>
                <a:cs typeface="Proxima Nova"/>
                <a:sym typeface="Proxima Nova"/>
              </a:rPr>
              <a:t>A generic proof?</a:t>
            </a:r>
            <a:endParaRPr b="1">
              <a:solidFill>
                <a:schemeClr val="lt1"/>
              </a:solidFill>
              <a:latin typeface="Proxima Nova"/>
              <a:ea typeface="Proxima Nova"/>
              <a:cs typeface="Proxima Nova"/>
              <a:sym typeface="Proxima Nov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66"/>
          <p:cNvSpPr/>
          <p:nvPr/>
        </p:nvSpPr>
        <p:spPr>
          <a:xfrm>
            <a:off x="175" y="-8225"/>
            <a:ext cx="9144000" cy="618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66"/>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Basic Security</a:t>
            </a:r>
            <a:endParaRPr>
              <a:solidFill>
                <a:schemeClr val="accent4"/>
              </a:solidFill>
            </a:endParaRPr>
          </a:p>
        </p:txBody>
      </p:sp>
      <p:sp>
        <p:nvSpPr>
          <p:cNvPr id="1003" name="Google Shape;1003;p66"/>
          <p:cNvSpPr/>
          <p:nvPr/>
        </p:nvSpPr>
        <p:spPr>
          <a:xfrm>
            <a:off x="217075" y="2279450"/>
            <a:ext cx="8710200" cy="873600"/>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600" u="sng">
                <a:solidFill>
                  <a:schemeClr val="lt1"/>
                </a:solidFill>
                <a:latin typeface="Proxima Nova"/>
                <a:ea typeface="Proxima Nova"/>
                <a:cs typeface="Proxima Nova"/>
                <a:sym typeface="Proxima Nova"/>
              </a:rPr>
              <a:t>Theorem</a:t>
            </a:r>
            <a:r>
              <a:rPr b="1" lang="en-US" sz="1600">
                <a:solidFill>
                  <a:schemeClr val="lt1"/>
                </a:solidFill>
                <a:latin typeface="Proxima Nova"/>
                <a:ea typeface="Proxima Nova"/>
                <a:cs typeface="Proxima Nova"/>
                <a:sym typeface="Proxima Nova"/>
              </a:rPr>
              <a:t>: Our quantum lightning construction is secure assuming the ECSP assumption holds.</a:t>
            </a:r>
            <a:endParaRPr sz="1600">
              <a:solidFill>
                <a:schemeClr val="lt1"/>
              </a:solidFill>
              <a:latin typeface="Proxima Nova"/>
              <a:ea typeface="Proxima Nova"/>
              <a:cs typeface="Proxima Nova"/>
              <a:sym typeface="Proxima Nova"/>
            </a:endParaRPr>
          </a:p>
        </p:txBody>
      </p:sp>
      <p:sp>
        <p:nvSpPr>
          <p:cNvPr id="1004" name="Google Shape;1004;p66"/>
          <p:cNvSpPr txBox="1"/>
          <p:nvPr/>
        </p:nvSpPr>
        <p:spPr>
          <a:xfrm>
            <a:off x="331475" y="660950"/>
            <a:ext cx="80427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US" sz="1600">
                <a:latin typeface="Proxima Nova"/>
                <a:ea typeface="Proxima Nova"/>
                <a:cs typeface="Proxima Nova"/>
                <a:sym typeface="Proxima Nova"/>
              </a:rPr>
              <a:t>Very simple (although ad-hoc) assumption:</a:t>
            </a:r>
            <a:endParaRPr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b="1" sz="1600">
              <a:solidFill>
                <a:schemeClr val="dk1"/>
              </a:solidFill>
              <a:latin typeface="Proxima Nova"/>
              <a:ea typeface="Proxima Nova"/>
              <a:cs typeface="Proxima Nova"/>
              <a:sym typeface="Proxima Nova"/>
            </a:endParaRPr>
          </a:p>
        </p:txBody>
      </p:sp>
      <p:sp>
        <p:nvSpPr>
          <p:cNvPr id="1005" name="Google Shape;1005;p66"/>
          <p:cNvSpPr txBox="1"/>
          <p:nvPr/>
        </p:nvSpPr>
        <p:spPr>
          <a:xfrm>
            <a:off x="331475" y="3373588"/>
            <a:ext cx="80427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US" sz="1600" u="sng">
                <a:latin typeface="Proxima Nova"/>
                <a:ea typeface="Proxima Nova"/>
                <a:cs typeface="Proxima Nova"/>
                <a:sym typeface="Proxima Nova"/>
              </a:rPr>
              <a:t>What this means:</a:t>
            </a:r>
            <a:r>
              <a:rPr lang="en-US" sz="1600">
                <a:latin typeface="Proxima Nova"/>
                <a:ea typeface="Proxima Nova"/>
                <a:cs typeface="Proxima Nova"/>
                <a:sym typeface="Proxima Nova"/>
              </a:rPr>
              <a:t> we have a very simple (and seemingly fundamental) quantum assumption for quantum money.</a:t>
            </a:r>
            <a:endParaRPr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sz="1600">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rPr b="1" lang="en-US" sz="1600">
                <a:latin typeface="Proxima Nova"/>
                <a:ea typeface="Proxima Nova"/>
                <a:cs typeface="Proxima Nova"/>
                <a:sym typeface="Proxima Nova"/>
              </a:rPr>
              <a:t>We encourage you to try to break it!</a:t>
            </a:r>
            <a:endParaRPr b="1" sz="1600">
              <a:latin typeface="Proxima Nova"/>
              <a:ea typeface="Proxima Nova"/>
              <a:cs typeface="Proxima Nova"/>
              <a:sym typeface="Proxima Nova"/>
            </a:endParaRPr>
          </a:p>
        </p:txBody>
      </p:sp>
      <p:sp>
        <p:nvSpPr>
          <p:cNvPr id="1006" name="Google Shape;1006;p66"/>
          <p:cNvSpPr/>
          <p:nvPr/>
        </p:nvSpPr>
        <p:spPr>
          <a:xfrm>
            <a:off x="217075" y="1212650"/>
            <a:ext cx="8710200" cy="795300"/>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600" u="sng">
                <a:solidFill>
                  <a:schemeClr val="lt1"/>
                </a:solidFill>
                <a:latin typeface="Proxima Nova"/>
                <a:ea typeface="Proxima Nova"/>
                <a:cs typeface="Proxima Nova"/>
                <a:sym typeface="Proxima Nova"/>
              </a:rPr>
              <a:t>Elliptic Curve Superposition Problem </a:t>
            </a:r>
            <a:r>
              <a:rPr b="1" lang="en-US" sz="1600" u="sng">
                <a:solidFill>
                  <a:schemeClr val="lt1"/>
                </a:solidFill>
                <a:latin typeface="Proxima Nova"/>
                <a:ea typeface="Proxima Nova"/>
                <a:cs typeface="Proxima Nova"/>
                <a:sym typeface="Proxima Nova"/>
              </a:rPr>
              <a:t>Assumption</a:t>
            </a:r>
            <a:r>
              <a:rPr b="1" lang="en-US" sz="1600">
                <a:solidFill>
                  <a:schemeClr val="lt1"/>
                </a:solidFill>
                <a:latin typeface="Proxima Nova"/>
                <a:ea typeface="Proxima Nova"/>
                <a:cs typeface="Proxima Nova"/>
                <a:sym typeface="Proxima Nova"/>
              </a:rPr>
              <a:t>: No efficient adversary can create two uniform superpositions over an isogeny class in </a:t>
            </a:r>
            <a:r>
              <a:rPr b="1" lang="en-US" sz="1600">
                <a:solidFill>
                  <a:schemeClr val="accent4"/>
                </a:solidFill>
                <a:latin typeface="Proxima Nova"/>
                <a:ea typeface="Proxima Nova"/>
                <a:cs typeface="Proxima Nova"/>
                <a:sym typeface="Proxima Nova"/>
              </a:rPr>
              <a:t>દ</a:t>
            </a:r>
            <a:r>
              <a:rPr b="1" baseline="-25000" lang="en-US" sz="1600">
                <a:solidFill>
                  <a:schemeClr val="accent4"/>
                </a:solidFill>
                <a:latin typeface="Proxima Nova"/>
                <a:ea typeface="Proxima Nova"/>
                <a:cs typeface="Proxima Nova"/>
                <a:sym typeface="Proxima Nova"/>
              </a:rPr>
              <a:t>sf,3p</a:t>
            </a:r>
            <a:r>
              <a:rPr b="1" lang="en-US" sz="1600">
                <a:solidFill>
                  <a:schemeClr val="lt1"/>
                </a:solidFill>
                <a:latin typeface="Proxima Nova"/>
                <a:ea typeface="Proxima Nova"/>
                <a:cs typeface="Proxima Nova"/>
                <a:sym typeface="Proxima Nova"/>
              </a:rPr>
              <a:t>.</a:t>
            </a:r>
            <a:r>
              <a:rPr b="1" lang="en-US" sz="1600">
                <a:solidFill>
                  <a:schemeClr val="lt1"/>
                </a:solidFill>
                <a:latin typeface="Proxima Nova"/>
                <a:ea typeface="Proxima Nova"/>
                <a:cs typeface="Proxima Nova"/>
                <a:sym typeface="Proxima Nova"/>
              </a:rPr>
              <a:t> </a:t>
            </a:r>
            <a:endParaRPr sz="1600">
              <a:solidFill>
                <a:schemeClr val="lt1"/>
              </a:solidFill>
              <a:latin typeface="Proxima Nova"/>
              <a:ea typeface="Proxima Nova"/>
              <a:cs typeface="Proxima Nova"/>
              <a:sym typeface="Proxima Nov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67"/>
          <p:cNvSpPr/>
          <p:nvPr/>
        </p:nvSpPr>
        <p:spPr>
          <a:xfrm>
            <a:off x="175" y="-8225"/>
            <a:ext cx="9144000" cy="618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67"/>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Building a Generic Proof</a:t>
            </a:r>
            <a:endParaRPr>
              <a:solidFill>
                <a:schemeClr val="lt1"/>
              </a:solidFill>
            </a:endParaRPr>
          </a:p>
        </p:txBody>
      </p:sp>
      <p:sp>
        <p:nvSpPr>
          <p:cNvPr id="1013" name="Google Shape;1013;p67"/>
          <p:cNvSpPr txBox="1"/>
          <p:nvPr/>
        </p:nvSpPr>
        <p:spPr>
          <a:xfrm>
            <a:off x="137300" y="934675"/>
            <a:ext cx="226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latin typeface="Proxima Nova"/>
                <a:ea typeface="Proxima Nova"/>
                <a:cs typeface="Proxima Nova"/>
                <a:sym typeface="Proxima Nova"/>
              </a:rPr>
              <a:t>Hardness of Path Finding</a:t>
            </a:r>
            <a:endParaRPr u="sng">
              <a:solidFill>
                <a:srgbClr val="FF0000"/>
              </a:solidFill>
              <a:latin typeface="Proxima Nova"/>
              <a:ea typeface="Proxima Nova"/>
              <a:cs typeface="Proxima Nova"/>
              <a:sym typeface="Proxima Nova"/>
            </a:endParaRPr>
          </a:p>
        </p:txBody>
      </p:sp>
      <p:sp>
        <p:nvSpPr>
          <p:cNvPr id="1014" name="Google Shape;1014;p67"/>
          <p:cNvSpPr txBox="1"/>
          <p:nvPr/>
        </p:nvSpPr>
        <p:spPr>
          <a:xfrm>
            <a:off x="131300" y="1367400"/>
            <a:ext cx="3873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This is just the GA-DLog problem on isogenies, or the problem of finding an isogeny between two isogenous elliptic curves.</a:t>
            </a:r>
            <a:endParaRPr>
              <a:solidFill>
                <a:srgbClr val="FF0000"/>
              </a:solidFill>
              <a:latin typeface="Short Stack"/>
              <a:ea typeface="Short Stack"/>
              <a:cs typeface="Short Stack"/>
              <a:sym typeface="Short Stack"/>
            </a:endParaRPr>
          </a:p>
        </p:txBody>
      </p:sp>
      <p:sp>
        <p:nvSpPr>
          <p:cNvPr id="1015" name="Google Shape;1015;p67"/>
          <p:cNvSpPr txBox="1"/>
          <p:nvPr/>
        </p:nvSpPr>
        <p:spPr>
          <a:xfrm>
            <a:off x="4685950" y="1367400"/>
            <a:ext cx="42774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(Approximately) If a (quantum) adversary creates two elliptic curves in an isogeny class in </a:t>
            </a:r>
            <a:r>
              <a:rPr b="1" lang="en-US">
                <a:solidFill>
                  <a:schemeClr val="dk1"/>
                </a:solidFill>
                <a:latin typeface="Proxima Nova"/>
                <a:ea typeface="Proxima Nova"/>
                <a:cs typeface="Proxima Nova"/>
                <a:sym typeface="Proxima Nova"/>
              </a:rPr>
              <a:t>દ</a:t>
            </a:r>
            <a:r>
              <a:rPr b="1" baseline="-25000" lang="en-US">
                <a:solidFill>
                  <a:schemeClr val="dk1"/>
                </a:solidFill>
                <a:latin typeface="Proxima Nova"/>
                <a:ea typeface="Proxima Nova"/>
                <a:cs typeface="Proxima Nova"/>
                <a:sym typeface="Proxima Nova"/>
              </a:rPr>
              <a:t>sf,3p</a:t>
            </a:r>
            <a:r>
              <a:rPr lang="en-US">
                <a:solidFill>
                  <a:schemeClr val="dk1"/>
                </a:solidFill>
                <a:latin typeface="Proxima Nova"/>
                <a:ea typeface="Proxima Nova"/>
                <a:cs typeface="Proxima Nova"/>
                <a:sym typeface="Proxima Nova"/>
              </a:rPr>
              <a:t>, then it must be possible to extract an isogeny between them from the adversary.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cxnSp>
        <p:nvCxnSpPr>
          <p:cNvPr id="1016" name="Google Shape;1016;p67"/>
          <p:cNvCxnSpPr/>
          <p:nvPr/>
        </p:nvCxnSpPr>
        <p:spPr>
          <a:xfrm>
            <a:off x="4383975" y="952050"/>
            <a:ext cx="8700" cy="3810600"/>
          </a:xfrm>
          <a:prstGeom prst="straightConnector1">
            <a:avLst/>
          </a:prstGeom>
          <a:noFill/>
          <a:ln cap="flat" cmpd="sng" w="9525">
            <a:solidFill>
              <a:schemeClr val="dk2"/>
            </a:solidFill>
            <a:prstDash val="solid"/>
            <a:round/>
            <a:headEnd len="med" w="med" type="none"/>
            <a:tailEnd len="med" w="med" type="none"/>
          </a:ln>
        </p:spPr>
      </p:cxnSp>
      <p:sp>
        <p:nvSpPr>
          <p:cNvPr id="1017" name="Google Shape;1017;p67"/>
          <p:cNvSpPr txBox="1"/>
          <p:nvPr/>
        </p:nvSpPr>
        <p:spPr>
          <a:xfrm>
            <a:off x="4685950" y="2561300"/>
            <a:ext cx="38739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latin typeface="Proxima Nova"/>
                <a:ea typeface="Proxima Nova"/>
                <a:cs typeface="Proxima Nova"/>
                <a:sym typeface="Proxima Nova"/>
              </a:rPr>
              <a:t>False by [Zhandry’23]!</a:t>
            </a:r>
            <a:endParaRPr b="1" u="sng">
              <a:latin typeface="Proxima Nova"/>
              <a:ea typeface="Proxima Nova"/>
              <a:cs typeface="Proxima Nova"/>
              <a:sym typeface="Proxima Nova"/>
            </a:endParaRPr>
          </a:p>
          <a:p>
            <a:pPr indent="0" lvl="0" marL="0" rtl="0" algn="l">
              <a:spcBef>
                <a:spcPts val="0"/>
              </a:spcBef>
              <a:spcAft>
                <a:spcPts val="0"/>
              </a:spcAft>
              <a:buNone/>
            </a:pPr>
            <a:r>
              <a:t/>
            </a:r>
            <a:endParaRPr b="1" u="sng">
              <a:latin typeface="Proxima Nova"/>
              <a:ea typeface="Proxima Nova"/>
              <a:cs typeface="Proxima Nova"/>
              <a:sym typeface="Proxima Nova"/>
            </a:endParaRPr>
          </a:p>
          <a:p>
            <a:pPr indent="0" lvl="0" marL="0" rtl="0" algn="l">
              <a:spcBef>
                <a:spcPts val="0"/>
              </a:spcBef>
              <a:spcAft>
                <a:spcPts val="0"/>
              </a:spcAft>
              <a:buNone/>
            </a:pPr>
            <a:r>
              <a:rPr b="1" lang="en-US">
                <a:latin typeface="Proxima Nova"/>
                <a:ea typeface="Proxima Nova"/>
                <a:cs typeface="Proxima Nova"/>
                <a:sym typeface="Proxima Nova"/>
              </a:rPr>
              <a:t>BUT: </a:t>
            </a:r>
            <a:r>
              <a:rPr lang="en-US">
                <a:latin typeface="Proxima Nova"/>
                <a:ea typeface="Proxima Nova"/>
                <a:cs typeface="Proxima Nova"/>
                <a:sym typeface="Proxima Nova"/>
              </a:rPr>
              <a:t>[Zhandry’23] counterexample only generates random elliptic curves without a path in an isogeny class, not useful ones.</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US">
                <a:latin typeface="Proxima Nova"/>
                <a:ea typeface="Proxima Nova"/>
                <a:cs typeface="Proxima Nova"/>
                <a:sym typeface="Proxima Nova"/>
              </a:rPr>
              <a:t>We can fix like [Zhandry’23] does.</a:t>
            </a:r>
            <a:endParaRPr>
              <a:latin typeface="Proxima Nova"/>
              <a:ea typeface="Proxima Nova"/>
              <a:cs typeface="Proxima Nova"/>
              <a:sym typeface="Proxima Nova"/>
            </a:endParaRPr>
          </a:p>
        </p:txBody>
      </p:sp>
      <p:sp>
        <p:nvSpPr>
          <p:cNvPr id="1018" name="Google Shape;1018;p67"/>
          <p:cNvSpPr txBox="1"/>
          <p:nvPr/>
        </p:nvSpPr>
        <p:spPr>
          <a:xfrm>
            <a:off x="4685950" y="889550"/>
            <a:ext cx="348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latin typeface="Proxima Nova"/>
                <a:ea typeface="Proxima Nova"/>
                <a:cs typeface="Proxima Nova"/>
                <a:sym typeface="Proxima Nova"/>
              </a:rPr>
              <a:t>Knowledge of Path Assumption</a:t>
            </a:r>
            <a:endParaRPr u="sng">
              <a:solidFill>
                <a:srgbClr val="FF0000"/>
              </a:solidFill>
              <a:latin typeface="Proxima Nova"/>
              <a:ea typeface="Proxima Nova"/>
              <a:cs typeface="Proxima Nova"/>
              <a:sym typeface="Proxima Nova"/>
            </a:endParaRPr>
          </a:p>
        </p:txBody>
      </p:sp>
      <p:sp>
        <p:nvSpPr>
          <p:cNvPr id="1019" name="Google Shape;1019;p67"/>
          <p:cNvSpPr/>
          <p:nvPr/>
        </p:nvSpPr>
        <p:spPr>
          <a:xfrm>
            <a:off x="547850" y="4469900"/>
            <a:ext cx="3162600" cy="5490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a:solidFill>
                  <a:schemeClr val="lt1"/>
                </a:solidFill>
              </a:rPr>
              <a:t>Standard* assumption.</a:t>
            </a:r>
            <a:endParaRPr b="1">
              <a:solidFill>
                <a:schemeClr val="lt1"/>
              </a:solidFill>
            </a:endParaRPr>
          </a:p>
        </p:txBody>
      </p:sp>
      <p:sp>
        <p:nvSpPr>
          <p:cNvPr id="1020" name="Google Shape;1020;p67"/>
          <p:cNvSpPr/>
          <p:nvPr/>
        </p:nvSpPr>
        <p:spPr>
          <a:xfrm>
            <a:off x="5102500" y="4469900"/>
            <a:ext cx="3162600" cy="5490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a:solidFill>
                  <a:schemeClr val="lt1"/>
                </a:solidFill>
              </a:rPr>
              <a:t>We must fix!</a:t>
            </a:r>
            <a:endParaRPr b="1">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68"/>
          <p:cNvSpPr/>
          <p:nvPr/>
        </p:nvSpPr>
        <p:spPr>
          <a:xfrm>
            <a:off x="175" y="-8225"/>
            <a:ext cx="9144000" cy="618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68"/>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Security Proof Intuition</a:t>
            </a:r>
            <a:endParaRPr>
              <a:solidFill>
                <a:schemeClr val="lt1"/>
              </a:solidFill>
            </a:endParaRPr>
          </a:p>
        </p:txBody>
      </p:sp>
      <p:sp>
        <p:nvSpPr>
          <p:cNvPr id="1027" name="Google Shape;1027;p68"/>
          <p:cNvSpPr txBox="1"/>
          <p:nvPr/>
        </p:nvSpPr>
        <p:spPr>
          <a:xfrm>
            <a:off x="178625" y="717775"/>
            <a:ext cx="870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latin typeface="Proxima Nova"/>
                <a:ea typeface="Proxima Nova"/>
                <a:cs typeface="Proxima Nova"/>
                <a:sym typeface="Proxima Nova"/>
              </a:rPr>
              <a:t>Hardness of Path Finding</a:t>
            </a:r>
            <a:r>
              <a:rPr b="1" lang="en-US">
                <a:latin typeface="Proxima Nova"/>
                <a:ea typeface="Proxima Nova"/>
                <a:cs typeface="Proxima Nova"/>
                <a:sym typeface="Proxima Nova"/>
              </a:rPr>
              <a:t> + </a:t>
            </a:r>
            <a:r>
              <a:rPr b="1" lang="en-US" u="sng">
                <a:latin typeface="Proxima Nova"/>
                <a:ea typeface="Proxima Nova"/>
                <a:cs typeface="Proxima Nova"/>
                <a:sym typeface="Proxima Nova"/>
              </a:rPr>
              <a:t>Knowledge of Path Assumption PRIME</a:t>
            </a:r>
            <a:r>
              <a:rPr b="1" lang="en-US">
                <a:latin typeface="Proxima Nova"/>
                <a:ea typeface="Proxima Nova"/>
                <a:cs typeface="Proxima Nova"/>
                <a:sym typeface="Proxima Nova"/>
              </a:rPr>
              <a:t> → </a:t>
            </a:r>
            <a:r>
              <a:rPr b="1" lang="en-US" u="sng">
                <a:latin typeface="Proxima Nova"/>
                <a:ea typeface="Proxima Nova"/>
                <a:cs typeface="Proxima Nova"/>
                <a:sym typeface="Proxima Nova"/>
              </a:rPr>
              <a:t>Secure Quantum Lightning</a:t>
            </a:r>
            <a:endParaRPr u="sng">
              <a:solidFill>
                <a:srgbClr val="FF0000"/>
              </a:solidFill>
              <a:latin typeface="Proxima Nova"/>
              <a:ea typeface="Proxima Nova"/>
              <a:cs typeface="Proxima Nova"/>
              <a:sym typeface="Proxima Nova"/>
            </a:endParaRPr>
          </a:p>
        </p:txBody>
      </p:sp>
      <p:cxnSp>
        <p:nvCxnSpPr>
          <p:cNvPr id="1028" name="Google Shape;1028;p68"/>
          <p:cNvCxnSpPr/>
          <p:nvPr/>
        </p:nvCxnSpPr>
        <p:spPr>
          <a:xfrm flipH="1" rot="10800000">
            <a:off x="254825" y="1225663"/>
            <a:ext cx="8547300" cy="30000"/>
          </a:xfrm>
          <a:prstGeom prst="straightConnector1">
            <a:avLst/>
          </a:prstGeom>
          <a:noFill/>
          <a:ln cap="flat" cmpd="sng" w="9525">
            <a:solidFill>
              <a:schemeClr val="dk2"/>
            </a:solidFill>
            <a:prstDash val="solid"/>
            <a:round/>
            <a:headEnd len="med" w="med" type="none"/>
            <a:tailEnd len="med" w="med" type="none"/>
          </a:ln>
        </p:spPr>
      </p:cxnSp>
      <p:sp>
        <p:nvSpPr>
          <p:cNvPr id="1029" name="Google Shape;1029;p68"/>
          <p:cNvSpPr txBox="1"/>
          <p:nvPr/>
        </p:nvSpPr>
        <p:spPr>
          <a:xfrm>
            <a:off x="343250" y="1363375"/>
            <a:ext cx="80451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New Knowledge of Path Assumption (Approximately)</a:t>
            </a:r>
            <a:r>
              <a:rPr lang="en-US">
                <a:latin typeface="Proxima Nova"/>
                <a:ea typeface="Proxima Nova"/>
                <a:cs typeface="Proxima Nova"/>
                <a:sym typeface="Proxima Nova"/>
              </a:rPr>
              <a:t>:  if there exists an adversary that “wins some game” or “does something” while</a:t>
            </a:r>
            <a:r>
              <a:rPr lang="en-US">
                <a:solidFill>
                  <a:schemeClr val="dk1"/>
                </a:solidFill>
                <a:latin typeface="Proxima Nova"/>
                <a:ea typeface="Proxima Nova"/>
                <a:cs typeface="Proxima Nova"/>
                <a:sym typeface="Proxima Nova"/>
              </a:rPr>
              <a:t> creating two elliptic curves in an isogeny class in </a:t>
            </a:r>
            <a:r>
              <a:rPr b="1" lang="en-US">
                <a:solidFill>
                  <a:schemeClr val="dk1"/>
                </a:solidFill>
                <a:latin typeface="Proxima Nova"/>
                <a:ea typeface="Proxima Nova"/>
                <a:cs typeface="Proxima Nova"/>
                <a:sym typeface="Proxima Nova"/>
              </a:rPr>
              <a:t>દ</a:t>
            </a:r>
            <a:r>
              <a:rPr b="1" baseline="-25000" lang="en-US">
                <a:solidFill>
                  <a:schemeClr val="dk1"/>
                </a:solidFill>
                <a:latin typeface="Proxima Nova"/>
                <a:ea typeface="Proxima Nova"/>
                <a:cs typeface="Proxima Nova"/>
                <a:sym typeface="Proxima Nova"/>
              </a:rPr>
              <a:t>sf,3p</a:t>
            </a:r>
            <a:r>
              <a:rPr lang="en-US">
                <a:solidFill>
                  <a:schemeClr val="dk1"/>
                </a:solidFill>
                <a:latin typeface="Proxima Nova"/>
                <a:ea typeface="Proxima Nova"/>
                <a:cs typeface="Proxima Nova"/>
                <a:sym typeface="Proxima Nova"/>
              </a:rPr>
              <a:t> in a way that it is not possible to extract an isogeny between them, then there must also exist an adversary that solves the same problem with (roughly) the same advantage that does not do this (violate the knowledge of path).</a:t>
            </a:r>
            <a:endParaRPr i="1">
              <a:latin typeface="Proxima Nova"/>
              <a:ea typeface="Proxima Nova"/>
              <a:cs typeface="Proxima Nova"/>
              <a:sym typeface="Proxima Nova"/>
            </a:endParaRPr>
          </a:p>
        </p:txBody>
      </p:sp>
      <p:cxnSp>
        <p:nvCxnSpPr>
          <p:cNvPr id="1030" name="Google Shape;1030;p68"/>
          <p:cNvCxnSpPr/>
          <p:nvPr/>
        </p:nvCxnSpPr>
        <p:spPr>
          <a:xfrm flipH="1" rot="10800000">
            <a:off x="254825" y="2620063"/>
            <a:ext cx="8547300" cy="30000"/>
          </a:xfrm>
          <a:prstGeom prst="straightConnector1">
            <a:avLst/>
          </a:prstGeom>
          <a:noFill/>
          <a:ln cap="flat" cmpd="sng" w="9525">
            <a:solidFill>
              <a:schemeClr val="dk2"/>
            </a:solidFill>
            <a:prstDash val="solid"/>
            <a:round/>
            <a:headEnd len="med" w="med" type="none"/>
            <a:tailEnd len="med" w="med" type="none"/>
          </a:ln>
        </p:spPr>
      </p:cxnSp>
      <p:sp>
        <p:nvSpPr>
          <p:cNvPr id="1031" name="Google Shape;1031;p68"/>
          <p:cNvSpPr txBox="1"/>
          <p:nvPr/>
        </p:nvSpPr>
        <p:spPr>
          <a:xfrm>
            <a:off x="343250" y="2658775"/>
            <a:ext cx="8045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Proxima Nova"/>
                <a:ea typeface="Proxima Nova"/>
                <a:cs typeface="Proxima Nova"/>
                <a:sym typeface="Proxima Nova"/>
              </a:rPr>
              <a:t>[Zhandry’23] uses a similar fix but his assumption is more complicated because he needs to work in the Fourier domain.</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US">
                <a:latin typeface="Proxima Nova"/>
                <a:ea typeface="Proxima Nova"/>
                <a:cs typeface="Proxima Nova"/>
                <a:sym typeface="Proxima Nova"/>
              </a:rPr>
              <a:t>Note that their are no known counterexamples at this point.</a:t>
            </a:r>
            <a:endParaRPr>
              <a:latin typeface="Proxima Nova"/>
              <a:ea typeface="Proxima Nova"/>
              <a:cs typeface="Proxima Nova"/>
              <a:sym typeface="Proxima Nova"/>
            </a:endParaRPr>
          </a:p>
        </p:txBody>
      </p:sp>
      <p:cxnSp>
        <p:nvCxnSpPr>
          <p:cNvPr id="1032" name="Google Shape;1032;p68"/>
          <p:cNvCxnSpPr/>
          <p:nvPr/>
        </p:nvCxnSpPr>
        <p:spPr>
          <a:xfrm flipH="1" rot="10800000">
            <a:off x="254825" y="3698606"/>
            <a:ext cx="8547300" cy="30000"/>
          </a:xfrm>
          <a:prstGeom prst="straightConnector1">
            <a:avLst/>
          </a:prstGeom>
          <a:noFill/>
          <a:ln cap="flat" cmpd="sng" w="9525">
            <a:solidFill>
              <a:schemeClr val="dk2"/>
            </a:solidFill>
            <a:prstDash val="solid"/>
            <a:round/>
            <a:headEnd len="med" w="med" type="none"/>
            <a:tailEnd len="med" w="med" type="none"/>
          </a:ln>
        </p:spPr>
      </p:cxnSp>
      <p:sp>
        <p:nvSpPr>
          <p:cNvPr id="1033" name="Google Shape;1033;p68"/>
          <p:cNvSpPr txBox="1"/>
          <p:nvPr/>
        </p:nvSpPr>
        <p:spPr>
          <a:xfrm>
            <a:off x="343250" y="3837475"/>
            <a:ext cx="8045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Proxima Nova"/>
                <a:ea typeface="Proxima Nova"/>
                <a:cs typeface="Proxima Nova"/>
                <a:sym typeface="Proxima Nova"/>
              </a:rPr>
              <a:t>The security proof in our paper follows in a similar way as that of [LMZ’23] with these modifications. </a:t>
            </a:r>
            <a:endParaRPr b="1" i="1">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8"/>
                                        </p:tgtEl>
                                        <p:attrNameLst>
                                          <p:attrName>style.visibility</p:attrName>
                                        </p:attrNameLst>
                                      </p:cBhvr>
                                      <p:to>
                                        <p:strVal val="visible"/>
                                      </p:to>
                                    </p:set>
                                    <p:animEffect filter="fade" transition="in">
                                      <p:cBhvr>
                                        <p:cTn dur="1000"/>
                                        <p:tgtEl>
                                          <p:spTgt spid="1028"/>
                                        </p:tgtEl>
                                      </p:cBhvr>
                                    </p:animEffect>
                                  </p:childTnLst>
                                </p:cTn>
                              </p:par>
                              <p:par>
                                <p:cTn fill="hold" nodeType="withEffect" presetClass="entr" presetID="10" presetSubtype="0">
                                  <p:stCondLst>
                                    <p:cond delay="0"/>
                                  </p:stCondLst>
                                  <p:childTnLst>
                                    <p:set>
                                      <p:cBhvr>
                                        <p:cTn dur="1" fill="hold">
                                          <p:stCondLst>
                                            <p:cond delay="0"/>
                                          </p:stCondLst>
                                        </p:cTn>
                                        <p:tgtEl>
                                          <p:spTgt spid="1029"/>
                                        </p:tgtEl>
                                        <p:attrNameLst>
                                          <p:attrName>style.visibility</p:attrName>
                                        </p:attrNameLst>
                                      </p:cBhvr>
                                      <p:to>
                                        <p:strVal val="visible"/>
                                      </p:to>
                                    </p:set>
                                    <p:animEffect filter="fade" transition="in">
                                      <p:cBhvr>
                                        <p:cTn dur="1000"/>
                                        <p:tgtEl>
                                          <p:spTgt spid="10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0"/>
                                        </p:tgtEl>
                                        <p:attrNameLst>
                                          <p:attrName>style.visibility</p:attrName>
                                        </p:attrNameLst>
                                      </p:cBhvr>
                                      <p:to>
                                        <p:strVal val="visible"/>
                                      </p:to>
                                    </p:set>
                                    <p:animEffect filter="fade" transition="in">
                                      <p:cBhvr>
                                        <p:cTn dur="1000"/>
                                        <p:tgtEl>
                                          <p:spTgt spid="1030"/>
                                        </p:tgtEl>
                                      </p:cBhvr>
                                    </p:animEffect>
                                  </p:childTnLst>
                                </p:cTn>
                              </p:par>
                              <p:par>
                                <p:cTn fill="hold" nodeType="withEffect" presetClass="entr" presetID="10" presetSubtype="0">
                                  <p:stCondLst>
                                    <p:cond delay="0"/>
                                  </p:stCondLst>
                                  <p:childTnLst>
                                    <p:set>
                                      <p:cBhvr>
                                        <p:cTn dur="1" fill="hold">
                                          <p:stCondLst>
                                            <p:cond delay="0"/>
                                          </p:stCondLst>
                                        </p:cTn>
                                        <p:tgtEl>
                                          <p:spTgt spid="1031"/>
                                        </p:tgtEl>
                                        <p:attrNameLst>
                                          <p:attrName>style.visibility</p:attrName>
                                        </p:attrNameLst>
                                      </p:cBhvr>
                                      <p:to>
                                        <p:strVal val="visible"/>
                                      </p:to>
                                    </p:set>
                                    <p:animEffect filter="fade" transition="in">
                                      <p:cBhvr>
                                        <p:cTn dur="1000"/>
                                        <p:tgtEl>
                                          <p:spTgt spid="10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2"/>
                                        </p:tgtEl>
                                        <p:attrNameLst>
                                          <p:attrName>style.visibility</p:attrName>
                                        </p:attrNameLst>
                                      </p:cBhvr>
                                      <p:to>
                                        <p:strVal val="visible"/>
                                      </p:to>
                                    </p:set>
                                    <p:animEffect filter="fade" transition="in">
                                      <p:cBhvr>
                                        <p:cTn dur="1000"/>
                                        <p:tgtEl>
                                          <p:spTgt spid="1032"/>
                                        </p:tgtEl>
                                      </p:cBhvr>
                                    </p:animEffect>
                                  </p:childTnLst>
                                </p:cTn>
                              </p:par>
                              <p:par>
                                <p:cTn fill="hold" nodeType="withEffect" presetClass="entr" presetID="10" presetSubtype="0">
                                  <p:stCondLst>
                                    <p:cond delay="0"/>
                                  </p:stCondLst>
                                  <p:childTnLst>
                                    <p:set>
                                      <p:cBhvr>
                                        <p:cTn dur="1" fill="hold">
                                          <p:stCondLst>
                                            <p:cond delay="0"/>
                                          </p:stCondLst>
                                        </p:cTn>
                                        <p:tgtEl>
                                          <p:spTgt spid="1033"/>
                                        </p:tgtEl>
                                        <p:attrNameLst>
                                          <p:attrName>style.visibility</p:attrName>
                                        </p:attrNameLst>
                                      </p:cBhvr>
                                      <p:to>
                                        <p:strVal val="visible"/>
                                      </p:to>
                                    </p:set>
                                    <p:animEffect filter="fade" transition="in">
                                      <p:cBhvr>
                                        <p:cTn dur="1000"/>
                                        <p:tgtEl>
                                          <p:spTgt spid="10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69"/>
          <p:cNvSpPr txBox="1"/>
          <p:nvPr>
            <p:ph type="ctrTitle"/>
          </p:nvPr>
        </p:nvSpPr>
        <p:spPr>
          <a:xfrm>
            <a:off x="755650" y="771525"/>
            <a:ext cx="7632600" cy="20046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lang="en-US"/>
              <a:t>Any Questions?</a:t>
            </a:r>
            <a:endParaRPr/>
          </a:p>
        </p:txBody>
      </p:sp>
      <p:sp>
        <p:nvSpPr>
          <p:cNvPr id="1039" name="Google Shape;1039;p69"/>
          <p:cNvSpPr txBox="1"/>
          <p:nvPr/>
        </p:nvSpPr>
        <p:spPr>
          <a:xfrm>
            <a:off x="755700" y="2270125"/>
            <a:ext cx="7632600" cy="719400"/>
          </a:xfrm>
          <a:prstGeom prst="rect">
            <a:avLst/>
          </a:prstGeom>
          <a:noFill/>
          <a:ln>
            <a:noFill/>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US" sz="3220" u="sng">
                <a:solidFill>
                  <a:srgbClr val="FFC000"/>
                </a:solidFill>
                <a:latin typeface="Proxima Nova"/>
                <a:ea typeface="Proxima Nova"/>
                <a:cs typeface="Proxima Nova"/>
                <a:sym typeface="Proxima Nova"/>
              </a:rPr>
              <a:t>Full Paper</a:t>
            </a:r>
            <a:r>
              <a:rPr b="1" lang="en-US" sz="3220">
                <a:solidFill>
                  <a:srgbClr val="FFC000"/>
                </a:solidFill>
                <a:latin typeface="Proxima Nova"/>
                <a:ea typeface="Proxima Nova"/>
                <a:cs typeface="Proxima Nova"/>
                <a:sym typeface="Proxima Nova"/>
              </a:rPr>
              <a:t>:  ia.cr/2024/1585</a:t>
            </a:r>
            <a:endParaRPr b="1" sz="3220">
              <a:solidFill>
                <a:srgbClr val="FFC000"/>
              </a:solidFill>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4"/>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Group Actions</a:t>
            </a:r>
            <a:endParaRPr>
              <a:solidFill>
                <a:schemeClr val="lt1"/>
              </a:solidFill>
            </a:endParaRPr>
          </a:p>
        </p:txBody>
      </p:sp>
      <p:cxnSp>
        <p:nvCxnSpPr>
          <p:cNvPr id="344" name="Google Shape;344;p34"/>
          <p:cNvCxnSpPr/>
          <p:nvPr/>
        </p:nvCxnSpPr>
        <p:spPr>
          <a:xfrm rot="10800000">
            <a:off x="4522088" y="1546075"/>
            <a:ext cx="12600" cy="2904300"/>
          </a:xfrm>
          <a:prstGeom prst="straightConnector1">
            <a:avLst/>
          </a:prstGeom>
          <a:noFill/>
          <a:ln cap="flat" cmpd="sng" w="9525">
            <a:solidFill>
              <a:schemeClr val="dk2"/>
            </a:solidFill>
            <a:prstDash val="solid"/>
            <a:round/>
            <a:headEnd len="med" w="med" type="none"/>
            <a:tailEnd len="med" w="med" type="none"/>
          </a:ln>
        </p:spPr>
      </p:cxnSp>
      <p:sp>
        <p:nvSpPr>
          <p:cNvPr id="345" name="Google Shape;345;p34"/>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4"/>
          <p:cNvSpPr txBox="1"/>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None/>
            </a:pPr>
            <a:r>
              <a:rPr b="1" lang="en-US" sz="2800">
                <a:solidFill>
                  <a:srgbClr val="FFFFFF"/>
                </a:solidFill>
                <a:latin typeface="Proxima Nova"/>
                <a:ea typeface="Proxima Nova"/>
                <a:cs typeface="Proxima Nova"/>
                <a:sym typeface="Proxima Nova"/>
              </a:rPr>
              <a:t>Security:  Quantum </a:t>
            </a:r>
            <a:r>
              <a:rPr b="1" lang="en-US" sz="2800">
                <a:solidFill>
                  <a:schemeClr val="accent4"/>
                </a:solidFill>
                <a:latin typeface="Proxima Nova"/>
                <a:ea typeface="Proxima Nova"/>
                <a:cs typeface="Proxima Nova"/>
                <a:sym typeface="Proxima Nova"/>
              </a:rPr>
              <a:t>Money</a:t>
            </a:r>
            <a:r>
              <a:rPr b="1" lang="en-US" sz="2800">
                <a:solidFill>
                  <a:srgbClr val="FFFFFF"/>
                </a:solidFill>
                <a:latin typeface="Proxima Nova"/>
                <a:ea typeface="Proxima Nova"/>
                <a:cs typeface="Proxima Nova"/>
                <a:sym typeface="Proxima Nova"/>
              </a:rPr>
              <a:t> vs. </a:t>
            </a:r>
            <a:r>
              <a:rPr b="1" lang="en-US" sz="2800">
                <a:solidFill>
                  <a:schemeClr val="accent4"/>
                </a:solidFill>
                <a:latin typeface="Proxima Nova"/>
                <a:ea typeface="Proxima Nova"/>
                <a:cs typeface="Proxima Nova"/>
                <a:sym typeface="Proxima Nova"/>
              </a:rPr>
              <a:t>Lightning</a:t>
            </a:r>
            <a:endParaRPr b="1" sz="2800">
              <a:solidFill>
                <a:schemeClr val="accent4"/>
              </a:solidFill>
              <a:latin typeface="Proxima Nova"/>
              <a:ea typeface="Proxima Nova"/>
              <a:cs typeface="Proxima Nova"/>
              <a:sym typeface="Proxima Nova"/>
            </a:endParaRPr>
          </a:p>
        </p:txBody>
      </p:sp>
      <p:sp>
        <p:nvSpPr>
          <p:cNvPr id="347" name="Google Shape;347;p34"/>
          <p:cNvSpPr txBox="1"/>
          <p:nvPr/>
        </p:nvSpPr>
        <p:spPr>
          <a:xfrm>
            <a:off x="1260475" y="883900"/>
            <a:ext cx="1876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u="sng">
                <a:latin typeface="Proxima Nova"/>
                <a:ea typeface="Proxima Nova"/>
                <a:cs typeface="Proxima Nova"/>
                <a:sym typeface="Proxima Nova"/>
              </a:rPr>
              <a:t>Quantum Money</a:t>
            </a:r>
            <a:endParaRPr sz="1600">
              <a:latin typeface="Proxima Nova"/>
              <a:ea typeface="Proxima Nova"/>
              <a:cs typeface="Proxima Nova"/>
              <a:sym typeface="Proxima Nova"/>
            </a:endParaRPr>
          </a:p>
        </p:txBody>
      </p:sp>
      <p:sp>
        <p:nvSpPr>
          <p:cNvPr id="348" name="Google Shape;348;p34"/>
          <p:cNvSpPr txBox="1"/>
          <p:nvPr/>
        </p:nvSpPr>
        <p:spPr>
          <a:xfrm>
            <a:off x="5762125" y="865188"/>
            <a:ext cx="2581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u="sng">
                <a:latin typeface="Proxima Nova"/>
                <a:ea typeface="Proxima Nova"/>
                <a:cs typeface="Proxima Nova"/>
                <a:sym typeface="Proxima Nova"/>
              </a:rPr>
              <a:t>Quantum Lightning</a:t>
            </a:r>
            <a:endParaRPr sz="1600">
              <a:latin typeface="Proxima Nova"/>
              <a:ea typeface="Proxima Nova"/>
              <a:cs typeface="Proxima Nova"/>
              <a:sym typeface="Proxima Nova"/>
            </a:endParaRPr>
          </a:p>
        </p:txBody>
      </p:sp>
      <p:pic>
        <p:nvPicPr>
          <p:cNvPr descr="Devil face outline with solid fill" id="349" name="Google Shape;349;p34"/>
          <p:cNvPicPr preferRelativeResize="0"/>
          <p:nvPr/>
        </p:nvPicPr>
        <p:blipFill rotWithShape="1">
          <a:blip r:embed="rId3">
            <a:alphaModFix/>
          </a:blip>
          <a:srcRect b="0" l="0" r="0" t="0"/>
          <a:stretch/>
        </p:blipFill>
        <p:spPr>
          <a:xfrm>
            <a:off x="2977838" y="1513320"/>
            <a:ext cx="1037331" cy="1037331"/>
          </a:xfrm>
          <a:prstGeom prst="rect">
            <a:avLst/>
          </a:prstGeom>
          <a:noFill/>
          <a:ln>
            <a:noFill/>
          </a:ln>
        </p:spPr>
      </p:pic>
      <p:cxnSp>
        <p:nvCxnSpPr>
          <p:cNvPr id="350" name="Google Shape;350;p34"/>
          <p:cNvCxnSpPr/>
          <p:nvPr/>
        </p:nvCxnSpPr>
        <p:spPr>
          <a:xfrm flipH="1">
            <a:off x="2120000" y="2362225"/>
            <a:ext cx="815700" cy="309900"/>
          </a:xfrm>
          <a:prstGeom prst="straightConnector1">
            <a:avLst/>
          </a:prstGeom>
          <a:noFill/>
          <a:ln cap="flat" cmpd="sng" w="38100">
            <a:solidFill>
              <a:srgbClr val="000000"/>
            </a:solidFill>
            <a:prstDash val="solid"/>
            <a:miter lim="800000"/>
            <a:headEnd len="sm" w="sm" type="none"/>
            <a:tailEnd len="med" w="med" type="triangle"/>
          </a:ln>
        </p:spPr>
      </p:cxnSp>
      <p:sp>
        <p:nvSpPr>
          <p:cNvPr id="351" name="Google Shape;351;p34"/>
          <p:cNvSpPr txBox="1"/>
          <p:nvPr/>
        </p:nvSpPr>
        <p:spPr>
          <a:xfrm>
            <a:off x="70297" y="1697588"/>
            <a:ext cx="13707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0000"/>
                </a:solidFill>
                <a:latin typeface="Comic Sans MS"/>
                <a:ea typeface="Comic Sans MS"/>
                <a:cs typeface="Comic Sans MS"/>
                <a:sym typeface="Comic Sans MS"/>
              </a:rPr>
              <a:t>Gen()</a:t>
            </a:r>
            <a:endParaRPr sz="2000">
              <a:solidFill>
                <a:srgbClr val="000000"/>
              </a:solidFill>
              <a:latin typeface="Comic Sans MS"/>
              <a:ea typeface="Comic Sans MS"/>
              <a:cs typeface="Comic Sans MS"/>
              <a:sym typeface="Comic Sans MS"/>
            </a:endParaRPr>
          </a:p>
        </p:txBody>
      </p:sp>
      <p:cxnSp>
        <p:nvCxnSpPr>
          <p:cNvPr id="352" name="Google Shape;352;p34"/>
          <p:cNvCxnSpPr/>
          <p:nvPr/>
        </p:nvCxnSpPr>
        <p:spPr>
          <a:xfrm>
            <a:off x="961525" y="1896502"/>
            <a:ext cx="377100" cy="2400"/>
          </a:xfrm>
          <a:prstGeom prst="straightConnector1">
            <a:avLst/>
          </a:prstGeom>
          <a:noFill/>
          <a:ln cap="flat" cmpd="sng" w="38100">
            <a:solidFill>
              <a:srgbClr val="000000"/>
            </a:solidFill>
            <a:prstDash val="solid"/>
            <a:miter lim="800000"/>
            <a:headEnd len="sm" w="sm" type="none"/>
            <a:tailEnd len="med" w="med" type="triangle"/>
          </a:ln>
        </p:spPr>
      </p:cxnSp>
      <p:sp>
        <p:nvSpPr>
          <p:cNvPr id="353" name="Google Shape;353;p34"/>
          <p:cNvSpPr/>
          <p:nvPr/>
        </p:nvSpPr>
        <p:spPr>
          <a:xfrm>
            <a:off x="1687995" y="1713050"/>
            <a:ext cx="592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rgbClr val="000000"/>
                </a:solidFill>
                <a:latin typeface="Comic Sans MS"/>
                <a:ea typeface="Comic Sans MS"/>
                <a:cs typeface="Comic Sans MS"/>
                <a:sym typeface="Comic Sans MS"/>
              </a:rPr>
              <a:t>, σ</a:t>
            </a:r>
            <a:endParaRPr sz="2000">
              <a:solidFill>
                <a:srgbClr val="000000"/>
              </a:solidFill>
              <a:latin typeface="Comic Sans MS"/>
              <a:ea typeface="Comic Sans MS"/>
              <a:cs typeface="Comic Sans MS"/>
              <a:sym typeface="Comic Sans MS"/>
            </a:endParaRPr>
          </a:p>
        </p:txBody>
      </p:sp>
      <p:pic>
        <p:nvPicPr>
          <p:cNvPr descr="Money with solid fill" id="354" name="Google Shape;354;p34"/>
          <p:cNvPicPr preferRelativeResize="0"/>
          <p:nvPr/>
        </p:nvPicPr>
        <p:blipFill rotWithShape="1">
          <a:blip r:embed="rId4">
            <a:alphaModFix/>
          </a:blip>
          <a:srcRect b="0" l="0" r="0" t="0"/>
          <a:stretch/>
        </p:blipFill>
        <p:spPr>
          <a:xfrm>
            <a:off x="1441001" y="1749192"/>
            <a:ext cx="297032" cy="297032"/>
          </a:xfrm>
          <a:prstGeom prst="rect">
            <a:avLst/>
          </a:prstGeom>
          <a:noFill/>
          <a:ln>
            <a:noFill/>
          </a:ln>
        </p:spPr>
      </p:pic>
      <p:sp>
        <p:nvSpPr>
          <p:cNvPr id="355" name="Google Shape;355;p34"/>
          <p:cNvSpPr txBox="1"/>
          <p:nvPr/>
        </p:nvSpPr>
        <p:spPr>
          <a:xfrm>
            <a:off x="70293" y="3530088"/>
            <a:ext cx="19125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0000"/>
                </a:solidFill>
                <a:latin typeface="Comic Sans MS"/>
                <a:ea typeface="Comic Sans MS"/>
                <a:cs typeface="Comic Sans MS"/>
                <a:sym typeface="Comic Sans MS"/>
              </a:rPr>
              <a:t>Ver(        , σ)</a:t>
            </a:r>
            <a:endParaRPr sz="2000">
              <a:solidFill>
                <a:srgbClr val="000000"/>
              </a:solidFill>
              <a:latin typeface="Comic Sans MS"/>
              <a:ea typeface="Comic Sans MS"/>
              <a:cs typeface="Comic Sans MS"/>
              <a:sym typeface="Comic Sans MS"/>
            </a:endParaRPr>
          </a:p>
        </p:txBody>
      </p:sp>
      <p:pic>
        <p:nvPicPr>
          <p:cNvPr descr="Money with solid fill" id="356" name="Google Shape;356;p34"/>
          <p:cNvPicPr preferRelativeResize="0"/>
          <p:nvPr/>
        </p:nvPicPr>
        <p:blipFill rotWithShape="1">
          <a:blip r:embed="rId4">
            <a:alphaModFix/>
          </a:blip>
          <a:srcRect b="0" l="0" r="0" t="0"/>
          <a:stretch/>
        </p:blipFill>
        <p:spPr>
          <a:xfrm>
            <a:off x="668471" y="3437149"/>
            <a:ext cx="586102" cy="586102"/>
          </a:xfrm>
          <a:prstGeom prst="rect">
            <a:avLst/>
          </a:prstGeom>
          <a:noFill/>
          <a:ln>
            <a:noFill/>
          </a:ln>
        </p:spPr>
      </p:pic>
      <p:cxnSp>
        <p:nvCxnSpPr>
          <p:cNvPr id="357" name="Google Shape;357;p34"/>
          <p:cNvCxnSpPr/>
          <p:nvPr/>
        </p:nvCxnSpPr>
        <p:spPr>
          <a:xfrm>
            <a:off x="961525" y="3982075"/>
            <a:ext cx="0" cy="423600"/>
          </a:xfrm>
          <a:prstGeom prst="straightConnector1">
            <a:avLst/>
          </a:prstGeom>
          <a:noFill/>
          <a:ln cap="flat" cmpd="sng" w="38100">
            <a:solidFill>
              <a:srgbClr val="000000"/>
            </a:solidFill>
            <a:prstDash val="solid"/>
            <a:miter lim="800000"/>
            <a:headEnd len="sm" w="sm" type="none"/>
            <a:tailEnd len="med" w="med" type="triangle"/>
          </a:ln>
        </p:spPr>
      </p:cxnSp>
      <p:sp>
        <p:nvSpPr>
          <p:cNvPr id="358" name="Google Shape;358;p34"/>
          <p:cNvSpPr txBox="1"/>
          <p:nvPr/>
        </p:nvSpPr>
        <p:spPr>
          <a:xfrm>
            <a:off x="703447" y="4390055"/>
            <a:ext cx="6462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548135"/>
                </a:solidFill>
                <a:latin typeface="Short Stack"/>
                <a:ea typeface="Short Stack"/>
                <a:cs typeface="Short Stack"/>
                <a:sym typeface="Short Stack"/>
              </a:rPr>
              <a:t>✓</a:t>
            </a:r>
            <a:endParaRPr sz="3600">
              <a:solidFill>
                <a:srgbClr val="548135"/>
              </a:solidFill>
              <a:latin typeface="Short Stack"/>
              <a:ea typeface="Short Stack"/>
              <a:cs typeface="Short Stack"/>
              <a:sym typeface="Short Stack"/>
            </a:endParaRPr>
          </a:p>
        </p:txBody>
      </p:sp>
      <p:sp>
        <p:nvSpPr>
          <p:cNvPr id="359" name="Google Shape;359;p34"/>
          <p:cNvSpPr txBox="1"/>
          <p:nvPr/>
        </p:nvSpPr>
        <p:spPr>
          <a:xfrm>
            <a:off x="1982802" y="3546850"/>
            <a:ext cx="23580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0000"/>
                </a:solidFill>
                <a:latin typeface="Comic Sans MS"/>
                <a:ea typeface="Comic Sans MS"/>
                <a:cs typeface="Comic Sans MS"/>
                <a:sym typeface="Comic Sans MS"/>
              </a:rPr>
              <a:t>Ver(        , σ)</a:t>
            </a:r>
            <a:endParaRPr sz="2000">
              <a:solidFill>
                <a:srgbClr val="000000"/>
              </a:solidFill>
              <a:latin typeface="Comic Sans MS"/>
              <a:ea typeface="Comic Sans MS"/>
              <a:cs typeface="Comic Sans MS"/>
              <a:sym typeface="Comic Sans MS"/>
            </a:endParaRPr>
          </a:p>
        </p:txBody>
      </p:sp>
      <p:pic>
        <p:nvPicPr>
          <p:cNvPr descr="Money with solid fill" id="360" name="Google Shape;360;p34"/>
          <p:cNvPicPr preferRelativeResize="0"/>
          <p:nvPr/>
        </p:nvPicPr>
        <p:blipFill rotWithShape="1">
          <a:blip r:embed="rId4">
            <a:alphaModFix/>
          </a:blip>
          <a:srcRect b="0" l="0" r="0" t="0"/>
          <a:stretch/>
        </p:blipFill>
        <p:spPr>
          <a:xfrm>
            <a:off x="2595284" y="3453899"/>
            <a:ext cx="586102" cy="586102"/>
          </a:xfrm>
          <a:prstGeom prst="rect">
            <a:avLst/>
          </a:prstGeom>
          <a:noFill/>
          <a:ln>
            <a:noFill/>
          </a:ln>
        </p:spPr>
      </p:pic>
      <p:cxnSp>
        <p:nvCxnSpPr>
          <p:cNvPr id="361" name="Google Shape;361;p34"/>
          <p:cNvCxnSpPr/>
          <p:nvPr/>
        </p:nvCxnSpPr>
        <p:spPr>
          <a:xfrm>
            <a:off x="2874025" y="3998825"/>
            <a:ext cx="0" cy="423600"/>
          </a:xfrm>
          <a:prstGeom prst="straightConnector1">
            <a:avLst/>
          </a:prstGeom>
          <a:noFill/>
          <a:ln cap="flat" cmpd="sng" w="38100">
            <a:solidFill>
              <a:srgbClr val="000000"/>
            </a:solidFill>
            <a:prstDash val="solid"/>
            <a:miter lim="800000"/>
            <a:headEnd len="sm" w="sm" type="none"/>
            <a:tailEnd len="med" w="med" type="triangle"/>
          </a:ln>
        </p:spPr>
      </p:cxnSp>
      <p:sp>
        <p:nvSpPr>
          <p:cNvPr id="362" name="Google Shape;362;p34"/>
          <p:cNvSpPr txBox="1"/>
          <p:nvPr/>
        </p:nvSpPr>
        <p:spPr>
          <a:xfrm>
            <a:off x="2615947" y="4406805"/>
            <a:ext cx="6462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548135"/>
                </a:solidFill>
                <a:latin typeface="Short Stack"/>
                <a:ea typeface="Short Stack"/>
                <a:cs typeface="Short Stack"/>
                <a:sym typeface="Short Stack"/>
              </a:rPr>
              <a:t>✓</a:t>
            </a:r>
            <a:endParaRPr sz="3600">
              <a:solidFill>
                <a:srgbClr val="548135"/>
              </a:solidFill>
              <a:latin typeface="Short Stack"/>
              <a:ea typeface="Short Stack"/>
              <a:cs typeface="Short Stack"/>
              <a:sym typeface="Short Stack"/>
            </a:endParaRPr>
          </a:p>
        </p:txBody>
      </p:sp>
      <p:sp>
        <p:nvSpPr>
          <p:cNvPr id="363" name="Google Shape;363;p34"/>
          <p:cNvSpPr txBox="1"/>
          <p:nvPr/>
        </p:nvSpPr>
        <p:spPr>
          <a:xfrm>
            <a:off x="1134375" y="3751500"/>
            <a:ext cx="247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omic Sans MS"/>
                <a:ea typeface="Comic Sans MS"/>
                <a:cs typeface="Comic Sans MS"/>
                <a:sym typeface="Comic Sans MS"/>
              </a:rPr>
              <a:t>1</a:t>
            </a:r>
            <a:endParaRPr b="1" sz="1900">
              <a:latin typeface="Comic Sans MS"/>
              <a:ea typeface="Comic Sans MS"/>
              <a:cs typeface="Comic Sans MS"/>
              <a:sym typeface="Comic Sans MS"/>
            </a:endParaRPr>
          </a:p>
        </p:txBody>
      </p:sp>
      <p:sp>
        <p:nvSpPr>
          <p:cNvPr id="364" name="Google Shape;364;p34"/>
          <p:cNvSpPr txBox="1"/>
          <p:nvPr/>
        </p:nvSpPr>
        <p:spPr>
          <a:xfrm>
            <a:off x="3046875" y="3751500"/>
            <a:ext cx="247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omic Sans MS"/>
                <a:ea typeface="Comic Sans MS"/>
                <a:cs typeface="Comic Sans MS"/>
                <a:sym typeface="Comic Sans MS"/>
              </a:rPr>
              <a:t>2</a:t>
            </a:r>
            <a:endParaRPr b="1" sz="1900">
              <a:latin typeface="Comic Sans MS"/>
              <a:ea typeface="Comic Sans MS"/>
              <a:cs typeface="Comic Sans MS"/>
              <a:sym typeface="Comic Sans MS"/>
            </a:endParaRPr>
          </a:p>
        </p:txBody>
      </p:sp>
      <p:pic>
        <p:nvPicPr>
          <p:cNvPr descr="Money with solid fill" id="365" name="Google Shape;365;p34"/>
          <p:cNvPicPr preferRelativeResize="0"/>
          <p:nvPr/>
        </p:nvPicPr>
        <p:blipFill rotWithShape="1">
          <a:blip r:embed="rId4">
            <a:alphaModFix/>
          </a:blip>
          <a:srcRect b="0" l="0" r="0" t="0"/>
          <a:stretch/>
        </p:blipFill>
        <p:spPr>
          <a:xfrm>
            <a:off x="1365246" y="2598949"/>
            <a:ext cx="586102" cy="586102"/>
          </a:xfrm>
          <a:prstGeom prst="rect">
            <a:avLst/>
          </a:prstGeom>
          <a:noFill/>
          <a:ln>
            <a:noFill/>
          </a:ln>
        </p:spPr>
      </p:pic>
      <p:pic>
        <p:nvPicPr>
          <p:cNvPr descr="Money with solid fill" id="366" name="Google Shape;366;p34"/>
          <p:cNvPicPr preferRelativeResize="0"/>
          <p:nvPr/>
        </p:nvPicPr>
        <p:blipFill rotWithShape="1">
          <a:blip r:embed="rId4">
            <a:alphaModFix/>
          </a:blip>
          <a:srcRect b="0" l="0" r="0" t="0"/>
          <a:stretch/>
        </p:blipFill>
        <p:spPr>
          <a:xfrm>
            <a:off x="2287146" y="2615699"/>
            <a:ext cx="586102" cy="586102"/>
          </a:xfrm>
          <a:prstGeom prst="rect">
            <a:avLst/>
          </a:prstGeom>
          <a:noFill/>
          <a:ln>
            <a:noFill/>
          </a:ln>
        </p:spPr>
      </p:pic>
      <p:sp>
        <p:nvSpPr>
          <p:cNvPr id="367" name="Google Shape;367;p34"/>
          <p:cNvSpPr txBox="1"/>
          <p:nvPr/>
        </p:nvSpPr>
        <p:spPr>
          <a:xfrm>
            <a:off x="1846450" y="2913300"/>
            <a:ext cx="247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omic Sans MS"/>
                <a:ea typeface="Comic Sans MS"/>
                <a:cs typeface="Comic Sans MS"/>
                <a:sym typeface="Comic Sans MS"/>
              </a:rPr>
              <a:t>1</a:t>
            </a:r>
            <a:endParaRPr b="1" sz="1900">
              <a:latin typeface="Comic Sans MS"/>
              <a:ea typeface="Comic Sans MS"/>
              <a:cs typeface="Comic Sans MS"/>
              <a:sym typeface="Comic Sans MS"/>
            </a:endParaRPr>
          </a:p>
        </p:txBody>
      </p:sp>
      <p:sp>
        <p:nvSpPr>
          <p:cNvPr id="368" name="Google Shape;368;p34"/>
          <p:cNvSpPr txBox="1"/>
          <p:nvPr/>
        </p:nvSpPr>
        <p:spPr>
          <a:xfrm>
            <a:off x="2776125" y="2913300"/>
            <a:ext cx="247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omic Sans MS"/>
                <a:ea typeface="Comic Sans MS"/>
                <a:cs typeface="Comic Sans MS"/>
                <a:sym typeface="Comic Sans MS"/>
              </a:rPr>
              <a:t>2</a:t>
            </a:r>
            <a:endParaRPr b="1" sz="1900">
              <a:latin typeface="Comic Sans MS"/>
              <a:ea typeface="Comic Sans MS"/>
              <a:cs typeface="Comic Sans MS"/>
              <a:sym typeface="Comic Sans MS"/>
            </a:endParaRPr>
          </a:p>
        </p:txBody>
      </p:sp>
      <p:sp>
        <p:nvSpPr>
          <p:cNvPr id="369" name="Google Shape;369;p34"/>
          <p:cNvSpPr txBox="1"/>
          <p:nvPr/>
        </p:nvSpPr>
        <p:spPr>
          <a:xfrm>
            <a:off x="2050375" y="2759725"/>
            <a:ext cx="2970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omic Sans MS"/>
                <a:ea typeface="Comic Sans MS"/>
                <a:cs typeface="Comic Sans MS"/>
                <a:sym typeface="Comic Sans MS"/>
              </a:rPr>
              <a:t>,</a:t>
            </a:r>
            <a:endParaRPr b="1" sz="1900">
              <a:latin typeface="Comic Sans MS"/>
              <a:ea typeface="Comic Sans MS"/>
              <a:cs typeface="Comic Sans MS"/>
              <a:sym typeface="Comic Sans MS"/>
            </a:endParaRPr>
          </a:p>
        </p:txBody>
      </p:sp>
      <p:cxnSp>
        <p:nvCxnSpPr>
          <p:cNvPr id="370" name="Google Shape;370;p34"/>
          <p:cNvCxnSpPr/>
          <p:nvPr/>
        </p:nvCxnSpPr>
        <p:spPr>
          <a:xfrm>
            <a:off x="2339300" y="1896489"/>
            <a:ext cx="377100" cy="2400"/>
          </a:xfrm>
          <a:prstGeom prst="straightConnector1">
            <a:avLst/>
          </a:prstGeom>
          <a:noFill/>
          <a:ln cap="flat" cmpd="sng" w="38100">
            <a:solidFill>
              <a:srgbClr val="000000"/>
            </a:solidFill>
            <a:prstDash val="solid"/>
            <a:miter lim="800000"/>
            <a:headEnd len="sm" w="sm" type="none"/>
            <a:tailEnd len="med" w="med" type="triangle"/>
          </a:ln>
        </p:spPr>
      </p:cxnSp>
      <p:pic>
        <p:nvPicPr>
          <p:cNvPr descr="Devil face outline with solid fill" id="371" name="Google Shape;371;p34"/>
          <p:cNvPicPr preferRelativeResize="0"/>
          <p:nvPr/>
        </p:nvPicPr>
        <p:blipFill rotWithShape="1">
          <a:blip r:embed="rId3">
            <a:alphaModFix/>
          </a:blip>
          <a:srcRect b="0" l="0" r="0" t="0"/>
          <a:stretch/>
        </p:blipFill>
        <p:spPr>
          <a:xfrm>
            <a:off x="5034488" y="1504945"/>
            <a:ext cx="1037331" cy="1037331"/>
          </a:xfrm>
          <a:prstGeom prst="rect">
            <a:avLst/>
          </a:prstGeom>
          <a:noFill/>
          <a:ln>
            <a:noFill/>
          </a:ln>
        </p:spPr>
      </p:pic>
      <p:cxnSp>
        <p:nvCxnSpPr>
          <p:cNvPr id="372" name="Google Shape;372;p34"/>
          <p:cNvCxnSpPr/>
          <p:nvPr/>
        </p:nvCxnSpPr>
        <p:spPr>
          <a:xfrm>
            <a:off x="6166825" y="2030777"/>
            <a:ext cx="377100" cy="2400"/>
          </a:xfrm>
          <a:prstGeom prst="straightConnector1">
            <a:avLst/>
          </a:prstGeom>
          <a:noFill/>
          <a:ln cap="flat" cmpd="sng" w="38100">
            <a:solidFill>
              <a:srgbClr val="000000"/>
            </a:solidFill>
            <a:prstDash val="solid"/>
            <a:miter lim="800000"/>
            <a:headEnd len="sm" w="sm" type="none"/>
            <a:tailEnd len="med" w="med" type="triangle"/>
          </a:ln>
        </p:spPr>
      </p:cxnSp>
      <p:pic>
        <p:nvPicPr>
          <p:cNvPr descr="Money with solid fill" id="373" name="Google Shape;373;p34"/>
          <p:cNvPicPr preferRelativeResize="0"/>
          <p:nvPr/>
        </p:nvPicPr>
        <p:blipFill rotWithShape="1">
          <a:blip r:embed="rId4">
            <a:alphaModFix/>
          </a:blip>
          <a:srcRect b="0" l="0" r="0" t="0"/>
          <a:stretch/>
        </p:blipFill>
        <p:spPr>
          <a:xfrm>
            <a:off x="7004046" y="1684549"/>
            <a:ext cx="586102" cy="586102"/>
          </a:xfrm>
          <a:prstGeom prst="rect">
            <a:avLst/>
          </a:prstGeom>
          <a:noFill/>
          <a:ln>
            <a:noFill/>
          </a:ln>
        </p:spPr>
      </p:pic>
      <p:pic>
        <p:nvPicPr>
          <p:cNvPr descr="Money with solid fill" id="374" name="Google Shape;374;p34"/>
          <p:cNvPicPr preferRelativeResize="0"/>
          <p:nvPr/>
        </p:nvPicPr>
        <p:blipFill rotWithShape="1">
          <a:blip r:embed="rId4">
            <a:alphaModFix/>
          </a:blip>
          <a:srcRect b="0" l="0" r="0" t="0"/>
          <a:stretch/>
        </p:blipFill>
        <p:spPr>
          <a:xfrm>
            <a:off x="7925946" y="1701299"/>
            <a:ext cx="586102" cy="586102"/>
          </a:xfrm>
          <a:prstGeom prst="rect">
            <a:avLst/>
          </a:prstGeom>
          <a:noFill/>
          <a:ln>
            <a:noFill/>
          </a:ln>
        </p:spPr>
      </p:pic>
      <p:sp>
        <p:nvSpPr>
          <p:cNvPr id="375" name="Google Shape;375;p34"/>
          <p:cNvSpPr txBox="1"/>
          <p:nvPr/>
        </p:nvSpPr>
        <p:spPr>
          <a:xfrm>
            <a:off x="7485250" y="1998900"/>
            <a:ext cx="247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omic Sans MS"/>
                <a:ea typeface="Comic Sans MS"/>
                <a:cs typeface="Comic Sans MS"/>
                <a:sym typeface="Comic Sans MS"/>
              </a:rPr>
              <a:t>1</a:t>
            </a:r>
            <a:endParaRPr b="1" sz="1900">
              <a:latin typeface="Comic Sans MS"/>
              <a:ea typeface="Comic Sans MS"/>
              <a:cs typeface="Comic Sans MS"/>
              <a:sym typeface="Comic Sans MS"/>
            </a:endParaRPr>
          </a:p>
        </p:txBody>
      </p:sp>
      <p:sp>
        <p:nvSpPr>
          <p:cNvPr id="376" name="Google Shape;376;p34"/>
          <p:cNvSpPr txBox="1"/>
          <p:nvPr/>
        </p:nvSpPr>
        <p:spPr>
          <a:xfrm>
            <a:off x="8414925" y="1998900"/>
            <a:ext cx="247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omic Sans MS"/>
                <a:ea typeface="Comic Sans MS"/>
                <a:cs typeface="Comic Sans MS"/>
                <a:sym typeface="Comic Sans MS"/>
              </a:rPr>
              <a:t>2</a:t>
            </a:r>
            <a:endParaRPr b="1" sz="1900">
              <a:latin typeface="Comic Sans MS"/>
              <a:ea typeface="Comic Sans MS"/>
              <a:cs typeface="Comic Sans MS"/>
              <a:sym typeface="Comic Sans MS"/>
            </a:endParaRPr>
          </a:p>
        </p:txBody>
      </p:sp>
      <p:sp>
        <p:nvSpPr>
          <p:cNvPr id="377" name="Google Shape;377;p34"/>
          <p:cNvSpPr txBox="1"/>
          <p:nvPr/>
        </p:nvSpPr>
        <p:spPr>
          <a:xfrm>
            <a:off x="6571625" y="1794800"/>
            <a:ext cx="1466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omic Sans MS"/>
                <a:ea typeface="Comic Sans MS"/>
                <a:cs typeface="Comic Sans MS"/>
                <a:sym typeface="Comic Sans MS"/>
              </a:rPr>
              <a:t>σ</a:t>
            </a:r>
            <a:r>
              <a:rPr b="1" lang="en-US" sz="1900">
                <a:latin typeface="Comic Sans MS"/>
                <a:ea typeface="Comic Sans MS"/>
                <a:cs typeface="Comic Sans MS"/>
                <a:sym typeface="Comic Sans MS"/>
              </a:rPr>
              <a:t>,        ,    </a:t>
            </a:r>
            <a:endParaRPr b="1" sz="1900">
              <a:latin typeface="Comic Sans MS"/>
              <a:ea typeface="Comic Sans MS"/>
              <a:cs typeface="Comic Sans MS"/>
              <a:sym typeface="Comic Sans MS"/>
            </a:endParaRPr>
          </a:p>
        </p:txBody>
      </p:sp>
      <p:sp>
        <p:nvSpPr>
          <p:cNvPr id="378" name="Google Shape;378;p34"/>
          <p:cNvSpPr txBox="1"/>
          <p:nvPr/>
        </p:nvSpPr>
        <p:spPr>
          <a:xfrm>
            <a:off x="4870893" y="3530088"/>
            <a:ext cx="19125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0000"/>
                </a:solidFill>
                <a:latin typeface="Comic Sans MS"/>
                <a:ea typeface="Comic Sans MS"/>
                <a:cs typeface="Comic Sans MS"/>
                <a:sym typeface="Comic Sans MS"/>
              </a:rPr>
              <a:t>Ver(        , σ)</a:t>
            </a:r>
            <a:endParaRPr sz="2000">
              <a:solidFill>
                <a:srgbClr val="000000"/>
              </a:solidFill>
              <a:latin typeface="Comic Sans MS"/>
              <a:ea typeface="Comic Sans MS"/>
              <a:cs typeface="Comic Sans MS"/>
              <a:sym typeface="Comic Sans MS"/>
            </a:endParaRPr>
          </a:p>
        </p:txBody>
      </p:sp>
      <p:pic>
        <p:nvPicPr>
          <p:cNvPr descr="Money with solid fill" id="379" name="Google Shape;379;p34"/>
          <p:cNvPicPr preferRelativeResize="0"/>
          <p:nvPr/>
        </p:nvPicPr>
        <p:blipFill rotWithShape="1">
          <a:blip r:embed="rId4">
            <a:alphaModFix/>
          </a:blip>
          <a:srcRect b="0" l="0" r="0" t="0"/>
          <a:stretch/>
        </p:blipFill>
        <p:spPr>
          <a:xfrm>
            <a:off x="5480046" y="3437149"/>
            <a:ext cx="586102" cy="586102"/>
          </a:xfrm>
          <a:prstGeom prst="rect">
            <a:avLst/>
          </a:prstGeom>
          <a:noFill/>
          <a:ln>
            <a:noFill/>
          </a:ln>
        </p:spPr>
      </p:pic>
      <p:cxnSp>
        <p:nvCxnSpPr>
          <p:cNvPr id="380" name="Google Shape;380;p34"/>
          <p:cNvCxnSpPr/>
          <p:nvPr/>
        </p:nvCxnSpPr>
        <p:spPr>
          <a:xfrm>
            <a:off x="5762125" y="3982075"/>
            <a:ext cx="0" cy="423600"/>
          </a:xfrm>
          <a:prstGeom prst="straightConnector1">
            <a:avLst/>
          </a:prstGeom>
          <a:noFill/>
          <a:ln cap="flat" cmpd="sng" w="38100">
            <a:solidFill>
              <a:srgbClr val="000000"/>
            </a:solidFill>
            <a:prstDash val="solid"/>
            <a:miter lim="800000"/>
            <a:headEnd len="sm" w="sm" type="none"/>
            <a:tailEnd len="med" w="med" type="triangle"/>
          </a:ln>
        </p:spPr>
      </p:cxnSp>
      <p:sp>
        <p:nvSpPr>
          <p:cNvPr id="381" name="Google Shape;381;p34"/>
          <p:cNvSpPr txBox="1"/>
          <p:nvPr/>
        </p:nvSpPr>
        <p:spPr>
          <a:xfrm>
            <a:off x="5504047" y="4390055"/>
            <a:ext cx="6462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548135"/>
                </a:solidFill>
                <a:latin typeface="Short Stack"/>
                <a:ea typeface="Short Stack"/>
                <a:cs typeface="Short Stack"/>
                <a:sym typeface="Short Stack"/>
              </a:rPr>
              <a:t>✓</a:t>
            </a:r>
            <a:endParaRPr sz="3600">
              <a:solidFill>
                <a:srgbClr val="548135"/>
              </a:solidFill>
              <a:latin typeface="Short Stack"/>
              <a:ea typeface="Short Stack"/>
              <a:cs typeface="Short Stack"/>
              <a:sym typeface="Short Stack"/>
            </a:endParaRPr>
          </a:p>
        </p:txBody>
      </p:sp>
      <p:sp>
        <p:nvSpPr>
          <p:cNvPr id="382" name="Google Shape;382;p34"/>
          <p:cNvSpPr txBox="1"/>
          <p:nvPr/>
        </p:nvSpPr>
        <p:spPr>
          <a:xfrm>
            <a:off x="6783401" y="3546850"/>
            <a:ext cx="21375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0000"/>
                </a:solidFill>
                <a:latin typeface="Comic Sans MS"/>
                <a:ea typeface="Comic Sans MS"/>
                <a:cs typeface="Comic Sans MS"/>
                <a:sym typeface="Comic Sans MS"/>
              </a:rPr>
              <a:t>Ver(        , σ)</a:t>
            </a:r>
            <a:endParaRPr sz="2000">
              <a:solidFill>
                <a:srgbClr val="000000"/>
              </a:solidFill>
              <a:latin typeface="Comic Sans MS"/>
              <a:ea typeface="Comic Sans MS"/>
              <a:cs typeface="Comic Sans MS"/>
              <a:sym typeface="Comic Sans MS"/>
            </a:endParaRPr>
          </a:p>
        </p:txBody>
      </p:sp>
      <p:pic>
        <p:nvPicPr>
          <p:cNvPr descr="Money with solid fill" id="383" name="Google Shape;383;p34"/>
          <p:cNvPicPr preferRelativeResize="0"/>
          <p:nvPr/>
        </p:nvPicPr>
        <p:blipFill rotWithShape="1">
          <a:blip r:embed="rId4">
            <a:alphaModFix/>
          </a:blip>
          <a:srcRect b="0" l="0" r="0" t="0"/>
          <a:stretch/>
        </p:blipFill>
        <p:spPr>
          <a:xfrm>
            <a:off x="7381571" y="3447099"/>
            <a:ext cx="586102" cy="586102"/>
          </a:xfrm>
          <a:prstGeom prst="rect">
            <a:avLst/>
          </a:prstGeom>
          <a:noFill/>
          <a:ln>
            <a:noFill/>
          </a:ln>
        </p:spPr>
      </p:pic>
      <p:cxnSp>
        <p:nvCxnSpPr>
          <p:cNvPr id="384" name="Google Shape;384;p34"/>
          <p:cNvCxnSpPr/>
          <p:nvPr/>
        </p:nvCxnSpPr>
        <p:spPr>
          <a:xfrm>
            <a:off x="7674625" y="3998825"/>
            <a:ext cx="0" cy="423600"/>
          </a:xfrm>
          <a:prstGeom prst="straightConnector1">
            <a:avLst/>
          </a:prstGeom>
          <a:noFill/>
          <a:ln cap="flat" cmpd="sng" w="38100">
            <a:solidFill>
              <a:srgbClr val="000000"/>
            </a:solidFill>
            <a:prstDash val="solid"/>
            <a:miter lim="800000"/>
            <a:headEnd len="sm" w="sm" type="none"/>
            <a:tailEnd len="med" w="med" type="triangle"/>
          </a:ln>
        </p:spPr>
      </p:cxnSp>
      <p:sp>
        <p:nvSpPr>
          <p:cNvPr id="385" name="Google Shape;385;p34"/>
          <p:cNvSpPr txBox="1"/>
          <p:nvPr/>
        </p:nvSpPr>
        <p:spPr>
          <a:xfrm>
            <a:off x="7416547" y="4406805"/>
            <a:ext cx="6462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548135"/>
                </a:solidFill>
                <a:latin typeface="Short Stack"/>
                <a:ea typeface="Short Stack"/>
                <a:cs typeface="Short Stack"/>
                <a:sym typeface="Short Stack"/>
              </a:rPr>
              <a:t>✓</a:t>
            </a:r>
            <a:endParaRPr sz="3600">
              <a:solidFill>
                <a:srgbClr val="548135"/>
              </a:solidFill>
              <a:latin typeface="Short Stack"/>
              <a:ea typeface="Short Stack"/>
              <a:cs typeface="Short Stack"/>
              <a:sym typeface="Short Stack"/>
            </a:endParaRPr>
          </a:p>
        </p:txBody>
      </p:sp>
      <p:sp>
        <p:nvSpPr>
          <p:cNvPr id="386" name="Google Shape;386;p34"/>
          <p:cNvSpPr txBox="1"/>
          <p:nvPr/>
        </p:nvSpPr>
        <p:spPr>
          <a:xfrm>
            <a:off x="5947600" y="3751500"/>
            <a:ext cx="247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omic Sans MS"/>
                <a:ea typeface="Comic Sans MS"/>
                <a:cs typeface="Comic Sans MS"/>
                <a:sym typeface="Comic Sans MS"/>
              </a:rPr>
              <a:t>1</a:t>
            </a:r>
            <a:endParaRPr b="1" sz="1900">
              <a:latin typeface="Comic Sans MS"/>
              <a:ea typeface="Comic Sans MS"/>
              <a:cs typeface="Comic Sans MS"/>
              <a:sym typeface="Comic Sans MS"/>
            </a:endParaRPr>
          </a:p>
        </p:txBody>
      </p:sp>
      <p:sp>
        <p:nvSpPr>
          <p:cNvPr id="387" name="Google Shape;387;p34"/>
          <p:cNvSpPr txBox="1"/>
          <p:nvPr/>
        </p:nvSpPr>
        <p:spPr>
          <a:xfrm>
            <a:off x="7802200" y="3751500"/>
            <a:ext cx="247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omic Sans MS"/>
                <a:ea typeface="Comic Sans MS"/>
                <a:cs typeface="Comic Sans MS"/>
                <a:sym typeface="Comic Sans MS"/>
              </a:rPr>
              <a:t>2</a:t>
            </a:r>
            <a:endParaRPr b="1" sz="1900">
              <a:latin typeface="Comic Sans MS"/>
              <a:ea typeface="Comic Sans MS"/>
              <a:cs typeface="Comic Sans MS"/>
              <a:sym typeface="Comic Sans MS"/>
            </a:endParaRPr>
          </a:p>
        </p:txBody>
      </p:sp>
      <p:sp>
        <p:nvSpPr>
          <p:cNvPr id="388" name="Google Shape;388;p34"/>
          <p:cNvSpPr txBox="1"/>
          <p:nvPr/>
        </p:nvSpPr>
        <p:spPr>
          <a:xfrm>
            <a:off x="5720800" y="1104375"/>
            <a:ext cx="213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Proxima Nova"/>
                <a:ea typeface="Proxima Nova"/>
                <a:cs typeface="Proxima Nova"/>
                <a:sym typeface="Proxima Nova"/>
              </a:rPr>
              <a:t>[</a:t>
            </a:r>
            <a:r>
              <a:rPr lang="en-US" sz="1300">
                <a:solidFill>
                  <a:schemeClr val="dk1"/>
                </a:solidFill>
                <a:latin typeface="Proxima Nova"/>
                <a:ea typeface="Proxima Nova"/>
                <a:cs typeface="Proxima Nova"/>
                <a:sym typeface="Proxima Nova"/>
              </a:rPr>
              <a:t>LAFGHKS’10, Zhandry’19</a:t>
            </a:r>
            <a:r>
              <a:rPr lang="en-US">
                <a:solidFill>
                  <a:schemeClr val="dk1"/>
                </a:solidFill>
                <a:latin typeface="Proxima Nova"/>
                <a:ea typeface="Proxima Nova"/>
                <a:cs typeface="Proxima Nova"/>
                <a:sym typeface="Proxima Nova"/>
              </a:rPr>
              <a:t>]</a:t>
            </a:r>
            <a:endParaRPr sz="1500">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par>
                                <p:cTn fill="hold" nodeType="with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1000"/>
                                        <p:tgtEl>
                                          <p:spTgt spid="351"/>
                                        </p:tgtEl>
                                      </p:cBhvr>
                                    </p:animEffect>
                                  </p:childTnLst>
                                </p:cTn>
                              </p:par>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000"/>
                                        <p:tgtEl>
                                          <p:spTgt spid="352"/>
                                        </p:tgtEl>
                                      </p:cBhvr>
                                    </p:animEffect>
                                  </p:childTnLst>
                                </p:cTn>
                              </p:par>
                              <p:par>
                                <p:cTn fill="hold" nodeType="with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000"/>
                                        <p:tgtEl>
                                          <p:spTgt spid="353"/>
                                        </p:tgtEl>
                                      </p:cBhvr>
                                    </p:animEffect>
                                  </p:childTnLst>
                                </p:cTn>
                              </p:par>
                              <p:par>
                                <p:cTn fill="hold" nodeType="with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1000"/>
                                        <p:tgtEl>
                                          <p:spTgt spid="354"/>
                                        </p:tgtEl>
                                      </p:cBhvr>
                                    </p:animEffect>
                                  </p:childTnLst>
                                </p:cTn>
                              </p:par>
                              <p:par>
                                <p:cTn fill="hold" nodeType="with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1000"/>
                                        <p:tgtEl>
                                          <p:spTgt spid="355"/>
                                        </p:tgtEl>
                                      </p:cBhvr>
                                    </p:animEffect>
                                  </p:childTnLst>
                                </p:cTn>
                              </p:par>
                              <p:par>
                                <p:cTn fill="hold" nodeType="with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par>
                                <p:cTn fill="hold" nodeType="with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par>
                                <p:cTn fill="hold" nodeType="with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par>
                                <p:cTn fill="hold" nodeType="with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000"/>
                                        <p:tgtEl>
                                          <p:spTgt spid="361"/>
                                        </p:tgtEl>
                                      </p:cBhvr>
                                    </p:animEffect>
                                  </p:childTnLst>
                                </p:cTn>
                              </p:par>
                              <p:par>
                                <p:cTn fill="hold" nodeType="with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par>
                                <p:cTn fill="hold" nodeType="with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par>
                                <p:cTn fill="hold" nodeType="with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par>
                                <p:cTn fill="hold" nodeType="with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par>
                                <p:cTn fill="hold" nodeType="with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par>
                                <p:cTn fill="hold" nodeType="with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par>
                                <p:cTn fill="hold" nodeType="with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par>
                                <p:cTn fill="hold" nodeType="with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000"/>
                                        <p:tgtEl>
                                          <p:spTgt spid="372"/>
                                        </p:tgtEl>
                                      </p:cBhvr>
                                    </p:animEffect>
                                  </p:childTnLst>
                                </p:cTn>
                              </p:par>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par>
                                <p:cTn fill="hold" nodeType="with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par>
                                <p:cTn fill="hold" nodeType="with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par>
                                <p:cTn fill="hold" nodeType="with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000"/>
                                        <p:tgtEl>
                                          <p:spTgt spid="379"/>
                                        </p:tgtEl>
                                      </p:cBhvr>
                                    </p:animEffect>
                                  </p:childTnLst>
                                </p:cTn>
                              </p:par>
                              <p:par>
                                <p:cTn fill="hold" nodeType="with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par>
                                <p:cTn fill="hold" nodeType="with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000"/>
                                        <p:tgtEl>
                                          <p:spTgt spid="381"/>
                                        </p:tgtEl>
                                      </p:cBhvr>
                                    </p:animEffect>
                                  </p:childTnLst>
                                </p:cTn>
                              </p:par>
                              <p:par>
                                <p:cTn fill="hold" nodeType="with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000"/>
                                        <p:tgtEl>
                                          <p:spTgt spid="382"/>
                                        </p:tgtEl>
                                      </p:cBhvr>
                                    </p:animEffect>
                                  </p:childTnLst>
                                </p:cTn>
                              </p:par>
                              <p:par>
                                <p:cTn fill="hold" nodeType="with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par>
                                <p:cTn fill="hold" nodeType="with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par>
                                <p:cTn fill="hold" nodeType="with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70"/>
          <p:cNvSpPr txBox="1"/>
          <p:nvPr>
            <p:ph type="title"/>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800"/>
              <a:buNone/>
            </a:pPr>
            <a:r>
              <a:rPr lang="en-US">
                <a:solidFill>
                  <a:schemeClr val="lt1"/>
                </a:solidFill>
              </a:rPr>
              <a:t>Group Actions</a:t>
            </a:r>
            <a:endParaRPr>
              <a:solidFill>
                <a:schemeClr val="lt1"/>
              </a:solidFill>
            </a:endParaRPr>
          </a:p>
        </p:txBody>
      </p:sp>
      <p:sp>
        <p:nvSpPr>
          <p:cNvPr id="1045" name="Google Shape;1045;p70"/>
          <p:cNvSpPr txBox="1"/>
          <p:nvPr/>
        </p:nvSpPr>
        <p:spPr>
          <a:xfrm>
            <a:off x="755650" y="704725"/>
            <a:ext cx="42999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sng" cap="none" strike="noStrike">
                <a:solidFill>
                  <a:srgbClr val="000000"/>
                </a:solidFill>
                <a:latin typeface="Proxima Nova"/>
                <a:ea typeface="Proxima Nova"/>
                <a:cs typeface="Proxima Nova"/>
                <a:sym typeface="Proxima Nova"/>
              </a:rPr>
              <a:t>(</a:t>
            </a:r>
            <a:r>
              <a:rPr b="1" i="0" lang="en-US" sz="1600" u="sng" cap="none" strike="noStrike">
                <a:solidFill>
                  <a:srgbClr val="000000"/>
                </a:solidFill>
                <a:latin typeface="Proxima Nova"/>
                <a:ea typeface="Proxima Nova"/>
                <a:cs typeface="Proxima Nova"/>
                <a:sym typeface="Proxima Nova"/>
              </a:rPr>
              <a:t>G</a:t>
            </a:r>
            <a:r>
              <a:rPr b="0" i="0" lang="en-US" sz="1600" u="sng" cap="none" strike="noStrike">
                <a:solidFill>
                  <a:srgbClr val="000000"/>
                </a:solidFill>
                <a:latin typeface="Proxima Nova"/>
                <a:ea typeface="Proxima Nova"/>
                <a:cs typeface="Proxima Nova"/>
                <a:sym typeface="Proxima Nova"/>
              </a:rPr>
              <a:t>, </a:t>
            </a:r>
            <a:r>
              <a:rPr b="1" i="0" lang="en-US" sz="1600" u="sng" cap="none" strike="noStrike">
                <a:solidFill>
                  <a:srgbClr val="000000"/>
                </a:solidFill>
                <a:latin typeface="Proxima Nova"/>
                <a:ea typeface="Proxima Nova"/>
                <a:cs typeface="Proxima Nova"/>
                <a:sym typeface="Proxima Nova"/>
              </a:rPr>
              <a:t>X</a:t>
            </a:r>
            <a:r>
              <a:rPr b="0" i="0" lang="en-US" sz="1600" u="sng" cap="none" strike="noStrike">
                <a:solidFill>
                  <a:srgbClr val="000000"/>
                </a:solidFill>
                <a:latin typeface="Proxima Nova"/>
                <a:ea typeface="Proxima Nova"/>
                <a:cs typeface="Proxima Nova"/>
                <a:sym typeface="Proxima Nova"/>
              </a:rPr>
              <a:t>, ★)</a:t>
            </a:r>
            <a:r>
              <a:rPr b="0" i="0" lang="en-US" sz="1600" u="none" cap="none" strike="noStrike">
                <a:solidFill>
                  <a:srgbClr val="000000"/>
                </a:solidFill>
                <a:latin typeface="Proxima Nova"/>
                <a:ea typeface="Proxima Nova"/>
                <a:cs typeface="Proxima Nova"/>
                <a:sym typeface="Proxima Nova"/>
              </a:rPr>
              <a:t>:</a:t>
            </a:r>
            <a:endParaRPr b="0" i="0" sz="1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Proxima Nova"/>
                <a:ea typeface="Proxima Nova"/>
                <a:cs typeface="Proxima Nova"/>
                <a:sym typeface="Proxima Nova"/>
              </a:rPr>
              <a:t>	</a:t>
            </a:r>
            <a:r>
              <a:rPr b="1" i="0" lang="en-US" sz="1600" u="none" cap="none" strike="noStrike">
                <a:solidFill>
                  <a:srgbClr val="000000"/>
                </a:solidFill>
                <a:latin typeface="Proxima Nova"/>
                <a:ea typeface="Proxima Nova"/>
                <a:cs typeface="Proxima Nova"/>
                <a:sym typeface="Proxima Nova"/>
              </a:rPr>
              <a:t>G</a:t>
            </a:r>
            <a:r>
              <a:rPr b="0" i="0" lang="en-US" sz="1600" u="none" cap="none" strike="noStrike">
                <a:solidFill>
                  <a:srgbClr val="000000"/>
                </a:solidFill>
                <a:latin typeface="Proxima Nova"/>
                <a:ea typeface="Proxima Nova"/>
                <a:cs typeface="Proxima Nova"/>
                <a:sym typeface="Proxima Nova"/>
              </a:rPr>
              <a:t> is a group</a:t>
            </a:r>
            <a:endParaRPr b="0" i="0" sz="1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Proxima Nova"/>
                <a:ea typeface="Proxima Nova"/>
                <a:cs typeface="Proxima Nova"/>
                <a:sym typeface="Proxima Nova"/>
              </a:rPr>
              <a:t>	</a:t>
            </a:r>
            <a:r>
              <a:rPr b="1" i="0" lang="en-US" sz="1600" u="none" cap="none" strike="noStrike">
                <a:solidFill>
                  <a:srgbClr val="000000"/>
                </a:solidFill>
                <a:latin typeface="Proxima Nova"/>
                <a:ea typeface="Proxima Nova"/>
                <a:cs typeface="Proxima Nova"/>
                <a:sym typeface="Proxima Nova"/>
              </a:rPr>
              <a:t>X</a:t>
            </a:r>
            <a:r>
              <a:rPr b="0" i="0" lang="en-US" sz="1600" u="none" cap="none" strike="noStrike">
                <a:solidFill>
                  <a:srgbClr val="000000"/>
                </a:solidFill>
                <a:latin typeface="Arial"/>
                <a:ea typeface="Arial"/>
                <a:cs typeface="Arial"/>
                <a:sym typeface="Arial"/>
              </a:rPr>
              <a:t> is a set</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a:t>
            </a:r>
            <a:r>
              <a:rPr b="0" i="0" lang="en-US" sz="1600" u="none" cap="none" strike="noStrike">
                <a:solidFill>
                  <a:schemeClr val="dk1"/>
                </a:solidFill>
                <a:latin typeface="Proxima Nova"/>
                <a:ea typeface="Proxima Nova"/>
                <a:cs typeface="Proxima Nova"/>
                <a:sym typeface="Proxima Nova"/>
              </a:rPr>
              <a:t>★ is a map </a:t>
            </a:r>
            <a:r>
              <a:rPr b="1" i="0" lang="en-US" sz="1600" u="none" cap="none" strike="noStrike">
                <a:solidFill>
                  <a:schemeClr val="dk1"/>
                </a:solidFill>
                <a:latin typeface="Proxima Nova"/>
                <a:ea typeface="Proxima Nova"/>
                <a:cs typeface="Proxima Nova"/>
                <a:sym typeface="Proxima Nova"/>
              </a:rPr>
              <a:t>G </a:t>
            </a:r>
            <a:r>
              <a:rPr b="0" i="0" lang="en-US" sz="1600" u="none" cap="none" strike="noStrike">
                <a:solidFill>
                  <a:schemeClr val="dk1"/>
                </a:solidFill>
                <a:latin typeface="Proxima Nova"/>
                <a:ea typeface="Proxima Nova"/>
                <a:cs typeface="Proxima Nova"/>
                <a:sym typeface="Proxima Nova"/>
              </a:rPr>
              <a:t>✕ </a:t>
            </a:r>
            <a:r>
              <a:rPr b="1" i="0" lang="en-US" sz="1600" u="none" cap="none" strike="noStrike">
                <a:solidFill>
                  <a:schemeClr val="dk1"/>
                </a:solidFill>
                <a:latin typeface="Proxima Nova"/>
                <a:ea typeface="Proxima Nova"/>
                <a:cs typeface="Proxima Nova"/>
                <a:sym typeface="Proxima Nova"/>
              </a:rPr>
              <a:t>X → X</a:t>
            </a:r>
            <a:endParaRPr b="1" i="0" sz="1600" u="none" cap="none" strike="noStrike">
              <a:solidFill>
                <a:srgbClr val="000000"/>
              </a:solidFill>
              <a:latin typeface="Proxima Nova"/>
              <a:ea typeface="Proxima Nova"/>
              <a:cs typeface="Proxima Nova"/>
              <a:sym typeface="Proxima Nova"/>
            </a:endParaRPr>
          </a:p>
        </p:txBody>
      </p:sp>
      <p:sp>
        <p:nvSpPr>
          <p:cNvPr id="1046" name="Google Shape;1046;p70"/>
          <p:cNvSpPr txBox="1"/>
          <p:nvPr/>
        </p:nvSpPr>
        <p:spPr>
          <a:xfrm>
            <a:off x="3694375" y="648100"/>
            <a:ext cx="55209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sng" cap="none" strike="noStrike">
                <a:solidFill>
                  <a:srgbClr val="000000"/>
                </a:solidFill>
                <a:latin typeface="Proxima Nova"/>
                <a:ea typeface="Proxima Nova"/>
                <a:cs typeface="Proxima Nova"/>
                <a:sym typeface="Proxima Nova"/>
              </a:rPr>
              <a:t>Properties</a:t>
            </a:r>
            <a:r>
              <a:rPr b="0" i="0" lang="en-US" sz="1600" u="none" cap="none" strike="noStrike">
                <a:solidFill>
                  <a:srgbClr val="000000"/>
                </a:solidFill>
                <a:latin typeface="Proxima Nova"/>
                <a:ea typeface="Proxima Nova"/>
                <a:cs typeface="Proxima Nova"/>
                <a:sym typeface="Proxima Nova"/>
              </a:rPr>
              <a:t>:</a:t>
            </a:r>
            <a:endParaRPr b="0" i="0" sz="1600" u="none" cap="none" strike="noStrike">
              <a:solidFill>
                <a:srgbClr val="000000"/>
              </a:solidFill>
              <a:latin typeface="Proxima Nova"/>
              <a:ea typeface="Proxima Nova"/>
              <a:cs typeface="Proxima Nova"/>
              <a:sym typeface="Proxima Nova"/>
            </a:endParaRPr>
          </a:p>
          <a:p>
            <a:pPr indent="0" lvl="0" marL="457200" marR="0" rtl="0" algn="l">
              <a:lnSpc>
                <a:spcPct val="100000"/>
              </a:lnSpc>
              <a:spcBef>
                <a:spcPts val="0"/>
              </a:spcBef>
              <a:spcAft>
                <a:spcPts val="0"/>
              </a:spcAft>
              <a:buClr>
                <a:srgbClr val="000000"/>
              </a:buClr>
              <a:buSzPts val="1600"/>
              <a:buFont typeface="Arial"/>
              <a:buNone/>
            </a:pPr>
            <a:r>
              <a:rPr b="0" i="0" lang="en-US" sz="1600" u="sng" cap="none" strike="noStrike">
                <a:solidFill>
                  <a:srgbClr val="000000"/>
                </a:solidFill>
                <a:latin typeface="Proxima Nova"/>
                <a:ea typeface="Proxima Nova"/>
                <a:cs typeface="Proxima Nova"/>
                <a:sym typeface="Proxima Nova"/>
              </a:rPr>
              <a:t>Identity</a:t>
            </a:r>
            <a:r>
              <a:rPr b="0" i="0" lang="en-US" sz="1600" u="none" cap="none" strike="noStrike">
                <a:solidFill>
                  <a:srgbClr val="000000"/>
                </a:solidFill>
                <a:latin typeface="Proxima Nova"/>
                <a:ea typeface="Proxima Nova"/>
                <a:cs typeface="Proxima Nova"/>
                <a:sym typeface="Proxima Nova"/>
              </a:rPr>
              <a:t>: if </a:t>
            </a:r>
            <a:r>
              <a:rPr b="0" i="1" lang="en-US" sz="1600" u="none" cap="none" strike="noStrike">
                <a:solidFill>
                  <a:srgbClr val="000000"/>
                </a:solidFill>
                <a:latin typeface="Proxima Nova"/>
                <a:ea typeface="Proxima Nova"/>
                <a:cs typeface="Proxima Nova"/>
                <a:sym typeface="Proxima Nova"/>
              </a:rPr>
              <a:t>e</a:t>
            </a:r>
            <a:r>
              <a:rPr b="0" i="0" lang="en-US" sz="1600" u="none" cap="none" strike="noStrike">
                <a:solidFill>
                  <a:srgbClr val="000000"/>
                </a:solidFill>
                <a:latin typeface="Proxima Nova"/>
                <a:ea typeface="Proxima Nova"/>
                <a:cs typeface="Proxima Nova"/>
                <a:sym typeface="Proxima Nova"/>
              </a:rPr>
              <a:t> is the identity element of </a:t>
            </a:r>
            <a:r>
              <a:rPr b="1" i="0" lang="en-US" sz="1600" u="none" cap="none" strike="noStrike">
                <a:solidFill>
                  <a:srgbClr val="000000"/>
                </a:solidFill>
                <a:latin typeface="Proxima Nova"/>
                <a:ea typeface="Proxima Nova"/>
                <a:cs typeface="Proxima Nova"/>
                <a:sym typeface="Proxima Nova"/>
              </a:rPr>
              <a:t>G</a:t>
            </a:r>
            <a:r>
              <a:rPr b="0" i="0" lang="en-US" sz="1600" u="none" cap="none" strike="noStrike">
                <a:solidFill>
                  <a:srgbClr val="000000"/>
                </a:solidFill>
                <a:latin typeface="Proxima Nova"/>
                <a:ea typeface="Proxima Nova"/>
                <a:cs typeface="Proxima Nova"/>
                <a:sym typeface="Proxima Nova"/>
              </a:rPr>
              <a:t>, then </a:t>
            </a:r>
            <a:endParaRPr b="0" i="0" sz="1600" u="none" cap="none" strike="noStrike">
              <a:solidFill>
                <a:srgbClr val="000000"/>
              </a:solidFill>
              <a:latin typeface="Proxima Nova"/>
              <a:ea typeface="Proxima Nova"/>
              <a:cs typeface="Proxima Nova"/>
              <a:sym typeface="Proxima Nova"/>
            </a:endParaRPr>
          </a:p>
          <a:p>
            <a:pPr indent="0" lvl="0" marL="45720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Proxima Nova"/>
                <a:ea typeface="Proxima Nova"/>
                <a:cs typeface="Proxima Nova"/>
                <a:sym typeface="Proxima Nova"/>
              </a:rPr>
              <a:t>∀</a:t>
            </a:r>
            <a:r>
              <a:rPr b="0" i="1" lang="en-US" sz="1600" u="none" cap="none" strike="noStrike">
                <a:solidFill>
                  <a:srgbClr val="000000"/>
                </a:solidFill>
                <a:latin typeface="Proxima Nova"/>
                <a:ea typeface="Proxima Nova"/>
                <a:cs typeface="Proxima Nova"/>
                <a:sym typeface="Proxima Nova"/>
              </a:rPr>
              <a:t>x</a:t>
            </a:r>
            <a:r>
              <a:rPr b="0" i="0" lang="en-US" sz="1600" u="none" cap="none" strike="noStrike">
                <a:solidFill>
                  <a:srgbClr val="000000"/>
                </a:solidFill>
                <a:latin typeface="Proxima Nova"/>
                <a:ea typeface="Proxima Nova"/>
                <a:cs typeface="Proxima Nova"/>
                <a:sym typeface="Proxima Nova"/>
              </a:rPr>
              <a:t> ∈ </a:t>
            </a:r>
            <a:r>
              <a:rPr b="1" i="0" lang="en-US" sz="1600" u="none" cap="none" strike="noStrike">
                <a:solidFill>
                  <a:srgbClr val="000000"/>
                </a:solidFill>
                <a:latin typeface="Proxima Nova"/>
                <a:ea typeface="Proxima Nova"/>
                <a:cs typeface="Proxima Nova"/>
                <a:sym typeface="Proxima Nova"/>
              </a:rPr>
              <a:t>X</a:t>
            </a:r>
            <a:r>
              <a:rPr b="0" i="0" lang="en-US" sz="1600" u="none" cap="none" strike="noStrike">
                <a:solidFill>
                  <a:srgbClr val="000000"/>
                </a:solidFill>
                <a:latin typeface="Proxima Nova"/>
                <a:ea typeface="Proxima Nova"/>
                <a:cs typeface="Proxima Nova"/>
                <a:sym typeface="Proxima Nova"/>
              </a:rPr>
              <a:t>, </a:t>
            </a:r>
            <a:r>
              <a:rPr b="0" i="1" lang="en-US" sz="1600" u="none" cap="none" strike="noStrike">
                <a:solidFill>
                  <a:srgbClr val="000000"/>
                </a:solidFill>
                <a:latin typeface="Proxima Nova"/>
                <a:ea typeface="Proxima Nova"/>
                <a:cs typeface="Proxima Nova"/>
                <a:sym typeface="Proxima Nova"/>
              </a:rPr>
              <a:t>e</a:t>
            </a:r>
            <a:r>
              <a:rPr b="0" i="0" lang="en-US" sz="1600" u="none" cap="none" strike="noStrike">
                <a:solidFill>
                  <a:srgbClr val="000000"/>
                </a:solidFill>
                <a:latin typeface="Proxima Nova"/>
                <a:ea typeface="Proxima Nova"/>
                <a:cs typeface="Proxima Nova"/>
                <a:sym typeface="Proxima Nova"/>
              </a:rPr>
              <a:t> </a:t>
            </a:r>
            <a:r>
              <a:rPr b="0" i="0" lang="en-US" sz="1600" u="none" cap="none" strike="noStrike">
                <a:solidFill>
                  <a:schemeClr val="dk1"/>
                </a:solidFill>
                <a:latin typeface="Proxima Nova"/>
                <a:ea typeface="Proxima Nova"/>
                <a:cs typeface="Proxima Nova"/>
                <a:sym typeface="Proxima Nova"/>
              </a:rPr>
              <a:t>★ </a:t>
            </a:r>
            <a:r>
              <a:rPr b="0" i="1" lang="en-US" sz="1600" u="none" cap="none" strike="noStrike">
                <a:solidFill>
                  <a:schemeClr val="dk1"/>
                </a:solidFill>
                <a:latin typeface="Proxima Nova"/>
                <a:ea typeface="Proxima Nova"/>
                <a:cs typeface="Proxima Nova"/>
                <a:sym typeface="Proxima Nova"/>
              </a:rPr>
              <a:t>x</a:t>
            </a:r>
            <a:r>
              <a:rPr b="0" i="0" lang="en-US" sz="1600" u="none" cap="none" strike="noStrike">
                <a:solidFill>
                  <a:schemeClr val="dk1"/>
                </a:solidFill>
                <a:latin typeface="Proxima Nova"/>
                <a:ea typeface="Proxima Nova"/>
                <a:cs typeface="Proxima Nova"/>
                <a:sym typeface="Proxima Nova"/>
              </a:rPr>
              <a:t> = </a:t>
            </a:r>
            <a:r>
              <a:rPr b="0" i="1" lang="en-US" sz="1600" u="none" cap="none" strike="noStrike">
                <a:solidFill>
                  <a:schemeClr val="dk1"/>
                </a:solidFill>
                <a:latin typeface="Proxima Nova"/>
                <a:ea typeface="Proxima Nova"/>
                <a:cs typeface="Proxima Nova"/>
                <a:sym typeface="Proxima Nova"/>
              </a:rPr>
              <a:t>x</a:t>
            </a:r>
            <a:r>
              <a:rPr b="0" i="0" lang="en-US" sz="1600" u="none" cap="none" strike="noStrike">
                <a:solidFill>
                  <a:schemeClr val="dk1"/>
                </a:solidFill>
                <a:latin typeface="Proxima Nova"/>
                <a:ea typeface="Proxima Nova"/>
                <a:cs typeface="Proxima Nova"/>
                <a:sym typeface="Proxima Nova"/>
              </a:rPr>
              <a:t>.</a:t>
            </a:r>
            <a:endParaRPr b="0" i="0" sz="1600" u="none" cap="none" strike="noStrike">
              <a:solidFill>
                <a:schemeClr val="dk1"/>
              </a:solidFill>
              <a:latin typeface="Proxima Nova"/>
              <a:ea typeface="Proxima Nova"/>
              <a:cs typeface="Proxima Nova"/>
              <a:sym typeface="Proxima Nova"/>
            </a:endParaRPr>
          </a:p>
          <a:p>
            <a:pPr indent="0" lvl="0" marL="457200" marR="0" rtl="0" algn="l">
              <a:lnSpc>
                <a:spcPct val="100000"/>
              </a:lnSpc>
              <a:spcBef>
                <a:spcPts val="0"/>
              </a:spcBef>
              <a:spcAft>
                <a:spcPts val="0"/>
              </a:spcAft>
              <a:buClr>
                <a:srgbClr val="000000"/>
              </a:buClr>
              <a:buSzPts val="1600"/>
              <a:buFont typeface="Arial"/>
              <a:buNone/>
            </a:pPr>
            <a:r>
              <a:rPr b="0" i="0" lang="en-US" sz="1600" u="sng" cap="none" strike="noStrike">
                <a:solidFill>
                  <a:schemeClr val="dk1"/>
                </a:solidFill>
                <a:latin typeface="Proxima Nova"/>
                <a:ea typeface="Proxima Nova"/>
                <a:cs typeface="Proxima Nova"/>
                <a:sym typeface="Proxima Nova"/>
              </a:rPr>
              <a:t>Composability</a:t>
            </a:r>
            <a:r>
              <a:rPr b="0" i="0" lang="en-US" sz="1600" u="none" cap="none" strike="noStrike">
                <a:solidFill>
                  <a:schemeClr val="dk1"/>
                </a:solidFill>
                <a:latin typeface="Proxima Nova"/>
                <a:ea typeface="Proxima Nova"/>
                <a:cs typeface="Proxima Nova"/>
                <a:sym typeface="Proxima Nova"/>
              </a:rPr>
              <a:t>: for any </a:t>
            </a:r>
            <a:r>
              <a:rPr b="0" i="1" lang="en-US" sz="1600" u="none" cap="none" strike="noStrike">
                <a:solidFill>
                  <a:schemeClr val="dk1"/>
                </a:solidFill>
                <a:latin typeface="Proxima Nova"/>
                <a:ea typeface="Proxima Nova"/>
                <a:cs typeface="Proxima Nova"/>
                <a:sym typeface="Proxima Nova"/>
              </a:rPr>
              <a:t>g</a:t>
            </a:r>
            <a:r>
              <a:rPr b="0" i="0" lang="en-US" sz="1600" u="none" cap="none" strike="noStrike">
                <a:solidFill>
                  <a:schemeClr val="dk1"/>
                </a:solidFill>
                <a:latin typeface="Proxima Nova"/>
                <a:ea typeface="Proxima Nova"/>
                <a:cs typeface="Proxima Nova"/>
                <a:sym typeface="Proxima Nova"/>
              </a:rPr>
              <a:t>, </a:t>
            </a:r>
            <a:r>
              <a:rPr b="0" i="1" lang="en-US" sz="1600" u="none" cap="none" strike="noStrike">
                <a:solidFill>
                  <a:schemeClr val="dk1"/>
                </a:solidFill>
                <a:latin typeface="Proxima Nova"/>
                <a:ea typeface="Proxima Nova"/>
                <a:cs typeface="Proxima Nova"/>
                <a:sym typeface="Proxima Nova"/>
              </a:rPr>
              <a:t>h</a:t>
            </a:r>
            <a:r>
              <a:rPr b="0" i="0" lang="en-US" sz="1600" u="none" cap="none" strike="noStrike">
                <a:solidFill>
                  <a:schemeClr val="dk1"/>
                </a:solidFill>
                <a:latin typeface="Proxima Nova"/>
                <a:ea typeface="Proxima Nova"/>
                <a:cs typeface="Proxima Nova"/>
                <a:sym typeface="Proxima Nova"/>
              </a:rPr>
              <a:t> ∈ </a:t>
            </a:r>
            <a:r>
              <a:rPr b="1" i="0" lang="en-US" sz="1600" u="none" cap="none" strike="noStrike">
                <a:solidFill>
                  <a:schemeClr val="dk1"/>
                </a:solidFill>
                <a:latin typeface="Proxima Nova"/>
                <a:ea typeface="Proxima Nova"/>
                <a:cs typeface="Proxima Nova"/>
                <a:sym typeface="Proxima Nova"/>
              </a:rPr>
              <a:t>G</a:t>
            </a:r>
            <a:r>
              <a:rPr b="0" i="0" lang="en-US" sz="1600" u="none" cap="none" strike="noStrike">
                <a:solidFill>
                  <a:schemeClr val="dk1"/>
                </a:solidFill>
                <a:latin typeface="Proxima Nova"/>
                <a:ea typeface="Proxima Nova"/>
                <a:cs typeface="Proxima Nova"/>
                <a:sym typeface="Proxima Nova"/>
              </a:rPr>
              <a:t> and any </a:t>
            </a:r>
            <a:r>
              <a:rPr b="0" i="1" lang="en-US" sz="1600" u="none" cap="none" strike="noStrike">
                <a:solidFill>
                  <a:schemeClr val="dk1"/>
                </a:solidFill>
                <a:latin typeface="Proxima Nova"/>
                <a:ea typeface="Proxima Nova"/>
                <a:cs typeface="Proxima Nova"/>
                <a:sym typeface="Proxima Nova"/>
              </a:rPr>
              <a:t>x</a:t>
            </a:r>
            <a:r>
              <a:rPr b="0" i="0" lang="en-US" sz="1600" u="none" cap="none" strike="noStrike">
                <a:solidFill>
                  <a:schemeClr val="dk1"/>
                </a:solidFill>
                <a:latin typeface="Proxima Nova"/>
                <a:ea typeface="Proxima Nova"/>
                <a:cs typeface="Proxima Nova"/>
                <a:sym typeface="Proxima Nova"/>
              </a:rPr>
              <a:t> ∈ </a:t>
            </a:r>
            <a:r>
              <a:rPr b="1" i="0" lang="en-US" sz="1600" u="none" cap="none" strike="noStrike">
                <a:solidFill>
                  <a:schemeClr val="dk1"/>
                </a:solidFill>
                <a:latin typeface="Proxima Nova"/>
                <a:ea typeface="Proxima Nova"/>
                <a:cs typeface="Proxima Nova"/>
                <a:sym typeface="Proxima Nova"/>
              </a:rPr>
              <a:t>X</a:t>
            </a:r>
            <a:r>
              <a:rPr b="0" i="0" lang="en-US" sz="1600" u="none" cap="none" strike="noStrike">
                <a:solidFill>
                  <a:schemeClr val="dk1"/>
                </a:solidFill>
                <a:latin typeface="Proxima Nova"/>
                <a:ea typeface="Proxima Nova"/>
                <a:cs typeface="Proxima Nova"/>
                <a:sym typeface="Proxima Nova"/>
              </a:rPr>
              <a:t>, </a:t>
            </a:r>
            <a:endParaRPr b="0" i="0" sz="1600" u="none" cap="none" strike="noStrike">
              <a:solidFill>
                <a:schemeClr val="dk1"/>
              </a:solidFill>
              <a:latin typeface="Proxima Nova"/>
              <a:ea typeface="Proxima Nova"/>
              <a:cs typeface="Proxima Nova"/>
              <a:sym typeface="Proxima Nova"/>
            </a:endParaRPr>
          </a:p>
          <a:p>
            <a:pPr indent="0" lvl="0" marL="45720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Proxima Nova"/>
                <a:ea typeface="Proxima Nova"/>
                <a:cs typeface="Proxima Nova"/>
                <a:sym typeface="Proxima Nova"/>
              </a:rPr>
              <a:t>we have (</a:t>
            </a:r>
            <a:r>
              <a:rPr b="0" i="1" lang="en-US" sz="1600" u="none" cap="none" strike="noStrike">
                <a:solidFill>
                  <a:schemeClr val="dk1"/>
                </a:solidFill>
                <a:latin typeface="Proxima Nova"/>
                <a:ea typeface="Proxima Nova"/>
                <a:cs typeface="Proxima Nova"/>
                <a:sym typeface="Proxima Nova"/>
              </a:rPr>
              <a:t>gh</a:t>
            </a:r>
            <a:r>
              <a:rPr b="0" i="0" lang="en-US" sz="1600" u="none" cap="none" strike="noStrike">
                <a:solidFill>
                  <a:schemeClr val="dk1"/>
                </a:solidFill>
                <a:latin typeface="Proxima Nova"/>
                <a:ea typeface="Proxima Nova"/>
                <a:cs typeface="Proxima Nova"/>
                <a:sym typeface="Proxima Nova"/>
              </a:rPr>
              <a:t>) ★ </a:t>
            </a:r>
            <a:r>
              <a:rPr b="0" i="1" lang="en-US" sz="1600" u="none" cap="none" strike="noStrike">
                <a:solidFill>
                  <a:schemeClr val="dk1"/>
                </a:solidFill>
                <a:latin typeface="Proxima Nova"/>
                <a:ea typeface="Proxima Nova"/>
                <a:cs typeface="Proxima Nova"/>
                <a:sym typeface="Proxima Nova"/>
              </a:rPr>
              <a:t>x </a:t>
            </a:r>
            <a:r>
              <a:rPr b="0" i="0" lang="en-US" sz="1600" u="none" cap="none" strike="noStrike">
                <a:solidFill>
                  <a:schemeClr val="dk1"/>
                </a:solidFill>
                <a:latin typeface="Proxima Nova"/>
                <a:ea typeface="Proxima Nova"/>
                <a:cs typeface="Proxima Nova"/>
                <a:sym typeface="Proxima Nova"/>
              </a:rPr>
              <a:t>= </a:t>
            </a:r>
            <a:r>
              <a:rPr b="0" i="1" lang="en-US" sz="1600" u="none" cap="none" strike="noStrike">
                <a:solidFill>
                  <a:schemeClr val="dk1"/>
                </a:solidFill>
                <a:latin typeface="Proxima Nova"/>
                <a:ea typeface="Proxima Nova"/>
                <a:cs typeface="Proxima Nova"/>
                <a:sym typeface="Proxima Nova"/>
              </a:rPr>
              <a:t>g</a:t>
            </a:r>
            <a:r>
              <a:rPr b="0" i="0" lang="en-US" sz="1600" u="none" cap="none" strike="noStrike">
                <a:solidFill>
                  <a:schemeClr val="dk1"/>
                </a:solidFill>
                <a:latin typeface="Proxima Nova"/>
                <a:ea typeface="Proxima Nova"/>
                <a:cs typeface="Proxima Nova"/>
                <a:sym typeface="Proxima Nova"/>
              </a:rPr>
              <a:t> ★ (</a:t>
            </a:r>
            <a:r>
              <a:rPr b="0" i="1" lang="en-US" sz="1600" u="none" cap="none" strike="noStrike">
                <a:solidFill>
                  <a:schemeClr val="dk1"/>
                </a:solidFill>
                <a:latin typeface="Proxima Nova"/>
                <a:ea typeface="Proxima Nova"/>
                <a:cs typeface="Proxima Nova"/>
                <a:sym typeface="Proxima Nova"/>
              </a:rPr>
              <a:t>h</a:t>
            </a:r>
            <a:r>
              <a:rPr b="0" i="0" lang="en-US" sz="1600" u="none" cap="none" strike="noStrike">
                <a:solidFill>
                  <a:schemeClr val="dk1"/>
                </a:solidFill>
                <a:latin typeface="Proxima Nova"/>
                <a:ea typeface="Proxima Nova"/>
                <a:cs typeface="Proxima Nova"/>
                <a:sym typeface="Proxima Nova"/>
              </a:rPr>
              <a:t> ★ </a:t>
            </a:r>
            <a:r>
              <a:rPr b="0" i="1" lang="en-US" sz="1600" u="none" cap="none" strike="noStrike">
                <a:solidFill>
                  <a:schemeClr val="dk1"/>
                </a:solidFill>
                <a:latin typeface="Proxima Nova"/>
                <a:ea typeface="Proxima Nova"/>
                <a:cs typeface="Proxima Nova"/>
                <a:sym typeface="Proxima Nova"/>
              </a:rPr>
              <a:t>x</a:t>
            </a:r>
            <a:r>
              <a:rPr b="0" i="0" lang="en-US" sz="1600" u="none" cap="none" strike="noStrike">
                <a:solidFill>
                  <a:schemeClr val="dk1"/>
                </a:solidFill>
                <a:latin typeface="Proxima Nova"/>
                <a:ea typeface="Proxima Nova"/>
                <a:cs typeface="Proxima Nova"/>
                <a:sym typeface="Proxima Nova"/>
              </a:rPr>
              <a:t>). </a:t>
            </a:r>
            <a:endParaRPr b="1" i="0" sz="1600" u="none" cap="none" strike="noStrike">
              <a:solidFill>
                <a:srgbClr val="000000"/>
              </a:solidFill>
              <a:latin typeface="Proxima Nova"/>
              <a:ea typeface="Proxima Nova"/>
              <a:cs typeface="Proxima Nova"/>
              <a:sym typeface="Proxima Nova"/>
            </a:endParaRPr>
          </a:p>
        </p:txBody>
      </p:sp>
      <p:sp>
        <p:nvSpPr>
          <p:cNvPr id="1047" name="Google Shape;1047;p70"/>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p70"/>
          <p:cNvSpPr txBox="1"/>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marR="0" rtl="0" algn="l">
              <a:lnSpc>
                <a:spcPct val="90000"/>
              </a:lnSpc>
              <a:spcBef>
                <a:spcPts val="0"/>
              </a:spcBef>
              <a:spcAft>
                <a:spcPts val="0"/>
              </a:spcAft>
              <a:buClr>
                <a:srgbClr val="000000"/>
              </a:buClr>
              <a:buSzPts val="2800"/>
              <a:buFont typeface="Arial"/>
              <a:buNone/>
            </a:pPr>
            <a:r>
              <a:rPr b="1" lang="en-US" sz="2800">
                <a:solidFill>
                  <a:schemeClr val="accent4"/>
                </a:solidFill>
                <a:latin typeface="Proxima Nova"/>
                <a:ea typeface="Proxima Nova"/>
                <a:cs typeface="Proxima Nova"/>
                <a:sym typeface="Proxima Nova"/>
              </a:rPr>
              <a:t>Cryptographic </a:t>
            </a:r>
            <a:r>
              <a:rPr b="1" i="0" lang="en-US" sz="2800" u="none" cap="none" strike="noStrike">
                <a:solidFill>
                  <a:srgbClr val="FFFFFF"/>
                </a:solidFill>
                <a:latin typeface="Proxima Nova"/>
                <a:ea typeface="Proxima Nova"/>
                <a:cs typeface="Proxima Nova"/>
                <a:sym typeface="Proxima Nova"/>
              </a:rPr>
              <a:t>Group Actions</a:t>
            </a:r>
            <a:endParaRPr b="1" i="0" sz="2800" u="none" cap="none" strike="noStrike">
              <a:solidFill>
                <a:srgbClr val="FFC000"/>
              </a:solidFill>
              <a:latin typeface="Proxima Nova"/>
              <a:ea typeface="Proxima Nova"/>
              <a:cs typeface="Proxima Nova"/>
              <a:sym typeface="Proxima Nova"/>
            </a:endParaRPr>
          </a:p>
        </p:txBody>
      </p:sp>
      <p:cxnSp>
        <p:nvCxnSpPr>
          <p:cNvPr id="1049" name="Google Shape;1049;p70"/>
          <p:cNvCxnSpPr/>
          <p:nvPr/>
        </p:nvCxnSpPr>
        <p:spPr>
          <a:xfrm flipH="1" rot="10800000">
            <a:off x="298300" y="3935300"/>
            <a:ext cx="8547300" cy="30000"/>
          </a:xfrm>
          <a:prstGeom prst="straightConnector1">
            <a:avLst/>
          </a:prstGeom>
          <a:noFill/>
          <a:ln cap="flat" cmpd="sng" w="9525">
            <a:solidFill>
              <a:schemeClr val="dk2"/>
            </a:solidFill>
            <a:prstDash val="solid"/>
            <a:round/>
            <a:headEnd len="sm" w="sm" type="none"/>
            <a:tailEnd len="sm" w="sm" type="none"/>
          </a:ln>
        </p:spPr>
      </p:cxnSp>
      <p:sp>
        <p:nvSpPr>
          <p:cNvPr id="1050" name="Google Shape;1050;p70"/>
          <p:cNvSpPr txBox="1"/>
          <p:nvPr/>
        </p:nvSpPr>
        <p:spPr>
          <a:xfrm>
            <a:off x="298300" y="4011497"/>
            <a:ext cx="69510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Proxima Nova"/>
                <a:ea typeface="Proxima Nova"/>
                <a:cs typeface="Proxima Nova"/>
                <a:sym typeface="Proxima Nova"/>
              </a:rPr>
              <a:t>Group Action </a:t>
            </a:r>
            <a:r>
              <a:rPr b="1" i="0" lang="en-US" sz="1600" u="none" cap="none" strike="noStrike">
                <a:solidFill>
                  <a:schemeClr val="accent4"/>
                </a:solidFill>
                <a:latin typeface="Proxima Nova"/>
                <a:ea typeface="Proxima Nova"/>
                <a:cs typeface="Proxima Nova"/>
                <a:sym typeface="Proxima Nova"/>
              </a:rPr>
              <a:t>DLog</a:t>
            </a:r>
            <a:r>
              <a:rPr b="1" i="0" lang="en-US" sz="1600" u="none" cap="none" strike="noStrike">
                <a:solidFill>
                  <a:srgbClr val="000000"/>
                </a:solidFill>
                <a:latin typeface="Proxima Nova"/>
                <a:ea typeface="Proxima Nova"/>
                <a:cs typeface="Proxima Nova"/>
                <a:sym typeface="Proxima Nova"/>
              </a:rPr>
              <a:t>:</a:t>
            </a:r>
            <a:endParaRPr b="1" i="0" sz="1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Proxima Nova"/>
                <a:ea typeface="Proxima Nova"/>
                <a:cs typeface="Proxima Nova"/>
                <a:sym typeface="Proxima Nova"/>
              </a:rPr>
              <a:t>Given </a:t>
            </a:r>
            <a:r>
              <a:rPr b="0" i="1" lang="en-US" sz="1600" u="none" cap="none" strike="noStrike">
                <a:solidFill>
                  <a:srgbClr val="000000"/>
                </a:solidFill>
                <a:latin typeface="Proxima Nova"/>
                <a:ea typeface="Proxima Nova"/>
                <a:cs typeface="Proxima Nova"/>
                <a:sym typeface="Proxima Nova"/>
              </a:rPr>
              <a:t>x</a:t>
            </a:r>
            <a:r>
              <a:rPr b="0" baseline="-25000" i="1" lang="en-US" sz="1600" u="none" cap="none" strike="noStrike">
                <a:solidFill>
                  <a:srgbClr val="000000"/>
                </a:solidFill>
                <a:latin typeface="Proxima Nova"/>
                <a:ea typeface="Proxima Nova"/>
                <a:cs typeface="Proxima Nova"/>
                <a:sym typeface="Proxima Nova"/>
              </a:rPr>
              <a:t>1</a:t>
            </a:r>
            <a:r>
              <a:rPr b="0" i="0" lang="en-US" sz="1600" u="none" cap="none" strike="noStrike">
                <a:solidFill>
                  <a:srgbClr val="000000"/>
                </a:solidFill>
                <a:latin typeface="Proxima Nova"/>
                <a:ea typeface="Proxima Nova"/>
                <a:cs typeface="Proxima Nova"/>
                <a:sym typeface="Proxima Nova"/>
              </a:rPr>
              <a:t>, </a:t>
            </a:r>
            <a:r>
              <a:rPr b="0" i="1" lang="en-US" sz="1600" u="none" cap="none" strike="noStrike">
                <a:solidFill>
                  <a:srgbClr val="000000"/>
                </a:solidFill>
                <a:latin typeface="Proxima Nova"/>
                <a:ea typeface="Proxima Nova"/>
                <a:cs typeface="Proxima Nova"/>
                <a:sym typeface="Proxima Nova"/>
              </a:rPr>
              <a:t>x</a:t>
            </a:r>
            <a:r>
              <a:rPr b="0" baseline="-25000" i="1" lang="en-US" sz="1600" u="none" cap="none" strike="noStrike">
                <a:solidFill>
                  <a:srgbClr val="000000"/>
                </a:solidFill>
                <a:latin typeface="Proxima Nova"/>
                <a:ea typeface="Proxima Nova"/>
                <a:cs typeface="Proxima Nova"/>
                <a:sym typeface="Proxima Nova"/>
              </a:rPr>
              <a:t>2</a:t>
            </a:r>
            <a:r>
              <a:rPr b="0" i="0" lang="en-US" sz="1600" u="none" cap="none" strike="noStrike">
                <a:solidFill>
                  <a:srgbClr val="000000"/>
                </a:solidFill>
                <a:latin typeface="Proxima Nova"/>
                <a:ea typeface="Proxima Nova"/>
                <a:cs typeface="Proxima Nova"/>
                <a:sym typeface="Proxima Nova"/>
              </a:rPr>
              <a:t> ∈ </a:t>
            </a:r>
            <a:r>
              <a:rPr b="1" i="0" lang="en-US" sz="1600" u="none" cap="none" strike="noStrike">
                <a:solidFill>
                  <a:srgbClr val="000000"/>
                </a:solidFill>
                <a:latin typeface="Proxima Nova"/>
                <a:ea typeface="Proxima Nova"/>
                <a:cs typeface="Proxima Nova"/>
                <a:sym typeface="Proxima Nova"/>
              </a:rPr>
              <a:t>X</a:t>
            </a:r>
            <a:r>
              <a:rPr b="0" i="0" lang="en-US" sz="1600" u="none" cap="none" strike="noStrike">
                <a:solidFill>
                  <a:srgbClr val="000000"/>
                </a:solidFill>
                <a:latin typeface="Proxima Nova"/>
                <a:ea typeface="Proxima Nova"/>
                <a:cs typeface="Proxima Nova"/>
                <a:sym typeface="Proxima Nova"/>
              </a:rPr>
              <a:t>, find </a:t>
            </a:r>
            <a:r>
              <a:rPr b="0" i="1" lang="en-US" sz="1600" u="none" cap="none" strike="noStrike">
                <a:solidFill>
                  <a:srgbClr val="000000"/>
                </a:solidFill>
                <a:latin typeface="Proxima Nova"/>
                <a:ea typeface="Proxima Nova"/>
                <a:cs typeface="Proxima Nova"/>
                <a:sym typeface="Proxima Nova"/>
              </a:rPr>
              <a:t>g</a:t>
            </a:r>
            <a:r>
              <a:rPr b="0" i="0" lang="en-US" sz="1600" u="none" cap="none" strike="noStrike">
                <a:solidFill>
                  <a:srgbClr val="000000"/>
                </a:solidFill>
                <a:latin typeface="Proxima Nova"/>
                <a:ea typeface="Proxima Nova"/>
                <a:cs typeface="Proxima Nova"/>
                <a:sym typeface="Proxima Nova"/>
              </a:rPr>
              <a:t> such that </a:t>
            </a:r>
            <a:r>
              <a:rPr b="0" i="1" lang="en-US" sz="1600" u="none" cap="none" strike="noStrike">
                <a:solidFill>
                  <a:schemeClr val="dk1"/>
                </a:solidFill>
                <a:latin typeface="Proxima Nova"/>
                <a:ea typeface="Proxima Nova"/>
                <a:cs typeface="Proxima Nova"/>
                <a:sym typeface="Proxima Nova"/>
              </a:rPr>
              <a:t>g</a:t>
            </a:r>
            <a:r>
              <a:rPr b="0" i="0" lang="en-US" sz="1600" u="none" cap="none" strike="noStrike">
                <a:solidFill>
                  <a:schemeClr val="dk1"/>
                </a:solidFill>
                <a:latin typeface="Proxima Nova"/>
                <a:ea typeface="Proxima Nova"/>
                <a:cs typeface="Proxima Nova"/>
                <a:sym typeface="Proxima Nova"/>
              </a:rPr>
              <a:t> ★ </a:t>
            </a:r>
            <a:r>
              <a:rPr b="0" i="1" lang="en-US" sz="1600" u="none" cap="none" strike="noStrike">
                <a:solidFill>
                  <a:schemeClr val="dk1"/>
                </a:solidFill>
                <a:latin typeface="Proxima Nova"/>
                <a:ea typeface="Proxima Nova"/>
                <a:cs typeface="Proxima Nova"/>
                <a:sym typeface="Proxima Nova"/>
              </a:rPr>
              <a:t>x</a:t>
            </a:r>
            <a:r>
              <a:rPr b="0" baseline="-25000" i="1" lang="en-US" sz="1600" u="none" cap="none" strike="noStrike">
                <a:solidFill>
                  <a:schemeClr val="dk1"/>
                </a:solidFill>
                <a:latin typeface="Proxima Nova"/>
                <a:ea typeface="Proxima Nova"/>
                <a:cs typeface="Proxima Nova"/>
                <a:sym typeface="Proxima Nova"/>
              </a:rPr>
              <a:t>1</a:t>
            </a:r>
            <a:r>
              <a:rPr b="0" i="0" lang="en-US" sz="1600" u="none" cap="none" strike="noStrike">
                <a:solidFill>
                  <a:schemeClr val="dk1"/>
                </a:solidFill>
                <a:latin typeface="Proxima Nova"/>
                <a:ea typeface="Proxima Nova"/>
                <a:cs typeface="Proxima Nova"/>
                <a:sym typeface="Proxima Nova"/>
              </a:rPr>
              <a:t> = </a:t>
            </a:r>
            <a:r>
              <a:rPr b="0" i="1" lang="en-US" sz="1600" u="none" cap="none" strike="noStrike">
                <a:solidFill>
                  <a:schemeClr val="dk1"/>
                </a:solidFill>
                <a:latin typeface="Proxima Nova"/>
                <a:ea typeface="Proxima Nova"/>
                <a:cs typeface="Proxima Nova"/>
                <a:sym typeface="Proxima Nova"/>
              </a:rPr>
              <a:t>x</a:t>
            </a:r>
            <a:r>
              <a:rPr b="0" baseline="-25000" i="1" lang="en-US" sz="1600" u="none" cap="none" strike="noStrike">
                <a:solidFill>
                  <a:schemeClr val="dk1"/>
                </a:solidFill>
                <a:latin typeface="Proxima Nova"/>
                <a:ea typeface="Proxima Nova"/>
                <a:cs typeface="Proxima Nova"/>
                <a:sym typeface="Proxima Nova"/>
              </a:rPr>
              <a:t>2</a:t>
            </a:r>
            <a:r>
              <a:rPr b="0" i="0" lang="en-US" sz="1600" u="none" cap="none" strike="noStrike">
                <a:solidFill>
                  <a:schemeClr val="dk1"/>
                </a:solidFill>
                <a:latin typeface="Proxima Nova"/>
                <a:ea typeface="Proxima Nova"/>
                <a:cs typeface="Proxima Nova"/>
                <a:sym typeface="Proxima Nova"/>
              </a:rPr>
              <a:t> .</a:t>
            </a:r>
            <a:endParaRPr b="0" i="0" sz="1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cxnSp>
        <p:nvCxnSpPr>
          <p:cNvPr id="1051" name="Google Shape;1051;p70"/>
          <p:cNvCxnSpPr/>
          <p:nvPr/>
        </p:nvCxnSpPr>
        <p:spPr>
          <a:xfrm flipH="1" rot="10800000">
            <a:off x="298300" y="2150325"/>
            <a:ext cx="8547300" cy="30000"/>
          </a:xfrm>
          <a:prstGeom prst="straightConnector1">
            <a:avLst/>
          </a:prstGeom>
          <a:noFill/>
          <a:ln cap="flat" cmpd="sng" w="9525">
            <a:solidFill>
              <a:schemeClr val="dk2"/>
            </a:solidFill>
            <a:prstDash val="solid"/>
            <a:round/>
            <a:headEnd len="sm" w="sm" type="none"/>
            <a:tailEnd len="sm" w="sm" type="none"/>
          </a:ln>
        </p:spPr>
      </p:cxnSp>
      <p:sp>
        <p:nvSpPr>
          <p:cNvPr id="1052" name="Google Shape;1052;p70"/>
          <p:cNvSpPr txBox="1"/>
          <p:nvPr/>
        </p:nvSpPr>
        <p:spPr>
          <a:xfrm>
            <a:off x="331475" y="2261150"/>
            <a:ext cx="80427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Proxima Nova"/>
                <a:ea typeface="Proxima Nova"/>
                <a:cs typeface="Proxima Nova"/>
                <a:sym typeface="Proxima Nova"/>
              </a:rPr>
              <a:t>Long history in cryptography [Cou06], [RS06], … , [ADMP20], [AEKRR22].</a:t>
            </a:r>
            <a:endParaRPr b="0" i="0" sz="1600" u="none" cap="none" strike="noStrike">
              <a:solidFill>
                <a:srgbClr val="000000"/>
              </a:solidFill>
              <a:latin typeface="Proxima Nova"/>
              <a:ea typeface="Proxima Nova"/>
              <a:cs typeface="Proxima Nova"/>
              <a:sym typeface="Proxima Nova"/>
            </a:endParaRPr>
          </a:p>
        </p:txBody>
      </p:sp>
      <p:sp>
        <p:nvSpPr>
          <p:cNvPr id="1053" name="Google Shape;1053;p70"/>
          <p:cNvSpPr txBox="1"/>
          <p:nvPr/>
        </p:nvSpPr>
        <p:spPr>
          <a:xfrm>
            <a:off x="331475" y="2618863"/>
            <a:ext cx="80427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Proxima Nova"/>
                <a:ea typeface="Proxima Nova"/>
                <a:cs typeface="Proxima Nova"/>
                <a:sym typeface="Proxima Nova"/>
              </a:rPr>
              <a:t>For now, we assume an </a:t>
            </a:r>
            <a:r>
              <a:rPr b="1" i="1" lang="en-US" sz="1600" u="none" cap="none" strike="noStrike">
                <a:solidFill>
                  <a:schemeClr val="accent4"/>
                </a:solidFill>
                <a:latin typeface="Proxima Nova"/>
                <a:ea typeface="Proxima Nova"/>
                <a:cs typeface="Proxima Nova"/>
                <a:sym typeface="Proxima Nova"/>
              </a:rPr>
              <a:t>Effective Group Action </a:t>
            </a:r>
            <a:r>
              <a:rPr b="1" i="0" lang="en-US" sz="1600" u="none" cap="none" strike="noStrike">
                <a:solidFill>
                  <a:schemeClr val="accent4"/>
                </a:solidFill>
                <a:latin typeface="Proxima Nova"/>
                <a:ea typeface="Proxima Nova"/>
                <a:cs typeface="Proxima Nova"/>
                <a:sym typeface="Proxima Nova"/>
              </a:rPr>
              <a:t>(EGA)</a:t>
            </a:r>
            <a:r>
              <a:rPr b="0" i="0" lang="en-US" sz="1600" u="none" cap="none" strike="noStrike">
                <a:solidFill>
                  <a:srgbClr val="000000"/>
                </a:solidFill>
                <a:latin typeface="Proxima Nova"/>
                <a:ea typeface="Proxima Nova"/>
                <a:cs typeface="Proxima Nova"/>
                <a:sym typeface="Proxima Nova"/>
              </a:rPr>
              <a:t>:</a:t>
            </a:r>
            <a:endParaRPr b="0" i="0" sz="1600" u="none" cap="none" strike="noStrike">
              <a:solidFill>
                <a:srgbClr val="000000"/>
              </a:solidFill>
              <a:latin typeface="Proxima Nova"/>
              <a:ea typeface="Proxima Nova"/>
              <a:cs typeface="Proxima Nova"/>
              <a:sym typeface="Proxima Nova"/>
            </a:endParaRPr>
          </a:p>
          <a:p>
            <a:pPr indent="-330200" lvl="0" marL="457200" marR="0" rtl="0" algn="l">
              <a:lnSpc>
                <a:spcPct val="100000"/>
              </a:lnSpc>
              <a:spcBef>
                <a:spcPts val="0"/>
              </a:spcBef>
              <a:spcAft>
                <a:spcPts val="0"/>
              </a:spcAft>
              <a:buClr>
                <a:srgbClr val="000000"/>
              </a:buClr>
              <a:buSzPts val="1600"/>
              <a:buFont typeface="Proxima Nova"/>
              <a:buChar char="●"/>
            </a:pPr>
            <a:r>
              <a:rPr b="0" i="0" lang="en-US" sz="1600" u="none" cap="none" strike="noStrike">
                <a:solidFill>
                  <a:srgbClr val="000000"/>
                </a:solidFill>
                <a:latin typeface="Proxima Nova"/>
                <a:ea typeface="Proxima Nova"/>
                <a:cs typeface="Proxima Nova"/>
                <a:sym typeface="Proxima Nova"/>
              </a:rPr>
              <a:t>Group operations and group action operations are </a:t>
            </a:r>
            <a:r>
              <a:rPr b="0" i="0" lang="en-US" sz="1600" u="none" cap="none" strike="noStrike">
                <a:solidFill>
                  <a:schemeClr val="accent4"/>
                </a:solidFill>
                <a:latin typeface="Proxima Nova"/>
                <a:ea typeface="Proxima Nova"/>
                <a:cs typeface="Proxima Nova"/>
                <a:sym typeface="Proxima Nova"/>
              </a:rPr>
              <a:t>efficiently computable</a:t>
            </a:r>
            <a:endParaRPr b="0" i="0" sz="1600" u="none" cap="none" strike="noStrike">
              <a:solidFill>
                <a:schemeClr val="accent4"/>
              </a:solidFill>
              <a:latin typeface="Proxima Nova"/>
              <a:ea typeface="Proxima Nova"/>
              <a:cs typeface="Proxima Nova"/>
              <a:sym typeface="Proxima Nova"/>
            </a:endParaRPr>
          </a:p>
          <a:p>
            <a:pPr indent="-330200" lvl="0" marL="457200" marR="0" rtl="0" algn="l">
              <a:lnSpc>
                <a:spcPct val="100000"/>
              </a:lnSpc>
              <a:spcBef>
                <a:spcPts val="0"/>
              </a:spcBef>
              <a:spcAft>
                <a:spcPts val="0"/>
              </a:spcAft>
              <a:buClr>
                <a:srgbClr val="000000"/>
              </a:buClr>
              <a:buSzPts val="1600"/>
              <a:buFont typeface="Proxima Nova"/>
              <a:buChar char="●"/>
            </a:pPr>
            <a:r>
              <a:rPr b="0" i="0" lang="en-US" sz="1600" u="none" cap="none" strike="noStrike">
                <a:solidFill>
                  <a:srgbClr val="000000"/>
                </a:solidFill>
                <a:latin typeface="Proxima Nova"/>
                <a:ea typeface="Proxima Nova"/>
                <a:cs typeface="Proxima Nova"/>
                <a:sym typeface="Proxima Nova"/>
              </a:rPr>
              <a:t>Efficient ways to</a:t>
            </a:r>
            <a:r>
              <a:rPr b="0" i="0" lang="en-US" sz="1600" u="none" cap="none" strike="noStrike">
                <a:solidFill>
                  <a:schemeClr val="accent4"/>
                </a:solidFill>
                <a:latin typeface="Proxima Nova"/>
                <a:ea typeface="Proxima Nova"/>
                <a:cs typeface="Proxima Nova"/>
                <a:sym typeface="Proxima Nova"/>
              </a:rPr>
              <a:t> sample</a:t>
            </a:r>
            <a:r>
              <a:rPr b="0" i="0" lang="en-US" sz="1600" u="none" cap="none" strike="noStrike">
                <a:solidFill>
                  <a:srgbClr val="000000"/>
                </a:solidFill>
                <a:latin typeface="Proxima Nova"/>
                <a:ea typeface="Proxima Nova"/>
                <a:cs typeface="Proxima Nova"/>
                <a:sym typeface="Proxima Nova"/>
              </a:rPr>
              <a:t> uniformly random group elements</a:t>
            </a:r>
            <a:endParaRPr b="0" i="0" sz="1600" u="none" cap="none" strike="noStrike">
              <a:solidFill>
                <a:srgbClr val="000000"/>
              </a:solidFill>
              <a:latin typeface="Proxima Nova"/>
              <a:ea typeface="Proxima Nova"/>
              <a:cs typeface="Proxima Nova"/>
              <a:sym typeface="Proxima Nova"/>
            </a:endParaRPr>
          </a:p>
          <a:p>
            <a:pPr indent="-330200" lvl="0" marL="457200" marR="0" rtl="0" algn="l">
              <a:lnSpc>
                <a:spcPct val="100000"/>
              </a:lnSpc>
              <a:spcBef>
                <a:spcPts val="0"/>
              </a:spcBef>
              <a:spcAft>
                <a:spcPts val="0"/>
              </a:spcAft>
              <a:buClr>
                <a:srgbClr val="000000"/>
              </a:buClr>
              <a:buSzPts val="1600"/>
              <a:buFont typeface="Proxima Nova"/>
              <a:buChar char="●"/>
            </a:pPr>
            <a:r>
              <a:rPr b="0" i="0" lang="en-US" sz="1600" u="none" cap="none" strike="noStrike">
                <a:solidFill>
                  <a:srgbClr val="000000"/>
                </a:solidFill>
                <a:latin typeface="Proxima Nova"/>
                <a:ea typeface="Proxima Nova"/>
                <a:cs typeface="Proxima Nova"/>
                <a:sym typeface="Proxima Nova"/>
              </a:rPr>
              <a:t>Set elements have unique representation</a:t>
            </a:r>
            <a:r>
              <a:rPr b="1" i="1" lang="en-US" sz="1600" u="none" cap="none" strike="noStrike">
                <a:solidFill>
                  <a:srgbClr val="000000"/>
                </a:solidFill>
                <a:latin typeface="Proxima Nova"/>
                <a:ea typeface="Proxima Nova"/>
                <a:cs typeface="Proxima Nova"/>
                <a:sym typeface="Proxima Nova"/>
              </a:rPr>
              <a:t> </a:t>
            </a:r>
            <a:endParaRPr b="0" i="0" sz="1600" u="none" cap="none" strike="noStrike">
              <a:solidFill>
                <a:srgbClr val="000000"/>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6"/>
                                        </p:tgtEl>
                                        <p:attrNameLst>
                                          <p:attrName>style.visibility</p:attrName>
                                        </p:attrNameLst>
                                      </p:cBhvr>
                                      <p:to>
                                        <p:strVal val="visible"/>
                                      </p:to>
                                    </p:set>
                                    <p:animEffect filter="fade" transition="in">
                                      <p:cBhvr>
                                        <p:cTn dur="1000"/>
                                        <p:tgtEl>
                                          <p:spTgt spid="10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1"/>
                                        </p:tgtEl>
                                        <p:attrNameLst>
                                          <p:attrName>style.visibility</p:attrName>
                                        </p:attrNameLst>
                                      </p:cBhvr>
                                      <p:to>
                                        <p:strVal val="visible"/>
                                      </p:to>
                                    </p:set>
                                    <p:animEffect filter="fade" transition="in">
                                      <p:cBhvr>
                                        <p:cTn dur="1000"/>
                                        <p:tgtEl>
                                          <p:spTgt spid="1051"/>
                                        </p:tgtEl>
                                      </p:cBhvr>
                                    </p:animEffect>
                                  </p:childTnLst>
                                </p:cTn>
                              </p:par>
                              <p:par>
                                <p:cTn fill="hold" nodeType="withEffect" presetClass="entr" presetID="10" presetSubtype="0">
                                  <p:stCondLst>
                                    <p:cond delay="0"/>
                                  </p:stCondLst>
                                  <p:childTnLst>
                                    <p:set>
                                      <p:cBhvr>
                                        <p:cTn dur="1" fill="hold">
                                          <p:stCondLst>
                                            <p:cond delay="0"/>
                                          </p:stCondLst>
                                        </p:cTn>
                                        <p:tgtEl>
                                          <p:spTgt spid="1052"/>
                                        </p:tgtEl>
                                        <p:attrNameLst>
                                          <p:attrName>style.visibility</p:attrName>
                                        </p:attrNameLst>
                                      </p:cBhvr>
                                      <p:to>
                                        <p:strVal val="visible"/>
                                      </p:to>
                                    </p:set>
                                    <p:animEffect filter="fade" transition="in">
                                      <p:cBhvr>
                                        <p:cTn dur="1000"/>
                                        <p:tgtEl>
                                          <p:spTgt spid="1052"/>
                                        </p:tgtEl>
                                      </p:cBhvr>
                                    </p:animEffect>
                                  </p:childTnLst>
                                </p:cTn>
                              </p:par>
                              <p:par>
                                <p:cTn fill="hold" nodeType="withEffect" presetClass="entr" presetID="10" presetSubtype="0">
                                  <p:stCondLst>
                                    <p:cond delay="0"/>
                                  </p:stCondLst>
                                  <p:childTnLst>
                                    <p:set>
                                      <p:cBhvr>
                                        <p:cTn dur="1" fill="hold">
                                          <p:stCondLst>
                                            <p:cond delay="0"/>
                                          </p:stCondLst>
                                        </p:cTn>
                                        <p:tgtEl>
                                          <p:spTgt spid="1053"/>
                                        </p:tgtEl>
                                        <p:attrNameLst>
                                          <p:attrName>style.visibility</p:attrName>
                                        </p:attrNameLst>
                                      </p:cBhvr>
                                      <p:to>
                                        <p:strVal val="visible"/>
                                      </p:to>
                                    </p:set>
                                    <p:animEffect filter="fade" transition="in">
                                      <p:cBhvr>
                                        <p:cTn dur="1000"/>
                                        <p:tgtEl>
                                          <p:spTgt spid="10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9"/>
                                        </p:tgtEl>
                                        <p:attrNameLst>
                                          <p:attrName>style.visibility</p:attrName>
                                        </p:attrNameLst>
                                      </p:cBhvr>
                                      <p:to>
                                        <p:strVal val="visible"/>
                                      </p:to>
                                    </p:set>
                                    <p:animEffect filter="fade" transition="in">
                                      <p:cBhvr>
                                        <p:cTn dur="1000"/>
                                        <p:tgtEl>
                                          <p:spTgt spid="1049"/>
                                        </p:tgtEl>
                                      </p:cBhvr>
                                    </p:animEffect>
                                  </p:childTnLst>
                                </p:cTn>
                              </p:par>
                              <p:par>
                                <p:cTn fill="hold" nodeType="withEffect" presetClass="entr" presetID="10" presetSubtype="0">
                                  <p:stCondLst>
                                    <p:cond delay="0"/>
                                  </p:stCondLst>
                                  <p:childTnLst>
                                    <p:set>
                                      <p:cBhvr>
                                        <p:cTn dur="1" fill="hold">
                                          <p:stCondLst>
                                            <p:cond delay="0"/>
                                          </p:stCondLst>
                                        </p:cTn>
                                        <p:tgtEl>
                                          <p:spTgt spid="1050"/>
                                        </p:tgtEl>
                                        <p:attrNameLst>
                                          <p:attrName>style.visibility</p:attrName>
                                        </p:attrNameLst>
                                      </p:cBhvr>
                                      <p:to>
                                        <p:strVal val="visible"/>
                                      </p:to>
                                    </p:set>
                                    <p:animEffect filter="fade" transition="in">
                                      <p:cBhvr>
                                        <p:cTn dur="1000"/>
                                        <p:tgtEl>
                                          <p:spTgt spid="10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71"/>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71"/>
          <p:cNvSpPr txBox="1"/>
          <p:nvPr>
            <p:ph type="title"/>
          </p:nvPr>
        </p:nvSpPr>
        <p:spPr>
          <a:xfrm>
            <a:off x="755650" y="91700"/>
            <a:ext cx="8146200" cy="416400"/>
          </a:xfrm>
          <a:prstGeom prst="rect">
            <a:avLst/>
          </a:prstGeom>
        </p:spPr>
        <p:txBody>
          <a:bodyPr anchorCtr="0" anchor="ctr" bIns="0" lIns="0" spcFirstLastPara="1" rIns="0" wrap="square" tIns="0">
            <a:normAutofit fontScale="90000"/>
          </a:bodyPr>
          <a:lstStyle/>
          <a:p>
            <a:pPr indent="0" lvl="0" marL="0" rtl="0" algn="l">
              <a:spcBef>
                <a:spcPts val="0"/>
              </a:spcBef>
              <a:spcAft>
                <a:spcPts val="0"/>
              </a:spcAft>
              <a:buNone/>
            </a:pPr>
            <a:r>
              <a:rPr lang="en-US">
                <a:solidFill>
                  <a:schemeClr val="lt1"/>
                </a:solidFill>
              </a:rPr>
              <a:t>Quantum Lightning from </a:t>
            </a:r>
            <a:r>
              <a:rPr lang="en-US">
                <a:solidFill>
                  <a:schemeClr val="accent4"/>
                </a:solidFill>
              </a:rPr>
              <a:t>Walkable Invariants </a:t>
            </a:r>
            <a:r>
              <a:rPr lang="en-US">
                <a:solidFill>
                  <a:schemeClr val="lt1"/>
                </a:solidFill>
              </a:rPr>
              <a:t>[LMZ’23]</a:t>
            </a:r>
            <a:endParaRPr>
              <a:solidFill>
                <a:schemeClr val="lt1"/>
              </a:solidFill>
            </a:endParaRPr>
          </a:p>
        </p:txBody>
      </p:sp>
      <p:sp>
        <p:nvSpPr>
          <p:cNvPr id="1060" name="Google Shape;1060;p71"/>
          <p:cNvSpPr/>
          <p:nvPr/>
        </p:nvSpPr>
        <p:spPr>
          <a:xfrm>
            <a:off x="508550" y="895600"/>
            <a:ext cx="4988700" cy="3212100"/>
          </a:xfrm>
          <a:prstGeom prst="ellipse">
            <a:avLst/>
          </a:prstGeom>
          <a:solidFill>
            <a:schemeClr val="accent3"/>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71"/>
          <p:cNvSpPr/>
          <p:nvPr/>
        </p:nvSpPr>
        <p:spPr>
          <a:xfrm>
            <a:off x="549850" y="2104025"/>
            <a:ext cx="1084500" cy="82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71"/>
          <p:cNvSpPr/>
          <p:nvPr/>
        </p:nvSpPr>
        <p:spPr>
          <a:xfrm rot="-4455478">
            <a:off x="1153155" y="1552864"/>
            <a:ext cx="1207489" cy="82623"/>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71"/>
          <p:cNvSpPr/>
          <p:nvPr/>
        </p:nvSpPr>
        <p:spPr>
          <a:xfrm>
            <a:off x="468850" y="3031025"/>
            <a:ext cx="1084500" cy="82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71"/>
          <p:cNvSpPr/>
          <p:nvPr/>
        </p:nvSpPr>
        <p:spPr>
          <a:xfrm rot="-6109562">
            <a:off x="942398" y="2597736"/>
            <a:ext cx="947103" cy="8243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71"/>
          <p:cNvSpPr/>
          <p:nvPr/>
        </p:nvSpPr>
        <p:spPr>
          <a:xfrm rot="-6137907">
            <a:off x="1069098" y="3528377"/>
            <a:ext cx="1084488" cy="82618"/>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71"/>
          <p:cNvSpPr/>
          <p:nvPr/>
        </p:nvSpPr>
        <p:spPr>
          <a:xfrm rot="-1917198">
            <a:off x="1395251" y="2747705"/>
            <a:ext cx="1084410" cy="82489"/>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71"/>
          <p:cNvSpPr/>
          <p:nvPr/>
        </p:nvSpPr>
        <p:spPr>
          <a:xfrm rot="-4580152">
            <a:off x="1375852" y="3262652"/>
            <a:ext cx="1635695" cy="82439"/>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71"/>
          <p:cNvSpPr/>
          <p:nvPr/>
        </p:nvSpPr>
        <p:spPr>
          <a:xfrm rot="2969287">
            <a:off x="1553371" y="2084532"/>
            <a:ext cx="1084350" cy="82553"/>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71"/>
          <p:cNvSpPr/>
          <p:nvPr/>
        </p:nvSpPr>
        <p:spPr>
          <a:xfrm>
            <a:off x="2339625" y="2460400"/>
            <a:ext cx="1084500" cy="82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71"/>
          <p:cNvSpPr/>
          <p:nvPr/>
        </p:nvSpPr>
        <p:spPr>
          <a:xfrm rot="-2386873">
            <a:off x="3266643" y="2104062"/>
            <a:ext cx="1084460" cy="8243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71"/>
          <p:cNvSpPr/>
          <p:nvPr/>
        </p:nvSpPr>
        <p:spPr>
          <a:xfrm rot="2700000">
            <a:off x="3257811" y="2747796"/>
            <a:ext cx="935927" cy="82307"/>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71"/>
          <p:cNvSpPr/>
          <p:nvPr/>
        </p:nvSpPr>
        <p:spPr>
          <a:xfrm rot="1859130">
            <a:off x="2786420" y="1811189"/>
            <a:ext cx="1084454" cy="82628"/>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71"/>
          <p:cNvSpPr/>
          <p:nvPr/>
        </p:nvSpPr>
        <p:spPr>
          <a:xfrm rot="586815">
            <a:off x="1854414" y="1442996"/>
            <a:ext cx="1084360" cy="82514"/>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71"/>
          <p:cNvSpPr/>
          <p:nvPr/>
        </p:nvSpPr>
        <p:spPr>
          <a:xfrm rot="-3302894">
            <a:off x="2644641" y="1147136"/>
            <a:ext cx="1084508" cy="8248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71"/>
          <p:cNvSpPr/>
          <p:nvPr/>
        </p:nvSpPr>
        <p:spPr>
          <a:xfrm rot="-1200530">
            <a:off x="2786358" y="3019302"/>
            <a:ext cx="1084564" cy="82377"/>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71"/>
          <p:cNvSpPr/>
          <p:nvPr/>
        </p:nvSpPr>
        <p:spPr>
          <a:xfrm rot="2834468">
            <a:off x="2003008" y="3403604"/>
            <a:ext cx="1963723" cy="82581"/>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71"/>
          <p:cNvSpPr/>
          <p:nvPr/>
        </p:nvSpPr>
        <p:spPr>
          <a:xfrm rot="-5160387">
            <a:off x="3397305" y="3676260"/>
            <a:ext cx="1210439" cy="82397"/>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71"/>
          <p:cNvSpPr/>
          <p:nvPr/>
        </p:nvSpPr>
        <p:spPr>
          <a:xfrm rot="3568596">
            <a:off x="3398790" y="1342415"/>
            <a:ext cx="1084486" cy="82579"/>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71"/>
          <p:cNvSpPr/>
          <p:nvPr/>
        </p:nvSpPr>
        <p:spPr>
          <a:xfrm rot="-3038086">
            <a:off x="4011819" y="1342452"/>
            <a:ext cx="1084568" cy="82511"/>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71"/>
          <p:cNvSpPr/>
          <p:nvPr/>
        </p:nvSpPr>
        <p:spPr>
          <a:xfrm rot="1528317">
            <a:off x="4074607" y="2095381"/>
            <a:ext cx="1547193" cy="82392"/>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71"/>
          <p:cNvSpPr/>
          <p:nvPr/>
        </p:nvSpPr>
        <p:spPr>
          <a:xfrm>
            <a:off x="3681775" y="2695938"/>
            <a:ext cx="1084500" cy="82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71"/>
          <p:cNvSpPr/>
          <p:nvPr/>
        </p:nvSpPr>
        <p:spPr>
          <a:xfrm rot="4330233">
            <a:off x="3982470" y="2734731"/>
            <a:ext cx="1660763" cy="82541"/>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71"/>
          <p:cNvSpPr txBox="1"/>
          <p:nvPr/>
        </p:nvSpPr>
        <p:spPr>
          <a:xfrm>
            <a:off x="1094750" y="153795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a:t>
            </a:r>
            <a:endParaRPr b="1" baseline="-25000">
              <a:solidFill>
                <a:schemeClr val="accent2"/>
              </a:solidFill>
              <a:latin typeface="Short Stack"/>
              <a:ea typeface="Short Stack"/>
              <a:cs typeface="Short Stack"/>
              <a:sym typeface="Short Stack"/>
            </a:endParaRPr>
          </a:p>
        </p:txBody>
      </p:sp>
      <p:sp>
        <p:nvSpPr>
          <p:cNvPr id="1084" name="Google Shape;1084;p71"/>
          <p:cNvSpPr txBox="1"/>
          <p:nvPr/>
        </p:nvSpPr>
        <p:spPr>
          <a:xfrm>
            <a:off x="2459550" y="183860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6</a:t>
            </a:r>
            <a:endParaRPr b="1" baseline="-25000">
              <a:solidFill>
                <a:schemeClr val="accent2"/>
              </a:solidFill>
              <a:latin typeface="Short Stack"/>
              <a:ea typeface="Short Stack"/>
              <a:cs typeface="Short Stack"/>
              <a:sym typeface="Short Stack"/>
            </a:endParaRPr>
          </a:p>
        </p:txBody>
      </p:sp>
      <p:sp>
        <p:nvSpPr>
          <p:cNvPr id="1085" name="Google Shape;1085;p71"/>
          <p:cNvSpPr txBox="1"/>
          <p:nvPr/>
        </p:nvSpPr>
        <p:spPr>
          <a:xfrm>
            <a:off x="1669150" y="2236425"/>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5</a:t>
            </a:r>
            <a:endParaRPr b="1" baseline="-25000">
              <a:solidFill>
                <a:schemeClr val="accent2"/>
              </a:solidFill>
              <a:latin typeface="Short Stack"/>
              <a:ea typeface="Short Stack"/>
              <a:cs typeface="Short Stack"/>
              <a:sym typeface="Short Stack"/>
            </a:endParaRPr>
          </a:p>
        </p:txBody>
      </p:sp>
      <p:sp>
        <p:nvSpPr>
          <p:cNvPr id="1086" name="Google Shape;1086;p71"/>
          <p:cNvSpPr txBox="1"/>
          <p:nvPr/>
        </p:nvSpPr>
        <p:spPr>
          <a:xfrm>
            <a:off x="1717113" y="3031025"/>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4</a:t>
            </a:r>
            <a:endParaRPr b="1" baseline="-25000">
              <a:solidFill>
                <a:schemeClr val="accent2"/>
              </a:solidFill>
              <a:latin typeface="Short Stack"/>
              <a:ea typeface="Short Stack"/>
              <a:cs typeface="Short Stack"/>
              <a:sym typeface="Short Stack"/>
            </a:endParaRPr>
          </a:p>
        </p:txBody>
      </p:sp>
      <p:sp>
        <p:nvSpPr>
          <p:cNvPr id="1087" name="Google Shape;1087;p71"/>
          <p:cNvSpPr txBox="1"/>
          <p:nvPr/>
        </p:nvSpPr>
        <p:spPr>
          <a:xfrm>
            <a:off x="755650" y="243885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2</a:t>
            </a:r>
            <a:endParaRPr b="1" baseline="-25000">
              <a:solidFill>
                <a:schemeClr val="accent2"/>
              </a:solidFill>
              <a:latin typeface="Short Stack"/>
              <a:ea typeface="Short Stack"/>
              <a:cs typeface="Short Stack"/>
              <a:sym typeface="Short Stack"/>
            </a:endParaRPr>
          </a:p>
        </p:txBody>
      </p:sp>
      <p:sp>
        <p:nvSpPr>
          <p:cNvPr id="1088" name="Google Shape;1088;p71"/>
          <p:cNvSpPr txBox="1"/>
          <p:nvPr/>
        </p:nvSpPr>
        <p:spPr>
          <a:xfrm>
            <a:off x="1043350" y="314895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3</a:t>
            </a:r>
            <a:endParaRPr b="1" baseline="-25000">
              <a:solidFill>
                <a:schemeClr val="accent2"/>
              </a:solidFill>
              <a:latin typeface="Short Stack"/>
              <a:ea typeface="Short Stack"/>
              <a:cs typeface="Short Stack"/>
              <a:sym typeface="Short Stack"/>
            </a:endParaRPr>
          </a:p>
        </p:txBody>
      </p:sp>
      <p:sp>
        <p:nvSpPr>
          <p:cNvPr id="1089" name="Google Shape;1089;p71"/>
          <p:cNvSpPr txBox="1"/>
          <p:nvPr/>
        </p:nvSpPr>
        <p:spPr>
          <a:xfrm>
            <a:off x="4579600" y="1569463"/>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13</a:t>
            </a:r>
            <a:endParaRPr b="1" baseline="-25000">
              <a:solidFill>
                <a:schemeClr val="accent2"/>
              </a:solidFill>
              <a:latin typeface="Short Stack"/>
              <a:ea typeface="Short Stack"/>
              <a:cs typeface="Short Stack"/>
              <a:sym typeface="Short Stack"/>
            </a:endParaRPr>
          </a:p>
        </p:txBody>
      </p:sp>
      <p:sp>
        <p:nvSpPr>
          <p:cNvPr id="1090" name="Google Shape;1090;p71"/>
          <p:cNvSpPr txBox="1"/>
          <p:nvPr/>
        </p:nvSpPr>
        <p:spPr>
          <a:xfrm>
            <a:off x="3455100" y="324480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9</a:t>
            </a:r>
            <a:endParaRPr b="1" baseline="-25000">
              <a:solidFill>
                <a:schemeClr val="accent2"/>
              </a:solidFill>
              <a:latin typeface="Short Stack"/>
              <a:ea typeface="Short Stack"/>
              <a:cs typeface="Short Stack"/>
              <a:sym typeface="Short Stack"/>
            </a:endParaRPr>
          </a:p>
        </p:txBody>
      </p:sp>
      <p:sp>
        <p:nvSpPr>
          <p:cNvPr id="1091" name="Google Shape;1091;p71"/>
          <p:cNvSpPr txBox="1"/>
          <p:nvPr/>
        </p:nvSpPr>
        <p:spPr>
          <a:xfrm>
            <a:off x="2390900" y="338630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8</a:t>
            </a:r>
            <a:endParaRPr b="1" baseline="-25000">
              <a:solidFill>
                <a:schemeClr val="accent2"/>
              </a:solidFill>
              <a:latin typeface="Short Stack"/>
              <a:ea typeface="Short Stack"/>
              <a:cs typeface="Short Stack"/>
              <a:sym typeface="Short Stack"/>
            </a:endParaRPr>
          </a:p>
        </p:txBody>
      </p:sp>
      <p:sp>
        <p:nvSpPr>
          <p:cNvPr id="1092" name="Google Shape;1092;p71"/>
          <p:cNvSpPr txBox="1"/>
          <p:nvPr/>
        </p:nvSpPr>
        <p:spPr>
          <a:xfrm>
            <a:off x="2692813" y="258885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7</a:t>
            </a:r>
            <a:endParaRPr b="1" baseline="-25000">
              <a:solidFill>
                <a:schemeClr val="accent2"/>
              </a:solidFill>
              <a:latin typeface="Short Stack"/>
              <a:ea typeface="Short Stack"/>
              <a:cs typeface="Short Stack"/>
              <a:sym typeface="Short Stack"/>
            </a:endParaRPr>
          </a:p>
        </p:txBody>
      </p:sp>
      <p:sp>
        <p:nvSpPr>
          <p:cNvPr id="1093" name="Google Shape;1093;p71"/>
          <p:cNvSpPr txBox="1"/>
          <p:nvPr/>
        </p:nvSpPr>
        <p:spPr>
          <a:xfrm>
            <a:off x="4884400" y="2438838"/>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12</a:t>
            </a:r>
            <a:endParaRPr b="1" baseline="-25000">
              <a:solidFill>
                <a:schemeClr val="accent2"/>
              </a:solidFill>
              <a:latin typeface="Short Stack"/>
              <a:ea typeface="Short Stack"/>
              <a:cs typeface="Short Stack"/>
              <a:sym typeface="Short Stack"/>
            </a:endParaRPr>
          </a:p>
        </p:txBody>
      </p:sp>
      <p:sp>
        <p:nvSpPr>
          <p:cNvPr id="1094" name="Google Shape;1094;p71"/>
          <p:cNvSpPr txBox="1"/>
          <p:nvPr/>
        </p:nvSpPr>
        <p:spPr>
          <a:xfrm>
            <a:off x="3990775" y="2157325"/>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11</a:t>
            </a:r>
            <a:endParaRPr b="1" baseline="-25000">
              <a:solidFill>
                <a:schemeClr val="accent2"/>
              </a:solidFill>
              <a:latin typeface="Short Stack"/>
              <a:ea typeface="Short Stack"/>
              <a:cs typeface="Short Stack"/>
              <a:sym typeface="Short Stack"/>
            </a:endParaRPr>
          </a:p>
        </p:txBody>
      </p:sp>
      <p:sp>
        <p:nvSpPr>
          <p:cNvPr id="1095" name="Google Shape;1095;p71"/>
          <p:cNvSpPr txBox="1"/>
          <p:nvPr/>
        </p:nvSpPr>
        <p:spPr>
          <a:xfrm>
            <a:off x="4230350" y="3031025"/>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10</a:t>
            </a:r>
            <a:endParaRPr b="1" baseline="-25000">
              <a:solidFill>
                <a:schemeClr val="accent2"/>
              </a:solidFill>
              <a:latin typeface="Short Stack"/>
              <a:ea typeface="Short Stack"/>
              <a:cs typeface="Short Stack"/>
              <a:sym typeface="Short Stack"/>
            </a:endParaRPr>
          </a:p>
        </p:txBody>
      </p:sp>
      <p:sp>
        <p:nvSpPr>
          <p:cNvPr id="1096" name="Google Shape;1096;p71"/>
          <p:cNvSpPr txBox="1"/>
          <p:nvPr/>
        </p:nvSpPr>
        <p:spPr>
          <a:xfrm>
            <a:off x="2409388" y="948313"/>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16</a:t>
            </a:r>
            <a:endParaRPr b="1" baseline="-25000">
              <a:solidFill>
                <a:schemeClr val="accent2"/>
              </a:solidFill>
              <a:latin typeface="Short Stack"/>
              <a:ea typeface="Short Stack"/>
              <a:cs typeface="Short Stack"/>
              <a:sym typeface="Short Stack"/>
            </a:endParaRPr>
          </a:p>
        </p:txBody>
      </p:sp>
      <p:sp>
        <p:nvSpPr>
          <p:cNvPr id="1097" name="Google Shape;1097;p71"/>
          <p:cNvSpPr txBox="1"/>
          <p:nvPr/>
        </p:nvSpPr>
        <p:spPr>
          <a:xfrm>
            <a:off x="3324825" y="1335138"/>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15</a:t>
            </a:r>
            <a:endParaRPr b="1" baseline="-25000">
              <a:solidFill>
                <a:schemeClr val="accent2"/>
              </a:solidFill>
              <a:latin typeface="Short Stack"/>
              <a:ea typeface="Short Stack"/>
              <a:cs typeface="Short Stack"/>
              <a:sym typeface="Short Stack"/>
            </a:endParaRPr>
          </a:p>
        </p:txBody>
      </p:sp>
      <p:sp>
        <p:nvSpPr>
          <p:cNvPr id="1098" name="Google Shape;1098;p71"/>
          <p:cNvSpPr txBox="1"/>
          <p:nvPr/>
        </p:nvSpPr>
        <p:spPr>
          <a:xfrm>
            <a:off x="3990775" y="1183600"/>
            <a:ext cx="4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14</a:t>
            </a:r>
            <a:endParaRPr b="1" baseline="-25000">
              <a:solidFill>
                <a:schemeClr val="accent2"/>
              </a:solidFill>
              <a:latin typeface="Short Stack"/>
              <a:ea typeface="Short Stack"/>
              <a:cs typeface="Short Stack"/>
              <a:sym typeface="Short Stack"/>
            </a:endParaRPr>
          </a:p>
        </p:txBody>
      </p:sp>
      <p:sp>
        <p:nvSpPr>
          <p:cNvPr id="1099" name="Google Shape;1099;p71"/>
          <p:cNvSpPr txBox="1"/>
          <p:nvPr/>
        </p:nvSpPr>
        <p:spPr>
          <a:xfrm>
            <a:off x="146500" y="4118063"/>
            <a:ext cx="1438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Proxima Nova"/>
                <a:ea typeface="Proxima Nova"/>
                <a:cs typeface="Proxima Nova"/>
                <a:sym typeface="Proxima Nova"/>
              </a:rPr>
              <a:t>Set </a:t>
            </a:r>
            <a:r>
              <a:rPr b="1" lang="en-US" sz="2200">
                <a:latin typeface="Short Stack"/>
                <a:ea typeface="Short Stack"/>
                <a:cs typeface="Short Stack"/>
                <a:sym typeface="Short Stack"/>
              </a:rPr>
              <a:t>X</a:t>
            </a:r>
            <a:endParaRPr b="1" sz="2200">
              <a:latin typeface="Short Stack"/>
              <a:ea typeface="Short Stack"/>
              <a:cs typeface="Short Stack"/>
              <a:sym typeface="Short Stack"/>
            </a:endParaRPr>
          </a:p>
        </p:txBody>
      </p:sp>
      <p:sp>
        <p:nvSpPr>
          <p:cNvPr id="1100" name="Google Shape;1100;p71"/>
          <p:cNvSpPr/>
          <p:nvPr/>
        </p:nvSpPr>
        <p:spPr>
          <a:xfrm>
            <a:off x="7015400" y="1727050"/>
            <a:ext cx="2045100" cy="154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71"/>
          <p:cNvSpPr txBox="1"/>
          <p:nvPr/>
        </p:nvSpPr>
        <p:spPr>
          <a:xfrm>
            <a:off x="7402875" y="720225"/>
            <a:ext cx="829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Proxima Nova"/>
                <a:ea typeface="Proxima Nova"/>
                <a:cs typeface="Proxima Nova"/>
                <a:sym typeface="Proxima Nova"/>
              </a:rPr>
              <a:t>Set </a:t>
            </a:r>
            <a:r>
              <a:rPr b="1" lang="en-US" sz="2200">
                <a:latin typeface="Short Stack"/>
                <a:ea typeface="Short Stack"/>
                <a:cs typeface="Short Stack"/>
                <a:sym typeface="Short Stack"/>
              </a:rPr>
              <a:t>Y</a:t>
            </a:r>
            <a:endParaRPr b="1" sz="2200">
              <a:latin typeface="Short Stack"/>
              <a:ea typeface="Short Stack"/>
              <a:cs typeface="Short Stack"/>
              <a:sym typeface="Short Stack"/>
            </a:endParaRPr>
          </a:p>
        </p:txBody>
      </p:sp>
      <p:cxnSp>
        <p:nvCxnSpPr>
          <p:cNvPr id="1102" name="Google Shape;1102;p71"/>
          <p:cNvCxnSpPr/>
          <p:nvPr/>
        </p:nvCxnSpPr>
        <p:spPr>
          <a:xfrm flipH="1" rot="10800000">
            <a:off x="5723833" y="2567551"/>
            <a:ext cx="1065000" cy="8400"/>
          </a:xfrm>
          <a:prstGeom prst="straightConnector1">
            <a:avLst/>
          </a:prstGeom>
          <a:noFill/>
          <a:ln cap="flat" cmpd="sng" w="38100">
            <a:solidFill>
              <a:srgbClr val="000000"/>
            </a:solidFill>
            <a:prstDash val="solid"/>
            <a:miter lim="800000"/>
            <a:headEnd len="sm" w="sm" type="none"/>
            <a:tailEnd len="med" w="med" type="triangle"/>
          </a:ln>
        </p:spPr>
      </p:cxnSp>
      <p:sp>
        <p:nvSpPr>
          <p:cNvPr id="1103" name="Google Shape;1103;p71"/>
          <p:cNvSpPr txBox="1"/>
          <p:nvPr/>
        </p:nvSpPr>
        <p:spPr>
          <a:xfrm>
            <a:off x="5539925" y="1972900"/>
            <a:ext cx="1549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dk1"/>
                </a:solidFill>
                <a:latin typeface="Short Stack"/>
                <a:ea typeface="Short Stack"/>
                <a:cs typeface="Short Stack"/>
                <a:sym typeface="Short Stack"/>
              </a:rPr>
              <a:t>I : X → Y</a:t>
            </a:r>
            <a:endParaRPr b="1" sz="2200">
              <a:solidFill>
                <a:schemeClr val="dk1"/>
              </a:solidFill>
              <a:latin typeface="Short Stack"/>
              <a:ea typeface="Short Stack"/>
              <a:cs typeface="Short Stack"/>
              <a:sym typeface="Short Stack"/>
            </a:endParaRPr>
          </a:p>
        </p:txBody>
      </p:sp>
      <p:sp>
        <p:nvSpPr>
          <p:cNvPr id="1104" name="Google Shape;1104;p71"/>
          <p:cNvSpPr txBox="1"/>
          <p:nvPr/>
        </p:nvSpPr>
        <p:spPr>
          <a:xfrm>
            <a:off x="116750" y="4574500"/>
            <a:ext cx="3797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Proxima Nova"/>
                <a:ea typeface="Proxima Nova"/>
                <a:cs typeface="Proxima Nova"/>
                <a:sym typeface="Proxima Nova"/>
              </a:rPr>
              <a:t>Subsets </a:t>
            </a:r>
            <a:r>
              <a:rPr b="1" lang="en-US" sz="2200">
                <a:latin typeface="Short Stack"/>
                <a:ea typeface="Short Stack"/>
                <a:cs typeface="Short Stack"/>
                <a:sym typeface="Short Stack"/>
              </a:rPr>
              <a:t>O</a:t>
            </a:r>
            <a:r>
              <a:rPr b="1" baseline="-25000" lang="en-US" sz="2200">
                <a:latin typeface="Short Stack"/>
                <a:ea typeface="Short Stack"/>
                <a:cs typeface="Short Stack"/>
                <a:sym typeface="Short Stack"/>
              </a:rPr>
              <a:t>j</a:t>
            </a:r>
            <a:r>
              <a:rPr lang="en-US" sz="2200">
                <a:latin typeface="Proxima Nova"/>
                <a:ea typeface="Proxima Nova"/>
                <a:cs typeface="Proxima Nova"/>
                <a:sym typeface="Proxima Nova"/>
              </a:rPr>
              <a:t>, Elements </a:t>
            </a:r>
            <a:r>
              <a:rPr b="1" lang="en-US" sz="2200">
                <a:latin typeface="Short Stack"/>
                <a:ea typeface="Short Stack"/>
                <a:cs typeface="Short Stack"/>
                <a:sym typeface="Short Stack"/>
              </a:rPr>
              <a:t>x</a:t>
            </a:r>
            <a:r>
              <a:rPr b="1" baseline="-25000" lang="en-US" sz="2200">
                <a:latin typeface="Short Stack"/>
                <a:ea typeface="Short Stack"/>
                <a:cs typeface="Short Stack"/>
                <a:sym typeface="Short Stack"/>
              </a:rPr>
              <a:t>j</a:t>
            </a:r>
            <a:endParaRPr b="1" baseline="-25000" sz="2200">
              <a:latin typeface="Short Stack"/>
              <a:ea typeface="Short Stack"/>
              <a:cs typeface="Short Stack"/>
              <a:sym typeface="Short Stack"/>
            </a:endParaRPr>
          </a:p>
        </p:txBody>
      </p:sp>
      <p:sp>
        <p:nvSpPr>
          <p:cNvPr id="1105" name="Google Shape;1105;p71"/>
          <p:cNvSpPr txBox="1"/>
          <p:nvPr/>
        </p:nvSpPr>
        <p:spPr>
          <a:xfrm>
            <a:off x="7402875" y="1093800"/>
            <a:ext cx="1605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Proxima Nova"/>
                <a:ea typeface="Proxima Nova"/>
                <a:cs typeface="Proxima Nova"/>
                <a:sym typeface="Proxima Nova"/>
              </a:rPr>
              <a:t>Elements </a:t>
            </a:r>
            <a:r>
              <a:rPr b="1" lang="en-US" sz="2200">
                <a:solidFill>
                  <a:schemeClr val="dk1"/>
                </a:solidFill>
                <a:latin typeface="Short Stack"/>
                <a:ea typeface="Short Stack"/>
                <a:cs typeface="Short Stack"/>
                <a:sym typeface="Short Stack"/>
              </a:rPr>
              <a:t>y</a:t>
            </a:r>
            <a:r>
              <a:rPr b="1" baseline="-25000" lang="en-US" sz="2200">
                <a:solidFill>
                  <a:schemeClr val="dk1"/>
                </a:solidFill>
                <a:latin typeface="Short Stack"/>
                <a:ea typeface="Short Stack"/>
                <a:cs typeface="Short Stack"/>
                <a:sym typeface="Short Stack"/>
              </a:rPr>
              <a:t>j</a:t>
            </a:r>
            <a:endParaRPr b="1" baseline="-25000" sz="2200">
              <a:solidFill>
                <a:schemeClr val="dk1"/>
              </a:solidFill>
              <a:latin typeface="Short Stack"/>
              <a:ea typeface="Short Stack"/>
              <a:cs typeface="Short Stack"/>
              <a:sym typeface="Short Stack"/>
            </a:endParaRPr>
          </a:p>
        </p:txBody>
      </p:sp>
      <p:sp>
        <p:nvSpPr>
          <p:cNvPr id="1106" name="Google Shape;1106;p71"/>
          <p:cNvSpPr/>
          <p:nvPr/>
        </p:nvSpPr>
        <p:spPr>
          <a:xfrm>
            <a:off x="6247850" y="3386225"/>
            <a:ext cx="2418900" cy="16089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1107" name="Google Shape;1107;p71"/>
          <p:cNvSpPr txBox="1"/>
          <p:nvPr/>
        </p:nvSpPr>
        <p:spPr>
          <a:xfrm>
            <a:off x="6324925" y="3519825"/>
            <a:ext cx="22887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u="sng">
                <a:solidFill>
                  <a:schemeClr val="accent4"/>
                </a:solidFill>
                <a:latin typeface="Proxima Nova"/>
                <a:ea typeface="Proxima Nova"/>
                <a:cs typeface="Proxima Nova"/>
                <a:sym typeface="Proxima Nova"/>
              </a:rPr>
              <a:t>Invariant:</a:t>
            </a:r>
            <a:endParaRPr b="1" sz="2200" u="sng">
              <a:solidFill>
                <a:schemeClr val="accent4"/>
              </a:solidFill>
              <a:latin typeface="Proxima Nova"/>
              <a:ea typeface="Proxima Nova"/>
              <a:cs typeface="Proxima Nova"/>
              <a:sym typeface="Proxima Nova"/>
            </a:endParaRPr>
          </a:p>
          <a:p>
            <a:pPr indent="0" lvl="0" marL="0" rtl="0" algn="l">
              <a:spcBef>
                <a:spcPts val="0"/>
              </a:spcBef>
              <a:spcAft>
                <a:spcPts val="0"/>
              </a:spcAft>
              <a:buNone/>
            </a:pPr>
            <a:r>
              <a:rPr b="1" lang="en-US" sz="2200">
                <a:solidFill>
                  <a:schemeClr val="lt1"/>
                </a:solidFill>
                <a:latin typeface="Short Stack"/>
                <a:ea typeface="Short Stack"/>
                <a:cs typeface="Short Stack"/>
                <a:sym typeface="Short Stack"/>
              </a:rPr>
              <a:t>∀</a:t>
            </a:r>
            <a:r>
              <a:rPr b="1" baseline="-25000" lang="en-US" sz="2200">
                <a:solidFill>
                  <a:schemeClr val="lt1"/>
                </a:solidFill>
                <a:latin typeface="Short Stack"/>
                <a:ea typeface="Short Stack"/>
                <a:cs typeface="Short Stack"/>
                <a:sym typeface="Short Stack"/>
              </a:rPr>
              <a:t>j</a:t>
            </a:r>
            <a:r>
              <a:rPr b="1" lang="en-US" sz="2200">
                <a:solidFill>
                  <a:schemeClr val="lt1"/>
                </a:solidFill>
                <a:latin typeface="Short Stack"/>
                <a:ea typeface="Short Stack"/>
                <a:cs typeface="Short Stack"/>
                <a:sym typeface="Short Stack"/>
              </a:rPr>
              <a:t>,  I(O</a:t>
            </a:r>
            <a:r>
              <a:rPr b="1" baseline="-25000" lang="en-US" sz="2200">
                <a:solidFill>
                  <a:schemeClr val="lt1"/>
                </a:solidFill>
                <a:latin typeface="Short Stack"/>
                <a:ea typeface="Short Stack"/>
                <a:cs typeface="Short Stack"/>
                <a:sym typeface="Short Stack"/>
              </a:rPr>
              <a:t>j</a:t>
            </a:r>
            <a:r>
              <a:rPr b="1" lang="en-US" sz="2200">
                <a:solidFill>
                  <a:schemeClr val="lt1"/>
                </a:solidFill>
                <a:latin typeface="Short Stack"/>
                <a:ea typeface="Short Stack"/>
                <a:cs typeface="Short Stack"/>
                <a:sym typeface="Short Stack"/>
              </a:rPr>
              <a:t>) → y</a:t>
            </a:r>
            <a:r>
              <a:rPr b="1" baseline="-25000" lang="en-US" sz="2200">
                <a:solidFill>
                  <a:schemeClr val="lt1"/>
                </a:solidFill>
                <a:latin typeface="Short Stack"/>
                <a:ea typeface="Short Stack"/>
                <a:cs typeface="Short Stack"/>
                <a:sym typeface="Short Stack"/>
              </a:rPr>
              <a:t>j</a:t>
            </a:r>
            <a:endParaRPr b="1" baseline="-25000" sz="2200">
              <a:solidFill>
                <a:schemeClr val="lt1"/>
              </a:solidFill>
              <a:latin typeface="Short Stack"/>
              <a:ea typeface="Short Stack"/>
              <a:cs typeface="Short Stack"/>
              <a:sym typeface="Short Stack"/>
            </a:endParaRPr>
          </a:p>
          <a:p>
            <a:pPr indent="0" lvl="0" marL="0" rtl="0" algn="l">
              <a:spcBef>
                <a:spcPts val="0"/>
              </a:spcBef>
              <a:spcAft>
                <a:spcPts val="0"/>
              </a:spcAft>
              <a:buClr>
                <a:schemeClr val="dk1"/>
              </a:buClr>
              <a:buSzPts val="1100"/>
              <a:buFont typeface="Arial"/>
              <a:buNone/>
            </a:pPr>
            <a:r>
              <a:rPr b="1" lang="en-US" sz="2200">
                <a:solidFill>
                  <a:schemeClr val="lt1"/>
                </a:solidFill>
                <a:latin typeface="Short Stack"/>
                <a:ea typeface="Short Stack"/>
                <a:cs typeface="Short Stack"/>
                <a:sym typeface="Short Stack"/>
              </a:rPr>
              <a:t>∀</a:t>
            </a:r>
            <a:r>
              <a:rPr b="1" baseline="-25000" lang="en-US" sz="2200">
                <a:solidFill>
                  <a:schemeClr val="lt1"/>
                </a:solidFill>
                <a:latin typeface="Short Stack"/>
                <a:ea typeface="Short Stack"/>
                <a:cs typeface="Short Stack"/>
                <a:sym typeface="Short Stack"/>
              </a:rPr>
              <a:t>i,j</a:t>
            </a:r>
            <a:r>
              <a:rPr b="1" lang="en-US" sz="2200">
                <a:solidFill>
                  <a:schemeClr val="lt1"/>
                </a:solidFill>
                <a:latin typeface="Short Stack"/>
                <a:ea typeface="Short Stack"/>
                <a:cs typeface="Short Stack"/>
                <a:sym typeface="Short Stack"/>
              </a:rPr>
              <a:t>, σ</a:t>
            </a:r>
            <a:r>
              <a:rPr b="1" baseline="-25000" lang="en-US" sz="2200">
                <a:solidFill>
                  <a:schemeClr val="lt1"/>
                </a:solidFill>
                <a:latin typeface="Short Stack"/>
                <a:ea typeface="Short Stack"/>
                <a:cs typeface="Short Stack"/>
                <a:sym typeface="Short Stack"/>
              </a:rPr>
              <a:t>i</a:t>
            </a:r>
            <a:r>
              <a:rPr b="1" lang="en-US" sz="2200">
                <a:solidFill>
                  <a:schemeClr val="lt1"/>
                </a:solidFill>
                <a:latin typeface="Short Stack"/>
                <a:ea typeface="Short Stack"/>
                <a:cs typeface="Short Stack"/>
                <a:sym typeface="Short Stack"/>
              </a:rPr>
              <a:t>(O</a:t>
            </a:r>
            <a:r>
              <a:rPr b="1" baseline="-25000" lang="en-US" sz="2200">
                <a:solidFill>
                  <a:schemeClr val="lt1"/>
                </a:solidFill>
                <a:latin typeface="Short Stack"/>
                <a:ea typeface="Short Stack"/>
                <a:cs typeface="Short Stack"/>
                <a:sym typeface="Short Stack"/>
              </a:rPr>
              <a:t>j</a:t>
            </a:r>
            <a:r>
              <a:rPr b="1" lang="en-US" sz="2200">
                <a:solidFill>
                  <a:schemeClr val="lt1"/>
                </a:solidFill>
                <a:latin typeface="Short Stack"/>
                <a:ea typeface="Short Stack"/>
                <a:cs typeface="Short Stack"/>
                <a:sym typeface="Short Stack"/>
              </a:rPr>
              <a:t>) → O</a:t>
            </a:r>
            <a:r>
              <a:rPr b="1" baseline="-25000" lang="en-US" sz="2200">
                <a:solidFill>
                  <a:schemeClr val="lt1"/>
                </a:solidFill>
                <a:latin typeface="Short Stack"/>
                <a:ea typeface="Short Stack"/>
                <a:cs typeface="Short Stack"/>
                <a:sym typeface="Short Stack"/>
              </a:rPr>
              <a:t>j</a:t>
            </a:r>
            <a:endParaRPr b="1" baseline="-25000" sz="2200">
              <a:solidFill>
                <a:schemeClr val="lt1"/>
              </a:solidFill>
              <a:latin typeface="Short Stack"/>
              <a:ea typeface="Short Stack"/>
              <a:cs typeface="Short Stack"/>
              <a:sym typeface="Short Stack"/>
            </a:endParaRPr>
          </a:p>
        </p:txBody>
      </p:sp>
      <p:grpSp>
        <p:nvGrpSpPr>
          <p:cNvPr id="1108" name="Google Shape;1108;p71"/>
          <p:cNvGrpSpPr/>
          <p:nvPr/>
        </p:nvGrpSpPr>
        <p:grpSpPr>
          <a:xfrm>
            <a:off x="4236494" y="3031050"/>
            <a:ext cx="420475" cy="383925"/>
            <a:chOff x="4253356" y="4393225"/>
            <a:chExt cx="420475" cy="383925"/>
          </a:xfrm>
        </p:grpSpPr>
        <p:sp>
          <p:nvSpPr>
            <p:cNvPr id="1109" name="Google Shape;1109;p7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1110" name="Google Shape;1110;p7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1111" name="Google Shape;1111;p71"/>
          <p:cNvGrpSpPr/>
          <p:nvPr/>
        </p:nvGrpSpPr>
        <p:grpSpPr>
          <a:xfrm>
            <a:off x="2400906" y="3377700"/>
            <a:ext cx="420475" cy="383925"/>
            <a:chOff x="4253356" y="4393225"/>
            <a:chExt cx="420475" cy="383925"/>
          </a:xfrm>
        </p:grpSpPr>
        <p:sp>
          <p:nvSpPr>
            <p:cNvPr id="1112" name="Google Shape;1112;p7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1113" name="Google Shape;1113;p7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1114" name="Google Shape;1114;p71"/>
          <p:cNvGrpSpPr/>
          <p:nvPr/>
        </p:nvGrpSpPr>
        <p:grpSpPr>
          <a:xfrm>
            <a:off x="3448419" y="3342550"/>
            <a:ext cx="420475" cy="383925"/>
            <a:chOff x="4253356" y="4393225"/>
            <a:chExt cx="420475" cy="383925"/>
          </a:xfrm>
        </p:grpSpPr>
        <p:sp>
          <p:nvSpPr>
            <p:cNvPr id="1115" name="Google Shape;1115;p7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1116" name="Google Shape;1116;p7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1117" name="Google Shape;1117;p71"/>
          <p:cNvGrpSpPr/>
          <p:nvPr/>
        </p:nvGrpSpPr>
        <p:grpSpPr>
          <a:xfrm>
            <a:off x="4537019" y="1546088"/>
            <a:ext cx="420475" cy="383925"/>
            <a:chOff x="4253356" y="4393225"/>
            <a:chExt cx="420475" cy="383925"/>
          </a:xfrm>
        </p:grpSpPr>
        <p:sp>
          <p:nvSpPr>
            <p:cNvPr id="1118" name="Google Shape;1118;p7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1119" name="Google Shape;1119;p7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1120" name="Google Shape;1120;p71"/>
          <p:cNvGrpSpPr/>
          <p:nvPr/>
        </p:nvGrpSpPr>
        <p:grpSpPr>
          <a:xfrm>
            <a:off x="3956819" y="2091913"/>
            <a:ext cx="420475" cy="383925"/>
            <a:chOff x="4253356" y="4393225"/>
            <a:chExt cx="420475" cy="383925"/>
          </a:xfrm>
        </p:grpSpPr>
        <p:sp>
          <p:nvSpPr>
            <p:cNvPr id="1121" name="Google Shape;1121;p7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1122" name="Google Shape;1122;p7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1123" name="Google Shape;1123;p71"/>
          <p:cNvGrpSpPr/>
          <p:nvPr/>
        </p:nvGrpSpPr>
        <p:grpSpPr>
          <a:xfrm>
            <a:off x="4939156" y="2412025"/>
            <a:ext cx="420475" cy="383925"/>
            <a:chOff x="4253356" y="4393225"/>
            <a:chExt cx="420475" cy="383925"/>
          </a:xfrm>
        </p:grpSpPr>
        <p:sp>
          <p:nvSpPr>
            <p:cNvPr id="1124" name="Google Shape;1124;p7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1125" name="Google Shape;1125;p7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1126" name="Google Shape;1126;p71"/>
          <p:cNvGrpSpPr/>
          <p:nvPr/>
        </p:nvGrpSpPr>
        <p:grpSpPr>
          <a:xfrm>
            <a:off x="2442231" y="1846738"/>
            <a:ext cx="420475" cy="383925"/>
            <a:chOff x="4253356" y="4393225"/>
            <a:chExt cx="420475" cy="383925"/>
          </a:xfrm>
        </p:grpSpPr>
        <p:sp>
          <p:nvSpPr>
            <p:cNvPr id="1127" name="Google Shape;1127;p7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1128" name="Google Shape;1128;p7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1129" name="Google Shape;1129;p71"/>
          <p:cNvGrpSpPr/>
          <p:nvPr/>
        </p:nvGrpSpPr>
        <p:grpSpPr>
          <a:xfrm>
            <a:off x="3956819" y="1108050"/>
            <a:ext cx="420475" cy="383925"/>
            <a:chOff x="4253356" y="4393225"/>
            <a:chExt cx="420475" cy="383925"/>
          </a:xfrm>
        </p:grpSpPr>
        <p:sp>
          <p:nvSpPr>
            <p:cNvPr id="1130" name="Google Shape;1130;p7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1131" name="Google Shape;1131;p7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1132" name="Google Shape;1132;p71"/>
          <p:cNvGrpSpPr/>
          <p:nvPr/>
        </p:nvGrpSpPr>
        <p:grpSpPr>
          <a:xfrm>
            <a:off x="3316819" y="1327550"/>
            <a:ext cx="420475" cy="383925"/>
            <a:chOff x="4253356" y="4393225"/>
            <a:chExt cx="420475" cy="383925"/>
          </a:xfrm>
        </p:grpSpPr>
        <p:sp>
          <p:nvSpPr>
            <p:cNvPr id="1133" name="Google Shape;1133;p7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1134" name="Google Shape;1134;p7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1135" name="Google Shape;1135;p71"/>
          <p:cNvGrpSpPr/>
          <p:nvPr/>
        </p:nvGrpSpPr>
        <p:grpSpPr>
          <a:xfrm>
            <a:off x="1661506" y="2244563"/>
            <a:ext cx="420475" cy="383925"/>
            <a:chOff x="4253356" y="4393225"/>
            <a:chExt cx="420475" cy="383925"/>
          </a:xfrm>
        </p:grpSpPr>
        <p:sp>
          <p:nvSpPr>
            <p:cNvPr id="1136" name="Google Shape;1136;p7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1137" name="Google Shape;1137;p7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1138" name="Google Shape;1138;p71"/>
          <p:cNvGrpSpPr/>
          <p:nvPr/>
        </p:nvGrpSpPr>
        <p:grpSpPr>
          <a:xfrm>
            <a:off x="2712206" y="2545238"/>
            <a:ext cx="420475" cy="383925"/>
            <a:chOff x="4253356" y="4393225"/>
            <a:chExt cx="420475" cy="383925"/>
          </a:xfrm>
        </p:grpSpPr>
        <p:sp>
          <p:nvSpPr>
            <p:cNvPr id="1139" name="Google Shape;1139;p7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1140" name="Google Shape;1140;p7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1141" name="Google Shape;1141;p71"/>
          <p:cNvGrpSpPr/>
          <p:nvPr/>
        </p:nvGrpSpPr>
        <p:grpSpPr>
          <a:xfrm>
            <a:off x="1664956" y="3031050"/>
            <a:ext cx="420475" cy="383925"/>
            <a:chOff x="4253356" y="4393225"/>
            <a:chExt cx="420475" cy="383925"/>
          </a:xfrm>
        </p:grpSpPr>
        <p:sp>
          <p:nvSpPr>
            <p:cNvPr id="1142" name="Google Shape;1142;p7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1143" name="Google Shape;1143;p7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1144" name="Google Shape;1144;p71"/>
          <p:cNvGrpSpPr/>
          <p:nvPr/>
        </p:nvGrpSpPr>
        <p:grpSpPr>
          <a:xfrm>
            <a:off x="742281" y="2416800"/>
            <a:ext cx="420475" cy="383925"/>
            <a:chOff x="4253356" y="4393225"/>
            <a:chExt cx="420475" cy="383925"/>
          </a:xfrm>
        </p:grpSpPr>
        <p:sp>
          <p:nvSpPr>
            <p:cNvPr id="1145" name="Google Shape;1145;p7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1146" name="Google Shape;1146;p7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1147" name="Google Shape;1147;p71"/>
          <p:cNvGrpSpPr/>
          <p:nvPr/>
        </p:nvGrpSpPr>
        <p:grpSpPr>
          <a:xfrm>
            <a:off x="1080531" y="1489825"/>
            <a:ext cx="420475" cy="383925"/>
            <a:chOff x="4253356" y="4393225"/>
            <a:chExt cx="420475" cy="383925"/>
          </a:xfrm>
        </p:grpSpPr>
        <p:sp>
          <p:nvSpPr>
            <p:cNvPr id="1148" name="Google Shape;1148;p7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1149" name="Google Shape;1149;p7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1150" name="Google Shape;1150;p71"/>
          <p:cNvGrpSpPr/>
          <p:nvPr/>
        </p:nvGrpSpPr>
        <p:grpSpPr>
          <a:xfrm>
            <a:off x="1041931" y="3112350"/>
            <a:ext cx="420475" cy="383925"/>
            <a:chOff x="4253356" y="4393225"/>
            <a:chExt cx="420475" cy="383925"/>
          </a:xfrm>
        </p:grpSpPr>
        <p:sp>
          <p:nvSpPr>
            <p:cNvPr id="1151" name="Google Shape;1151;p7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1152" name="Google Shape;1152;p7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grpSp>
        <p:nvGrpSpPr>
          <p:cNvPr id="1153" name="Google Shape;1153;p71"/>
          <p:cNvGrpSpPr/>
          <p:nvPr/>
        </p:nvGrpSpPr>
        <p:grpSpPr>
          <a:xfrm>
            <a:off x="2424556" y="964225"/>
            <a:ext cx="420475" cy="383925"/>
            <a:chOff x="4253356" y="4393225"/>
            <a:chExt cx="420475" cy="383925"/>
          </a:xfrm>
        </p:grpSpPr>
        <p:sp>
          <p:nvSpPr>
            <p:cNvPr id="1154" name="Google Shape;1154;p71"/>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1155" name="Google Shape;1155;p71"/>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72"/>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72"/>
          <p:cNvSpPr txBox="1"/>
          <p:nvPr>
            <p:ph type="title"/>
          </p:nvPr>
        </p:nvSpPr>
        <p:spPr>
          <a:xfrm>
            <a:off x="755650" y="91700"/>
            <a:ext cx="81462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More Accurate Isogeny Picture</a:t>
            </a:r>
            <a:endParaRPr>
              <a:solidFill>
                <a:schemeClr val="lt1"/>
              </a:solidFill>
            </a:endParaRPr>
          </a:p>
        </p:txBody>
      </p:sp>
      <p:sp>
        <p:nvSpPr>
          <p:cNvPr id="1162" name="Google Shape;1162;p72"/>
          <p:cNvSpPr/>
          <p:nvPr/>
        </p:nvSpPr>
        <p:spPr>
          <a:xfrm>
            <a:off x="508550" y="895600"/>
            <a:ext cx="4988700" cy="3212100"/>
          </a:xfrm>
          <a:prstGeom prst="ellipse">
            <a:avLst/>
          </a:prstGeom>
          <a:solidFill>
            <a:schemeClr val="accent3"/>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72"/>
          <p:cNvSpPr/>
          <p:nvPr/>
        </p:nvSpPr>
        <p:spPr>
          <a:xfrm>
            <a:off x="549850" y="2104025"/>
            <a:ext cx="1084500" cy="82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72"/>
          <p:cNvSpPr/>
          <p:nvPr/>
        </p:nvSpPr>
        <p:spPr>
          <a:xfrm rot="-4455478">
            <a:off x="959400" y="1296653"/>
            <a:ext cx="1207489" cy="485475"/>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72"/>
          <p:cNvSpPr/>
          <p:nvPr/>
        </p:nvSpPr>
        <p:spPr>
          <a:xfrm>
            <a:off x="468850" y="3031025"/>
            <a:ext cx="1084500" cy="82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72"/>
          <p:cNvSpPr/>
          <p:nvPr/>
        </p:nvSpPr>
        <p:spPr>
          <a:xfrm rot="-6109562">
            <a:off x="942398" y="2597736"/>
            <a:ext cx="947103" cy="8243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72"/>
          <p:cNvSpPr/>
          <p:nvPr/>
        </p:nvSpPr>
        <p:spPr>
          <a:xfrm rot="-6137907">
            <a:off x="1069098" y="3528377"/>
            <a:ext cx="1084488" cy="82618"/>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72"/>
          <p:cNvSpPr/>
          <p:nvPr/>
        </p:nvSpPr>
        <p:spPr>
          <a:xfrm rot="-1917198">
            <a:off x="1395251" y="2747705"/>
            <a:ext cx="1084410" cy="82489"/>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72"/>
          <p:cNvSpPr/>
          <p:nvPr/>
        </p:nvSpPr>
        <p:spPr>
          <a:xfrm rot="-4580152">
            <a:off x="815906" y="2550242"/>
            <a:ext cx="1635695" cy="1234772"/>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72"/>
          <p:cNvSpPr/>
          <p:nvPr/>
        </p:nvSpPr>
        <p:spPr>
          <a:xfrm rot="2969544">
            <a:off x="265476" y="1491214"/>
            <a:ext cx="1830809" cy="1852771"/>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72"/>
          <p:cNvSpPr/>
          <p:nvPr/>
        </p:nvSpPr>
        <p:spPr>
          <a:xfrm>
            <a:off x="2339625" y="2460400"/>
            <a:ext cx="3157500" cy="1707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72"/>
          <p:cNvSpPr/>
          <p:nvPr/>
        </p:nvSpPr>
        <p:spPr>
          <a:xfrm rot="-2386873">
            <a:off x="3513682" y="2014513"/>
            <a:ext cx="1084460" cy="853686"/>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72"/>
          <p:cNvSpPr/>
          <p:nvPr/>
        </p:nvSpPr>
        <p:spPr>
          <a:xfrm rot="2700000">
            <a:off x="3257811" y="2747796"/>
            <a:ext cx="935927" cy="82307"/>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72"/>
          <p:cNvSpPr/>
          <p:nvPr/>
        </p:nvSpPr>
        <p:spPr>
          <a:xfrm rot="1859077">
            <a:off x="3041847" y="1152703"/>
            <a:ext cx="2402644" cy="1197593"/>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72"/>
          <p:cNvSpPr/>
          <p:nvPr/>
        </p:nvSpPr>
        <p:spPr>
          <a:xfrm rot="586815">
            <a:off x="1915170" y="738090"/>
            <a:ext cx="1084360" cy="792534"/>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72"/>
          <p:cNvSpPr/>
          <p:nvPr/>
        </p:nvSpPr>
        <p:spPr>
          <a:xfrm rot="-3302923">
            <a:off x="2539304" y="944445"/>
            <a:ext cx="967743" cy="400753"/>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72"/>
          <p:cNvSpPr/>
          <p:nvPr/>
        </p:nvSpPr>
        <p:spPr>
          <a:xfrm rot="-1200530">
            <a:off x="2786358" y="3019302"/>
            <a:ext cx="1084564" cy="82377"/>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72"/>
          <p:cNvSpPr/>
          <p:nvPr/>
        </p:nvSpPr>
        <p:spPr>
          <a:xfrm rot="2834468">
            <a:off x="1638904" y="3244587"/>
            <a:ext cx="1963723" cy="1074821"/>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72"/>
          <p:cNvSpPr/>
          <p:nvPr/>
        </p:nvSpPr>
        <p:spPr>
          <a:xfrm rot="-5160387">
            <a:off x="3397305" y="3676260"/>
            <a:ext cx="1210439" cy="82397"/>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72"/>
          <p:cNvSpPr/>
          <p:nvPr/>
        </p:nvSpPr>
        <p:spPr>
          <a:xfrm rot="3568596">
            <a:off x="3398790" y="1342415"/>
            <a:ext cx="1084486" cy="82579"/>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72"/>
          <p:cNvSpPr/>
          <p:nvPr/>
        </p:nvSpPr>
        <p:spPr>
          <a:xfrm rot="-3038086">
            <a:off x="4011819" y="1342452"/>
            <a:ext cx="1084568" cy="82511"/>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72"/>
          <p:cNvSpPr/>
          <p:nvPr/>
        </p:nvSpPr>
        <p:spPr>
          <a:xfrm rot="1528317">
            <a:off x="4074607" y="2095381"/>
            <a:ext cx="1547193" cy="82392"/>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72"/>
          <p:cNvSpPr/>
          <p:nvPr/>
        </p:nvSpPr>
        <p:spPr>
          <a:xfrm>
            <a:off x="3681775" y="2695938"/>
            <a:ext cx="1084500" cy="82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72"/>
          <p:cNvSpPr/>
          <p:nvPr/>
        </p:nvSpPr>
        <p:spPr>
          <a:xfrm rot="4330233">
            <a:off x="4341104" y="2243153"/>
            <a:ext cx="1660763" cy="835844"/>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72"/>
          <p:cNvSpPr txBox="1"/>
          <p:nvPr/>
        </p:nvSpPr>
        <p:spPr>
          <a:xfrm>
            <a:off x="2459550" y="1838600"/>
            <a:ext cx="4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Short Stack"/>
                <a:ea typeface="Short Stack"/>
                <a:cs typeface="Short Stack"/>
                <a:sym typeface="Short Stack"/>
              </a:rPr>
              <a:t>O</a:t>
            </a:r>
            <a:r>
              <a:rPr b="1" baseline="-25000" lang="en-US">
                <a:solidFill>
                  <a:schemeClr val="accent2"/>
                </a:solidFill>
                <a:latin typeface="Short Stack"/>
                <a:ea typeface="Short Stack"/>
                <a:cs typeface="Short Stack"/>
                <a:sym typeface="Short Stack"/>
              </a:rPr>
              <a:t>6</a:t>
            </a:r>
            <a:endParaRPr b="1" baseline="-25000">
              <a:solidFill>
                <a:schemeClr val="accent2"/>
              </a:solidFill>
              <a:latin typeface="Short Stack"/>
              <a:ea typeface="Short Stack"/>
              <a:cs typeface="Short Stack"/>
              <a:sym typeface="Short Stack"/>
            </a:endParaRPr>
          </a:p>
        </p:txBody>
      </p:sp>
      <p:sp>
        <p:nvSpPr>
          <p:cNvPr id="1186" name="Google Shape;1186;p72"/>
          <p:cNvSpPr txBox="1"/>
          <p:nvPr/>
        </p:nvSpPr>
        <p:spPr>
          <a:xfrm>
            <a:off x="146500" y="3508475"/>
            <a:ext cx="4703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Proxima Nova"/>
                <a:ea typeface="Proxima Nova"/>
                <a:cs typeface="Proxima Nova"/>
                <a:sym typeface="Proxima Nova"/>
              </a:rPr>
              <a:t>Set </a:t>
            </a:r>
            <a:r>
              <a:rPr b="1" lang="en-US" sz="2200">
                <a:latin typeface="Proxima Nova"/>
                <a:ea typeface="Proxima Nova"/>
                <a:cs typeface="Proxima Nova"/>
                <a:sym typeface="Proxima Nova"/>
              </a:rPr>
              <a:t>Elliptic Curves over </a:t>
            </a:r>
            <a:r>
              <a:rPr b="1" lang="en-US" sz="2200">
                <a:solidFill>
                  <a:schemeClr val="accent4"/>
                </a:solidFill>
                <a:latin typeface="Proxima Nova"/>
                <a:ea typeface="Proxima Nova"/>
                <a:cs typeface="Proxima Nova"/>
                <a:sym typeface="Proxima Nova"/>
              </a:rPr>
              <a:t>F</a:t>
            </a:r>
            <a:r>
              <a:rPr b="1" baseline="-25000" lang="en-US" sz="2200">
                <a:solidFill>
                  <a:schemeClr val="accent4"/>
                </a:solidFill>
                <a:latin typeface="Proxima Nova"/>
                <a:ea typeface="Proxima Nova"/>
                <a:cs typeface="Proxima Nova"/>
                <a:sym typeface="Proxima Nova"/>
              </a:rPr>
              <a:t>p</a:t>
            </a:r>
            <a:r>
              <a:rPr lang="en-US" sz="2200">
                <a:solidFill>
                  <a:schemeClr val="accent4"/>
                </a:solidFill>
                <a:latin typeface="Proxima Nova"/>
                <a:ea typeface="Proxima Nova"/>
                <a:cs typeface="Proxima Nova"/>
                <a:sym typeface="Proxima Nova"/>
              </a:rPr>
              <a:t> </a:t>
            </a:r>
            <a:endParaRPr b="1" sz="2200">
              <a:solidFill>
                <a:schemeClr val="accent4"/>
              </a:solidFill>
              <a:latin typeface="Short Stack"/>
              <a:ea typeface="Short Stack"/>
              <a:cs typeface="Short Stack"/>
              <a:sym typeface="Short Stack"/>
            </a:endParaRPr>
          </a:p>
        </p:txBody>
      </p:sp>
      <p:sp>
        <p:nvSpPr>
          <p:cNvPr id="1187" name="Google Shape;1187;p72"/>
          <p:cNvSpPr/>
          <p:nvPr/>
        </p:nvSpPr>
        <p:spPr>
          <a:xfrm>
            <a:off x="7015400" y="1727050"/>
            <a:ext cx="2045100" cy="154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72"/>
          <p:cNvSpPr txBox="1"/>
          <p:nvPr/>
        </p:nvSpPr>
        <p:spPr>
          <a:xfrm>
            <a:off x="6007225" y="651800"/>
            <a:ext cx="2800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Proxima Nova"/>
                <a:ea typeface="Proxima Nova"/>
                <a:cs typeface="Proxima Nova"/>
                <a:sym typeface="Proxima Nova"/>
              </a:rPr>
              <a:t>Set </a:t>
            </a:r>
            <a:r>
              <a:rPr b="1" lang="en-US" sz="2200">
                <a:latin typeface="Proxima Nova"/>
                <a:ea typeface="Proxima Nova"/>
                <a:cs typeface="Proxima Nova"/>
                <a:sym typeface="Proxima Nova"/>
              </a:rPr>
              <a:t>Integers</a:t>
            </a:r>
            <a:r>
              <a:rPr lang="en-US" sz="2200">
                <a:latin typeface="Proxima Nova"/>
                <a:ea typeface="Proxima Nova"/>
                <a:cs typeface="Proxima Nova"/>
                <a:sym typeface="Proxima Nova"/>
              </a:rPr>
              <a:t> </a:t>
            </a:r>
            <a:r>
              <a:rPr b="1" lang="en-US" sz="2200">
                <a:solidFill>
                  <a:schemeClr val="accent4"/>
                </a:solidFill>
                <a:latin typeface="Proxima Nova"/>
                <a:ea typeface="Proxima Nova"/>
                <a:cs typeface="Proxima Nova"/>
                <a:sym typeface="Proxima Nova"/>
              </a:rPr>
              <a:t>#E(F</a:t>
            </a:r>
            <a:r>
              <a:rPr b="1" baseline="-25000" lang="en-US" sz="2200">
                <a:solidFill>
                  <a:schemeClr val="accent4"/>
                </a:solidFill>
                <a:latin typeface="Proxima Nova"/>
                <a:ea typeface="Proxima Nova"/>
                <a:cs typeface="Proxima Nova"/>
                <a:sym typeface="Proxima Nova"/>
              </a:rPr>
              <a:t>p</a:t>
            </a:r>
            <a:r>
              <a:rPr b="1" lang="en-US" sz="2200">
                <a:solidFill>
                  <a:schemeClr val="accent4"/>
                </a:solidFill>
                <a:latin typeface="Proxima Nova"/>
                <a:ea typeface="Proxima Nova"/>
                <a:cs typeface="Proxima Nova"/>
                <a:sym typeface="Proxima Nova"/>
              </a:rPr>
              <a:t>) </a:t>
            </a:r>
            <a:endParaRPr b="1" sz="2200">
              <a:latin typeface="Short Stack"/>
              <a:ea typeface="Short Stack"/>
              <a:cs typeface="Short Stack"/>
              <a:sym typeface="Short Stack"/>
            </a:endParaRPr>
          </a:p>
        </p:txBody>
      </p:sp>
      <p:cxnSp>
        <p:nvCxnSpPr>
          <p:cNvPr id="1189" name="Google Shape;1189;p72"/>
          <p:cNvCxnSpPr/>
          <p:nvPr/>
        </p:nvCxnSpPr>
        <p:spPr>
          <a:xfrm flipH="1" rot="10800000">
            <a:off x="5723833" y="2567551"/>
            <a:ext cx="1065000" cy="8400"/>
          </a:xfrm>
          <a:prstGeom prst="straightConnector1">
            <a:avLst/>
          </a:prstGeom>
          <a:noFill/>
          <a:ln cap="flat" cmpd="sng" w="38100">
            <a:solidFill>
              <a:srgbClr val="000000"/>
            </a:solidFill>
            <a:prstDash val="solid"/>
            <a:miter lim="800000"/>
            <a:headEnd len="sm" w="sm" type="none"/>
            <a:tailEnd len="med" w="med" type="triangle"/>
          </a:ln>
        </p:spPr>
      </p:cxnSp>
      <p:sp>
        <p:nvSpPr>
          <p:cNvPr id="1190" name="Google Shape;1190;p72"/>
          <p:cNvSpPr txBox="1"/>
          <p:nvPr/>
        </p:nvSpPr>
        <p:spPr>
          <a:xfrm>
            <a:off x="5539925" y="1972900"/>
            <a:ext cx="1549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dk1"/>
                </a:solidFill>
                <a:latin typeface="Short Stack"/>
                <a:ea typeface="Short Stack"/>
                <a:cs typeface="Short Stack"/>
                <a:sym typeface="Short Stack"/>
              </a:rPr>
              <a:t>I : X → Y</a:t>
            </a:r>
            <a:endParaRPr b="1" sz="2200">
              <a:solidFill>
                <a:schemeClr val="dk1"/>
              </a:solidFill>
              <a:latin typeface="Short Stack"/>
              <a:ea typeface="Short Stack"/>
              <a:cs typeface="Short Stack"/>
              <a:sym typeface="Short Stack"/>
            </a:endParaRPr>
          </a:p>
        </p:txBody>
      </p:sp>
      <p:sp>
        <p:nvSpPr>
          <p:cNvPr id="1191" name="Google Shape;1191;p72"/>
          <p:cNvSpPr txBox="1"/>
          <p:nvPr/>
        </p:nvSpPr>
        <p:spPr>
          <a:xfrm>
            <a:off x="116750" y="3964900"/>
            <a:ext cx="49887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Proxima Nova"/>
                <a:ea typeface="Proxima Nova"/>
                <a:cs typeface="Proxima Nova"/>
                <a:sym typeface="Proxima Nova"/>
              </a:rPr>
              <a:t>Subsets </a:t>
            </a:r>
            <a:r>
              <a:rPr b="1" lang="en-US" sz="2200">
                <a:latin typeface="Proxima Nova"/>
                <a:ea typeface="Proxima Nova"/>
                <a:cs typeface="Proxima Nova"/>
                <a:sym typeface="Proxima Nova"/>
              </a:rPr>
              <a:t>C</a:t>
            </a:r>
            <a:r>
              <a:rPr b="1" lang="en-US" sz="2200">
                <a:latin typeface="Proxima Nova"/>
                <a:ea typeface="Proxima Nova"/>
                <a:cs typeface="Proxima Nova"/>
                <a:sym typeface="Proxima Nova"/>
              </a:rPr>
              <a:t>urves with same </a:t>
            </a:r>
            <a:r>
              <a:rPr b="1" lang="en-US" sz="2200">
                <a:solidFill>
                  <a:schemeClr val="accent4"/>
                </a:solidFill>
                <a:latin typeface="Proxima Nova"/>
                <a:ea typeface="Proxima Nova"/>
                <a:cs typeface="Proxima Nova"/>
                <a:sym typeface="Proxima Nova"/>
              </a:rPr>
              <a:t>#E(F</a:t>
            </a:r>
            <a:r>
              <a:rPr b="1" baseline="-25000" lang="en-US" sz="2200">
                <a:solidFill>
                  <a:schemeClr val="accent4"/>
                </a:solidFill>
                <a:latin typeface="Proxima Nova"/>
                <a:ea typeface="Proxima Nova"/>
                <a:cs typeface="Proxima Nova"/>
                <a:sym typeface="Proxima Nova"/>
              </a:rPr>
              <a:t>p</a:t>
            </a:r>
            <a:r>
              <a:rPr b="1" lang="en-US" sz="2200">
                <a:solidFill>
                  <a:schemeClr val="accent4"/>
                </a:solidFill>
                <a:latin typeface="Proxima Nova"/>
                <a:ea typeface="Proxima Nova"/>
                <a:cs typeface="Proxima Nova"/>
                <a:sym typeface="Proxima Nova"/>
              </a:rPr>
              <a:t>) </a:t>
            </a:r>
            <a:r>
              <a:rPr b="1" lang="en-US" sz="2200">
                <a:latin typeface="Proxima Nova"/>
                <a:ea typeface="Proxima Nova"/>
                <a:cs typeface="Proxima Nova"/>
                <a:sym typeface="Proxima Nova"/>
              </a:rPr>
              <a:t> </a:t>
            </a:r>
            <a:r>
              <a:rPr lang="en-US" sz="2200">
                <a:latin typeface="Proxima Nova"/>
                <a:ea typeface="Proxima Nova"/>
                <a:cs typeface="Proxima Nova"/>
                <a:sym typeface="Proxima Nova"/>
              </a:rPr>
              <a:t>  Elements </a:t>
            </a:r>
            <a:r>
              <a:rPr b="1" lang="en-US" sz="2200">
                <a:latin typeface="Proxima Nova"/>
                <a:ea typeface="Proxima Nova"/>
                <a:cs typeface="Proxima Nova"/>
                <a:sym typeface="Proxima Nova"/>
              </a:rPr>
              <a:t>Elliptic curves</a:t>
            </a:r>
            <a:endParaRPr b="1" baseline="-25000" sz="2200">
              <a:latin typeface="Short Stack"/>
              <a:ea typeface="Short Stack"/>
              <a:cs typeface="Short Stack"/>
              <a:sym typeface="Short Stack"/>
            </a:endParaRPr>
          </a:p>
        </p:txBody>
      </p:sp>
      <p:sp>
        <p:nvSpPr>
          <p:cNvPr id="1192" name="Google Shape;1192;p72"/>
          <p:cNvSpPr txBox="1"/>
          <p:nvPr/>
        </p:nvSpPr>
        <p:spPr>
          <a:xfrm>
            <a:off x="6048900" y="1093875"/>
            <a:ext cx="2677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Proxima Nova"/>
                <a:ea typeface="Proxima Nova"/>
                <a:cs typeface="Proxima Nova"/>
                <a:sym typeface="Proxima Nova"/>
              </a:rPr>
              <a:t>Elements </a:t>
            </a:r>
            <a:r>
              <a:rPr b="1" lang="en-US" sz="2200">
                <a:solidFill>
                  <a:schemeClr val="dk1"/>
                </a:solidFill>
                <a:latin typeface="Proxima Nova"/>
                <a:ea typeface="Proxima Nova"/>
                <a:cs typeface="Proxima Nova"/>
                <a:sym typeface="Proxima Nova"/>
              </a:rPr>
              <a:t>Integers</a:t>
            </a:r>
            <a:endParaRPr b="1" baseline="-25000" sz="2200">
              <a:solidFill>
                <a:schemeClr val="dk1"/>
              </a:solidFill>
              <a:latin typeface="Short Stack"/>
              <a:ea typeface="Short Stack"/>
              <a:cs typeface="Short Stack"/>
              <a:sym typeface="Short Stack"/>
            </a:endParaRPr>
          </a:p>
        </p:txBody>
      </p:sp>
      <p:sp>
        <p:nvSpPr>
          <p:cNvPr id="1193" name="Google Shape;1193;p72"/>
          <p:cNvSpPr/>
          <p:nvPr/>
        </p:nvSpPr>
        <p:spPr>
          <a:xfrm>
            <a:off x="4876250" y="3310025"/>
            <a:ext cx="3297000" cy="16089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1194" name="Google Shape;1194;p72"/>
          <p:cNvSpPr txBox="1"/>
          <p:nvPr/>
        </p:nvSpPr>
        <p:spPr>
          <a:xfrm>
            <a:off x="4953325" y="3367425"/>
            <a:ext cx="36192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u="sng">
                <a:solidFill>
                  <a:schemeClr val="accent4"/>
                </a:solidFill>
                <a:latin typeface="Proxima Nova"/>
                <a:ea typeface="Proxima Nova"/>
                <a:cs typeface="Proxima Nova"/>
                <a:sym typeface="Proxima Nova"/>
              </a:rPr>
              <a:t>Invariant:</a:t>
            </a:r>
            <a:endParaRPr b="1" sz="2200" u="sng">
              <a:solidFill>
                <a:schemeClr val="accent4"/>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US" sz="2200">
                <a:solidFill>
                  <a:schemeClr val="lt1"/>
                </a:solidFill>
                <a:latin typeface="Proxima Nova"/>
                <a:ea typeface="Proxima Nova"/>
                <a:cs typeface="Proxima Nova"/>
                <a:sym typeface="Proxima Nova"/>
              </a:rPr>
              <a:t>Isogenies exist between curves E, E’ iff </a:t>
            </a:r>
            <a:r>
              <a:rPr b="1" lang="en-US" sz="2200">
                <a:solidFill>
                  <a:schemeClr val="accent4"/>
                </a:solidFill>
                <a:latin typeface="Proxima Nova"/>
                <a:ea typeface="Proxima Nova"/>
                <a:cs typeface="Proxima Nova"/>
                <a:sym typeface="Proxima Nova"/>
              </a:rPr>
              <a:t>#E(F</a:t>
            </a:r>
            <a:r>
              <a:rPr b="1" baseline="-25000" lang="en-US" sz="2200">
                <a:solidFill>
                  <a:schemeClr val="accent4"/>
                </a:solidFill>
                <a:latin typeface="Proxima Nova"/>
                <a:ea typeface="Proxima Nova"/>
                <a:cs typeface="Proxima Nova"/>
                <a:sym typeface="Proxima Nova"/>
              </a:rPr>
              <a:t>p</a:t>
            </a:r>
            <a:r>
              <a:rPr b="1" lang="en-US" sz="2200">
                <a:solidFill>
                  <a:schemeClr val="accent4"/>
                </a:solidFill>
                <a:latin typeface="Proxima Nova"/>
                <a:ea typeface="Proxima Nova"/>
                <a:cs typeface="Proxima Nova"/>
                <a:sym typeface="Proxima Nova"/>
              </a:rPr>
              <a:t>)=#E’(F</a:t>
            </a:r>
            <a:r>
              <a:rPr b="1" baseline="-25000" lang="en-US" sz="2200">
                <a:solidFill>
                  <a:schemeClr val="accent4"/>
                </a:solidFill>
                <a:latin typeface="Proxima Nova"/>
                <a:ea typeface="Proxima Nova"/>
                <a:cs typeface="Proxima Nova"/>
                <a:sym typeface="Proxima Nova"/>
              </a:rPr>
              <a:t>p</a:t>
            </a:r>
            <a:r>
              <a:rPr b="1" lang="en-US" sz="2200">
                <a:solidFill>
                  <a:schemeClr val="accent4"/>
                </a:solidFill>
                <a:latin typeface="Proxima Nova"/>
                <a:ea typeface="Proxima Nova"/>
                <a:cs typeface="Proxima Nova"/>
                <a:sym typeface="Proxima Nova"/>
              </a:rPr>
              <a:t>)</a:t>
            </a:r>
            <a:endParaRPr baseline="-25000" sz="2200">
              <a:solidFill>
                <a:schemeClr val="lt1"/>
              </a:solidFill>
              <a:latin typeface="Proxima Nova"/>
              <a:ea typeface="Proxima Nova"/>
              <a:cs typeface="Proxima Nova"/>
              <a:sym typeface="Proxima Nova"/>
            </a:endParaRPr>
          </a:p>
        </p:txBody>
      </p:sp>
      <p:grpSp>
        <p:nvGrpSpPr>
          <p:cNvPr id="1195" name="Google Shape;1195;p72"/>
          <p:cNvGrpSpPr/>
          <p:nvPr/>
        </p:nvGrpSpPr>
        <p:grpSpPr>
          <a:xfrm>
            <a:off x="2442231" y="1846738"/>
            <a:ext cx="420475" cy="383925"/>
            <a:chOff x="4253356" y="4393225"/>
            <a:chExt cx="420475" cy="383925"/>
          </a:xfrm>
        </p:grpSpPr>
        <p:sp>
          <p:nvSpPr>
            <p:cNvPr id="1196" name="Google Shape;1196;p72"/>
            <p:cNvSpPr/>
            <p:nvPr/>
          </p:nvSpPr>
          <p:spPr>
            <a:xfrm>
              <a:off x="4253356" y="4495200"/>
              <a:ext cx="420475" cy="281950"/>
            </a:xfrm>
            <a:custGeom>
              <a:rect b="b" l="l" r="r" t="t"/>
              <a:pathLst>
                <a:path extrusionOk="0" h="11278" w="16819">
                  <a:moveTo>
                    <a:pt x="5431" y="0"/>
                  </a:moveTo>
                  <a:cubicBezTo>
                    <a:pt x="4598" y="1590"/>
                    <a:pt x="-1306" y="7796"/>
                    <a:pt x="435" y="9537"/>
                  </a:cubicBezTo>
                  <a:cubicBezTo>
                    <a:pt x="2176" y="11278"/>
                    <a:pt x="13455" y="11883"/>
                    <a:pt x="15877" y="10445"/>
                  </a:cubicBezTo>
                  <a:cubicBezTo>
                    <a:pt x="18299" y="9007"/>
                    <a:pt x="15120" y="2498"/>
                    <a:pt x="14969" y="908"/>
                  </a:cubicBezTo>
                </a:path>
              </a:pathLst>
            </a:custGeom>
            <a:noFill/>
            <a:ln cap="flat" cmpd="sng" w="38100">
              <a:solidFill>
                <a:schemeClr val="dk1"/>
              </a:solidFill>
              <a:prstDash val="solid"/>
              <a:round/>
              <a:headEnd len="med" w="med" type="none"/>
              <a:tailEnd len="med" w="med" type="none"/>
            </a:ln>
          </p:spPr>
        </p:sp>
        <p:cxnSp>
          <p:nvCxnSpPr>
            <p:cNvPr id="1197" name="Google Shape;1197;p72"/>
            <p:cNvCxnSpPr/>
            <p:nvPr/>
          </p:nvCxnSpPr>
          <p:spPr>
            <a:xfrm rot="10800000">
              <a:off x="4579600" y="4393225"/>
              <a:ext cx="81000" cy="249600"/>
            </a:xfrm>
            <a:prstGeom prst="straightConnector1">
              <a:avLst/>
            </a:prstGeom>
            <a:noFill/>
            <a:ln cap="flat" cmpd="sng" w="38100">
              <a:solidFill>
                <a:srgbClr val="000000"/>
              </a:solidFill>
              <a:prstDash val="solid"/>
              <a:miter lim="800000"/>
              <a:headEnd len="sm" w="sm" type="none"/>
              <a:tailEnd len="med" w="med" type="triangle"/>
            </a:ln>
          </p:spPr>
        </p:cxnSp>
      </p:grpSp>
      <p:sp>
        <p:nvSpPr>
          <p:cNvPr id="1198" name="Google Shape;1198;p72"/>
          <p:cNvSpPr/>
          <p:nvPr/>
        </p:nvSpPr>
        <p:spPr>
          <a:xfrm>
            <a:off x="116750" y="1878938"/>
            <a:ext cx="1738500" cy="10773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1199" name="Google Shape;1199;p72"/>
          <p:cNvSpPr txBox="1"/>
          <p:nvPr/>
        </p:nvSpPr>
        <p:spPr>
          <a:xfrm>
            <a:off x="233100" y="2021250"/>
            <a:ext cx="36192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u="sng">
                <a:solidFill>
                  <a:schemeClr val="accent4"/>
                </a:solidFill>
                <a:latin typeface="Proxima Nova"/>
                <a:ea typeface="Proxima Nova"/>
                <a:cs typeface="Proxima Nova"/>
                <a:sym typeface="Proxima Nova"/>
              </a:rPr>
              <a:t>Note:</a:t>
            </a:r>
            <a:endParaRPr b="1" sz="2200" u="sng">
              <a:solidFill>
                <a:schemeClr val="accent4"/>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US" sz="2200">
                <a:solidFill>
                  <a:schemeClr val="lt1"/>
                </a:solidFill>
                <a:latin typeface="Proxima Nova"/>
                <a:ea typeface="Proxima Nova"/>
                <a:cs typeface="Proxima Nova"/>
                <a:sym typeface="Proxima Nova"/>
              </a:rPr>
              <a:t>Single orbit</a:t>
            </a:r>
            <a:endParaRPr baseline="-25000" sz="2200">
              <a:solidFill>
                <a:schemeClr val="lt1"/>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5"/>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Group Actions</a:t>
            </a:r>
            <a:endParaRPr>
              <a:solidFill>
                <a:schemeClr val="lt1"/>
              </a:solidFill>
            </a:endParaRPr>
          </a:p>
        </p:txBody>
      </p:sp>
      <p:cxnSp>
        <p:nvCxnSpPr>
          <p:cNvPr id="394" name="Google Shape;394;p35"/>
          <p:cNvCxnSpPr/>
          <p:nvPr/>
        </p:nvCxnSpPr>
        <p:spPr>
          <a:xfrm rot="10800000">
            <a:off x="4522088" y="1546075"/>
            <a:ext cx="12600" cy="2904300"/>
          </a:xfrm>
          <a:prstGeom prst="straightConnector1">
            <a:avLst/>
          </a:prstGeom>
          <a:noFill/>
          <a:ln cap="flat" cmpd="sng" w="9525">
            <a:solidFill>
              <a:schemeClr val="dk2"/>
            </a:solidFill>
            <a:prstDash val="solid"/>
            <a:round/>
            <a:headEnd len="med" w="med" type="none"/>
            <a:tailEnd len="med" w="med" type="none"/>
          </a:ln>
        </p:spPr>
      </p:cxnSp>
      <p:sp>
        <p:nvSpPr>
          <p:cNvPr id="395" name="Google Shape;395;p35"/>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5"/>
          <p:cNvSpPr txBox="1"/>
          <p:nvPr/>
        </p:nvSpPr>
        <p:spPr>
          <a:xfrm>
            <a:off x="755650" y="91691"/>
            <a:ext cx="7632600" cy="4164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None/>
            </a:pPr>
            <a:r>
              <a:rPr b="1" lang="en-US" sz="2800">
                <a:solidFill>
                  <a:srgbClr val="FFFFFF"/>
                </a:solidFill>
                <a:latin typeface="Proxima Nova"/>
                <a:ea typeface="Proxima Nova"/>
                <a:cs typeface="Proxima Nova"/>
                <a:sym typeface="Proxima Nova"/>
              </a:rPr>
              <a:t>Security:  Quantum </a:t>
            </a:r>
            <a:r>
              <a:rPr b="1" lang="en-US" sz="2800">
                <a:solidFill>
                  <a:schemeClr val="accent4"/>
                </a:solidFill>
                <a:latin typeface="Proxima Nova"/>
                <a:ea typeface="Proxima Nova"/>
                <a:cs typeface="Proxima Nova"/>
                <a:sym typeface="Proxima Nova"/>
              </a:rPr>
              <a:t>Money</a:t>
            </a:r>
            <a:r>
              <a:rPr b="1" lang="en-US" sz="2800">
                <a:solidFill>
                  <a:srgbClr val="FFFFFF"/>
                </a:solidFill>
                <a:latin typeface="Proxima Nova"/>
                <a:ea typeface="Proxima Nova"/>
                <a:cs typeface="Proxima Nova"/>
                <a:sym typeface="Proxima Nova"/>
              </a:rPr>
              <a:t> vs. </a:t>
            </a:r>
            <a:r>
              <a:rPr b="1" lang="en-US" sz="2800">
                <a:solidFill>
                  <a:schemeClr val="accent4"/>
                </a:solidFill>
                <a:latin typeface="Proxima Nova"/>
                <a:ea typeface="Proxima Nova"/>
                <a:cs typeface="Proxima Nova"/>
                <a:sym typeface="Proxima Nova"/>
              </a:rPr>
              <a:t>Lightning</a:t>
            </a:r>
            <a:endParaRPr b="1" sz="2800">
              <a:solidFill>
                <a:schemeClr val="accent4"/>
              </a:solidFill>
              <a:latin typeface="Proxima Nova"/>
              <a:ea typeface="Proxima Nova"/>
              <a:cs typeface="Proxima Nova"/>
              <a:sym typeface="Proxima Nova"/>
            </a:endParaRPr>
          </a:p>
        </p:txBody>
      </p:sp>
      <p:sp>
        <p:nvSpPr>
          <p:cNvPr id="397" name="Google Shape;397;p35"/>
          <p:cNvSpPr txBox="1"/>
          <p:nvPr/>
        </p:nvSpPr>
        <p:spPr>
          <a:xfrm>
            <a:off x="1260475" y="883900"/>
            <a:ext cx="1876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u="sng">
                <a:latin typeface="Proxima Nova"/>
                <a:ea typeface="Proxima Nova"/>
                <a:cs typeface="Proxima Nova"/>
                <a:sym typeface="Proxima Nova"/>
              </a:rPr>
              <a:t>Quantum Money</a:t>
            </a:r>
            <a:endParaRPr sz="1600">
              <a:latin typeface="Proxima Nova"/>
              <a:ea typeface="Proxima Nova"/>
              <a:cs typeface="Proxima Nova"/>
              <a:sym typeface="Proxima Nova"/>
            </a:endParaRPr>
          </a:p>
        </p:txBody>
      </p:sp>
      <p:sp>
        <p:nvSpPr>
          <p:cNvPr id="398" name="Google Shape;398;p35"/>
          <p:cNvSpPr txBox="1"/>
          <p:nvPr/>
        </p:nvSpPr>
        <p:spPr>
          <a:xfrm>
            <a:off x="5762125" y="865188"/>
            <a:ext cx="2581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u="sng">
                <a:latin typeface="Proxima Nova"/>
                <a:ea typeface="Proxima Nova"/>
                <a:cs typeface="Proxima Nova"/>
                <a:sym typeface="Proxima Nova"/>
              </a:rPr>
              <a:t>Quantum Lightning</a:t>
            </a:r>
            <a:endParaRPr sz="1600">
              <a:latin typeface="Proxima Nova"/>
              <a:ea typeface="Proxima Nova"/>
              <a:cs typeface="Proxima Nova"/>
              <a:sym typeface="Proxima Nova"/>
            </a:endParaRPr>
          </a:p>
        </p:txBody>
      </p:sp>
      <p:pic>
        <p:nvPicPr>
          <p:cNvPr descr="Devil face outline with solid fill" id="399" name="Google Shape;399;p35"/>
          <p:cNvPicPr preferRelativeResize="0"/>
          <p:nvPr/>
        </p:nvPicPr>
        <p:blipFill rotWithShape="1">
          <a:blip r:embed="rId3">
            <a:alphaModFix/>
          </a:blip>
          <a:srcRect b="0" l="0" r="0" t="0"/>
          <a:stretch/>
        </p:blipFill>
        <p:spPr>
          <a:xfrm>
            <a:off x="2977838" y="1513320"/>
            <a:ext cx="1037331" cy="1037331"/>
          </a:xfrm>
          <a:prstGeom prst="rect">
            <a:avLst/>
          </a:prstGeom>
          <a:noFill/>
          <a:ln>
            <a:noFill/>
          </a:ln>
        </p:spPr>
      </p:pic>
      <p:cxnSp>
        <p:nvCxnSpPr>
          <p:cNvPr id="400" name="Google Shape;400;p35"/>
          <p:cNvCxnSpPr/>
          <p:nvPr/>
        </p:nvCxnSpPr>
        <p:spPr>
          <a:xfrm flipH="1">
            <a:off x="2120000" y="2362225"/>
            <a:ext cx="815700" cy="309900"/>
          </a:xfrm>
          <a:prstGeom prst="straightConnector1">
            <a:avLst/>
          </a:prstGeom>
          <a:noFill/>
          <a:ln cap="flat" cmpd="sng" w="38100">
            <a:solidFill>
              <a:srgbClr val="000000"/>
            </a:solidFill>
            <a:prstDash val="solid"/>
            <a:miter lim="800000"/>
            <a:headEnd len="sm" w="sm" type="none"/>
            <a:tailEnd len="med" w="med" type="triangle"/>
          </a:ln>
        </p:spPr>
      </p:cxnSp>
      <p:sp>
        <p:nvSpPr>
          <p:cNvPr id="401" name="Google Shape;401;p35"/>
          <p:cNvSpPr txBox="1"/>
          <p:nvPr/>
        </p:nvSpPr>
        <p:spPr>
          <a:xfrm>
            <a:off x="70297" y="1697588"/>
            <a:ext cx="13707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0000"/>
                </a:solidFill>
                <a:latin typeface="Comic Sans MS"/>
                <a:ea typeface="Comic Sans MS"/>
                <a:cs typeface="Comic Sans MS"/>
                <a:sym typeface="Comic Sans MS"/>
              </a:rPr>
              <a:t>Gen()</a:t>
            </a:r>
            <a:endParaRPr sz="2000">
              <a:solidFill>
                <a:srgbClr val="000000"/>
              </a:solidFill>
              <a:latin typeface="Comic Sans MS"/>
              <a:ea typeface="Comic Sans MS"/>
              <a:cs typeface="Comic Sans MS"/>
              <a:sym typeface="Comic Sans MS"/>
            </a:endParaRPr>
          </a:p>
        </p:txBody>
      </p:sp>
      <p:cxnSp>
        <p:nvCxnSpPr>
          <p:cNvPr id="402" name="Google Shape;402;p35"/>
          <p:cNvCxnSpPr/>
          <p:nvPr/>
        </p:nvCxnSpPr>
        <p:spPr>
          <a:xfrm>
            <a:off x="961525" y="1896502"/>
            <a:ext cx="377100" cy="2400"/>
          </a:xfrm>
          <a:prstGeom prst="straightConnector1">
            <a:avLst/>
          </a:prstGeom>
          <a:noFill/>
          <a:ln cap="flat" cmpd="sng" w="38100">
            <a:solidFill>
              <a:srgbClr val="000000"/>
            </a:solidFill>
            <a:prstDash val="solid"/>
            <a:miter lim="800000"/>
            <a:headEnd len="sm" w="sm" type="none"/>
            <a:tailEnd len="med" w="med" type="triangle"/>
          </a:ln>
        </p:spPr>
      </p:cxnSp>
      <p:sp>
        <p:nvSpPr>
          <p:cNvPr id="403" name="Google Shape;403;p35"/>
          <p:cNvSpPr/>
          <p:nvPr/>
        </p:nvSpPr>
        <p:spPr>
          <a:xfrm>
            <a:off x="1687995" y="1713050"/>
            <a:ext cx="592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rgbClr val="000000"/>
                </a:solidFill>
                <a:latin typeface="Comic Sans MS"/>
                <a:ea typeface="Comic Sans MS"/>
                <a:cs typeface="Comic Sans MS"/>
                <a:sym typeface="Comic Sans MS"/>
              </a:rPr>
              <a:t>, σ</a:t>
            </a:r>
            <a:endParaRPr sz="2000">
              <a:solidFill>
                <a:srgbClr val="000000"/>
              </a:solidFill>
              <a:latin typeface="Comic Sans MS"/>
              <a:ea typeface="Comic Sans MS"/>
              <a:cs typeface="Comic Sans MS"/>
              <a:sym typeface="Comic Sans MS"/>
            </a:endParaRPr>
          </a:p>
        </p:txBody>
      </p:sp>
      <p:pic>
        <p:nvPicPr>
          <p:cNvPr descr="Money with solid fill" id="404" name="Google Shape;404;p35"/>
          <p:cNvPicPr preferRelativeResize="0"/>
          <p:nvPr/>
        </p:nvPicPr>
        <p:blipFill rotWithShape="1">
          <a:blip r:embed="rId4">
            <a:alphaModFix/>
          </a:blip>
          <a:srcRect b="0" l="0" r="0" t="0"/>
          <a:stretch/>
        </p:blipFill>
        <p:spPr>
          <a:xfrm>
            <a:off x="1441001" y="1749192"/>
            <a:ext cx="297032" cy="297032"/>
          </a:xfrm>
          <a:prstGeom prst="rect">
            <a:avLst/>
          </a:prstGeom>
          <a:noFill/>
          <a:ln>
            <a:noFill/>
          </a:ln>
        </p:spPr>
      </p:pic>
      <p:sp>
        <p:nvSpPr>
          <p:cNvPr id="405" name="Google Shape;405;p35"/>
          <p:cNvSpPr txBox="1"/>
          <p:nvPr/>
        </p:nvSpPr>
        <p:spPr>
          <a:xfrm>
            <a:off x="70293" y="3530088"/>
            <a:ext cx="19125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0000"/>
                </a:solidFill>
                <a:latin typeface="Short Stack"/>
                <a:ea typeface="Short Stack"/>
                <a:cs typeface="Short Stack"/>
                <a:sym typeface="Short Stack"/>
              </a:rPr>
              <a:t>Ver(       , σ)</a:t>
            </a:r>
            <a:endParaRPr sz="2000">
              <a:solidFill>
                <a:srgbClr val="000000"/>
              </a:solidFill>
              <a:latin typeface="Short Stack"/>
              <a:ea typeface="Short Stack"/>
              <a:cs typeface="Short Stack"/>
              <a:sym typeface="Short Stack"/>
            </a:endParaRPr>
          </a:p>
        </p:txBody>
      </p:sp>
      <p:pic>
        <p:nvPicPr>
          <p:cNvPr descr="Money with solid fill" id="406" name="Google Shape;406;p35"/>
          <p:cNvPicPr preferRelativeResize="0"/>
          <p:nvPr/>
        </p:nvPicPr>
        <p:blipFill rotWithShape="1">
          <a:blip r:embed="rId4">
            <a:alphaModFix/>
          </a:blip>
          <a:srcRect b="0" l="0" r="0" t="0"/>
          <a:stretch/>
        </p:blipFill>
        <p:spPr>
          <a:xfrm>
            <a:off x="755646" y="3437149"/>
            <a:ext cx="586102" cy="586102"/>
          </a:xfrm>
          <a:prstGeom prst="rect">
            <a:avLst/>
          </a:prstGeom>
          <a:noFill/>
          <a:ln>
            <a:noFill/>
          </a:ln>
        </p:spPr>
      </p:pic>
      <p:cxnSp>
        <p:nvCxnSpPr>
          <p:cNvPr id="407" name="Google Shape;407;p35"/>
          <p:cNvCxnSpPr/>
          <p:nvPr/>
        </p:nvCxnSpPr>
        <p:spPr>
          <a:xfrm>
            <a:off x="961525" y="3982075"/>
            <a:ext cx="0" cy="423600"/>
          </a:xfrm>
          <a:prstGeom prst="straightConnector1">
            <a:avLst/>
          </a:prstGeom>
          <a:noFill/>
          <a:ln cap="flat" cmpd="sng" w="38100">
            <a:solidFill>
              <a:srgbClr val="000000"/>
            </a:solidFill>
            <a:prstDash val="solid"/>
            <a:miter lim="800000"/>
            <a:headEnd len="sm" w="sm" type="none"/>
            <a:tailEnd len="med" w="med" type="triangle"/>
          </a:ln>
        </p:spPr>
      </p:cxnSp>
      <p:sp>
        <p:nvSpPr>
          <p:cNvPr id="408" name="Google Shape;408;p35"/>
          <p:cNvSpPr txBox="1"/>
          <p:nvPr/>
        </p:nvSpPr>
        <p:spPr>
          <a:xfrm>
            <a:off x="703447" y="4390055"/>
            <a:ext cx="6462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548135"/>
                </a:solidFill>
                <a:latin typeface="Short Stack"/>
                <a:ea typeface="Short Stack"/>
                <a:cs typeface="Short Stack"/>
                <a:sym typeface="Short Stack"/>
              </a:rPr>
              <a:t>✓</a:t>
            </a:r>
            <a:endParaRPr sz="3600">
              <a:solidFill>
                <a:srgbClr val="548135"/>
              </a:solidFill>
              <a:latin typeface="Short Stack"/>
              <a:ea typeface="Short Stack"/>
              <a:cs typeface="Short Stack"/>
              <a:sym typeface="Short Stack"/>
            </a:endParaRPr>
          </a:p>
        </p:txBody>
      </p:sp>
      <p:sp>
        <p:nvSpPr>
          <p:cNvPr id="409" name="Google Shape;409;p35"/>
          <p:cNvSpPr txBox="1"/>
          <p:nvPr/>
        </p:nvSpPr>
        <p:spPr>
          <a:xfrm>
            <a:off x="1982793" y="3546838"/>
            <a:ext cx="19125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0000"/>
                </a:solidFill>
                <a:latin typeface="Short Stack"/>
                <a:ea typeface="Short Stack"/>
                <a:cs typeface="Short Stack"/>
                <a:sym typeface="Short Stack"/>
              </a:rPr>
              <a:t>Ver(        , σ)</a:t>
            </a:r>
            <a:endParaRPr sz="2000">
              <a:solidFill>
                <a:srgbClr val="000000"/>
              </a:solidFill>
              <a:latin typeface="Short Stack"/>
              <a:ea typeface="Short Stack"/>
              <a:cs typeface="Short Stack"/>
              <a:sym typeface="Short Stack"/>
            </a:endParaRPr>
          </a:p>
        </p:txBody>
      </p:sp>
      <p:pic>
        <p:nvPicPr>
          <p:cNvPr descr="Money with solid fill" id="410" name="Google Shape;410;p35"/>
          <p:cNvPicPr preferRelativeResize="0"/>
          <p:nvPr/>
        </p:nvPicPr>
        <p:blipFill rotWithShape="1">
          <a:blip r:embed="rId4">
            <a:alphaModFix/>
          </a:blip>
          <a:srcRect b="0" l="0" r="0" t="0"/>
          <a:stretch/>
        </p:blipFill>
        <p:spPr>
          <a:xfrm>
            <a:off x="2668146" y="3453899"/>
            <a:ext cx="586102" cy="586102"/>
          </a:xfrm>
          <a:prstGeom prst="rect">
            <a:avLst/>
          </a:prstGeom>
          <a:noFill/>
          <a:ln>
            <a:noFill/>
          </a:ln>
        </p:spPr>
      </p:pic>
      <p:cxnSp>
        <p:nvCxnSpPr>
          <p:cNvPr id="411" name="Google Shape;411;p35"/>
          <p:cNvCxnSpPr/>
          <p:nvPr/>
        </p:nvCxnSpPr>
        <p:spPr>
          <a:xfrm>
            <a:off x="2874025" y="3998825"/>
            <a:ext cx="0" cy="423600"/>
          </a:xfrm>
          <a:prstGeom prst="straightConnector1">
            <a:avLst/>
          </a:prstGeom>
          <a:noFill/>
          <a:ln cap="flat" cmpd="sng" w="38100">
            <a:solidFill>
              <a:srgbClr val="000000"/>
            </a:solidFill>
            <a:prstDash val="solid"/>
            <a:miter lim="800000"/>
            <a:headEnd len="sm" w="sm" type="none"/>
            <a:tailEnd len="med" w="med" type="triangle"/>
          </a:ln>
        </p:spPr>
      </p:cxnSp>
      <p:sp>
        <p:nvSpPr>
          <p:cNvPr id="412" name="Google Shape;412;p35"/>
          <p:cNvSpPr txBox="1"/>
          <p:nvPr/>
        </p:nvSpPr>
        <p:spPr>
          <a:xfrm>
            <a:off x="2615947" y="4406805"/>
            <a:ext cx="6462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548135"/>
                </a:solidFill>
                <a:latin typeface="Short Stack"/>
                <a:ea typeface="Short Stack"/>
                <a:cs typeface="Short Stack"/>
                <a:sym typeface="Short Stack"/>
              </a:rPr>
              <a:t>✓</a:t>
            </a:r>
            <a:endParaRPr sz="3600">
              <a:solidFill>
                <a:srgbClr val="548135"/>
              </a:solidFill>
              <a:latin typeface="Short Stack"/>
              <a:ea typeface="Short Stack"/>
              <a:cs typeface="Short Stack"/>
              <a:sym typeface="Short Stack"/>
            </a:endParaRPr>
          </a:p>
        </p:txBody>
      </p:sp>
      <p:sp>
        <p:nvSpPr>
          <p:cNvPr id="413" name="Google Shape;413;p35"/>
          <p:cNvSpPr txBox="1"/>
          <p:nvPr/>
        </p:nvSpPr>
        <p:spPr>
          <a:xfrm>
            <a:off x="1236850" y="3751500"/>
            <a:ext cx="247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Short Stack"/>
                <a:ea typeface="Short Stack"/>
                <a:cs typeface="Short Stack"/>
                <a:sym typeface="Short Stack"/>
              </a:rPr>
              <a:t>1</a:t>
            </a:r>
            <a:endParaRPr b="1" sz="1900">
              <a:latin typeface="Short Stack"/>
              <a:ea typeface="Short Stack"/>
              <a:cs typeface="Short Stack"/>
              <a:sym typeface="Short Stack"/>
            </a:endParaRPr>
          </a:p>
        </p:txBody>
      </p:sp>
      <p:sp>
        <p:nvSpPr>
          <p:cNvPr id="414" name="Google Shape;414;p35"/>
          <p:cNvSpPr txBox="1"/>
          <p:nvPr/>
        </p:nvSpPr>
        <p:spPr>
          <a:xfrm>
            <a:off x="3157125" y="3751500"/>
            <a:ext cx="247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Short Stack"/>
                <a:ea typeface="Short Stack"/>
                <a:cs typeface="Short Stack"/>
                <a:sym typeface="Short Stack"/>
              </a:rPr>
              <a:t>2</a:t>
            </a:r>
            <a:endParaRPr b="1" sz="1900">
              <a:latin typeface="Short Stack"/>
              <a:ea typeface="Short Stack"/>
              <a:cs typeface="Short Stack"/>
              <a:sym typeface="Short Stack"/>
            </a:endParaRPr>
          </a:p>
        </p:txBody>
      </p:sp>
      <p:pic>
        <p:nvPicPr>
          <p:cNvPr descr="Money with solid fill" id="415" name="Google Shape;415;p35"/>
          <p:cNvPicPr preferRelativeResize="0"/>
          <p:nvPr/>
        </p:nvPicPr>
        <p:blipFill rotWithShape="1">
          <a:blip r:embed="rId4">
            <a:alphaModFix/>
          </a:blip>
          <a:srcRect b="0" l="0" r="0" t="0"/>
          <a:stretch/>
        </p:blipFill>
        <p:spPr>
          <a:xfrm>
            <a:off x="1365246" y="2598949"/>
            <a:ext cx="586102" cy="586102"/>
          </a:xfrm>
          <a:prstGeom prst="rect">
            <a:avLst/>
          </a:prstGeom>
          <a:noFill/>
          <a:ln>
            <a:noFill/>
          </a:ln>
        </p:spPr>
      </p:pic>
      <p:pic>
        <p:nvPicPr>
          <p:cNvPr descr="Money with solid fill" id="416" name="Google Shape;416;p35"/>
          <p:cNvPicPr preferRelativeResize="0"/>
          <p:nvPr/>
        </p:nvPicPr>
        <p:blipFill rotWithShape="1">
          <a:blip r:embed="rId4">
            <a:alphaModFix/>
          </a:blip>
          <a:srcRect b="0" l="0" r="0" t="0"/>
          <a:stretch/>
        </p:blipFill>
        <p:spPr>
          <a:xfrm>
            <a:off x="2287146" y="2615699"/>
            <a:ext cx="586102" cy="586102"/>
          </a:xfrm>
          <a:prstGeom prst="rect">
            <a:avLst/>
          </a:prstGeom>
          <a:noFill/>
          <a:ln>
            <a:noFill/>
          </a:ln>
        </p:spPr>
      </p:pic>
      <p:sp>
        <p:nvSpPr>
          <p:cNvPr id="417" name="Google Shape;417;p35"/>
          <p:cNvSpPr txBox="1"/>
          <p:nvPr/>
        </p:nvSpPr>
        <p:spPr>
          <a:xfrm>
            <a:off x="1846450" y="2913300"/>
            <a:ext cx="247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omic Sans MS"/>
                <a:ea typeface="Comic Sans MS"/>
                <a:cs typeface="Comic Sans MS"/>
                <a:sym typeface="Comic Sans MS"/>
              </a:rPr>
              <a:t>1</a:t>
            </a:r>
            <a:endParaRPr b="1" sz="1900">
              <a:latin typeface="Comic Sans MS"/>
              <a:ea typeface="Comic Sans MS"/>
              <a:cs typeface="Comic Sans MS"/>
              <a:sym typeface="Comic Sans MS"/>
            </a:endParaRPr>
          </a:p>
        </p:txBody>
      </p:sp>
      <p:sp>
        <p:nvSpPr>
          <p:cNvPr id="418" name="Google Shape;418;p35"/>
          <p:cNvSpPr txBox="1"/>
          <p:nvPr/>
        </p:nvSpPr>
        <p:spPr>
          <a:xfrm>
            <a:off x="2776125" y="2913300"/>
            <a:ext cx="247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omic Sans MS"/>
                <a:ea typeface="Comic Sans MS"/>
                <a:cs typeface="Comic Sans MS"/>
                <a:sym typeface="Comic Sans MS"/>
              </a:rPr>
              <a:t>2</a:t>
            </a:r>
            <a:endParaRPr b="1" sz="1900">
              <a:latin typeface="Comic Sans MS"/>
              <a:ea typeface="Comic Sans MS"/>
              <a:cs typeface="Comic Sans MS"/>
              <a:sym typeface="Comic Sans MS"/>
            </a:endParaRPr>
          </a:p>
        </p:txBody>
      </p:sp>
      <p:sp>
        <p:nvSpPr>
          <p:cNvPr id="419" name="Google Shape;419;p35"/>
          <p:cNvSpPr txBox="1"/>
          <p:nvPr/>
        </p:nvSpPr>
        <p:spPr>
          <a:xfrm>
            <a:off x="2050375" y="2759725"/>
            <a:ext cx="2970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omic Sans MS"/>
                <a:ea typeface="Comic Sans MS"/>
                <a:cs typeface="Comic Sans MS"/>
                <a:sym typeface="Comic Sans MS"/>
              </a:rPr>
              <a:t>,</a:t>
            </a:r>
            <a:endParaRPr b="1" sz="1900">
              <a:latin typeface="Comic Sans MS"/>
              <a:ea typeface="Comic Sans MS"/>
              <a:cs typeface="Comic Sans MS"/>
              <a:sym typeface="Comic Sans MS"/>
            </a:endParaRPr>
          </a:p>
        </p:txBody>
      </p:sp>
      <p:cxnSp>
        <p:nvCxnSpPr>
          <p:cNvPr id="420" name="Google Shape;420;p35"/>
          <p:cNvCxnSpPr/>
          <p:nvPr/>
        </p:nvCxnSpPr>
        <p:spPr>
          <a:xfrm>
            <a:off x="2339300" y="1896489"/>
            <a:ext cx="377100" cy="2400"/>
          </a:xfrm>
          <a:prstGeom prst="straightConnector1">
            <a:avLst/>
          </a:prstGeom>
          <a:noFill/>
          <a:ln cap="flat" cmpd="sng" w="38100">
            <a:solidFill>
              <a:srgbClr val="000000"/>
            </a:solidFill>
            <a:prstDash val="solid"/>
            <a:miter lim="800000"/>
            <a:headEnd len="sm" w="sm" type="none"/>
            <a:tailEnd len="med" w="med" type="triangle"/>
          </a:ln>
        </p:spPr>
      </p:cxnSp>
      <p:pic>
        <p:nvPicPr>
          <p:cNvPr descr="Devil face outline with solid fill" id="421" name="Google Shape;421;p35"/>
          <p:cNvPicPr preferRelativeResize="0"/>
          <p:nvPr/>
        </p:nvPicPr>
        <p:blipFill rotWithShape="1">
          <a:blip r:embed="rId3">
            <a:alphaModFix/>
          </a:blip>
          <a:srcRect b="0" l="0" r="0" t="0"/>
          <a:stretch/>
        </p:blipFill>
        <p:spPr>
          <a:xfrm>
            <a:off x="5034488" y="1504945"/>
            <a:ext cx="1037331" cy="1037331"/>
          </a:xfrm>
          <a:prstGeom prst="rect">
            <a:avLst/>
          </a:prstGeom>
          <a:noFill/>
          <a:ln>
            <a:noFill/>
          </a:ln>
        </p:spPr>
      </p:pic>
      <p:cxnSp>
        <p:nvCxnSpPr>
          <p:cNvPr id="422" name="Google Shape;422;p35"/>
          <p:cNvCxnSpPr/>
          <p:nvPr/>
        </p:nvCxnSpPr>
        <p:spPr>
          <a:xfrm>
            <a:off x="6166825" y="2030777"/>
            <a:ext cx="377100" cy="2400"/>
          </a:xfrm>
          <a:prstGeom prst="straightConnector1">
            <a:avLst/>
          </a:prstGeom>
          <a:noFill/>
          <a:ln cap="flat" cmpd="sng" w="38100">
            <a:solidFill>
              <a:srgbClr val="000000"/>
            </a:solidFill>
            <a:prstDash val="solid"/>
            <a:miter lim="800000"/>
            <a:headEnd len="sm" w="sm" type="none"/>
            <a:tailEnd len="med" w="med" type="triangle"/>
          </a:ln>
        </p:spPr>
      </p:cxnSp>
      <p:pic>
        <p:nvPicPr>
          <p:cNvPr descr="Money with solid fill" id="423" name="Google Shape;423;p35"/>
          <p:cNvPicPr preferRelativeResize="0"/>
          <p:nvPr/>
        </p:nvPicPr>
        <p:blipFill rotWithShape="1">
          <a:blip r:embed="rId4">
            <a:alphaModFix/>
          </a:blip>
          <a:srcRect b="0" l="0" r="0" t="0"/>
          <a:stretch/>
        </p:blipFill>
        <p:spPr>
          <a:xfrm>
            <a:off x="7004046" y="1684549"/>
            <a:ext cx="586102" cy="586102"/>
          </a:xfrm>
          <a:prstGeom prst="rect">
            <a:avLst/>
          </a:prstGeom>
          <a:noFill/>
          <a:ln>
            <a:noFill/>
          </a:ln>
        </p:spPr>
      </p:pic>
      <p:pic>
        <p:nvPicPr>
          <p:cNvPr descr="Money with solid fill" id="424" name="Google Shape;424;p35"/>
          <p:cNvPicPr preferRelativeResize="0"/>
          <p:nvPr/>
        </p:nvPicPr>
        <p:blipFill rotWithShape="1">
          <a:blip r:embed="rId4">
            <a:alphaModFix/>
          </a:blip>
          <a:srcRect b="0" l="0" r="0" t="0"/>
          <a:stretch/>
        </p:blipFill>
        <p:spPr>
          <a:xfrm>
            <a:off x="7925946" y="1701299"/>
            <a:ext cx="586102" cy="586102"/>
          </a:xfrm>
          <a:prstGeom prst="rect">
            <a:avLst/>
          </a:prstGeom>
          <a:noFill/>
          <a:ln>
            <a:noFill/>
          </a:ln>
        </p:spPr>
      </p:pic>
      <p:sp>
        <p:nvSpPr>
          <p:cNvPr id="425" name="Google Shape;425;p35"/>
          <p:cNvSpPr txBox="1"/>
          <p:nvPr/>
        </p:nvSpPr>
        <p:spPr>
          <a:xfrm>
            <a:off x="7485250" y="1998900"/>
            <a:ext cx="247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omic Sans MS"/>
                <a:ea typeface="Comic Sans MS"/>
                <a:cs typeface="Comic Sans MS"/>
                <a:sym typeface="Comic Sans MS"/>
              </a:rPr>
              <a:t>1</a:t>
            </a:r>
            <a:endParaRPr b="1" sz="1900">
              <a:latin typeface="Comic Sans MS"/>
              <a:ea typeface="Comic Sans MS"/>
              <a:cs typeface="Comic Sans MS"/>
              <a:sym typeface="Comic Sans MS"/>
            </a:endParaRPr>
          </a:p>
        </p:txBody>
      </p:sp>
      <p:sp>
        <p:nvSpPr>
          <p:cNvPr id="426" name="Google Shape;426;p35"/>
          <p:cNvSpPr txBox="1"/>
          <p:nvPr/>
        </p:nvSpPr>
        <p:spPr>
          <a:xfrm>
            <a:off x="8414925" y="1998900"/>
            <a:ext cx="247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omic Sans MS"/>
                <a:ea typeface="Comic Sans MS"/>
                <a:cs typeface="Comic Sans MS"/>
                <a:sym typeface="Comic Sans MS"/>
              </a:rPr>
              <a:t>2</a:t>
            </a:r>
            <a:endParaRPr b="1" sz="1900">
              <a:latin typeface="Comic Sans MS"/>
              <a:ea typeface="Comic Sans MS"/>
              <a:cs typeface="Comic Sans MS"/>
              <a:sym typeface="Comic Sans MS"/>
            </a:endParaRPr>
          </a:p>
        </p:txBody>
      </p:sp>
      <p:sp>
        <p:nvSpPr>
          <p:cNvPr id="427" name="Google Shape;427;p35"/>
          <p:cNvSpPr txBox="1"/>
          <p:nvPr/>
        </p:nvSpPr>
        <p:spPr>
          <a:xfrm>
            <a:off x="6571625" y="1794800"/>
            <a:ext cx="1466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omic Sans MS"/>
                <a:ea typeface="Comic Sans MS"/>
                <a:cs typeface="Comic Sans MS"/>
                <a:sym typeface="Comic Sans MS"/>
              </a:rPr>
              <a:t>σ</a:t>
            </a:r>
            <a:r>
              <a:rPr b="1" lang="en-US" sz="1900">
                <a:latin typeface="Comic Sans MS"/>
                <a:ea typeface="Comic Sans MS"/>
                <a:cs typeface="Comic Sans MS"/>
                <a:sym typeface="Comic Sans MS"/>
              </a:rPr>
              <a:t>,        ,    </a:t>
            </a:r>
            <a:endParaRPr b="1" sz="1900">
              <a:latin typeface="Comic Sans MS"/>
              <a:ea typeface="Comic Sans MS"/>
              <a:cs typeface="Comic Sans MS"/>
              <a:sym typeface="Comic Sans MS"/>
            </a:endParaRPr>
          </a:p>
        </p:txBody>
      </p:sp>
      <p:sp>
        <p:nvSpPr>
          <p:cNvPr id="428" name="Google Shape;428;p35"/>
          <p:cNvSpPr txBox="1"/>
          <p:nvPr/>
        </p:nvSpPr>
        <p:spPr>
          <a:xfrm>
            <a:off x="4870893" y="3530088"/>
            <a:ext cx="19125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0000"/>
                </a:solidFill>
                <a:latin typeface="Short Stack"/>
                <a:ea typeface="Short Stack"/>
                <a:cs typeface="Short Stack"/>
                <a:sym typeface="Short Stack"/>
              </a:rPr>
              <a:t>Ver(       , σ)</a:t>
            </a:r>
            <a:endParaRPr sz="2000">
              <a:solidFill>
                <a:srgbClr val="000000"/>
              </a:solidFill>
              <a:latin typeface="Short Stack"/>
              <a:ea typeface="Short Stack"/>
              <a:cs typeface="Short Stack"/>
              <a:sym typeface="Short Stack"/>
            </a:endParaRPr>
          </a:p>
        </p:txBody>
      </p:sp>
      <p:pic>
        <p:nvPicPr>
          <p:cNvPr descr="Money with solid fill" id="429" name="Google Shape;429;p35"/>
          <p:cNvPicPr preferRelativeResize="0"/>
          <p:nvPr/>
        </p:nvPicPr>
        <p:blipFill rotWithShape="1">
          <a:blip r:embed="rId4">
            <a:alphaModFix/>
          </a:blip>
          <a:srcRect b="0" l="0" r="0" t="0"/>
          <a:stretch/>
        </p:blipFill>
        <p:spPr>
          <a:xfrm>
            <a:off x="5556246" y="3437149"/>
            <a:ext cx="586102" cy="586102"/>
          </a:xfrm>
          <a:prstGeom prst="rect">
            <a:avLst/>
          </a:prstGeom>
          <a:noFill/>
          <a:ln>
            <a:noFill/>
          </a:ln>
        </p:spPr>
      </p:pic>
      <p:cxnSp>
        <p:nvCxnSpPr>
          <p:cNvPr id="430" name="Google Shape;430;p35"/>
          <p:cNvCxnSpPr/>
          <p:nvPr/>
        </p:nvCxnSpPr>
        <p:spPr>
          <a:xfrm>
            <a:off x="5762125" y="3982075"/>
            <a:ext cx="0" cy="423600"/>
          </a:xfrm>
          <a:prstGeom prst="straightConnector1">
            <a:avLst/>
          </a:prstGeom>
          <a:noFill/>
          <a:ln cap="flat" cmpd="sng" w="38100">
            <a:solidFill>
              <a:srgbClr val="000000"/>
            </a:solidFill>
            <a:prstDash val="solid"/>
            <a:miter lim="800000"/>
            <a:headEnd len="sm" w="sm" type="none"/>
            <a:tailEnd len="med" w="med" type="triangle"/>
          </a:ln>
        </p:spPr>
      </p:cxnSp>
      <p:sp>
        <p:nvSpPr>
          <p:cNvPr id="431" name="Google Shape;431;p35"/>
          <p:cNvSpPr txBox="1"/>
          <p:nvPr/>
        </p:nvSpPr>
        <p:spPr>
          <a:xfrm>
            <a:off x="5504047" y="4390055"/>
            <a:ext cx="6462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548135"/>
                </a:solidFill>
                <a:latin typeface="Short Stack"/>
                <a:ea typeface="Short Stack"/>
                <a:cs typeface="Short Stack"/>
                <a:sym typeface="Short Stack"/>
              </a:rPr>
              <a:t>✓</a:t>
            </a:r>
            <a:endParaRPr sz="3600">
              <a:solidFill>
                <a:srgbClr val="548135"/>
              </a:solidFill>
              <a:latin typeface="Short Stack"/>
              <a:ea typeface="Short Stack"/>
              <a:cs typeface="Short Stack"/>
              <a:sym typeface="Short Stack"/>
            </a:endParaRPr>
          </a:p>
        </p:txBody>
      </p:sp>
      <p:sp>
        <p:nvSpPr>
          <p:cNvPr id="432" name="Google Shape;432;p35"/>
          <p:cNvSpPr txBox="1"/>
          <p:nvPr/>
        </p:nvSpPr>
        <p:spPr>
          <a:xfrm>
            <a:off x="6783393" y="3546838"/>
            <a:ext cx="19125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0000"/>
                </a:solidFill>
                <a:latin typeface="Short Stack"/>
                <a:ea typeface="Short Stack"/>
                <a:cs typeface="Short Stack"/>
                <a:sym typeface="Short Stack"/>
              </a:rPr>
              <a:t>Ver(        , σ)</a:t>
            </a:r>
            <a:endParaRPr sz="2000">
              <a:solidFill>
                <a:srgbClr val="000000"/>
              </a:solidFill>
              <a:latin typeface="Short Stack"/>
              <a:ea typeface="Short Stack"/>
              <a:cs typeface="Short Stack"/>
              <a:sym typeface="Short Stack"/>
            </a:endParaRPr>
          </a:p>
        </p:txBody>
      </p:sp>
      <p:pic>
        <p:nvPicPr>
          <p:cNvPr descr="Money with solid fill" id="433" name="Google Shape;433;p35"/>
          <p:cNvPicPr preferRelativeResize="0"/>
          <p:nvPr/>
        </p:nvPicPr>
        <p:blipFill rotWithShape="1">
          <a:blip r:embed="rId4">
            <a:alphaModFix/>
          </a:blip>
          <a:srcRect b="0" l="0" r="0" t="0"/>
          <a:stretch/>
        </p:blipFill>
        <p:spPr>
          <a:xfrm>
            <a:off x="7468746" y="3453899"/>
            <a:ext cx="586102" cy="586102"/>
          </a:xfrm>
          <a:prstGeom prst="rect">
            <a:avLst/>
          </a:prstGeom>
          <a:noFill/>
          <a:ln>
            <a:noFill/>
          </a:ln>
        </p:spPr>
      </p:pic>
      <p:cxnSp>
        <p:nvCxnSpPr>
          <p:cNvPr id="434" name="Google Shape;434;p35"/>
          <p:cNvCxnSpPr/>
          <p:nvPr/>
        </p:nvCxnSpPr>
        <p:spPr>
          <a:xfrm>
            <a:off x="7674625" y="3998825"/>
            <a:ext cx="0" cy="423600"/>
          </a:xfrm>
          <a:prstGeom prst="straightConnector1">
            <a:avLst/>
          </a:prstGeom>
          <a:noFill/>
          <a:ln cap="flat" cmpd="sng" w="38100">
            <a:solidFill>
              <a:srgbClr val="000000"/>
            </a:solidFill>
            <a:prstDash val="solid"/>
            <a:miter lim="800000"/>
            <a:headEnd len="sm" w="sm" type="none"/>
            <a:tailEnd len="med" w="med" type="triangle"/>
          </a:ln>
        </p:spPr>
      </p:cxnSp>
      <p:sp>
        <p:nvSpPr>
          <p:cNvPr id="435" name="Google Shape;435;p35"/>
          <p:cNvSpPr txBox="1"/>
          <p:nvPr/>
        </p:nvSpPr>
        <p:spPr>
          <a:xfrm>
            <a:off x="7416547" y="4406805"/>
            <a:ext cx="6462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548135"/>
                </a:solidFill>
                <a:latin typeface="Short Stack"/>
                <a:ea typeface="Short Stack"/>
                <a:cs typeface="Short Stack"/>
                <a:sym typeface="Short Stack"/>
              </a:rPr>
              <a:t>✓</a:t>
            </a:r>
            <a:endParaRPr sz="3600">
              <a:solidFill>
                <a:srgbClr val="548135"/>
              </a:solidFill>
              <a:latin typeface="Short Stack"/>
              <a:ea typeface="Short Stack"/>
              <a:cs typeface="Short Stack"/>
              <a:sym typeface="Short Stack"/>
            </a:endParaRPr>
          </a:p>
        </p:txBody>
      </p:sp>
      <p:sp>
        <p:nvSpPr>
          <p:cNvPr id="436" name="Google Shape;436;p35"/>
          <p:cNvSpPr txBox="1"/>
          <p:nvPr/>
        </p:nvSpPr>
        <p:spPr>
          <a:xfrm>
            <a:off x="6037450" y="3751500"/>
            <a:ext cx="247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Short Stack"/>
                <a:ea typeface="Short Stack"/>
                <a:cs typeface="Short Stack"/>
                <a:sym typeface="Short Stack"/>
              </a:rPr>
              <a:t>1</a:t>
            </a:r>
            <a:endParaRPr b="1" sz="1900">
              <a:latin typeface="Short Stack"/>
              <a:ea typeface="Short Stack"/>
              <a:cs typeface="Short Stack"/>
              <a:sym typeface="Short Stack"/>
            </a:endParaRPr>
          </a:p>
        </p:txBody>
      </p:sp>
      <p:sp>
        <p:nvSpPr>
          <p:cNvPr id="437" name="Google Shape;437;p35"/>
          <p:cNvSpPr txBox="1"/>
          <p:nvPr/>
        </p:nvSpPr>
        <p:spPr>
          <a:xfrm>
            <a:off x="7957725" y="3751500"/>
            <a:ext cx="247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Short Stack"/>
                <a:ea typeface="Short Stack"/>
                <a:cs typeface="Short Stack"/>
                <a:sym typeface="Short Stack"/>
              </a:rPr>
              <a:t>2</a:t>
            </a:r>
            <a:endParaRPr b="1" sz="1900">
              <a:latin typeface="Short Stack"/>
              <a:ea typeface="Short Stack"/>
              <a:cs typeface="Short Stack"/>
              <a:sym typeface="Short Stack"/>
            </a:endParaRPr>
          </a:p>
        </p:txBody>
      </p:sp>
      <p:sp>
        <p:nvSpPr>
          <p:cNvPr id="438" name="Google Shape;438;p35"/>
          <p:cNvSpPr/>
          <p:nvPr/>
        </p:nvSpPr>
        <p:spPr>
          <a:xfrm>
            <a:off x="201875" y="3453900"/>
            <a:ext cx="4163100" cy="1519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439" name="Google Shape;439;p35"/>
          <p:cNvSpPr txBox="1"/>
          <p:nvPr/>
        </p:nvSpPr>
        <p:spPr>
          <a:xfrm>
            <a:off x="539525" y="3766875"/>
            <a:ext cx="3646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u="sng">
                <a:solidFill>
                  <a:schemeClr val="lt1"/>
                </a:solidFill>
                <a:latin typeface="Proxima Nova"/>
                <a:ea typeface="Proxima Nova"/>
                <a:cs typeface="Proxima Nova"/>
                <a:sym typeface="Proxima Nova"/>
              </a:rPr>
              <a:t>Classical Analogue:</a:t>
            </a:r>
            <a:endParaRPr b="1" sz="2000" u="sng">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US" sz="2000">
                <a:solidFill>
                  <a:schemeClr val="accent4"/>
                </a:solidFill>
                <a:latin typeface="Proxima Nova"/>
                <a:ea typeface="Proxima Nova"/>
                <a:cs typeface="Proxima Nova"/>
                <a:sym typeface="Proxima Nova"/>
              </a:rPr>
              <a:t>Second Preimage Resistance</a:t>
            </a:r>
            <a:endParaRPr b="1" sz="2000">
              <a:solidFill>
                <a:schemeClr val="accent4"/>
              </a:solidFill>
              <a:latin typeface="Proxima Nova"/>
              <a:ea typeface="Proxima Nova"/>
              <a:cs typeface="Proxima Nova"/>
              <a:sym typeface="Proxima Nova"/>
            </a:endParaRPr>
          </a:p>
        </p:txBody>
      </p:sp>
      <p:sp>
        <p:nvSpPr>
          <p:cNvPr id="440" name="Google Shape;440;p35"/>
          <p:cNvSpPr/>
          <p:nvPr/>
        </p:nvSpPr>
        <p:spPr>
          <a:xfrm>
            <a:off x="4697675" y="3453900"/>
            <a:ext cx="4163100" cy="1519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441" name="Google Shape;441;p35"/>
          <p:cNvSpPr txBox="1"/>
          <p:nvPr/>
        </p:nvSpPr>
        <p:spPr>
          <a:xfrm>
            <a:off x="5035325" y="3766875"/>
            <a:ext cx="3646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u="sng">
                <a:solidFill>
                  <a:schemeClr val="lt1"/>
                </a:solidFill>
                <a:latin typeface="Proxima Nova"/>
                <a:ea typeface="Proxima Nova"/>
                <a:cs typeface="Proxima Nova"/>
                <a:sym typeface="Proxima Nova"/>
              </a:rPr>
              <a:t>Classical Analogue:</a:t>
            </a:r>
            <a:endParaRPr b="1" sz="2000" u="sng">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US" sz="2000">
                <a:solidFill>
                  <a:schemeClr val="accent4"/>
                </a:solidFill>
                <a:latin typeface="Proxima Nova"/>
                <a:ea typeface="Proxima Nova"/>
                <a:cs typeface="Proxima Nova"/>
                <a:sym typeface="Proxima Nova"/>
              </a:rPr>
              <a:t>Collision Resistance</a:t>
            </a:r>
            <a:endParaRPr b="1" sz="2000">
              <a:solidFill>
                <a:schemeClr val="accent4"/>
              </a:solidFill>
              <a:latin typeface="Proxima Nova"/>
              <a:ea typeface="Proxima Nova"/>
              <a:cs typeface="Proxima Nova"/>
              <a:sym typeface="Proxima Nova"/>
            </a:endParaRPr>
          </a:p>
        </p:txBody>
      </p:sp>
      <p:sp>
        <p:nvSpPr>
          <p:cNvPr id="442" name="Google Shape;442;p35"/>
          <p:cNvSpPr txBox="1"/>
          <p:nvPr/>
        </p:nvSpPr>
        <p:spPr>
          <a:xfrm>
            <a:off x="5720800" y="1104375"/>
            <a:ext cx="213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Proxima Nova"/>
                <a:ea typeface="Proxima Nova"/>
                <a:cs typeface="Proxima Nova"/>
                <a:sym typeface="Proxima Nova"/>
              </a:rPr>
              <a:t>[</a:t>
            </a:r>
            <a:r>
              <a:rPr lang="en-US" sz="1300">
                <a:solidFill>
                  <a:schemeClr val="dk1"/>
                </a:solidFill>
                <a:latin typeface="Proxima Nova"/>
                <a:ea typeface="Proxima Nova"/>
                <a:cs typeface="Proxima Nova"/>
                <a:sym typeface="Proxima Nova"/>
              </a:rPr>
              <a:t>LAFGHKS’10, Zhandry’19</a:t>
            </a:r>
            <a:r>
              <a:rPr lang="en-US">
                <a:solidFill>
                  <a:schemeClr val="dk1"/>
                </a:solidFill>
                <a:latin typeface="Proxima Nova"/>
                <a:ea typeface="Proxima Nova"/>
                <a:cs typeface="Proxima Nova"/>
                <a:sym typeface="Proxima Nova"/>
              </a:rPr>
              <a:t>]</a:t>
            </a:r>
            <a:endParaRPr sz="1500">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36"/>
          <p:cNvSpPr txBox="1"/>
          <p:nvPr/>
        </p:nvSpPr>
        <p:spPr>
          <a:xfrm>
            <a:off x="211000" y="715700"/>
            <a:ext cx="86001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Insights into quantum money may help us with cryptographic proofs:</a:t>
            </a:r>
            <a:endParaRPr u="sng">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Unruh’s [Unruh ‘16] notion of </a:t>
            </a:r>
            <a:r>
              <a:rPr b="1" lang="en-US">
                <a:latin typeface="Proxima Nova"/>
                <a:ea typeface="Proxima Nova"/>
                <a:cs typeface="Proxima Nova"/>
                <a:sym typeface="Proxima Nova"/>
              </a:rPr>
              <a:t>collapsing hash functions </a:t>
            </a:r>
            <a:r>
              <a:rPr lang="en-US">
                <a:latin typeface="Proxima Nova"/>
                <a:ea typeface="Proxima Nova"/>
                <a:cs typeface="Proxima Nova"/>
                <a:sym typeface="Proxima Nova"/>
              </a:rPr>
              <a:t>are extremely useful for </a:t>
            </a:r>
            <a:r>
              <a:rPr b="1" lang="en-US">
                <a:latin typeface="Proxima Nova"/>
                <a:ea typeface="Proxima Nova"/>
                <a:cs typeface="Proxima Nova"/>
                <a:sym typeface="Proxima Nova"/>
              </a:rPr>
              <a:t>proofs that require rewinding</a:t>
            </a:r>
            <a:r>
              <a:rPr lang="en-US">
                <a:latin typeface="Proxima Nova"/>
                <a:ea typeface="Proxima Nova"/>
                <a:cs typeface="Proxima Nova"/>
                <a:sym typeface="Proxima Nova"/>
              </a:rPr>
              <a:t> or similar arguments and</a:t>
            </a:r>
            <a:r>
              <a:rPr b="1" lang="en-US">
                <a:solidFill>
                  <a:schemeClr val="accent4"/>
                </a:solidFill>
                <a:latin typeface="Proxima Nova"/>
                <a:ea typeface="Proxima Nova"/>
                <a:cs typeface="Proxima Nova"/>
                <a:sym typeface="Proxima Nova"/>
              </a:rPr>
              <a:t> very similar to quantum lightning</a:t>
            </a:r>
            <a:r>
              <a:rPr lang="en-US">
                <a:latin typeface="Proxima Nova"/>
                <a:ea typeface="Proxima Nova"/>
                <a:cs typeface="Proxima Nova"/>
                <a:sym typeface="Proxima Nova"/>
              </a:rPr>
              <a:t>.</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The “right” notion of </a:t>
            </a:r>
            <a:r>
              <a:rPr b="1" lang="en-US">
                <a:latin typeface="Proxima Nova"/>
                <a:ea typeface="Proxima Nova"/>
                <a:cs typeface="Proxima Nova"/>
                <a:sym typeface="Proxima Nova"/>
              </a:rPr>
              <a:t>quantum commitments</a:t>
            </a:r>
            <a:r>
              <a:rPr lang="en-US">
                <a:latin typeface="Proxima Nova"/>
                <a:ea typeface="Proxima Nova"/>
                <a:cs typeface="Proxima Nova"/>
                <a:sym typeface="Proxima Nova"/>
              </a:rPr>
              <a:t> [Unruh ‘16] is also </a:t>
            </a:r>
            <a:r>
              <a:rPr b="1" lang="en-US">
                <a:solidFill>
                  <a:schemeClr val="accent4"/>
                </a:solidFill>
                <a:latin typeface="Proxima Nova"/>
                <a:ea typeface="Proxima Nova"/>
                <a:cs typeface="Proxima Nova"/>
                <a:sym typeface="Proxima Nova"/>
              </a:rPr>
              <a:t>closely related to quantum lightning</a:t>
            </a:r>
            <a:r>
              <a:rPr lang="en-US">
                <a:latin typeface="Proxima Nova"/>
                <a:ea typeface="Proxima Nova"/>
                <a:cs typeface="Proxima Nova"/>
                <a:sym typeface="Proxima Nova"/>
              </a:rPr>
              <a:t>.</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US">
                <a:latin typeface="Proxima Nova"/>
                <a:ea typeface="Proxima Nova"/>
                <a:cs typeface="Proxima Nova"/>
                <a:sym typeface="Proxima Nova"/>
              </a:rPr>
              <a:t>Zhandry [Zhandry ‘19] shows that </a:t>
            </a:r>
            <a:r>
              <a:rPr b="1" lang="en-US">
                <a:solidFill>
                  <a:schemeClr val="accent1"/>
                </a:solidFill>
                <a:latin typeface="Proxima Nova"/>
                <a:ea typeface="Proxima Nova"/>
                <a:cs typeface="Proxima Nova"/>
                <a:sym typeface="Proxima Nova"/>
              </a:rPr>
              <a:t>an impossibility result for quantum lightning makes many quantum cryptographic security proofs much easier!</a:t>
            </a:r>
            <a:endParaRPr b="1">
              <a:solidFill>
                <a:schemeClr val="accent1"/>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448" name="Google Shape;448;p36"/>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6"/>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Why Care about Quantum Money?</a:t>
            </a:r>
            <a:endParaRPr>
              <a:solidFill>
                <a:schemeClr val="lt1"/>
              </a:solidFill>
            </a:endParaRPr>
          </a:p>
        </p:txBody>
      </p:sp>
      <p:sp>
        <p:nvSpPr>
          <p:cNvPr id="450" name="Google Shape;450;p36"/>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cxnSp>
        <p:nvCxnSpPr>
          <p:cNvPr id="451" name="Google Shape;451;p36"/>
          <p:cNvCxnSpPr/>
          <p:nvPr/>
        </p:nvCxnSpPr>
        <p:spPr>
          <a:xfrm flipH="1" rot="10800000">
            <a:off x="211000" y="2247900"/>
            <a:ext cx="8547300" cy="30000"/>
          </a:xfrm>
          <a:prstGeom prst="straightConnector1">
            <a:avLst/>
          </a:prstGeom>
          <a:noFill/>
          <a:ln cap="flat" cmpd="sng" w="9525">
            <a:solidFill>
              <a:schemeClr val="dk2"/>
            </a:solidFill>
            <a:prstDash val="solid"/>
            <a:round/>
            <a:headEnd len="med" w="med" type="none"/>
            <a:tailEnd len="med" w="med" type="none"/>
          </a:ln>
        </p:spPr>
      </p:cxnSp>
      <p:sp>
        <p:nvSpPr>
          <p:cNvPr id="452" name="Google Shape;452;p36"/>
          <p:cNvSpPr txBox="1"/>
          <p:nvPr/>
        </p:nvSpPr>
        <p:spPr>
          <a:xfrm>
            <a:off x="211000" y="2295450"/>
            <a:ext cx="653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latin typeface="Proxima Nova"/>
                <a:ea typeface="Proxima Nova"/>
                <a:cs typeface="Proxima Nova"/>
                <a:sym typeface="Proxima Nova"/>
              </a:rPr>
              <a:t>Quantum Money Can Replace Blockchains for Cryptocurrencies and NFTs</a:t>
            </a:r>
            <a:endParaRPr b="1" u="sng">
              <a:latin typeface="Proxima Nova"/>
              <a:ea typeface="Proxima Nova"/>
              <a:cs typeface="Proxima Nova"/>
              <a:sym typeface="Proxima Nova"/>
            </a:endParaRPr>
          </a:p>
        </p:txBody>
      </p:sp>
      <p:sp>
        <p:nvSpPr>
          <p:cNvPr id="453" name="Google Shape;453;p36"/>
          <p:cNvSpPr txBox="1"/>
          <p:nvPr/>
        </p:nvSpPr>
        <p:spPr>
          <a:xfrm>
            <a:off x="4392000" y="2547150"/>
            <a:ext cx="45213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latin typeface="Proxima Nova"/>
                <a:ea typeface="Proxima Nova"/>
                <a:cs typeface="Proxima Nova"/>
                <a:sym typeface="Proxima Nova"/>
              </a:rPr>
              <a:t>Some advantages of quantum money over blockchain:</a:t>
            </a:r>
            <a:endParaRPr u="sng">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b="1" lang="en-US">
                <a:solidFill>
                  <a:schemeClr val="accent1"/>
                </a:solidFill>
                <a:latin typeface="Proxima Nova"/>
                <a:ea typeface="Proxima Nova"/>
                <a:cs typeface="Proxima Nova"/>
                <a:sym typeface="Proxima Nova"/>
              </a:rPr>
              <a:t>Fully decentralized</a:t>
            </a:r>
            <a:r>
              <a:rPr lang="en-US">
                <a:latin typeface="Proxima Nova"/>
                <a:ea typeface="Proxima Nova"/>
                <a:cs typeface="Proxima Nova"/>
                <a:sym typeface="Proxima Nova"/>
              </a:rPr>
              <a:t>: no need to run any consensus protocols!  </a:t>
            </a:r>
            <a:r>
              <a:rPr b="1" lang="en-US">
                <a:solidFill>
                  <a:schemeClr val="accent2"/>
                </a:solidFill>
                <a:latin typeface="Proxima Nova"/>
                <a:ea typeface="Proxima Nova"/>
                <a:cs typeface="Proxima Nova"/>
                <a:sym typeface="Proxima Nova"/>
              </a:rPr>
              <a:t>No-cloning solves double-spending</a:t>
            </a:r>
            <a:r>
              <a:rPr lang="en-US">
                <a:latin typeface="Proxima Nova"/>
                <a:ea typeface="Proxima Nova"/>
                <a:cs typeface="Proxima Nova"/>
                <a:sym typeface="Proxima Nova"/>
              </a:rPr>
              <a:t>.</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b="1" lang="en-US">
                <a:solidFill>
                  <a:schemeClr val="accent1"/>
                </a:solidFill>
                <a:latin typeface="Proxima Nova"/>
                <a:ea typeface="Proxima Nova"/>
                <a:cs typeface="Proxima Nova"/>
                <a:sym typeface="Proxima Nova"/>
              </a:rPr>
              <a:t>Optimally scalable</a:t>
            </a:r>
            <a:r>
              <a:rPr lang="en-US">
                <a:latin typeface="Proxima Nova"/>
                <a:ea typeface="Proxima Nova"/>
                <a:cs typeface="Proxima Nova"/>
                <a:sym typeface="Proxima Nova"/>
              </a:rPr>
              <a:t>:  no need for non-transacting parties to do any work!</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b="1" lang="en-US">
                <a:solidFill>
                  <a:schemeClr val="accent1"/>
                </a:solidFill>
                <a:latin typeface="Proxima Nova"/>
                <a:ea typeface="Proxima Nova"/>
                <a:cs typeface="Proxima Nova"/>
                <a:sym typeface="Proxima Nova"/>
              </a:rPr>
              <a:t>Perfectly private</a:t>
            </a:r>
            <a:r>
              <a:rPr lang="en-US">
                <a:latin typeface="Proxima Nova"/>
                <a:ea typeface="Proxima Nova"/>
                <a:cs typeface="Proxima Nova"/>
                <a:sym typeface="Proxima Nova"/>
              </a:rPr>
              <a:t>:  non-transacting parties see nothing!</a:t>
            </a:r>
            <a:endParaRPr>
              <a:latin typeface="Proxima Nova"/>
              <a:ea typeface="Proxima Nova"/>
              <a:cs typeface="Proxima Nova"/>
              <a:sym typeface="Proxima Nova"/>
            </a:endParaRPr>
          </a:p>
        </p:txBody>
      </p:sp>
      <p:sp>
        <p:nvSpPr>
          <p:cNvPr id="454" name="Google Shape;454;p36"/>
          <p:cNvSpPr txBox="1"/>
          <p:nvPr/>
        </p:nvSpPr>
        <p:spPr>
          <a:xfrm>
            <a:off x="4453950" y="4312200"/>
            <a:ext cx="4789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latin typeface="Proxima Nova"/>
                <a:ea typeface="Proxima Nova"/>
                <a:cs typeface="Proxima Nova"/>
                <a:sym typeface="Proxima Nova"/>
              </a:rPr>
              <a:t>Breaks</a:t>
            </a:r>
            <a:r>
              <a:rPr b="1" lang="en-US">
                <a:latin typeface="Proxima Nova"/>
                <a:ea typeface="Proxima Nova"/>
                <a:cs typeface="Proxima Nova"/>
                <a:sym typeface="Proxima Nova"/>
              </a:rPr>
              <a:t> Vitalik Buterin’s famous </a:t>
            </a:r>
            <a:r>
              <a:rPr b="1" lang="en-US">
                <a:solidFill>
                  <a:schemeClr val="accent1"/>
                </a:solidFill>
                <a:latin typeface="Proxima Nova"/>
                <a:ea typeface="Proxima Nova"/>
                <a:cs typeface="Proxima Nova"/>
                <a:sym typeface="Proxima Nova"/>
              </a:rPr>
              <a:t>blockchain trilemma</a:t>
            </a:r>
            <a:r>
              <a:rPr b="1" lang="en-US">
                <a:latin typeface="Proxima Nova"/>
                <a:ea typeface="Proxima Nova"/>
                <a:cs typeface="Proxima Nova"/>
                <a:sym typeface="Proxima Nova"/>
              </a:rPr>
              <a:t>, which states that no blockchain can have scalability, security, and decentralization!</a:t>
            </a:r>
            <a:endParaRPr b="1">
              <a:latin typeface="Proxima Nova"/>
              <a:ea typeface="Proxima Nova"/>
              <a:cs typeface="Proxima Nova"/>
              <a:sym typeface="Proxima Nova"/>
            </a:endParaRPr>
          </a:p>
        </p:txBody>
      </p:sp>
      <p:pic>
        <p:nvPicPr>
          <p:cNvPr id="455" name="Google Shape;455;p36"/>
          <p:cNvPicPr preferRelativeResize="0"/>
          <p:nvPr/>
        </p:nvPicPr>
        <p:blipFill>
          <a:blip r:embed="rId3">
            <a:alphaModFix/>
          </a:blip>
          <a:stretch>
            <a:fillRect/>
          </a:stretch>
        </p:blipFill>
        <p:spPr>
          <a:xfrm>
            <a:off x="422500" y="2695650"/>
            <a:ext cx="3649981" cy="2295451"/>
          </a:xfrm>
          <a:prstGeom prst="rect">
            <a:avLst/>
          </a:prstGeom>
          <a:noFill/>
          <a:ln>
            <a:noFill/>
          </a:ln>
        </p:spPr>
      </p:pic>
      <p:sp>
        <p:nvSpPr>
          <p:cNvPr id="456" name="Google Shape;456;p36"/>
          <p:cNvSpPr txBox="1"/>
          <p:nvPr/>
        </p:nvSpPr>
        <p:spPr>
          <a:xfrm>
            <a:off x="422500" y="4804800"/>
            <a:ext cx="1479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rgbClr val="414042"/>
                </a:solidFill>
                <a:latin typeface="Proxima Nova"/>
                <a:ea typeface="Proxima Nova"/>
                <a:cs typeface="Proxima Nova"/>
                <a:sym typeface="Proxima Nova"/>
              </a:rPr>
              <a:t>coinmarketcap.com</a:t>
            </a:r>
            <a:endParaRPr sz="1000">
              <a:solidFill>
                <a:srgbClr val="414042"/>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1000"/>
                                        <p:tgtEl>
                                          <p:spTgt spid="4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6"/>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1000"/>
                                        <p:tgtEl>
                                          <p:spTgt spid="453"/>
                                        </p:tgtEl>
                                      </p:cBhvr>
                                    </p:animEffect>
                                  </p:childTnLst>
                                </p:cTn>
                              </p:par>
                              <p:par>
                                <p:cTn fill="hold" nodeType="with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000"/>
                                        <p:tgtEl>
                                          <p:spTgt spid="4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37"/>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7"/>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accent4"/>
                </a:solidFill>
              </a:rPr>
              <a:t>Lots of People</a:t>
            </a:r>
            <a:r>
              <a:rPr lang="en-US">
                <a:solidFill>
                  <a:schemeClr val="lt1"/>
                </a:solidFill>
              </a:rPr>
              <a:t> </a:t>
            </a:r>
            <a:r>
              <a:rPr lang="en-US">
                <a:solidFill>
                  <a:schemeClr val="lt1"/>
                </a:solidFill>
              </a:rPr>
              <a:t>Care about Quantum Money!</a:t>
            </a:r>
            <a:endParaRPr>
              <a:solidFill>
                <a:schemeClr val="lt1"/>
              </a:solidFill>
            </a:endParaRPr>
          </a:p>
        </p:txBody>
      </p:sp>
      <p:pic>
        <p:nvPicPr>
          <p:cNvPr id="463" name="Google Shape;463;p37"/>
          <p:cNvPicPr preferRelativeResize="0"/>
          <p:nvPr/>
        </p:nvPicPr>
        <p:blipFill>
          <a:blip r:embed="rId3">
            <a:alphaModFix/>
          </a:blip>
          <a:stretch>
            <a:fillRect/>
          </a:stretch>
        </p:blipFill>
        <p:spPr>
          <a:xfrm>
            <a:off x="152350" y="992275"/>
            <a:ext cx="8839200" cy="3734208"/>
          </a:xfrm>
          <a:prstGeom prst="rect">
            <a:avLst/>
          </a:prstGeom>
          <a:noFill/>
          <a:ln cap="flat" cmpd="sng" w="19050">
            <a:solidFill>
              <a:schemeClr val="dk2"/>
            </a:solidFill>
            <a:prstDash val="solid"/>
            <a:round/>
            <a:headEnd len="sm" w="sm" type="none"/>
            <a:tailEnd len="sm" w="sm" type="none"/>
          </a:ln>
        </p:spPr>
      </p:pic>
      <p:sp>
        <p:nvSpPr>
          <p:cNvPr id="464" name="Google Shape;464;p37"/>
          <p:cNvSpPr/>
          <p:nvPr/>
        </p:nvSpPr>
        <p:spPr>
          <a:xfrm>
            <a:off x="376775" y="4222675"/>
            <a:ext cx="2320200" cy="503700"/>
          </a:xfrm>
          <a:prstGeom prst="roundRect">
            <a:avLst>
              <a:gd fmla="val 16667" name="adj"/>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38"/>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8"/>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Quantum Money </a:t>
            </a:r>
            <a:r>
              <a:rPr lang="en-US">
                <a:solidFill>
                  <a:schemeClr val="accent4"/>
                </a:solidFill>
              </a:rPr>
              <a:t>is </a:t>
            </a:r>
            <a:r>
              <a:rPr i="1" lang="en-US">
                <a:solidFill>
                  <a:schemeClr val="accent4"/>
                </a:solidFill>
              </a:rPr>
              <a:t>Hard</a:t>
            </a:r>
            <a:r>
              <a:rPr lang="en-US">
                <a:solidFill>
                  <a:schemeClr val="accent4"/>
                </a:solidFill>
              </a:rPr>
              <a:t>!</a:t>
            </a:r>
            <a:endParaRPr>
              <a:solidFill>
                <a:schemeClr val="accent4"/>
              </a:solidFill>
            </a:endParaRPr>
          </a:p>
        </p:txBody>
      </p:sp>
      <p:sp>
        <p:nvSpPr>
          <p:cNvPr id="471" name="Google Shape;471;p38"/>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472" name="Google Shape;472;p38"/>
          <p:cNvSpPr txBox="1"/>
          <p:nvPr/>
        </p:nvSpPr>
        <p:spPr>
          <a:xfrm>
            <a:off x="100176" y="757474"/>
            <a:ext cx="5428800" cy="41097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1800" u="sng">
                <a:latin typeface="Calibri"/>
                <a:ea typeface="Calibri"/>
                <a:cs typeface="Calibri"/>
                <a:sym typeface="Calibri"/>
              </a:rPr>
              <a:t>Scheme: assumption</a:t>
            </a:r>
            <a:endParaRPr sz="1800">
              <a:latin typeface="Calibri"/>
              <a:ea typeface="Calibri"/>
              <a:cs typeface="Calibri"/>
              <a:sym typeface="Calibri"/>
            </a:endParaRPr>
          </a:p>
          <a:p>
            <a:pPr indent="0" lvl="0" marL="0" marR="0" rtl="0" algn="l">
              <a:lnSpc>
                <a:spcPct val="150000"/>
              </a:lnSpc>
              <a:spcBef>
                <a:spcPts val="0"/>
              </a:spcBef>
              <a:spcAft>
                <a:spcPts val="0"/>
              </a:spcAft>
              <a:buNone/>
            </a:pPr>
            <a:r>
              <a:rPr lang="en-US" sz="1800">
                <a:solidFill>
                  <a:srgbClr val="000000"/>
                </a:solidFill>
                <a:latin typeface="Calibri"/>
                <a:ea typeface="Calibri"/>
                <a:cs typeface="Calibri"/>
                <a:sym typeface="Calibri"/>
              </a:rPr>
              <a:t>[Aaronson’09]: random stabilizer states</a:t>
            </a:r>
            <a:endParaRPr sz="1800">
              <a:solidFill>
                <a:srgbClr val="000000"/>
              </a:solidFill>
              <a:latin typeface="Calibri"/>
              <a:ea typeface="Calibri"/>
              <a:cs typeface="Calibri"/>
              <a:sym typeface="Calibri"/>
            </a:endParaRPr>
          </a:p>
          <a:p>
            <a:pPr indent="0" lvl="0" marL="0" marR="0" rtl="0" algn="l">
              <a:lnSpc>
                <a:spcPct val="150000"/>
              </a:lnSpc>
              <a:spcBef>
                <a:spcPts val="0"/>
              </a:spcBef>
              <a:spcAft>
                <a:spcPts val="0"/>
              </a:spcAft>
              <a:buNone/>
            </a:pPr>
            <a:r>
              <a:rPr lang="en-US" sz="1800">
                <a:solidFill>
                  <a:srgbClr val="000000"/>
                </a:solidFill>
                <a:latin typeface="Calibri"/>
                <a:ea typeface="Calibri"/>
                <a:cs typeface="Calibri"/>
                <a:sym typeface="Calibri"/>
              </a:rPr>
              <a:t>[Farhi-Gosset-Hassidim-Lutomirski-Shor’10]: </a:t>
            </a:r>
            <a:r>
              <a:rPr lang="en-US" sz="1800">
                <a:latin typeface="Calibri"/>
                <a:ea typeface="Calibri"/>
                <a:cs typeface="Calibri"/>
                <a:sym typeface="Calibri"/>
              </a:rPr>
              <a:t>K</a:t>
            </a:r>
            <a:r>
              <a:rPr lang="en-US" sz="1800">
                <a:solidFill>
                  <a:srgbClr val="000000"/>
                </a:solidFill>
                <a:latin typeface="Calibri"/>
                <a:ea typeface="Calibri"/>
                <a:cs typeface="Calibri"/>
                <a:sym typeface="Calibri"/>
              </a:rPr>
              <a:t>nots</a:t>
            </a:r>
            <a:endParaRPr sz="1800">
              <a:solidFill>
                <a:srgbClr val="000000"/>
              </a:solidFill>
              <a:latin typeface="Calibri"/>
              <a:ea typeface="Calibri"/>
              <a:cs typeface="Calibri"/>
              <a:sym typeface="Calibri"/>
            </a:endParaRPr>
          </a:p>
          <a:p>
            <a:pPr indent="0" lvl="0" marL="0" marR="0" rtl="0" algn="l">
              <a:lnSpc>
                <a:spcPct val="150000"/>
              </a:lnSpc>
              <a:spcBef>
                <a:spcPts val="0"/>
              </a:spcBef>
              <a:spcAft>
                <a:spcPts val="0"/>
              </a:spcAft>
              <a:buNone/>
            </a:pPr>
            <a:r>
              <a:rPr lang="en-US" sz="1800">
                <a:solidFill>
                  <a:srgbClr val="000000"/>
                </a:solidFill>
                <a:latin typeface="Calibri"/>
                <a:ea typeface="Calibri"/>
                <a:cs typeface="Calibri"/>
                <a:sym typeface="Calibri"/>
              </a:rPr>
              <a:t>[Aaronson-Christiano’12]: </a:t>
            </a:r>
            <a:r>
              <a:rPr lang="en-US" sz="1800">
                <a:latin typeface="Calibri"/>
                <a:ea typeface="Calibri"/>
                <a:cs typeface="Calibri"/>
                <a:sym typeface="Calibri"/>
              </a:rPr>
              <a:t>P</a:t>
            </a:r>
            <a:r>
              <a:rPr lang="en-US" sz="1800">
                <a:solidFill>
                  <a:srgbClr val="000000"/>
                </a:solidFill>
                <a:latin typeface="Calibri"/>
                <a:ea typeface="Calibri"/>
                <a:cs typeface="Calibri"/>
                <a:sym typeface="Calibri"/>
              </a:rPr>
              <a:t>olynomial </a:t>
            </a:r>
            <a:r>
              <a:rPr lang="en-US" sz="1800">
                <a:latin typeface="Calibri"/>
                <a:ea typeface="Calibri"/>
                <a:cs typeface="Calibri"/>
                <a:sym typeface="Calibri"/>
              </a:rPr>
              <a:t>H</a:t>
            </a:r>
            <a:r>
              <a:rPr lang="en-US" sz="1800">
                <a:solidFill>
                  <a:srgbClr val="000000"/>
                </a:solidFill>
                <a:latin typeface="Calibri"/>
                <a:ea typeface="Calibri"/>
                <a:cs typeface="Calibri"/>
                <a:sym typeface="Calibri"/>
              </a:rPr>
              <a:t>iding </a:t>
            </a:r>
            <a:r>
              <a:rPr lang="en-US" sz="1800">
                <a:latin typeface="Calibri"/>
                <a:ea typeface="Calibri"/>
                <a:cs typeface="Calibri"/>
                <a:sym typeface="Calibri"/>
              </a:rPr>
              <a:t>S</a:t>
            </a:r>
            <a:r>
              <a:rPr lang="en-US" sz="1800">
                <a:solidFill>
                  <a:srgbClr val="000000"/>
                </a:solidFill>
                <a:latin typeface="Calibri"/>
                <a:ea typeface="Calibri"/>
                <a:cs typeface="Calibri"/>
                <a:sym typeface="Calibri"/>
              </a:rPr>
              <a:t>ubspaces</a:t>
            </a:r>
            <a:endParaRPr sz="1800">
              <a:solidFill>
                <a:srgbClr val="000000"/>
              </a:solidFill>
              <a:latin typeface="Calibri"/>
              <a:ea typeface="Calibri"/>
              <a:cs typeface="Calibri"/>
              <a:sym typeface="Calibri"/>
            </a:endParaRPr>
          </a:p>
          <a:p>
            <a:pPr indent="0" lvl="0" marL="0" marR="0" rtl="0" algn="l">
              <a:lnSpc>
                <a:spcPct val="150000"/>
              </a:lnSpc>
              <a:spcBef>
                <a:spcPts val="0"/>
              </a:spcBef>
              <a:spcAft>
                <a:spcPts val="0"/>
              </a:spcAft>
              <a:buNone/>
            </a:pPr>
            <a:r>
              <a:rPr lang="en-US" sz="1800">
                <a:solidFill>
                  <a:srgbClr val="000000"/>
                </a:solidFill>
                <a:latin typeface="Calibri"/>
                <a:ea typeface="Calibri"/>
                <a:cs typeface="Calibri"/>
                <a:sym typeface="Calibri"/>
              </a:rPr>
              <a:t>[Kane’18]: Modular </a:t>
            </a:r>
            <a:r>
              <a:rPr lang="en-US" sz="1800">
                <a:latin typeface="Calibri"/>
                <a:ea typeface="Calibri"/>
                <a:cs typeface="Calibri"/>
                <a:sym typeface="Calibri"/>
              </a:rPr>
              <a:t>F</a:t>
            </a:r>
            <a:r>
              <a:rPr lang="en-US" sz="1800">
                <a:solidFill>
                  <a:srgbClr val="000000"/>
                </a:solidFill>
                <a:latin typeface="Calibri"/>
                <a:ea typeface="Calibri"/>
                <a:cs typeface="Calibri"/>
                <a:sym typeface="Calibri"/>
              </a:rPr>
              <a:t>orms</a:t>
            </a:r>
            <a:endParaRPr sz="1800">
              <a:solidFill>
                <a:srgbClr val="000000"/>
              </a:solidFill>
              <a:latin typeface="Calibri"/>
              <a:ea typeface="Calibri"/>
              <a:cs typeface="Calibri"/>
              <a:sym typeface="Calibri"/>
            </a:endParaRPr>
          </a:p>
          <a:p>
            <a:pPr indent="0" lvl="0" marL="0" marR="0" rtl="0" algn="l">
              <a:lnSpc>
                <a:spcPct val="150000"/>
              </a:lnSpc>
              <a:spcBef>
                <a:spcPts val="0"/>
              </a:spcBef>
              <a:spcAft>
                <a:spcPts val="0"/>
              </a:spcAft>
              <a:buNone/>
            </a:pPr>
            <a:r>
              <a:rPr lang="en-US" sz="1800">
                <a:solidFill>
                  <a:srgbClr val="000000"/>
                </a:solidFill>
                <a:latin typeface="Calibri"/>
                <a:ea typeface="Calibri"/>
                <a:cs typeface="Calibri"/>
                <a:sym typeface="Calibri"/>
              </a:rPr>
              <a:t>[</a:t>
            </a:r>
            <a:r>
              <a:rPr lang="en-US" sz="1800">
                <a:solidFill>
                  <a:schemeClr val="dk1"/>
                </a:solidFill>
                <a:latin typeface="Calibri"/>
                <a:ea typeface="Calibri"/>
                <a:cs typeface="Calibri"/>
                <a:sym typeface="Calibri"/>
              </a:rPr>
              <a:t>Zhandry’</a:t>
            </a:r>
            <a:r>
              <a:rPr lang="en-US" sz="1800">
                <a:solidFill>
                  <a:srgbClr val="000000"/>
                </a:solidFill>
                <a:latin typeface="Calibri"/>
                <a:ea typeface="Calibri"/>
                <a:cs typeface="Calibri"/>
                <a:sym typeface="Calibri"/>
              </a:rPr>
              <a:t>19]: </a:t>
            </a:r>
            <a:r>
              <a:rPr lang="en-US" sz="1800">
                <a:latin typeface="Calibri"/>
                <a:ea typeface="Calibri"/>
                <a:cs typeface="Calibri"/>
                <a:sym typeface="Calibri"/>
              </a:rPr>
              <a:t>Q</a:t>
            </a:r>
            <a:r>
              <a:rPr lang="en-US" sz="1800">
                <a:solidFill>
                  <a:srgbClr val="000000"/>
                </a:solidFill>
                <a:latin typeface="Calibri"/>
                <a:ea typeface="Calibri"/>
                <a:cs typeface="Calibri"/>
                <a:sym typeface="Calibri"/>
              </a:rPr>
              <a:t>uadradic </a:t>
            </a:r>
            <a:r>
              <a:rPr lang="en-US" sz="1800">
                <a:latin typeface="Calibri"/>
                <a:ea typeface="Calibri"/>
                <a:cs typeface="Calibri"/>
                <a:sym typeface="Calibri"/>
              </a:rPr>
              <a:t>S</a:t>
            </a:r>
            <a:r>
              <a:rPr lang="en-US" sz="1800">
                <a:solidFill>
                  <a:srgbClr val="000000"/>
                </a:solidFill>
                <a:latin typeface="Calibri"/>
                <a:ea typeface="Calibri"/>
                <a:cs typeface="Calibri"/>
                <a:sym typeface="Calibri"/>
              </a:rPr>
              <a:t>ystems of </a:t>
            </a:r>
            <a:r>
              <a:rPr lang="en-US" sz="1800">
                <a:latin typeface="Calibri"/>
                <a:ea typeface="Calibri"/>
                <a:cs typeface="Calibri"/>
                <a:sym typeface="Calibri"/>
              </a:rPr>
              <a:t>E</a:t>
            </a:r>
            <a:r>
              <a:rPr lang="en-US" sz="1800">
                <a:solidFill>
                  <a:srgbClr val="000000"/>
                </a:solidFill>
                <a:latin typeface="Calibri"/>
                <a:ea typeface="Calibri"/>
                <a:cs typeface="Calibri"/>
                <a:sym typeface="Calibri"/>
              </a:rPr>
              <a:t>quations</a:t>
            </a:r>
            <a:endParaRPr sz="1800">
              <a:solidFill>
                <a:srgbClr val="000000"/>
              </a:solidFill>
              <a:latin typeface="Calibri"/>
              <a:ea typeface="Calibri"/>
              <a:cs typeface="Calibri"/>
              <a:sym typeface="Calibri"/>
            </a:endParaRPr>
          </a:p>
          <a:p>
            <a:pPr indent="0" lvl="0" marL="0" marR="0" rtl="0" algn="l">
              <a:lnSpc>
                <a:spcPct val="150000"/>
              </a:lnSpc>
              <a:spcBef>
                <a:spcPts val="0"/>
              </a:spcBef>
              <a:spcAft>
                <a:spcPts val="0"/>
              </a:spcAft>
              <a:buNone/>
            </a:pPr>
            <a:r>
              <a:rPr lang="en-US" sz="1800">
                <a:latin typeface="Calibri"/>
                <a:ea typeface="Calibri"/>
                <a:cs typeface="Calibri"/>
                <a:sym typeface="Calibri"/>
              </a:rPr>
              <a:t>[Zhandry’19]: Quantum-secure iO</a:t>
            </a:r>
            <a:endParaRPr sz="1800">
              <a:latin typeface="Calibri"/>
              <a:ea typeface="Calibri"/>
              <a:cs typeface="Calibri"/>
              <a:sym typeface="Calibri"/>
            </a:endParaRPr>
          </a:p>
          <a:p>
            <a:pPr indent="0" lvl="0" marL="0" marR="0" rtl="0" algn="l">
              <a:lnSpc>
                <a:spcPct val="150000"/>
              </a:lnSpc>
              <a:spcBef>
                <a:spcPts val="0"/>
              </a:spcBef>
              <a:spcAft>
                <a:spcPts val="0"/>
              </a:spcAft>
              <a:buNone/>
            </a:pPr>
            <a:r>
              <a:rPr lang="en-US" sz="1800">
                <a:solidFill>
                  <a:srgbClr val="000000"/>
                </a:solidFill>
                <a:latin typeface="Calibri"/>
                <a:ea typeface="Calibri"/>
                <a:cs typeface="Calibri"/>
                <a:sym typeface="Calibri"/>
              </a:rPr>
              <a:t>[Kane-Sharif-Silverberg’21]: Quaternion Algebras</a:t>
            </a:r>
            <a:endParaRPr sz="1800">
              <a:latin typeface="Calibri"/>
              <a:ea typeface="Calibri"/>
              <a:cs typeface="Calibri"/>
              <a:sym typeface="Calibri"/>
            </a:endParaRPr>
          </a:p>
          <a:p>
            <a:pPr indent="0" lvl="0" marL="0" marR="0" rtl="0" algn="l">
              <a:lnSpc>
                <a:spcPct val="150000"/>
              </a:lnSpc>
              <a:spcBef>
                <a:spcPts val="0"/>
              </a:spcBef>
              <a:spcAft>
                <a:spcPts val="0"/>
              </a:spcAft>
              <a:buNone/>
            </a:pPr>
            <a:r>
              <a:rPr lang="en-US" sz="1800">
                <a:latin typeface="Calibri"/>
                <a:ea typeface="Calibri"/>
                <a:cs typeface="Calibri"/>
                <a:sym typeface="Calibri"/>
              </a:rPr>
              <a:t>[Khesin-Lu-Shor’22]: Lattices</a:t>
            </a:r>
            <a:endParaRPr sz="1800">
              <a:latin typeface="Calibri"/>
              <a:ea typeface="Calibri"/>
              <a:cs typeface="Calibri"/>
              <a:sym typeface="Calibri"/>
            </a:endParaRPr>
          </a:p>
          <a:p>
            <a:pPr indent="0" lvl="0" marL="0" marR="0" rtl="0" algn="l">
              <a:lnSpc>
                <a:spcPct val="150000"/>
              </a:lnSpc>
              <a:spcBef>
                <a:spcPts val="0"/>
              </a:spcBef>
              <a:spcAft>
                <a:spcPts val="0"/>
              </a:spcAft>
              <a:buNone/>
            </a:pPr>
            <a:r>
              <a:rPr lang="en-US" sz="1800">
                <a:latin typeface="Calibri"/>
                <a:ea typeface="Calibri"/>
                <a:cs typeface="Calibri"/>
                <a:sym typeface="Calibri"/>
              </a:rPr>
              <a:t>[Liu-Montgomery-Zhandry’23] Invariant Schemes</a:t>
            </a:r>
            <a:endParaRPr sz="1800">
              <a:latin typeface="Calibri"/>
              <a:ea typeface="Calibri"/>
              <a:cs typeface="Calibri"/>
              <a:sym typeface="Calibri"/>
            </a:endParaRPr>
          </a:p>
        </p:txBody>
      </p:sp>
      <p:sp>
        <p:nvSpPr>
          <p:cNvPr id="473" name="Google Shape;473;p38"/>
          <p:cNvSpPr txBox="1"/>
          <p:nvPr/>
        </p:nvSpPr>
        <p:spPr>
          <a:xfrm>
            <a:off x="6020519" y="1055074"/>
            <a:ext cx="26790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[Lutomirski-Aaronson-Farhi-</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Gosset-Hassidim-Kelner-Shor’10]</a:t>
            </a:r>
            <a:endParaRPr sz="1400">
              <a:solidFill>
                <a:srgbClr val="000000"/>
              </a:solidFill>
              <a:latin typeface="Calibri"/>
              <a:ea typeface="Calibri"/>
              <a:cs typeface="Calibri"/>
              <a:sym typeface="Calibri"/>
            </a:endParaRPr>
          </a:p>
        </p:txBody>
      </p:sp>
      <p:sp>
        <p:nvSpPr>
          <p:cNvPr id="474" name="Google Shape;474;p38"/>
          <p:cNvSpPr txBox="1"/>
          <p:nvPr/>
        </p:nvSpPr>
        <p:spPr>
          <a:xfrm>
            <a:off x="5551649" y="1052138"/>
            <a:ext cx="4668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rgbClr val="C00000"/>
                </a:solidFill>
                <a:latin typeface="Calibri"/>
                <a:ea typeface="Calibri"/>
                <a:cs typeface="Calibri"/>
                <a:sym typeface="Calibri"/>
              </a:rPr>
              <a:t>✘</a:t>
            </a:r>
            <a:endParaRPr sz="2200">
              <a:solidFill>
                <a:srgbClr val="C00000"/>
              </a:solidFill>
              <a:latin typeface="Calibri"/>
              <a:ea typeface="Calibri"/>
              <a:cs typeface="Calibri"/>
              <a:sym typeface="Calibri"/>
            </a:endParaRPr>
          </a:p>
        </p:txBody>
      </p:sp>
      <p:sp>
        <p:nvSpPr>
          <p:cNvPr id="475" name="Google Shape;475;p38"/>
          <p:cNvSpPr txBox="1"/>
          <p:nvPr/>
        </p:nvSpPr>
        <p:spPr>
          <a:xfrm>
            <a:off x="5551649" y="1976912"/>
            <a:ext cx="4668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rgbClr val="C00000"/>
                </a:solidFill>
                <a:latin typeface="Calibri"/>
                <a:ea typeface="Calibri"/>
                <a:cs typeface="Calibri"/>
                <a:sym typeface="Calibri"/>
              </a:rPr>
              <a:t>✘</a:t>
            </a:r>
            <a:endParaRPr sz="2200">
              <a:solidFill>
                <a:srgbClr val="C00000"/>
              </a:solidFill>
              <a:latin typeface="Calibri"/>
              <a:ea typeface="Calibri"/>
              <a:cs typeface="Calibri"/>
              <a:sym typeface="Calibri"/>
            </a:endParaRPr>
          </a:p>
        </p:txBody>
      </p:sp>
      <p:sp>
        <p:nvSpPr>
          <p:cNvPr id="476" name="Google Shape;476;p38"/>
          <p:cNvSpPr txBox="1"/>
          <p:nvPr/>
        </p:nvSpPr>
        <p:spPr>
          <a:xfrm>
            <a:off x="5613293" y="1514525"/>
            <a:ext cx="3162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BF9000"/>
                </a:solidFill>
                <a:latin typeface="Calibri"/>
                <a:ea typeface="Calibri"/>
                <a:cs typeface="Calibri"/>
                <a:sym typeface="Calibri"/>
              </a:rPr>
              <a:t>?</a:t>
            </a:r>
            <a:endParaRPr/>
          </a:p>
        </p:txBody>
      </p:sp>
      <p:sp>
        <p:nvSpPr>
          <p:cNvPr id="477" name="Google Shape;477;p38"/>
          <p:cNvSpPr txBox="1"/>
          <p:nvPr/>
        </p:nvSpPr>
        <p:spPr>
          <a:xfrm>
            <a:off x="6020520" y="1930745"/>
            <a:ext cx="25968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[Pena-Faugère-Perret’14,</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Christiano-Sattath’16]</a:t>
            </a:r>
            <a:endParaRPr sz="1400">
              <a:solidFill>
                <a:srgbClr val="000000"/>
              </a:solidFill>
              <a:latin typeface="Calibri"/>
              <a:ea typeface="Calibri"/>
              <a:cs typeface="Calibri"/>
              <a:sym typeface="Calibri"/>
            </a:endParaRPr>
          </a:p>
        </p:txBody>
      </p:sp>
      <p:sp>
        <p:nvSpPr>
          <p:cNvPr id="478" name="Google Shape;478;p38"/>
          <p:cNvSpPr txBox="1"/>
          <p:nvPr/>
        </p:nvSpPr>
        <p:spPr>
          <a:xfrm>
            <a:off x="5613293" y="2376247"/>
            <a:ext cx="3162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BF9000"/>
                </a:solidFill>
                <a:latin typeface="Calibri"/>
                <a:ea typeface="Calibri"/>
                <a:cs typeface="Calibri"/>
                <a:sym typeface="Calibri"/>
              </a:rPr>
              <a:t>?</a:t>
            </a:r>
            <a:endParaRPr/>
          </a:p>
        </p:txBody>
      </p:sp>
      <p:sp>
        <p:nvSpPr>
          <p:cNvPr id="479" name="Google Shape;479;p38"/>
          <p:cNvSpPr txBox="1"/>
          <p:nvPr/>
        </p:nvSpPr>
        <p:spPr>
          <a:xfrm>
            <a:off x="5613293" y="3614651"/>
            <a:ext cx="3162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BF9000"/>
                </a:solidFill>
                <a:latin typeface="Calibri"/>
                <a:ea typeface="Calibri"/>
                <a:cs typeface="Calibri"/>
                <a:sym typeface="Calibri"/>
              </a:rPr>
              <a:t>?</a:t>
            </a:r>
            <a:endParaRPr/>
          </a:p>
        </p:txBody>
      </p:sp>
      <p:sp>
        <p:nvSpPr>
          <p:cNvPr id="480" name="Google Shape;480;p38"/>
          <p:cNvSpPr txBox="1"/>
          <p:nvPr/>
        </p:nvSpPr>
        <p:spPr>
          <a:xfrm>
            <a:off x="6020519" y="3675443"/>
            <a:ext cx="2747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No published cryptanalysis effort</a:t>
            </a:r>
            <a:endParaRPr sz="1400">
              <a:solidFill>
                <a:srgbClr val="000000"/>
              </a:solidFill>
              <a:latin typeface="Calibri"/>
              <a:ea typeface="Calibri"/>
              <a:cs typeface="Calibri"/>
              <a:sym typeface="Calibri"/>
            </a:endParaRPr>
          </a:p>
        </p:txBody>
      </p:sp>
      <p:sp>
        <p:nvSpPr>
          <p:cNvPr id="481" name="Google Shape;481;p38"/>
          <p:cNvSpPr txBox="1"/>
          <p:nvPr/>
        </p:nvSpPr>
        <p:spPr>
          <a:xfrm>
            <a:off x="6020519" y="2453162"/>
            <a:ext cx="2747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[Bilyk-Doliskani-Gong’22] analysis</a:t>
            </a:r>
            <a:endParaRPr sz="1400">
              <a:solidFill>
                <a:srgbClr val="000000"/>
              </a:solidFill>
              <a:latin typeface="Calibri"/>
              <a:ea typeface="Calibri"/>
              <a:cs typeface="Calibri"/>
              <a:sym typeface="Calibri"/>
            </a:endParaRPr>
          </a:p>
        </p:txBody>
      </p:sp>
      <p:sp>
        <p:nvSpPr>
          <p:cNvPr id="482" name="Google Shape;482;p38"/>
          <p:cNvSpPr txBox="1"/>
          <p:nvPr/>
        </p:nvSpPr>
        <p:spPr>
          <a:xfrm>
            <a:off x="6020519" y="1544234"/>
            <a:ext cx="2747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little published cryptanalysis effort</a:t>
            </a:r>
            <a:endParaRPr sz="1400">
              <a:solidFill>
                <a:srgbClr val="000000"/>
              </a:solidFill>
              <a:latin typeface="Calibri"/>
              <a:ea typeface="Calibri"/>
              <a:cs typeface="Calibri"/>
              <a:sym typeface="Calibri"/>
            </a:endParaRPr>
          </a:p>
        </p:txBody>
      </p:sp>
      <p:sp>
        <p:nvSpPr>
          <p:cNvPr id="483" name="Google Shape;483;p38"/>
          <p:cNvSpPr txBox="1"/>
          <p:nvPr/>
        </p:nvSpPr>
        <p:spPr>
          <a:xfrm>
            <a:off x="5551649" y="2806417"/>
            <a:ext cx="4668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rgbClr val="C00000"/>
                </a:solidFill>
                <a:latin typeface="Calibri"/>
                <a:ea typeface="Calibri"/>
                <a:cs typeface="Calibri"/>
                <a:sym typeface="Calibri"/>
              </a:rPr>
              <a:t>✘</a:t>
            </a:r>
            <a:endParaRPr sz="2200">
              <a:solidFill>
                <a:srgbClr val="C00000"/>
              </a:solidFill>
              <a:latin typeface="Calibri"/>
              <a:ea typeface="Calibri"/>
              <a:cs typeface="Calibri"/>
              <a:sym typeface="Calibri"/>
            </a:endParaRPr>
          </a:p>
        </p:txBody>
      </p:sp>
      <p:sp>
        <p:nvSpPr>
          <p:cNvPr id="484" name="Google Shape;484;p38"/>
          <p:cNvSpPr txBox="1"/>
          <p:nvPr/>
        </p:nvSpPr>
        <p:spPr>
          <a:xfrm>
            <a:off x="6018443" y="2836485"/>
            <a:ext cx="1135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[Roberts’21]</a:t>
            </a:r>
            <a:endParaRPr sz="1400">
              <a:solidFill>
                <a:srgbClr val="000000"/>
              </a:solidFill>
              <a:latin typeface="Calibri"/>
              <a:ea typeface="Calibri"/>
              <a:cs typeface="Calibri"/>
              <a:sym typeface="Calibri"/>
            </a:endParaRPr>
          </a:p>
        </p:txBody>
      </p:sp>
      <p:sp>
        <p:nvSpPr>
          <p:cNvPr id="485" name="Google Shape;485;p38"/>
          <p:cNvSpPr txBox="1"/>
          <p:nvPr/>
        </p:nvSpPr>
        <p:spPr>
          <a:xfrm>
            <a:off x="5579825" y="714563"/>
            <a:ext cx="347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u="sng">
                <a:latin typeface="Proxima Nova"/>
                <a:ea typeface="Proxima Nova"/>
                <a:cs typeface="Proxima Nova"/>
                <a:sym typeface="Proxima Nova"/>
              </a:rPr>
              <a:t>Cryptanalysis</a:t>
            </a:r>
            <a:endParaRPr sz="1800" u="sng">
              <a:latin typeface="Proxima Nova"/>
              <a:ea typeface="Proxima Nova"/>
              <a:cs typeface="Proxima Nova"/>
              <a:sym typeface="Proxima Nova"/>
            </a:endParaRPr>
          </a:p>
        </p:txBody>
      </p:sp>
      <p:sp>
        <p:nvSpPr>
          <p:cNvPr id="486" name="Google Shape;486;p38"/>
          <p:cNvSpPr txBox="1"/>
          <p:nvPr/>
        </p:nvSpPr>
        <p:spPr>
          <a:xfrm>
            <a:off x="6020519" y="4057205"/>
            <a:ext cx="2747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Calibri"/>
                <a:ea typeface="Calibri"/>
                <a:cs typeface="Calibri"/>
                <a:sym typeface="Calibri"/>
              </a:rPr>
              <a:t>[Liu-Montgomery-Zhandry’23] </a:t>
            </a:r>
            <a:endParaRPr sz="1400">
              <a:solidFill>
                <a:srgbClr val="000000"/>
              </a:solidFill>
              <a:latin typeface="Calibri"/>
              <a:ea typeface="Calibri"/>
              <a:cs typeface="Calibri"/>
              <a:sym typeface="Calibri"/>
            </a:endParaRPr>
          </a:p>
        </p:txBody>
      </p:sp>
      <p:sp>
        <p:nvSpPr>
          <p:cNvPr id="487" name="Google Shape;487;p38"/>
          <p:cNvSpPr txBox="1"/>
          <p:nvPr/>
        </p:nvSpPr>
        <p:spPr>
          <a:xfrm>
            <a:off x="5613293" y="3194451"/>
            <a:ext cx="3162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BF9000"/>
                </a:solidFill>
                <a:latin typeface="Calibri"/>
                <a:ea typeface="Calibri"/>
                <a:cs typeface="Calibri"/>
                <a:sym typeface="Calibri"/>
              </a:rPr>
              <a:t>?</a:t>
            </a:r>
            <a:endParaRPr/>
          </a:p>
        </p:txBody>
      </p:sp>
      <p:sp>
        <p:nvSpPr>
          <p:cNvPr id="488" name="Google Shape;488;p38"/>
          <p:cNvSpPr txBox="1"/>
          <p:nvPr/>
        </p:nvSpPr>
        <p:spPr>
          <a:xfrm>
            <a:off x="6020519" y="3256005"/>
            <a:ext cx="2747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Calibri"/>
                <a:ea typeface="Calibri"/>
                <a:cs typeface="Calibri"/>
                <a:sym typeface="Calibri"/>
              </a:rPr>
              <a:t>Little work on post-quantum iO</a:t>
            </a:r>
            <a:endParaRPr sz="1400">
              <a:solidFill>
                <a:srgbClr val="000000"/>
              </a:solidFill>
              <a:latin typeface="Calibri"/>
              <a:ea typeface="Calibri"/>
              <a:cs typeface="Calibri"/>
              <a:sym typeface="Calibri"/>
            </a:endParaRPr>
          </a:p>
        </p:txBody>
      </p:sp>
      <p:sp>
        <p:nvSpPr>
          <p:cNvPr id="489" name="Google Shape;489;p38"/>
          <p:cNvSpPr txBox="1"/>
          <p:nvPr/>
        </p:nvSpPr>
        <p:spPr>
          <a:xfrm>
            <a:off x="5551649" y="4012642"/>
            <a:ext cx="4668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rgbClr val="C00000"/>
                </a:solidFill>
                <a:latin typeface="Calibri"/>
                <a:ea typeface="Calibri"/>
                <a:cs typeface="Calibri"/>
                <a:sym typeface="Calibri"/>
              </a:rPr>
              <a:t>✘</a:t>
            </a:r>
            <a:endParaRPr sz="2200">
              <a:solidFill>
                <a:srgbClr val="C00000"/>
              </a:solidFill>
              <a:latin typeface="Calibri"/>
              <a:ea typeface="Calibri"/>
              <a:cs typeface="Calibri"/>
              <a:sym typeface="Calibri"/>
            </a:endParaRPr>
          </a:p>
        </p:txBody>
      </p:sp>
      <p:sp>
        <p:nvSpPr>
          <p:cNvPr id="490" name="Google Shape;490;p38"/>
          <p:cNvSpPr txBox="1"/>
          <p:nvPr/>
        </p:nvSpPr>
        <p:spPr>
          <a:xfrm>
            <a:off x="6020519" y="4514418"/>
            <a:ext cx="2747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Calibri"/>
                <a:ea typeface="Calibri"/>
                <a:cs typeface="Calibri"/>
                <a:sym typeface="Calibri"/>
              </a:rPr>
              <a:t>No concrete schemes</a:t>
            </a:r>
            <a:endParaRPr sz="1400">
              <a:solidFill>
                <a:srgbClr val="000000"/>
              </a:solidFill>
              <a:latin typeface="Calibri"/>
              <a:ea typeface="Calibri"/>
              <a:cs typeface="Calibri"/>
              <a:sym typeface="Calibri"/>
            </a:endParaRPr>
          </a:p>
        </p:txBody>
      </p:sp>
      <p:sp>
        <p:nvSpPr>
          <p:cNvPr id="491" name="Google Shape;491;p38"/>
          <p:cNvSpPr txBox="1"/>
          <p:nvPr/>
        </p:nvSpPr>
        <p:spPr>
          <a:xfrm>
            <a:off x="5616643" y="4422876"/>
            <a:ext cx="3162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BF9000"/>
                </a:solidFill>
                <a:latin typeface="Calibri"/>
                <a:ea typeface="Calibri"/>
                <a:cs typeface="Calibri"/>
                <a:sym typeface="Calibri"/>
              </a:rPr>
              <a: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39"/>
          <p:cNvSpPr/>
          <p:nvPr/>
        </p:nvSpPr>
        <p:spPr>
          <a:xfrm>
            <a:off x="175" y="-8225"/>
            <a:ext cx="9144000" cy="618300"/>
          </a:xfrm>
          <a:prstGeom prst="rect">
            <a:avLst/>
          </a:prstGeom>
          <a:solidFill>
            <a:srgbClr val="447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9"/>
          <p:cNvSpPr txBox="1"/>
          <p:nvPr>
            <p:ph type="title"/>
          </p:nvPr>
        </p:nvSpPr>
        <p:spPr>
          <a:xfrm>
            <a:off x="755650" y="91691"/>
            <a:ext cx="7632600" cy="4164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solidFill>
                  <a:schemeClr val="lt1"/>
                </a:solidFill>
              </a:rPr>
              <a:t>But there is hope?</a:t>
            </a:r>
            <a:r>
              <a:rPr lang="en-US">
                <a:solidFill>
                  <a:schemeClr val="lt1"/>
                </a:solidFill>
              </a:rPr>
              <a:t>  </a:t>
            </a:r>
            <a:r>
              <a:rPr lang="en-US">
                <a:solidFill>
                  <a:schemeClr val="accent4"/>
                </a:solidFill>
              </a:rPr>
              <a:t>Concrete Constructions!</a:t>
            </a:r>
            <a:endParaRPr>
              <a:solidFill>
                <a:schemeClr val="accent4"/>
              </a:solidFill>
            </a:endParaRPr>
          </a:p>
        </p:txBody>
      </p:sp>
      <p:sp>
        <p:nvSpPr>
          <p:cNvPr id="498" name="Google Shape;498;p39"/>
          <p:cNvSpPr txBox="1"/>
          <p:nvPr/>
        </p:nvSpPr>
        <p:spPr>
          <a:xfrm>
            <a:off x="211000" y="715700"/>
            <a:ext cx="433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499" name="Google Shape;499;p39"/>
          <p:cNvSpPr txBox="1"/>
          <p:nvPr/>
        </p:nvSpPr>
        <p:spPr>
          <a:xfrm>
            <a:off x="100176" y="757474"/>
            <a:ext cx="5428800" cy="28629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1800" u="sng">
                <a:latin typeface="Calibri"/>
                <a:ea typeface="Calibri"/>
                <a:cs typeface="Calibri"/>
                <a:sym typeface="Calibri"/>
              </a:rPr>
              <a:t>Scheme: assumption</a:t>
            </a:r>
            <a:endParaRPr sz="1800">
              <a:latin typeface="Calibri"/>
              <a:ea typeface="Calibri"/>
              <a:cs typeface="Calibri"/>
              <a:sym typeface="Calibri"/>
            </a:endParaRPr>
          </a:p>
          <a:p>
            <a:pPr indent="0" lvl="0" marL="0" marR="0" rtl="0" algn="l">
              <a:lnSpc>
                <a:spcPct val="150000"/>
              </a:lnSpc>
              <a:spcBef>
                <a:spcPts val="0"/>
              </a:spcBef>
              <a:spcAft>
                <a:spcPts val="0"/>
              </a:spcAft>
              <a:buNone/>
            </a:pPr>
            <a:r>
              <a:rPr lang="en-US" sz="1800">
                <a:solidFill>
                  <a:srgbClr val="000000"/>
                </a:solidFill>
                <a:latin typeface="Calibri"/>
                <a:ea typeface="Calibri"/>
                <a:cs typeface="Calibri"/>
                <a:sym typeface="Calibri"/>
              </a:rPr>
              <a:t>[</a:t>
            </a:r>
            <a:r>
              <a:rPr lang="en-US" sz="1800">
                <a:latin typeface="Calibri"/>
                <a:ea typeface="Calibri"/>
                <a:cs typeface="Calibri"/>
                <a:sym typeface="Calibri"/>
              </a:rPr>
              <a:t>Zhandry</a:t>
            </a:r>
            <a:r>
              <a:rPr lang="en-US" sz="1800">
                <a:solidFill>
                  <a:srgbClr val="000000"/>
                </a:solidFill>
                <a:latin typeface="Calibri"/>
                <a:ea typeface="Calibri"/>
                <a:cs typeface="Calibri"/>
                <a:sym typeface="Calibri"/>
              </a:rPr>
              <a:t>’</a:t>
            </a:r>
            <a:r>
              <a:rPr lang="en-US" sz="1800">
                <a:latin typeface="Calibri"/>
                <a:ea typeface="Calibri"/>
                <a:cs typeface="Calibri"/>
                <a:sym typeface="Calibri"/>
              </a:rPr>
              <a:t>23</a:t>
            </a:r>
            <a:r>
              <a:rPr lang="en-US" sz="1800">
                <a:solidFill>
                  <a:srgbClr val="000000"/>
                </a:solidFill>
                <a:latin typeface="Calibri"/>
                <a:ea typeface="Calibri"/>
                <a:cs typeface="Calibri"/>
                <a:sym typeface="Calibri"/>
              </a:rPr>
              <a:t>]: </a:t>
            </a:r>
            <a:r>
              <a:rPr lang="en-US" sz="1800">
                <a:latin typeface="Calibri"/>
                <a:ea typeface="Calibri"/>
                <a:cs typeface="Calibri"/>
                <a:sym typeface="Calibri"/>
              </a:rPr>
              <a:t>New Interactive (Quantum) Oracle Assumption using Group Actions</a:t>
            </a:r>
            <a:endParaRPr sz="1800">
              <a:solidFill>
                <a:srgbClr val="000000"/>
              </a:solidFill>
              <a:latin typeface="Calibri"/>
              <a:ea typeface="Calibri"/>
              <a:cs typeface="Calibri"/>
              <a:sym typeface="Calibri"/>
            </a:endParaRPr>
          </a:p>
          <a:p>
            <a:pPr indent="0" lvl="0" marL="0" marR="0" rtl="0" algn="l">
              <a:lnSpc>
                <a:spcPct val="150000"/>
              </a:lnSpc>
              <a:spcBef>
                <a:spcPts val="0"/>
              </a:spcBef>
              <a:spcAft>
                <a:spcPts val="0"/>
              </a:spcAft>
              <a:buNone/>
            </a:pPr>
            <a:r>
              <a:rPr b="1" lang="en-US" sz="1800">
                <a:solidFill>
                  <a:srgbClr val="000000"/>
                </a:solidFill>
                <a:latin typeface="Calibri"/>
                <a:ea typeface="Calibri"/>
                <a:cs typeface="Calibri"/>
                <a:sym typeface="Calibri"/>
              </a:rPr>
              <a:t>[</a:t>
            </a:r>
            <a:r>
              <a:rPr b="1" lang="en-US" sz="1800">
                <a:latin typeface="Calibri"/>
                <a:ea typeface="Calibri"/>
                <a:cs typeface="Calibri"/>
                <a:sym typeface="Calibri"/>
              </a:rPr>
              <a:t>This work</a:t>
            </a:r>
            <a:r>
              <a:rPr b="1" lang="en-US" sz="1800">
                <a:solidFill>
                  <a:srgbClr val="000000"/>
                </a:solidFill>
                <a:latin typeface="Calibri"/>
                <a:ea typeface="Calibri"/>
                <a:cs typeface="Calibri"/>
                <a:sym typeface="Calibri"/>
              </a:rPr>
              <a:t>]: </a:t>
            </a:r>
            <a:r>
              <a:rPr b="1" lang="en-US" sz="1800">
                <a:latin typeface="Calibri"/>
                <a:ea typeface="Calibri"/>
                <a:cs typeface="Calibri"/>
                <a:sym typeface="Calibri"/>
              </a:rPr>
              <a:t>Natural (but Quantum) Assumption over Elliptic Curve Isogenies</a:t>
            </a:r>
            <a:endParaRPr b="1" sz="1800">
              <a:solidFill>
                <a:srgbClr val="000000"/>
              </a:solidFill>
              <a:latin typeface="Calibri"/>
              <a:ea typeface="Calibri"/>
              <a:cs typeface="Calibri"/>
              <a:sym typeface="Calibri"/>
            </a:endParaRPr>
          </a:p>
          <a:p>
            <a:pPr indent="0" lvl="0" marL="0" marR="0" rtl="0" algn="l">
              <a:lnSpc>
                <a:spcPct val="150000"/>
              </a:lnSpc>
              <a:spcBef>
                <a:spcPts val="0"/>
              </a:spcBef>
              <a:spcAft>
                <a:spcPts val="0"/>
              </a:spcAft>
              <a:buNone/>
            </a:pPr>
            <a:r>
              <a:rPr lang="en-US" sz="1800">
                <a:solidFill>
                  <a:srgbClr val="000000"/>
                </a:solidFill>
                <a:latin typeface="Calibri"/>
                <a:ea typeface="Calibri"/>
                <a:cs typeface="Calibri"/>
                <a:sym typeface="Calibri"/>
              </a:rPr>
              <a:t>[Bostanci-Nehoran-Zhandry</a:t>
            </a:r>
            <a:r>
              <a:rPr lang="en-US" sz="1800">
                <a:latin typeface="Calibri"/>
                <a:ea typeface="Calibri"/>
                <a:cs typeface="Calibri"/>
                <a:sym typeface="Calibri"/>
              </a:rPr>
              <a:t>’</a:t>
            </a:r>
            <a:r>
              <a:rPr b="1" lang="en-US" sz="1800">
                <a:solidFill>
                  <a:schemeClr val="accent4"/>
                </a:solidFill>
                <a:latin typeface="Calibri"/>
                <a:ea typeface="Calibri"/>
                <a:cs typeface="Calibri"/>
                <a:sym typeface="Calibri"/>
              </a:rPr>
              <a:t>VeryNew</a:t>
            </a:r>
            <a:r>
              <a:rPr lang="en-US" sz="1800">
                <a:solidFill>
                  <a:srgbClr val="000000"/>
                </a:solidFill>
                <a:latin typeface="Calibri"/>
                <a:ea typeface="Calibri"/>
                <a:cs typeface="Calibri"/>
                <a:sym typeface="Calibri"/>
              </a:rPr>
              <a:t>]: </a:t>
            </a:r>
            <a:r>
              <a:rPr lang="en-US" sz="1800">
                <a:latin typeface="Calibri"/>
                <a:ea typeface="Calibri"/>
                <a:cs typeface="Calibri"/>
                <a:sym typeface="Calibri"/>
              </a:rPr>
              <a:t>New (Entirely Classical!) Assumption using Nonabelian Group Actions</a:t>
            </a:r>
            <a:endParaRPr sz="1800">
              <a:latin typeface="Calibri"/>
              <a:ea typeface="Calibri"/>
              <a:cs typeface="Calibri"/>
              <a:sym typeface="Calibri"/>
            </a:endParaRPr>
          </a:p>
        </p:txBody>
      </p:sp>
      <p:sp>
        <p:nvSpPr>
          <p:cNvPr id="500" name="Google Shape;500;p39"/>
          <p:cNvSpPr txBox="1"/>
          <p:nvPr/>
        </p:nvSpPr>
        <p:spPr>
          <a:xfrm>
            <a:off x="5602931" y="1176275"/>
            <a:ext cx="3162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BF9000"/>
                </a:solidFill>
                <a:latin typeface="Calibri"/>
                <a:ea typeface="Calibri"/>
                <a:cs typeface="Calibri"/>
                <a:sym typeface="Calibri"/>
              </a:rPr>
              <a:t>?</a:t>
            </a:r>
            <a:endParaRPr/>
          </a:p>
        </p:txBody>
      </p:sp>
      <p:sp>
        <p:nvSpPr>
          <p:cNvPr id="501" name="Google Shape;501;p39"/>
          <p:cNvSpPr txBox="1"/>
          <p:nvPr/>
        </p:nvSpPr>
        <p:spPr>
          <a:xfrm>
            <a:off x="5613293" y="1973535"/>
            <a:ext cx="3162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BF9000"/>
                </a:solidFill>
                <a:latin typeface="Calibri"/>
                <a:ea typeface="Calibri"/>
                <a:cs typeface="Calibri"/>
                <a:sym typeface="Calibri"/>
              </a:rPr>
              <a:t>?</a:t>
            </a:r>
            <a:endParaRPr/>
          </a:p>
        </p:txBody>
      </p:sp>
      <p:sp>
        <p:nvSpPr>
          <p:cNvPr id="502" name="Google Shape;502;p39"/>
          <p:cNvSpPr txBox="1"/>
          <p:nvPr/>
        </p:nvSpPr>
        <p:spPr>
          <a:xfrm>
            <a:off x="5579825" y="714563"/>
            <a:ext cx="347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u="sng">
                <a:latin typeface="Proxima Nova"/>
                <a:ea typeface="Proxima Nova"/>
                <a:cs typeface="Proxima Nova"/>
                <a:sym typeface="Proxima Nova"/>
              </a:rPr>
              <a:t>Cryptanalysis</a:t>
            </a:r>
            <a:endParaRPr sz="1800" u="sng">
              <a:latin typeface="Proxima Nova"/>
              <a:ea typeface="Proxima Nova"/>
              <a:cs typeface="Proxima Nova"/>
              <a:sym typeface="Proxima Nova"/>
            </a:endParaRPr>
          </a:p>
        </p:txBody>
      </p:sp>
      <p:sp>
        <p:nvSpPr>
          <p:cNvPr id="503" name="Google Shape;503;p39"/>
          <p:cNvSpPr/>
          <p:nvPr/>
        </p:nvSpPr>
        <p:spPr>
          <a:xfrm>
            <a:off x="6548975" y="1382750"/>
            <a:ext cx="1619700" cy="15267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504" name="Google Shape;504;p39"/>
          <p:cNvSpPr txBox="1"/>
          <p:nvPr/>
        </p:nvSpPr>
        <p:spPr>
          <a:xfrm>
            <a:off x="6899675" y="1592000"/>
            <a:ext cx="11928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chemeClr val="accent4"/>
                </a:solidFill>
                <a:latin typeface="Proxima Nova"/>
                <a:ea typeface="Proxima Nova"/>
                <a:cs typeface="Proxima Nova"/>
                <a:sym typeface="Proxima Nova"/>
              </a:rPr>
              <a:t>YOUR </a:t>
            </a:r>
            <a:endParaRPr b="1" sz="2000">
              <a:solidFill>
                <a:schemeClr val="accent4"/>
              </a:solidFill>
              <a:latin typeface="Proxima Nova"/>
              <a:ea typeface="Proxima Nova"/>
              <a:cs typeface="Proxima Nova"/>
              <a:sym typeface="Proxima Nova"/>
            </a:endParaRPr>
          </a:p>
          <a:p>
            <a:pPr indent="0" lvl="0" marL="0" rtl="0" algn="l">
              <a:spcBef>
                <a:spcPts val="0"/>
              </a:spcBef>
              <a:spcAft>
                <a:spcPts val="0"/>
              </a:spcAft>
              <a:buNone/>
            </a:pPr>
            <a:r>
              <a:rPr b="1" lang="en-US" sz="2000">
                <a:solidFill>
                  <a:schemeClr val="accent4"/>
                </a:solidFill>
                <a:latin typeface="Proxima Nova"/>
                <a:ea typeface="Proxima Nova"/>
                <a:cs typeface="Proxima Nova"/>
                <a:sym typeface="Proxima Nova"/>
              </a:rPr>
              <a:t>NAME </a:t>
            </a:r>
            <a:endParaRPr b="1" sz="2000">
              <a:solidFill>
                <a:schemeClr val="accent4"/>
              </a:solidFill>
              <a:latin typeface="Proxima Nova"/>
              <a:ea typeface="Proxima Nova"/>
              <a:cs typeface="Proxima Nova"/>
              <a:sym typeface="Proxima Nova"/>
            </a:endParaRPr>
          </a:p>
          <a:p>
            <a:pPr indent="0" lvl="0" marL="0" rtl="0" algn="l">
              <a:spcBef>
                <a:spcPts val="0"/>
              </a:spcBef>
              <a:spcAft>
                <a:spcPts val="0"/>
              </a:spcAft>
              <a:buNone/>
            </a:pPr>
            <a:r>
              <a:rPr b="1" lang="en-US" sz="2000">
                <a:solidFill>
                  <a:schemeClr val="accent4"/>
                </a:solidFill>
                <a:latin typeface="Proxima Nova"/>
                <a:ea typeface="Proxima Nova"/>
                <a:cs typeface="Proxima Nova"/>
                <a:sym typeface="Proxima Nova"/>
              </a:rPr>
              <a:t>HERE?</a:t>
            </a:r>
            <a:endParaRPr b="1" sz="2000">
              <a:solidFill>
                <a:schemeClr val="accent4"/>
              </a:solidFill>
              <a:latin typeface="Proxima Nova"/>
              <a:ea typeface="Proxima Nova"/>
              <a:cs typeface="Proxima Nova"/>
              <a:sym typeface="Proxima Nova"/>
            </a:endParaRPr>
          </a:p>
        </p:txBody>
      </p:sp>
      <p:sp>
        <p:nvSpPr>
          <p:cNvPr id="505" name="Google Shape;505;p39"/>
          <p:cNvSpPr txBox="1"/>
          <p:nvPr/>
        </p:nvSpPr>
        <p:spPr>
          <a:xfrm>
            <a:off x="5613293" y="2770772"/>
            <a:ext cx="3162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BF9000"/>
                </a:solidFill>
                <a:latin typeface="Calibri"/>
                <a:ea typeface="Calibri"/>
                <a:cs typeface="Calibri"/>
                <a:sym typeface="Calibri"/>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1000"/>
                                        <p:tgtEl>
                                          <p:spTgt spid="503"/>
                                        </p:tgtEl>
                                      </p:cBhvr>
                                    </p:animEffect>
                                  </p:childTnLst>
                                </p:cTn>
                              </p:par>
                              <p:par>
                                <p:cTn fill="hold" nodeType="with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1000"/>
                                        <p:tgtEl>
                                          <p:spTgt spid="5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urple">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2B89C9"/>
      </a:hlink>
      <a:folHlink>
        <a:srgbClr val="2B89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