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633" r:id="rId3"/>
    <p:sldId id="658" r:id="rId4"/>
    <p:sldId id="638" r:id="rId5"/>
    <p:sldId id="1254" r:id="rId6"/>
    <p:sldId id="1255" r:id="rId7"/>
    <p:sldId id="1253" r:id="rId8"/>
    <p:sldId id="1258" r:id="rId9"/>
    <p:sldId id="643" r:id="rId10"/>
    <p:sldId id="644" r:id="rId11"/>
    <p:sldId id="1257" r:id="rId12"/>
    <p:sldId id="659" r:id="rId13"/>
    <p:sldId id="269" r:id="rId14"/>
    <p:sldId id="645" r:id="rId15"/>
    <p:sldId id="1259" r:id="rId16"/>
    <p:sldId id="1260" r:id="rId17"/>
    <p:sldId id="649" r:id="rId18"/>
    <p:sldId id="1262" r:id="rId19"/>
    <p:sldId id="1263" r:id="rId20"/>
    <p:sldId id="1261" r:id="rId21"/>
    <p:sldId id="1264" r:id="rId22"/>
    <p:sldId id="657" r:id="rId23"/>
    <p:sldId id="646" r:id="rId24"/>
    <p:sldId id="647" r:id="rId25"/>
    <p:sldId id="648" r:id="rId26"/>
    <p:sldId id="650" r:id="rId27"/>
    <p:sldId id="652" r:id="rId28"/>
    <p:sldId id="655" r:id="rId2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" initials="m" lastIdx="1" clrIdx="0">
    <p:extLst>
      <p:ext uri="{19B8F6BF-5375-455C-9EA6-DF929625EA0E}">
        <p15:presenceInfo xmlns:p15="http://schemas.microsoft.com/office/powerpoint/2012/main" userId="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82" y="5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31885-62E1-44E4-B78F-797373A2E479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BEA16-5A11-4361-97CD-BC491B4B59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5900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E03498-08C4-4C62-BB24-D0C7E52D4D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572E8AA-12C7-44D7-94B0-9A008C303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5C6F9F9-C162-44EE-A154-ABA91E6B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9CE32-5E6D-42D2-A830-B682D7500A6F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A9806A9-1F98-4F85-9BFC-DA368F1EB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9C1656-63A6-44FA-A545-204D8A5E6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7691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F9F249B-21BF-447C-B765-C6C4DEB86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6738C7-9CDD-407A-920E-09616B9CE9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DC93541-6217-4724-9A60-B92D17DCA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3C626-9CFC-417C-85B8-B6FA552AE81B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366468F-430A-4C98-8D08-9416EC6F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6EF3CE-7FA0-4FB8-806C-793FAF041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7076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19E3909-8EAB-41AB-85B9-59CD67A5FB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A023B22-4A4E-4CF8-A907-3154F1EE53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C5F93E-0D5C-4210-AB47-EAD691165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F5746-D99E-4375-A0A2-62C2D7399D58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9989941-E069-4DDB-A9A2-EF6E975C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950A910-AAB5-489A-A73B-7E5507D86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1839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FC3D97-3294-4269-B01A-EA437C4FB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357A4C-F2CB-4609-97F0-1A3433F8C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A92B75C-8B11-4A15-8144-0E2635892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44A66-92FB-4EBC-B957-F58F8123C277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0A6251-C2C9-4803-B115-435F4FF2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3AF6BB-8A27-47BC-A034-17A277CF7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509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1E5504-7340-4988-9325-1FB0DAA0D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E050CCB-697A-486E-A044-784729021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76F34D-2933-4F8A-95E0-174493683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BA625-D72A-41B0-9D57-A0A024753722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8D86A63-9FFA-4630-90E8-E57C54E5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31DDC0F-D2E0-4B31-A113-4CE680C48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718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67E535-4755-49A0-8BD0-F738C0E35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880D6C-19AA-481D-9F9A-07B95EB37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4E29C14-0814-4ABC-8B5F-9CA19F77C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A0278E1-B712-4D80-B1F0-6A5D395C1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95D4F-3B89-4E05-8316-766FE93DD184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AEE83C9-8A58-4FD2-AE82-9A69D597A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D7BC67E-AEA7-4F27-8C40-6430F3F08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0095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F2B8AE-2F81-4589-9AFB-03C898E4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8F2B719-2C03-4561-B52C-CD8F4B9B1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E96148-2FEF-442E-9453-4E5B6D6CFD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716E96F-259D-4F2E-8BAB-B6025D1799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5645A5CA-0997-448B-A037-E51D823E1D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280E0DC-8153-45BF-8F74-692F75D4C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2637F-AF83-408E-BDA3-AAA17C94C5BD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5F28C37-8AF3-479C-84AB-B3715241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3AEDB1F-7E35-48A6-918D-75CAAC1D6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929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11C0C6-FDC3-48EB-980F-0C1F96F9D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58521D7-D202-446A-A5D4-3B562AB8D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642EE-C8C7-4CFF-A923-FCFC96CC5B26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DAC4000-121F-4D0E-A7AE-896717C6A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7390C80-B7EB-4FB4-806D-D46C14DC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325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1B6BDB3-1459-4A8C-8971-AA8381799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88310-5DDB-45DA-B209-5FC3C7D38176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9D23B4D-58F0-4553-BB4E-50DBDBC1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5FF17FF-8C8B-4616-AE3C-787B76642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675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B807D8-BF1E-4660-AAA2-251BB61A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FF0D63-A861-4D36-858D-EE3C4D45F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A71019A-890C-401D-9C8F-B6ADB87F80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91637DD-526F-4FA8-93CC-C1050F78A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AD0490-46B0-4690-B461-CB96D8B252AE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638D67E-5E58-43F1-BCBF-A8F92B4B5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092B9BE-26AC-4C0B-A78B-19D903FB5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2844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E91B61-A5AF-4700-9124-C5924B4B8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B2CDC31-6521-4F58-AA24-EC8D09C12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142FDA1-C351-4075-86F0-D4BF064A5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2ABCEFB-7A1E-4651-8EBE-AD9CA591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01A8-30F3-403E-9631-2EBA6D804F8D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60A1DA-6547-4A91-A67F-87F248FCB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8DF81A-6E57-48BD-9F36-302DBF5C6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9554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B251A6-7961-42A1-B894-6399F50A8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35F613-7ADD-4A4B-B8B1-9709FEACFD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3F0685-2AB3-45BB-AFA1-B694331C0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EA332-0518-48E3-A5F2-45E4C7D1D9F0}" type="datetime1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76FC48-6ABF-42EA-93AD-5E02B08865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06A429-A2D8-413F-B983-ECE83CF1A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1E0FA-CA8D-464E-8B01-FA59447B4A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28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6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10" Type="http://schemas.openxmlformats.org/officeDocument/2006/relationships/image" Target="../media/image19.jpg"/><Relationship Id="rId4" Type="http://schemas.openxmlformats.org/officeDocument/2006/relationships/image" Target="../media/image29.png"/><Relationship Id="rId9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7.jp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jp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19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jpg"/><Relationship Id="rId7" Type="http://schemas.openxmlformats.org/officeDocument/2006/relationships/image" Target="../media/image19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10" Type="http://schemas.openxmlformats.org/officeDocument/2006/relationships/image" Target="../media/image30.png"/><Relationship Id="rId4" Type="http://schemas.openxmlformats.org/officeDocument/2006/relationships/image" Target="../media/image19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8.jpg"/><Relationship Id="rId7" Type="http://schemas.openxmlformats.org/officeDocument/2006/relationships/image" Target="../media/image62.png"/><Relationship Id="rId12" Type="http://schemas.openxmlformats.org/officeDocument/2006/relationships/image" Target="../media/image37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38.png"/><Relationship Id="rId5" Type="http://schemas.openxmlformats.org/officeDocument/2006/relationships/image" Target="../media/image60.png"/><Relationship Id="rId10" Type="http://schemas.openxmlformats.org/officeDocument/2006/relationships/image" Target="../media/image37.png"/><Relationship Id="rId4" Type="http://schemas.openxmlformats.org/officeDocument/2006/relationships/image" Target="../media/image59.png"/><Relationship Id="rId9" Type="http://schemas.openxmlformats.org/officeDocument/2006/relationships/image" Target="../media/image30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18.jpg"/><Relationship Id="rId7" Type="http://schemas.openxmlformats.org/officeDocument/2006/relationships/image" Target="../media/image2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10.png"/><Relationship Id="rId10" Type="http://schemas.openxmlformats.org/officeDocument/2006/relationships/image" Target="../media/image381.png"/><Relationship Id="rId4" Type="http://schemas.openxmlformats.org/officeDocument/2006/relationships/image" Target="../media/image190.png"/><Relationship Id="rId9" Type="http://schemas.openxmlformats.org/officeDocument/2006/relationships/image" Target="../media/image2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8.jpg"/><Relationship Id="rId7" Type="http://schemas.openxmlformats.org/officeDocument/2006/relationships/image" Target="../media/image62.png"/><Relationship Id="rId12" Type="http://schemas.openxmlformats.org/officeDocument/2006/relationships/image" Target="../media/image41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40.png"/><Relationship Id="rId5" Type="http://schemas.openxmlformats.org/officeDocument/2006/relationships/image" Target="../media/image60.png"/><Relationship Id="rId10" Type="http://schemas.openxmlformats.org/officeDocument/2006/relationships/image" Target="../media/image37.png"/><Relationship Id="rId4" Type="http://schemas.openxmlformats.org/officeDocument/2006/relationships/image" Target="../media/image59.png"/><Relationship Id="rId9" Type="http://schemas.openxmlformats.org/officeDocument/2006/relationships/image" Target="../media/image30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.png"/><Relationship Id="rId3" Type="http://schemas.openxmlformats.org/officeDocument/2006/relationships/image" Target="../media/image18.jp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1.png"/><Relationship Id="rId9" Type="http://schemas.openxmlformats.org/officeDocument/2006/relationships/image" Target="../media/image410.png"/><Relationship Id="rId1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8.jpg"/><Relationship Id="rId7" Type="http://schemas.openxmlformats.org/officeDocument/2006/relationships/image" Target="../media/image48.png"/><Relationship Id="rId12" Type="http://schemas.openxmlformats.org/officeDocument/2006/relationships/image" Target="../media/image5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1.png"/><Relationship Id="rId11" Type="http://schemas.openxmlformats.org/officeDocument/2006/relationships/image" Target="../media/image53.png"/><Relationship Id="rId5" Type="http://schemas.openxmlformats.org/officeDocument/2006/relationships/image" Target="../media/image390.png"/><Relationship Id="rId10" Type="http://schemas.openxmlformats.org/officeDocument/2006/relationships/image" Target="../media/image52.png"/><Relationship Id="rId4" Type="http://schemas.openxmlformats.org/officeDocument/2006/relationships/image" Target="../media/image351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8.jpg"/><Relationship Id="rId7" Type="http://schemas.openxmlformats.org/officeDocument/2006/relationships/image" Target="../media/image57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39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5" Type="http://schemas.openxmlformats.org/officeDocument/2006/relationships/image" Target="../media/image300.png"/><Relationship Id="rId10" Type="http://schemas.openxmlformats.org/officeDocument/2006/relationships/image" Target="../media/image19.jpg"/><Relationship Id="rId4" Type="http://schemas.openxmlformats.org/officeDocument/2006/relationships/image" Target="../media/image29.png"/><Relationship Id="rId9" Type="http://schemas.openxmlformats.org/officeDocument/2006/relationships/image" Target="../media/image18.jp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13" Type="http://schemas.openxmlformats.org/officeDocument/2006/relationships/image" Target="../media/image45.png"/><Relationship Id="rId3" Type="http://schemas.openxmlformats.org/officeDocument/2006/relationships/image" Target="../media/image18.jpg"/><Relationship Id="rId7" Type="http://schemas.openxmlformats.org/officeDocument/2006/relationships/image" Target="../media/image390.png"/><Relationship Id="rId12" Type="http://schemas.openxmlformats.org/officeDocument/2006/relationships/image" Target="../media/image44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342.png"/><Relationship Id="rId10" Type="http://schemas.openxmlformats.org/officeDocument/2006/relationships/image" Target="../media/image42.png"/><Relationship Id="rId4" Type="http://schemas.openxmlformats.org/officeDocument/2006/relationships/image" Target="../media/image361.png"/><Relationship Id="rId9" Type="http://schemas.openxmlformats.org/officeDocument/2006/relationships/image" Target="../media/image410.png"/><Relationship Id="rId1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D1B9D7-2D77-4012-8B69-E44FB61C24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12114"/>
            <a:ext cx="11951645" cy="2387600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Quantum advantage from </a:t>
            </a:r>
            <a:br>
              <a:rPr kumimoji="1" lang="en-US" altLang="ja-JP" dirty="0"/>
            </a:br>
            <a:r>
              <a:rPr kumimoji="1" lang="en-US" altLang="ja-JP" dirty="0"/>
              <a:t>one-way functions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A4A2405-3174-40A2-AFC5-D0A19358A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56" y="3130406"/>
            <a:ext cx="11711287" cy="1655762"/>
          </a:xfrm>
        </p:spPr>
        <p:txBody>
          <a:bodyPr/>
          <a:lstStyle/>
          <a:p>
            <a:r>
              <a:rPr lang="en-US" altLang="ja-JP" dirty="0"/>
              <a:t>Tomoyuki </a:t>
            </a:r>
            <a:r>
              <a:rPr lang="en-US" altLang="ja-JP" dirty="0" err="1"/>
              <a:t>Morimae</a:t>
            </a:r>
            <a:r>
              <a:rPr kumimoji="1" lang="en-US" altLang="ja-JP" dirty="0"/>
              <a:t> (Kyoto University)</a:t>
            </a:r>
          </a:p>
          <a:p>
            <a:r>
              <a:rPr lang="en-US" altLang="ja-JP" dirty="0"/>
              <a:t>Takashi </a:t>
            </a:r>
            <a:r>
              <a:rPr lang="en-US" altLang="ja-JP" dirty="0" err="1"/>
              <a:t>Yamakawa</a:t>
            </a:r>
            <a:r>
              <a:rPr lang="en-US" altLang="ja-JP" dirty="0"/>
              <a:t> (NTT and Kyoto University)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F73F252-F55D-495B-A11B-53737C7F8D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6" y="4762425"/>
            <a:ext cx="3456321" cy="1601428"/>
          </a:xfrm>
          <a:prstGeom prst="rect">
            <a:avLst/>
          </a:prstGeom>
        </p:spPr>
      </p:pic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E85DA08-1902-5609-2C05-FD1B0486C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E3D15826-91B9-4A04-828E-F025D1009730}"/>
              </a:ext>
            </a:extLst>
          </p:cNvPr>
          <p:cNvSpPr/>
          <p:nvPr/>
        </p:nvSpPr>
        <p:spPr>
          <a:xfrm>
            <a:off x="4818960" y="4330867"/>
            <a:ext cx="23137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Crypto 2024, 18min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013EA00A-B389-0E38-64B0-405E2B257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677" y="4498991"/>
            <a:ext cx="1287827" cy="174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777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8EAEB-AE0E-43E2-897B-89C5319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1365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Our result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0C7984-E2F9-4629-B474-F768C6C2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D346AED3-2EC8-45C2-9B4A-6FC86DA6B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606394"/>
                  </p:ext>
                </p:extLst>
              </p:nvPr>
            </p:nvGraphicFramePr>
            <p:xfrm>
              <a:off x="541383" y="2327575"/>
              <a:ext cx="10353040" cy="267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7018">
                      <a:extLst>
                        <a:ext uri="{9D8B030D-6E8A-4147-A177-3AD203B41FA5}">
                          <a16:colId xmlns:a16="http://schemas.microsoft.com/office/drawing/2014/main" val="2324695737"/>
                        </a:ext>
                      </a:extLst>
                    </a:gridCol>
                    <a:gridCol w="4754686">
                      <a:extLst>
                        <a:ext uri="{9D8B030D-6E8A-4147-A177-3AD203B41FA5}">
                          <a16:colId xmlns:a16="http://schemas.microsoft.com/office/drawing/2014/main" val="4199314882"/>
                        </a:ext>
                      </a:extLst>
                    </a:gridCol>
                    <a:gridCol w="2431336">
                      <a:extLst>
                        <a:ext uri="{9D8B030D-6E8A-4147-A177-3AD203B41FA5}">
                          <a16:colId xmlns:a16="http://schemas.microsoft.com/office/drawing/2014/main" val="2851379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Assumption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Verifiability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39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Sampling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34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Search problems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Inefficient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14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Proofs of </a:t>
                          </a:r>
                          <a:r>
                            <a:rPr kumimoji="1" lang="en-US" altLang="ja-JP" dirty="0" err="1"/>
                            <a:t>quantumness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(noisy)2-1 TDCRHF (LWE)</a:t>
                          </a:r>
                        </a:p>
                        <a:p>
                          <a:r>
                            <a:rPr kumimoji="1" lang="en-US" altLang="ja-JP" dirty="0"/>
                            <a:t>Full-domain TDP</a:t>
                          </a:r>
                        </a:p>
                        <a:p>
                          <a:r>
                            <a:rPr kumimoji="1" lang="en-US" altLang="ja-JP" dirty="0"/>
                            <a:t>QHE (LWE)</a:t>
                          </a:r>
                        </a:p>
                        <a:p>
                          <a:r>
                            <a:rPr kumimoji="1" lang="en-US" altLang="ja-JP" dirty="0"/>
                            <a:t>Random oracle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425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Inefficient-verifier </a:t>
                          </a:r>
                          <a:r>
                            <a:rPr kumimoji="1" lang="en-US" altLang="ja-JP" dirty="0" err="1">
                              <a:solidFill>
                                <a:srgbClr val="FF0000"/>
                              </a:solidFill>
                            </a:rPr>
                            <a:t>PoQ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(Classically-secure)One-way functions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Inefficient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𝐵𝑃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𝑁𝑃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6665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D346AED3-2EC8-45C2-9B4A-6FC86DA6B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16606394"/>
                  </p:ext>
                </p:extLst>
              </p:nvPr>
            </p:nvGraphicFramePr>
            <p:xfrm>
              <a:off x="541383" y="2327575"/>
              <a:ext cx="10353040" cy="26720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7018">
                      <a:extLst>
                        <a:ext uri="{9D8B030D-6E8A-4147-A177-3AD203B41FA5}">
                          <a16:colId xmlns:a16="http://schemas.microsoft.com/office/drawing/2014/main" val="2324695737"/>
                        </a:ext>
                      </a:extLst>
                    </a:gridCol>
                    <a:gridCol w="4754686">
                      <a:extLst>
                        <a:ext uri="{9D8B030D-6E8A-4147-A177-3AD203B41FA5}">
                          <a16:colId xmlns:a16="http://schemas.microsoft.com/office/drawing/2014/main" val="4199314882"/>
                        </a:ext>
                      </a:extLst>
                    </a:gridCol>
                    <a:gridCol w="2431336">
                      <a:extLst>
                        <a:ext uri="{9D8B030D-6E8A-4147-A177-3AD203B41FA5}">
                          <a16:colId xmlns:a16="http://schemas.microsoft.com/office/drawing/2014/main" val="2851379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Assumption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Verifiability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39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Sampling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34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Search problems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one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Inefficient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14071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Proofs of </a:t>
                          </a:r>
                          <a:r>
                            <a:rPr kumimoji="1" lang="en-US" altLang="ja-JP" dirty="0" err="1"/>
                            <a:t>quantumness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(noisy)2-1 TDCRHF (LWE)</a:t>
                          </a:r>
                        </a:p>
                        <a:p>
                          <a:r>
                            <a:rPr kumimoji="1" lang="en-US" altLang="ja-JP" dirty="0"/>
                            <a:t>Full-domain TDP</a:t>
                          </a:r>
                        </a:p>
                        <a:p>
                          <a:r>
                            <a:rPr kumimoji="1" lang="en-US" altLang="ja-JP" dirty="0"/>
                            <a:t>QHE (LWE)</a:t>
                          </a:r>
                        </a:p>
                        <a:p>
                          <a:r>
                            <a:rPr kumimoji="1" lang="en-US" altLang="ja-JP" dirty="0"/>
                            <a:t>Random oracle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425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Inefficient-verifier </a:t>
                          </a:r>
                          <a:r>
                            <a:rPr kumimoji="1" lang="en-US" altLang="ja-JP" dirty="0" err="1">
                              <a:solidFill>
                                <a:srgbClr val="FF0000"/>
                              </a:solidFill>
                            </a:rPr>
                            <a:t>PoQ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(Classically-secure)One-way functions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26316" t="-629508" r="-100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66652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76350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AEACD0-55D6-40B5-6F48-81C87467A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043" y="116650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IV-</a:t>
            </a:r>
            <a:r>
              <a:rPr kumimoji="1" lang="en-US" altLang="ja-JP" dirty="0" err="1"/>
              <a:t>PoQ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EB3C006-0E40-44F2-213D-62DDC8E9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11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37249ED-030F-745D-F467-A6FB5AE41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067" y="1358544"/>
            <a:ext cx="1618882" cy="168510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C23A82C7-E3F1-CCF0-AA04-4FE561775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789" y="1430288"/>
            <a:ext cx="1618882" cy="1429222"/>
          </a:xfrm>
          <a:prstGeom prst="rect">
            <a:avLst/>
          </a:prstGeom>
        </p:spPr>
      </p:pic>
      <p:sp>
        <p:nvSpPr>
          <p:cNvPr id="7" name="矢印: 左右 6">
            <a:extLst>
              <a:ext uri="{FF2B5EF4-FFF2-40B4-BE49-F238E27FC236}">
                <a16:creationId xmlns:a16="http://schemas.microsoft.com/office/drawing/2014/main" id="{7406974B-5126-FBDA-CE3E-7509959E06C5}"/>
              </a:ext>
            </a:extLst>
          </p:cNvPr>
          <p:cNvSpPr/>
          <p:nvPr/>
        </p:nvSpPr>
        <p:spPr>
          <a:xfrm>
            <a:off x="4093060" y="2161659"/>
            <a:ext cx="1849783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F0ACCA-29A4-1B83-25E4-694C257B6100}"/>
                  </a:ext>
                </a:extLst>
              </p:cNvPr>
              <p:cNvSpPr txBox="1"/>
              <p:nvPr/>
            </p:nvSpPr>
            <p:spPr>
              <a:xfrm>
                <a:off x="2631214" y="2828030"/>
                <a:ext cx="14381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PPT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15F0ACCA-29A4-1B83-25E4-694C257B6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214" y="2828030"/>
                <a:ext cx="1438152" cy="523220"/>
              </a:xfrm>
              <a:prstGeom prst="rect">
                <a:avLst/>
              </a:prstGeom>
              <a:blipFill>
                <a:blip r:embed="rId4"/>
                <a:stretch>
                  <a:fillRect l="-8898" t="-11628" b="-3255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9C1F54-C67F-6E60-2BA2-82CF25E8692A}"/>
              </a:ext>
            </a:extLst>
          </p:cNvPr>
          <p:cNvSpPr txBox="1"/>
          <p:nvPr/>
        </p:nvSpPr>
        <p:spPr>
          <a:xfrm>
            <a:off x="4961469" y="2347226"/>
            <a:ext cx="6173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55D644A-58A1-1059-A5F0-361E0A6714E0}"/>
              </a:ext>
            </a:extLst>
          </p:cNvPr>
          <p:cNvSpPr txBox="1"/>
          <p:nvPr/>
        </p:nvSpPr>
        <p:spPr>
          <a:xfrm>
            <a:off x="2433727" y="4427037"/>
            <a:ext cx="747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t</a:t>
            </a:r>
            <a:endParaRPr kumimoji="1" lang="ja-JP" altLang="en-US" sz="3200" dirty="0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9E4D17A2-1CDA-BF3F-FFA2-628B1EF98DE2}"/>
              </a:ext>
            </a:extLst>
          </p:cNvPr>
          <p:cNvSpPr/>
          <p:nvPr/>
        </p:nvSpPr>
        <p:spPr>
          <a:xfrm>
            <a:off x="2941111" y="4591408"/>
            <a:ext cx="1050513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88FD414-1AF3-4E54-C5F3-751BF81C6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803" y="3964451"/>
            <a:ext cx="1321948" cy="15380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A62AF91-770A-99FD-E47D-25AE72C877B8}"/>
                  </a:ext>
                </a:extLst>
              </p:cNvPr>
              <p:cNvSpPr txBox="1"/>
              <p:nvPr/>
            </p:nvSpPr>
            <p:spPr>
              <a:xfrm>
                <a:off x="3780954" y="5594444"/>
                <a:ext cx="247399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800" dirty="0"/>
                  <a:t>Unbounded time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kumimoji="1" lang="en-US" altLang="ja-JP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AA62AF91-770A-99FD-E47D-25AE72C87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954" y="5594444"/>
                <a:ext cx="2473994" cy="954107"/>
              </a:xfrm>
              <a:prstGeom prst="rect">
                <a:avLst/>
              </a:prstGeom>
              <a:blipFill>
                <a:blip r:embed="rId6"/>
                <a:stretch>
                  <a:fillRect l="-4926" t="-6410" b="-179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右 14">
            <a:extLst>
              <a:ext uri="{FF2B5EF4-FFF2-40B4-BE49-F238E27FC236}">
                <a16:creationId xmlns:a16="http://schemas.microsoft.com/office/drawing/2014/main" id="{3C414995-FA6E-88FB-E767-97185B5B3FF7}"/>
              </a:ext>
            </a:extLst>
          </p:cNvPr>
          <p:cNvSpPr/>
          <p:nvPr/>
        </p:nvSpPr>
        <p:spPr>
          <a:xfrm>
            <a:off x="5677930" y="4551747"/>
            <a:ext cx="1199233" cy="3634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94E767C0-5100-32A2-3D7E-03F4791EF34B}"/>
              </a:ext>
            </a:extLst>
          </p:cNvPr>
          <p:cNvSpPr txBox="1"/>
          <p:nvPr/>
        </p:nvSpPr>
        <p:spPr>
          <a:xfrm>
            <a:off x="6877163" y="4480725"/>
            <a:ext cx="30082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Accept/reject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02026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1" grpId="0"/>
      <p:bldP spid="12" grpId="0" animBg="1"/>
      <p:bldP spid="14" grpId="0"/>
      <p:bldP spid="15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093449-B2A3-445E-A84C-50A285AE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8442" y="2633356"/>
            <a:ext cx="3404327" cy="1325563"/>
          </a:xfrm>
        </p:spPr>
        <p:txBody>
          <a:bodyPr>
            <a:normAutofit/>
          </a:bodyPr>
          <a:lstStyle/>
          <a:p>
            <a:r>
              <a:rPr kumimoji="1" lang="en-US" altLang="ja-JP" dirty="0"/>
              <a:t>Construction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054B35F-CB90-40A7-801B-E62D8D3F0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88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AD3710-C265-46A7-9548-54884904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22" y="-45797"/>
            <a:ext cx="10515600" cy="1325563"/>
          </a:xfrm>
        </p:spPr>
        <p:txBody>
          <a:bodyPr/>
          <a:lstStyle/>
          <a:p>
            <a:r>
              <a:rPr kumimoji="1" lang="en-US" altLang="ja-JP" dirty="0" err="1"/>
              <a:t>PoQ</a:t>
            </a:r>
            <a:r>
              <a:rPr kumimoji="1" lang="en-US" altLang="ja-JP" dirty="0"/>
              <a:t> by [KMCVY, Nat. Phys. 2022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EFAEBF6-EC66-4712-9603-D3B5ED576A6A}"/>
              </a:ext>
            </a:extLst>
          </p:cNvPr>
          <p:cNvSpPr/>
          <p:nvPr/>
        </p:nvSpPr>
        <p:spPr>
          <a:xfrm>
            <a:off x="5303432" y="1938527"/>
            <a:ext cx="2769325" cy="224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7DD6E5-41B4-4111-B9EC-5446D146F44B}"/>
                  </a:ext>
                </a:extLst>
              </p:cNvPr>
              <p:cNvSpPr txBox="1"/>
              <p:nvPr/>
            </p:nvSpPr>
            <p:spPr>
              <a:xfrm>
                <a:off x="7748798" y="2536096"/>
                <a:ext cx="3519361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7DD6E5-41B4-4111-B9EC-5446D146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8" y="2536096"/>
                <a:ext cx="3519361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8C2DC2-035D-4FA6-B6AD-6E80315F4057}"/>
                  </a:ext>
                </a:extLst>
              </p:cNvPr>
              <p:cNvSpPr txBox="1"/>
              <p:nvPr/>
            </p:nvSpPr>
            <p:spPr>
              <a:xfrm>
                <a:off x="8093048" y="3521745"/>
                <a:ext cx="1676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|0⟩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+|1⟩|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8C2DC2-035D-4FA6-B6AD-6E80315F4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48" y="3521745"/>
                <a:ext cx="1676933" cy="276999"/>
              </a:xfrm>
              <a:prstGeom prst="rect">
                <a:avLst/>
              </a:prstGeom>
              <a:blipFill>
                <a:blip r:embed="rId3"/>
                <a:stretch>
                  <a:fillRect l="-4000" t="-4444" r="-436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左 14">
            <a:extLst>
              <a:ext uri="{FF2B5EF4-FFF2-40B4-BE49-F238E27FC236}">
                <a16:creationId xmlns:a16="http://schemas.microsoft.com/office/drawing/2014/main" id="{75A19AC6-3B6E-4203-905F-B6C446EEA5F8}"/>
              </a:ext>
            </a:extLst>
          </p:cNvPr>
          <p:cNvSpPr/>
          <p:nvPr/>
        </p:nvSpPr>
        <p:spPr>
          <a:xfrm>
            <a:off x="5303432" y="3281388"/>
            <a:ext cx="2638697" cy="22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57175DC-0BD1-45F8-B349-3AF847ADDDDA}"/>
                  </a:ext>
                </a:extLst>
              </p:cNvPr>
              <p:cNvSpPr txBox="1"/>
              <p:nvPr/>
            </p:nvSpPr>
            <p:spPr>
              <a:xfrm>
                <a:off x="6499002" y="3016043"/>
                <a:ext cx="199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57175DC-0BD1-45F8-B349-3AF847ADD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02" y="3016043"/>
                <a:ext cx="199542" cy="276999"/>
              </a:xfrm>
              <a:prstGeom prst="rect">
                <a:avLst/>
              </a:prstGeom>
              <a:blipFill>
                <a:blip r:embed="rId4"/>
                <a:stretch>
                  <a:fillRect l="-27273" r="-21212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E7A51EC-F303-4759-BBEF-E43B33140918}"/>
                  </a:ext>
                </a:extLst>
              </p:cNvPr>
              <p:cNvSpPr txBox="1"/>
              <p:nvPr/>
            </p:nvSpPr>
            <p:spPr>
              <a:xfrm>
                <a:off x="6399680" y="1661528"/>
                <a:ext cx="542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E7A51EC-F303-4759-BBEF-E43B3314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80" y="1661528"/>
                <a:ext cx="542841" cy="276999"/>
              </a:xfrm>
              <a:prstGeom prst="rect">
                <a:avLst/>
              </a:prstGeom>
              <a:blipFill>
                <a:blip r:embed="rId6"/>
                <a:stretch>
                  <a:fillRect l="-13483" t="-4444" r="-2247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6C93163-7B58-43C5-A855-AC486EA2B94D}"/>
                  </a:ext>
                </a:extLst>
              </p:cNvPr>
              <p:cNvSpPr txBox="1"/>
              <p:nvPr/>
            </p:nvSpPr>
            <p:spPr>
              <a:xfrm>
                <a:off x="9458834" y="3947591"/>
                <a:ext cx="20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6C93163-7B58-43C5-A855-AC486EA2B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834" y="3947591"/>
                <a:ext cx="2027735" cy="276999"/>
              </a:xfrm>
              <a:prstGeom prst="rect">
                <a:avLst/>
              </a:prstGeom>
              <a:blipFill>
                <a:blip r:embed="rId7"/>
                <a:stretch>
                  <a:fillRect l="-3313" t="-4444" r="-2108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544BE5-5CFF-4765-A208-C67F43E7FAD3}"/>
                  </a:ext>
                </a:extLst>
              </p:cNvPr>
              <p:cNvSpPr txBox="1"/>
              <p:nvPr/>
            </p:nvSpPr>
            <p:spPr>
              <a:xfrm>
                <a:off x="448176" y="1415913"/>
                <a:ext cx="217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544BE5-5CFF-4765-A208-C67F43E7F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76" y="1415913"/>
                <a:ext cx="2173993" cy="276999"/>
              </a:xfrm>
              <a:prstGeom prst="rect">
                <a:avLst/>
              </a:prstGeom>
              <a:blipFill>
                <a:blip r:embed="rId8"/>
                <a:stretch>
                  <a:fillRect l="-3090" t="-217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図 30">
            <a:extLst>
              <a:ext uri="{FF2B5EF4-FFF2-40B4-BE49-F238E27FC236}">
                <a16:creationId xmlns:a16="http://schemas.microsoft.com/office/drawing/2014/main" id="{1B7B8CCC-A915-4214-84E9-5D63F650AA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576" y="1213071"/>
            <a:ext cx="1028314" cy="139062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A2C6D98-5AE8-415F-BE96-CAF969176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18" y="1273196"/>
            <a:ext cx="1012860" cy="13697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B7718ED-1A76-4F7A-B73D-314307C1F252}"/>
              </a:ext>
            </a:extLst>
          </p:cNvPr>
          <p:cNvSpPr txBox="1"/>
          <p:nvPr/>
        </p:nvSpPr>
        <p:spPr>
          <a:xfrm>
            <a:off x="3808525" y="1123770"/>
            <a:ext cx="143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verifier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F75F2F6-C4E2-4AB9-A1C0-1231C4831ABD}"/>
              </a:ext>
            </a:extLst>
          </p:cNvPr>
          <p:cNvSpPr txBox="1"/>
          <p:nvPr/>
        </p:nvSpPr>
        <p:spPr>
          <a:xfrm>
            <a:off x="9279854" y="1095100"/>
            <a:ext cx="154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5AE70C5-54FF-4D7F-BD12-742532FC6A48}"/>
                  </a:ext>
                </a:extLst>
              </p:cNvPr>
              <p:cNvSpPr txBox="1"/>
              <p:nvPr/>
            </p:nvSpPr>
            <p:spPr>
              <a:xfrm>
                <a:off x="168315" y="1886210"/>
                <a:ext cx="4157651" cy="16619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kumimoji="1" lang="en-US" altLang="ja-JP" b="0" dirty="0"/>
                  <a:t>Claw-free:</a:t>
                </a:r>
              </a:p>
              <a:p>
                <a:r>
                  <a:rPr lang="en-US" altLang="ja-JP" dirty="0"/>
                  <a:t>Finding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lang="en-US" altLang="ja-JP" dirty="0"/>
                  <a:t>is hard</a:t>
                </a:r>
              </a:p>
              <a:p>
                <a:endParaRPr kumimoji="1" lang="en-US" altLang="ja-JP" dirty="0"/>
              </a:p>
              <a:p>
                <a:r>
                  <a:rPr lang="en-US" altLang="ja-JP" dirty="0"/>
                  <a:t>Trapdoor:</a:t>
                </a:r>
              </a:p>
              <a:p>
                <a:r>
                  <a:rPr kumimoji="1" lang="en-US" altLang="ja-JP" dirty="0"/>
                  <a:t>With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𝑡𝑑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kumimoji="1" lang="en-US" altLang="ja-JP" dirty="0"/>
                  <a:t> it is easy to find, given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kumimoji="1" lang="en-US" altLang="ja-JP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. 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altLang="ja-JP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ja-JP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ja-JP" altLang="en-US" dirty="0"/>
                  <a:t> </a:t>
                </a:r>
                <a:endParaRPr lang="en-US" altLang="ja-JP" dirty="0"/>
              </a:p>
            </p:txBody>
          </p:sp>
        </mc:Choice>
        <mc:Fallback xmlns=""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id="{E5AE70C5-54FF-4D7F-BD12-742532FC6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315" y="1886210"/>
                <a:ext cx="4157651" cy="1661993"/>
              </a:xfrm>
              <a:prstGeom prst="rect">
                <a:avLst/>
              </a:prstGeom>
              <a:blipFill>
                <a:blip r:embed="rId11"/>
                <a:stretch>
                  <a:fillRect l="-3519" t="-4762" r="-2346" b="-476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0B513BE-FA9F-4ABA-83EF-B899DA2D5734}"/>
                  </a:ext>
                </a:extLst>
              </p:cNvPr>
              <p:cNvSpPr txBox="1"/>
              <p:nvPr/>
            </p:nvSpPr>
            <p:spPr>
              <a:xfrm>
                <a:off x="5242046" y="2259445"/>
                <a:ext cx="297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𝑡𝑑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F0B513BE-FA9F-4ABA-83EF-B899DA2D57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046" y="2259445"/>
                <a:ext cx="297454" cy="276999"/>
              </a:xfrm>
              <a:prstGeom prst="rect">
                <a:avLst/>
              </a:prstGeom>
              <a:blipFill>
                <a:blip r:embed="rId12"/>
                <a:stretch>
                  <a:fillRect l="-16327" r="-16327" b="-888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吹き出し: 角を丸めた四角形 21">
                <a:extLst>
                  <a:ext uri="{FF2B5EF4-FFF2-40B4-BE49-F238E27FC236}">
                    <a16:creationId xmlns:a16="http://schemas.microsoft.com/office/drawing/2014/main" id="{4A704D9B-3A92-4CA7-858A-C05C4454177E}"/>
                  </a:ext>
                </a:extLst>
              </p:cNvPr>
              <p:cNvSpPr/>
              <p:nvPr/>
            </p:nvSpPr>
            <p:spPr>
              <a:xfrm>
                <a:off x="9769981" y="999021"/>
                <a:ext cx="2330878" cy="833784"/>
              </a:xfrm>
              <a:prstGeom prst="wedgeRoundRectCallout">
                <a:avLst>
                  <a:gd name="adj1" fmla="val -71047"/>
                  <a:gd name="adj2" fmla="val 80047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Cannot learn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2" name="吹き出し: 角を丸めた四角形 21">
                <a:extLst>
                  <a:ext uri="{FF2B5EF4-FFF2-40B4-BE49-F238E27FC236}">
                    <a16:creationId xmlns:a16="http://schemas.microsoft.com/office/drawing/2014/main" id="{4A704D9B-3A92-4CA7-858A-C05C445417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9981" y="999021"/>
                <a:ext cx="2330878" cy="833784"/>
              </a:xfrm>
              <a:prstGeom prst="wedgeRoundRectCallout">
                <a:avLst>
                  <a:gd name="adj1" fmla="val -71047"/>
                  <a:gd name="adj2" fmla="val 80047"/>
                  <a:gd name="adj3" fmla="val 16667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矢印: 左右 9">
            <a:extLst>
              <a:ext uri="{FF2B5EF4-FFF2-40B4-BE49-F238E27FC236}">
                <a16:creationId xmlns:a16="http://schemas.microsoft.com/office/drawing/2014/main" id="{5E2F3702-6958-8FD9-363C-236D2A919B74}"/>
              </a:ext>
            </a:extLst>
          </p:cNvPr>
          <p:cNvSpPr/>
          <p:nvPr/>
        </p:nvSpPr>
        <p:spPr>
          <a:xfrm>
            <a:off x="5286437" y="4830725"/>
            <a:ext cx="2769325" cy="22468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7D86094-39D7-7916-1320-182EDB745AF1}"/>
              </a:ext>
            </a:extLst>
          </p:cNvPr>
          <p:cNvSpPr txBox="1"/>
          <p:nvPr/>
        </p:nvSpPr>
        <p:spPr>
          <a:xfrm>
            <a:off x="5616224" y="5073154"/>
            <a:ext cx="2209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Classical communication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66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4FDBD8-981A-4375-B472-226A07D64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797" y="-15234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Idea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17A3B42-F37D-48E0-866E-BDA2A6785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14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43E22F-DB4A-40A7-9660-D7653B6F790B}"/>
                  </a:ext>
                </a:extLst>
              </p:cNvPr>
              <p:cNvSpPr txBox="1"/>
              <p:nvPr/>
            </p:nvSpPr>
            <p:spPr>
              <a:xfrm>
                <a:off x="750949" y="1511587"/>
                <a:ext cx="1556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𝑒𝑎𝑠𝑦</m:t>
                      </m:r>
                    </m:oMath>
                  </m:oMathPara>
                </a14:m>
                <a:endParaRPr kumimoji="1" lang="en-US" altLang="ja-JP" b="0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A543E22F-DB4A-40A7-9660-D7653B6F79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949" y="1511587"/>
                <a:ext cx="1556388" cy="276999"/>
              </a:xfrm>
              <a:prstGeom prst="rect">
                <a:avLst/>
              </a:prstGeom>
              <a:blipFill>
                <a:blip r:embed="rId2"/>
                <a:stretch>
                  <a:fillRect l="-1172" t="-2222" r="-273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C37A7DB-2581-424A-B7FE-A8DA5E941057}"/>
                  </a:ext>
                </a:extLst>
              </p:cNvPr>
              <p:cNvSpPr txBox="1"/>
              <p:nvPr/>
            </p:nvSpPr>
            <p:spPr>
              <a:xfrm>
                <a:off x="676672" y="1911020"/>
                <a:ext cx="15789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h𝑎𝑟𝑑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6C37A7DB-2581-424A-B7FE-A8DA5E94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72" y="1911020"/>
                <a:ext cx="1578958" cy="276999"/>
              </a:xfrm>
              <a:prstGeom prst="rect">
                <a:avLst/>
              </a:prstGeom>
              <a:blipFill>
                <a:blip r:embed="rId3"/>
                <a:stretch>
                  <a:fillRect l="-4247" t="-2174" r="-2703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図 8">
            <a:extLst>
              <a:ext uri="{FF2B5EF4-FFF2-40B4-BE49-F238E27FC236}">
                <a16:creationId xmlns:a16="http://schemas.microsoft.com/office/drawing/2014/main" id="{842C7510-3DB8-475E-8786-D6825C1A4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308" y="1167446"/>
            <a:ext cx="1827524" cy="148714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A10EDEA0-4A1B-458B-B013-B775261F0DE5}"/>
              </a:ext>
            </a:extLst>
          </p:cNvPr>
          <p:cNvSpPr txBox="1"/>
          <p:nvPr/>
        </p:nvSpPr>
        <p:spPr>
          <a:xfrm>
            <a:off x="3802050" y="2493009"/>
            <a:ext cx="36035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Classical commitments</a:t>
            </a:r>
          </a:p>
          <a:p>
            <a:r>
              <a:rPr lang="en-US" altLang="ja-JP" dirty="0"/>
              <a:t>(statistically-hiding and</a:t>
            </a:r>
          </a:p>
          <a:p>
            <a:r>
              <a:rPr lang="en-US" altLang="ja-JP" dirty="0"/>
              <a:t>Computationally-binding)</a:t>
            </a:r>
            <a:endParaRPr kumimoji="1" lang="ja-JP" altLang="en-US" dirty="0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36D8CAA8-D676-4645-80F9-5D5FC8051110}"/>
              </a:ext>
            </a:extLst>
          </p:cNvPr>
          <p:cNvSpPr/>
          <p:nvPr/>
        </p:nvSpPr>
        <p:spPr>
          <a:xfrm>
            <a:off x="6193454" y="1723681"/>
            <a:ext cx="1969008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D48BFC0A-C3F6-4DBA-95E5-74A2518DF705}"/>
              </a:ext>
            </a:extLst>
          </p:cNvPr>
          <p:cNvSpPr txBox="1"/>
          <p:nvPr/>
        </p:nvSpPr>
        <p:spPr>
          <a:xfrm>
            <a:off x="604340" y="2445172"/>
            <a:ext cx="2582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Classical OWFs</a:t>
            </a:r>
            <a:endParaRPr kumimoji="1" lang="ja-JP" altLang="en-US" dirty="0"/>
          </a:p>
        </p:txBody>
      </p:sp>
      <p:sp>
        <p:nvSpPr>
          <p:cNvPr id="13" name="矢印: 左右 12">
            <a:extLst>
              <a:ext uri="{FF2B5EF4-FFF2-40B4-BE49-F238E27FC236}">
                <a16:creationId xmlns:a16="http://schemas.microsoft.com/office/drawing/2014/main" id="{29414BDF-E6E2-426E-8446-1554379A60E3}"/>
              </a:ext>
            </a:extLst>
          </p:cNvPr>
          <p:cNvSpPr/>
          <p:nvPr/>
        </p:nvSpPr>
        <p:spPr>
          <a:xfrm>
            <a:off x="2498408" y="1855864"/>
            <a:ext cx="1348736" cy="27699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D31B5AC-7B57-46F7-92C9-19D102CB6F3C}"/>
              </a:ext>
            </a:extLst>
          </p:cNvPr>
          <p:cNvSpPr txBox="1"/>
          <p:nvPr/>
        </p:nvSpPr>
        <p:spPr>
          <a:xfrm>
            <a:off x="6193454" y="1167446"/>
            <a:ext cx="1827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``Quantize”</a:t>
            </a:r>
            <a:endParaRPr kumimoji="1" lang="ja-JP" altLang="en-US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0082CD98-6057-48B8-A650-9E57F3B13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8290" y="1286684"/>
            <a:ext cx="1199598" cy="124867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A4511B0-74C9-4903-8B12-DFC0D2E1F3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1534357"/>
            <a:ext cx="819197" cy="723224"/>
          </a:xfrm>
          <a:prstGeom prst="rect">
            <a:avLst/>
          </a:prstGeom>
        </p:spPr>
      </p:pic>
      <p:sp>
        <p:nvSpPr>
          <p:cNvPr id="17" name="矢印: 左右 16">
            <a:extLst>
              <a:ext uri="{FF2B5EF4-FFF2-40B4-BE49-F238E27FC236}">
                <a16:creationId xmlns:a16="http://schemas.microsoft.com/office/drawing/2014/main" id="{254C24F2-51CC-4A92-BD1F-164FDC854C9A}"/>
              </a:ext>
            </a:extLst>
          </p:cNvPr>
          <p:cNvSpPr/>
          <p:nvPr/>
        </p:nvSpPr>
        <p:spPr>
          <a:xfrm>
            <a:off x="9429797" y="1855864"/>
            <a:ext cx="738297" cy="256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EE6CB3A-77AF-4FB8-B4C5-CDE9D8B1E268}"/>
              </a:ext>
            </a:extLst>
          </p:cNvPr>
          <p:cNvSpPr txBox="1"/>
          <p:nvPr/>
        </p:nvSpPr>
        <p:spPr>
          <a:xfrm>
            <a:off x="8840942" y="2636624"/>
            <a:ext cx="4342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Inefficient-verifier </a:t>
            </a:r>
          </a:p>
          <a:p>
            <a:r>
              <a:rPr kumimoji="1" lang="en-US" altLang="ja-JP" dirty="0"/>
              <a:t>proofs of </a:t>
            </a:r>
            <a:r>
              <a:rPr kumimoji="1" lang="en-US" altLang="ja-JP" dirty="0" err="1"/>
              <a:t>quantumness</a:t>
            </a:r>
            <a:endParaRPr kumimoji="1"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391E5EB-D3E1-4E33-B8B1-9763CFB1CFB6}"/>
              </a:ext>
            </a:extLst>
          </p:cNvPr>
          <p:cNvSpPr txBox="1"/>
          <p:nvPr/>
        </p:nvSpPr>
        <p:spPr>
          <a:xfrm>
            <a:off x="2508858" y="1542622"/>
            <a:ext cx="1484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[HNO+09]</a:t>
            </a:r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0322D4B-0BAF-4E62-9781-F5D1BB12A1F2}"/>
              </a:ext>
            </a:extLst>
          </p:cNvPr>
          <p:cNvSpPr txBox="1"/>
          <p:nvPr/>
        </p:nvSpPr>
        <p:spPr>
          <a:xfrm>
            <a:off x="6563163" y="3658511"/>
            <a:ext cx="2915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/>
              <a:t>PoQ</a:t>
            </a:r>
            <a:r>
              <a:rPr kumimoji="1" lang="en-US" altLang="ja-JP" dirty="0"/>
              <a:t> by KMCVY22</a:t>
            </a:r>
            <a:endParaRPr kumimoji="1" lang="ja-JP" altLang="en-US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66CC2576-8880-406A-99E4-9097C43AD757}"/>
              </a:ext>
            </a:extLst>
          </p:cNvPr>
          <p:cNvSpPr/>
          <p:nvPr/>
        </p:nvSpPr>
        <p:spPr>
          <a:xfrm rot="19549509">
            <a:off x="7558963" y="3168090"/>
            <a:ext cx="1128631" cy="2343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018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4" grpId="0"/>
      <p:bldP spid="17" grpId="0" animBg="1"/>
      <p:bldP spid="18" grpId="0"/>
      <p:bldP spid="3" grpId="0"/>
      <p:bldP spid="5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751" y="-60401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Classical commitments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190" y="62100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27" y="1454308"/>
            <a:ext cx="1012860" cy="13697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D3AE39-4423-4D7F-8191-B8F72A34F2D1}"/>
              </a:ext>
            </a:extLst>
          </p:cNvPr>
          <p:cNvSpPr txBox="1"/>
          <p:nvPr/>
        </p:nvSpPr>
        <p:spPr>
          <a:xfrm>
            <a:off x="8610727" y="2912123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</a:t>
            </a:r>
            <a:r>
              <a:rPr kumimoji="1" lang="en-US" altLang="ja-JP" dirty="0"/>
              <a:t>Sender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/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blipFill>
                <a:blip r:embed="rId4"/>
                <a:stretch>
                  <a:fillRect l="-5128" t="-4444" r="-8974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/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blipFill>
                <a:blip r:embed="rId5"/>
                <a:stretch>
                  <a:fillRect l="-2260" t="-4255" r="-113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6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/>
              <p:nvPr/>
            </p:nvSpPr>
            <p:spPr>
              <a:xfrm>
                <a:off x="3731268" y="2683411"/>
                <a:ext cx="6301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Commitment: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68" y="2683411"/>
                <a:ext cx="6301522" cy="369332"/>
              </a:xfrm>
              <a:prstGeom prst="rect">
                <a:avLst/>
              </a:prstGeom>
              <a:blipFill>
                <a:blip r:embed="rId7"/>
                <a:stretch>
                  <a:fillRect l="-774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C453C1-97A7-4FD6-A7C4-A50D010A1C18}"/>
                  </a:ext>
                </a:extLst>
              </p:cNvPr>
              <p:cNvSpPr txBox="1"/>
              <p:nvPr/>
            </p:nvSpPr>
            <p:spPr>
              <a:xfrm>
                <a:off x="4677887" y="3911381"/>
                <a:ext cx="3819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Opening: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C453C1-97A7-4FD6-A7C4-A50D010A1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887" y="3911381"/>
                <a:ext cx="3819580" cy="369332"/>
              </a:xfrm>
              <a:prstGeom prst="rect">
                <a:avLst/>
              </a:prstGeom>
              <a:blipFill>
                <a:blip r:embed="rId8"/>
                <a:stretch>
                  <a:fillRect l="-1276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左右 4">
            <a:extLst>
              <a:ext uri="{FF2B5EF4-FFF2-40B4-BE49-F238E27FC236}">
                <a16:creationId xmlns:a16="http://schemas.microsoft.com/office/drawing/2014/main" id="{BF3254D2-6E1D-9097-5ED4-292D4767E68E}"/>
              </a:ext>
            </a:extLst>
          </p:cNvPr>
          <p:cNvSpPr/>
          <p:nvPr/>
        </p:nvSpPr>
        <p:spPr>
          <a:xfrm>
            <a:off x="3256214" y="2305538"/>
            <a:ext cx="4629509" cy="2819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B51F1CFD-244F-7A12-8123-93D191A52FAD}"/>
              </a:ext>
            </a:extLst>
          </p:cNvPr>
          <p:cNvSpPr/>
          <p:nvPr/>
        </p:nvSpPr>
        <p:spPr>
          <a:xfrm>
            <a:off x="3256214" y="3634154"/>
            <a:ext cx="4629509" cy="281937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5769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582" y="14389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Quantization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190" y="62100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27" y="1454308"/>
            <a:ext cx="1012860" cy="13697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D3AE39-4423-4D7F-8191-B8F72A34F2D1}"/>
              </a:ext>
            </a:extLst>
          </p:cNvPr>
          <p:cNvSpPr txBox="1"/>
          <p:nvPr/>
        </p:nvSpPr>
        <p:spPr>
          <a:xfrm>
            <a:off x="8610727" y="2912123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QPT </a:t>
            </a:r>
            <a:r>
              <a:rPr kumimoji="1" lang="en-US" altLang="ja-JP" dirty="0"/>
              <a:t>Sender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/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blipFill>
                <a:blip r:embed="rId4"/>
                <a:stretch>
                  <a:fillRect l="-5128" t="-4444" r="-8974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/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blipFill>
                <a:blip r:embed="rId5"/>
                <a:stretch>
                  <a:fillRect l="-2260" t="-4255" r="-113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6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/>
              <p:nvPr/>
            </p:nvSpPr>
            <p:spPr>
              <a:xfrm>
                <a:off x="3841525" y="4243426"/>
                <a:ext cx="38965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Commitment: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525" y="4243426"/>
                <a:ext cx="3896547" cy="369332"/>
              </a:xfrm>
              <a:prstGeom prst="rect">
                <a:avLst/>
              </a:prstGeom>
              <a:blipFill>
                <a:blip r:embed="rId7"/>
                <a:stretch>
                  <a:fillRect l="-1252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左右 4">
            <a:extLst>
              <a:ext uri="{FF2B5EF4-FFF2-40B4-BE49-F238E27FC236}">
                <a16:creationId xmlns:a16="http://schemas.microsoft.com/office/drawing/2014/main" id="{BF3254D2-6E1D-9097-5ED4-292D4767E68E}"/>
              </a:ext>
            </a:extLst>
          </p:cNvPr>
          <p:cNvSpPr/>
          <p:nvPr/>
        </p:nvSpPr>
        <p:spPr>
          <a:xfrm>
            <a:off x="3369421" y="3911608"/>
            <a:ext cx="4629509" cy="2819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BBD6ADD-EAC5-31F3-7139-EA03712DF74C}"/>
                  </a:ext>
                </a:extLst>
              </p:cNvPr>
              <p:cNvSpPr txBox="1"/>
              <p:nvPr/>
            </p:nvSpPr>
            <p:spPr>
              <a:xfrm>
                <a:off x="6841618" y="5189477"/>
                <a:ext cx="4035528" cy="1125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BBD6ADD-EAC5-31F3-7139-EA03712DF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1618" y="5189477"/>
                <a:ext cx="4035528" cy="1125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8D024D9-578F-ED4D-6E86-8E0B95DF7B50}"/>
                  </a:ext>
                </a:extLst>
              </p:cNvPr>
              <p:cNvSpPr txBox="1"/>
              <p:nvPr/>
            </p:nvSpPr>
            <p:spPr>
              <a:xfrm>
                <a:off x="1089823" y="5522806"/>
                <a:ext cx="45591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200" b="0" dirty="0"/>
                  <a:t>KMCVY: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|0⟩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+|1⟩|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8D024D9-578F-ED4D-6E86-8E0B95DF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823" y="5522806"/>
                <a:ext cx="4559197" cy="492443"/>
              </a:xfrm>
              <a:prstGeom prst="rect">
                <a:avLst/>
              </a:prstGeom>
              <a:blipFill>
                <a:blip r:embed="rId9"/>
                <a:stretch>
                  <a:fillRect l="-5481" t="-24691" b="-49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094ECCDC-352A-4431-B345-35CBFABD4634}"/>
              </a:ext>
            </a:extLst>
          </p:cNvPr>
          <p:cNvSpPr/>
          <p:nvPr/>
        </p:nvSpPr>
        <p:spPr>
          <a:xfrm>
            <a:off x="1107730" y="3631474"/>
            <a:ext cx="1818350" cy="496389"/>
          </a:xfrm>
          <a:prstGeom prst="wedgeRoundRectCallout">
            <a:avLst>
              <a:gd name="adj1" fmla="val -25718"/>
              <a:gd name="adj2" fmla="val -17118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Verifier</a:t>
            </a:r>
            <a:endParaRPr kumimoji="1" lang="ja-JP" altLang="en-US" dirty="0"/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9DE21C2E-EC65-41F4-A9C0-05369B935A37}"/>
              </a:ext>
            </a:extLst>
          </p:cNvPr>
          <p:cNvSpPr/>
          <p:nvPr/>
        </p:nvSpPr>
        <p:spPr>
          <a:xfrm>
            <a:off x="8557853" y="598765"/>
            <a:ext cx="1818350" cy="496389"/>
          </a:xfrm>
          <a:prstGeom prst="wedgeRoundRectCallout">
            <a:avLst>
              <a:gd name="adj1" fmla="val -18247"/>
              <a:gd name="adj2" fmla="val 12039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Prover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109BA-57F2-1AC0-D4A8-2A7295F3504D}"/>
                  </a:ext>
                </a:extLst>
              </p:cNvPr>
              <p:cNvSpPr txBox="1"/>
              <p:nvPr/>
            </p:nvSpPr>
            <p:spPr>
              <a:xfrm>
                <a:off x="8142311" y="3280460"/>
                <a:ext cx="2941959" cy="8962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/>
                            <m:e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4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400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107109BA-57F2-1AC0-D4A8-2A7295F350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2311" y="3280460"/>
                <a:ext cx="2941959" cy="89620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921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5" grpId="0" animBg="1"/>
      <p:bldP spid="3" grpId="0"/>
      <p:bldP spid="13" grpId="0"/>
      <p:bldP spid="8" grpId="0" animBg="1"/>
      <p:bldP spid="16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3034" y="-19066"/>
            <a:ext cx="11290611" cy="1325563"/>
          </a:xfrm>
        </p:spPr>
        <p:txBody>
          <a:bodyPr/>
          <a:lstStyle/>
          <a:p>
            <a:r>
              <a:rPr lang="en-US" altLang="ja-JP" dirty="0"/>
              <a:t>Hashing technique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916" y="63189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17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86" y="1284766"/>
            <a:ext cx="1012860" cy="13697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990783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86098" y="2469498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217145" y="1094838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45" y="1094838"/>
                <a:ext cx="1059970" cy="281937"/>
              </a:xfrm>
              <a:prstGeom prst="rect">
                <a:avLst/>
              </a:prstGeom>
              <a:blipFill>
                <a:blip r:embed="rId4"/>
                <a:stretch>
                  <a:fillRect l="-2299" t="-6522" r="-1149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左右 2">
            <a:extLst>
              <a:ext uri="{FF2B5EF4-FFF2-40B4-BE49-F238E27FC236}">
                <a16:creationId xmlns:a16="http://schemas.microsoft.com/office/drawing/2014/main" id="{6861A1AF-10B9-4FE0-8488-0B73DD7B98AB}"/>
              </a:ext>
            </a:extLst>
          </p:cNvPr>
          <p:cNvSpPr/>
          <p:nvPr/>
        </p:nvSpPr>
        <p:spPr>
          <a:xfrm>
            <a:off x="2962656" y="1985555"/>
            <a:ext cx="4854158" cy="2143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7A55-BC56-4B8E-95E7-CB5CB6E0A254}"/>
                  </a:ext>
                </a:extLst>
              </p:cNvPr>
              <p:cNvSpPr txBox="1"/>
              <p:nvPr/>
            </p:nvSpPr>
            <p:spPr>
              <a:xfrm>
                <a:off x="4375728" y="2192499"/>
                <a:ext cx="2244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,…,)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7A55-BC56-4B8E-95E7-CB5CB6E0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28" y="2192499"/>
                <a:ext cx="2244845" cy="276999"/>
              </a:xfrm>
              <a:prstGeom prst="rect">
                <a:avLst/>
              </a:prstGeom>
              <a:blipFill>
                <a:blip r:embed="rId5"/>
                <a:stretch>
                  <a:fillRect l="-1630" t="-4444" r="-2989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E21989-3489-4C73-A078-E5CD5773189F}"/>
                  </a:ext>
                </a:extLst>
              </p:cNvPr>
              <p:cNvSpPr txBox="1"/>
              <p:nvPr/>
            </p:nvSpPr>
            <p:spPr>
              <a:xfrm>
                <a:off x="7974573" y="2781731"/>
                <a:ext cx="2593146" cy="72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E21989-3489-4C73-A078-E5CD57731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73" y="2781731"/>
                <a:ext cx="2593146" cy="723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右 4">
            <a:extLst>
              <a:ext uri="{FF2B5EF4-FFF2-40B4-BE49-F238E27FC236}">
                <a16:creationId xmlns:a16="http://schemas.microsoft.com/office/drawing/2014/main" id="{BA60D9F1-DCB9-4FAD-9E92-F146B46B93CA}"/>
              </a:ext>
            </a:extLst>
          </p:cNvPr>
          <p:cNvSpPr/>
          <p:nvPr/>
        </p:nvSpPr>
        <p:spPr>
          <a:xfrm>
            <a:off x="2962656" y="3751653"/>
            <a:ext cx="4854158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529C5DD-CF39-4709-8F9A-C2B2C9FA0C86}"/>
                  </a:ext>
                </a:extLst>
              </p:cNvPr>
              <p:cNvSpPr txBox="1"/>
              <p:nvPr/>
            </p:nvSpPr>
            <p:spPr>
              <a:xfrm>
                <a:off x="3464270" y="3387699"/>
                <a:ext cx="3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Pairwise independent hash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529C5DD-CF39-4709-8F9A-C2B2C9FA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70" y="3387699"/>
                <a:ext cx="3767328" cy="369332"/>
              </a:xfrm>
              <a:prstGeom prst="rect">
                <a:avLst/>
              </a:prstGeom>
              <a:blipFill>
                <a:blip r:embed="rId7"/>
                <a:stretch>
                  <a:fillRect l="-1294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5875ABC-ABF5-4716-8E01-CC06EEFECCDB}"/>
                  </a:ext>
                </a:extLst>
              </p:cNvPr>
              <p:cNvSpPr txBox="1"/>
              <p:nvPr/>
            </p:nvSpPr>
            <p:spPr>
              <a:xfrm>
                <a:off x="7974573" y="3937358"/>
                <a:ext cx="3776227" cy="72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5875ABC-ABF5-4716-8E01-CC06EEFE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73" y="3937358"/>
                <a:ext cx="3776227" cy="723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41BD93-1889-4F34-A949-1C802635C7A2}"/>
                  </a:ext>
                </a:extLst>
              </p:cNvPr>
              <p:cNvSpPr txBox="1"/>
              <p:nvPr/>
            </p:nvSpPr>
            <p:spPr>
              <a:xfrm>
                <a:off x="7916480" y="4793260"/>
                <a:ext cx="3892411" cy="73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41BD93-1889-4F34-A949-1C802635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480" y="4793260"/>
                <a:ext cx="3892411" cy="7324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左 13">
            <a:extLst>
              <a:ext uri="{FF2B5EF4-FFF2-40B4-BE49-F238E27FC236}">
                <a16:creationId xmlns:a16="http://schemas.microsoft.com/office/drawing/2014/main" id="{829012A5-7D0D-49FA-9653-466D6FBD60D5}"/>
              </a:ext>
            </a:extLst>
          </p:cNvPr>
          <p:cNvSpPr/>
          <p:nvPr/>
        </p:nvSpPr>
        <p:spPr>
          <a:xfrm>
            <a:off x="2949593" y="5150293"/>
            <a:ext cx="4796682" cy="316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54DF2C-4CBD-481F-9948-609A2D67AA57}"/>
                  </a:ext>
                </a:extLst>
              </p:cNvPr>
              <p:cNvSpPr txBox="1"/>
              <p:nvPr/>
            </p:nvSpPr>
            <p:spPr>
              <a:xfrm>
                <a:off x="5248163" y="4885138"/>
                <a:ext cx="204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54DF2C-4CBD-481F-9948-609A2D67A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63" y="4885138"/>
                <a:ext cx="204607" cy="276999"/>
              </a:xfrm>
              <a:prstGeom prst="rect">
                <a:avLst/>
              </a:prstGeom>
              <a:blipFill>
                <a:blip r:embed="rId10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BD64D5C-7620-4851-BCF9-1F54787BAB72}"/>
                  </a:ext>
                </a:extLst>
              </p:cNvPr>
              <p:cNvSpPr txBox="1"/>
              <p:nvPr/>
            </p:nvSpPr>
            <p:spPr>
              <a:xfrm>
                <a:off x="1693382" y="5782659"/>
                <a:ext cx="8119872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Because of statistical hiding,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BD64D5C-7620-4851-BCF9-1F54787B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382" y="5782659"/>
                <a:ext cx="8119872" cy="413768"/>
              </a:xfrm>
              <a:prstGeom prst="rect">
                <a:avLst/>
              </a:prstGeom>
              <a:blipFill>
                <a:blip r:embed="rId11"/>
                <a:stretch>
                  <a:fillRect l="-676" t="-1493" b="-208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B62D895-5EA8-4434-B0D9-59D995A22A8D}"/>
                  </a:ext>
                </a:extLst>
              </p:cNvPr>
              <p:cNvSpPr txBox="1"/>
              <p:nvPr/>
            </p:nvSpPr>
            <p:spPr>
              <a:xfrm>
                <a:off x="7816814" y="6331569"/>
                <a:ext cx="330821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b="0" dirty="0"/>
                  <a:t>Hence, we get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5B62D895-5EA8-4434-B0D9-59D995A22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6814" y="6331569"/>
                <a:ext cx="3308213" cy="276999"/>
              </a:xfrm>
              <a:prstGeom prst="rect">
                <a:avLst/>
              </a:prstGeom>
              <a:blipFill>
                <a:blip r:embed="rId12"/>
                <a:stretch>
                  <a:fillRect l="-4236" t="-26667" b="-53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9781C656-FF53-4E6C-9A6C-0DBDD5E36040}"/>
              </a:ext>
            </a:extLst>
          </p:cNvPr>
          <p:cNvSpPr/>
          <p:nvPr/>
        </p:nvSpPr>
        <p:spPr>
          <a:xfrm>
            <a:off x="682317" y="3387699"/>
            <a:ext cx="1818350" cy="496389"/>
          </a:xfrm>
          <a:prstGeom prst="wedgeRoundRectCallout">
            <a:avLst>
              <a:gd name="adj1" fmla="val -25718"/>
              <a:gd name="adj2" fmla="val -17118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Verifier</a:t>
            </a:r>
            <a:endParaRPr kumimoji="1" lang="ja-JP" altLang="en-US" dirty="0"/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14866E70-248B-4BBC-B2C5-233C72E87D05}"/>
              </a:ext>
            </a:extLst>
          </p:cNvPr>
          <p:cNvSpPr/>
          <p:nvPr/>
        </p:nvSpPr>
        <p:spPr>
          <a:xfrm>
            <a:off x="8361971" y="494394"/>
            <a:ext cx="1818350" cy="496389"/>
          </a:xfrm>
          <a:prstGeom prst="wedgeRoundRectCallout">
            <a:avLst>
              <a:gd name="adj1" fmla="val -18247"/>
              <a:gd name="adj2" fmla="val 12039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Prover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8097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582" y="14389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Soundness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190" y="62100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27" y="1454308"/>
            <a:ext cx="1012860" cy="13697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D3AE39-4423-4D7F-8191-B8F72A34F2D1}"/>
              </a:ext>
            </a:extLst>
          </p:cNvPr>
          <p:cNvSpPr txBox="1"/>
          <p:nvPr/>
        </p:nvSpPr>
        <p:spPr>
          <a:xfrm>
            <a:off x="8610727" y="2912123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QPT </a:t>
            </a:r>
            <a:r>
              <a:rPr kumimoji="1" lang="en-US" altLang="ja-JP" dirty="0"/>
              <a:t>Sender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/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blipFill>
                <a:blip r:embed="rId4"/>
                <a:stretch>
                  <a:fillRect l="-5128" t="-4444" r="-8974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/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blipFill>
                <a:blip r:embed="rId5"/>
                <a:stretch>
                  <a:fillRect l="-2260" t="-4255" r="-113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6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/>
              <p:nvPr/>
            </p:nvSpPr>
            <p:spPr>
              <a:xfrm>
                <a:off x="3731268" y="2683411"/>
                <a:ext cx="6301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Commitment: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68" y="2683411"/>
                <a:ext cx="6301522" cy="369332"/>
              </a:xfrm>
              <a:prstGeom prst="rect">
                <a:avLst/>
              </a:prstGeom>
              <a:blipFill>
                <a:blip r:embed="rId7"/>
                <a:stretch>
                  <a:fillRect l="-774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左右 4">
            <a:extLst>
              <a:ext uri="{FF2B5EF4-FFF2-40B4-BE49-F238E27FC236}">
                <a16:creationId xmlns:a16="http://schemas.microsoft.com/office/drawing/2014/main" id="{BF3254D2-6E1D-9097-5ED4-292D4767E68E}"/>
              </a:ext>
            </a:extLst>
          </p:cNvPr>
          <p:cNvSpPr/>
          <p:nvPr/>
        </p:nvSpPr>
        <p:spPr>
          <a:xfrm>
            <a:off x="3256214" y="2305538"/>
            <a:ext cx="4629509" cy="281937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BBD6ADD-EAC5-31F3-7139-EA03712DF74C}"/>
                  </a:ext>
                </a:extLst>
              </p:cNvPr>
              <p:cNvSpPr txBox="1"/>
              <p:nvPr/>
            </p:nvSpPr>
            <p:spPr>
              <a:xfrm>
                <a:off x="7312810" y="3489305"/>
                <a:ext cx="4035528" cy="11256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sz="2800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sz="2800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sz="2800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0BBD6ADD-EAC5-31F3-7139-EA03712DF7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2810" y="3489305"/>
                <a:ext cx="4035528" cy="112562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8D024D9-578F-ED4D-6E86-8E0B95DF7B50}"/>
                  </a:ext>
                </a:extLst>
              </p:cNvPr>
              <p:cNvSpPr txBox="1"/>
              <p:nvPr/>
            </p:nvSpPr>
            <p:spPr>
              <a:xfrm>
                <a:off x="6579783" y="5297947"/>
                <a:ext cx="4559197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kumimoji="1" lang="en-US" altLang="ja-JP" sz="3200" b="0" dirty="0"/>
                  <a:t>KMCVY: </a:t>
                </a:r>
                <a14:m>
                  <m:oMath xmlns:m="http://schemas.openxmlformats.org/officeDocument/2006/math"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|0⟩</m:t>
                    </m:r>
                    <m:d>
                      <m:dPr>
                        <m:begChr m:val="|"/>
                        <m:endChr m:val="⟩"/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ja-JP" sz="32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+|1⟩|</m:t>
                    </m:r>
                    <m:sSub>
                      <m:sSubPr>
                        <m:ctrlP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sz="3200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kumimoji="1" lang="ja-JP" altLang="en-US" sz="3200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8D024D9-578F-ED4D-6E86-8E0B95DF7B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9783" y="5297947"/>
                <a:ext cx="4559197" cy="492443"/>
              </a:xfrm>
              <a:prstGeom prst="rect">
                <a:avLst/>
              </a:prstGeom>
              <a:blipFill>
                <a:blip r:embed="rId9"/>
                <a:stretch>
                  <a:fillRect l="-5348" t="-23457" b="-506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C0BE0423-B9FB-2C65-7A87-F6C826D8FC25}"/>
                  </a:ext>
                </a:extLst>
              </p:cNvPr>
              <p:cNvSpPr/>
              <p:nvPr/>
            </p:nvSpPr>
            <p:spPr>
              <a:xfrm>
                <a:off x="3731268" y="3930934"/>
                <a:ext cx="2667344" cy="1156154"/>
              </a:xfrm>
              <a:prstGeom prst="wedgeRoundRectCallout">
                <a:avLst>
                  <a:gd name="adj1" fmla="val 82510"/>
                  <a:gd name="adj2" fmla="val -37099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Cannot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吹き出し: 角を丸めた四角形 7">
                <a:extLst>
                  <a:ext uri="{FF2B5EF4-FFF2-40B4-BE49-F238E27FC236}">
                    <a16:creationId xmlns:a16="http://schemas.microsoft.com/office/drawing/2014/main" id="{C0BE0423-B9FB-2C65-7A87-F6C826D8F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268" y="3930934"/>
                <a:ext cx="2667344" cy="1156154"/>
              </a:xfrm>
              <a:prstGeom prst="wedgeRoundRectCallout">
                <a:avLst>
                  <a:gd name="adj1" fmla="val 82510"/>
                  <a:gd name="adj2" fmla="val -37099"/>
                  <a:gd name="adj3" fmla="val 16667"/>
                </a:avLst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吹き出し: 角を丸めた四角形 15">
                <a:extLst>
                  <a:ext uri="{FF2B5EF4-FFF2-40B4-BE49-F238E27FC236}">
                    <a16:creationId xmlns:a16="http://schemas.microsoft.com/office/drawing/2014/main" id="{0A368160-E6C8-4FB5-B851-BF082DC89A05}"/>
                  </a:ext>
                </a:extLst>
              </p:cNvPr>
              <p:cNvSpPr/>
              <p:nvPr/>
            </p:nvSpPr>
            <p:spPr>
              <a:xfrm>
                <a:off x="3000619" y="5419017"/>
                <a:ext cx="2667344" cy="1156154"/>
              </a:xfrm>
              <a:prstGeom prst="wedgeRoundRectCallout">
                <a:avLst>
                  <a:gd name="adj1" fmla="val 82510"/>
                  <a:gd name="adj2" fmla="val -37099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Cannot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吹き出し: 角を丸めた四角形 15">
                <a:extLst>
                  <a:ext uri="{FF2B5EF4-FFF2-40B4-BE49-F238E27FC236}">
                    <a16:creationId xmlns:a16="http://schemas.microsoft.com/office/drawing/2014/main" id="{0A368160-E6C8-4FB5-B851-BF082DC89A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619" y="5419017"/>
                <a:ext cx="2667344" cy="1156154"/>
              </a:xfrm>
              <a:prstGeom prst="wedgeRoundRectCallout">
                <a:avLst>
                  <a:gd name="adj1" fmla="val 82510"/>
                  <a:gd name="adj2" fmla="val -37099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09455B9D-999B-4760-B22C-CE375E31BB4A}"/>
              </a:ext>
            </a:extLst>
          </p:cNvPr>
          <p:cNvSpPr/>
          <p:nvPr/>
        </p:nvSpPr>
        <p:spPr>
          <a:xfrm>
            <a:off x="724118" y="3607155"/>
            <a:ext cx="1818350" cy="496389"/>
          </a:xfrm>
          <a:prstGeom prst="wedgeRoundRectCallout">
            <a:avLst>
              <a:gd name="adj1" fmla="val -25718"/>
              <a:gd name="adj2" fmla="val -17118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Verifier</a:t>
            </a:r>
            <a:endParaRPr kumimoji="1" lang="ja-JP" altLang="en-US" dirty="0"/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BAB25A10-FBE5-4EDF-86AB-2EFC6029547C}"/>
              </a:ext>
            </a:extLst>
          </p:cNvPr>
          <p:cNvSpPr/>
          <p:nvPr/>
        </p:nvSpPr>
        <p:spPr>
          <a:xfrm>
            <a:off x="8508836" y="598765"/>
            <a:ext cx="1818350" cy="496389"/>
          </a:xfrm>
          <a:prstGeom prst="wedgeRoundRectCallout">
            <a:avLst>
              <a:gd name="adj1" fmla="val -18247"/>
              <a:gd name="adj2" fmla="val 120395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Prover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76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  <p:bldP spid="16" grpId="0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3715" y="123996"/>
            <a:ext cx="11290611" cy="1325563"/>
          </a:xfrm>
        </p:spPr>
        <p:txBody>
          <a:bodyPr/>
          <a:lstStyle/>
          <a:p>
            <a:r>
              <a:rPr kumimoji="1" lang="en-US" altLang="ja-JP" dirty="0"/>
              <a:t>Verification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916" y="63189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19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286" y="1284766"/>
            <a:ext cx="1012860" cy="13697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482" y="990783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86098" y="2469498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217145" y="1094838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45" y="1094838"/>
                <a:ext cx="1059970" cy="281937"/>
              </a:xfrm>
              <a:prstGeom prst="rect">
                <a:avLst/>
              </a:prstGeom>
              <a:blipFill>
                <a:blip r:embed="rId4"/>
                <a:stretch>
                  <a:fillRect l="-2299" t="-6522" r="-1149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左右 2">
            <a:extLst>
              <a:ext uri="{FF2B5EF4-FFF2-40B4-BE49-F238E27FC236}">
                <a16:creationId xmlns:a16="http://schemas.microsoft.com/office/drawing/2014/main" id="{6861A1AF-10B9-4FE0-8488-0B73DD7B98AB}"/>
              </a:ext>
            </a:extLst>
          </p:cNvPr>
          <p:cNvSpPr/>
          <p:nvPr/>
        </p:nvSpPr>
        <p:spPr>
          <a:xfrm>
            <a:off x="2962656" y="1985555"/>
            <a:ext cx="4854158" cy="2143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7A55-BC56-4B8E-95E7-CB5CB6E0A254}"/>
                  </a:ext>
                </a:extLst>
              </p:cNvPr>
              <p:cNvSpPr txBox="1"/>
              <p:nvPr/>
            </p:nvSpPr>
            <p:spPr>
              <a:xfrm>
                <a:off x="4375728" y="2192499"/>
                <a:ext cx="2244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,…,)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7A55-BC56-4B8E-95E7-CB5CB6E0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728" y="2192499"/>
                <a:ext cx="2244845" cy="276999"/>
              </a:xfrm>
              <a:prstGeom prst="rect">
                <a:avLst/>
              </a:prstGeom>
              <a:blipFill>
                <a:blip r:embed="rId5"/>
                <a:stretch>
                  <a:fillRect l="-1630" t="-4444" r="-2989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E21989-3489-4C73-A078-E5CD5773189F}"/>
                  </a:ext>
                </a:extLst>
              </p:cNvPr>
              <p:cNvSpPr txBox="1"/>
              <p:nvPr/>
            </p:nvSpPr>
            <p:spPr>
              <a:xfrm>
                <a:off x="7974573" y="2781731"/>
                <a:ext cx="2593146" cy="72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E21989-3489-4C73-A078-E5CD57731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73" y="2781731"/>
                <a:ext cx="2593146" cy="723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矢印: 右 4">
            <a:extLst>
              <a:ext uri="{FF2B5EF4-FFF2-40B4-BE49-F238E27FC236}">
                <a16:creationId xmlns:a16="http://schemas.microsoft.com/office/drawing/2014/main" id="{BA60D9F1-DCB9-4FAD-9E92-F146B46B93CA}"/>
              </a:ext>
            </a:extLst>
          </p:cNvPr>
          <p:cNvSpPr/>
          <p:nvPr/>
        </p:nvSpPr>
        <p:spPr>
          <a:xfrm>
            <a:off x="2962656" y="3751653"/>
            <a:ext cx="4854158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529C5DD-CF39-4709-8F9A-C2B2C9FA0C86}"/>
                  </a:ext>
                </a:extLst>
              </p:cNvPr>
              <p:cNvSpPr txBox="1"/>
              <p:nvPr/>
            </p:nvSpPr>
            <p:spPr>
              <a:xfrm>
                <a:off x="3464270" y="3387699"/>
                <a:ext cx="37673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Pairwise independent hash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1529C5DD-CF39-4709-8F9A-C2B2C9FA0C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4270" y="3387699"/>
                <a:ext cx="3767328" cy="369332"/>
              </a:xfrm>
              <a:prstGeom prst="rect">
                <a:avLst/>
              </a:prstGeom>
              <a:blipFill>
                <a:blip r:embed="rId7"/>
                <a:stretch>
                  <a:fillRect l="-1294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5875ABC-ABF5-4716-8E01-CC06EEFECCDB}"/>
                  </a:ext>
                </a:extLst>
              </p:cNvPr>
              <p:cNvSpPr txBox="1"/>
              <p:nvPr/>
            </p:nvSpPr>
            <p:spPr>
              <a:xfrm>
                <a:off x="7974573" y="3937358"/>
                <a:ext cx="3776227" cy="72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5875ABC-ABF5-4716-8E01-CC06EEFE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573" y="3937358"/>
                <a:ext cx="3776227" cy="72366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41BD93-1889-4F34-A949-1C802635C7A2}"/>
                  </a:ext>
                </a:extLst>
              </p:cNvPr>
              <p:cNvSpPr txBox="1"/>
              <p:nvPr/>
            </p:nvSpPr>
            <p:spPr>
              <a:xfrm>
                <a:off x="7916480" y="4793260"/>
                <a:ext cx="3892411" cy="73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41BD93-1889-4F34-A949-1C802635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480" y="4793260"/>
                <a:ext cx="3892411" cy="73244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矢印: 左 13">
            <a:extLst>
              <a:ext uri="{FF2B5EF4-FFF2-40B4-BE49-F238E27FC236}">
                <a16:creationId xmlns:a16="http://schemas.microsoft.com/office/drawing/2014/main" id="{829012A5-7D0D-49FA-9653-466D6FBD60D5}"/>
              </a:ext>
            </a:extLst>
          </p:cNvPr>
          <p:cNvSpPr/>
          <p:nvPr/>
        </p:nvSpPr>
        <p:spPr>
          <a:xfrm>
            <a:off x="2949593" y="5150293"/>
            <a:ext cx="4796682" cy="31692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54DF2C-4CBD-481F-9948-609A2D67AA57}"/>
                  </a:ext>
                </a:extLst>
              </p:cNvPr>
              <p:cNvSpPr txBox="1"/>
              <p:nvPr/>
            </p:nvSpPr>
            <p:spPr>
              <a:xfrm>
                <a:off x="5248163" y="4885138"/>
                <a:ext cx="20460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7654DF2C-4CBD-481F-9948-609A2D67A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8163" y="4885138"/>
                <a:ext cx="204607" cy="276999"/>
              </a:xfrm>
              <a:prstGeom prst="rect">
                <a:avLst/>
              </a:prstGeom>
              <a:blipFill>
                <a:blip r:embed="rId10"/>
                <a:stretch>
                  <a:fillRect l="-15152" r="-12121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吹き出し: 角を丸めた四角形 10">
                <a:extLst>
                  <a:ext uri="{FF2B5EF4-FFF2-40B4-BE49-F238E27FC236}">
                    <a16:creationId xmlns:a16="http://schemas.microsoft.com/office/drawing/2014/main" id="{562B5EBF-1BDD-4BAD-9FEF-272E55D58317}"/>
                  </a:ext>
                </a:extLst>
              </p:cNvPr>
              <p:cNvSpPr/>
              <p:nvPr/>
            </p:nvSpPr>
            <p:spPr>
              <a:xfrm>
                <a:off x="418011" y="3652375"/>
                <a:ext cx="2252037" cy="1719072"/>
              </a:xfrm>
              <a:prstGeom prst="wedgeRoundRectCallout">
                <a:avLst>
                  <a:gd name="adj1" fmla="val -11320"/>
                  <a:gd name="adj2" fmla="val -101330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Need to know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∩</m:t>
                    </m:r>
                    <m:sSup>
                      <m:sSup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p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kumimoji="1" lang="en-US" altLang="ja-JP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kumimoji="1" lang="en-US" altLang="ja-JP" b="0" i="0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  <m:sub>
                          <m:r>
                            <a:rPr kumimoji="1" lang="en-US" altLang="ja-JP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∩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−1 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en-US" altLang="ja-JP" b="0" dirty="0"/>
              </a:p>
              <a:p>
                <a:pPr algn="ctr"/>
                <a:endParaRPr kumimoji="1" lang="ja-JP" altLang="en-US" dirty="0"/>
              </a:p>
            </p:txBody>
          </p:sp>
        </mc:Choice>
        <mc:Fallback xmlns="">
          <p:sp>
            <p:nvSpPr>
              <p:cNvPr id="11" name="吹き出し: 角を丸めた四角形 10">
                <a:extLst>
                  <a:ext uri="{FF2B5EF4-FFF2-40B4-BE49-F238E27FC236}">
                    <a16:creationId xmlns:a16="http://schemas.microsoft.com/office/drawing/2014/main" id="{562B5EBF-1BDD-4BAD-9FEF-272E55D583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011" y="3652375"/>
                <a:ext cx="2252037" cy="1719072"/>
              </a:xfrm>
              <a:prstGeom prst="wedgeRoundRectCallout">
                <a:avLst>
                  <a:gd name="adj1" fmla="val -11320"/>
                  <a:gd name="adj2" fmla="val -101330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A23C8E1-F095-0B69-8B5D-3A6C58CCFA78}"/>
                  </a:ext>
                </a:extLst>
              </p:cNvPr>
              <p:cNvSpPr txBox="1"/>
              <p:nvPr/>
            </p:nvSpPr>
            <p:spPr>
              <a:xfrm>
                <a:off x="789354" y="5867217"/>
                <a:ext cx="2743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</a:rPr>
                      <m:t>𝐵𝑃</m:t>
                    </m:r>
                    <m:sSup>
                      <m:sSup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kumimoji="1" lang="en-US" altLang="ja-JP" sz="2400" b="0" i="1" smtClean="0">
                            <a:latin typeface="Cambria Math" panose="02040503050406030204" pitchFamily="18" charset="0"/>
                          </a:rPr>
                          <m:t>𝑁𝑃</m:t>
                        </m:r>
                      </m:sup>
                    </m:sSup>
                  </m:oMath>
                </a14:m>
                <a:r>
                  <a:rPr kumimoji="1" lang="en-US" altLang="ja-JP" sz="2400" dirty="0"/>
                  <a:t>is enough</a:t>
                </a:r>
                <a:endParaRPr kumimoji="1" lang="ja-JP" altLang="en-US" sz="2400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9A23C8E1-F095-0B69-8B5D-3A6C58CCFA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354" y="5867217"/>
                <a:ext cx="2743200" cy="461665"/>
              </a:xfrm>
              <a:prstGeom prst="rect">
                <a:avLst/>
              </a:prstGeom>
              <a:blipFill>
                <a:blip r:embed="rId12"/>
                <a:stretch>
                  <a:fillRect l="-444" t="-9211" b="-3026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733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66839ED-E80E-4C53-85A0-103A4793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advantage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A11F85-3171-4372-AC31-7D97F4CD9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1459BA2-8A29-5B57-13AE-CC283561AFDB}"/>
              </a:ext>
            </a:extLst>
          </p:cNvPr>
          <p:cNvSpPr txBox="1"/>
          <p:nvPr/>
        </p:nvSpPr>
        <p:spPr>
          <a:xfrm>
            <a:off x="1867877" y="3438743"/>
            <a:ext cx="1617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1+1=?</a:t>
            </a:r>
            <a:endParaRPr kumimoji="1" lang="ja-JP" altLang="en-US" sz="32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D73F52E1-A831-F1D2-A9BF-9614DDD30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204" y="1861802"/>
            <a:ext cx="2857500" cy="1504950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6B125818-A73C-6988-6098-98753F060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502" y="1861802"/>
            <a:ext cx="1834995" cy="1457202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C3137176-D085-B1D1-B5EA-F3609F9DCC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12" y="4384431"/>
            <a:ext cx="1572803" cy="1640472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1886627-80F0-A1AD-D1D8-58CED30147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99" y="4637929"/>
            <a:ext cx="2165445" cy="113347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14631FE-0A3F-8107-526A-A29B5158B989}"/>
              </a:ext>
            </a:extLst>
          </p:cNvPr>
          <p:cNvSpPr txBox="1"/>
          <p:nvPr/>
        </p:nvSpPr>
        <p:spPr>
          <a:xfrm>
            <a:off x="5264220" y="3428974"/>
            <a:ext cx="42549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PPT can solve this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DEA2791-3B45-872B-C7F5-A8BB2E57E596}"/>
              </a:ext>
            </a:extLst>
          </p:cNvPr>
          <p:cNvSpPr txBox="1"/>
          <p:nvPr/>
        </p:nvSpPr>
        <p:spPr>
          <a:xfrm>
            <a:off x="5311112" y="6024903"/>
            <a:ext cx="3926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QPT can solve this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2811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8EAEB-AE0E-43E2-897B-89C53197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624" y="136525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Our result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0C7984-E2F9-4629-B474-F768C6C2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20</a:t>
            </a:fld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D346AED3-2EC8-45C2-9B4A-6FC86DA6B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8035667"/>
                  </p:ext>
                </p:extLst>
              </p:nvPr>
            </p:nvGraphicFramePr>
            <p:xfrm>
              <a:off x="541383" y="2327575"/>
              <a:ext cx="10353040" cy="2941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7018">
                      <a:extLst>
                        <a:ext uri="{9D8B030D-6E8A-4147-A177-3AD203B41FA5}">
                          <a16:colId xmlns:a16="http://schemas.microsoft.com/office/drawing/2014/main" val="2324695737"/>
                        </a:ext>
                      </a:extLst>
                    </a:gridCol>
                    <a:gridCol w="4754686">
                      <a:extLst>
                        <a:ext uri="{9D8B030D-6E8A-4147-A177-3AD203B41FA5}">
                          <a16:colId xmlns:a16="http://schemas.microsoft.com/office/drawing/2014/main" val="4199314882"/>
                        </a:ext>
                      </a:extLst>
                    </a:gridCol>
                    <a:gridCol w="2431336">
                      <a:extLst>
                        <a:ext uri="{9D8B030D-6E8A-4147-A177-3AD203B41FA5}">
                          <a16:colId xmlns:a16="http://schemas.microsoft.com/office/drawing/2014/main" val="2851379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Assumption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Verifiability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39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Sampling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assumptions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3417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Search problems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assumptions</a:t>
                          </a:r>
                        </a:p>
                        <a:p>
                          <a:r>
                            <a:rPr kumimoji="1" lang="en-US" altLang="ja-JP" dirty="0"/>
                            <a:t>Random oracle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Inefficient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1407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Proofs of </a:t>
                          </a:r>
                          <a:r>
                            <a:rPr kumimoji="1" lang="en-US" altLang="ja-JP" dirty="0" err="1"/>
                            <a:t>quantumness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(noisy)2-1 TDCRHF (LWE)</a:t>
                          </a:r>
                        </a:p>
                        <a:p>
                          <a:r>
                            <a:rPr kumimoji="1" lang="en-US" altLang="ja-JP" dirty="0"/>
                            <a:t>Full-domain TDP</a:t>
                          </a:r>
                        </a:p>
                        <a:p>
                          <a:r>
                            <a:rPr kumimoji="1" lang="en-US" altLang="ja-JP" dirty="0"/>
                            <a:t>QHE (LWE)</a:t>
                          </a:r>
                        </a:p>
                        <a:p>
                          <a:r>
                            <a:rPr kumimoji="1" lang="en-US" altLang="ja-JP" dirty="0"/>
                            <a:t>Random oracle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425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Inefficient-verifier </a:t>
                          </a:r>
                          <a:r>
                            <a:rPr kumimoji="1" lang="en-US" altLang="ja-JP" dirty="0" err="1">
                              <a:solidFill>
                                <a:srgbClr val="FF0000"/>
                              </a:solidFill>
                            </a:rPr>
                            <a:t>PoQ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(Classically-secure)One-way functions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Inefficient (</a:t>
                          </a:r>
                          <a14:m>
                            <m:oMath xmlns:m="http://schemas.openxmlformats.org/officeDocument/2006/math"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𝐵𝑃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𝑁𝑃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666652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 4">
                <a:extLst>
                  <a:ext uri="{FF2B5EF4-FFF2-40B4-BE49-F238E27FC236}">
                    <a16:creationId xmlns:a16="http://schemas.microsoft.com/office/drawing/2014/main" id="{D346AED3-2EC8-45C2-9B4A-6FC86DA6B44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08035667"/>
                  </p:ext>
                </p:extLst>
              </p:nvPr>
            </p:nvGraphicFramePr>
            <p:xfrm>
              <a:off x="541383" y="2327575"/>
              <a:ext cx="10353040" cy="29413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167018">
                      <a:extLst>
                        <a:ext uri="{9D8B030D-6E8A-4147-A177-3AD203B41FA5}">
                          <a16:colId xmlns:a16="http://schemas.microsoft.com/office/drawing/2014/main" val="2324695737"/>
                        </a:ext>
                      </a:extLst>
                    </a:gridCol>
                    <a:gridCol w="4754686">
                      <a:extLst>
                        <a:ext uri="{9D8B030D-6E8A-4147-A177-3AD203B41FA5}">
                          <a16:colId xmlns:a16="http://schemas.microsoft.com/office/drawing/2014/main" val="4199314882"/>
                        </a:ext>
                      </a:extLst>
                    </a:gridCol>
                    <a:gridCol w="2431336">
                      <a:extLst>
                        <a:ext uri="{9D8B030D-6E8A-4147-A177-3AD203B41FA5}">
                          <a16:colId xmlns:a16="http://schemas.microsoft.com/office/drawing/2014/main" val="285137941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Assumption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Verifiability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583965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Sampling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assumptions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NO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73534176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Search problems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Newly-introduced assumptions</a:t>
                          </a:r>
                        </a:p>
                        <a:p>
                          <a:r>
                            <a:rPr kumimoji="1" lang="en-US" altLang="ja-JP" dirty="0"/>
                            <a:t>Random oracle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Inefficient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71140716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Proofs of </a:t>
                          </a:r>
                          <a:r>
                            <a:rPr kumimoji="1" lang="en-US" altLang="ja-JP" dirty="0" err="1"/>
                            <a:t>quantumness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(noisy)2-1 TDCRHF (LWE)</a:t>
                          </a:r>
                        </a:p>
                        <a:p>
                          <a:r>
                            <a:rPr kumimoji="1" lang="en-US" altLang="ja-JP" dirty="0"/>
                            <a:t>Full-domain TDP</a:t>
                          </a:r>
                        </a:p>
                        <a:p>
                          <a:r>
                            <a:rPr kumimoji="1" lang="en-US" altLang="ja-JP" dirty="0"/>
                            <a:t>QHE (LWE)</a:t>
                          </a:r>
                        </a:p>
                        <a:p>
                          <a:r>
                            <a:rPr kumimoji="1" lang="en-US" altLang="ja-JP" dirty="0"/>
                            <a:t>Random oracle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/>
                            <a:t>Efficient</a:t>
                          </a:r>
                          <a:endParaRPr kumimoji="1" lang="ja-JP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054252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Inefficient-verifier </a:t>
                          </a:r>
                          <a:r>
                            <a:rPr kumimoji="1" lang="en-US" altLang="ja-JP" dirty="0" err="1">
                              <a:solidFill>
                                <a:srgbClr val="FF0000"/>
                              </a:solidFill>
                            </a:rPr>
                            <a:t>PoQ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kumimoji="1" lang="en-US" altLang="ja-JP" dirty="0">
                              <a:solidFill>
                                <a:srgbClr val="FF0000"/>
                              </a:solidFill>
                            </a:rPr>
                            <a:t>(Classically-secure)One-way functions</a:t>
                          </a:r>
                          <a:endParaRPr kumimoji="1" lang="ja-JP" altLang="en-US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ja-JP"/>
                        </a:p>
                      </a:txBody>
                      <a:tcPr>
                        <a:blipFill>
                          <a:blip r:embed="rId2"/>
                          <a:stretch>
                            <a:fillRect l="-326316" t="-701639" r="-1003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6666521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77727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972726-F868-C6C7-E2A7-895175F1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2508" y="178942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Open problems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78498E8-2A8F-93A0-A41C-833CB0FE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9B03315-5697-5598-6C8E-F8C67DF91C64}"/>
              </a:ext>
            </a:extLst>
          </p:cNvPr>
          <p:cNvSpPr txBox="1"/>
          <p:nvPr/>
        </p:nvSpPr>
        <p:spPr>
          <a:xfrm>
            <a:off x="382954" y="1750646"/>
            <a:ext cx="1026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(1) Can we construct </a:t>
            </a:r>
            <a:r>
              <a:rPr kumimoji="1" lang="en-US" altLang="ja-JP" sz="3200" dirty="0" err="1"/>
              <a:t>PoQ</a:t>
            </a:r>
            <a:r>
              <a:rPr kumimoji="1" lang="en-US" altLang="ja-JP" sz="3200" dirty="0"/>
              <a:t> from OWFs?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4B2EF16-D488-CE9F-5A95-E456F5CCB7EF}"/>
              </a:ext>
            </a:extLst>
          </p:cNvPr>
          <p:cNvSpPr txBox="1"/>
          <p:nvPr/>
        </p:nvSpPr>
        <p:spPr>
          <a:xfrm>
            <a:off x="382954" y="2926862"/>
            <a:ext cx="1026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(2) Can we show it </a:t>
            </a:r>
            <a:r>
              <a:rPr lang="en-US" altLang="ja-JP" sz="3200" dirty="0"/>
              <a:t>is impossible?</a:t>
            </a:r>
            <a:endParaRPr kumimoji="1" lang="ja-JP" altLang="en-US" sz="32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839CF29-AB48-C846-662A-5F13C72C9E27}"/>
              </a:ext>
            </a:extLst>
          </p:cNvPr>
          <p:cNvSpPr txBox="1"/>
          <p:nvPr/>
        </p:nvSpPr>
        <p:spPr>
          <a:xfrm>
            <a:off x="382954" y="4185095"/>
            <a:ext cx="1026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(3) Can we construct IV-</a:t>
            </a:r>
            <a:r>
              <a:rPr kumimoji="1" lang="en-US" altLang="ja-JP" sz="3200" dirty="0" err="1"/>
              <a:t>PoQ</a:t>
            </a:r>
            <a:r>
              <a:rPr kumimoji="1" lang="en-US" altLang="ja-JP" sz="3200" dirty="0"/>
              <a:t> from P</a:t>
            </a:r>
            <a:r>
              <a:rPr kumimoji="1" lang="ja-JP" altLang="en-US" sz="3200" dirty="0"/>
              <a:t>≠</a:t>
            </a:r>
            <a:r>
              <a:rPr kumimoji="1" lang="en-US" altLang="ja-JP" sz="3200" dirty="0"/>
              <a:t>NP?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7173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642AA3-5F82-4426-AFC6-F315B2F2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8477" y="2498725"/>
            <a:ext cx="3210169" cy="1325563"/>
          </a:xfrm>
        </p:spPr>
        <p:txBody>
          <a:bodyPr/>
          <a:lstStyle/>
          <a:p>
            <a:r>
              <a:rPr kumimoji="1" lang="en-US" altLang="ja-JP" dirty="0"/>
              <a:t>Thank you!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31ADDAC-A137-43DD-9E98-2363BDF6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24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751" y="-60401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Classical commitments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190" y="62100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23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27" y="1454308"/>
            <a:ext cx="1012860" cy="13697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D3AE39-4423-4D7F-8191-B8F72A34F2D1}"/>
              </a:ext>
            </a:extLst>
          </p:cNvPr>
          <p:cNvSpPr txBox="1"/>
          <p:nvPr/>
        </p:nvSpPr>
        <p:spPr>
          <a:xfrm>
            <a:off x="8610727" y="2912123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</a:t>
            </a:r>
            <a:r>
              <a:rPr kumimoji="1" lang="en-US" altLang="ja-JP" dirty="0"/>
              <a:t>Sender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/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blipFill>
                <a:blip r:embed="rId4"/>
                <a:stretch>
                  <a:fillRect l="-5128" t="-4444" r="-8974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/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blipFill>
                <a:blip r:embed="rId5"/>
                <a:stretch>
                  <a:fillRect l="-2260" t="-4255" r="-113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右 12">
            <a:extLst>
              <a:ext uri="{FF2B5EF4-FFF2-40B4-BE49-F238E27FC236}">
                <a16:creationId xmlns:a16="http://schemas.microsoft.com/office/drawing/2014/main" id="{4BEC2B1F-110F-4B93-9425-DE24CAA5EF37}"/>
              </a:ext>
            </a:extLst>
          </p:cNvPr>
          <p:cNvSpPr/>
          <p:nvPr/>
        </p:nvSpPr>
        <p:spPr>
          <a:xfrm rot="10800000">
            <a:off x="2840817" y="2445625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93A19D-4240-4BE0-8C97-BB6BFB8F9EC5}"/>
                  </a:ext>
                </a:extLst>
              </p:cNvPr>
              <p:cNvSpPr txBox="1"/>
              <p:nvPr/>
            </p:nvSpPr>
            <p:spPr>
              <a:xfrm>
                <a:off x="4807569" y="2168994"/>
                <a:ext cx="1339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93A19D-4240-4BE0-8C97-BB6BFB8F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69" y="2168994"/>
                <a:ext cx="1339021" cy="276999"/>
              </a:xfrm>
              <a:prstGeom prst="rect">
                <a:avLst/>
              </a:prstGeom>
              <a:blipFill>
                <a:blip r:embed="rId6"/>
                <a:stretch>
                  <a:fillRect l="-1826" t="-2222" r="-5936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7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右 15">
            <a:extLst>
              <a:ext uri="{FF2B5EF4-FFF2-40B4-BE49-F238E27FC236}">
                <a16:creationId xmlns:a16="http://schemas.microsoft.com/office/drawing/2014/main" id="{1F034D01-E24A-44E6-9990-B48E73614EEB}"/>
              </a:ext>
            </a:extLst>
          </p:cNvPr>
          <p:cNvSpPr/>
          <p:nvPr/>
        </p:nvSpPr>
        <p:spPr>
          <a:xfrm>
            <a:off x="2924419" y="3005346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23ECAC-4550-41CC-B45A-1E37766537F0}"/>
                  </a:ext>
                </a:extLst>
              </p:cNvPr>
              <p:cNvSpPr txBox="1"/>
              <p:nvPr/>
            </p:nvSpPr>
            <p:spPr>
              <a:xfrm>
                <a:off x="4814277" y="2718413"/>
                <a:ext cx="1461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23ECAC-4550-41CC-B45A-1E3776653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77" y="2718413"/>
                <a:ext cx="1461939" cy="276999"/>
              </a:xfrm>
              <a:prstGeom prst="rect">
                <a:avLst/>
              </a:prstGeom>
              <a:blipFill>
                <a:blip r:embed="rId8"/>
                <a:stretch>
                  <a:fillRect l="-5000" t="-2222" r="-5000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36E1A57F-5018-4450-907F-D423A29DCB05}"/>
              </a:ext>
            </a:extLst>
          </p:cNvPr>
          <p:cNvSpPr/>
          <p:nvPr/>
        </p:nvSpPr>
        <p:spPr>
          <a:xfrm rot="10800000">
            <a:off x="2852109" y="3696951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D3DF59-9CF8-40FA-A371-7FA8997CE2ED}"/>
                  </a:ext>
                </a:extLst>
              </p:cNvPr>
              <p:cNvSpPr txBox="1"/>
              <p:nvPr/>
            </p:nvSpPr>
            <p:spPr>
              <a:xfrm>
                <a:off x="4818861" y="3420320"/>
                <a:ext cx="1989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D3DF59-9CF8-40FA-A371-7FA8997CE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61" y="3420320"/>
                <a:ext cx="1989454" cy="276999"/>
              </a:xfrm>
              <a:prstGeom prst="rect">
                <a:avLst/>
              </a:prstGeom>
              <a:blipFill>
                <a:blip r:embed="rId9"/>
                <a:stretch>
                  <a:fillRect l="-917" t="-2174" r="-336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右 19">
            <a:extLst>
              <a:ext uri="{FF2B5EF4-FFF2-40B4-BE49-F238E27FC236}">
                <a16:creationId xmlns:a16="http://schemas.microsoft.com/office/drawing/2014/main" id="{A044FA06-EFB4-404F-94E8-B9E20396E751}"/>
              </a:ext>
            </a:extLst>
          </p:cNvPr>
          <p:cNvSpPr/>
          <p:nvPr/>
        </p:nvSpPr>
        <p:spPr>
          <a:xfrm>
            <a:off x="2935711" y="4256672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6568-6AF0-4A52-9509-D33DEA92C388}"/>
                  </a:ext>
                </a:extLst>
              </p:cNvPr>
              <p:cNvSpPr txBox="1"/>
              <p:nvPr/>
            </p:nvSpPr>
            <p:spPr>
              <a:xfrm>
                <a:off x="4825569" y="3969739"/>
                <a:ext cx="211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6568-6AF0-4A52-9509-D33DEA92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69" y="3969739"/>
                <a:ext cx="2117695" cy="276999"/>
              </a:xfrm>
              <a:prstGeom prst="rect">
                <a:avLst/>
              </a:prstGeom>
              <a:blipFill>
                <a:blip r:embed="rId10"/>
                <a:stretch>
                  <a:fillRect l="-3170" t="-2174" r="-3458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177344FF-E18B-45E6-9E98-C3CD80AC1A8D}"/>
              </a:ext>
            </a:extLst>
          </p:cNvPr>
          <p:cNvSpPr/>
          <p:nvPr/>
        </p:nvSpPr>
        <p:spPr>
          <a:xfrm rot="10800000">
            <a:off x="2840817" y="4948277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AE86401-3C71-4269-81F1-55C407393493}"/>
                  </a:ext>
                </a:extLst>
              </p:cNvPr>
              <p:cNvSpPr txBox="1"/>
              <p:nvPr/>
            </p:nvSpPr>
            <p:spPr>
              <a:xfrm>
                <a:off x="4807569" y="4671646"/>
                <a:ext cx="26398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AE86401-3C71-4269-81F1-55C407393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69" y="4671646"/>
                <a:ext cx="2639890" cy="276999"/>
              </a:xfrm>
              <a:prstGeom prst="rect">
                <a:avLst/>
              </a:prstGeom>
              <a:blipFill>
                <a:blip r:embed="rId11"/>
                <a:stretch>
                  <a:fillRect l="-693" t="-2174" r="-2771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E899D65E-7C89-404D-AA40-80D533A4F631}"/>
              </a:ext>
            </a:extLst>
          </p:cNvPr>
          <p:cNvSpPr/>
          <p:nvPr/>
        </p:nvSpPr>
        <p:spPr>
          <a:xfrm>
            <a:off x="2924419" y="5507998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176EA5B-D198-4D8B-8283-11FBCD8B53A6}"/>
                  </a:ext>
                </a:extLst>
              </p:cNvPr>
              <p:cNvSpPr txBox="1"/>
              <p:nvPr/>
            </p:nvSpPr>
            <p:spPr>
              <a:xfrm>
                <a:off x="4814277" y="5221065"/>
                <a:ext cx="2768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176EA5B-D198-4D8B-8283-11FBCD8B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77" y="5221065"/>
                <a:ext cx="2768129" cy="276999"/>
              </a:xfrm>
              <a:prstGeom prst="rect">
                <a:avLst/>
              </a:prstGeom>
              <a:blipFill>
                <a:blip r:embed="rId12"/>
                <a:stretch>
                  <a:fillRect l="-2423" t="-2174" r="-2423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/>
              <p:nvPr/>
            </p:nvSpPr>
            <p:spPr>
              <a:xfrm>
                <a:off x="590441" y="6066536"/>
                <a:ext cx="6301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Commitment: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1" y="6066536"/>
                <a:ext cx="6301522" cy="369332"/>
              </a:xfrm>
              <a:prstGeom prst="rect">
                <a:avLst/>
              </a:prstGeom>
              <a:blipFill>
                <a:blip r:embed="rId13"/>
                <a:stretch>
                  <a:fillRect l="-870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C453C1-97A7-4FD6-A7C4-A50D010A1C18}"/>
                  </a:ext>
                </a:extLst>
              </p:cNvPr>
              <p:cNvSpPr txBox="1"/>
              <p:nvPr/>
            </p:nvSpPr>
            <p:spPr>
              <a:xfrm>
                <a:off x="590441" y="6392608"/>
                <a:ext cx="3819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Opening: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C453C1-97A7-4FD6-A7C4-A50D010A1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1" y="6392608"/>
                <a:ext cx="3819580" cy="369332"/>
              </a:xfrm>
              <a:prstGeom prst="rect">
                <a:avLst/>
              </a:prstGeom>
              <a:blipFill>
                <a:blip r:embed="rId14"/>
                <a:stretch>
                  <a:fillRect l="-1438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34F354E5-879D-4C79-9590-229B0784F057}"/>
                  </a:ext>
                </a:extLst>
              </p:cNvPr>
              <p:cNvSpPr/>
              <p:nvPr/>
            </p:nvSpPr>
            <p:spPr>
              <a:xfrm>
                <a:off x="9697865" y="3532197"/>
                <a:ext cx="2225911" cy="1127701"/>
              </a:xfrm>
              <a:prstGeom prst="wedgeRoundRectCallout">
                <a:avLst>
                  <a:gd name="adj1" fmla="val -60974"/>
                  <a:gd name="adj2" fmla="val -137664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Cannot find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34F354E5-879D-4C79-9590-229B0784F0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7865" y="3532197"/>
                <a:ext cx="2225911" cy="1127701"/>
              </a:xfrm>
              <a:prstGeom prst="wedgeRoundRectCallout">
                <a:avLst>
                  <a:gd name="adj1" fmla="val -60974"/>
                  <a:gd name="adj2" fmla="val -137664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1669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07" y="-118948"/>
            <a:ext cx="11290611" cy="1325563"/>
          </a:xfrm>
        </p:spPr>
        <p:txBody>
          <a:bodyPr/>
          <a:lstStyle/>
          <a:p>
            <a:r>
              <a:rPr kumimoji="1" lang="en-US" altLang="ja-JP" dirty="0"/>
              <a:t>Coherent execution of classical commitments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21758" y="6306139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24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2098" y="1070565"/>
            <a:ext cx="1012860" cy="13697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4BEC2B1F-110F-4B93-9425-DE24CAA5EF37}"/>
              </a:ext>
            </a:extLst>
          </p:cNvPr>
          <p:cNvSpPr/>
          <p:nvPr/>
        </p:nvSpPr>
        <p:spPr>
          <a:xfrm rot="10800000">
            <a:off x="3020968" y="2919523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93A19D-4240-4BE0-8C97-BB6BFB8F9EC5}"/>
                  </a:ext>
                </a:extLst>
              </p:cNvPr>
              <p:cNvSpPr txBox="1"/>
              <p:nvPr/>
            </p:nvSpPr>
            <p:spPr>
              <a:xfrm>
                <a:off x="4987720" y="2642892"/>
                <a:ext cx="30559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93A19D-4240-4BE0-8C97-BB6BFB8F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0" y="2642892"/>
                <a:ext cx="305596" cy="276999"/>
              </a:xfrm>
              <a:prstGeom prst="rect">
                <a:avLst/>
              </a:prstGeom>
              <a:blipFill>
                <a:blip r:embed="rId4"/>
                <a:stretch>
                  <a:fillRect l="-8000" r="-8000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5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右 15">
            <a:extLst>
              <a:ext uri="{FF2B5EF4-FFF2-40B4-BE49-F238E27FC236}">
                <a16:creationId xmlns:a16="http://schemas.microsoft.com/office/drawing/2014/main" id="{1F034D01-E24A-44E6-9990-B48E73614EEB}"/>
              </a:ext>
            </a:extLst>
          </p:cNvPr>
          <p:cNvSpPr/>
          <p:nvPr/>
        </p:nvSpPr>
        <p:spPr>
          <a:xfrm>
            <a:off x="3104570" y="3479244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23ECAC-4550-41CC-B45A-1E37766537F0}"/>
                  </a:ext>
                </a:extLst>
              </p:cNvPr>
              <p:cNvSpPr txBox="1"/>
              <p:nvPr/>
            </p:nvSpPr>
            <p:spPr>
              <a:xfrm>
                <a:off x="4994428" y="3192311"/>
                <a:ext cx="29251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23ECAC-4550-41CC-B45A-1E3776653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28" y="3192311"/>
                <a:ext cx="292516" cy="276999"/>
              </a:xfrm>
              <a:prstGeom prst="rect">
                <a:avLst/>
              </a:prstGeom>
              <a:blipFill>
                <a:blip r:embed="rId6"/>
                <a:stretch>
                  <a:fillRect l="-25000" t="-4444" r="-8333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36E1A57F-5018-4450-907F-D423A29DCB05}"/>
              </a:ext>
            </a:extLst>
          </p:cNvPr>
          <p:cNvSpPr/>
          <p:nvPr/>
        </p:nvSpPr>
        <p:spPr>
          <a:xfrm rot="10800000">
            <a:off x="3020968" y="5584362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D3DF59-9CF8-40FA-A371-7FA8997CE2ED}"/>
                  </a:ext>
                </a:extLst>
              </p:cNvPr>
              <p:cNvSpPr txBox="1"/>
              <p:nvPr/>
            </p:nvSpPr>
            <p:spPr>
              <a:xfrm>
                <a:off x="4987720" y="5307731"/>
                <a:ext cx="3109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D3DF59-9CF8-40FA-A371-7FA8997CE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7720" y="5307731"/>
                <a:ext cx="310919" cy="276999"/>
              </a:xfrm>
              <a:prstGeom prst="rect">
                <a:avLst/>
              </a:prstGeom>
              <a:blipFill>
                <a:blip r:embed="rId7"/>
                <a:stretch>
                  <a:fillRect l="-9804" r="-5882" b="-1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右 19">
            <a:extLst>
              <a:ext uri="{FF2B5EF4-FFF2-40B4-BE49-F238E27FC236}">
                <a16:creationId xmlns:a16="http://schemas.microsoft.com/office/drawing/2014/main" id="{A044FA06-EFB4-404F-94E8-B9E20396E751}"/>
              </a:ext>
            </a:extLst>
          </p:cNvPr>
          <p:cNvSpPr/>
          <p:nvPr/>
        </p:nvSpPr>
        <p:spPr>
          <a:xfrm>
            <a:off x="3104570" y="6144083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6568-6AF0-4A52-9509-D33DEA92C388}"/>
                  </a:ext>
                </a:extLst>
              </p:cNvPr>
              <p:cNvSpPr txBox="1"/>
              <p:nvPr/>
            </p:nvSpPr>
            <p:spPr>
              <a:xfrm>
                <a:off x="4994428" y="5857150"/>
                <a:ext cx="2978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6568-6AF0-4A52-9509-D33DEA92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4428" y="5857150"/>
                <a:ext cx="297838" cy="276999"/>
              </a:xfrm>
              <a:prstGeom prst="rect">
                <a:avLst/>
              </a:prstGeom>
              <a:blipFill>
                <a:blip r:embed="rId8"/>
                <a:stretch>
                  <a:fillRect l="-26531" t="-2222" r="-6122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BDCC221-AD1D-4136-9AD6-D6EAEA547BD7}"/>
                  </a:ext>
                </a:extLst>
              </p:cNvPr>
              <p:cNvSpPr txBox="1"/>
              <p:nvPr/>
            </p:nvSpPr>
            <p:spPr>
              <a:xfrm>
                <a:off x="7986626" y="1187423"/>
                <a:ext cx="2801857" cy="7244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0,1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sub>
                        <m:sup/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EBDCC221-AD1D-4136-9AD6-D6EAEA547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626" y="1187423"/>
                <a:ext cx="2801857" cy="72442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406E817-BA99-40B7-BBFA-2227F286C783}"/>
                  </a:ext>
                </a:extLst>
              </p:cNvPr>
              <p:cNvSpPr txBox="1"/>
              <p:nvPr/>
            </p:nvSpPr>
            <p:spPr>
              <a:xfrm>
                <a:off x="8034862" y="2020647"/>
                <a:ext cx="2265364" cy="708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1406E817-BA99-40B7-BBFA-2227F286C7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4862" y="2020647"/>
                <a:ext cx="2265364" cy="70839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F0B20AF-37E2-4579-9568-89360224933D}"/>
                  </a:ext>
                </a:extLst>
              </p:cNvPr>
              <p:cNvSpPr txBox="1"/>
              <p:nvPr/>
            </p:nvSpPr>
            <p:spPr>
              <a:xfrm>
                <a:off x="7986626" y="3798077"/>
                <a:ext cx="3797770" cy="708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5F0B20AF-37E2-4579-9568-893602249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6626" y="3798077"/>
                <a:ext cx="3797770" cy="708399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9DE9B1-CE49-48CE-AF36-8ADCC1922E63}"/>
                  </a:ext>
                </a:extLst>
              </p:cNvPr>
              <p:cNvSpPr txBox="1"/>
              <p:nvPr/>
            </p:nvSpPr>
            <p:spPr>
              <a:xfrm>
                <a:off x="7974079" y="4624707"/>
                <a:ext cx="3711850" cy="708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∈{0,1}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: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kumimoji="1" lang="en-US" altLang="ja-JP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8E9DE9B1-CE49-48CE-AF36-8ADCC1922E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4079" y="4624707"/>
                <a:ext cx="3711850" cy="7083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9653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07" y="-118948"/>
            <a:ext cx="11290611" cy="1325563"/>
          </a:xfrm>
        </p:spPr>
        <p:txBody>
          <a:bodyPr/>
          <a:lstStyle/>
          <a:p>
            <a:r>
              <a:rPr kumimoji="1" lang="en-US" altLang="ja-JP" dirty="0"/>
              <a:t>Coherent execution of classical commitments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916" y="63189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25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385" y="1525122"/>
            <a:ext cx="1012860" cy="136972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4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矢印: 左右 2">
            <a:extLst>
              <a:ext uri="{FF2B5EF4-FFF2-40B4-BE49-F238E27FC236}">
                <a16:creationId xmlns:a16="http://schemas.microsoft.com/office/drawing/2014/main" id="{6861A1AF-10B9-4FE0-8488-0B73DD7B98AB}"/>
              </a:ext>
            </a:extLst>
          </p:cNvPr>
          <p:cNvSpPr/>
          <p:nvPr/>
        </p:nvSpPr>
        <p:spPr>
          <a:xfrm>
            <a:off x="2941755" y="2225911"/>
            <a:ext cx="4854158" cy="2143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7A55-BC56-4B8E-95E7-CB5CB6E0A254}"/>
                  </a:ext>
                </a:extLst>
              </p:cNvPr>
              <p:cNvSpPr txBox="1"/>
              <p:nvPr/>
            </p:nvSpPr>
            <p:spPr>
              <a:xfrm>
                <a:off x="4354827" y="2432855"/>
                <a:ext cx="224484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,…,)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167A55-BC56-4B8E-95E7-CB5CB6E0A2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4827" y="2432855"/>
                <a:ext cx="2244845" cy="276999"/>
              </a:xfrm>
              <a:prstGeom prst="rect">
                <a:avLst/>
              </a:prstGeom>
              <a:blipFill>
                <a:blip r:embed="rId5"/>
                <a:stretch>
                  <a:fillRect l="-1355" t="-2174" r="-2710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E21989-3489-4C73-A078-E5CD5773189F}"/>
                  </a:ext>
                </a:extLst>
              </p:cNvPr>
              <p:cNvSpPr txBox="1"/>
              <p:nvPr/>
            </p:nvSpPr>
            <p:spPr>
              <a:xfrm>
                <a:off x="7953672" y="3022087"/>
                <a:ext cx="2593146" cy="72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8EE21989-3489-4C73-A078-E5CD577318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3672" y="3022087"/>
                <a:ext cx="2593146" cy="7236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D440E75-D3ED-4331-A99E-8C3151985703}"/>
                  </a:ext>
                </a:extLst>
              </p:cNvPr>
              <p:cNvSpPr txBox="1"/>
              <p:nvPr/>
            </p:nvSpPr>
            <p:spPr>
              <a:xfrm>
                <a:off x="7393577" y="3962377"/>
                <a:ext cx="3798679" cy="404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=1,</m:t>
                    </m:r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it is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0D440E75-D3ED-4331-A99E-8C31519857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3577" y="3962377"/>
                <a:ext cx="3798679" cy="404983"/>
              </a:xfrm>
              <a:prstGeom prst="rect">
                <a:avLst/>
              </a:prstGeom>
              <a:blipFill>
                <a:blip r:embed="rId7"/>
                <a:stretch>
                  <a:fillRect l="-1445" t="-1515" b="-2272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320C99F-0ACB-45DF-A14E-181D772C2BEE}"/>
                  </a:ext>
                </a:extLst>
              </p:cNvPr>
              <p:cNvSpPr txBox="1"/>
              <p:nvPr/>
            </p:nvSpPr>
            <p:spPr>
              <a:xfrm>
                <a:off x="9987765" y="4026368"/>
                <a:ext cx="167475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3320C99F-0ACB-45DF-A14E-181D772C2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7765" y="4026368"/>
                <a:ext cx="1674753" cy="276999"/>
              </a:xfrm>
              <a:prstGeom prst="rect">
                <a:avLst/>
              </a:prstGeom>
              <a:blipFill>
                <a:blip r:embed="rId8"/>
                <a:stretch>
                  <a:fillRect t="-2174" r="-436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EBEC71B4-5F9D-4E4F-894F-15C7A0C3E7F0}"/>
              </a:ext>
            </a:extLst>
          </p:cNvPr>
          <p:cNvSpPr txBox="1"/>
          <p:nvPr/>
        </p:nvSpPr>
        <p:spPr>
          <a:xfrm>
            <a:off x="7393577" y="4764836"/>
            <a:ext cx="413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Then, we can run </a:t>
            </a:r>
            <a:r>
              <a:rPr kumimoji="1" lang="en-US" altLang="ja-JP" dirty="0" err="1"/>
              <a:t>PoQ</a:t>
            </a:r>
            <a:r>
              <a:rPr kumimoji="1" lang="en-US" altLang="ja-JP" dirty="0"/>
              <a:t> of [KMCVY22]</a:t>
            </a:r>
            <a:endParaRPr kumimoji="1" lang="ja-JP" altLang="en-US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152761D4-0980-4B2C-9757-23BEE095664B}"/>
              </a:ext>
            </a:extLst>
          </p:cNvPr>
          <p:cNvSpPr txBox="1"/>
          <p:nvPr/>
        </p:nvSpPr>
        <p:spPr>
          <a:xfrm>
            <a:off x="7471954" y="5481175"/>
            <a:ext cx="4054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However, in general not…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325683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7379" y="-91401"/>
            <a:ext cx="11290611" cy="1325563"/>
          </a:xfrm>
        </p:spPr>
        <p:txBody>
          <a:bodyPr/>
          <a:lstStyle/>
          <a:p>
            <a:r>
              <a:rPr lang="en-US" altLang="ja-JP" dirty="0"/>
              <a:t>Problems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2916" y="63189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26</a:t>
            </a:fld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BA60D9F1-DCB9-4FAD-9E92-F146B46B93CA}"/>
              </a:ext>
            </a:extLst>
          </p:cNvPr>
          <p:cNvSpPr/>
          <p:nvPr/>
        </p:nvSpPr>
        <p:spPr>
          <a:xfrm>
            <a:off x="4483173" y="1499317"/>
            <a:ext cx="2105733" cy="276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5875ABC-ABF5-4716-8E01-CC06EEFECCDB}"/>
                  </a:ext>
                </a:extLst>
              </p:cNvPr>
              <p:cNvSpPr txBox="1"/>
              <p:nvPr/>
            </p:nvSpPr>
            <p:spPr>
              <a:xfrm>
                <a:off x="441152" y="1329719"/>
                <a:ext cx="3776227" cy="72366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⟩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5875ABC-ABF5-4716-8E01-CC06EEFEC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152" y="1329719"/>
                <a:ext cx="3776227" cy="72366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41BD93-1889-4F34-A949-1C802635C7A2}"/>
                  </a:ext>
                </a:extLst>
              </p:cNvPr>
              <p:cNvSpPr txBox="1"/>
              <p:nvPr/>
            </p:nvSpPr>
            <p:spPr>
              <a:xfrm>
                <a:off x="6854700" y="1320934"/>
                <a:ext cx="3892411" cy="7324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∩</m:t>
                          </m:r>
                          <m:sSup>
                            <m:sSup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nary>
                            <m:naryPr>
                              <m:chr m:val="∑"/>
                              <m:supHide m:val="on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1,</m:t>
                                  </m:r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  <m:sup/>
                            <m:e>
                              <m:d>
                                <m:dPr>
                                  <m:begChr m:val="|"/>
                                  <m:endChr m:val="⟩"/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5D41BD93-1889-4F34-A949-1C802635C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700" y="1320934"/>
                <a:ext cx="3892411" cy="7324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BD64D5C-7620-4851-BCF9-1F54787BAB72}"/>
                  </a:ext>
                </a:extLst>
              </p:cNvPr>
              <p:cNvSpPr txBox="1"/>
              <p:nvPr/>
            </p:nvSpPr>
            <p:spPr>
              <a:xfrm>
                <a:off x="1658499" y="2361845"/>
                <a:ext cx="8119872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With a non-negligible probability,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p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9BD64D5C-7620-4851-BCF9-1F54787B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99" y="2361845"/>
                <a:ext cx="8119872" cy="413768"/>
              </a:xfrm>
              <a:prstGeom prst="rect">
                <a:avLst/>
              </a:prstGeom>
              <a:blipFill>
                <a:blip r:embed="rId4"/>
                <a:stretch>
                  <a:fillRect l="-601" b="-19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2ECD605-0F36-4E60-BB18-0C954D1B29A3}"/>
                  </a:ext>
                </a:extLst>
              </p:cNvPr>
              <p:cNvSpPr txBox="1"/>
              <p:nvPr/>
            </p:nvSpPr>
            <p:spPr>
              <a:xfrm>
                <a:off x="681033" y="3668620"/>
                <a:ext cx="8119872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(1)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≃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should be satisfied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32ECD605-0F36-4E60-BB18-0C954D1B29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3" y="3668620"/>
                <a:ext cx="8119872" cy="413768"/>
              </a:xfrm>
              <a:prstGeom prst="rect">
                <a:avLst/>
              </a:prstGeom>
              <a:blipFill>
                <a:blip r:embed="rId5"/>
                <a:stretch>
                  <a:fillRect l="-676" t="-1471" b="-19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DB3F035-ED1A-4C9F-AA4C-9B6FE838AE5C}"/>
              </a:ext>
            </a:extLst>
          </p:cNvPr>
          <p:cNvSpPr txBox="1"/>
          <p:nvPr/>
        </p:nvSpPr>
        <p:spPr>
          <a:xfrm>
            <a:off x="219456" y="3084079"/>
            <a:ext cx="4430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To achieve this,</a:t>
            </a:r>
            <a:endParaRPr kumimoji="1" lang="ja-JP" altLang="en-US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90310A21-097E-422E-89ED-F8E0368CDD68}"/>
              </a:ext>
            </a:extLst>
          </p:cNvPr>
          <p:cNvSpPr txBox="1"/>
          <p:nvPr/>
        </p:nvSpPr>
        <p:spPr>
          <a:xfrm>
            <a:off x="1734748" y="4281081"/>
            <a:ext cx="7963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→</a:t>
            </a:r>
            <a:r>
              <a:rPr kumimoji="1" lang="en-US" altLang="ja-JP" dirty="0"/>
              <a:t>Statistical hiding of the commitment!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F1CB134-AE98-4A25-A64A-3EE6942F59BA}"/>
                  </a:ext>
                </a:extLst>
              </p:cNvPr>
              <p:cNvSpPr txBox="1"/>
              <p:nvPr/>
            </p:nvSpPr>
            <p:spPr>
              <a:xfrm>
                <a:off x="681033" y="5003210"/>
                <a:ext cx="8119872" cy="4137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(2)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0,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|"/>
                        <m:endChr m:val="|"/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1,</m:t>
                            </m:r>
                            <m:r>
                              <a:rPr kumimoji="1" lang="en-US" altLang="ja-JP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d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should be known in advance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F1CB134-AE98-4A25-A64A-3EE6942F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033" y="5003210"/>
                <a:ext cx="8119872" cy="413768"/>
              </a:xfrm>
              <a:prstGeom prst="rect">
                <a:avLst/>
              </a:prstGeom>
              <a:blipFill>
                <a:blip r:embed="rId6"/>
                <a:stretch>
                  <a:fillRect l="-676" t="-1471" b="-1911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82F641C-008B-4859-A873-70B110F4BF99}"/>
              </a:ext>
            </a:extLst>
          </p:cNvPr>
          <p:cNvSpPr txBox="1"/>
          <p:nvPr/>
        </p:nvSpPr>
        <p:spPr>
          <a:xfrm>
            <a:off x="1928078" y="5679730"/>
            <a:ext cx="5340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→</a:t>
            </a:r>
            <a:r>
              <a:rPr lang="en-US" altLang="ja-JP" dirty="0"/>
              <a:t>Random guess works!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95875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AD3710-C265-46A7-9548-54884904C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7722" y="-45797"/>
            <a:ext cx="10515600" cy="1325563"/>
          </a:xfrm>
        </p:spPr>
        <p:txBody>
          <a:bodyPr/>
          <a:lstStyle/>
          <a:p>
            <a:r>
              <a:rPr kumimoji="1" lang="en-US" altLang="ja-JP" dirty="0" err="1"/>
              <a:t>PoQ</a:t>
            </a:r>
            <a:r>
              <a:rPr kumimoji="1" lang="en-US" altLang="ja-JP" dirty="0"/>
              <a:t> by [KMCVY, Nat. Phys. 2022</a:t>
            </a:r>
            <a:r>
              <a:rPr lang="en-US" altLang="ja-JP" dirty="0"/>
              <a:t>]</a:t>
            </a:r>
            <a:endParaRPr kumimoji="1" lang="ja-JP" altLang="en-US" dirty="0"/>
          </a:p>
        </p:txBody>
      </p:sp>
      <p:sp>
        <p:nvSpPr>
          <p:cNvPr id="8" name="矢印: 右 7">
            <a:extLst>
              <a:ext uri="{FF2B5EF4-FFF2-40B4-BE49-F238E27FC236}">
                <a16:creationId xmlns:a16="http://schemas.microsoft.com/office/drawing/2014/main" id="{9EFAEBF6-EC66-4712-9603-D3B5ED576A6A}"/>
              </a:ext>
            </a:extLst>
          </p:cNvPr>
          <p:cNvSpPr/>
          <p:nvPr/>
        </p:nvSpPr>
        <p:spPr>
          <a:xfrm>
            <a:off x="5303432" y="1938527"/>
            <a:ext cx="2769325" cy="224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7DD6E5-41B4-4111-B9EC-5446D146F44B}"/>
                  </a:ext>
                </a:extLst>
              </p:cNvPr>
              <p:cNvSpPr txBox="1"/>
              <p:nvPr/>
            </p:nvSpPr>
            <p:spPr>
              <a:xfrm>
                <a:off x="7748798" y="2536096"/>
                <a:ext cx="3519361" cy="6721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kumimoji="1" lang="en-US" altLang="ja-JP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nary>
                        <m:naryPr>
                          <m:chr m:val="∑"/>
                          <m:supHide m:val="on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d>
                            <m:dPr>
                              <m:begChr m:val="|"/>
                              <m:endChr m:val="⟩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⟩</m:t>
                          </m:r>
                        </m:e>
                      </m:nary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CC7DD6E5-41B4-4111-B9EC-5446D146F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98" y="2536096"/>
                <a:ext cx="3519361" cy="67217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8C2DC2-035D-4FA6-B6AD-6E80315F4057}"/>
                  </a:ext>
                </a:extLst>
              </p:cNvPr>
              <p:cNvSpPr txBox="1"/>
              <p:nvPr/>
            </p:nvSpPr>
            <p:spPr>
              <a:xfrm>
                <a:off x="8093048" y="3521745"/>
                <a:ext cx="167693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|0⟩</m:t>
                      </m:r>
                      <m:d>
                        <m:dPr>
                          <m:begChr m:val="|"/>
                          <m:endChr m:val="⟩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+|1⟩|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878C2DC2-035D-4FA6-B6AD-6E80315F4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048" y="3521745"/>
                <a:ext cx="1676933" cy="276999"/>
              </a:xfrm>
              <a:prstGeom prst="rect">
                <a:avLst/>
              </a:prstGeom>
              <a:blipFill>
                <a:blip r:embed="rId3"/>
                <a:stretch>
                  <a:fillRect l="-4000" t="-4444" r="-4364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矢印: 左 14">
            <a:extLst>
              <a:ext uri="{FF2B5EF4-FFF2-40B4-BE49-F238E27FC236}">
                <a16:creationId xmlns:a16="http://schemas.microsoft.com/office/drawing/2014/main" id="{75A19AC6-3B6E-4203-905F-B6C446EEA5F8}"/>
              </a:ext>
            </a:extLst>
          </p:cNvPr>
          <p:cNvSpPr/>
          <p:nvPr/>
        </p:nvSpPr>
        <p:spPr>
          <a:xfrm>
            <a:off x="5303432" y="3281388"/>
            <a:ext cx="2638697" cy="22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57175DC-0BD1-45F8-B349-3AF847ADDDDA}"/>
                  </a:ext>
                </a:extLst>
              </p:cNvPr>
              <p:cNvSpPr txBox="1"/>
              <p:nvPr/>
            </p:nvSpPr>
            <p:spPr>
              <a:xfrm>
                <a:off x="6499002" y="3016043"/>
                <a:ext cx="199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A57175DC-0BD1-45F8-B349-3AF847ADDD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9002" y="3016043"/>
                <a:ext cx="199542" cy="276999"/>
              </a:xfrm>
              <a:prstGeom prst="rect">
                <a:avLst/>
              </a:prstGeom>
              <a:blipFill>
                <a:blip r:embed="rId4"/>
                <a:stretch>
                  <a:fillRect l="-27273" r="-21212" b="-2666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矢印: 右 16">
            <a:extLst>
              <a:ext uri="{FF2B5EF4-FFF2-40B4-BE49-F238E27FC236}">
                <a16:creationId xmlns:a16="http://schemas.microsoft.com/office/drawing/2014/main" id="{5A17AADF-18A6-4C67-8DC5-03491A9E3DC9}"/>
              </a:ext>
            </a:extLst>
          </p:cNvPr>
          <p:cNvSpPr/>
          <p:nvPr/>
        </p:nvSpPr>
        <p:spPr>
          <a:xfrm>
            <a:off x="5303432" y="4471168"/>
            <a:ext cx="2638697" cy="2246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968B8D-A1C0-4DFE-B976-7D32D419A18B}"/>
                  </a:ext>
                </a:extLst>
              </p:cNvPr>
              <p:cNvSpPr txBox="1"/>
              <p:nvPr/>
            </p:nvSpPr>
            <p:spPr>
              <a:xfrm>
                <a:off x="6255818" y="4215136"/>
                <a:ext cx="93467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{"/>
                          <m:endChr m:val="}"/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0,1</m:t>
                          </m:r>
                        </m:e>
                      </m:d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A968B8D-A1C0-4DFE-B976-7D32D419A1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818" y="4215136"/>
                <a:ext cx="934679" cy="276999"/>
              </a:xfrm>
              <a:prstGeom prst="rect">
                <a:avLst/>
              </a:prstGeom>
              <a:blipFill>
                <a:blip r:embed="rId5"/>
                <a:stretch>
                  <a:fillRect l="-2597" b="-652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矢印: 左 18">
            <a:extLst>
              <a:ext uri="{FF2B5EF4-FFF2-40B4-BE49-F238E27FC236}">
                <a16:creationId xmlns:a16="http://schemas.microsoft.com/office/drawing/2014/main" id="{D32836CF-3A56-4583-B0B5-086642DE6280}"/>
              </a:ext>
            </a:extLst>
          </p:cNvPr>
          <p:cNvSpPr/>
          <p:nvPr/>
        </p:nvSpPr>
        <p:spPr>
          <a:xfrm>
            <a:off x="5374842" y="5767037"/>
            <a:ext cx="2697915" cy="22468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E7A51EC-F303-4759-BBEF-E43B33140918}"/>
                  </a:ext>
                </a:extLst>
              </p:cNvPr>
              <p:cNvSpPr txBox="1"/>
              <p:nvPr/>
            </p:nvSpPr>
            <p:spPr>
              <a:xfrm>
                <a:off x="6399680" y="1661528"/>
                <a:ext cx="5428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2E7A51EC-F303-4759-BBEF-E43B331409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9680" y="1661528"/>
                <a:ext cx="542841" cy="276999"/>
              </a:xfrm>
              <a:prstGeom prst="rect">
                <a:avLst/>
              </a:prstGeom>
              <a:blipFill>
                <a:blip r:embed="rId6"/>
                <a:stretch>
                  <a:fillRect l="-13483" t="-4444" r="-2247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6C93163-7B58-43C5-A855-AC486EA2B94D}"/>
                  </a:ext>
                </a:extLst>
              </p:cNvPr>
              <p:cNvSpPr txBox="1"/>
              <p:nvPr/>
            </p:nvSpPr>
            <p:spPr>
              <a:xfrm>
                <a:off x="9458834" y="3947591"/>
                <a:ext cx="20277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C6C93163-7B58-43C5-A855-AC486EA2B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8834" y="3947591"/>
                <a:ext cx="2027735" cy="276999"/>
              </a:xfrm>
              <a:prstGeom prst="rect">
                <a:avLst/>
              </a:prstGeom>
              <a:blipFill>
                <a:blip r:embed="rId7"/>
                <a:stretch>
                  <a:fillRect l="-3313" t="-4444" r="-2108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544BE5-5CFF-4765-A208-C67F43E7FAD3}"/>
                  </a:ext>
                </a:extLst>
              </p:cNvPr>
              <p:cNvSpPr txBox="1"/>
              <p:nvPr/>
            </p:nvSpPr>
            <p:spPr>
              <a:xfrm>
                <a:off x="448176" y="1415913"/>
                <a:ext cx="21739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6" name="テキスト ボックス 5">
                <a:extLst>
                  <a:ext uri="{FF2B5EF4-FFF2-40B4-BE49-F238E27FC236}">
                    <a16:creationId xmlns:a16="http://schemas.microsoft.com/office/drawing/2014/main" id="{3F544BE5-5CFF-4765-A208-C67F43E7F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176" y="1415913"/>
                <a:ext cx="2173993" cy="276999"/>
              </a:xfrm>
              <a:prstGeom prst="rect">
                <a:avLst/>
              </a:prstGeom>
              <a:blipFill>
                <a:blip r:embed="rId8"/>
                <a:stretch>
                  <a:fillRect l="-3090" t="-217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AC28C5E-3186-448C-AA45-E1B129CF4E19}"/>
              </a:ext>
            </a:extLst>
          </p:cNvPr>
          <p:cNvSpPr txBox="1"/>
          <p:nvPr/>
        </p:nvSpPr>
        <p:spPr>
          <a:xfrm>
            <a:off x="8386355" y="4738463"/>
            <a:ext cx="25864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If c=0, computational-basis measurement</a:t>
            </a:r>
          </a:p>
          <a:p>
            <a:endParaRPr lang="en-US" altLang="ja-JP" dirty="0"/>
          </a:p>
          <a:p>
            <a:r>
              <a:rPr kumimoji="1" lang="en-US" altLang="ja-JP" dirty="0"/>
              <a:t>If c=1, another measurement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CCA551-156A-438B-B3FA-A68B0D9DA50B}"/>
              </a:ext>
            </a:extLst>
          </p:cNvPr>
          <p:cNvSpPr txBox="1"/>
          <p:nvPr/>
        </p:nvSpPr>
        <p:spPr>
          <a:xfrm>
            <a:off x="5573486" y="5457233"/>
            <a:ext cx="2382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Measurement result</a:t>
            </a:r>
            <a:endParaRPr kumimoji="1" lang="ja-JP" altLang="en-US" dirty="0"/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1B7B8CCC-A915-4214-84E9-5D63F650AA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767" y="1279766"/>
            <a:ext cx="1028314" cy="1390622"/>
          </a:xfrm>
          <a:prstGeom prst="rect">
            <a:avLst/>
          </a:prstGeom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BA2C6D98-5AE8-415F-BE96-CAF9691763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618" y="1273196"/>
            <a:ext cx="1012860" cy="1369722"/>
          </a:xfrm>
          <a:prstGeom prst="rect">
            <a:avLst/>
          </a:prstGeom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2B7718ED-1A76-4F7A-B73D-314307C1F252}"/>
              </a:ext>
            </a:extLst>
          </p:cNvPr>
          <p:cNvSpPr txBox="1"/>
          <p:nvPr/>
        </p:nvSpPr>
        <p:spPr>
          <a:xfrm>
            <a:off x="3280006" y="1163174"/>
            <a:ext cx="1433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verifier</a:t>
            </a:r>
            <a:endParaRPr kumimoji="1" lang="ja-JP" altLang="en-US" dirty="0"/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DF75F2F6-C4E2-4AB9-A1C0-1231C4831ABD}"/>
              </a:ext>
            </a:extLst>
          </p:cNvPr>
          <p:cNvSpPr txBox="1"/>
          <p:nvPr/>
        </p:nvSpPr>
        <p:spPr>
          <a:xfrm>
            <a:off x="9279854" y="1095100"/>
            <a:ext cx="1546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1C91869A-8563-47FE-A6F2-6FE8FAD32A49}"/>
                  </a:ext>
                </a:extLst>
              </p:cNvPr>
              <p:cNvSpPr/>
              <p:nvPr/>
            </p:nvSpPr>
            <p:spPr>
              <a:xfrm>
                <a:off x="9738840" y="989244"/>
                <a:ext cx="2330878" cy="833784"/>
              </a:xfrm>
              <a:prstGeom prst="wedgeRoundRectCallout">
                <a:avLst>
                  <a:gd name="adj1" fmla="val -71047"/>
                  <a:gd name="adj2" fmla="val 80047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Cannot learn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吹き出し: 角を丸めた四角形 3">
                <a:extLst>
                  <a:ext uri="{FF2B5EF4-FFF2-40B4-BE49-F238E27FC236}">
                    <a16:creationId xmlns:a16="http://schemas.microsoft.com/office/drawing/2014/main" id="{1C91869A-8563-47FE-A6F2-6FE8FAD32A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8840" y="989244"/>
                <a:ext cx="2330878" cy="833784"/>
              </a:xfrm>
              <a:prstGeom prst="wedgeRoundRectCallout">
                <a:avLst>
                  <a:gd name="adj1" fmla="val -71047"/>
                  <a:gd name="adj2" fmla="val 80047"/>
                  <a:gd name="adj3" fmla="val 16667"/>
                </a:avLst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368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DCD246D-CE7E-4C53-841A-29434ABE3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4751" y="-60401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Classical commitments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F64D5A3-8AB9-4397-B166-714FD2E5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61190" y="6210046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28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E855ED1-DB0E-46A3-A7CA-CAB8303CF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727" y="1454308"/>
            <a:ext cx="1012860" cy="136972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6D3AE39-4423-4D7F-8191-B8F72A34F2D1}"/>
              </a:ext>
            </a:extLst>
          </p:cNvPr>
          <p:cNvSpPr txBox="1"/>
          <p:nvPr/>
        </p:nvSpPr>
        <p:spPr>
          <a:xfrm>
            <a:off x="8610727" y="2912123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</a:t>
            </a:r>
            <a:r>
              <a:rPr kumimoji="1" lang="en-US" altLang="ja-JP" dirty="0"/>
              <a:t>Sender</a:t>
            </a:r>
            <a:endParaRPr kumimoji="1"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724266BA-8684-4F23-8595-48B37CB0F5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81" y="1231139"/>
            <a:ext cx="1028314" cy="139062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DAE3CA-44AA-41C2-BF38-9CBB26C546F8}"/>
              </a:ext>
            </a:extLst>
          </p:cNvPr>
          <p:cNvSpPr txBox="1"/>
          <p:nvPr/>
        </p:nvSpPr>
        <p:spPr>
          <a:xfrm>
            <a:off x="865197" y="2709854"/>
            <a:ext cx="161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PPT Receiver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/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∈{0,1}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54EF9C76-F034-4CC4-8132-D55F306BB5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454308"/>
                <a:ext cx="952440" cy="276999"/>
              </a:xfrm>
              <a:prstGeom prst="rect">
                <a:avLst/>
              </a:prstGeom>
              <a:blipFill>
                <a:blip r:embed="rId4"/>
                <a:stretch>
                  <a:fillRect l="-5128" t="-4444" r="-8974" b="-377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/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2" name="テキスト ボックス 11">
                <a:extLst>
                  <a:ext uri="{FF2B5EF4-FFF2-40B4-BE49-F238E27FC236}">
                    <a16:creationId xmlns:a16="http://schemas.microsoft.com/office/drawing/2014/main" id="{EFBD5A44-8364-4D97-972F-D019C84C0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9983" y="1819400"/>
                <a:ext cx="1076320" cy="281937"/>
              </a:xfrm>
              <a:prstGeom prst="rect">
                <a:avLst/>
              </a:prstGeom>
              <a:blipFill>
                <a:blip r:embed="rId5"/>
                <a:stretch>
                  <a:fillRect l="-2260" t="-4255" r="-1130" b="-638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矢印: 右 12">
            <a:extLst>
              <a:ext uri="{FF2B5EF4-FFF2-40B4-BE49-F238E27FC236}">
                <a16:creationId xmlns:a16="http://schemas.microsoft.com/office/drawing/2014/main" id="{4BEC2B1F-110F-4B93-9425-DE24CAA5EF37}"/>
              </a:ext>
            </a:extLst>
          </p:cNvPr>
          <p:cNvSpPr/>
          <p:nvPr/>
        </p:nvSpPr>
        <p:spPr>
          <a:xfrm rot="10800000">
            <a:off x="2840817" y="2445625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93A19D-4240-4BE0-8C97-BB6BFB8F9EC5}"/>
                  </a:ext>
                </a:extLst>
              </p:cNvPr>
              <p:cNvSpPr txBox="1"/>
              <p:nvPr/>
            </p:nvSpPr>
            <p:spPr>
              <a:xfrm>
                <a:off x="4807569" y="2168994"/>
                <a:ext cx="133902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B493A19D-4240-4BE0-8C97-BB6BFB8F9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69" y="2168994"/>
                <a:ext cx="1339021" cy="276999"/>
              </a:xfrm>
              <a:prstGeom prst="rect">
                <a:avLst/>
              </a:prstGeom>
              <a:blipFill>
                <a:blip r:embed="rId6"/>
                <a:stretch>
                  <a:fillRect l="-1826" t="-2222" r="-5936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/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←</m:t>
                      </m:r>
                      <m:sSup>
                        <m:s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0,1</m:t>
                              </m:r>
                            </m:e>
                          </m:d>
                        </m:e>
                        <m:sup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72FA2D1-84C5-4BD3-9482-E17CF795D9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6244" y="1335194"/>
                <a:ext cx="1059970" cy="281937"/>
              </a:xfrm>
              <a:prstGeom prst="rect">
                <a:avLst/>
              </a:prstGeom>
              <a:blipFill>
                <a:blip r:embed="rId7"/>
                <a:stretch>
                  <a:fillRect l="-2299" t="-4348" r="-1149" b="-869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矢印: 右 15">
            <a:extLst>
              <a:ext uri="{FF2B5EF4-FFF2-40B4-BE49-F238E27FC236}">
                <a16:creationId xmlns:a16="http://schemas.microsoft.com/office/drawing/2014/main" id="{1F034D01-E24A-44E6-9990-B48E73614EEB}"/>
              </a:ext>
            </a:extLst>
          </p:cNvPr>
          <p:cNvSpPr/>
          <p:nvPr/>
        </p:nvSpPr>
        <p:spPr>
          <a:xfrm>
            <a:off x="2924419" y="3005346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23ECAC-4550-41CC-B45A-1E37766537F0}"/>
                  </a:ext>
                </a:extLst>
              </p:cNvPr>
              <p:cNvSpPr txBox="1"/>
              <p:nvPr/>
            </p:nvSpPr>
            <p:spPr>
              <a:xfrm>
                <a:off x="4814277" y="2718413"/>
                <a:ext cx="14619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B923ECAC-4550-41CC-B45A-1E3776653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77" y="2718413"/>
                <a:ext cx="1461939" cy="276999"/>
              </a:xfrm>
              <a:prstGeom prst="rect">
                <a:avLst/>
              </a:prstGeom>
              <a:blipFill>
                <a:blip r:embed="rId8"/>
                <a:stretch>
                  <a:fillRect l="-5000" t="-2222" r="-5000" b="-35556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矢印: 右 17">
            <a:extLst>
              <a:ext uri="{FF2B5EF4-FFF2-40B4-BE49-F238E27FC236}">
                <a16:creationId xmlns:a16="http://schemas.microsoft.com/office/drawing/2014/main" id="{36E1A57F-5018-4450-907F-D423A29DCB05}"/>
              </a:ext>
            </a:extLst>
          </p:cNvPr>
          <p:cNvSpPr/>
          <p:nvPr/>
        </p:nvSpPr>
        <p:spPr>
          <a:xfrm rot="10800000">
            <a:off x="2852109" y="3696951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D3DF59-9CF8-40FA-A371-7FA8997CE2ED}"/>
                  </a:ext>
                </a:extLst>
              </p:cNvPr>
              <p:cNvSpPr txBox="1"/>
              <p:nvPr/>
            </p:nvSpPr>
            <p:spPr>
              <a:xfrm>
                <a:off x="4818861" y="3420320"/>
                <a:ext cx="198945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63D3DF59-9CF8-40FA-A371-7FA8997CE2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861" y="3420320"/>
                <a:ext cx="1989454" cy="276999"/>
              </a:xfrm>
              <a:prstGeom prst="rect">
                <a:avLst/>
              </a:prstGeom>
              <a:blipFill>
                <a:blip r:embed="rId9"/>
                <a:stretch>
                  <a:fillRect l="-917" t="-2174" r="-3364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矢印: 右 19">
            <a:extLst>
              <a:ext uri="{FF2B5EF4-FFF2-40B4-BE49-F238E27FC236}">
                <a16:creationId xmlns:a16="http://schemas.microsoft.com/office/drawing/2014/main" id="{A044FA06-EFB4-404F-94E8-B9E20396E751}"/>
              </a:ext>
            </a:extLst>
          </p:cNvPr>
          <p:cNvSpPr/>
          <p:nvPr/>
        </p:nvSpPr>
        <p:spPr>
          <a:xfrm>
            <a:off x="2935711" y="4256672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6568-6AF0-4A52-9509-D33DEA92C388}"/>
                  </a:ext>
                </a:extLst>
              </p:cNvPr>
              <p:cNvSpPr txBox="1"/>
              <p:nvPr/>
            </p:nvSpPr>
            <p:spPr>
              <a:xfrm>
                <a:off x="4825569" y="3969739"/>
                <a:ext cx="2117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B726568-6AF0-4A52-9509-D33DEA92C3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569" y="3969739"/>
                <a:ext cx="2117695" cy="276999"/>
              </a:xfrm>
              <a:prstGeom prst="rect">
                <a:avLst/>
              </a:prstGeom>
              <a:blipFill>
                <a:blip r:embed="rId10"/>
                <a:stretch>
                  <a:fillRect l="-3170" t="-2174" r="-3458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矢印: 右 21">
            <a:extLst>
              <a:ext uri="{FF2B5EF4-FFF2-40B4-BE49-F238E27FC236}">
                <a16:creationId xmlns:a16="http://schemas.microsoft.com/office/drawing/2014/main" id="{177344FF-E18B-45E6-9E98-C3CD80AC1A8D}"/>
              </a:ext>
            </a:extLst>
          </p:cNvPr>
          <p:cNvSpPr/>
          <p:nvPr/>
        </p:nvSpPr>
        <p:spPr>
          <a:xfrm rot="10800000">
            <a:off x="2840817" y="4948277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AE86401-3C71-4269-81F1-55C407393493}"/>
                  </a:ext>
                </a:extLst>
              </p:cNvPr>
              <p:cNvSpPr txBox="1"/>
              <p:nvPr/>
            </p:nvSpPr>
            <p:spPr>
              <a:xfrm>
                <a:off x="4807569" y="4671646"/>
                <a:ext cx="26398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BAE86401-3C71-4269-81F1-55C4073934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569" y="4671646"/>
                <a:ext cx="2639890" cy="276999"/>
              </a:xfrm>
              <a:prstGeom prst="rect">
                <a:avLst/>
              </a:prstGeom>
              <a:blipFill>
                <a:blip r:embed="rId11"/>
                <a:stretch>
                  <a:fillRect l="-693" t="-2174" r="-2771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矢印: 右 23">
            <a:extLst>
              <a:ext uri="{FF2B5EF4-FFF2-40B4-BE49-F238E27FC236}">
                <a16:creationId xmlns:a16="http://schemas.microsoft.com/office/drawing/2014/main" id="{E899D65E-7C89-404D-AA40-80D533A4F631}"/>
              </a:ext>
            </a:extLst>
          </p:cNvPr>
          <p:cNvSpPr/>
          <p:nvPr/>
        </p:nvSpPr>
        <p:spPr>
          <a:xfrm>
            <a:off x="2924419" y="5507998"/>
            <a:ext cx="5042262" cy="1724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176EA5B-D198-4D8B-8283-11FBCD8B53A6}"/>
                  </a:ext>
                </a:extLst>
              </p:cNvPr>
              <p:cNvSpPr txBox="1"/>
              <p:nvPr/>
            </p:nvSpPr>
            <p:spPr>
              <a:xfrm>
                <a:off x="4814277" y="5221065"/>
                <a:ext cx="276812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4176EA5B-D198-4D8B-8283-11FBCD8B53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4277" y="5221065"/>
                <a:ext cx="2768129" cy="276999"/>
              </a:xfrm>
              <a:prstGeom prst="rect">
                <a:avLst/>
              </a:prstGeom>
              <a:blipFill>
                <a:blip r:embed="rId12"/>
                <a:stretch>
                  <a:fillRect l="-2423" t="-2174" r="-2423" b="-3260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/>
              <p:nvPr/>
            </p:nvSpPr>
            <p:spPr>
              <a:xfrm>
                <a:off x="590441" y="6066536"/>
                <a:ext cx="63015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Commitment: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,…)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DCA94439-4569-4594-8FF0-76DB5A080A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1" y="6066536"/>
                <a:ext cx="6301522" cy="369332"/>
              </a:xfrm>
              <a:prstGeom prst="rect">
                <a:avLst/>
              </a:prstGeom>
              <a:blipFill>
                <a:blip r:embed="rId13"/>
                <a:stretch>
                  <a:fillRect l="-870" t="-6557" b="-2623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C453C1-97A7-4FD6-A7C4-A50D010A1C18}"/>
                  </a:ext>
                </a:extLst>
              </p:cNvPr>
              <p:cNvSpPr txBox="1"/>
              <p:nvPr/>
            </p:nvSpPr>
            <p:spPr>
              <a:xfrm>
                <a:off x="590441" y="6392608"/>
                <a:ext cx="38195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dirty="0"/>
                  <a:t>Opening: </a:t>
                </a:r>
                <a14:m>
                  <m:oMath xmlns:m="http://schemas.openxmlformats.org/officeDocument/2006/math"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65C453C1-97A7-4FD6-A7C4-A50D010A1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441" y="6392608"/>
                <a:ext cx="3819580" cy="369332"/>
              </a:xfrm>
              <a:prstGeom prst="rect">
                <a:avLst/>
              </a:prstGeom>
              <a:blipFill>
                <a:blip r:embed="rId14"/>
                <a:stretch>
                  <a:fillRect l="-1438" t="-8333" b="-28333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89DFCA76-7AD4-4068-B57F-5A440C742870}"/>
                  </a:ext>
                </a:extLst>
              </p:cNvPr>
              <p:cNvSpPr/>
              <p:nvPr/>
            </p:nvSpPr>
            <p:spPr>
              <a:xfrm>
                <a:off x="8965415" y="3420321"/>
                <a:ext cx="2667344" cy="1156154"/>
              </a:xfrm>
              <a:prstGeom prst="wedgeRoundRectCallout">
                <a:avLst>
                  <a:gd name="adj1" fmla="val -35277"/>
                  <a:gd name="adj2" fmla="val -114837"/>
                  <a:gd name="adj3" fmla="val 16667"/>
                </a:avLst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ja-JP" dirty="0"/>
                  <a:t>Cannot 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kumimoji="1" lang="ja-JP" altLang="en-US" dirty="0"/>
                  <a:t> </a:t>
                </a:r>
                <a:r>
                  <a:rPr kumimoji="1" lang="en-US" altLang="ja-JP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ja-JP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1,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3" name="吹き出し: 角を丸めた四角形 2">
                <a:extLst>
                  <a:ext uri="{FF2B5EF4-FFF2-40B4-BE49-F238E27FC236}">
                    <a16:creationId xmlns:a16="http://schemas.microsoft.com/office/drawing/2014/main" id="{89DFCA76-7AD4-4068-B57F-5A440C742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5415" y="3420321"/>
                <a:ext cx="2667344" cy="1156154"/>
              </a:xfrm>
              <a:prstGeom prst="wedgeRoundRectCallout">
                <a:avLst>
                  <a:gd name="adj1" fmla="val -35277"/>
                  <a:gd name="adj2" fmla="val -114837"/>
                  <a:gd name="adj3" fmla="val 16667"/>
                </a:avLst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EAF10CC-59FC-4097-9BFE-EB6D4086DB0A}"/>
              </a:ext>
            </a:extLst>
          </p:cNvPr>
          <p:cNvSpPr txBox="1"/>
          <p:nvPr/>
        </p:nvSpPr>
        <p:spPr>
          <a:xfrm>
            <a:off x="6943264" y="6135342"/>
            <a:ext cx="4335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Soundness is also OK!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5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88859-FC4E-4C52-8716-E301165AD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Previous approaches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C1F4C58-31B3-4459-A75D-E41451984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55646" cy="784713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/>
              <a:t>(1) Sampling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D504E5-FFD1-4A75-9522-3415B374D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820A7CC-C913-5865-6F64-53885456D609}"/>
              </a:ext>
            </a:extLst>
          </p:cNvPr>
          <p:cNvSpPr txBox="1"/>
          <p:nvPr/>
        </p:nvSpPr>
        <p:spPr>
          <a:xfrm>
            <a:off x="838200" y="2540000"/>
            <a:ext cx="29229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altLang="ja-JP" sz="2800" dirty="0"/>
              <a:t>(2) Searching</a:t>
            </a:r>
          </a:p>
          <a:p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5E2C197-D197-8E1C-E33B-1EB51A1685FE}"/>
              </a:ext>
            </a:extLst>
          </p:cNvPr>
          <p:cNvSpPr txBox="1"/>
          <p:nvPr/>
        </p:nvSpPr>
        <p:spPr>
          <a:xfrm>
            <a:off x="838200" y="3340219"/>
            <a:ext cx="608623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(3) Proofs of </a:t>
            </a:r>
            <a:r>
              <a:rPr kumimoji="1" lang="en-US" altLang="ja-JP" sz="2800" dirty="0" err="1"/>
              <a:t>quantumness</a:t>
            </a:r>
            <a:endParaRPr kumimoji="1" lang="ja-JP" altLang="en-US" sz="28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049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5E5CE-51BC-4E76-96A8-C53CB3451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723" y="64823"/>
            <a:ext cx="10515600" cy="1325563"/>
          </a:xfrm>
        </p:spPr>
        <p:txBody>
          <a:bodyPr/>
          <a:lstStyle/>
          <a:p>
            <a:r>
              <a:rPr kumimoji="1" lang="en-US" altLang="ja-JP" dirty="0"/>
              <a:t>Approach </a:t>
            </a:r>
            <a:r>
              <a:rPr kumimoji="1" lang="ja-JP" altLang="en-US" dirty="0"/>
              <a:t>１</a:t>
            </a:r>
            <a:r>
              <a:rPr kumimoji="1" lang="en-US" altLang="ja-JP" dirty="0"/>
              <a:t>: Sampling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2E557F1-5B09-45B8-86CB-0594F16B8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4150E8B-D9E3-44D5-8DF9-E69F477259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88" y="2030936"/>
            <a:ext cx="1199598" cy="1248672"/>
          </a:xfrm>
          <a:prstGeom prst="rect">
            <a:avLst/>
          </a:prstGeom>
        </p:spPr>
      </p:pic>
      <p:sp>
        <p:nvSpPr>
          <p:cNvPr id="7" name="矢印: 右 6">
            <a:extLst>
              <a:ext uri="{FF2B5EF4-FFF2-40B4-BE49-F238E27FC236}">
                <a16:creationId xmlns:a16="http://schemas.microsoft.com/office/drawing/2014/main" id="{A5F7A65F-8F9A-4291-962C-7FAA1792498B}"/>
              </a:ext>
            </a:extLst>
          </p:cNvPr>
          <p:cNvSpPr/>
          <p:nvPr/>
        </p:nvSpPr>
        <p:spPr>
          <a:xfrm>
            <a:off x="2080586" y="2527256"/>
            <a:ext cx="992777" cy="256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2812009-BE18-9C51-EA57-0EF08DA6A1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184" y="1731347"/>
            <a:ext cx="2466975" cy="1847850"/>
          </a:xfrm>
          <a:prstGeom prst="rect">
            <a:avLst/>
          </a:prstGeom>
        </p:spPr>
      </p:pic>
      <p:sp>
        <p:nvSpPr>
          <p:cNvPr id="14" name="吹き出し: 角を丸めた四角形 13">
            <a:extLst>
              <a:ext uri="{FF2B5EF4-FFF2-40B4-BE49-F238E27FC236}">
                <a16:creationId xmlns:a16="http://schemas.microsoft.com/office/drawing/2014/main" id="{17D5014B-6375-8D51-F03E-5AF8804AE34D}"/>
              </a:ext>
            </a:extLst>
          </p:cNvPr>
          <p:cNvSpPr/>
          <p:nvPr/>
        </p:nvSpPr>
        <p:spPr>
          <a:xfrm>
            <a:off x="6038523" y="1390386"/>
            <a:ext cx="3290277" cy="965351"/>
          </a:xfrm>
          <a:prstGeom prst="wedgeRoundRectCallout">
            <a:avLst>
              <a:gd name="adj1" fmla="val -65489"/>
              <a:gd name="adj2" fmla="val 8435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/>
              <a:t>Sample this!</a:t>
            </a:r>
            <a:endParaRPr kumimoji="1" lang="ja-JP" altLang="en-US" sz="24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DE0A0C2F-4047-EC61-3A87-0E1A3DF59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509" y="2850596"/>
            <a:ext cx="2857500" cy="150495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31BFBD65-945F-47F8-9618-E9B860453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807" y="2850596"/>
            <a:ext cx="1834995" cy="1457202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42B0C41-52F9-418D-B0E0-1A69FB945070}"/>
              </a:ext>
            </a:extLst>
          </p:cNvPr>
          <p:cNvSpPr txBox="1"/>
          <p:nvPr/>
        </p:nvSpPr>
        <p:spPr>
          <a:xfrm>
            <a:off x="7409253" y="4535424"/>
            <a:ext cx="350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PPT can sample this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5128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DB8B9-60D1-F105-D948-4EE758C7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Approach 2: Searching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EFA768-E577-2F4D-8AEB-E63E9F8C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E4DF42-721C-860E-BAA0-505639DA8579}"/>
              </a:ext>
            </a:extLst>
          </p:cNvPr>
          <p:cNvSpPr txBox="1"/>
          <p:nvPr/>
        </p:nvSpPr>
        <p:spPr>
          <a:xfrm>
            <a:off x="351693" y="2432531"/>
            <a:ext cx="6760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Find x such that f(x)=0</a:t>
            </a:r>
            <a:endParaRPr kumimoji="1" lang="ja-JP" altLang="en-US" sz="32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EFDD8ABA-5D7E-AD18-233F-31A4B636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589" y="1825926"/>
            <a:ext cx="2857500" cy="150495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F6404E8-CCFF-2707-6A81-065A2D1715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95" y="1873674"/>
            <a:ext cx="1834995" cy="14572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19CA6A4-8F29-F3C7-857E-6731FF19C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594" y="3973481"/>
            <a:ext cx="1834995" cy="1913945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980EB5A-BE42-E072-1625-D91A9519E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660618"/>
            <a:ext cx="2165445" cy="1133475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E0B072-D3DA-41F2-B878-4193CF699166}"/>
              </a:ext>
            </a:extLst>
          </p:cNvPr>
          <p:cNvSpPr txBox="1"/>
          <p:nvPr/>
        </p:nvSpPr>
        <p:spPr>
          <a:xfrm>
            <a:off x="6740434" y="3330876"/>
            <a:ext cx="318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No PPT can find this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BF6AE0-F878-4F1A-82C5-A47CBCBA3CB2}"/>
              </a:ext>
            </a:extLst>
          </p:cNvPr>
          <p:cNvSpPr txBox="1"/>
          <p:nvPr/>
        </p:nvSpPr>
        <p:spPr>
          <a:xfrm>
            <a:off x="6912864" y="6123543"/>
            <a:ext cx="3668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QPT can find this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816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DDB8B9-60D1-F105-D948-4EE758C7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Approach 3: Proofs of </a:t>
            </a:r>
            <a:r>
              <a:rPr kumimoji="1" lang="en-US" altLang="ja-JP" dirty="0" err="1"/>
              <a:t>quantumness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EFA768-E577-2F4D-8AEB-E63E9F8CA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6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F6404E8-CCFF-2707-6A81-065A2D1715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11" y="4853338"/>
            <a:ext cx="1834995" cy="145720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919CA6A4-8F29-F3C7-857E-6731FF19C3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07" y="4624967"/>
            <a:ext cx="1834995" cy="1913945"/>
          </a:xfrm>
          <a:prstGeom prst="rect">
            <a:avLst/>
          </a:prstGeom>
        </p:spPr>
      </p:pic>
      <p:sp>
        <p:nvSpPr>
          <p:cNvPr id="11" name="矢印: 左右 10">
            <a:extLst>
              <a:ext uri="{FF2B5EF4-FFF2-40B4-BE49-F238E27FC236}">
                <a16:creationId xmlns:a16="http://schemas.microsoft.com/office/drawing/2014/main" id="{9210100F-E908-417E-9980-F23B2312DD21}"/>
              </a:ext>
            </a:extLst>
          </p:cNvPr>
          <p:cNvSpPr/>
          <p:nvPr/>
        </p:nvSpPr>
        <p:spPr>
          <a:xfrm>
            <a:off x="3571631" y="3168799"/>
            <a:ext cx="3368431" cy="351692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8CFA081-DA6A-4724-94D5-A0A8C46238DE}"/>
              </a:ext>
            </a:extLst>
          </p:cNvPr>
          <p:cNvSpPr txBox="1"/>
          <p:nvPr/>
        </p:nvSpPr>
        <p:spPr>
          <a:xfrm>
            <a:off x="1181276" y="4036424"/>
            <a:ext cx="107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Prover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E2F1153-3513-498A-9699-B1289DC55D38}"/>
              </a:ext>
            </a:extLst>
          </p:cNvPr>
          <p:cNvSpPr txBox="1"/>
          <p:nvPr/>
        </p:nvSpPr>
        <p:spPr>
          <a:xfrm>
            <a:off x="7445393" y="4350619"/>
            <a:ext cx="1620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PPT verifier</a:t>
            </a:r>
            <a:endParaRPr kumimoji="1" lang="ja-JP" altLang="en-US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243E6CB-F727-40AE-A7D9-61CDF09CC4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216" y="2209907"/>
            <a:ext cx="1159739" cy="884301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C0A906F-5125-2B5C-1E5E-9DD263C28C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2" y="2093199"/>
            <a:ext cx="2568565" cy="1801830"/>
          </a:xfrm>
          <a:prstGeom prst="rect">
            <a:avLst/>
          </a:prstGeom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8C011CCB-632F-1FC7-BD8F-3B3CA83879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456" y="2197704"/>
            <a:ext cx="1620246" cy="2015231"/>
          </a:xfrm>
          <a:prstGeom prst="rect">
            <a:avLst/>
          </a:prstGeom>
        </p:spPr>
      </p:pic>
      <p:sp>
        <p:nvSpPr>
          <p:cNvPr id="20" name="吹き出し: 角を丸めた四角形 19">
            <a:extLst>
              <a:ext uri="{FF2B5EF4-FFF2-40B4-BE49-F238E27FC236}">
                <a16:creationId xmlns:a16="http://schemas.microsoft.com/office/drawing/2014/main" id="{FE9C3B81-2622-FC0B-D41A-C6C9384E1681}"/>
              </a:ext>
            </a:extLst>
          </p:cNvPr>
          <p:cNvSpPr/>
          <p:nvPr/>
        </p:nvSpPr>
        <p:spPr>
          <a:xfrm>
            <a:off x="9745785" y="1820985"/>
            <a:ext cx="2047630" cy="890953"/>
          </a:xfrm>
          <a:prstGeom prst="wedgeRoundRectCallout">
            <a:avLst>
              <a:gd name="adj1" fmla="val -82665"/>
              <a:gd name="adj2" fmla="val 66009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Accept</a:t>
            </a:r>
            <a:endParaRPr kumimoji="1" lang="ja-JP" altLang="en-US" dirty="0"/>
          </a:p>
        </p:txBody>
      </p:sp>
      <p:sp>
        <p:nvSpPr>
          <p:cNvPr id="21" name="吹き出し: 角を丸めた四角形 20">
            <a:extLst>
              <a:ext uri="{FF2B5EF4-FFF2-40B4-BE49-F238E27FC236}">
                <a16:creationId xmlns:a16="http://schemas.microsoft.com/office/drawing/2014/main" id="{C84BA820-1812-5C40-5CF4-208AB4E93C50}"/>
              </a:ext>
            </a:extLst>
          </p:cNvPr>
          <p:cNvSpPr/>
          <p:nvPr/>
        </p:nvSpPr>
        <p:spPr>
          <a:xfrm>
            <a:off x="9745785" y="3067417"/>
            <a:ext cx="2047630" cy="890953"/>
          </a:xfrm>
          <a:prstGeom prst="wedgeRoundRectCallout">
            <a:avLst>
              <a:gd name="adj1" fmla="val -96787"/>
              <a:gd name="adj2" fmla="val -39254"/>
              <a:gd name="adj3" fmla="val 16667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Reject</a:t>
            </a:r>
            <a:endParaRPr kumimoji="1"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79C3117-349A-C1CA-1660-707CB03385FE}"/>
              </a:ext>
            </a:extLst>
          </p:cNvPr>
          <p:cNvSpPr/>
          <p:nvPr/>
        </p:nvSpPr>
        <p:spPr>
          <a:xfrm>
            <a:off x="117231" y="4405756"/>
            <a:ext cx="2199680" cy="231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DDECD60-9A31-79B2-E073-D668219C532C}"/>
              </a:ext>
            </a:extLst>
          </p:cNvPr>
          <p:cNvSpPr/>
          <p:nvPr/>
        </p:nvSpPr>
        <p:spPr>
          <a:xfrm>
            <a:off x="9065640" y="1431018"/>
            <a:ext cx="2833554" cy="14987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405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5" grpId="0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9C72674-C8BC-FFA5-51B1-4A324FF2F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C5FD29A-87DD-B27D-6A90-1EC7652432F8}"/>
              </a:ext>
            </a:extLst>
          </p:cNvPr>
          <p:cNvSpPr txBox="1"/>
          <p:nvPr/>
        </p:nvSpPr>
        <p:spPr>
          <a:xfrm>
            <a:off x="855781" y="586154"/>
            <a:ext cx="10535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Ideal: Unconditionally showing Q advantage</a:t>
            </a:r>
            <a:endParaRPr kumimoji="1" lang="ja-JP" altLang="en-US" sz="32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3E166D8-B03D-3066-790C-16A597106A02}"/>
              </a:ext>
            </a:extLst>
          </p:cNvPr>
          <p:cNvSpPr txBox="1"/>
          <p:nvPr/>
        </p:nvSpPr>
        <p:spPr>
          <a:xfrm>
            <a:off x="622973" y="3768631"/>
            <a:ext cx="10011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We need some complexity assumption</a:t>
            </a:r>
            <a:endParaRPr kumimoji="1" lang="ja-JP" altLang="en-US" sz="3600" dirty="0"/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id="{049F4DE6-8907-47DB-9501-1C6D60C62ADA}"/>
              </a:ext>
            </a:extLst>
          </p:cNvPr>
          <p:cNvSpPr/>
          <p:nvPr/>
        </p:nvSpPr>
        <p:spPr>
          <a:xfrm>
            <a:off x="1117598" y="1985667"/>
            <a:ext cx="8510954" cy="1180123"/>
          </a:xfrm>
          <a:prstGeom prst="wedgeRoundRectCallout">
            <a:avLst>
              <a:gd name="adj1" fmla="val -24690"/>
              <a:gd name="adj2" fmla="val -120281"/>
              <a:gd name="adj3" fmla="val 1666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/>
              <a:t>is beyond our current understanding of complexity theory</a:t>
            </a:r>
            <a:endParaRPr kumimoji="1" lang="ja-JP" altLang="en-US" sz="32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4577C62-8276-AAAF-299D-EAE99652A33C}"/>
              </a:ext>
            </a:extLst>
          </p:cNvPr>
          <p:cNvSpPr txBox="1"/>
          <p:nvPr/>
        </p:nvSpPr>
        <p:spPr>
          <a:xfrm>
            <a:off x="523630" y="5200990"/>
            <a:ext cx="2586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err="1"/>
              <a:t>Morimae’s</a:t>
            </a:r>
            <a:r>
              <a:rPr kumimoji="1" lang="en-US" altLang="ja-JP" sz="2400" dirty="0"/>
              <a:t> conjecture</a:t>
            </a:r>
            <a:endParaRPr kumimoji="1" lang="ja-JP" altLang="en-US" sz="2400" dirty="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4686E00A-96F7-90FE-738D-89B01CBEB3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602" y="4618893"/>
            <a:ext cx="2039618" cy="1833074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50CD0A38-EF41-31DD-D430-1169AA92DE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293" y="4976610"/>
            <a:ext cx="1450364" cy="1642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3FD5A19-B54E-51E2-3442-89729D4D4B2E}"/>
              </a:ext>
            </a:extLst>
          </p:cNvPr>
          <p:cNvSpPr txBox="1"/>
          <p:nvPr/>
        </p:nvSpPr>
        <p:spPr>
          <a:xfrm>
            <a:off x="5794999" y="5354878"/>
            <a:ext cx="313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P</a:t>
            </a:r>
            <a:r>
              <a:rPr kumimoji="1" lang="ja-JP" altLang="en-US" sz="2800" dirty="0"/>
              <a:t>≠</a:t>
            </a:r>
            <a:r>
              <a:rPr lang="en-US" altLang="ja-JP" sz="2800" dirty="0"/>
              <a:t>NP, OWFs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77027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  <p:bldP spid="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890BDD-53E2-E738-7D0F-2BC389D4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Verifiability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C6208E-EF90-BB79-1972-4BD3AEB4A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21E0FA-CA8D-464E-8B01-FA59447B4A21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84152B2-504B-D9A9-C021-458FA064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338" y="1887293"/>
            <a:ext cx="1828800" cy="250507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643B89-FE2A-A035-5ECF-D4D5A708B392}"/>
              </a:ext>
            </a:extLst>
          </p:cNvPr>
          <p:cNvSpPr txBox="1"/>
          <p:nvPr/>
        </p:nvSpPr>
        <p:spPr>
          <a:xfrm>
            <a:off x="734646" y="5064369"/>
            <a:ext cx="4736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Really quantum advantage?</a:t>
            </a:r>
            <a:endParaRPr kumimoji="1" lang="ja-JP" altLang="en-US" sz="24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47F22E16-12DC-A034-64F5-A4CA9D1084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20" y="2577428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5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38EAEB-AE0E-43E2-897B-89C53197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40C7984-E2F9-4629-B474-F768C6C26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40486" y="6328728"/>
            <a:ext cx="2743200" cy="365125"/>
          </a:xfrm>
        </p:spPr>
        <p:txBody>
          <a:bodyPr/>
          <a:lstStyle/>
          <a:p>
            <a:fld id="{B021E0FA-CA8D-464E-8B01-FA59447B4A21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346AED3-2EC8-45C2-9B4A-6FC86DA6B4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090041"/>
              </p:ext>
            </p:extLst>
          </p:nvPr>
        </p:nvGraphicFramePr>
        <p:xfrm>
          <a:off x="538190" y="1574800"/>
          <a:ext cx="11294303" cy="28090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2305">
                  <a:extLst>
                    <a:ext uri="{9D8B030D-6E8A-4147-A177-3AD203B41FA5}">
                      <a16:colId xmlns:a16="http://schemas.microsoft.com/office/drawing/2014/main" val="2324695737"/>
                    </a:ext>
                  </a:extLst>
                </a:gridCol>
                <a:gridCol w="3760999">
                  <a:extLst>
                    <a:ext uri="{9D8B030D-6E8A-4147-A177-3AD203B41FA5}">
                      <a16:colId xmlns:a16="http://schemas.microsoft.com/office/drawing/2014/main" val="4199314882"/>
                    </a:ext>
                  </a:extLst>
                </a:gridCol>
                <a:gridCol w="3760999">
                  <a:extLst>
                    <a:ext uri="{9D8B030D-6E8A-4147-A177-3AD203B41FA5}">
                      <a16:colId xmlns:a16="http://schemas.microsoft.com/office/drawing/2014/main" val="2851379414"/>
                    </a:ext>
                  </a:extLst>
                </a:gridCol>
              </a:tblGrid>
              <a:tr h="405264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Assumption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Verifiability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396528"/>
                  </a:ext>
                </a:extLst>
              </a:tr>
              <a:tr h="405264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Sampling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Newly-introduced one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NO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3534176"/>
                  </a:ext>
                </a:extLst>
              </a:tr>
              <a:tr h="69949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Searching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Newly-introduced one</a:t>
                      </a:r>
                    </a:p>
                    <a:p>
                      <a:r>
                        <a:rPr kumimoji="1" lang="en-US" altLang="ja-JP" dirty="0"/>
                        <a:t>Random oracle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Inefficient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140716"/>
                  </a:ext>
                </a:extLst>
              </a:tr>
              <a:tr h="1299068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Proofs of </a:t>
                      </a:r>
                      <a:r>
                        <a:rPr kumimoji="1" lang="en-US" altLang="ja-JP" dirty="0" err="1"/>
                        <a:t>quantumness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(noisy)2-1 TDCRHF (LWE)</a:t>
                      </a:r>
                    </a:p>
                    <a:p>
                      <a:r>
                        <a:rPr kumimoji="1" lang="en-US" altLang="ja-JP" dirty="0"/>
                        <a:t>Full-domain TDP</a:t>
                      </a:r>
                    </a:p>
                    <a:p>
                      <a:r>
                        <a:rPr kumimoji="1" lang="en-US" altLang="ja-JP" dirty="0"/>
                        <a:t>QHE (LWE)</a:t>
                      </a:r>
                    </a:p>
                    <a:p>
                      <a:r>
                        <a:rPr kumimoji="1" lang="en-US" altLang="ja-JP" dirty="0"/>
                        <a:t>Random oracle</a:t>
                      </a:r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Efficient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5425211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97B3EDB-B77C-7482-4D22-47966169C89D}"/>
              </a:ext>
            </a:extLst>
          </p:cNvPr>
          <p:cNvSpPr txBox="1"/>
          <p:nvPr/>
        </p:nvSpPr>
        <p:spPr>
          <a:xfrm>
            <a:off x="390769" y="4825022"/>
            <a:ext cx="1141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>
                <a:solidFill>
                  <a:srgbClr val="FF0000"/>
                </a:solidFill>
              </a:rPr>
              <a:t>Can we demonstrate verifiable Q advantage from OWFs?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3773</TotalTime>
  <Words>1127</Words>
  <Application>Microsoft Office PowerPoint</Application>
  <PresentationFormat>ワイド画面</PresentationFormat>
  <Paragraphs>285</Paragraphs>
  <Slides>28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28</vt:i4>
      </vt:variant>
    </vt:vector>
  </HeadingPairs>
  <TitlesOfParts>
    <vt:vector size="33" baseType="lpstr">
      <vt:lpstr>游ゴシック</vt:lpstr>
      <vt:lpstr>游ゴシック Light</vt:lpstr>
      <vt:lpstr>Arial</vt:lpstr>
      <vt:lpstr>Cambria Math</vt:lpstr>
      <vt:lpstr>Office テーマ</vt:lpstr>
      <vt:lpstr>Quantum advantage from  one-way functions</vt:lpstr>
      <vt:lpstr>Quantum advantage</vt:lpstr>
      <vt:lpstr>Previous approaches</vt:lpstr>
      <vt:lpstr>Approach １: Sampling</vt:lpstr>
      <vt:lpstr>Approach 2: Searching</vt:lpstr>
      <vt:lpstr>Approach 3: Proofs of quantumness</vt:lpstr>
      <vt:lpstr>PowerPoint プレゼンテーション</vt:lpstr>
      <vt:lpstr>Verifiability</vt:lpstr>
      <vt:lpstr>Summary</vt:lpstr>
      <vt:lpstr>Our result</vt:lpstr>
      <vt:lpstr>IV-PoQ</vt:lpstr>
      <vt:lpstr>Construction</vt:lpstr>
      <vt:lpstr>PoQ by [KMCVY, Nat. Phys. 2022]</vt:lpstr>
      <vt:lpstr>Idea</vt:lpstr>
      <vt:lpstr>Classical commitments</vt:lpstr>
      <vt:lpstr>Quantization</vt:lpstr>
      <vt:lpstr>Hashing technique</vt:lpstr>
      <vt:lpstr>Soundness</vt:lpstr>
      <vt:lpstr>Verification</vt:lpstr>
      <vt:lpstr>Our result</vt:lpstr>
      <vt:lpstr>Open problems</vt:lpstr>
      <vt:lpstr>Thank you!</vt:lpstr>
      <vt:lpstr>Classical commitments</vt:lpstr>
      <vt:lpstr>Coherent execution of classical commitments</vt:lpstr>
      <vt:lpstr>Coherent execution of classical commitments</vt:lpstr>
      <vt:lpstr>Problems</vt:lpstr>
      <vt:lpstr>PoQ by [KMCVY, Nat. Phys. 2022]</vt:lpstr>
      <vt:lpstr>Classical commitments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commitments and signatures without one-way functions</dc:title>
  <dc:creator>m</dc:creator>
  <cp:lastModifiedBy>tomoyuki morimae</cp:lastModifiedBy>
  <cp:revision>326</cp:revision>
  <dcterms:created xsi:type="dcterms:W3CDTF">2022-10-11T05:02:58Z</dcterms:created>
  <dcterms:modified xsi:type="dcterms:W3CDTF">2024-08-18T21:40:05Z</dcterms:modified>
</cp:coreProperties>
</file>