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459" r:id="rId2"/>
    <p:sldId id="296" r:id="rId3"/>
    <p:sldId id="463" r:id="rId4"/>
    <p:sldId id="460" r:id="rId5"/>
    <p:sldId id="464" r:id="rId6"/>
    <p:sldId id="465" r:id="rId7"/>
    <p:sldId id="467" r:id="rId8"/>
    <p:sldId id="468" r:id="rId9"/>
    <p:sldId id="469" r:id="rId10"/>
    <p:sldId id="470" r:id="rId11"/>
    <p:sldId id="471" r:id="rId12"/>
    <p:sldId id="472" r:id="rId13"/>
    <p:sldId id="473" r:id="rId14"/>
  </p:sldIdLst>
  <p:sldSz cx="12192000" cy="6858000"/>
  <p:notesSz cx="6858000" cy="9144000"/>
  <p:embeddedFontLst>
    <p:embeddedFont>
      <p:font typeface="宋体" panose="02010600030101010101" pitchFamily="2" charset="-122"/>
      <p:regular r:id="rId16"/>
    </p:embeddedFont>
    <p:embeddedFont>
      <p:font typeface="Cambria Math" panose="02040503050406030204" pitchFamily="18" charset="0"/>
      <p:regular r:id="rId17"/>
    </p:embeddedFont>
  </p:embeddedFont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E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286692-09D7-4CAD-A143-3BA719A135B0}" v="17604" dt="2024-08-22T18:28:06.472"/>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08" autoAdjust="0"/>
    <p:restoredTop sz="96331" autoAdjust="0"/>
  </p:normalViewPr>
  <p:slideViewPr>
    <p:cSldViewPr snapToGrid="0">
      <p:cViewPr varScale="1">
        <p:scale>
          <a:sx n="103" d="100"/>
          <a:sy n="103" d="100"/>
        </p:scale>
        <p:origin x="144" y="31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47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B8C61-64BA-4696-8D65-27ED9EAD7C86}"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0671B-B891-4885-A3DC-5BE961D19FF2}" type="slidenum">
              <a:rPr lang="en-US" smtClean="0"/>
              <a:t>‹#›</a:t>
            </a:fld>
            <a:endParaRPr lang="en-US"/>
          </a:p>
        </p:txBody>
      </p:sp>
    </p:spTree>
    <p:extLst>
      <p:ext uri="{BB962C8B-B14F-4D97-AF65-F5344CB8AC3E}">
        <p14:creationId xmlns:p14="http://schemas.microsoft.com/office/powerpoint/2010/main" val="2031098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welcome to a talk about KHAPE, an asymmetric PAKE protocol from key-hiding authenticated key exchange.  This is a joint work with Yanqi Gu and Hugo Krawczyk.</a:t>
            </a:r>
          </a:p>
          <a:p>
            <a:endParaRPr lang="en-US" dirty="0"/>
          </a:p>
        </p:txBody>
      </p:sp>
      <p:sp>
        <p:nvSpPr>
          <p:cNvPr id="4" name="Slide Number Placeholder 3"/>
          <p:cNvSpPr>
            <a:spLocks noGrp="1"/>
          </p:cNvSpPr>
          <p:nvPr>
            <p:ph type="sldNum" sz="quarter" idx="5"/>
          </p:nvPr>
        </p:nvSpPr>
        <p:spPr/>
        <p:txBody>
          <a:bodyPr/>
          <a:lstStyle/>
          <a:p>
            <a:fld id="{7AB0671B-B891-4885-A3DC-5BE961D19FF2}" type="slidenum">
              <a:rPr lang="en-US" smtClean="0"/>
              <a:t>1</a:t>
            </a:fld>
            <a:endParaRPr lang="en-US"/>
          </a:p>
        </p:txBody>
      </p:sp>
    </p:spTree>
    <p:extLst>
      <p:ext uri="{BB962C8B-B14F-4D97-AF65-F5344CB8AC3E}">
        <p14:creationId xmlns:p14="http://schemas.microsoft.com/office/powerpoint/2010/main" val="332950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10</a:t>
            </a:fld>
            <a:endParaRPr lang="en-US"/>
          </a:p>
        </p:txBody>
      </p:sp>
    </p:spTree>
    <p:extLst>
      <p:ext uri="{BB962C8B-B14F-4D97-AF65-F5344CB8AC3E}">
        <p14:creationId xmlns:p14="http://schemas.microsoft.com/office/powerpoint/2010/main" val="3297063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11</a:t>
            </a:fld>
            <a:endParaRPr lang="en-US"/>
          </a:p>
        </p:txBody>
      </p:sp>
    </p:spTree>
    <p:extLst>
      <p:ext uri="{BB962C8B-B14F-4D97-AF65-F5344CB8AC3E}">
        <p14:creationId xmlns:p14="http://schemas.microsoft.com/office/powerpoint/2010/main" val="2273046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12</a:t>
            </a:fld>
            <a:endParaRPr lang="en-US"/>
          </a:p>
        </p:txBody>
      </p:sp>
    </p:spTree>
    <p:extLst>
      <p:ext uri="{BB962C8B-B14F-4D97-AF65-F5344CB8AC3E}">
        <p14:creationId xmlns:p14="http://schemas.microsoft.com/office/powerpoint/2010/main" val="1664003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13</a:t>
            </a:fld>
            <a:endParaRPr lang="en-US"/>
          </a:p>
        </p:txBody>
      </p:sp>
    </p:spTree>
    <p:extLst>
      <p:ext uri="{BB962C8B-B14F-4D97-AF65-F5344CB8AC3E}">
        <p14:creationId xmlns:p14="http://schemas.microsoft.com/office/powerpoint/2010/main" val="425952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2</a:t>
            </a:fld>
            <a:endParaRPr lang="en-US"/>
          </a:p>
        </p:txBody>
      </p:sp>
    </p:spTree>
    <p:extLst>
      <p:ext uri="{BB962C8B-B14F-4D97-AF65-F5344CB8AC3E}">
        <p14:creationId xmlns:p14="http://schemas.microsoft.com/office/powerpoint/2010/main" val="1569672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3</a:t>
            </a:fld>
            <a:endParaRPr lang="en-US"/>
          </a:p>
        </p:txBody>
      </p:sp>
    </p:spTree>
    <p:extLst>
      <p:ext uri="{BB962C8B-B14F-4D97-AF65-F5344CB8AC3E}">
        <p14:creationId xmlns:p14="http://schemas.microsoft.com/office/powerpoint/2010/main" val="3041905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4</a:t>
            </a:fld>
            <a:endParaRPr lang="en-US"/>
          </a:p>
        </p:txBody>
      </p:sp>
    </p:spTree>
    <p:extLst>
      <p:ext uri="{BB962C8B-B14F-4D97-AF65-F5344CB8AC3E}">
        <p14:creationId xmlns:p14="http://schemas.microsoft.com/office/powerpoint/2010/main" val="3376578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5</a:t>
            </a:fld>
            <a:endParaRPr lang="en-US"/>
          </a:p>
        </p:txBody>
      </p:sp>
    </p:spTree>
    <p:extLst>
      <p:ext uri="{BB962C8B-B14F-4D97-AF65-F5344CB8AC3E}">
        <p14:creationId xmlns:p14="http://schemas.microsoft.com/office/powerpoint/2010/main" val="189665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6</a:t>
            </a:fld>
            <a:endParaRPr lang="en-US"/>
          </a:p>
        </p:txBody>
      </p:sp>
    </p:spTree>
    <p:extLst>
      <p:ext uri="{BB962C8B-B14F-4D97-AF65-F5344CB8AC3E}">
        <p14:creationId xmlns:p14="http://schemas.microsoft.com/office/powerpoint/2010/main" val="1398348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7</a:t>
            </a:fld>
            <a:endParaRPr lang="en-US"/>
          </a:p>
        </p:txBody>
      </p:sp>
    </p:spTree>
    <p:extLst>
      <p:ext uri="{BB962C8B-B14F-4D97-AF65-F5344CB8AC3E}">
        <p14:creationId xmlns:p14="http://schemas.microsoft.com/office/powerpoint/2010/main" val="1718390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8</a:t>
            </a:fld>
            <a:endParaRPr lang="en-US"/>
          </a:p>
        </p:txBody>
      </p:sp>
    </p:spTree>
    <p:extLst>
      <p:ext uri="{BB962C8B-B14F-4D97-AF65-F5344CB8AC3E}">
        <p14:creationId xmlns:p14="http://schemas.microsoft.com/office/powerpoint/2010/main" val="2169324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start by recalling what PAKE is.  PAKE is a protocol where two parties contribute their passwords, and if their passwords are equal then they compute the same random session key, but otherwise the keys the two parties compute are independent.  This implies password authentication because if Charles enters a different password than Ada then he gets no information about Ada's key which she'll assume for secure communication.</a:t>
            </a:r>
          </a:p>
          <a:p>
            <a:endParaRPr lang="en-US" dirty="0"/>
          </a:p>
          <a:p>
            <a:r>
              <a:rPr lang="en-US" dirty="0"/>
              <a:t>What are the most efficient PAKE implementations?  Very briefly, assuming standard groups and the Random Oracle Model, the most efficient schemes use the password to in some way blind the messages of a Diffie-Hellman Key Exchange.  Several variants of this approach were proposed, starting from the Encrypted Key Exchange, EKE, of Bellovin and </a:t>
            </a:r>
            <a:r>
              <a:rPr lang="en-US" dirty="0" err="1"/>
              <a:t>Meritt</a:t>
            </a:r>
            <a:r>
              <a:rPr lang="en-US" dirty="0"/>
              <a:t>, and they can achieve very low overhead over the underlying *unauthenticated* Key Exchange.</a:t>
            </a:r>
          </a:p>
        </p:txBody>
      </p:sp>
      <p:sp>
        <p:nvSpPr>
          <p:cNvPr id="4" name="Slide Number Placeholder 3"/>
          <p:cNvSpPr>
            <a:spLocks noGrp="1"/>
          </p:cNvSpPr>
          <p:nvPr>
            <p:ph type="sldNum" sz="quarter" idx="5"/>
          </p:nvPr>
        </p:nvSpPr>
        <p:spPr/>
        <p:txBody>
          <a:bodyPr/>
          <a:lstStyle/>
          <a:p>
            <a:fld id="{678CB0D8-26F2-4F76-9B79-7C94A561058C}" type="slidenum">
              <a:rPr lang="en-US" smtClean="0"/>
              <a:t>9</a:t>
            </a:fld>
            <a:endParaRPr lang="en-US"/>
          </a:p>
        </p:txBody>
      </p:sp>
    </p:spTree>
    <p:extLst>
      <p:ext uri="{BB962C8B-B14F-4D97-AF65-F5344CB8AC3E}">
        <p14:creationId xmlns:p14="http://schemas.microsoft.com/office/powerpoint/2010/main" val="4205277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E6CAD79F-E557-42C6-8AB8-862A3DB34115}" type="datetime1">
              <a:rPr lang="zh-CN" altLang="en-US" smtClean="0"/>
              <a:t>2024/8/22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42C6659-BB12-45FC-8F01-2F03E74C0776}" type="slidenum">
              <a:rPr lang="zh-CN" altLang="en-US"/>
              <a:pPr>
                <a:defRPr/>
              </a:pPr>
              <a:t>‹#›</a:t>
            </a:fld>
            <a:endParaRPr lang="zh-CN" altLang="en-US"/>
          </a:p>
        </p:txBody>
      </p:sp>
    </p:spTree>
    <p:extLst>
      <p:ext uri="{BB962C8B-B14F-4D97-AF65-F5344CB8AC3E}">
        <p14:creationId xmlns:p14="http://schemas.microsoft.com/office/powerpoint/2010/main" val="2771882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16F4ABC-2D6B-44B6-BE96-A5BF19DC6C28}" type="datetime1">
              <a:rPr lang="zh-CN" altLang="en-US" smtClean="0"/>
              <a:t>2024/8/22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C9BC792-0E25-4213-929F-507225B92667}" type="slidenum">
              <a:rPr lang="zh-CN" altLang="en-US"/>
              <a:pPr>
                <a:defRPr/>
              </a:pPr>
              <a:t>‹#›</a:t>
            </a:fld>
            <a:endParaRPr lang="zh-CN" altLang="en-US"/>
          </a:p>
        </p:txBody>
      </p:sp>
    </p:spTree>
    <p:extLst>
      <p:ext uri="{BB962C8B-B14F-4D97-AF65-F5344CB8AC3E}">
        <p14:creationId xmlns:p14="http://schemas.microsoft.com/office/powerpoint/2010/main" val="3554674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04425D2-A4FB-45A3-A01E-BBB52DC1CAEF}" type="datetime1">
              <a:rPr lang="zh-CN" altLang="en-US" smtClean="0"/>
              <a:t>2024/8/22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41D26D3-AA44-4398-8DA1-77865F353132}" type="slidenum">
              <a:rPr lang="zh-CN" altLang="en-US"/>
              <a:pPr>
                <a:defRPr/>
              </a:pPr>
              <a:t>‹#›</a:t>
            </a:fld>
            <a:endParaRPr lang="zh-CN" altLang="en-US"/>
          </a:p>
        </p:txBody>
      </p:sp>
    </p:spTree>
    <p:extLst>
      <p:ext uri="{BB962C8B-B14F-4D97-AF65-F5344CB8AC3E}">
        <p14:creationId xmlns:p14="http://schemas.microsoft.com/office/powerpoint/2010/main" val="314932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8890CCF-C07F-48C8-A16A-C077DF4BC7D7}" type="datetime1">
              <a:rPr lang="zh-CN" altLang="en-US" smtClean="0"/>
              <a:t>2024/8/22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1DF76A5-FE7E-4EA6-B948-67DE0B095F94}" type="slidenum">
              <a:rPr lang="zh-CN" altLang="en-US"/>
              <a:pPr>
                <a:defRPr/>
              </a:pPr>
              <a:t>‹#›</a:t>
            </a:fld>
            <a:endParaRPr lang="zh-CN" altLang="en-US"/>
          </a:p>
        </p:txBody>
      </p:sp>
    </p:spTree>
    <p:extLst>
      <p:ext uri="{BB962C8B-B14F-4D97-AF65-F5344CB8AC3E}">
        <p14:creationId xmlns:p14="http://schemas.microsoft.com/office/powerpoint/2010/main" val="61479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0EC1-CF3C-4AD9-97ED-AD8A7B05D3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EEAFA4-2F16-48D9-AC48-3B17124D9C46}"/>
              </a:ext>
            </a:extLst>
          </p:cNvPr>
          <p:cNvSpPr>
            <a:spLocks noGrp="1"/>
          </p:cNvSpPr>
          <p:nvPr>
            <p:ph type="dt" sz="half" idx="10"/>
          </p:nvPr>
        </p:nvSpPr>
        <p:spPr/>
        <p:txBody>
          <a:bodyPr/>
          <a:lstStyle/>
          <a:p>
            <a:pPr>
              <a:defRPr/>
            </a:pPr>
            <a:fld id="{2C9588E6-FBA3-4208-B53E-B466A35EB3E3}" type="datetime1">
              <a:rPr lang="zh-CN" altLang="en-US" smtClean="0"/>
              <a:t>2024/8/22</a:t>
            </a:fld>
            <a:endParaRPr lang="zh-CN" altLang="en-US"/>
          </a:p>
        </p:txBody>
      </p:sp>
      <p:sp>
        <p:nvSpPr>
          <p:cNvPr id="4" name="Footer Placeholder 3">
            <a:extLst>
              <a:ext uri="{FF2B5EF4-FFF2-40B4-BE49-F238E27FC236}">
                <a16:creationId xmlns:a16="http://schemas.microsoft.com/office/drawing/2014/main" id="{3BBB29D7-6583-4670-BBD3-8E44E83A634E}"/>
              </a:ext>
            </a:extLst>
          </p:cNvPr>
          <p:cNvSpPr>
            <a:spLocks noGrp="1"/>
          </p:cNvSpPr>
          <p:nvPr>
            <p:ph type="ftr" sz="quarter" idx="11"/>
          </p:nvPr>
        </p:nvSpPr>
        <p:spPr/>
        <p:txBody>
          <a:bodyPr/>
          <a:lstStyle/>
          <a:p>
            <a:pPr>
              <a:defRPr/>
            </a:pPr>
            <a:endParaRPr lang="zh-CN" altLang="en-US"/>
          </a:p>
        </p:txBody>
      </p:sp>
      <p:sp>
        <p:nvSpPr>
          <p:cNvPr id="5" name="Slide Number Placeholder 4">
            <a:extLst>
              <a:ext uri="{FF2B5EF4-FFF2-40B4-BE49-F238E27FC236}">
                <a16:creationId xmlns:a16="http://schemas.microsoft.com/office/drawing/2014/main" id="{B48C718C-B233-42CF-9D7B-59FABAF9B3D6}"/>
              </a:ext>
            </a:extLst>
          </p:cNvPr>
          <p:cNvSpPr>
            <a:spLocks noGrp="1"/>
          </p:cNvSpPr>
          <p:nvPr>
            <p:ph type="sldNum" sz="quarter" idx="12"/>
          </p:nvPr>
        </p:nvSpPr>
        <p:spPr/>
        <p:txBody>
          <a:bodyPr/>
          <a:lstStyle/>
          <a:p>
            <a:pPr>
              <a:defRPr/>
            </a:pPr>
            <a:fld id="{31EE26B5-87E1-4803-8565-0E916FE731E2}" type="slidenum">
              <a:rPr lang="zh-CN" altLang="en-US" smtClean="0"/>
              <a:pPr>
                <a:defRPr/>
              </a:pPr>
              <a:t>‹#›</a:t>
            </a:fld>
            <a:endParaRPr lang="zh-CN" altLang="en-US"/>
          </a:p>
        </p:txBody>
      </p:sp>
    </p:spTree>
    <p:extLst>
      <p:ext uri="{BB962C8B-B14F-4D97-AF65-F5344CB8AC3E}">
        <p14:creationId xmlns:p14="http://schemas.microsoft.com/office/powerpoint/2010/main" val="408557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7A8BC73A-B6DE-43DF-94AD-4CB1944FE643}" type="datetime1">
              <a:rPr lang="zh-CN" altLang="en-US" smtClean="0"/>
              <a:t>2024/8/22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8010801-0F02-4A6B-A4E0-A6A05DF6C59F}" type="slidenum">
              <a:rPr lang="zh-CN" altLang="en-US"/>
              <a:pPr>
                <a:defRPr/>
              </a:pPr>
              <a:t>‹#›</a:t>
            </a:fld>
            <a:endParaRPr lang="zh-CN" altLang="en-US"/>
          </a:p>
        </p:txBody>
      </p:sp>
    </p:spTree>
    <p:extLst>
      <p:ext uri="{BB962C8B-B14F-4D97-AF65-F5344CB8AC3E}">
        <p14:creationId xmlns:p14="http://schemas.microsoft.com/office/powerpoint/2010/main" val="334692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087EF75-38B1-4B0B-81D0-67F37496D9AB}" type="datetime1">
              <a:rPr lang="zh-CN" altLang="en-US" smtClean="0"/>
              <a:t>2024/8/22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B4CAC1E-2E1F-4341-868A-184ED7C9EC3D}" type="slidenum">
              <a:rPr lang="zh-CN" altLang="en-US"/>
              <a:pPr>
                <a:defRPr/>
              </a:pPr>
              <a:t>‹#›</a:t>
            </a:fld>
            <a:endParaRPr lang="zh-CN" altLang="en-US"/>
          </a:p>
        </p:txBody>
      </p:sp>
    </p:spTree>
    <p:extLst>
      <p:ext uri="{BB962C8B-B14F-4D97-AF65-F5344CB8AC3E}">
        <p14:creationId xmlns:p14="http://schemas.microsoft.com/office/powerpoint/2010/main" val="67670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2CC5C7FE-CFF2-4C4E-8186-71222785ED5A}" type="datetime1">
              <a:rPr lang="zh-CN" altLang="en-US" smtClean="0"/>
              <a:t>2024/8/22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C6E5237-8F95-4EFC-A33C-D516886462B9}" type="slidenum">
              <a:rPr lang="zh-CN" altLang="en-US"/>
              <a:pPr>
                <a:defRPr/>
              </a:pPr>
              <a:t>‹#›</a:t>
            </a:fld>
            <a:endParaRPr lang="zh-CN" altLang="en-US"/>
          </a:p>
        </p:txBody>
      </p:sp>
    </p:spTree>
    <p:extLst>
      <p:ext uri="{BB962C8B-B14F-4D97-AF65-F5344CB8AC3E}">
        <p14:creationId xmlns:p14="http://schemas.microsoft.com/office/powerpoint/2010/main" val="326607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23B6AC95-3EA1-456F-A78C-04FFF6A57A5F}" type="datetime1">
              <a:rPr lang="zh-CN" altLang="en-US" smtClean="0"/>
              <a:t>2024/8/22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33A91FDB-A4EA-47D6-BB4B-D80BEA7528FB}" type="slidenum">
              <a:rPr lang="zh-CN" altLang="en-US"/>
              <a:pPr>
                <a:defRPr/>
              </a:pPr>
              <a:t>‹#›</a:t>
            </a:fld>
            <a:endParaRPr lang="zh-CN" altLang="en-US"/>
          </a:p>
        </p:txBody>
      </p:sp>
    </p:spTree>
    <p:extLst>
      <p:ext uri="{BB962C8B-B14F-4D97-AF65-F5344CB8AC3E}">
        <p14:creationId xmlns:p14="http://schemas.microsoft.com/office/powerpoint/2010/main" val="417412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5DB2E1E5-7AB4-4324-B5F2-C33EFD7435F3}" type="datetime1">
              <a:rPr lang="zh-CN" altLang="en-US" smtClean="0"/>
              <a:t>2024/8/22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60E0C5A-2D48-4C9D-8918-FB58618268B9}" type="slidenum">
              <a:rPr lang="zh-CN" altLang="en-US"/>
              <a:pPr>
                <a:defRPr/>
              </a:pPr>
              <a:t>‹#›</a:t>
            </a:fld>
            <a:endParaRPr lang="zh-CN" altLang="en-US"/>
          </a:p>
        </p:txBody>
      </p:sp>
    </p:spTree>
    <p:extLst>
      <p:ext uri="{BB962C8B-B14F-4D97-AF65-F5344CB8AC3E}">
        <p14:creationId xmlns:p14="http://schemas.microsoft.com/office/powerpoint/2010/main" val="403720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F0975A9A-A9BF-4042-BFE2-537C708C67C1}" type="datetime1">
              <a:rPr lang="zh-CN" altLang="en-US" smtClean="0"/>
              <a:t>2024/8/22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774EBA29-EB09-4792-97E5-219C4BF78C20}" type="slidenum">
              <a:rPr lang="zh-CN" altLang="en-US"/>
              <a:pPr>
                <a:defRPr/>
              </a:pPr>
              <a:t>‹#›</a:t>
            </a:fld>
            <a:endParaRPr lang="zh-CN" altLang="en-US"/>
          </a:p>
        </p:txBody>
      </p:sp>
    </p:spTree>
    <p:extLst>
      <p:ext uri="{BB962C8B-B14F-4D97-AF65-F5344CB8AC3E}">
        <p14:creationId xmlns:p14="http://schemas.microsoft.com/office/powerpoint/2010/main" val="959507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7CE3861-46E7-4506-9981-96E4A3467816}" type="datetime1">
              <a:rPr lang="zh-CN" altLang="en-US" smtClean="0"/>
              <a:t>2024/8/22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5A2BFD6-679D-46B7-95EB-8C904234FCBC}" type="slidenum">
              <a:rPr lang="zh-CN" altLang="en-US"/>
              <a:pPr>
                <a:defRPr/>
              </a:pPr>
              <a:t>‹#›</a:t>
            </a:fld>
            <a:endParaRPr lang="zh-CN" altLang="en-US"/>
          </a:p>
        </p:txBody>
      </p:sp>
    </p:spTree>
    <p:extLst>
      <p:ext uri="{BB962C8B-B14F-4D97-AF65-F5344CB8AC3E}">
        <p14:creationId xmlns:p14="http://schemas.microsoft.com/office/powerpoint/2010/main" val="1311803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24BF4C5E-F40D-406A-92C7-12E7779AC601}" type="datetime1">
              <a:rPr lang="zh-CN" altLang="en-US" smtClean="0"/>
              <a:t>2024/8/22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348019" y="6351229"/>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31EE26B5-87E1-4803-8565-0E916FE731E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2.png"/><Relationship Id="rId7" Type="http://schemas.openxmlformats.org/officeDocument/2006/relationships/image" Target="../media/image340.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11.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image" Target="../media/image330.png"/><Relationship Id="rId11" Type="http://schemas.openxmlformats.org/officeDocument/2006/relationships/image" Target="../media/image38.png"/><Relationship Id="rId5" Type="http://schemas.openxmlformats.org/officeDocument/2006/relationships/image" Target="../media/image34.pn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3.png"/><Relationship Id="rId9" Type="http://schemas.openxmlformats.org/officeDocument/2006/relationships/image" Target="../media/image36.png"/><Relationship Id="rId14"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notesSlide" Target="../notesSlides/notesSlide12.xml"/><Relationship Id="rId16" Type="http://schemas.openxmlformats.org/officeDocument/2006/relationships/image" Target="../media/image61.png"/><Relationship Id="rId1" Type="http://schemas.openxmlformats.org/officeDocument/2006/relationships/slideLayout" Target="../slideLayouts/slideLayout3.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3.png"/><Relationship Id="rId4" Type="http://schemas.openxmlformats.org/officeDocument/2006/relationships/image" Target="../media/image12.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8.png"/><Relationship Id="rId18" Type="http://schemas.openxmlformats.org/officeDocument/2006/relationships/image" Target="../media/image25.png"/><Relationship Id="rId3" Type="http://schemas.openxmlformats.org/officeDocument/2006/relationships/image" Target="../media/image17.png"/><Relationship Id="rId7" Type="http://schemas.openxmlformats.org/officeDocument/2006/relationships/image" Target="../media/image15.png"/><Relationship Id="rId12" Type="http://schemas.openxmlformats.org/officeDocument/2006/relationships/image" Target="../media/image22.png"/><Relationship Id="rId17" Type="http://schemas.openxmlformats.org/officeDocument/2006/relationships/image" Target="../media/image24.png"/><Relationship Id="rId2" Type="http://schemas.openxmlformats.org/officeDocument/2006/relationships/notesSlide" Target="../notesSlides/notesSlide6.xml"/><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21.png"/><Relationship Id="rId5" Type="http://schemas.openxmlformats.org/officeDocument/2006/relationships/image" Target="../media/image13.png"/><Relationship Id="rId1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image" Target="../media/image12.png"/><Relationship Id="rId9" Type="http://schemas.openxmlformats.org/officeDocument/2006/relationships/image" Target="../media/image19.png"/><Relationship Id="rId1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image" Target="../media/image24.png"/><Relationship Id="rId3" Type="http://schemas.openxmlformats.org/officeDocument/2006/relationships/image" Target="../media/image26.png"/><Relationship Id="rId7" Type="http://schemas.openxmlformats.org/officeDocument/2006/relationships/image" Target="../media/image15.png"/><Relationship Id="rId12" Type="http://schemas.openxmlformats.org/officeDocument/2006/relationships/image" Target="../media/image25.png"/><Relationship Id="rId17" Type="http://schemas.openxmlformats.org/officeDocument/2006/relationships/image" Target="../media/image23.png"/><Relationship Id="rId2" Type="http://schemas.openxmlformats.org/officeDocument/2006/relationships/notesSlide" Target="../notesSlides/notesSlide7.xml"/><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21.png"/><Relationship Id="rId5" Type="http://schemas.openxmlformats.org/officeDocument/2006/relationships/image" Target="../media/image13.png"/><Relationship Id="rId15" Type="http://schemas.openxmlformats.org/officeDocument/2006/relationships/image" Target="../media/image3.png"/><Relationship Id="rId10" Type="http://schemas.openxmlformats.org/officeDocument/2006/relationships/image" Target="../media/image20.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9.png"/><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ctrTitle"/>
          </p:nvPr>
        </p:nvSpPr>
        <p:spPr>
          <a:xfrm>
            <a:off x="293914" y="341668"/>
            <a:ext cx="11658600" cy="2284717"/>
          </a:xfrm>
        </p:spPr>
        <p:txBody>
          <a:bodyPr/>
          <a:lstStyle/>
          <a:p>
            <a:pPr>
              <a:lnSpc>
                <a:spcPct val="100000"/>
              </a:lnSpc>
              <a:spcBef>
                <a:spcPts val="600"/>
              </a:spcBef>
            </a:pPr>
            <a:r>
              <a:rPr lang="en-US" sz="4400" b="0" i="0" u="none" strike="noStrike" baseline="0" dirty="0">
                <a:latin typeface="CMBX12"/>
              </a:rPr>
              <a:t>Bare PAKE: Universall</a:t>
            </a:r>
            <a:r>
              <a:rPr lang="en-US" sz="4400" dirty="0">
                <a:latin typeface="CMBX12"/>
              </a:rPr>
              <a:t>y Composable Key Exchange from Just Password</a:t>
            </a:r>
            <a:r>
              <a:rPr lang="en-US" sz="4400" b="0" i="0" u="none" strike="noStrike" baseline="0" dirty="0">
                <a:latin typeface="CMBX12"/>
              </a:rPr>
              <a:t>s</a:t>
            </a:r>
            <a:endParaRPr lang="zh-CN" altLang="en-US" sz="11500" dirty="0">
              <a:latin typeface="Calibri" panose="020F0502020204030204" pitchFamily="34" charset="0"/>
              <a:cs typeface="Calibri" panose="020F0502020204030204" pitchFamily="34" charset="0"/>
            </a:endParaRPr>
          </a:p>
        </p:txBody>
      </p:sp>
      <p:sp>
        <p:nvSpPr>
          <p:cNvPr id="2051" name="副标题 2"/>
          <p:cNvSpPr>
            <a:spLocks noGrp="1"/>
          </p:cNvSpPr>
          <p:nvPr>
            <p:ph type="subTitle" idx="1"/>
          </p:nvPr>
        </p:nvSpPr>
        <p:spPr>
          <a:xfrm>
            <a:off x="1030189" y="4640708"/>
            <a:ext cx="10761784" cy="493987"/>
          </a:xfrm>
        </p:spPr>
        <p:txBody>
          <a:bodyPr/>
          <a:lstStyle/>
          <a:p>
            <a:pPr eaLnBrk="1" hangingPunct="1"/>
            <a:r>
              <a:rPr lang="en-US" altLang="zh-CN" dirty="0">
                <a:cs typeface="Calibri" panose="020F0502020204030204" pitchFamily="34" charset="0"/>
              </a:rPr>
              <a:t>Manuel Barbosa</a:t>
            </a:r>
            <a:r>
              <a:rPr lang="en-US" altLang="zh-CN" baseline="30000" dirty="0">
                <a:cs typeface="Calibri" panose="020F0502020204030204" pitchFamily="34" charset="0"/>
              </a:rPr>
              <a:t>(1)	  </a:t>
            </a:r>
            <a:r>
              <a:rPr lang="en-US" altLang="zh-CN" dirty="0">
                <a:cs typeface="Calibri" panose="020F0502020204030204" pitchFamily="34" charset="0"/>
              </a:rPr>
              <a:t>Kai Gellert</a:t>
            </a:r>
            <a:r>
              <a:rPr lang="en-US" altLang="zh-CN" baseline="30000" dirty="0">
                <a:cs typeface="Calibri" panose="020F0502020204030204" pitchFamily="34" charset="0"/>
              </a:rPr>
              <a:t>(2)	         </a:t>
            </a:r>
            <a:r>
              <a:rPr lang="en-US" altLang="zh-CN" dirty="0">
                <a:cs typeface="Calibri" panose="020F0502020204030204" pitchFamily="34" charset="0"/>
              </a:rPr>
              <a:t>Julia Hesse</a:t>
            </a:r>
            <a:r>
              <a:rPr lang="en-US" altLang="zh-CN" baseline="30000" dirty="0">
                <a:cs typeface="Calibri" panose="020F0502020204030204" pitchFamily="34" charset="0"/>
              </a:rPr>
              <a:t>(3)	   </a:t>
            </a:r>
            <a:r>
              <a:rPr lang="en-US" altLang="zh-CN" u="sng" dirty="0" err="1">
                <a:cs typeface="Calibri" panose="020F0502020204030204" pitchFamily="34" charset="0"/>
              </a:rPr>
              <a:t>Stanis</a:t>
            </a:r>
            <a:r>
              <a:rPr lang="pl-PL" altLang="zh-CN" u="sng" dirty="0">
                <a:cs typeface="Calibri" panose="020F0502020204030204" pitchFamily="34" charset="0"/>
              </a:rPr>
              <a:t>ł</a:t>
            </a:r>
            <a:r>
              <a:rPr lang="en-US" altLang="zh-CN" u="sng" dirty="0">
                <a:cs typeface="Calibri" panose="020F0502020204030204" pitchFamily="34" charset="0"/>
              </a:rPr>
              <a:t>aw Jarecki</a:t>
            </a:r>
            <a:r>
              <a:rPr lang="en-US" altLang="zh-CN" baseline="30000" dirty="0">
                <a:cs typeface="Calibri" panose="020F0502020204030204" pitchFamily="34" charset="0"/>
              </a:rPr>
              <a:t>(4)</a:t>
            </a:r>
            <a:endParaRPr lang="en-US" altLang="zh-CN" dirty="0">
              <a:cs typeface="Calibri" panose="020F0502020204030204" pitchFamily="34" charset="0"/>
            </a:endParaRPr>
          </a:p>
        </p:txBody>
      </p:sp>
      <p:sp>
        <p:nvSpPr>
          <p:cNvPr id="2" name="Slide Number Placeholder 1">
            <a:extLst>
              <a:ext uri="{FF2B5EF4-FFF2-40B4-BE49-F238E27FC236}">
                <a16:creationId xmlns:a16="http://schemas.microsoft.com/office/drawing/2014/main" id="{5C03FD55-84B1-3345-BD17-2AD2106E5926}"/>
              </a:ext>
            </a:extLst>
          </p:cNvPr>
          <p:cNvSpPr>
            <a:spLocks noGrp="1"/>
          </p:cNvSpPr>
          <p:nvPr>
            <p:ph type="sldNum" sz="quarter" idx="12"/>
          </p:nvPr>
        </p:nvSpPr>
        <p:spPr/>
        <p:txBody>
          <a:bodyPr/>
          <a:lstStyle/>
          <a:p>
            <a:pPr>
              <a:defRPr/>
            </a:pPr>
            <a:fld id="{C42C6659-BB12-45FC-8F01-2F03E74C0776}" type="slidenum">
              <a:rPr lang="zh-CN" altLang="en-US" smtClean="0"/>
              <a:pPr>
                <a:defRPr/>
              </a:pPr>
              <a:t>1</a:t>
            </a:fld>
            <a:r>
              <a:rPr lang="en-US" altLang="zh-CN" dirty="0"/>
              <a:t>/18</a:t>
            </a:r>
            <a:endParaRPr lang="zh-CN" altLang="en-US" dirty="0"/>
          </a:p>
        </p:txBody>
      </p:sp>
      <p:sp>
        <p:nvSpPr>
          <p:cNvPr id="3" name="副标题 2">
            <a:extLst>
              <a:ext uri="{FF2B5EF4-FFF2-40B4-BE49-F238E27FC236}">
                <a16:creationId xmlns:a16="http://schemas.microsoft.com/office/drawing/2014/main" id="{C437F90C-EA1A-F607-B66E-825251937941}"/>
              </a:ext>
            </a:extLst>
          </p:cNvPr>
          <p:cNvSpPr txBox="1">
            <a:spLocks/>
          </p:cNvSpPr>
          <p:nvPr/>
        </p:nvSpPr>
        <p:spPr bwMode="auto">
          <a:xfrm>
            <a:off x="3064933" y="5381236"/>
            <a:ext cx="8119533" cy="130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eaLnBrk="1" hangingPunct="1">
              <a:spcBef>
                <a:spcPts val="0"/>
              </a:spcBef>
            </a:pPr>
            <a:r>
              <a:rPr lang="en-US" altLang="zh-CN" sz="2000" dirty="0">
                <a:latin typeface="+mj-lt"/>
                <a:cs typeface="Calibri" panose="020F0502020204030204" pitchFamily="34" charset="0"/>
              </a:rPr>
              <a:t>(1):  University of Porto and Max Planck Instituted for Security and Privacy</a:t>
            </a:r>
          </a:p>
          <a:p>
            <a:pPr algn="l" eaLnBrk="1" hangingPunct="1">
              <a:spcBef>
                <a:spcPts val="0"/>
              </a:spcBef>
            </a:pPr>
            <a:r>
              <a:rPr lang="en-US" altLang="zh-CN" sz="2000" dirty="0">
                <a:latin typeface="+mj-lt"/>
                <a:cs typeface="Calibri" panose="020F0502020204030204" pitchFamily="34" charset="0"/>
              </a:rPr>
              <a:t>(2):  University of Wuppertal</a:t>
            </a:r>
          </a:p>
          <a:p>
            <a:pPr algn="l" eaLnBrk="1" hangingPunct="1">
              <a:spcBef>
                <a:spcPts val="0"/>
              </a:spcBef>
            </a:pPr>
            <a:r>
              <a:rPr lang="en-US" altLang="zh-CN" sz="2000" dirty="0">
                <a:latin typeface="+mj-lt"/>
                <a:cs typeface="Calibri" panose="020F0502020204030204" pitchFamily="34" charset="0"/>
              </a:rPr>
              <a:t>(3):  IBM Research Europe – Zurich</a:t>
            </a:r>
          </a:p>
          <a:p>
            <a:pPr algn="l" eaLnBrk="1" hangingPunct="1">
              <a:spcBef>
                <a:spcPts val="0"/>
              </a:spcBef>
            </a:pPr>
            <a:r>
              <a:rPr lang="en-US" altLang="zh-CN" sz="2000" dirty="0">
                <a:latin typeface="+mj-lt"/>
                <a:cs typeface="Calibri" panose="020F0502020204030204" pitchFamily="34" charset="0"/>
              </a:rPr>
              <a:t>(4):  University of California Irvine</a:t>
            </a:r>
          </a:p>
        </p:txBody>
      </p:sp>
      <p:sp>
        <p:nvSpPr>
          <p:cNvPr id="4" name="副标题 2">
            <a:extLst>
              <a:ext uri="{FF2B5EF4-FFF2-40B4-BE49-F238E27FC236}">
                <a16:creationId xmlns:a16="http://schemas.microsoft.com/office/drawing/2014/main" id="{874368F3-6E1D-0CEC-BBF0-815E14687252}"/>
              </a:ext>
            </a:extLst>
          </p:cNvPr>
          <p:cNvSpPr txBox="1">
            <a:spLocks/>
          </p:cNvSpPr>
          <p:nvPr/>
        </p:nvSpPr>
        <p:spPr bwMode="auto">
          <a:xfrm>
            <a:off x="3972680" y="3249875"/>
            <a:ext cx="3877733" cy="4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hangingPunct="1"/>
            <a:r>
              <a:rPr lang="en-US" altLang="zh-CN" dirty="0">
                <a:cs typeface="Calibri" panose="020F0502020204030204" pitchFamily="34" charset="0"/>
              </a:rPr>
              <a:t>Crypto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F6E8D4-F984-E940-D361-B48C29CBCC99}"/>
              </a:ext>
            </a:extLst>
          </p:cNvPr>
          <p:cNvSpPr txBox="1">
            <a:spLocks/>
          </p:cNvSpPr>
          <p:nvPr/>
        </p:nvSpPr>
        <p:spPr bwMode="auto">
          <a:xfrm>
            <a:off x="109006" y="1069916"/>
            <a:ext cx="11973988" cy="394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spcBef>
                <a:spcPts val="600"/>
              </a:spcBef>
            </a:pPr>
            <a:r>
              <a:rPr lang="en-US" sz="1800" dirty="0">
                <a:latin typeface="+mn-lt"/>
              </a:rPr>
              <a:t>EKE-NIKE   =   Encrypted Key Exchange (EKE) compiler of </a:t>
            </a:r>
            <a:r>
              <a:rPr lang="en-US" sz="1600" dirty="0">
                <a:latin typeface="+mn-lt"/>
              </a:rPr>
              <a:t>[BM’92]</a:t>
            </a:r>
            <a:r>
              <a:rPr lang="en-US" sz="1800" dirty="0">
                <a:latin typeface="+mn-lt"/>
              </a:rPr>
              <a:t> instantiated with Non-Interactive Key Exchange (NIKE)</a:t>
            </a:r>
          </a:p>
          <a:p>
            <a:pPr marL="285750" indent="-285750">
              <a:spcBef>
                <a:spcPts val="1200"/>
              </a:spcBef>
              <a:buFont typeface="Arial" panose="020B0604020202020204" pitchFamily="34" charset="0"/>
              <a:buChar char="•"/>
            </a:pPr>
            <a:r>
              <a:rPr lang="en-US" sz="1800" dirty="0">
                <a:latin typeface="+mn-lt"/>
              </a:rPr>
              <a:t>assumption:  NIKE’s public keys are (computationally) uniform over domain </a:t>
            </a:r>
            <a:r>
              <a:rPr lang="en-US" sz="1800" dirty="0"/>
              <a:t>D</a:t>
            </a:r>
            <a:r>
              <a:rPr lang="en-US" sz="1800" dirty="0">
                <a:latin typeface="+mn-lt"/>
              </a:rPr>
              <a:t> s.t. there is Ideal Cipher (IC) on </a:t>
            </a:r>
            <a:r>
              <a:rPr lang="en-US" sz="1800" dirty="0"/>
              <a:t>D</a:t>
            </a:r>
          </a:p>
          <a:p>
            <a:pPr marL="742950" lvl="1" indent="-285750">
              <a:spcBef>
                <a:spcPts val="600"/>
              </a:spcBef>
              <a:buFont typeface="Arial" panose="020B0604020202020204" pitchFamily="34" charset="0"/>
              <a:buChar char="•"/>
            </a:pPr>
            <a:r>
              <a:rPr lang="en-US" sz="1800" dirty="0">
                <a:latin typeface="+mn-lt"/>
              </a:rPr>
              <a:t>satisfied by LWE-based </a:t>
            </a:r>
            <a:r>
              <a:rPr lang="en-US" sz="1800" i="1" dirty="0">
                <a:latin typeface="+mn-lt"/>
              </a:rPr>
              <a:t>Swoosh </a:t>
            </a:r>
            <a:r>
              <a:rPr lang="en-US" sz="1800" dirty="0">
                <a:latin typeface="+mn-lt"/>
              </a:rPr>
              <a:t>NIKE </a:t>
            </a:r>
            <a:r>
              <a:rPr lang="en-US" sz="1600" dirty="0">
                <a:latin typeface="+mn-lt"/>
              </a:rPr>
              <a:t>[GKQMS’23]</a:t>
            </a:r>
            <a:endParaRPr lang="en-US" sz="1800" dirty="0">
              <a:latin typeface="+mn-lt"/>
            </a:endParaRPr>
          </a:p>
          <a:p>
            <a:pPr marL="742950" lvl="1" indent="-285750">
              <a:spcBef>
                <a:spcPts val="600"/>
              </a:spcBef>
              <a:buFont typeface="Arial" panose="020B0604020202020204" pitchFamily="34" charset="0"/>
              <a:buChar char="•"/>
            </a:pPr>
            <a:r>
              <a:rPr lang="en-US" sz="1800" dirty="0">
                <a:latin typeface="+mn-lt"/>
              </a:rPr>
              <a:t>optimization (left out):  replace IC with HIC on LWE domains or Elliptic Curves </a:t>
            </a:r>
            <a:r>
              <a:rPr lang="en-US" sz="1600" dirty="0">
                <a:latin typeface="+mn-lt"/>
              </a:rPr>
              <a:t>[DGJ’23,ABJS’24]</a:t>
            </a:r>
            <a:endParaRPr lang="en-US" sz="1800" dirty="0">
              <a:latin typeface="+mn-lt"/>
            </a:endParaRPr>
          </a:p>
          <a:p>
            <a:pPr marL="285750" lvl="0" indent="-285750">
              <a:lnSpc>
                <a:spcPct val="100000"/>
              </a:lnSpc>
              <a:spcBef>
                <a:spcPts val="1200"/>
              </a:spcBef>
              <a:buFont typeface="Arial" panose="020B0604020202020204" pitchFamily="34" charset="0"/>
              <a:buChar char="•"/>
            </a:pPr>
            <a:r>
              <a:rPr lang="en-US" sz="1800" dirty="0">
                <a:solidFill>
                  <a:prstClr val="black"/>
                </a:solidFill>
                <a:latin typeface="Calibri" panose="020F0502020204030204"/>
                <a:ea typeface="宋体" panose="02010600030101010101" pitchFamily="2" charset="-122"/>
                <a:cs typeface="+mn-cs"/>
              </a:rPr>
              <a:t>CKS-secure </a:t>
            </a:r>
            <a:r>
              <a:rPr lang="en-US" sz="1600" dirty="0">
                <a:solidFill>
                  <a:prstClr val="black"/>
                </a:solidFill>
                <a:latin typeface="Calibri" panose="020F0502020204030204"/>
                <a:ea typeface="宋体" panose="02010600030101010101" pitchFamily="2" charset="-122"/>
                <a:cs typeface="+mn-cs"/>
              </a:rPr>
              <a:t>[CKS’08]</a:t>
            </a:r>
            <a:r>
              <a:rPr lang="en-US" sz="1800" dirty="0">
                <a:solidFill>
                  <a:prstClr val="black"/>
                </a:solidFill>
                <a:latin typeface="Calibri" panose="020F0502020204030204"/>
                <a:ea typeface="宋体" panose="02010600030101010101" pitchFamily="2" charset="-122"/>
                <a:cs typeface="+mn-cs"/>
              </a:rPr>
              <a:t> NIKE </a:t>
            </a:r>
            <a:r>
              <a:rPr lang="en-US" sz="1800" u="sng" dirty="0">
                <a:solidFill>
                  <a:prstClr val="black"/>
                </a:solidFill>
                <a:latin typeface="Calibri" panose="020F0502020204030204"/>
                <a:ea typeface="宋体" panose="02010600030101010101" pitchFamily="2" charset="-122"/>
                <a:cs typeface="+mn-cs"/>
              </a:rPr>
              <a:t>+ Ideal Cipher</a:t>
            </a:r>
            <a:r>
              <a:rPr lang="en-US" sz="1800" dirty="0">
                <a:solidFill>
                  <a:prstClr val="black"/>
                </a:solidFill>
                <a:latin typeface="Calibri" panose="020F0502020204030204"/>
                <a:ea typeface="宋体" panose="02010600030101010101" pitchFamily="2" charset="-122"/>
                <a:cs typeface="+mn-cs"/>
              </a:rPr>
              <a:t>  </a:t>
            </a:r>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UC Bare PAKE</a:t>
            </a:r>
          </a:p>
          <a:p>
            <a:pPr marL="742950" lvl="1" indent="-285750">
              <a:lnSpc>
                <a:spcPct val="100000"/>
              </a:lnSpc>
              <a:spcBef>
                <a:spcPts val="600"/>
              </a:spcBef>
              <a:buFont typeface="Arial" panose="020B0604020202020204" pitchFamily="34" charset="0"/>
              <a:buChar char="•"/>
            </a:pPr>
            <a:r>
              <a:rPr lang="en-US" sz="1800" dirty="0">
                <a:solidFill>
                  <a:prstClr val="black"/>
                </a:solidFill>
                <a:latin typeface="Calibri" panose="020F0502020204030204"/>
                <a:sym typeface="Symbol" panose="05050102010706020507" pitchFamily="18" charset="2"/>
              </a:rPr>
              <a:t>if NIKE = Hashed Diffie-Hellman        UC Bare PAKE secure under CDH (tight under </a:t>
            </a:r>
            <a:r>
              <a:rPr lang="en-US" sz="1800" dirty="0" err="1">
                <a:solidFill>
                  <a:prstClr val="black"/>
                </a:solidFill>
                <a:latin typeface="Calibri" panose="020F0502020204030204"/>
                <a:sym typeface="Symbol" panose="05050102010706020507" pitchFamily="18" charset="2"/>
              </a:rPr>
              <a:t>GapDH</a:t>
            </a:r>
            <a:r>
              <a:rPr lang="en-US" sz="1800" dirty="0">
                <a:solidFill>
                  <a:prstClr val="black"/>
                </a:solidFill>
                <a:latin typeface="Calibri" panose="020F0502020204030204"/>
                <a:sym typeface="Symbol" panose="05050102010706020507" pitchFamily="18" charset="2"/>
              </a:rPr>
              <a:t>) </a:t>
            </a:r>
            <a:r>
              <a:rPr lang="en-US" sz="1600" dirty="0">
                <a:solidFill>
                  <a:prstClr val="black"/>
                </a:solidFill>
                <a:latin typeface="Calibri" panose="020F0502020204030204"/>
                <a:sym typeface="Symbol" panose="05050102010706020507" pitchFamily="18" charset="2"/>
              </a:rPr>
              <a:t>[FHKP’18] (*)</a:t>
            </a:r>
          </a:p>
          <a:p>
            <a:pPr marL="285750" indent="-285750">
              <a:spcBef>
                <a:spcPts val="1800"/>
              </a:spcBef>
              <a:buFont typeface="Arial" panose="020B0604020202020204" pitchFamily="34" charset="0"/>
              <a:buChar char="•"/>
            </a:pPr>
            <a:r>
              <a:rPr lang="en-US" sz="1800" i="1" dirty="0">
                <a:solidFill>
                  <a:prstClr val="black"/>
                </a:solidFill>
                <a:latin typeface="Calibri" panose="020F0502020204030204"/>
                <a:ea typeface="宋体" panose="02010600030101010101" pitchFamily="2" charset="-122"/>
                <a:cs typeface="+mn-cs"/>
                <a:sym typeface="Symbol" panose="05050102010706020507" pitchFamily="18" charset="2"/>
              </a:rPr>
              <a:t>One-Time </a:t>
            </a:r>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NIKE  </a:t>
            </a:r>
            <a:r>
              <a:rPr kumimoji="0" 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   UC </a:t>
            </a:r>
            <a:r>
              <a:rPr kumimoji="0" lang="en-US" sz="18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One-Time </a:t>
            </a:r>
            <a:r>
              <a:rPr kumimoji="0" 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Bare PAKE  (  UC PAKE)</a:t>
            </a:r>
          </a:p>
          <a:p>
            <a:pPr marL="742950" lvl="1" indent="-285750">
              <a:spcBef>
                <a:spcPts val="600"/>
              </a:spcBef>
              <a:buFont typeface="Arial" panose="020B0604020202020204" pitchFamily="34" charset="0"/>
              <a:buChar char="•"/>
            </a:pPr>
            <a:r>
              <a:rPr kumimoji="0" lang="en-US" sz="18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One-Way </a:t>
            </a:r>
            <a:r>
              <a:rPr kumimoji="0" 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NIKE  [≈  One-Way PKE]    UC </a:t>
            </a:r>
            <a:r>
              <a:rPr kumimoji="0" lang="en-US" sz="18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One-Time </a:t>
            </a:r>
            <a:r>
              <a:rPr kumimoji="0" 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Bare PAKE </a:t>
            </a:r>
            <a:r>
              <a:rPr kumimoji="0" lang="en-US" sz="1800" b="0" i="0" u="sng"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in ROM</a:t>
            </a:r>
            <a:r>
              <a:rPr kumimoji="0" 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   (</a:t>
            </a:r>
            <a:r>
              <a:rPr kumimoji="0" lang="en-US" sz="18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PAKE key = RO hash of the NIKE key</a:t>
            </a:r>
            <a:r>
              <a:rPr kumimoji="0" 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a:t>
            </a:r>
          </a:p>
          <a:p>
            <a:pPr marL="285750" indent="-285750">
              <a:spcBef>
                <a:spcPts val="1800"/>
              </a:spcBef>
              <a:buFont typeface="Arial" panose="020B0604020202020204" pitchFamily="34" charset="0"/>
              <a:buChar char="•"/>
            </a:pPr>
            <a:r>
              <a:rPr lang="en-US" sz="1600" dirty="0">
                <a:solidFill>
                  <a:prstClr val="black"/>
                </a:solidFill>
                <a:latin typeface="Calibri" panose="020F0502020204030204"/>
                <a:sym typeface="Symbol" panose="05050102010706020507" pitchFamily="18" charset="2"/>
              </a:rPr>
              <a:t>(*) </a:t>
            </a:r>
            <a:r>
              <a:rPr lang="en-US" sz="1800" dirty="0">
                <a:solidFill>
                  <a:prstClr val="black"/>
                </a:solidFill>
                <a:latin typeface="Calibri" panose="020F0502020204030204"/>
                <a:sym typeface="Symbol" panose="05050102010706020507" pitchFamily="18" charset="2"/>
              </a:rPr>
              <a:t>caveat: </a:t>
            </a:r>
            <a:r>
              <a:rPr kumimoji="0" lang="en-US"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[CKS’08]</a:t>
            </a:r>
            <a:r>
              <a:rPr kumimoji="0" 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NIKE notion includes identities while we assume a </a:t>
            </a:r>
            <a:r>
              <a:rPr kumimoji="0" lang="en-US" sz="18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simplified</a:t>
            </a:r>
            <a:r>
              <a:rPr kumimoji="0" lang="en-US" sz="1800" b="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 NIKE </a:t>
            </a:r>
            <a:r>
              <a:rPr kumimoji="0" 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model where identities = public keys</a:t>
            </a:r>
          </a:p>
          <a:p>
            <a:pPr>
              <a:spcBef>
                <a:spcPts val="600"/>
              </a:spcBef>
            </a:pPr>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a:t>
            </a:r>
            <a:r>
              <a:rPr lang="en-US" sz="1800" i="1" dirty="0">
                <a:solidFill>
                  <a:prstClr val="black"/>
                </a:solidFill>
                <a:latin typeface="Calibri" panose="020F0502020204030204"/>
                <a:ea typeface="宋体" panose="02010600030101010101" pitchFamily="2" charset="-122"/>
                <a:cs typeface="+mn-cs"/>
                <a:sym typeface="Symbol" panose="05050102010706020507" pitchFamily="18" charset="2"/>
              </a:rPr>
              <a:t>(</a:t>
            </a:r>
            <a:r>
              <a:rPr lang="en-US" sz="1800" i="1" dirty="0">
                <a:solidFill>
                  <a:prstClr val="black"/>
                </a:solidFill>
                <a:latin typeface="Calibri" panose="020F0502020204030204"/>
                <a:sym typeface="Symbol" panose="05050102010706020507" pitchFamily="18" charset="2"/>
              </a:rPr>
              <a:t> </a:t>
            </a:r>
            <a:r>
              <a:rPr lang="en-US" sz="1600" i="1" dirty="0">
                <a:solidFill>
                  <a:prstClr val="black"/>
                </a:solidFill>
                <a:latin typeface="Calibri" panose="020F0502020204030204"/>
                <a:sym typeface="Symbol" panose="05050102010706020507" pitchFamily="18" charset="2"/>
              </a:rPr>
              <a:t>[FHKP’18] </a:t>
            </a:r>
            <a:r>
              <a:rPr lang="en-US" sz="1800" i="1" dirty="0">
                <a:solidFill>
                  <a:prstClr val="black"/>
                </a:solidFill>
                <a:latin typeface="Calibri" panose="020F0502020204030204"/>
                <a:sym typeface="Symbol" panose="05050102010706020507" pitchFamily="18" charset="2"/>
              </a:rPr>
              <a:t>results for Hashed-DH NIKE’s seem to hold for the simplified NIKE setting but it should be verified… )</a:t>
            </a:r>
            <a:endParaRPr kumimoji="0" lang="en-US" sz="1800" b="0" i="1"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endParaRPr>
          </a:p>
        </p:txBody>
      </p:sp>
      <p:sp>
        <p:nvSpPr>
          <p:cNvPr id="33" name="Title 1">
            <a:extLst>
              <a:ext uri="{FF2B5EF4-FFF2-40B4-BE49-F238E27FC236}">
                <a16:creationId xmlns:a16="http://schemas.microsoft.com/office/drawing/2014/main" id="{F36DE411-8C2C-4523-8300-2D6B232DDC58}"/>
              </a:ext>
            </a:extLst>
          </p:cNvPr>
          <p:cNvSpPr txBox="1">
            <a:spLocks/>
          </p:cNvSpPr>
          <p:nvPr/>
        </p:nvSpPr>
        <p:spPr bwMode="auto">
          <a:xfrm>
            <a:off x="190029" y="115376"/>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Contribution #2:  EKE-NIKE realizes UC Bare PAKE</a:t>
            </a:r>
            <a:endParaRPr lang="en-US" sz="3600" dirty="0">
              <a:solidFill>
                <a:srgbClr val="FF0000"/>
              </a:solidFill>
            </a:endParaRPr>
          </a:p>
        </p:txBody>
      </p:sp>
    </p:spTree>
    <p:extLst>
      <p:ext uri="{BB962C8B-B14F-4D97-AF65-F5344CB8AC3E}">
        <p14:creationId xmlns:p14="http://schemas.microsoft.com/office/powerpoint/2010/main" val="205332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xEl>
                                              <p:pRg st="6" end="6"/>
                                            </p:txEl>
                                          </p:spTgt>
                                        </p:tgtEl>
                                      </p:cBhvr>
                                    </p:animEffect>
                                    <p:set>
                                      <p:cBhvr>
                                        <p:cTn id="7" dur="1" fill="hold">
                                          <p:stCondLst>
                                            <p:cond delay="499"/>
                                          </p:stCondLst>
                                        </p:cTn>
                                        <p:tgtEl>
                                          <p:spTgt spid="7">
                                            <p:txEl>
                                              <p:pRg st="6" end="6"/>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
                                            <p:txEl>
                                              <p:pRg st="7" end="7"/>
                                            </p:txEl>
                                          </p:spTgt>
                                        </p:tgtEl>
                                      </p:cBhvr>
                                    </p:animEffect>
                                    <p:set>
                                      <p:cBhvr>
                                        <p:cTn id="10" dur="1" fill="hold">
                                          <p:stCondLst>
                                            <p:cond delay="499"/>
                                          </p:stCondLst>
                                        </p:cTn>
                                        <p:tgtEl>
                                          <p:spTgt spid="7">
                                            <p:txEl>
                                              <p:pRg st="7" end="7"/>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
                                            <p:txEl>
                                              <p:pRg st="8" end="8"/>
                                            </p:txEl>
                                          </p:spTgt>
                                        </p:tgtEl>
                                      </p:cBhvr>
                                    </p:animEffect>
                                    <p:set>
                                      <p:cBhvr>
                                        <p:cTn id="13" dur="1" fill="hold">
                                          <p:stCondLst>
                                            <p:cond delay="499"/>
                                          </p:stCondLst>
                                        </p:cTn>
                                        <p:tgtEl>
                                          <p:spTgt spid="7">
                                            <p:txEl>
                                              <p:pRg st="8" end="8"/>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7">
                                            <p:txEl>
                                              <p:pRg st="9" end="9"/>
                                            </p:txEl>
                                          </p:spTgt>
                                        </p:tgtEl>
                                      </p:cBhvr>
                                    </p:animEffect>
                                    <p:set>
                                      <p:cBhvr>
                                        <p:cTn id="16" dur="1" fill="hold">
                                          <p:stCondLst>
                                            <p:cond delay="499"/>
                                          </p:stCondLst>
                                        </p:cTn>
                                        <p:tgtEl>
                                          <p:spTgt spid="7">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D5659CDE-CC58-25E9-3413-84169A73D1FD}"/>
              </a:ext>
            </a:extLst>
          </p:cNvPr>
          <p:cNvSpPr txBox="1">
            <a:spLocks/>
          </p:cNvSpPr>
          <p:nvPr/>
        </p:nvSpPr>
        <p:spPr bwMode="auto">
          <a:xfrm>
            <a:off x="190029" y="115376"/>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Contribution #2:  EKE-NIKE realizes UC Bare PAKE</a:t>
            </a:r>
            <a:endParaRPr lang="en-US" sz="3600" dirty="0">
              <a:solidFill>
                <a:srgbClr val="FF0000"/>
              </a:solidFill>
            </a:endParaRPr>
          </a:p>
        </p:txBody>
      </p:sp>
      <p:sp>
        <p:nvSpPr>
          <p:cNvPr id="7" name="Title 1">
            <a:extLst>
              <a:ext uri="{FF2B5EF4-FFF2-40B4-BE49-F238E27FC236}">
                <a16:creationId xmlns:a16="http://schemas.microsoft.com/office/drawing/2014/main" id="{3AF6E8D4-F984-E940-D361-B48C29CBCC99}"/>
              </a:ext>
            </a:extLst>
          </p:cNvPr>
          <p:cNvSpPr txBox="1">
            <a:spLocks/>
          </p:cNvSpPr>
          <p:nvPr/>
        </p:nvSpPr>
        <p:spPr bwMode="auto">
          <a:xfrm>
            <a:off x="109006" y="1069917"/>
            <a:ext cx="11973988" cy="2359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spcBef>
                <a:spcPts val="600"/>
              </a:spcBef>
            </a:pPr>
            <a:r>
              <a:rPr lang="en-US" sz="1800" dirty="0">
                <a:latin typeface="+mn-lt"/>
              </a:rPr>
              <a:t>EKE-NIKE   =   Encrypted Key Exchange (EKE) compiler of </a:t>
            </a:r>
            <a:r>
              <a:rPr lang="en-US" sz="1600" dirty="0">
                <a:latin typeface="+mn-lt"/>
              </a:rPr>
              <a:t>[BM’92]</a:t>
            </a:r>
            <a:r>
              <a:rPr lang="en-US" sz="1800" dirty="0">
                <a:latin typeface="+mn-lt"/>
              </a:rPr>
              <a:t> instantiated with Non-Interactive Key Exchange (NIKE)</a:t>
            </a:r>
          </a:p>
          <a:p>
            <a:pPr marL="285750" indent="-285750">
              <a:spcBef>
                <a:spcPts val="1200"/>
              </a:spcBef>
              <a:buFont typeface="Arial" panose="020B0604020202020204" pitchFamily="34" charset="0"/>
              <a:buChar char="•"/>
            </a:pPr>
            <a:r>
              <a:rPr lang="en-US" sz="1800" dirty="0">
                <a:latin typeface="+mn-lt"/>
              </a:rPr>
              <a:t>assumption:  NIKE’s public keys are (computationally) uniform over domain </a:t>
            </a:r>
            <a:r>
              <a:rPr lang="en-US" sz="1800" dirty="0"/>
              <a:t>D</a:t>
            </a:r>
            <a:r>
              <a:rPr lang="en-US" sz="1800" dirty="0">
                <a:latin typeface="+mn-lt"/>
              </a:rPr>
              <a:t> s.t. there is Ideal Cipher (IC) on </a:t>
            </a:r>
            <a:r>
              <a:rPr lang="en-US" sz="1800" dirty="0"/>
              <a:t>D</a:t>
            </a:r>
          </a:p>
          <a:p>
            <a:pPr marL="742950" lvl="1" indent="-285750">
              <a:spcBef>
                <a:spcPts val="600"/>
              </a:spcBef>
              <a:buFont typeface="Arial" panose="020B0604020202020204" pitchFamily="34" charset="0"/>
              <a:buChar char="•"/>
            </a:pPr>
            <a:r>
              <a:rPr lang="en-US" sz="1800" dirty="0">
                <a:latin typeface="+mn-lt"/>
              </a:rPr>
              <a:t>satisfied by LWE-based </a:t>
            </a:r>
            <a:r>
              <a:rPr lang="en-US" sz="1800" i="1" dirty="0">
                <a:latin typeface="+mn-lt"/>
              </a:rPr>
              <a:t>Swoosh </a:t>
            </a:r>
            <a:r>
              <a:rPr lang="en-US" sz="1800" dirty="0">
                <a:latin typeface="+mn-lt"/>
              </a:rPr>
              <a:t>NIKE </a:t>
            </a:r>
            <a:r>
              <a:rPr lang="en-US" sz="1600" dirty="0">
                <a:latin typeface="+mn-lt"/>
              </a:rPr>
              <a:t>[GKQMS’23]</a:t>
            </a:r>
            <a:endParaRPr lang="en-US" sz="1800" dirty="0">
              <a:latin typeface="+mn-lt"/>
            </a:endParaRPr>
          </a:p>
          <a:p>
            <a:pPr marL="742950" lvl="1" indent="-285750">
              <a:spcBef>
                <a:spcPts val="600"/>
              </a:spcBef>
              <a:buFont typeface="Arial" panose="020B0604020202020204" pitchFamily="34" charset="0"/>
              <a:buChar char="•"/>
            </a:pPr>
            <a:r>
              <a:rPr lang="en-US" sz="1800" dirty="0">
                <a:latin typeface="+mn-lt"/>
              </a:rPr>
              <a:t>optimization (left out):  replace IC with HIC on LWE domains or Elliptic Curves </a:t>
            </a:r>
            <a:r>
              <a:rPr lang="en-US" sz="1600" dirty="0">
                <a:latin typeface="+mn-lt"/>
              </a:rPr>
              <a:t>[DGJ’23,ABJS’24]</a:t>
            </a:r>
            <a:endParaRPr lang="en-US" sz="1800" dirty="0">
              <a:latin typeface="+mn-lt"/>
            </a:endParaRPr>
          </a:p>
          <a:p>
            <a:pPr marL="285750" indent="-285750">
              <a:spcBef>
                <a:spcPts val="1400"/>
              </a:spcBef>
              <a:buFont typeface="Arial" panose="020B0604020202020204" pitchFamily="34" charset="0"/>
              <a:buChar char="•"/>
            </a:pPr>
            <a:r>
              <a:rPr lang="en-US" sz="1800" dirty="0">
                <a:latin typeface="+mn-lt"/>
              </a:rPr>
              <a:t>CKS-secure </a:t>
            </a:r>
            <a:r>
              <a:rPr lang="en-US" sz="1600" dirty="0">
                <a:solidFill>
                  <a:prstClr val="black"/>
                </a:solidFill>
                <a:latin typeface="Calibri" panose="020F0502020204030204"/>
              </a:rPr>
              <a:t>[CKS’08]</a:t>
            </a:r>
            <a:r>
              <a:rPr lang="en-US" sz="1800" dirty="0">
                <a:solidFill>
                  <a:prstClr val="black"/>
                </a:solidFill>
                <a:latin typeface="Calibri" panose="020F0502020204030204"/>
              </a:rPr>
              <a:t> NIKE </a:t>
            </a:r>
            <a:r>
              <a:rPr lang="en-US" sz="1800" u="sng" dirty="0">
                <a:solidFill>
                  <a:prstClr val="black"/>
                </a:solidFill>
                <a:latin typeface="Calibri" panose="020F0502020204030204"/>
              </a:rPr>
              <a:t>+ Ideal Cipher</a:t>
            </a:r>
            <a:r>
              <a:rPr lang="en-US" sz="1800" dirty="0">
                <a:solidFill>
                  <a:prstClr val="black"/>
                </a:solidFill>
                <a:latin typeface="Calibri" panose="020F0502020204030204"/>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  UC Bare PAKE</a:t>
            </a:r>
          </a:p>
          <a:p>
            <a:pPr marL="742950" lvl="1" indent="-285750">
              <a:spcBef>
                <a:spcPts val="800"/>
              </a:spcBef>
              <a:buFont typeface="Arial" panose="020B0604020202020204" pitchFamily="34" charset="0"/>
              <a:buChar char="•"/>
            </a:pPr>
            <a:r>
              <a:rPr kumimoji="0" 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if NIKE = Hashed Diffie-Hellman        UC Bare PAKE secure under CDH (tight under </a:t>
            </a:r>
            <a:r>
              <a:rPr kumimoji="0" lang="en-US" sz="1800" b="0" i="0" u="none" strike="noStrike" kern="1200" cap="none" spc="0" normalizeH="0" baseline="0" noProof="0" dirty="0" err="1">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GapDH</a:t>
            </a:r>
            <a:r>
              <a:rPr kumimoji="0" 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[FHKP’18] (*)</a:t>
            </a:r>
            <a:endParaRPr lang="en-US" altLang="zh-CN" sz="1800" dirty="0">
              <a:latin typeface="+mn-lt"/>
              <a:sym typeface="Symbol" panose="05050102010706020507" pitchFamily="18" charset="2"/>
            </a:endParaRPr>
          </a:p>
        </p:txBody>
      </p:sp>
      <p:cxnSp>
        <p:nvCxnSpPr>
          <p:cNvPr id="6" name="Straight Arrow Connector 5">
            <a:extLst>
              <a:ext uri="{FF2B5EF4-FFF2-40B4-BE49-F238E27FC236}">
                <a16:creationId xmlns:a16="http://schemas.microsoft.com/office/drawing/2014/main" id="{D8997ED1-B114-E450-30C9-9D4439ABF102}"/>
              </a:ext>
            </a:extLst>
          </p:cNvPr>
          <p:cNvCxnSpPr>
            <a:cxnSpLocks/>
          </p:cNvCxnSpPr>
          <p:nvPr/>
        </p:nvCxnSpPr>
        <p:spPr>
          <a:xfrm>
            <a:off x="7054673" y="4609182"/>
            <a:ext cx="965114"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1AC2B238-5A9F-99DC-E1E2-5F507BD6005F}"/>
              </a:ext>
            </a:extLst>
          </p:cNvPr>
          <p:cNvCxnSpPr>
            <a:cxnSpLocks/>
          </p:cNvCxnSpPr>
          <p:nvPr/>
        </p:nvCxnSpPr>
        <p:spPr>
          <a:xfrm flipH="1">
            <a:off x="6726617" y="4144614"/>
            <a:ext cx="231228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2757809B-07DC-A58B-70C1-105894961C9F}"/>
                  </a:ext>
                </a:extLst>
              </p:cNvPr>
              <p:cNvSpPr/>
              <p:nvPr/>
            </p:nvSpPr>
            <p:spPr>
              <a:xfrm>
                <a:off x="110826" y="3296521"/>
                <a:ext cx="1202066" cy="55194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a:t>
                </a:r>
                <a14:m>
                  <m:oMath xmlns:m="http://schemas.openxmlformats.org/officeDocument/2006/math">
                    <m:r>
                      <a:rPr lang="en-US" sz="2000" i="1" dirty="0" smtClean="0">
                        <a:latin typeface="Cambria Math" panose="02040503050406030204" pitchFamily="18" charset="0"/>
                      </a:rPr>
                      <m:t>𝑝𝑤</m:t>
                    </m:r>
                  </m:oMath>
                </a14:m>
                <a:r>
                  <a:rPr lang="en-US" sz="2000" dirty="0"/>
                  <a:t> , </a:t>
                </a:r>
                <a14:m>
                  <m:oMath xmlns:m="http://schemas.openxmlformats.org/officeDocument/2006/math">
                    <m:r>
                      <a:rPr lang="en-US" sz="2000" b="0" i="1" dirty="0" smtClean="0">
                        <a:latin typeface="Cambria Math" panose="02040503050406030204" pitchFamily="18" charset="0"/>
                      </a:rPr>
                      <m:t>𝑖𝑑</m:t>
                    </m:r>
                  </m:oMath>
                </a14:m>
                <a:r>
                  <a:rPr lang="en-US" sz="2000" dirty="0"/>
                  <a:t>)</a:t>
                </a:r>
              </a:p>
            </p:txBody>
          </p:sp>
        </mc:Choice>
        <mc:Fallback xmlns="">
          <p:sp>
            <p:nvSpPr>
              <p:cNvPr id="9" name="Rectangle 8">
                <a:extLst>
                  <a:ext uri="{FF2B5EF4-FFF2-40B4-BE49-F238E27FC236}">
                    <a16:creationId xmlns:a16="http://schemas.microsoft.com/office/drawing/2014/main" id="{2757809B-07DC-A58B-70C1-105894961C9F}"/>
                  </a:ext>
                </a:extLst>
              </p:cNvPr>
              <p:cNvSpPr>
                <a:spLocks noRot="1" noChangeAspect="1" noMove="1" noResize="1" noEditPoints="1" noAdjustHandles="1" noChangeArrowheads="1" noChangeShapeType="1" noTextEdit="1"/>
              </p:cNvSpPr>
              <p:nvPr/>
            </p:nvSpPr>
            <p:spPr>
              <a:xfrm>
                <a:off x="110826" y="3296521"/>
                <a:ext cx="1202066" cy="551943"/>
              </a:xfrm>
              <a:prstGeom prst="rect">
                <a:avLst/>
              </a:prstGeom>
              <a:blipFill>
                <a:blip r:embed="rId3"/>
                <a:stretch>
                  <a:fillRect l="-508" r="-1015" b="-6667"/>
                </a:stretch>
              </a:blipFill>
              <a:ln>
                <a:no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373370C3-C2EB-AD07-DAF3-4BFF9FC06665}"/>
              </a:ext>
            </a:extLst>
          </p:cNvPr>
          <p:cNvCxnSpPr>
            <a:cxnSpLocks/>
          </p:cNvCxnSpPr>
          <p:nvPr/>
        </p:nvCxnSpPr>
        <p:spPr>
          <a:xfrm>
            <a:off x="3400969" y="4151057"/>
            <a:ext cx="2275439"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44A64666-0E8C-279F-FB5C-6DD510944488}"/>
              </a:ext>
            </a:extLst>
          </p:cNvPr>
          <p:cNvCxnSpPr>
            <a:cxnSpLocks/>
          </p:cNvCxnSpPr>
          <p:nvPr/>
        </p:nvCxnSpPr>
        <p:spPr>
          <a:xfrm flipH="1">
            <a:off x="4245676" y="4609182"/>
            <a:ext cx="1005759"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nvGrpSpPr>
          <p:cNvPr id="16" name="Group 15">
            <a:extLst>
              <a:ext uri="{FF2B5EF4-FFF2-40B4-BE49-F238E27FC236}">
                <a16:creationId xmlns:a16="http://schemas.microsoft.com/office/drawing/2014/main" id="{F37B9987-6E09-B209-5641-758C1F820C16}"/>
              </a:ext>
            </a:extLst>
          </p:cNvPr>
          <p:cNvGrpSpPr/>
          <p:nvPr/>
        </p:nvGrpSpPr>
        <p:grpSpPr>
          <a:xfrm>
            <a:off x="355237" y="3733392"/>
            <a:ext cx="1100706" cy="994759"/>
            <a:chOff x="278276" y="1910365"/>
            <a:chExt cx="1693799" cy="1439194"/>
          </a:xfrm>
        </p:grpSpPr>
        <p:pic>
          <p:nvPicPr>
            <p:cNvPr id="20" name="Picture 19">
              <a:extLst>
                <a:ext uri="{FF2B5EF4-FFF2-40B4-BE49-F238E27FC236}">
                  <a16:creationId xmlns:a16="http://schemas.microsoft.com/office/drawing/2014/main" id="{BBE6F18B-817D-C993-47D0-0630EE67DF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276" y="1910365"/>
              <a:ext cx="1693799" cy="1439194"/>
            </a:xfrm>
            <a:prstGeom prst="rect">
              <a:avLst/>
            </a:prstGeom>
          </p:spPr>
        </p:pic>
        <p:sp>
          <p:nvSpPr>
            <p:cNvPr id="21" name="Rectangle 20">
              <a:extLst>
                <a:ext uri="{FF2B5EF4-FFF2-40B4-BE49-F238E27FC236}">
                  <a16:creationId xmlns:a16="http://schemas.microsoft.com/office/drawing/2014/main" id="{BAC9A481-4D8A-7B1C-B5A2-B5C93E5924DC}"/>
                </a:ext>
              </a:extLst>
            </p:cNvPr>
            <p:cNvSpPr/>
            <p:nvPr/>
          </p:nvSpPr>
          <p:spPr>
            <a:xfrm>
              <a:off x="685468" y="3079628"/>
              <a:ext cx="1066477" cy="19561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Ada</a:t>
              </a:r>
            </a:p>
          </p:txBody>
        </p:sp>
      </p:grpSp>
      <p:grpSp>
        <p:nvGrpSpPr>
          <p:cNvPr id="17" name="Group 16">
            <a:extLst>
              <a:ext uri="{FF2B5EF4-FFF2-40B4-BE49-F238E27FC236}">
                <a16:creationId xmlns:a16="http://schemas.microsoft.com/office/drawing/2014/main" id="{2A207566-57BF-4F07-EF90-A259E5CB4DDD}"/>
              </a:ext>
            </a:extLst>
          </p:cNvPr>
          <p:cNvGrpSpPr/>
          <p:nvPr/>
        </p:nvGrpSpPr>
        <p:grpSpPr>
          <a:xfrm>
            <a:off x="10863838" y="3635980"/>
            <a:ext cx="1289675" cy="1103547"/>
            <a:chOff x="9224942" y="2706465"/>
            <a:chExt cx="2201013" cy="2474043"/>
          </a:xfrm>
        </p:grpSpPr>
        <p:pic>
          <p:nvPicPr>
            <p:cNvPr id="18" name="Picture 17">
              <a:extLst>
                <a:ext uri="{FF2B5EF4-FFF2-40B4-BE49-F238E27FC236}">
                  <a16:creationId xmlns:a16="http://schemas.microsoft.com/office/drawing/2014/main" id="{414ABC70-CEE9-D0C9-5AB5-92409E3993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4942" y="2706465"/>
              <a:ext cx="2201013" cy="2474043"/>
            </a:xfrm>
            <a:prstGeom prst="rect">
              <a:avLst/>
            </a:prstGeom>
          </p:spPr>
        </p:pic>
        <p:sp>
          <p:nvSpPr>
            <p:cNvPr id="19" name="Rectangle 18">
              <a:extLst>
                <a:ext uri="{FF2B5EF4-FFF2-40B4-BE49-F238E27FC236}">
                  <a16:creationId xmlns:a16="http://schemas.microsoft.com/office/drawing/2014/main" id="{43EA7FA9-C0B2-A218-7593-DDF62F43A890}"/>
                </a:ext>
              </a:extLst>
            </p:cNvPr>
            <p:cNvSpPr/>
            <p:nvPr/>
          </p:nvSpPr>
          <p:spPr>
            <a:xfrm>
              <a:off x="9524019" y="4776753"/>
              <a:ext cx="1668796" cy="31239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Ba</a:t>
              </a:r>
            </a:p>
          </p:txBody>
        </p: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0A833C7E-4E60-3AF9-0847-11B25554E58A}"/>
                  </a:ext>
                </a:extLst>
              </p:cNvPr>
              <p:cNvSpPr/>
              <p:nvPr/>
            </p:nvSpPr>
            <p:spPr>
              <a:xfrm>
                <a:off x="1476910" y="3381914"/>
                <a:ext cx="2653264"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a:t>
                </a: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m:t>
                        </m:r>
                        <m:r>
                          <a:rPr lang="en-US" sz="2000" i="1" dirty="0" smtClean="0">
                            <a:latin typeface="Cambria Math" panose="02040503050406030204" pitchFamily="18" charset="0"/>
                          </a:rPr>
                          <m:t>𝑘</m:t>
                        </m:r>
                      </m:e>
                      <m:sub>
                        <m:r>
                          <a:rPr lang="en-US" sz="2000" i="1" dirty="0" smtClean="0">
                            <a:latin typeface="Cambria Math" panose="02040503050406030204" pitchFamily="18" charset="0"/>
                          </a:rPr>
                          <m:t>𝐴</m:t>
                        </m:r>
                      </m:sub>
                    </m:sSub>
                    <m:r>
                      <a:rPr lang="en-US" sz="2000" i="1" dirty="0" smtClean="0">
                        <a:latin typeface="Cambria Math" panose="02040503050406030204" pitchFamily="18" charset="0"/>
                      </a:rPr>
                      <m:t>,</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𝑝</m:t>
                        </m:r>
                        <m:r>
                          <a:rPr lang="en-US" sz="2000" i="1" dirty="0" smtClean="0">
                            <a:latin typeface="Cambria Math" panose="02040503050406030204" pitchFamily="18" charset="0"/>
                          </a:rPr>
                          <m:t>𝑘</m:t>
                        </m:r>
                      </m:e>
                      <m:sub>
                        <m:r>
                          <a:rPr lang="en-US" sz="2000" i="1" dirty="0" smtClean="0">
                            <a:latin typeface="Cambria Math" panose="02040503050406030204" pitchFamily="18" charset="0"/>
                          </a:rPr>
                          <m:t>𝐴</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NIKE.KG</a:t>
                </a:r>
              </a:p>
            </p:txBody>
          </p:sp>
        </mc:Choice>
        <mc:Fallback xmlns="">
          <p:sp>
            <p:nvSpPr>
              <p:cNvPr id="23" name="Rectangle 22">
                <a:extLst>
                  <a:ext uri="{FF2B5EF4-FFF2-40B4-BE49-F238E27FC236}">
                    <a16:creationId xmlns:a16="http://schemas.microsoft.com/office/drawing/2014/main" id="{0A833C7E-4E60-3AF9-0847-11B25554E58A}"/>
                  </a:ext>
                </a:extLst>
              </p:cNvPr>
              <p:cNvSpPr>
                <a:spLocks noRot="1" noChangeAspect="1" noMove="1" noResize="1" noEditPoints="1" noAdjustHandles="1" noChangeArrowheads="1" noChangeShapeType="1" noTextEdit="1"/>
              </p:cNvSpPr>
              <p:nvPr/>
            </p:nvSpPr>
            <p:spPr>
              <a:xfrm>
                <a:off x="1476910" y="3381914"/>
                <a:ext cx="2653264" cy="285377"/>
              </a:xfrm>
              <a:prstGeom prst="rect">
                <a:avLst/>
              </a:prstGeom>
              <a:blipFill>
                <a:blip r:embed="rId6"/>
                <a:stretch>
                  <a:fillRect t="-31915" b="-5744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44D900A8-5821-5B70-F763-2502D3D2AB95}"/>
                  </a:ext>
                </a:extLst>
              </p:cNvPr>
              <p:cNvSpPr/>
              <p:nvPr/>
            </p:nvSpPr>
            <p:spPr>
              <a:xfrm>
                <a:off x="1561484" y="4456193"/>
                <a:ext cx="2305939"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𝑝𝑘</m:t>
                        </m:r>
                      </m:e>
                      <m:sub>
                        <m:r>
                          <a:rPr lang="en-US" sz="2000" b="0" i="1" dirty="0" smtClean="0">
                            <a:latin typeface="Cambria Math" panose="02040503050406030204" pitchFamily="18" charset="0"/>
                          </a:rPr>
                          <m:t>𝐵</m:t>
                        </m:r>
                      </m:sub>
                    </m:sSub>
                  </m:oMath>
                </a14:m>
                <a:r>
                  <a:rPr lang="en-US" sz="2000" dirty="0">
                    <a:ea typeface="Cambria Math" panose="020405030504060302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IC</a:t>
                </a:r>
                <a:r>
                  <a:rPr lang="en-US" sz="2000" baseline="30000" dirty="0"/>
                  <a:t>-1</a:t>
                </a:r>
                <a:r>
                  <a:rPr lang="en-US" sz="2000" dirty="0"/>
                  <a:t>(pw, </a:t>
                </a:r>
                <a14:m>
                  <m:oMath xmlns:m="http://schemas.openxmlformats.org/officeDocument/2006/math">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𝑐</m:t>
                        </m:r>
                      </m:e>
                      <m:sub>
                        <m:r>
                          <a:rPr lang="en-US" sz="2000" b="0" i="1" dirty="0" smtClean="0">
                            <a:latin typeface="Cambria Math" panose="02040503050406030204" pitchFamily="18" charset="0"/>
                          </a:rPr>
                          <m:t>𝐵</m:t>
                        </m:r>
                      </m:sub>
                    </m:sSub>
                  </m:oMath>
                </a14:m>
                <a:r>
                  <a:rPr lang="en-US" sz="2000" dirty="0"/>
                  <a:t>)</a:t>
                </a:r>
                <a:r>
                  <a:rPr lang="en-US" sz="2000" dirty="0">
                    <a:ea typeface="Cambria Math" panose="02040503050406030204" pitchFamily="18" charset="0"/>
                  </a:rPr>
                  <a:t> </a:t>
                </a:r>
                <a:endParaRPr lang="en-US" sz="2000" dirty="0"/>
              </a:p>
            </p:txBody>
          </p:sp>
        </mc:Choice>
        <mc:Fallback xmlns="">
          <p:sp>
            <p:nvSpPr>
              <p:cNvPr id="26" name="Rectangle 25">
                <a:extLst>
                  <a:ext uri="{FF2B5EF4-FFF2-40B4-BE49-F238E27FC236}">
                    <a16:creationId xmlns:a16="http://schemas.microsoft.com/office/drawing/2014/main" id="{44D900A8-5821-5B70-F763-2502D3D2AB95}"/>
                  </a:ext>
                </a:extLst>
              </p:cNvPr>
              <p:cNvSpPr>
                <a:spLocks noRot="1" noChangeAspect="1" noMove="1" noResize="1" noEditPoints="1" noAdjustHandles="1" noChangeArrowheads="1" noChangeShapeType="1" noTextEdit="1"/>
              </p:cNvSpPr>
              <p:nvPr/>
            </p:nvSpPr>
            <p:spPr>
              <a:xfrm>
                <a:off x="1561484" y="4456193"/>
                <a:ext cx="2305939" cy="285377"/>
              </a:xfrm>
              <a:prstGeom prst="rect">
                <a:avLst/>
              </a:prstGeom>
              <a:blipFill>
                <a:blip r:embed="rId7"/>
                <a:stretch>
                  <a:fillRect t="-31915" b="-5744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8B97BABB-2A1D-E83A-A833-F35A06325974}"/>
                  </a:ext>
                </a:extLst>
              </p:cNvPr>
              <p:cNvSpPr/>
              <p:nvPr/>
            </p:nvSpPr>
            <p:spPr>
              <a:xfrm>
                <a:off x="8156421" y="3356298"/>
                <a:ext cx="2653264"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a:t>
                </a: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m:t>
                        </m:r>
                        <m:r>
                          <a:rPr lang="en-US" sz="2000" i="1" dirty="0" smtClean="0">
                            <a:latin typeface="Cambria Math" panose="02040503050406030204" pitchFamily="18" charset="0"/>
                          </a:rPr>
                          <m:t>𝑘</m:t>
                        </m:r>
                      </m:e>
                      <m:sub>
                        <m:r>
                          <a:rPr lang="en-US" sz="2000" b="0" i="1" dirty="0" smtClean="0">
                            <a:latin typeface="Cambria Math" panose="02040503050406030204" pitchFamily="18" charset="0"/>
                          </a:rPr>
                          <m:t>𝐵</m:t>
                        </m:r>
                      </m:sub>
                    </m:sSub>
                    <m:r>
                      <a:rPr lang="en-US" sz="2000" i="1" dirty="0" smtClean="0">
                        <a:latin typeface="Cambria Math" panose="02040503050406030204" pitchFamily="18" charset="0"/>
                      </a:rPr>
                      <m:t>, </m:t>
                    </m:r>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𝑝</m:t>
                        </m:r>
                        <m:r>
                          <a:rPr lang="en-US" sz="2000" i="1" dirty="0" smtClean="0">
                            <a:latin typeface="Cambria Math" panose="02040503050406030204" pitchFamily="18" charset="0"/>
                          </a:rPr>
                          <m:t>𝑘</m:t>
                        </m:r>
                      </m:e>
                      <m:sub>
                        <m:r>
                          <a:rPr lang="en-US" sz="2000" b="0" i="1" dirty="0" smtClean="0">
                            <a:latin typeface="Cambria Math" panose="02040503050406030204" pitchFamily="18" charset="0"/>
                          </a:rPr>
                          <m:t>𝐵</m:t>
                        </m:r>
                      </m:sub>
                    </m:sSub>
                  </m:oMath>
                </a14:m>
                <a:r>
                  <a:rPr lang="en-US" sz="2000" dirty="0"/>
                  <a:t>)</a:t>
                </a:r>
                <a:r>
                  <a:rPr lang="en-US" sz="2000" dirty="0">
                    <a:ea typeface="Cambria Math" panose="020405030504060302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NIKE.KG</a:t>
                </a:r>
              </a:p>
            </p:txBody>
          </p:sp>
        </mc:Choice>
        <mc:Fallback xmlns="">
          <p:sp>
            <p:nvSpPr>
              <p:cNvPr id="29" name="Rectangle 28">
                <a:extLst>
                  <a:ext uri="{FF2B5EF4-FFF2-40B4-BE49-F238E27FC236}">
                    <a16:creationId xmlns:a16="http://schemas.microsoft.com/office/drawing/2014/main" id="{8B97BABB-2A1D-E83A-A833-F35A06325974}"/>
                  </a:ext>
                </a:extLst>
              </p:cNvPr>
              <p:cNvSpPr>
                <a:spLocks noRot="1" noChangeAspect="1" noMove="1" noResize="1" noEditPoints="1" noAdjustHandles="1" noChangeArrowheads="1" noChangeShapeType="1" noTextEdit="1"/>
              </p:cNvSpPr>
              <p:nvPr/>
            </p:nvSpPr>
            <p:spPr>
              <a:xfrm>
                <a:off x="8156421" y="3356298"/>
                <a:ext cx="2653264" cy="285377"/>
              </a:xfrm>
              <a:prstGeom prst="rect">
                <a:avLst/>
              </a:prstGeom>
              <a:blipFill>
                <a:blip r:embed="rId8"/>
                <a:stretch>
                  <a:fillRect t="-32609" b="-5869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E299C5FC-60D2-1D81-D72D-D142867FC6BE}"/>
                  </a:ext>
                </a:extLst>
              </p:cNvPr>
              <p:cNvSpPr/>
              <p:nvPr/>
            </p:nvSpPr>
            <p:spPr>
              <a:xfrm>
                <a:off x="6604011" y="3798139"/>
                <a:ext cx="2562002"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000" i="1" dirty="0" smtClean="0">
                        <a:latin typeface="Cambria Math" panose="02040503050406030204" pitchFamily="18" charset="0"/>
                      </a:rPr>
                      <m:t>𝑖𝑑</m:t>
                    </m:r>
                    <m:r>
                      <a:rPr lang="en-US" sz="2000" b="0" i="1" dirty="0" smtClean="0">
                        <a:latin typeface="Cambria Math" panose="02040503050406030204" pitchFamily="18" charset="0"/>
                      </a:rPr>
                      <m:t>′</m:t>
                    </m:r>
                    <m:r>
                      <a:rPr lang="en-US" sz="2000" i="1" dirty="0">
                        <a:latin typeface="Cambria Math" panose="02040503050406030204" pitchFamily="18" charset="0"/>
                      </a:rPr>
                      <m:t> </m:t>
                    </m:r>
                  </m:oMath>
                </a14:m>
                <a:r>
                  <a:rPr lang="en-US" sz="2000" dirty="0"/>
                  <a:t>, </a:t>
                </a:r>
                <a14:m>
                  <m:oMath xmlns:m="http://schemas.openxmlformats.org/officeDocument/2006/math">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𝑐</m:t>
                        </m:r>
                      </m:e>
                      <m:sub>
                        <m:r>
                          <a:rPr lang="en-US" sz="2000" b="0" i="1" dirty="0" smtClean="0">
                            <a:latin typeface="Cambria Math" panose="02040503050406030204" pitchFamily="18" charset="0"/>
                          </a:rPr>
                          <m:t>𝐵</m:t>
                        </m:r>
                      </m:sub>
                    </m:sSub>
                  </m:oMath>
                </a14:m>
                <a:r>
                  <a:rPr lang="en-US" sz="2000" dirty="0">
                    <a:ea typeface="Cambria Math" panose="020405030504060302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IC(pw’, </a:t>
                </a:r>
                <a14:m>
                  <m:oMath xmlns:m="http://schemas.openxmlformats.org/officeDocument/2006/math">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𝑝</m:t>
                        </m:r>
                        <m:r>
                          <a:rPr lang="en-US" sz="2000" i="1" dirty="0">
                            <a:latin typeface="Cambria Math" panose="02040503050406030204" pitchFamily="18" charset="0"/>
                          </a:rPr>
                          <m:t>𝑘</m:t>
                        </m:r>
                      </m:e>
                      <m:sub>
                        <m:r>
                          <a:rPr lang="en-US" sz="2000" b="0" i="1" dirty="0" smtClean="0">
                            <a:latin typeface="Cambria Math" panose="02040503050406030204" pitchFamily="18" charset="0"/>
                          </a:rPr>
                          <m:t>𝐵</m:t>
                        </m:r>
                      </m:sub>
                    </m:sSub>
                  </m:oMath>
                </a14:m>
                <a:r>
                  <a:rPr lang="en-US" sz="2000" dirty="0"/>
                  <a:t>)</a:t>
                </a:r>
                <a:r>
                  <a:rPr lang="en-US" sz="2000" dirty="0">
                    <a:ea typeface="Cambria Math" panose="02040503050406030204" pitchFamily="18" charset="0"/>
                  </a:rPr>
                  <a:t> </a:t>
                </a:r>
                <a:endParaRPr lang="en-US" sz="2000" dirty="0"/>
              </a:p>
            </p:txBody>
          </p:sp>
        </mc:Choice>
        <mc:Fallback xmlns="">
          <p:sp>
            <p:nvSpPr>
              <p:cNvPr id="30" name="Rectangle 29">
                <a:extLst>
                  <a:ext uri="{FF2B5EF4-FFF2-40B4-BE49-F238E27FC236}">
                    <a16:creationId xmlns:a16="http://schemas.microsoft.com/office/drawing/2014/main" id="{E299C5FC-60D2-1D81-D72D-D142867FC6BE}"/>
                  </a:ext>
                </a:extLst>
              </p:cNvPr>
              <p:cNvSpPr>
                <a:spLocks noRot="1" noChangeAspect="1" noMove="1" noResize="1" noEditPoints="1" noAdjustHandles="1" noChangeArrowheads="1" noChangeShapeType="1" noTextEdit="1"/>
              </p:cNvSpPr>
              <p:nvPr/>
            </p:nvSpPr>
            <p:spPr>
              <a:xfrm>
                <a:off x="6604011" y="3798139"/>
                <a:ext cx="2562002" cy="285377"/>
              </a:xfrm>
              <a:prstGeom prst="rect">
                <a:avLst/>
              </a:prstGeom>
              <a:blipFill>
                <a:blip r:embed="rId9"/>
                <a:stretch>
                  <a:fillRect t="-31915" r="-950" b="-5744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4C0AA07-9C00-A6C8-5E32-748E126855DE}"/>
                  </a:ext>
                </a:extLst>
              </p:cNvPr>
              <p:cNvSpPr/>
              <p:nvPr/>
            </p:nvSpPr>
            <p:spPr>
              <a:xfrm>
                <a:off x="3298537" y="3783439"/>
                <a:ext cx="2531815"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000" b="0" i="1" dirty="0" smtClean="0">
                        <a:latin typeface="Cambria Math" panose="02040503050406030204" pitchFamily="18" charset="0"/>
                      </a:rPr>
                      <m:t>𝑖𝑑</m:t>
                    </m:r>
                    <m:r>
                      <a:rPr lang="en-US" sz="2000" i="1" dirty="0">
                        <a:latin typeface="Cambria Math" panose="02040503050406030204" pitchFamily="18" charset="0"/>
                      </a:rPr>
                      <m:t> </m:t>
                    </m:r>
                  </m:oMath>
                </a14:m>
                <a:r>
                  <a:rPr lang="en-US" sz="2000" b="0" dirty="0"/>
                  <a:t>, </a:t>
                </a:r>
                <a14:m>
                  <m:oMath xmlns:m="http://schemas.openxmlformats.org/officeDocument/2006/math">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𝑐</m:t>
                        </m:r>
                      </m:e>
                      <m:sub>
                        <m:r>
                          <a:rPr lang="en-US" sz="2000" b="0" i="1" dirty="0" smtClean="0">
                            <a:latin typeface="Cambria Math" panose="02040503050406030204" pitchFamily="18" charset="0"/>
                          </a:rPr>
                          <m:t>𝐴</m:t>
                        </m:r>
                      </m:sub>
                    </m:sSub>
                  </m:oMath>
                </a14:m>
                <a:r>
                  <a:rPr lang="en-US" sz="2000" dirty="0">
                    <a:ea typeface="Cambria Math" panose="020405030504060302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IC(pw, </a:t>
                </a:r>
                <a14:m>
                  <m:oMath xmlns:m="http://schemas.openxmlformats.org/officeDocument/2006/math">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𝑝</m:t>
                        </m:r>
                        <m:r>
                          <a:rPr lang="en-US" sz="2000" i="1" dirty="0">
                            <a:latin typeface="Cambria Math" panose="02040503050406030204" pitchFamily="18" charset="0"/>
                          </a:rPr>
                          <m:t>𝑘</m:t>
                        </m:r>
                      </m:e>
                      <m:sub>
                        <m:r>
                          <a:rPr lang="en-US" sz="2000" i="1" dirty="0">
                            <a:latin typeface="Cambria Math" panose="02040503050406030204" pitchFamily="18" charset="0"/>
                          </a:rPr>
                          <m:t>𝐴</m:t>
                        </m:r>
                      </m:sub>
                    </m:sSub>
                  </m:oMath>
                </a14:m>
                <a:r>
                  <a:rPr lang="en-US" sz="2000" dirty="0"/>
                  <a:t>)</a:t>
                </a:r>
                <a:r>
                  <a:rPr lang="en-US" sz="2000" dirty="0">
                    <a:ea typeface="Cambria Math" panose="02040503050406030204" pitchFamily="18" charset="0"/>
                  </a:rPr>
                  <a:t> </a:t>
                </a:r>
                <a:endParaRPr lang="en-US" sz="2000" dirty="0"/>
              </a:p>
            </p:txBody>
          </p:sp>
        </mc:Choice>
        <mc:Fallback xmlns="">
          <p:sp>
            <p:nvSpPr>
              <p:cNvPr id="2" name="Rectangle 1">
                <a:extLst>
                  <a:ext uri="{FF2B5EF4-FFF2-40B4-BE49-F238E27FC236}">
                    <a16:creationId xmlns:a16="http://schemas.microsoft.com/office/drawing/2014/main" id="{94C0AA07-9C00-A6C8-5E32-748E126855DE}"/>
                  </a:ext>
                </a:extLst>
              </p:cNvPr>
              <p:cNvSpPr>
                <a:spLocks noRot="1" noChangeAspect="1" noMove="1" noResize="1" noEditPoints="1" noAdjustHandles="1" noChangeArrowheads="1" noChangeShapeType="1" noTextEdit="1"/>
              </p:cNvSpPr>
              <p:nvPr/>
            </p:nvSpPr>
            <p:spPr>
              <a:xfrm>
                <a:off x="3298537" y="3783439"/>
                <a:ext cx="2531815" cy="285377"/>
              </a:xfrm>
              <a:prstGeom prst="rect">
                <a:avLst/>
              </a:prstGeom>
              <a:blipFill>
                <a:blip r:embed="rId10"/>
                <a:stretch>
                  <a:fillRect t="-32609" b="-6087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F2A0FAC-4DF4-765D-52E2-25CB3BCA6F88}"/>
                  </a:ext>
                </a:extLst>
              </p:cNvPr>
              <p:cNvSpPr/>
              <p:nvPr/>
            </p:nvSpPr>
            <p:spPr>
              <a:xfrm>
                <a:off x="4273636" y="4280577"/>
                <a:ext cx="949840"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000" i="1" dirty="0">
                        <a:latin typeface="Cambria Math" panose="02040503050406030204" pitchFamily="18" charset="0"/>
                      </a:rPr>
                      <m:t>𝑖𝑑</m:t>
                    </m:r>
                    <m:r>
                      <a:rPr lang="en-US" sz="2000" i="1" dirty="0">
                        <a:latin typeface="Cambria Math" panose="02040503050406030204" pitchFamily="18" charset="0"/>
                      </a:rPr>
                      <m:t>′ </m:t>
                    </m:r>
                  </m:oMath>
                </a14:m>
                <a:r>
                  <a:rPr lang="en-US" sz="2000" dirty="0"/>
                  <a:t>, </a:t>
                </a:r>
                <a14:m>
                  <m:oMath xmlns:m="http://schemas.openxmlformats.org/officeDocument/2006/math">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𝑐</m:t>
                        </m:r>
                      </m:e>
                      <m:sub>
                        <m:r>
                          <a:rPr lang="en-US" sz="2000" b="0" i="1" dirty="0" smtClean="0">
                            <a:latin typeface="Cambria Math" panose="02040503050406030204" pitchFamily="18" charset="0"/>
                          </a:rPr>
                          <m:t>𝐵</m:t>
                        </m:r>
                      </m:sub>
                    </m:sSub>
                  </m:oMath>
                </a14:m>
                <a:endParaRPr lang="en-US" sz="2000" dirty="0"/>
              </a:p>
            </p:txBody>
          </p:sp>
        </mc:Choice>
        <mc:Fallback xmlns="">
          <p:sp>
            <p:nvSpPr>
              <p:cNvPr id="4" name="Rectangle 3">
                <a:extLst>
                  <a:ext uri="{FF2B5EF4-FFF2-40B4-BE49-F238E27FC236}">
                    <a16:creationId xmlns:a16="http://schemas.microsoft.com/office/drawing/2014/main" id="{EF2A0FAC-4DF4-765D-52E2-25CB3BCA6F88}"/>
                  </a:ext>
                </a:extLst>
              </p:cNvPr>
              <p:cNvSpPr>
                <a:spLocks noRot="1" noChangeAspect="1" noMove="1" noResize="1" noEditPoints="1" noAdjustHandles="1" noChangeArrowheads="1" noChangeShapeType="1" noTextEdit="1"/>
              </p:cNvSpPr>
              <p:nvPr/>
            </p:nvSpPr>
            <p:spPr>
              <a:xfrm>
                <a:off x="4273636" y="4280577"/>
                <a:ext cx="949840" cy="285377"/>
              </a:xfrm>
              <a:prstGeom prst="rect">
                <a:avLst/>
              </a:prstGeom>
              <a:blipFill>
                <a:blip r:embed="rId11"/>
                <a:stretch>
                  <a:fillRect t="-29787" b="-5744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A7962DC1-43E8-8544-27E1-2998BBFA9FCE}"/>
                  </a:ext>
                </a:extLst>
              </p:cNvPr>
              <p:cNvSpPr/>
              <p:nvPr/>
            </p:nvSpPr>
            <p:spPr>
              <a:xfrm>
                <a:off x="7011576" y="4282579"/>
                <a:ext cx="949840"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000" i="1" dirty="0">
                        <a:latin typeface="Cambria Math" panose="02040503050406030204" pitchFamily="18" charset="0"/>
                      </a:rPr>
                      <m:t>𝑖𝑑</m:t>
                    </m:r>
                    <m:r>
                      <a:rPr lang="en-US" sz="2000" i="1" dirty="0">
                        <a:latin typeface="Cambria Math" panose="02040503050406030204" pitchFamily="18" charset="0"/>
                      </a:rPr>
                      <m:t> </m:t>
                    </m:r>
                  </m:oMath>
                </a14:m>
                <a:r>
                  <a:rPr lang="en-US" sz="2000" dirty="0"/>
                  <a:t>, </a:t>
                </a:r>
                <a14:m>
                  <m:oMath xmlns:m="http://schemas.openxmlformats.org/officeDocument/2006/math">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𝑐</m:t>
                        </m:r>
                      </m:e>
                      <m:sub>
                        <m:r>
                          <a:rPr lang="en-US" sz="2000" b="0" i="1" dirty="0" smtClean="0">
                            <a:latin typeface="Cambria Math" panose="02040503050406030204" pitchFamily="18" charset="0"/>
                          </a:rPr>
                          <m:t>𝐴</m:t>
                        </m:r>
                      </m:sub>
                    </m:sSub>
                  </m:oMath>
                </a14:m>
                <a:endParaRPr lang="en-US" sz="2000" dirty="0"/>
              </a:p>
            </p:txBody>
          </p:sp>
        </mc:Choice>
        <mc:Fallback xmlns="">
          <p:sp>
            <p:nvSpPr>
              <p:cNvPr id="11" name="Rectangle 10">
                <a:extLst>
                  <a:ext uri="{FF2B5EF4-FFF2-40B4-BE49-F238E27FC236}">
                    <a16:creationId xmlns:a16="http://schemas.microsoft.com/office/drawing/2014/main" id="{A7962DC1-43E8-8544-27E1-2998BBFA9FCE}"/>
                  </a:ext>
                </a:extLst>
              </p:cNvPr>
              <p:cNvSpPr>
                <a:spLocks noRot="1" noChangeAspect="1" noMove="1" noResize="1" noEditPoints="1" noAdjustHandles="1" noChangeArrowheads="1" noChangeShapeType="1" noTextEdit="1"/>
              </p:cNvSpPr>
              <p:nvPr/>
            </p:nvSpPr>
            <p:spPr>
              <a:xfrm>
                <a:off x="7011576" y="4282579"/>
                <a:ext cx="949840" cy="285377"/>
              </a:xfrm>
              <a:prstGeom prst="rect">
                <a:avLst/>
              </a:prstGeom>
              <a:blipFill>
                <a:blip r:embed="rId12"/>
                <a:stretch>
                  <a:fillRect t="-32609" b="-5869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27E4668C-4689-6C57-C886-6F2CCF1284E7}"/>
                  </a:ext>
                </a:extLst>
              </p:cNvPr>
              <p:cNvSpPr/>
              <p:nvPr/>
            </p:nvSpPr>
            <p:spPr>
              <a:xfrm>
                <a:off x="8254402" y="4486968"/>
                <a:ext cx="2305939"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𝑝𝑘</m:t>
                        </m:r>
                      </m:e>
                      <m:sub>
                        <m:r>
                          <a:rPr lang="en-US" sz="2000" b="0" i="1" dirty="0" smtClean="0">
                            <a:latin typeface="Cambria Math" panose="02040503050406030204" pitchFamily="18" charset="0"/>
                          </a:rPr>
                          <m:t>𝐴</m:t>
                        </m:r>
                      </m:sub>
                    </m:sSub>
                  </m:oMath>
                </a14:m>
                <a:r>
                  <a:rPr lang="en-US" sz="2000" dirty="0">
                    <a:ea typeface="Cambria Math" panose="020405030504060302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IC</a:t>
                </a:r>
                <a:r>
                  <a:rPr lang="en-US" sz="2000" baseline="30000" dirty="0"/>
                  <a:t>-1</a:t>
                </a:r>
                <a:r>
                  <a:rPr lang="en-US" sz="2000" dirty="0"/>
                  <a:t>(pw’, </a:t>
                </a:r>
                <a14:m>
                  <m:oMath xmlns:m="http://schemas.openxmlformats.org/officeDocument/2006/math">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𝑐</m:t>
                        </m:r>
                      </m:e>
                      <m:sub>
                        <m:r>
                          <a:rPr lang="en-US" sz="2000" b="0" i="1" dirty="0" smtClean="0">
                            <a:latin typeface="Cambria Math" panose="02040503050406030204" pitchFamily="18" charset="0"/>
                          </a:rPr>
                          <m:t>𝐴</m:t>
                        </m:r>
                      </m:sub>
                    </m:sSub>
                  </m:oMath>
                </a14:m>
                <a:r>
                  <a:rPr lang="en-US" sz="2000" dirty="0"/>
                  <a:t>)</a:t>
                </a:r>
                <a:r>
                  <a:rPr lang="en-US" sz="2000" dirty="0">
                    <a:ea typeface="Cambria Math" panose="02040503050406030204" pitchFamily="18" charset="0"/>
                  </a:rPr>
                  <a:t> </a:t>
                </a:r>
                <a:endParaRPr lang="en-US" sz="2000" dirty="0"/>
              </a:p>
            </p:txBody>
          </p:sp>
        </mc:Choice>
        <mc:Fallback xmlns="">
          <p:sp>
            <p:nvSpPr>
              <p:cNvPr id="14" name="Rectangle 13">
                <a:extLst>
                  <a:ext uri="{FF2B5EF4-FFF2-40B4-BE49-F238E27FC236}">
                    <a16:creationId xmlns:a16="http://schemas.microsoft.com/office/drawing/2014/main" id="{27E4668C-4689-6C57-C886-6F2CCF1284E7}"/>
                  </a:ext>
                </a:extLst>
              </p:cNvPr>
              <p:cNvSpPr>
                <a:spLocks noRot="1" noChangeAspect="1" noMove="1" noResize="1" noEditPoints="1" noAdjustHandles="1" noChangeArrowheads="1" noChangeShapeType="1" noTextEdit="1"/>
              </p:cNvSpPr>
              <p:nvPr/>
            </p:nvSpPr>
            <p:spPr>
              <a:xfrm>
                <a:off x="8254402" y="4486968"/>
                <a:ext cx="2305939" cy="285377"/>
              </a:xfrm>
              <a:prstGeom prst="rect">
                <a:avLst/>
              </a:prstGeom>
              <a:blipFill>
                <a:blip r:embed="rId13"/>
                <a:stretch>
                  <a:fillRect t="-31915" b="-5744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764B8AB4-9A71-559F-3756-5BF3F5C71B98}"/>
                  </a:ext>
                </a:extLst>
              </p:cNvPr>
              <p:cNvSpPr/>
              <p:nvPr/>
            </p:nvSpPr>
            <p:spPr>
              <a:xfrm>
                <a:off x="1656076" y="4904196"/>
                <a:ext cx="2700312"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𝐾</m:t>
                        </m:r>
                      </m:e>
                      <m:sub>
                        <m:r>
                          <a:rPr lang="en-US" sz="2000" i="1" dirty="0" smtClean="0">
                            <a:latin typeface="Cambria Math" panose="02040503050406030204" pitchFamily="18" charset="0"/>
                          </a:rPr>
                          <m:t>𝐴</m:t>
                        </m:r>
                      </m:sub>
                    </m:sSub>
                  </m:oMath>
                </a14:m>
                <a:r>
                  <a:rPr lang="en-US" sz="2000" dirty="0">
                    <a:ea typeface="Cambria Math" panose="020405030504060302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NIKE.SK(</a:t>
                </a:r>
                <a14:m>
                  <m:oMath xmlns:m="http://schemas.openxmlformats.org/officeDocument/2006/math">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𝑠</m:t>
                        </m:r>
                        <m:r>
                          <a:rPr lang="en-US" sz="2000" i="1" dirty="0">
                            <a:latin typeface="Cambria Math" panose="02040503050406030204" pitchFamily="18" charset="0"/>
                          </a:rPr>
                          <m:t>𝑘</m:t>
                        </m:r>
                      </m:e>
                      <m:sub>
                        <m:r>
                          <a:rPr lang="en-US" sz="2000" i="1" dirty="0">
                            <a:latin typeface="Cambria Math" panose="02040503050406030204" pitchFamily="18" charset="0"/>
                          </a:rPr>
                          <m:t>𝐴</m:t>
                        </m:r>
                      </m:sub>
                    </m:sSub>
                  </m:oMath>
                </a14:m>
                <a:r>
                  <a:rPr lang="en-US" sz="2000" dirty="0"/>
                  <a:t>, </a:t>
                </a:r>
                <a14:m>
                  <m:oMath xmlns:m="http://schemas.openxmlformats.org/officeDocument/2006/math">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𝑝</m:t>
                        </m:r>
                        <m:r>
                          <a:rPr lang="en-US" sz="2000" i="1" dirty="0">
                            <a:latin typeface="Cambria Math" panose="02040503050406030204" pitchFamily="18" charset="0"/>
                          </a:rPr>
                          <m:t>𝑘</m:t>
                        </m:r>
                      </m:e>
                      <m:sub>
                        <m:r>
                          <a:rPr lang="en-US" sz="2000" b="0" i="1" dirty="0" smtClean="0">
                            <a:latin typeface="Cambria Math" panose="02040503050406030204" pitchFamily="18" charset="0"/>
                          </a:rPr>
                          <m:t>𝐵</m:t>
                        </m:r>
                      </m:sub>
                    </m:sSub>
                  </m:oMath>
                </a14:m>
                <a:r>
                  <a:rPr lang="en-US" sz="2000" dirty="0"/>
                  <a:t>)</a:t>
                </a:r>
              </a:p>
            </p:txBody>
          </p:sp>
        </mc:Choice>
        <mc:Fallback xmlns="">
          <p:sp>
            <p:nvSpPr>
              <p:cNvPr id="15" name="Rectangle 14">
                <a:extLst>
                  <a:ext uri="{FF2B5EF4-FFF2-40B4-BE49-F238E27FC236}">
                    <a16:creationId xmlns:a16="http://schemas.microsoft.com/office/drawing/2014/main" id="{764B8AB4-9A71-559F-3756-5BF3F5C71B98}"/>
                  </a:ext>
                </a:extLst>
              </p:cNvPr>
              <p:cNvSpPr>
                <a:spLocks noRot="1" noChangeAspect="1" noMove="1" noResize="1" noEditPoints="1" noAdjustHandles="1" noChangeArrowheads="1" noChangeShapeType="1" noTextEdit="1"/>
              </p:cNvSpPr>
              <p:nvPr/>
            </p:nvSpPr>
            <p:spPr>
              <a:xfrm>
                <a:off x="1656076" y="4904196"/>
                <a:ext cx="2700312" cy="285377"/>
              </a:xfrm>
              <a:prstGeom prst="rect">
                <a:avLst/>
              </a:prstGeom>
              <a:blipFill>
                <a:blip r:embed="rId14"/>
                <a:stretch>
                  <a:fillRect t="-29787" r="-1580" b="-5744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4A4900B0-B907-6F01-7FCE-F0C61427170F}"/>
                  </a:ext>
                </a:extLst>
              </p:cNvPr>
              <p:cNvSpPr/>
              <p:nvPr/>
            </p:nvSpPr>
            <p:spPr>
              <a:xfrm>
                <a:off x="8273274" y="4912688"/>
                <a:ext cx="2835023"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𝐾</m:t>
                        </m:r>
                      </m:e>
                      <m:sub>
                        <m:r>
                          <a:rPr lang="en-US" sz="2000" b="0" i="1" dirty="0" smtClean="0">
                            <a:latin typeface="Cambria Math" panose="02040503050406030204" pitchFamily="18" charset="0"/>
                          </a:rPr>
                          <m:t>𝐵</m:t>
                        </m:r>
                      </m:sub>
                    </m:sSub>
                  </m:oMath>
                </a14:m>
                <a:r>
                  <a:rPr lang="en-US" sz="2000" dirty="0">
                    <a:ea typeface="Cambria Math" panose="020405030504060302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NIKE.SK(</a:t>
                </a:r>
                <a14:m>
                  <m:oMath xmlns:m="http://schemas.openxmlformats.org/officeDocument/2006/math">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𝑠</m:t>
                        </m:r>
                        <m:r>
                          <a:rPr lang="en-US" sz="2000" i="1" dirty="0">
                            <a:latin typeface="Cambria Math" panose="02040503050406030204" pitchFamily="18" charset="0"/>
                          </a:rPr>
                          <m:t>𝑘</m:t>
                        </m:r>
                      </m:e>
                      <m:sub>
                        <m:r>
                          <a:rPr lang="en-US" sz="2000" b="0" i="1" dirty="0" smtClean="0">
                            <a:latin typeface="Cambria Math" panose="02040503050406030204" pitchFamily="18" charset="0"/>
                          </a:rPr>
                          <m:t>𝐵</m:t>
                        </m:r>
                      </m:sub>
                    </m:sSub>
                  </m:oMath>
                </a14:m>
                <a:r>
                  <a:rPr lang="en-US" sz="2000" dirty="0"/>
                  <a:t>, </a:t>
                </a:r>
                <a14:m>
                  <m:oMath xmlns:m="http://schemas.openxmlformats.org/officeDocument/2006/math">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𝑝</m:t>
                        </m:r>
                        <m:r>
                          <a:rPr lang="en-US" sz="2000" i="1" dirty="0">
                            <a:latin typeface="Cambria Math" panose="02040503050406030204" pitchFamily="18" charset="0"/>
                          </a:rPr>
                          <m:t>𝑘</m:t>
                        </m:r>
                      </m:e>
                      <m:sub>
                        <m:r>
                          <a:rPr lang="en-US" sz="2000" i="1" dirty="0">
                            <a:latin typeface="Cambria Math" panose="02040503050406030204" pitchFamily="18" charset="0"/>
                          </a:rPr>
                          <m:t>𝐴</m:t>
                        </m:r>
                      </m:sub>
                    </m:sSub>
                  </m:oMath>
                </a14:m>
                <a:r>
                  <a:rPr lang="en-US" sz="2000" dirty="0"/>
                  <a:t>)</a:t>
                </a:r>
              </a:p>
            </p:txBody>
          </p:sp>
        </mc:Choice>
        <mc:Fallback xmlns="">
          <p:sp>
            <p:nvSpPr>
              <p:cNvPr id="22" name="Rectangle 21">
                <a:extLst>
                  <a:ext uri="{FF2B5EF4-FFF2-40B4-BE49-F238E27FC236}">
                    <a16:creationId xmlns:a16="http://schemas.microsoft.com/office/drawing/2014/main" id="{4A4900B0-B907-6F01-7FCE-F0C61427170F}"/>
                  </a:ext>
                </a:extLst>
              </p:cNvPr>
              <p:cNvSpPr>
                <a:spLocks noRot="1" noChangeAspect="1" noMove="1" noResize="1" noEditPoints="1" noAdjustHandles="1" noChangeArrowheads="1" noChangeShapeType="1" noTextEdit="1"/>
              </p:cNvSpPr>
              <p:nvPr/>
            </p:nvSpPr>
            <p:spPr>
              <a:xfrm>
                <a:off x="8273274" y="4912688"/>
                <a:ext cx="2835023" cy="285377"/>
              </a:xfrm>
              <a:prstGeom prst="rect">
                <a:avLst/>
              </a:prstGeom>
              <a:blipFill>
                <a:blip r:embed="rId15"/>
                <a:stretch>
                  <a:fillRect t="-31915" b="-5744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8AC7356C-7BCC-2E7B-A210-47FF86110AE4}"/>
                  </a:ext>
                </a:extLst>
              </p:cNvPr>
              <p:cNvSpPr/>
              <p:nvPr/>
            </p:nvSpPr>
            <p:spPr>
              <a:xfrm>
                <a:off x="1656076" y="5323099"/>
                <a:ext cx="2700312"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𝑠𝑖𝑑</m:t>
                        </m:r>
                      </m:e>
                      <m:sub>
                        <m:r>
                          <a:rPr lang="en-US" sz="2000" i="1" dirty="0" smtClean="0">
                            <a:latin typeface="Cambria Math" panose="02040503050406030204" pitchFamily="18" charset="0"/>
                          </a:rPr>
                          <m:t>𝐴</m:t>
                        </m:r>
                      </m:sub>
                    </m:sSub>
                  </m:oMath>
                </a14:m>
                <a:r>
                  <a:rPr lang="en-US" sz="2000" dirty="0">
                    <a:ea typeface="Cambria Math" panose="020405030504060302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PRF(</a:t>
                </a:r>
                <a14:m>
                  <m:oMath xmlns:m="http://schemas.openxmlformats.org/officeDocument/2006/math">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𝐾</m:t>
                        </m:r>
                      </m:e>
                      <m:sub>
                        <m:r>
                          <a:rPr lang="en-US" sz="2000" i="1" dirty="0">
                            <a:latin typeface="Cambria Math" panose="02040503050406030204" pitchFamily="18" charset="0"/>
                          </a:rPr>
                          <m:t>𝐴</m:t>
                        </m:r>
                      </m:sub>
                    </m:sSub>
                  </m:oMath>
                </a14:m>
                <a:r>
                  <a:rPr lang="en-US" sz="2000" dirty="0"/>
                  <a:t>, </a:t>
                </a:r>
                <a:r>
                  <a:rPr lang="en-US" sz="2000" dirty="0" err="1"/>
                  <a:t>transc</a:t>
                </a:r>
                <a:r>
                  <a:rPr lang="en-US" sz="2000" dirty="0"/>
                  <a:t>.)</a:t>
                </a:r>
              </a:p>
            </p:txBody>
          </p:sp>
        </mc:Choice>
        <mc:Fallback xmlns="">
          <p:sp>
            <p:nvSpPr>
              <p:cNvPr id="24" name="Rectangle 23">
                <a:extLst>
                  <a:ext uri="{FF2B5EF4-FFF2-40B4-BE49-F238E27FC236}">
                    <a16:creationId xmlns:a16="http://schemas.microsoft.com/office/drawing/2014/main" id="{8AC7356C-7BCC-2E7B-A210-47FF86110AE4}"/>
                  </a:ext>
                </a:extLst>
              </p:cNvPr>
              <p:cNvSpPr>
                <a:spLocks noRot="1" noChangeAspect="1" noMove="1" noResize="1" noEditPoints="1" noAdjustHandles="1" noChangeArrowheads="1" noChangeShapeType="1" noTextEdit="1"/>
              </p:cNvSpPr>
              <p:nvPr/>
            </p:nvSpPr>
            <p:spPr>
              <a:xfrm>
                <a:off x="1656076" y="5323099"/>
                <a:ext cx="2700312" cy="285377"/>
              </a:xfrm>
              <a:prstGeom prst="rect">
                <a:avLst/>
              </a:prstGeom>
              <a:blipFill>
                <a:blip r:embed="rId16"/>
                <a:stretch>
                  <a:fillRect t="-29787" r="-903" b="-5744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D2E40016-5469-34A5-6437-B0CCCDCBC595}"/>
                  </a:ext>
                </a:extLst>
              </p:cNvPr>
              <p:cNvSpPr/>
              <p:nvPr/>
            </p:nvSpPr>
            <p:spPr>
              <a:xfrm>
                <a:off x="8273716" y="5278048"/>
                <a:ext cx="2835023"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𝑠𝑖𝑑</m:t>
                        </m:r>
                      </m:e>
                      <m:sub>
                        <m:r>
                          <a:rPr lang="en-US" sz="2000" b="0" i="1" dirty="0" smtClean="0">
                            <a:latin typeface="Cambria Math" panose="02040503050406030204" pitchFamily="18" charset="0"/>
                          </a:rPr>
                          <m:t>𝐵</m:t>
                        </m:r>
                      </m:sub>
                    </m:sSub>
                  </m:oMath>
                </a14:m>
                <a:r>
                  <a:rPr lang="en-US" sz="2000" dirty="0">
                    <a:ea typeface="Cambria Math" panose="020405030504060302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PRF(</a:t>
                </a:r>
                <a14:m>
                  <m:oMath xmlns:m="http://schemas.openxmlformats.org/officeDocument/2006/math">
                    <m:sSub>
                      <m:sSubPr>
                        <m:ctrlPr>
                          <a:rPr lang="en-US" sz="2000" i="1" dirty="0">
                            <a:latin typeface="Cambria Math" panose="02040503050406030204" pitchFamily="18" charset="0"/>
                          </a:rPr>
                        </m:ctrlPr>
                      </m:sSubPr>
                      <m:e>
                        <m:r>
                          <a:rPr lang="en-US" sz="2000" b="0" i="1" dirty="0" smtClean="0">
                            <a:latin typeface="Cambria Math" panose="02040503050406030204" pitchFamily="18" charset="0"/>
                          </a:rPr>
                          <m:t>𝐾</m:t>
                        </m:r>
                      </m:e>
                      <m:sub>
                        <m:r>
                          <a:rPr lang="en-US" sz="2000" b="0" i="1" dirty="0" smtClean="0">
                            <a:latin typeface="Cambria Math" panose="02040503050406030204" pitchFamily="18" charset="0"/>
                          </a:rPr>
                          <m:t>𝐵</m:t>
                        </m:r>
                      </m:sub>
                    </m:sSub>
                  </m:oMath>
                </a14:m>
                <a:r>
                  <a:rPr lang="en-US" sz="2000" dirty="0"/>
                  <a:t>, </a:t>
                </a:r>
                <a:r>
                  <a:rPr lang="en-US" sz="2000" dirty="0" err="1"/>
                  <a:t>transc</a:t>
                </a:r>
                <a:r>
                  <a:rPr lang="en-US" sz="2000" dirty="0"/>
                  <a:t>.)</a:t>
                </a:r>
              </a:p>
            </p:txBody>
          </p:sp>
        </mc:Choice>
        <mc:Fallback xmlns="">
          <p:sp>
            <p:nvSpPr>
              <p:cNvPr id="25" name="Rectangle 24">
                <a:extLst>
                  <a:ext uri="{FF2B5EF4-FFF2-40B4-BE49-F238E27FC236}">
                    <a16:creationId xmlns:a16="http://schemas.microsoft.com/office/drawing/2014/main" id="{D2E40016-5469-34A5-6437-B0CCCDCBC595}"/>
                  </a:ext>
                </a:extLst>
              </p:cNvPr>
              <p:cNvSpPr>
                <a:spLocks noRot="1" noChangeAspect="1" noMove="1" noResize="1" noEditPoints="1" noAdjustHandles="1" noChangeArrowheads="1" noChangeShapeType="1" noTextEdit="1"/>
              </p:cNvSpPr>
              <p:nvPr/>
            </p:nvSpPr>
            <p:spPr>
              <a:xfrm>
                <a:off x="8273716" y="5278048"/>
                <a:ext cx="2835023" cy="285377"/>
              </a:xfrm>
              <a:prstGeom prst="rect">
                <a:avLst/>
              </a:prstGeom>
              <a:blipFill>
                <a:blip r:embed="rId17"/>
                <a:stretch>
                  <a:fillRect t="-31915" b="-5744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C1CC40F3-8EB7-7154-D8C4-DC958C4804F4}"/>
                  </a:ext>
                </a:extLst>
              </p:cNvPr>
              <p:cNvSpPr/>
              <p:nvPr/>
            </p:nvSpPr>
            <p:spPr>
              <a:xfrm>
                <a:off x="10920484" y="3291271"/>
                <a:ext cx="1289676" cy="55194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a:t>
                </a:r>
                <a14:m>
                  <m:oMath xmlns:m="http://schemas.openxmlformats.org/officeDocument/2006/math">
                    <m:r>
                      <a:rPr lang="en-US" sz="2000" i="1" dirty="0" smtClean="0">
                        <a:latin typeface="Cambria Math" panose="02040503050406030204" pitchFamily="18" charset="0"/>
                      </a:rPr>
                      <m:t>𝑝𝑤</m:t>
                    </m:r>
                    <m:r>
                      <a:rPr lang="en-US" sz="2000" b="0" i="1" dirty="0" smtClean="0">
                        <a:latin typeface="Cambria Math" panose="02040503050406030204" pitchFamily="18" charset="0"/>
                      </a:rPr>
                      <m:t>′</m:t>
                    </m:r>
                  </m:oMath>
                </a14:m>
                <a:r>
                  <a:rPr lang="en-US" sz="2000" dirty="0"/>
                  <a:t> , </a:t>
                </a:r>
                <a14:m>
                  <m:oMath xmlns:m="http://schemas.openxmlformats.org/officeDocument/2006/math">
                    <m:r>
                      <a:rPr lang="en-US" sz="2000" b="0" i="1" dirty="0" smtClean="0">
                        <a:latin typeface="Cambria Math" panose="02040503050406030204" pitchFamily="18" charset="0"/>
                      </a:rPr>
                      <m:t>𝑖𝑑</m:t>
                    </m:r>
                    <m:r>
                      <a:rPr lang="en-US" sz="2000" b="0" i="1" dirty="0" smtClean="0">
                        <a:latin typeface="Cambria Math" panose="02040503050406030204" pitchFamily="18" charset="0"/>
                      </a:rPr>
                      <m:t>′</m:t>
                    </m:r>
                  </m:oMath>
                </a14:m>
                <a:r>
                  <a:rPr lang="en-US" sz="2000" dirty="0"/>
                  <a:t>)</a:t>
                </a:r>
              </a:p>
            </p:txBody>
          </p:sp>
        </mc:Choice>
        <mc:Fallback xmlns="">
          <p:sp>
            <p:nvSpPr>
              <p:cNvPr id="27" name="Rectangle 26">
                <a:extLst>
                  <a:ext uri="{FF2B5EF4-FFF2-40B4-BE49-F238E27FC236}">
                    <a16:creationId xmlns:a16="http://schemas.microsoft.com/office/drawing/2014/main" id="{C1CC40F3-8EB7-7154-D8C4-DC958C4804F4}"/>
                  </a:ext>
                </a:extLst>
              </p:cNvPr>
              <p:cNvSpPr>
                <a:spLocks noRot="1" noChangeAspect="1" noMove="1" noResize="1" noEditPoints="1" noAdjustHandles="1" noChangeArrowheads="1" noChangeShapeType="1" noTextEdit="1"/>
              </p:cNvSpPr>
              <p:nvPr/>
            </p:nvSpPr>
            <p:spPr>
              <a:xfrm>
                <a:off x="10920484" y="3291271"/>
                <a:ext cx="1289676" cy="551943"/>
              </a:xfrm>
              <a:prstGeom prst="rect">
                <a:avLst/>
              </a:prstGeom>
              <a:blipFill>
                <a:blip r:embed="rId18"/>
                <a:stretch>
                  <a:fillRect l="-1415" r="-1887" b="-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5E68A306-2287-588A-8BAB-C3727E17EF10}"/>
                  </a:ext>
                </a:extLst>
              </p:cNvPr>
              <p:cNvSpPr>
                <a:spLocks noChangeArrowheads="1"/>
              </p:cNvSpPr>
              <p:nvPr/>
            </p:nvSpPr>
            <p:spPr bwMode="auto">
              <a:xfrm>
                <a:off x="820647" y="5895457"/>
                <a:ext cx="10919408" cy="723531"/>
              </a:xfrm>
              <a:prstGeom prst="rect">
                <a:avLst/>
              </a:prstGeom>
              <a:solidFill>
                <a:schemeClr val="bg1"/>
              </a:solidFill>
              <a:ln w="19050">
                <a:solidFill>
                  <a:srgbClr val="C00000"/>
                </a:solidFill>
                <a:miter lim="800000"/>
                <a:headEnd/>
                <a:tailEnd/>
              </a:ln>
              <a:effectLst/>
            </p:spPr>
            <p:txBody>
              <a:bodyPr vert="horz" wrap="square" lIns="91440" tIns="0" rIns="91440" bIns="0" numCol="1" anchor="ctr" anchorCtr="0" compatLnSpc="1">
                <a:prstTxWarp prst="textNoShape">
                  <a:avLst/>
                </a:prstTxWarp>
                <a:spAutoFit/>
              </a:bodyPr>
              <a:lstStyle/>
              <a:p>
                <a:pPr marL="285750" lvl="0" indent="-285750">
                  <a:buFontTx/>
                  <a:buChar char="-"/>
                </a:pPr>
                <a:endParaRPr lang="en-US" sz="100" dirty="0">
                  <a:solidFill>
                    <a:prstClr val="black"/>
                  </a:solidFill>
                  <a:latin typeface="Calibri" panose="020F0502020204030204"/>
                </a:endParaRPr>
              </a:p>
              <a:p>
                <a:pPr marL="285750" lvl="0" indent="-285750">
                  <a:spcBef>
                    <a:spcPts val="600"/>
                  </a:spcBef>
                  <a:buFontTx/>
                  <a:buChar char="-"/>
                </a:pPr>
                <a:r>
                  <a:rPr lang="en-US" dirty="0">
                    <a:solidFill>
                      <a:prstClr val="black"/>
                    </a:solidFill>
                    <a:latin typeface="Calibri" panose="020F0502020204030204"/>
                  </a:rPr>
                  <a:t>reduction embeds NIKE challenge keys </a:t>
                </a:r>
                <a14:m>
                  <m:oMath xmlns:m="http://schemas.openxmlformats.org/officeDocument/2006/math">
                    <m:r>
                      <a:rPr lang="en-US" i="1" dirty="0" smtClean="0">
                        <a:solidFill>
                          <a:prstClr val="black"/>
                        </a:solidFill>
                        <a:latin typeface="Cambria Math" panose="02040503050406030204" pitchFamily="18" charset="0"/>
                      </a:rPr>
                      <m:t>𝑝</m:t>
                    </m:r>
                    <m:sSup>
                      <m:sSupPr>
                        <m:ctrlPr>
                          <a:rPr lang="en-US" b="0" i="1" dirty="0" smtClean="0">
                            <a:solidFill>
                              <a:prstClr val="black"/>
                            </a:solidFill>
                            <a:latin typeface="Cambria Math" panose="02040503050406030204" pitchFamily="18" charset="0"/>
                          </a:rPr>
                        </m:ctrlPr>
                      </m:sSupPr>
                      <m:e>
                        <m:r>
                          <a:rPr lang="en-US" i="1" dirty="0" smtClean="0">
                            <a:solidFill>
                              <a:prstClr val="black"/>
                            </a:solidFill>
                            <a:latin typeface="Cambria Math" panose="02040503050406030204" pitchFamily="18" charset="0"/>
                          </a:rPr>
                          <m:t>𝑘</m:t>
                        </m:r>
                      </m:e>
                      <m:sup>
                        <m:r>
                          <a:rPr lang="en-US" i="1" dirty="0" smtClean="0">
                            <a:solidFill>
                              <a:prstClr val="black"/>
                            </a:solidFill>
                            <a:latin typeface="Cambria Math" panose="02040503050406030204" pitchFamily="18" charset="0"/>
                          </a:rPr>
                          <m:t>∗</m:t>
                        </m:r>
                      </m:sup>
                    </m:sSup>
                    <m:r>
                      <a:rPr lang="en-US" i="1" dirty="0" smtClean="0">
                        <a:solidFill>
                          <a:prstClr val="black"/>
                        </a:solidFill>
                        <a:latin typeface="Cambria Math" panose="02040503050406030204" pitchFamily="18" charset="0"/>
                      </a:rPr>
                      <m:t> </m:t>
                    </m:r>
                  </m:oMath>
                </a14:m>
                <a:r>
                  <a:rPr lang="en-US" dirty="0">
                    <a:solidFill>
                      <a:prstClr val="black"/>
                    </a:solidFill>
                    <a:latin typeface="Calibri" panose="020F0502020204030204"/>
                  </a:rPr>
                  <a:t>into </a:t>
                </a:r>
                <a:r>
                  <a:rPr lang="en-US" sz="1800" dirty="0"/>
                  <a:t>IC</a:t>
                </a:r>
                <a:r>
                  <a:rPr lang="en-US" baseline="30000" dirty="0"/>
                  <a:t>-1</a:t>
                </a:r>
                <a:r>
                  <a:rPr lang="en-US" sz="1800" dirty="0"/>
                  <a:t>(pw*, </a:t>
                </a:r>
                <a14:m>
                  <m:oMath xmlns:m="http://schemas.openxmlformats.org/officeDocument/2006/math">
                    <m:sSub>
                      <m:sSubPr>
                        <m:ctrlPr>
                          <a:rPr lang="en-US" sz="1800" i="1" dirty="0">
                            <a:latin typeface="Cambria Math" panose="02040503050406030204" pitchFamily="18" charset="0"/>
                          </a:rPr>
                        </m:ctrlPr>
                      </m:sSubPr>
                      <m:e>
                        <m:r>
                          <a:rPr lang="en-US" sz="1800" b="0" i="1" dirty="0" smtClean="0">
                            <a:latin typeface="Cambria Math" panose="02040503050406030204" pitchFamily="18" charset="0"/>
                          </a:rPr>
                          <m:t>𝑐</m:t>
                        </m:r>
                      </m:e>
                      <m:sub>
                        <m:r>
                          <a:rPr lang="en-US" sz="1800" b="0" i="1" dirty="0" smtClean="0">
                            <a:latin typeface="Cambria Math" panose="02040503050406030204" pitchFamily="18" charset="0"/>
                          </a:rPr>
                          <m:t>𝐵</m:t>
                        </m:r>
                      </m:sub>
                    </m:sSub>
                  </m:oMath>
                </a14:m>
                <a:r>
                  <a:rPr lang="en-US" dirty="0">
                    <a:solidFill>
                      <a:prstClr val="black"/>
                    </a:solidFill>
                    <a:latin typeface="Calibri" panose="020F0502020204030204"/>
                  </a:rPr>
                  <a:t>) outputs for all pw* ≠ pw’ where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𝑐</m:t>
                        </m:r>
                      </m:e>
                      <m:sub>
                        <m:r>
                          <a:rPr lang="en-US" i="1" dirty="0">
                            <a:latin typeface="Cambria Math" panose="02040503050406030204" pitchFamily="18" charset="0"/>
                          </a:rPr>
                          <m:t>𝐵</m:t>
                        </m:r>
                      </m:sub>
                    </m:sSub>
                    <m:r>
                      <a:rPr lang="en-US" b="0" i="1" dirty="0" smtClean="0">
                        <a:latin typeface="Cambria Math" panose="02040503050406030204" pitchFamily="18" charset="0"/>
                      </a:rPr>
                      <m:t>=</m:t>
                    </m:r>
                    <m:r>
                      <a:rPr lang="en-US" i="1" dirty="0">
                        <a:latin typeface="Cambria Math" panose="02040503050406030204" pitchFamily="18" charset="0"/>
                      </a:rPr>
                      <m:t> </m:t>
                    </m:r>
                  </m:oMath>
                </a14:m>
                <a:r>
                  <a:rPr lang="en-US" dirty="0"/>
                  <a:t>IC(pw’, </a:t>
                </a:r>
                <a14:m>
                  <m:oMath xmlns:m="http://schemas.openxmlformats.org/officeDocument/2006/math">
                    <m:r>
                      <a:rPr lang="en-US" b="0" i="0" dirty="0" smtClean="0">
                        <a:latin typeface="Cambria Math" panose="02040503050406030204" pitchFamily="18" charset="0"/>
                      </a:rPr>
                      <m:t>∗</m:t>
                    </m:r>
                  </m:oMath>
                </a14:m>
                <a:r>
                  <a:rPr lang="en-US" dirty="0">
                    <a:solidFill>
                      <a:prstClr val="black"/>
                    </a:solidFill>
                    <a:latin typeface="Calibri" panose="020F0502020204030204"/>
                  </a:rPr>
                  <a:t>)</a:t>
                </a:r>
              </a:p>
              <a:p>
                <a:pPr marL="285750" lvl="0" indent="-285750">
                  <a:spcBef>
                    <a:spcPts val="600"/>
                  </a:spcBef>
                  <a:buFontTx/>
                  <a:buChar char="-"/>
                </a:pPr>
                <a:r>
                  <a:rPr lang="en-US" dirty="0">
                    <a:solidFill>
                      <a:prstClr val="black"/>
                    </a:solidFill>
                    <a:latin typeface="Calibri" panose="020F0502020204030204"/>
                  </a:rPr>
                  <a:t>CKS-secure NIKE implies security of </a:t>
                </a:r>
                <a14:m>
                  <m:oMath xmlns:m="http://schemas.openxmlformats.org/officeDocument/2006/math">
                    <m:sSub>
                      <m:sSubPr>
                        <m:ctrlPr>
                          <a:rPr lang="en-US" sz="1800" b="0" i="1" dirty="0" smtClean="0">
                            <a:latin typeface="Cambria Math" panose="02040503050406030204" pitchFamily="18" charset="0"/>
                          </a:rPr>
                        </m:ctrlPr>
                      </m:sSubPr>
                      <m:e>
                        <m:r>
                          <a:rPr lang="en-US" sz="1800" b="0" i="1" dirty="0" smtClean="0">
                            <a:latin typeface="Cambria Math" panose="02040503050406030204" pitchFamily="18" charset="0"/>
                          </a:rPr>
                          <m:t>𝐾</m:t>
                        </m:r>
                      </m:e>
                      <m:sub>
                        <m:r>
                          <a:rPr lang="en-US" sz="1800" b="0" i="1" dirty="0" smtClean="0">
                            <a:latin typeface="Cambria Math" panose="02040503050406030204" pitchFamily="18" charset="0"/>
                          </a:rPr>
                          <m:t>𝑖</m:t>
                        </m:r>
                      </m:sub>
                    </m:sSub>
                  </m:oMath>
                </a14:m>
                <a:r>
                  <a:rPr lang="en-US" sz="1800" dirty="0">
                    <a:ea typeface="Cambria Math" panose="02040503050406030204" pitchFamily="18" charset="0"/>
                  </a:rPr>
                  <a:t> </a:t>
                </a:r>
                <a14:m>
                  <m:oMath xmlns:m="http://schemas.openxmlformats.org/officeDocument/2006/math">
                    <m:r>
                      <a:rPr lang="en-US" sz="1800" i="1" dirty="0" smtClean="0">
                        <a:latin typeface="Cambria Math" panose="02040503050406030204" pitchFamily="18" charset="0"/>
                        <a:ea typeface="Cambria Math" panose="02040503050406030204" pitchFamily="18" charset="0"/>
                      </a:rPr>
                      <m:t>←</m:t>
                    </m:r>
                  </m:oMath>
                </a14:m>
                <a:r>
                  <a:rPr lang="en-US" sz="1800" dirty="0"/>
                  <a:t> NIKE.SK(</a:t>
                </a:r>
                <a14:m>
                  <m:oMath xmlns:m="http://schemas.openxmlformats.org/officeDocument/2006/math">
                    <m:sSub>
                      <m:sSubPr>
                        <m:ctrlPr>
                          <a:rPr lang="en-US" sz="1800" i="1" dirty="0">
                            <a:latin typeface="Cambria Math" panose="02040503050406030204" pitchFamily="18" charset="0"/>
                          </a:rPr>
                        </m:ctrlPr>
                      </m:sSubPr>
                      <m:e>
                        <m:r>
                          <a:rPr lang="en-US" sz="1800" b="0" i="1" dirty="0" smtClean="0">
                            <a:latin typeface="Cambria Math" panose="02040503050406030204" pitchFamily="18" charset="0"/>
                          </a:rPr>
                          <m:t>𝑠</m:t>
                        </m:r>
                        <m:r>
                          <a:rPr lang="en-US" sz="1800" i="1" dirty="0">
                            <a:latin typeface="Cambria Math" panose="02040503050406030204" pitchFamily="18" charset="0"/>
                          </a:rPr>
                          <m:t>𝑘</m:t>
                        </m:r>
                      </m:e>
                      <m:sub>
                        <m:r>
                          <a:rPr lang="en-US" sz="1800" i="1" dirty="0">
                            <a:latin typeface="Cambria Math" panose="02040503050406030204" pitchFamily="18" charset="0"/>
                          </a:rPr>
                          <m:t>𝐴</m:t>
                        </m:r>
                      </m:sub>
                    </m:sSub>
                  </m:oMath>
                </a14:m>
                <a:r>
                  <a:rPr lang="en-US" sz="1800" dirty="0"/>
                  <a:t>,</a:t>
                </a:r>
                <a14:m>
                  <m:oMath xmlns:m="http://schemas.openxmlformats.org/officeDocument/2006/math">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𝑝</m:t>
                        </m:r>
                        <m:r>
                          <a:rPr lang="en-US" i="1" dirty="0">
                            <a:latin typeface="Cambria Math" panose="02040503050406030204" pitchFamily="18" charset="0"/>
                          </a:rPr>
                          <m:t>𝑘</m:t>
                        </m:r>
                      </m:e>
                      <m:sub>
                        <m:r>
                          <a:rPr lang="en-US" b="0" i="1" dirty="0" smtClean="0">
                            <a:latin typeface="Cambria Math" panose="02040503050406030204" pitchFamily="18" charset="0"/>
                          </a:rPr>
                          <m:t>𝑖</m:t>
                        </m:r>
                      </m:sub>
                      <m:sup>
                        <m:r>
                          <a:rPr lang="en-US" b="0" i="1" dirty="0" smtClean="0">
                            <a:latin typeface="Cambria Math" panose="02040503050406030204" pitchFamily="18" charset="0"/>
                          </a:rPr>
                          <m:t>∗</m:t>
                        </m:r>
                      </m:sup>
                    </m:sSubSup>
                  </m:oMath>
                </a14:m>
                <a:r>
                  <a:rPr lang="en-US" sz="1800" dirty="0"/>
                  <a:t>)  for  i = 1,…, m where m = # Ada’s session outputs</a:t>
                </a:r>
                <a:endParaRPr lang="en-US" altLang="en-US" sz="100" dirty="0">
                  <a:solidFill>
                    <a:srgbClr val="212529"/>
                  </a:solidFill>
                  <a:latin typeface="var(--bs-font-monospace)"/>
                </a:endParaRPr>
              </a:p>
            </p:txBody>
          </p:sp>
        </mc:Choice>
        <mc:Fallback xmlns="">
          <p:sp>
            <p:nvSpPr>
              <p:cNvPr id="34" name="Rectangle 33">
                <a:extLst>
                  <a:ext uri="{FF2B5EF4-FFF2-40B4-BE49-F238E27FC236}">
                    <a16:creationId xmlns:a16="http://schemas.microsoft.com/office/drawing/2014/main" id="{5E68A306-2287-588A-8BAB-C3727E17EF10}"/>
                  </a:ext>
                </a:extLst>
              </p:cNvPr>
              <p:cNvSpPr>
                <a:spLocks noRot="1" noChangeAspect="1" noMove="1" noResize="1" noEditPoints="1" noAdjustHandles="1" noChangeArrowheads="1" noChangeShapeType="1" noTextEdit="1"/>
              </p:cNvSpPr>
              <p:nvPr/>
            </p:nvSpPr>
            <p:spPr bwMode="auto">
              <a:xfrm>
                <a:off x="820647" y="5895457"/>
                <a:ext cx="10919408" cy="723531"/>
              </a:xfrm>
              <a:prstGeom prst="rect">
                <a:avLst/>
              </a:prstGeom>
              <a:blipFill>
                <a:blip r:embed="rId19"/>
                <a:stretch>
                  <a:fillRect l="-446" b="-17213"/>
                </a:stretch>
              </a:blipFill>
              <a:ln w="19050">
                <a:solidFill>
                  <a:srgbClr val="C00000"/>
                </a:solidFill>
                <a:miter lim="800000"/>
                <a:headEnd/>
                <a:tailEnd/>
              </a:ln>
              <a:effectLst/>
            </p:spPr>
            <p:txBody>
              <a:bodyPr/>
              <a:lstStyle/>
              <a:p>
                <a:r>
                  <a:rPr lang="en-US">
                    <a:noFill/>
                  </a:rPr>
                  <a:t> </a:t>
                </a:r>
              </a:p>
            </p:txBody>
          </p:sp>
        </mc:Fallback>
      </mc:AlternateContent>
      <p:sp>
        <p:nvSpPr>
          <p:cNvPr id="35" name="Rectangle 34">
            <a:extLst>
              <a:ext uri="{FF2B5EF4-FFF2-40B4-BE49-F238E27FC236}">
                <a16:creationId xmlns:a16="http://schemas.microsoft.com/office/drawing/2014/main" id="{A53948D9-0DC9-3506-51A2-B913CDA1F116}"/>
              </a:ext>
            </a:extLst>
          </p:cNvPr>
          <p:cNvSpPr/>
          <p:nvPr/>
        </p:nvSpPr>
        <p:spPr>
          <a:xfrm>
            <a:off x="1488135" y="4233299"/>
            <a:ext cx="3872141" cy="142866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DD995D0-CBB5-27AF-F864-D5FCB697B393}"/>
              </a:ext>
            </a:extLst>
          </p:cNvPr>
          <p:cNvSpPr/>
          <p:nvPr/>
        </p:nvSpPr>
        <p:spPr>
          <a:xfrm>
            <a:off x="6935050" y="4239317"/>
            <a:ext cx="4071839" cy="137950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urved Left 36">
            <a:extLst>
              <a:ext uri="{FF2B5EF4-FFF2-40B4-BE49-F238E27FC236}">
                <a16:creationId xmlns:a16="http://schemas.microsoft.com/office/drawing/2014/main" id="{90EE1376-D4A5-1A08-379D-8225364CD606}"/>
              </a:ext>
            </a:extLst>
          </p:cNvPr>
          <p:cNvSpPr/>
          <p:nvPr/>
        </p:nvSpPr>
        <p:spPr>
          <a:xfrm flipV="1">
            <a:off x="5524784" y="4629658"/>
            <a:ext cx="301911" cy="425718"/>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urved Left 37">
            <a:extLst>
              <a:ext uri="{FF2B5EF4-FFF2-40B4-BE49-F238E27FC236}">
                <a16:creationId xmlns:a16="http://schemas.microsoft.com/office/drawing/2014/main" id="{B00143E5-454B-EF7B-1C22-D85B7E35DEE9}"/>
              </a:ext>
            </a:extLst>
          </p:cNvPr>
          <p:cNvSpPr/>
          <p:nvPr/>
        </p:nvSpPr>
        <p:spPr>
          <a:xfrm flipH="1" flipV="1">
            <a:off x="6462221" y="4619692"/>
            <a:ext cx="301683" cy="425718"/>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BE8A945C-4465-2367-6CA7-A8296BA5A85F}"/>
                  </a:ext>
                </a:extLst>
              </p:cNvPr>
              <p:cNvSpPr>
                <a:spLocks noChangeArrowheads="1"/>
              </p:cNvSpPr>
              <p:nvPr/>
            </p:nvSpPr>
            <p:spPr bwMode="auto">
              <a:xfrm>
                <a:off x="6357050" y="127687"/>
                <a:ext cx="5725944" cy="825482"/>
              </a:xfrm>
              <a:prstGeom prst="rect">
                <a:avLst/>
              </a:prstGeom>
              <a:solidFill>
                <a:schemeClr val="bg1"/>
              </a:solidFill>
              <a:ln w="19050">
                <a:solidFill>
                  <a:srgbClr val="C00000"/>
                </a:solidFill>
                <a:miter lim="800000"/>
                <a:headEnd/>
                <a:tailEnd/>
              </a:ln>
              <a:effectLst/>
            </p:spPr>
            <p:txBody>
              <a:bodyPr vert="horz" wrap="square" lIns="91440" tIns="0" rIns="91440" bIns="0" numCol="1" anchor="ctr" anchorCtr="0" compatLnSpc="1">
                <a:prstTxWarp prst="textNoShape">
                  <a:avLst/>
                </a:prstTxWarp>
                <a:spAutoFit/>
              </a:bodyPr>
              <a:lstStyle/>
              <a:p>
                <a:pPr lvl="0"/>
                <a:endParaRPr lang="en-US" sz="100" dirty="0">
                  <a:solidFill>
                    <a:prstClr val="black"/>
                  </a:solidFill>
                  <a:latin typeface="Calibri" panose="020F0502020204030204"/>
                </a:endParaRPr>
              </a:p>
              <a:p>
                <a:pPr lvl="0">
                  <a:spcBef>
                    <a:spcPts val="600"/>
                  </a:spcBef>
                </a:pPr>
                <a:r>
                  <a:rPr lang="en-US" dirty="0">
                    <a:solidFill>
                      <a:prstClr val="black"/>
                    </a:solidFill>
                    <a:latin typeface="Calibri" panose="020F0502020204030204"/>
                  </a:rPr>
                  <a:t>NIKE = </a:t>
                </a:r>
                <a:r>
                  <a:rPr lang="en-US" dirty="0" err="1">
                    <a:solidFill>
                      <a:prstClr val="black"/>
                    </a:solidFill>
                    <a:latin typeface="Calibri" panose="020F0502020204030204"/>
                  </a:rPr>
                  <a:t>HashDH</a:t>
                </a:r>
                <a:r>
                  <a:rPr lang="en-US" dirty="0">
                    <a:solidFill>
                      <a:prstClr val="black"/>
                    </a:solidFill>
                    <a:latin typeface="Calibri" panose="020F0502020204030204"/>
                  </a:rPr>
                  <a:t>:   </a:t>
                </a:r>
                <a:r>
                  <a:rPr lang="en-US" dirty="0"/>
                  <a:t>(</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𝑠</m:t>
                        </m:r>
                        <m:r>
                          <a:rPr lang="en-US" i="1" dirty="0">
                            <a:latin typeface="Cambria Math" panose="02040503050406030204" pitchFamily="18" charset="0"/>
                          </a:rPr>
                          <m:t>𝑘</m:t>
                        </m:r>
                      </m:e>
                      <m:sub>
                        <m:r>
                          <a:rPr lang="en-US" b="0" i="1" dirty="0" smtClean="0">
                            <a:latin typeface="Cambria Math" panose="02040503050406030204" pitchFamily="18" charset="0"/>
                          </a:rPr>
                          <m:t>𝐴</m:t>
                        </m:r>
                      </m:sub>
                    </m:sSub>
                    <m:r>
                      <a:rPr lang="en-US" i="1" dirty="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𝑝</m:t>
                        </m:r>
                        <m:r>
                          <a:rPr lang="en-US" i="1" dirty="0">
                            <a:latin typeface="Cambria Math" panose="02040503050406030204" pitchFamily="18" charset="0"/>
                          </a:rPr>
                          <m:t>𝑘</m:t>
                        </m:r>
                      </m:e>
                      <m:sub>
                        <m:r>
                          <a:rPr lang="en-US" b="0" i="1" dirty="0" smtClean="0">
                            <a:latin typeface="Cambria Math" panose="02040503050406030204" pitchFamily="18" charset="0"/>
                          </a:rPr>
                          <m:t>𝐴</m:t>
                        </m:r>
                      </m:sub>
                    </m:sSub>
                  </m:oMath>
                </a14:m>
                <a:r>
                  <a:rPr lang="en-US" dirty="0"/>
                  <a:t>) = (</a:t>
                </a:r>
                <a14:m>
                  <m:oMath xmlns:m="http://schemas.openxmlformats.org/officeDocument/2006/math">
                    <m:r>
                      <a:rPr lang="en-US" b="0" i="1" dirty="0" smtClean="0">
                        <a:latin typeface="Cambria Math" panose="02040503050406030204" pitchFamily="18" charset="0"/>
                      </a:rPr>
                      <m:t>𝑎</m:t>
                    </m:r>
                    <m:r>
                      <a:rPr lang="en-US" b="0" i="1" dirty="0" smtClean="0">
                        <a:latin typeface="Cambria Math" panose="02040503050406030204" pitchFamily="18" charset="0"/>
                      </a:rPr>
                      <m:t> , </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𝑔</m:t>
                        </m:r>
                      </m:e>
                      <m:sup>
                        <m:r>
                          <a:rPr lang="en-US" b="0" i="1" dirty="0" smtClean="0">
                            <a:latin typeface="Cambria Math" panose="02040503050406030204" pitchFamily="18" charset="0"/>
                          </a:rPr>
                          <m:t>𝑎</m:t>
                        </m:r>
                      </m:sup>
                    </m:sSup>
                  </m:oMath>
                </a14:m>
                <a:r>
                  <a:rPr lang="en-US" dirty="0"/>
                  <a:t>) , (</a:t>
                </a:r>
                <a14:m>
                  <m:oMath xmlns:m="http://schemas.openxmlformats.org/officeDocument/2006/math">
                    <m:sSub>
                      <m:sSubPr>
                        <m:ctrlPr>
                          <a:rPr lang="en-US" i="1" dirty="0">
                            <a:latin typeface="Cambria Math" panose="02040503050406030204" pitchFamily="18" charset="0"/>
                          </a:rPr>
                        </m:ctrlPr>
                      </m:sSubPr>
                      <m:e>
                        <m:r>
                          <a:rPr lang="en-US" b="0" i="1" dirty="0" smtClean="0">
                            <a:latin typeface="Cambria Math" panose="02040503050406030204" pitchFamily="18" charset="0"/>
                          </a:rPr>
                          <m:t>𝑠</m:t>
                        </m:r>
                        <m:r>
                          <a:rPr lang="en-US" i="1" dirty="0">
                            <a:latin typeface="Cambria Math" panose="02040503050406030204" pitchFamily="18" charset="0"/>
                          </a:rPr>
                          <m:t>𝑘</m:t>
                        </m:r>
                      </m:e>
                      <m:sub>
                        <m:r>
                          <a:rPr lang="en-US" b="0" i="1" dirty="0" smtClean="0">
                            <a:latin typeface="Cambria Math" panose="02040503050406030204" pitchFamily="18" charset="0"/>
                          </a:rPr>
                          <m:t>𝐵</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𝑝</m:t>
                        </m:r>
                        <m:r>
                          <a:rPr lang="en-US" i="1" dirty="0">
                            <a:latin typeface="Cambria Math" panose="02040503050406030204" pitchFamily="18" charset="0"/>
                          </a:rPr>
                          <m:t>𝑘</m:t>
                        </m:r>
                      </m:e>
                      <m:sub>
                        <m:r>
                          <a:rPr lang="en-US" b="0" i="1" dirty="0" smtClean="0">
                            <a:latin typeface="Cambria Math" panose="02040503050406030204" pitchFamily="18" charset="0"/>
                          </a:rPr>
                          <m:t>𝐵</m:t>
                        </m:r>
                      </m:sub>
                    </m:sSub>
                  </m:oMath>
                </a14:m>
                <a:r>
                  <a:rPr lang="en-US" dirty="0"/>
                  <a:t>) = (</a:t>
                </a:r>
                <a14:m>
                  <m:oMath xmlns:m="http://schemas.openxmlformats.org/officeDocument/2006/math">
                    <m:r>
                      <a:rPr lang="en-US" b="0" i="1" dirty="0" smtClean="0">
                        <a:latin typeface="Cambria Math" panose="02040503050406030204" pitchFamily="18" charset="0"/>
                      </a:rPr>
                      <m:t>𝑏</m:t>
                    </m:r>
                    <m:r>
                      <a:rPr lang="en-US" i="1" dirty="0">
                        <a:latin typeface="Cambria Math" panose="02040503050406030204" pitchFamily="18" charset="0"/>
                      </a:rPr>
                      <m:t> , </m:t>
                    </m:r>
                    <m:sSup>
                      <m:sSupPr>
                        <m:ctrlPr>
                          <a:rPr lang="en-US" i="1" dirty="0" smtClean="0">
                            <a:latin typeface="Cambria Math" panose="02040503050406030204" pitchFamily="18" charset="0"/>
                          </a:rPr>
                        </m:ctrlPr>
                      </m:sSupPr>
                      <m:e>
                        <m:r>
                          <a:rPr lang="en-US" i="1" dirty="0">
                            <a:latin typeface="Cambria Math" panose="02040503050406030204" pitchFamily="18" charset="0"/>
                          </a:rPr>
                          <m:t>𝑔</m:t>
                        </m:r>
                      </m:e>
                      <m:sup>
                        <m:r>
                          <a:rPr lang="en-US" b="0" i="1" dirty="0" smtClean="0">
                            <a:latin typeface="Cambria Math" panose="02040503050406030204" pitchFamily="18" charset="0"/>
                          </a:rPr>
                          <m:t>𝑏</m:t>
                        </m:r>
                      </m:sup>
                    </m:sSup>
                  </m:oMath>
                </a14:m>
                <a:r>
                  <a:rPr lang="en-US" dirty="0"/>
                  <a:t>) </a:t>
                </a:r>
                <a:endParaRPr lang="en-US" dirty="0">
                  <a:solidFill>
                    <a:prstClr val="black"/>
                  </a:solidFill>
                  <a:latin typeface="Calibri" panose="020F0502020204030204"/>
                </a:endParaRPr>
              </a:p>
              <a:p>
                <a:pPr lvl="0">
                  <a:spcBef>
                    <a:spcPts val="600"/>
                  </a:spcBef>
                </a:pPr>
                <a:r>
                  <a:rPr lang="en-US" dirty="0">
                    <a:solidFill>
                      <a:prstClr val="black"/>
                    </a:solidFill>
                    <a:latin typeface="Calibri" panose="020F0502020204030204"/>
                  </a:rPr>
                  <a:t>                                NIKE.SK(</a:t>
                </a:r>
                <a14:m>
                  <m:oMath xmlns:m="http://schemas.openxmlformats.org/officeDocument/2006/math">
                    <m:r>
                      <a:rPr lang="en-US" i="1" dirty="0">
                        <a:latin typeface="Cambria Math" panose="02040503050406030204" pitchFamily="18" charset="0"/>
                      </a:rPr>
                      <m:t>𝑎</m:t>
                    </m:r>
                  </m:oMath>
                </a14:m>
                <a:r>
                  <a:rPr lang="en-US" dirty="0"/>
                  <a:t>, </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𝑔</m:t>
                        </m:r>
                      </m:e>
                      <m:sup>
                        <m:r>
                          <a:rPr lang="en-US" i="1" dirty="0">
                            <a:latin typeface="Cambria Math" panose="02040503050406030204" pitchFamily="18" charset="0"/>
                          </a:rPr>
                          <m:t>𝑏</m:t>
                        </m:r>
                      </m:sup>
                    </m:sSup>
                  </m:oMath>
                </a14:m>
                <a:r>
                  <a:rPr lang="en-US" dirty="0"/>
                  <a:t>) = NIKE.</a:t>
                </a:r>
                <a:r>
                  <a:rPr lang="en-US" dirty="0">
                    <a:solidFill>
                      <a:prstClr val="black"/>
                    </a:solidFill>
                    <a:latin typeface="Calibri" panose="020F0502020204030204"/>
                  </a:rPr>
                  <a:t>SK(</a:t>
                </a:r>
                <a14:m>
                  <m:oMath xmlns:m="http://schemas.openxmlformats.org/officeDocument/2006/math">
                    <m:r>
                      <a:rPr lang="en-US" b="0" i="1" dirty="0" smtClean="0">
                        <a:latin typeface="Cambria Math" panose="02040503050406030204" pitchFamily="18" charset="0"/>
                      </a:rPr>
                      <m:t>𝑏</m:t>
                    </m:r>
                  </m:oMath>
                </a14:m>
                <a:r>
                  <a:rPr lang="en-US" dirty="0"/>
                  <a:t>, </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𝑔</m:t>
                        </m:r>
                      </m:e>
                      <m:sup>
                        <m:r>
                          <a:rPr lang="en-US" b="0" i="1" dirty="0" smtClean="0">
                            <a:latin typeface="Cambria Math" panose="02040503050406030204" pitchFamily="18" charset="0"/>
                          </a:rPr>
                          <m:t>𝑎</m:t>
                        </m:r>
                      </m:sup>
                    </m:sSup>
                  </m:oMath>
                </a14:m>
                <a:r>
                  <a:rPr lang="en-US" dirty="0"/>
                  <a:t>) = H(</a:t>
                </a:r>
                <a14:m>
                  <m:oMath xmlns:m="http://schemas.openxmlformats.org/officeDocument/2006/math">
                    <m:sSup>
                      <m:sSupPr>
                        <m:ctrlPr>
                          <a:rPr lang="en-US" i="1" dirty="0">
                            <a:latin typeface="Cambria Math" panose="02040503050406030204" pitchFamily="18" charset="0"/>
                          </a:rPr>
                        </m:ctrlPr>
                      </m:sSupPr>
                      <m:e>
                        <m:r>
                          <a:rPr lang="en-US" i="1" dirty="0">
                            <a:latin typeface="Cambria Math" panose="02040503050406030204" pitchFamily="18" charset="0"/>
                          </a:rPr>
                          <m:t>𝑔</m:t>
                        </m:r>
                      </m:e>
                      <m:sup>
                        <m:r>
                          <a:rPr lang="en-US" b="0" i="1" dirty="0" smtClean="0">
                            <a:latin typeface="Cambria Math" panose="02040503050406030204" pitchFamily="18" charset="0"/>
                          </a:rPr>
                          <m:t>𝑎</m:t>
                        </m:r>
                        <m:r>
                          <a:rPr lang="en-US" i="1" dirty="0">
                            <a:latin typeface="Cambria Math" panose="02040503050406030204" pitchFamily="18" charset="0"/>
                          </a:rPr>
                          <m:t>𝑏</m:t>
                        </m:r>
                      </m:sup>
                    </m:sSup>
                  </m:oMath>
                </a14:m>
                <a:r>
                  <a:rPr lang="en-US" dirty="0">
                    <a:solidFill>
                      <a:prstClr val="black"/>
                    </a:solidFill>
                    <a:latin typeface="Calibri" panose="020F0502020204030204"/>
                  </a:rPr>
                  <a:t>)</a:t>
                </a:r>
              </a:p>
              <a:p>
                <a:pPr marL="285750" lvl="0" indent="-285750">
                  <a:spcBef>
                    <a:spcPts val="600"/>
                  </a:spcBef>
                  <a:buFontTx/>
                  <a:buChar char="-"/>
                </a:pPr>
                <a:endParaRPr lang="en-US" altLang="en-US" sz="100" dirty="0">
                  <a:solidFill>
                    <a:srgbClr val="212529"/>
                  </a:solidFill>
                  <a:latin typeface="var(--bs-font-monospace)"/>
                </a:endParaRPr>
              </a:p>
            </p:txBody>
          </p:sp>
        </mc:Choice>
        <mc:Fallback xmlns="">
          <p:sp>
            <p:nvSpPr>
              <p:cNvPr id="40" name="Rectangle 39">
                <a:extLst>
                  <a:ext uri="{FF2B5EF4-FFF2-40B4-BE49-F238E27FC236}">
                    <a16:creationId xmlns:a16="http://schemas.microsoft.com/office/drawing/2014/main" id="{BE8A945C-4465-2367-6CA7-A8296BA5A85F}"/>
                  </a:ext>
                </a:extLst>
              </p:cNvPr>
              <p:cNvSpPr>
                <a:spLocks noRot="1" noChangeAspect="1" noMove="1" noResize="1" noEditPoints="1" noAdjustHandles="1" noChangeArrowheads="1" noChangeShapeType="1" noTextEdit="1"/>
              </p:cNvSpPr>
              <p:nvPr/>
            </p:nvSpPr>
            <p:spPr bwMode="auto">
              <a:xfrm>
                <a:off x="6357050" y="127687"/>
                <a:ext cx="5725944" cy="825482"/>
              </a:xfrm>
              <a:prstGeom prst="rect">
                <a:avLst/>
              </a:prstGeom>
              <a:blipFill>
                <a:blip r:embed="rId20"/>
                <a:stretch>
                  <a:fillRect l="-849" r="-106" b="-5072"/>
                </a:stretch>
              </a:blipFill>
              <a:ln w="19050">
                <a:solidFill>
                  <a:srgbClr val="C00000"/>
                </a:solid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07145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F36DE411-8C2C-4523-8300-2D6B232DDC58}"/>
              </a:ext>
            </a:extLst>
          </p:cNvPr>
          <p:cNvSpPr txBox="1">
            <a:spLocks/>
          </p:cNvSpPr>
          <p:nvPr/>
        </p:nvSpPr>
        <p:spPr bwMode="auto">
          <a:xfrm>
            <a:off x="190029" y="115376"/>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Contribution #3:  </a:t>
            </a:r>
            <a:r>
              <a:rPr lang="en-US" dirty="0" err="1"/>
              <a:t>CPace</a:t>
            </a:r>
            <a:r>
              <a:rPr lang="en-US" sz="4000" baseline="30000" dirty="0"/>
              <a:t>(*)</a:t>
            </a:r>
            <a:r>
              <a:rPr lang="en-US" dirty="0"/>
              <a:t> realizes UC Bare PAKE</a:t>
            </a:r>
            <a:endParaRPr lang="en-US" sz="3600" dirty="0">
              <a:solidFill>
                <a:srgbClr val="FF0000"/>
              </a:solidFill>
            </a:endParaRPr>
          </a:p>
        </p:txBody>
      </p:sp>
      <p:cxnSp>
        <p:nvCxnSpPr>
          <p:cNvPr id="31" name="Straight Arrow Connector 30">
            <a:extLst>
              <a:ext uri="{FF2B5EF4-FFF2-40B4-BE49-F238E27FC236}">
                <a16:creationId xmlns:a16="http://schemas.microsoft.com/office/drawing/2014/main" id="{D7CA5ECD-F419-A213-3D4C-B3F92827F8C5}"/>
              </a:ext>
            </a:extLst>
          </p:cNvPr>
          <p:cNvCxnSpPr>
            <a:cxnSpLocks/>
          </p:cNvCxnSpPr>
          <p:nvPr/>
        </p:nvCxnSpPr>
        <p:spPr>
          <a:xfrm>
            <a:off x="7109643" y="3811295"/>
            <a:ext cx="965114"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4F656855-A90C-5801-CBA8-DD8D2D4FB6DC}"/>
              </a:ext>
            </a:extLst>
          </p:cNvPr>
          <p:cNvCxnSpPr>
            <a:cxnSpLocks/>
          </p:cNvCxnSpPr>
          <p:nvPr/>
        </p:nvCxnSpPr>
        <p:spPr>
          <a:xfrm flipH="1">
            <a:off x="6917924" y="3218792"/>
            <a:ext cx="99962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mc:Choice xmlns:a14="http://schemas.microsoft.com/office/drawing/2010/main" Requires="a14">
          <p:sp>
            <p:nvSpPr>
              <p:cNvPr id="34" name="Rectangle 33">
                <a:extLst>
                  <a:ext uri="{FF2B5EF4-FFF2-40B4-BE49-F238E27FC236}">
                    <a16:creationId xmlns:a16="http://schemas.microsoft.com/office/drawing/2014/main" id="{8726EE54-0D23-2C42-21D5-62B4DFB76DFC}"/>
                  </a:ext>
                </a:extLst>
              </p:cNvPr>
              <p:cNvSpPr/>
              <p:nvPr/>
            </p:nvSpPr>
            <p:spPr>
              <a:xfrm>
                <a:off x="92666" y="1446694"/>
                <a:ext cx="1202066" cy="55194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a:t>
                </a:r>
                <a14:m>
                  <m:oMath xmlns:m="http://schemas.openxmlformats.org/officeDocument/2006/math">
                    <m:r>
                      <a:rPr lang="en-US" sz="2000" i="1" dirty="0" smtClean="0">
                        <a:latin typeface="Cambria Math" panose="02040503050406030204" pitchFamily="18" charset="0"/>
                      </a:rPr>
                      <m:t>𝑝𝑤</m:t>
                    </m:r>
                  </m:oMath>
                </a14:m>
                <a:r>
                  <a:rPr lang="en-US" sz="2000" dirty="0"/>
                  <a:t> , </a:t>
                </a:r>
                <a14:m>
                  <m:oMath xmlns:m="http://schemas.openxmlformats.org/officeDocument/2006/math">
                    <m:r>
                      <a:rPr lang="en-US" sz="2000" b="0" i="1" dirty="0" smtClean="0">
                        <a:latin typeface="Cambria Math" panose="02040503050406030204" pitchFamily="18" charset="0"/>
                      </a:rPr>
                      <m:t>𝑖𝑑</m:t>
                    </m:r>
                  </m:oMath>
                </a14:m>
                <a:r>
                  <a:rPr lang="en-US" sz="2000" dirty="0"/>
                  <a:t>)</a:t>
                </a:r>
              </a:p>
            </p:txBody>
          </p:sp>
        </mc:Choice>
        <mc:Fallback>
          <p:sp>
            <p:nvSpPr>
              <p:cNvPr id="34" name="Rectangle 33">
                <a:extLst>
                  <a:ext uri="{FF2B5EF4-FFF2-40B4-BE49-F238E27FC236}">
                    <a16:creationId xmlns:a16="http://schemas.microsoft.com/office/drawing/2014/main" id="{8726EE54-0D23-2C42-21D5-62B4DFB76DFC}"/>
                  </a:ext>
                </a:extLst>
              </p:cNvPr>
              <p:cNvSpPr>
                <a:spLocks noRot="1" noChangeAspect="1" noMove="1" noResize="1" noEditPoints="1" noAdjustHandles="1" noChangeArrowheads="1" noChangeShapeType="1" noTextEdit="1"/>
              </p:cNvSpPr>
              <p:nvPr/>
            </p:nvSpPr>
            <p:spPr>
              <a:xfrm>
                <a:off x="92666" y="1446694"/>
                <a:ext cx="1202066" cy="551943"/>
              </a:xfrm>
              <a:prstGeom prst="rect">
                <a:avLst/>
              </a:prstGeom>
              <a:blipFill>
                <a:blip r:embed="rId3"/>
                <a:stretch>
                  <a:fillRect l="-508" r="-1015" b="-5495"/>
                </a:stretch>
              </a:blipFill>
              <a:ln>
                <a:noFill/>
              </a:ln>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9DC03548-512C-71DF-C6A6-D3612C1F3B43}"/>
              </a:ext>
            </a:extLst>
          </p:cNvPr>
          <p:cNvCxnSpPr>
            <a:cxnSpLocks/>
          </p:cNvCxnSpPr>
          <p:nvPr/>
        </p:nvCxnSpPr>
        <p:spPr>
          <a:xfrm>
            <a:off x="4520526" y="3218792"/>
            <a:ext cx="84537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6C48915E-922E-D73F-285A-98D0FC6500C1}"/>
              </a:ext>
            </a:extLst>
          </p:cNvPr>
          <p:cNvCxnSpPr>
            <a:cxnSpLocks/>
          </p:cNvCxnSpPr>
          <p:nvPr/>
        </p:nvCxnSpPr>
        <p:spPr>
          <a:xfrm flipH="1">
            <a:off x="4269114" y="3811295"/>
            <a:ext cx="1005759"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grpSp>
        <p:nvGrpSpPr>
          <p:cNvPr id="37" name="Group 36">
            <a:extLst>
              <a:ext uri="{FF2B5EF4-FFF2-40B4-BE49-F238E27FC236}">
                <a16:creationId xmlns:a16="http://schemas.microsoft.com/office/drawing/2014/main" id="{8D2F950F-6C10-A535-95C6-05DE8EF6884A}"/>
              </a:ext>
            </a:extLst>
          </p:cNvPr>
          <p:cNvGrpSpPr/>
          <p:nvPr/>
        </p:nvGrpSpPr>
        <p:grpSpPr>
          <a:xfrm>
            <a:off x="148108" y="1883565"/>
            <a:ext cx="1289675" cy="1196600"/>
            <a:chOff x="278276" y="1910365"/>
            <a:chExt cx="1693799" cy="1439194"/>
          </a:xfrm>
        </p:grpSpPr>
        <p:pic>
          <p:nvPicPr>
            <p:cNvPr id="38" name="Picture 37">
              <a:extLst>
                <a:ext uri="{FF2B5EF4-FFF2-40B4-BE49-F238E27FC236}">
                  <a16:creationId xmlns:a16="http://schemas.microsoft.com/office/drawing/2014/main" id="{0B6AA9EF-82F9-7792-432C-5EC9553E70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276" y="1910365"/>
              <a:ext cx="1693799" cy="1439194"/>
            </a:xfrm>
            <a:prstGeom prst="rect">
              <a:avLst/>
            </a:prstGeom>
          </p:spPr>
        </p:pic>
        <p:sp>
          <p:nvSpPr>
            <p:cNvPr id="39" name="Rectangle 38">
              <a:extLst>
                <a:ext uri="{FF2B5EF4-FFF2-40B4-BE49-F238E27FC236}">
                  <a16:creationId xmlns:a16="http://schemas.microsoft.com/office/drawing/2014/main" id="{B2BE4424-573A-C6CA-F765-FB3745FA364D}"/>
                </a:ext>
              </a:extLst>
            </p:cNvPr>
            <p:cNvSpPr/>
            <p:nvPr/>
          </p:nvSpPr>
          <p:spPr>
            <a:xfrm>
              <a:off x="685468" y="3079628"/>
              <a:ext cx="1066477" cy="19561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Ada</a:t>
              </a:r>
            </a:p>
          </p:txBody>
        </p:sp>
      </p:grpSp>
      <p:grpSp>
        <p:nvGrpSpPr>
          <p:cNvPr id="40" name="Group 39">
            <a:extLst>
              <a:ext uri="{FF2B5EF4-FFF2-40B4-BE49-F238E27FC236}">
                <a16:creationId xmlns:a16="http://schemas.microsoft.com/office/drawing/2014/main" id="{A558884E-1476-AEB7-2753-E7E5FB3A21FB}"/>
              </a:ext>
            </a:extLst>
          </p:cNvPr>
          <p:cNvGrpSpPr/>
          <p:nvPr/>
        </p:nvGrpSpPr>
        <p:grpSpPr>
          <a:xfrm>
            <a:off x="10776796" y="1812247"/>
            <a:ext cx="1462403" cy="1294012"/>
            <a:chOff x="9224942" y="2706465"/>
            <a:chExt cx="2201013" cy="2474043"/>
          </a:xfrm>
        </p:grpSpPr>
        <p:pic>
          <p:nvPicPr>
            <p:cNvPr id="41" name="Picture 40">
              <a:extLst>
                <a:ext uri="{FF2B5EF4-FFF2-40B4-BE49-F238E27FC236}">
                  <a16:creationId xmlns:a16="http://schemas.microsoft.com/office/drawing/2014/main" id="{AA0AD1A8-C0F8-64A1-56C6-79A5D104FF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4942" y="2706465"/>
              <a:ext cx="2201013" cy="2474043"/>
            </a:xfrm>
            <a:prstGeom prst="rect">
              <a:avLst/>
            </a:prstGeom>
          </p:spPr>
        </p:pic>
        <p:sp>
          <p:nvSpPr>
            <p:cNvPr id="42" name="Rectangle 41">
              <a:extLst>
                <a:ext uri="{FF2B5EF4-FFF2-40B4-BE49-F238E27FC236}">
                  <a16:creationId xmlns:a16="http://schemas.microsoft.com/office/drawing/2014/main" id="{C602ACD5-B576-C314-7B59-07F9AC75784C}"/>
                </a:ext>
              </a:extLst>
            </p:cNvPr>
            <p:cNvSpPr/>
            <p:nvPr/>
          </p:nvSpPr>
          <p:spPr>
            <a:xfrm>
              <a:off x="9524019" y="4776753"/>
              <a:ext cx="1668796" cy="31239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Ba</a:t>
              </a:r>
            </a:p>
          </p:txBody>
        </p:sp>
      </p:grpSp>
      <mc:AlternateContent xmlns:mc="http://schemas.openxmlformats.org/markup-compatibility/2006">
        <mc:Choice xmlns:a14="http://schemas.microsoft.com/office/drawing/2010/main" Requires="a14">
          <p:sp>
            <p:nvSpPr>
              <p:cNvPr id="43" name="Rectangle 42">
                <a:extLst>
                  <a:ext uri="{FF2B5EF4-FFF2-40B4-BE49-F238E27FC236}">
                    <a16:creationId xmlns:a16="http://schemas.microsoft.com/office/drawing/2014/main" id="{B498F375-5486-4AB2-2B69-8C102517A04B}"/>
                  </a:ext>
                </a:extLst>
              </p:cNvPr>
              <p:cNvSpPr/>
              <p:nvPr/>
            </p:nvSpPr>
            <p:spPr>
              <a:xfrm>
                <a:off x="1792159" y="2329538"/>
                <a:ext cx="3756063"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d>
                      <m:dPr>
                        <m:ctrlPr>
                          <a:rPr lang="en-US" sz="2000" b="0" i="1" dirty="0" smtClean="0">
                            <a:latin typeface="Cambria Math" panose="02040503050406030204" pitchFamily="18" charset="0"/>
                          </a:rPr>
                        </m:ctrlPr>
                      </m:dPr>
                      <m:e>
                        <m:r>
                          <m:rPr>
                            <m:sty m:val="p"/>
                          </m:rPr>
                          <a:rPr lang="en-US" sz="2000" b="0" i="0" dirty="0" smtClean="0">
                            <a:latin typeface="Cambria Math" panose="02040503050406030204" pitchFamily="18" charset="0"/>
                          </a:rPr>
                          <m:t>a</m:t>
                        </m:r>
                        <m:r>
                          <a:rPr lang="en-US" sz="2000" b="0" i="0" dirty="0" smtClean="0">
                            <a:latin typeface="Cambria Math" panose="02040503050406030204" pitchFamily="18" charset="0"/>
                          </a:rPr>
                          <m:t> ,</m:t>
                        </m:r>
                        <m:sSup>
                          <m:sSupPr>
                            <m:ctrlPr>
                              <a:rPr lang="en-US" sz="2000" b="0" i="1" dirty="0" smtClean="0">
                                <a:latin typeface="Cambria Math" panose="02040503050406030204" pitchFamily="18" charset="0"/>
                              </a:rPr>
                            </m:ctrlPr>
                          </m:sSupPr>
                          <m:e>
                            <m:r>
                              <m:rPr>
                                <m:sty m:val="p"/>
                              </m:rPr>
                              <a:rPr lang="en-US" sz="2000" b="0" i="0" dirty="0" smtClean="0">
                                <a:latin typeface="Cambria Math" panose="02040503050406030204" pitchFamily="18" charset="0"/>
                              </a:rPr>
                              <m:t>A</m:t>
                            </m:r>
                            <m:r>
                              <a:rPr lang="en-US" sz="2000" b="0" i="0" dirty="0" smtClean="0">
                                <a:latin typeface="Cambria Math" panose="02040503050406030204" pitchFamily="18" charset="0"/>
                              </a:rPr>
                              <m:t>=</m:t>
                            </m:r>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𝑔</m:t>
                                    </m:r>
                                  </m:e>
                                  <m:sub>
                                    <m:r>
                                      <a:rPr lang="en-US" sz="2000" b="0" i="1" dirty="0" smtClean="0">
                                        <a:latin typeface="Cambria Math" panose="02040503050406030204" pitchFamily="18" charset="0"/>
                                      </a:rPr>
                                      <m:t>𝑝𝑤</m:t>
                                    </m:r>
                                  </m:sub>
                                </m:sSub>
                              </m:e>
                            </m:d>
                          </m:e>
                          <m:sup>
                            <m:r>
                              <m:rPr>
                                <m:sty m:val="p"/>
                              </m:rPr>
                              <a:rPr lang="en-US" sz="2000" b="0" i="0" dirty="0" smtClean="0">
                                <a:latin typeface="Cambria Math" panose="02040503050406030204" pitchFamily="18" charset="0"/>
                              </a:rPr>
                              <m:t>a</m:t>
                            </m:r>
                          </m:sup>
                        </m:sSup>
                      </m:e>
                    </m:d>
                  </m:oMath>
                </a14:m>
                <a:r>
                  <a:rPr lang="en-US" sz="2000" dirty="0">
                    <a:ea typeface="Cambria Math" panose="020405030504060302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DH.KG (</a:t>
                </a: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𝑔</m:t>
                        </m:r>
                      </m:e>
                      <m:sub>
                        <m:r>
                          <a:rPr lang="en-US" sz="2000" b="0" i="1" dirty="0" smtClean="0">
                            <a:latin typeface="Cambria Math" panose="02040503050406030204" pitchFamily="18" charset="0"/>
                          </a:rPr>
                          <m:t>𝑝𝑤</m:t>
                        </m:r>
                      </m:sub>
                    </m:sSub>
                  </m:oMath>
                </a14:m>
                <a:r>
                  <a:rPr lang="en-US" sz="2000" dirty="0"/>
                  <a:t>)</a:t>
                </a:r>
                <a:r>
                  <a:rPr lang="en-US" sz="2000" dirty="0">
                    <a:ea typeface="Cambria Math" panose="02040503050406030204" pitchFamily="18" charset="0"/>
                  </a:rPr>
                  <a:t> </a:t>
                </a:r>
                <a:endParaRPr lang="en-US" sz="2000" dirty="0"/>
              </a:p>
            </p:txBody>
          </p:sp>
        </mc:Choice>
        <mc:Fallback>
          <p:sp>
            <p:nvSpPr>
              <p:cNvPr id="43" name="Rectangle 42">
                <a:extLst>
                  <a:ext uri="{FF2B5EF4-FFF2-40B4-BE49-F238E27FC236}">
                    <a16:creationId xmlns:a16="http://schemas.microsoft.com/office/drawing/2014/main" id="{B498F375-5486-4AB2-2B69-8C102517A04B}"/>
                  </a:ext>
                </a:extLst>
              </p:cNvPr>
              <p:cNvSpPr>
                <a:spLocks noRot="1" noChangeAspect="1" noMove="1" noResize="1" noEditPoints="1" noAdjustHandles="1" noChangeArrowheads="1" noChangeShapeType="1" noTextEdit="1"/>
              </p:cNvSpPr>
              <p:nvPr/>
            </p:nvSpPr>
            <p:spPr>
              <a:xfrm>
                <a:off x="1792159" y="2329538"/>
                <a:ext cx="3756063" cy="285377"/>
              </a:xfrm>
              <a:prstGeom prst="rect">
                <a:avLst/>
              </a:prstGeom>
              <a:blipFill>
                <a:blip r:embed="rId6"/>
                <a:stretch>
                  <a:fillRect t="-29787" r="-1299" b="-59574"/>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Rectangle 45">
                <a:extLst>
                  <a:ext uri="{FF2B5EF4-FFF2-40B4-BE49-F238E27FC236}">
                    <a16:creationId xmlns:a16="http://schemas.microsoft.com/office/drawing/2014/main" id="{4A9EC4DD-1E65-366B-C33B-0DF9C338B0E0}"/>
                  </a:ext>
                </a:extLst>
              </p:cNvPr>
              <p:cNvSpPr/>
              <p:nvPr/>
            </p:nvSpPr>
            <p:spPr>
              <a:xfrm>
                <a:off x="6767784" y="2815293"/>
                <a:ext cx="1170783" cy="37983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000" i="1" dirty="0" smtClean="0">
                        <a:latin typeface="Cambria Math" panose="02040503050406030204" pitchFamily="18" charset="0"/>
                      </a:rPr>
                      <m:t>𝑖𝑑</m:t>
                    </m:r>
                    <m:r>
                      <a:rPr lang="en-US" sz="2000" b="0" i="1" dirty="0" smtClean="0">
                        <a:latin typeface="Cambria Math" panose="02040503050406030204" pitchFamily="18" charset="0"/>
                      </a:rPr>
                      <m:t>′</m:t>
                    </m:r>
                    <m:r>
                      <a:rPr lang="en-US" sz="2000" i="1" dirty="0">
                        <a:latin typeface="Cambria Math" panose="02040503050406030204" pitchFamily="18" charset="0"/>
                      </a:rPr>
                      <m:t> </m:t>
                    </m:r>
                  </m:oMath>
                </a14:m>
                <a:r>
                  <a:rPr lang="en-US" sz="2000" dirty="0"/>
                  <a:t>, </a:t>
                </a:r>
                <a14:m>
                  <m:oMath xmlns:m="http://schemas.openxmlformats.org/officeDocument/2006/math">
                    <m:r>
                      <a:rPr lang="en-US" sz="2000" b="0" i="1" dirty="0" smtClean="0">
                        <a:latin typeface="Cambria Math" panose="02040503050406030204" pitchFamily="18" charset="0"/>
                      </a:rPr>
                      <m:t>𝐵</m:t>
                    </m:r>
                  </m:oMath>
                </a14:m>
                <a:endParaRPr lang="en-US" sz="2000" dirty="0"/>
              </a:p>
            </p:txBody>
          </p:sp>
        </mc:Choice>
        <mc:Fallback>
          <p:sp>
            <p:nvSpPr>
              <p:cNvPr id="46" name="Rectangle 45">
                <a:extLst>
                  <a:ext uri="{FF2B5EF4-FFF2-40B4-BE49-F238E27FC236}">
                    <a16:creationId xmlns:a16="http://schemas.microsoft.com/office/drawing/2014/main" id="{4A9EC4DD-1E65-366B-C33B-0DF9C338B0E0}"/>
                  </a:ext>
                </a:extLst>
              </p:cNvPr>
              <p:cNvSpPr>
                <a:spLocks noRot="1" noChangeAspect="1" noMove="1" noResize="1" noEditPoints="1" noAdjustHandles="1" noChangeArrowheads="1" noChangeShapeType="1" noTextEdit="1"/>
              </p:cNvSpPr>
              <p:nvPr/>
            </p:nvSpPr>
            <p:spPr>
              <a:xfrm>
                <a:off x="6767784" y="2815293"/>
                <a:ext cx="1170783" cy="379838"/>
              </a:xfrm>
              <a:prstGeom prst="rect">
                <a:avLst/>
              </a:prstGeom>
              <a:blipFill>
                <a:blip r:embed="rId7"/>
                <a:stretch>
                  <a:fillRect t="-11290" b="-30645"/>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Rectangle 46">
                <a:extLst>
                  <a:ext uri="{FF2B5EF4-FFF2-40B4-BE49-F238E27FC236}">
                    <a16:creationId xmlns:a16="http://schemas.microsoft.com/office/drawing/2014/main" id="{5F97521F-B700-1CA2-F603-A9F6F684B28A}"/>
                  </a:ext>
                </a:extLst>
              </p:cNvPr>
              <p:cNvSpPr/>
              <p:nvPr/>
            </p:nvSpPr>
            <p:spPr>
              <a:xfrm>
                <a:off x="4375249" y="2848032"/>
                <a:ext cx="1135931"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000" b="0" i="1" dirty="0" smtClean="0">
                        <a:latin typeface="Cambria Math" panose="02040503050406030204" pitchFamily="18" charset="0"/>
                      </a:rPr>
                      <m:t>𝑖𝑑</m:t>
                    </m:r>
                    <m:r>
                      <a:rPr lang="en-US" sz="2000" i="1" dirty="0">
                        <a:latin typeface="Cambria Math" panose="02040503050406030204" pitchFamily="18" charset="0"/>
                      </a:rPr>
                      <m:t> </m:t>
                    </m:r>
                  </m:oMath>
                </a14:m>
                <a:r>
                  <a:rPr lang="en-US" sz="2000" b="0" dirty="0"/>
                  <a:t>, </a:t>
                </a:r>
                <a14:m>
                  <m:oMath xmlns:m="http://schemas.openxmlformats.org/officeDocument/2006/math">
                    <m:r>
                      <a:rPr lang="en-US" sz="2000" b="0" i="1" dirty="0" smtClean="0">
                        <a:latin typeface="Cambria Math" panose="02040503050406030204" pitchFamily="18" charset="0"/>
                      </a:rPr>
                      <m:t>𝐴</m:t>
                    </m:r>
                  </m:oMath>
                </a14:m>
                <a:r>
                  <a:rPr lang="en-US" sz="2000" dirty="0">
                    <a:ea typeface="Cambria Math" panose="02040503050406030204" pitchFamily="18" charset="0"/>
                  </a:rPr>
                  <a:t> </a:t>
                </a:r>
                <a:endParaRPr lang="en-US" sz="2000" dirty="0"/>
              </a:p>
            </p:txBody>
          </p:sp>
        </mc:Choice>
        <mc:Fallback>
          <p:sp>
            <p:nvSpPr>
              <p:cNvPr id="47" name="Rectangle 46">
                <a:extLst>
                  <a:ext uri="{FF2B5EF4-FFF2-40B4-BE49-F238E27FC236}">
                    <a16:creationId xmlns:a16="http://schemas.microsoft.com/office/drawing/2014/main" id="{5F97521F-B700-1CA2-F603-A9F6F684B28A}"/>
                  </a:ext>
                </a:extLst>
              </p:cNvPr>
              <p:cNvSpPr>
                <a:spLocks noRot="1" noChangeAspect="1" noMove="1" noResize="1" noEditPoints="1" noAdjustHandles="1" noChangeArrowheads="1" noChangeShapeType="1" noTextEdit="1"/>
              </p:cNvSpPr>
              <p:nvPr/>
            </p:nvSpPr>
            <p:spPr>
              <a:xfrm>
                <a:off x="4375249" y="2848032"/>
                <a:ext cx="1135931" cy="285377"/>
              </a:xfrm>
              <a:prstGeom prst="rect">
                <a:avLst/>
              </a:prstGeom>
              <a:blipFill>
                <a:blip r:embed="rId8"/>
                <a:stretch>
                  <a:fillRect t="-29787" b="-57447"/>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Rectangle 47">
                <a:extLst>
                  <a:ext uri="{FF2B5EF4-FFF2-40B4-BE49-F238E27FC236}">
                    <a16:creationId xmlns:a16="http://schemas.microsoft.com/office/drawing/2014/main" id="{42025481-08C7-0780-395F-1484A8221469}"/>
                  </a:ext>
                </a:extLst>
              </p:cNvPr>
              <p:cNvSpPr/>
              <p:nvPr/>
            </p:nvSpPr>
            <p:spPr>
              <a:xfrm>
                <a:off x="4297074" y="3482690"/>
                <a:ext cx="949840"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000" i="1" dirty="0" smtClean="0">
                        <a:latin typeface="Cambria Math" panose="02040503050406030204" pitchFamily="18" charset="0"/>
                      </a:rPr>
                      <m:t>𝑖𝑑</m:t>
                    </m:r>
                    <m:r>
                      <a:rPr lang="en-US" sz="2000" i="1" dirty="0" smtClean="0">
                        <a:latin typeface="Cambria Math" panose="02040503050406030204" pitchFamily="18" charset="0"/>
                      </a:rPr>
                      <m:t>′ </m:t>
                    </m:r>
                  </m:oMath>
                </a14:m>
                <a:r>
                  <a:rPr lang="en-US" sz="2000" dirty="0"/>
                  <a:t>, </a:t>
                </a:r>
                <a14:m>
                  <m:oMath xmlns:m="http://schemas.openxmlformats.org/officeDocument/2006/math">
                    <m:r>
                      <a:rPr lang="en-US" sz="2000" b="0" i="1" dirty="0" smtClean="0">
                        <a:latin typeface="Cambria Math" panose="02040503050406030204" pitchFamily="18" charset="0"/>
                      </a:rPr>
                      <m:t>𝐵</m:t>
                    </m:r>
                  </m:oMath>
                </a14:m>
                <a:endParaRPr lang="en-US" sz="2000" dirty="0"/>
              </a:p>
            </p:txBody>
          </p:sp>
        </mc:Choice>
        <mc:Fallback>
          <p:sp>
            <p:nvSpPr>
              <p:cNvPr id="48" name="Rectangle 47">
                <a:extLst>
                  <a:ext uri="{FF2B5EF4-FFF2-40B4-BE49-F238E27FC236}">
                    <a16:creationId xmlns:a16="http://schemas.microsoft.com/office/drawing/2014/main" id="{42025481-08C7-0780-395F-1484A8221469}"/>
                  </a:ext>
                </a:extLst>
              </p:cNvPr>
              <p:cNvSpPr>
                <a:spLocks noRot="1" noChangeAspect="1" noMove="1" noResize="1" noEditPoints="1" noAdjustHandles="1" noChangeArrowheads="1" noChangeShapeType="1" noTextEdit="1"/>
              </p:cNvSpPr>
              <p:nvPr/>
            </p:nvSpPr>
            <p:spPr>
              <a:xfrm>
                <a:off x="4297074" y="3482690"/>
                <a:ext cx="949840" cy="285377"/>
              </a:xfrm>
              <a:prstGeom prst="rect">
                <a:avLst/>
              </a:prstGeom>
              <a:blipFill>
                <a:blip r:embed="rId9"/>
                <a:stretch>
                  <a:fillRect t="-29787" b="-57447"/>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Rectangle 48">
                <a:extLst>
                  <a:ext uri="{FF2B5EF4-FFF2-40B4-BE49-F238E27FC236}">
                    <a16:creationId xmlns:a16="http://schemas.microsoft.com/office/drawing/2014/main" id="{FA55A0E6-4970-F0A4-3093-EAA9D15692A7}"/>
                  </a:ext>
                </a:extLst>
              </p:cNvPr>
              <p:cNvSpPr/>
              <p:nvPr/>
            </p:nvSpPr>
            <p:spPr>
              <a:xfrm>
                <a:off x="7066546" y="3484692"/>
                <a:ext cx="949840"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r>
                      <a:rPr lang="en-US" sz="2000" i="1" dirty="0" smtClean="0">
                        <a:latin typeface="Cambria Math" panose="02040503050406030204" pitchFamily="18" charset="0"/>
                      </a:rPr>
                      <m:t>𝑖𝑑</m:t>
                    </m:r>
                    <m:r>
                      <a:rPr lang="en-US" sz="2000" i="1" dirty="0" smtClean="0">
                        <a:latin typeface="Cambria Math" panose="02040503050406030204" pitchFamily="18" charset="0"/>
                      </a:rPr>
                      <m:t> </m:t>
                    </m:r>
                  </m:oMath>
                </a14:m>
                <a:r>
                  <a:rPr lang="en-US" sz="2000" dirty="0"/>
                  <a:t>, </a:t>
                </a:r>
                <a14:m>
                  <m:oMath xmlns:m="http://schemas.openxmlformats.org/officeDocument/2006/math">
                    <m:r>
                      <a:rPr lang="en-US" sz="2000" b="0" i="1" dirty="0" smtClean="0">
                        <a:latin typeface="Cambria Math" panose="02040503050406030204" pitchFamily="18" charset="0"/>
                      </a:rPr>
                      <m:t>𝐴</m:t>
                    </m:r>
                  </m:oMath>
                </a14:m>
                <a:endParaRPr lang="en-US" sz="2000" dirty="0"/>
              </a:p>
            </p:txBody>
          </p:sp>
        </mc:Choice>
        <mc:Fallback>
          <p:sp>
            <p:nvSpPr>
              <p:cNvPr id="49" name="Rectangle 48">
                <a:extLst>
                  <a:ext uri="{FF2B5EF4-FFF2-40B4-BE49-F238E27FC236}">
                    <a16:creationId xmlns:a16="http://schemas.microsoft.com/office/drawing/2014/main" id="{FA55A0E6-4970-F0A4-3093-EAA9D15692A7}"/>
                  </a:ext>
                </a:extLst>
              </p:cNvPr>
              <p:cNvSpPr>
                <a:spLocks noRot="1" noChangeAspect="1" noMove="1" noResize="1" noEditPoints="1" noAdjustHandles="1" noChangeArrowheads="1" noChangeShapeType="1" noTextEdit="1"/>
              </p:cNvSpPr>
              <p:nvPr/>
            </p:nvSpPr>
            <p:spPr>
              <a:xfrm>
                <a:off x="7066546" y="3484692"/>
                <a:ext cx="949840" cy="285377"/>
              </a:xfrm>
              <a:prstGeom prst="rect">
                <a:avLst/>
              </a:prstGeom>
              <a:blipFill>
                <a:blip r:embed="rId10"/>
                <a:stretch>
                  <a:fillRect t="-32609" b="-60870"/>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5" name="Rectangle 54">
                <a:extLst>
                  <a:ext uri="{FF2B5EF4-FFF2-40B4-BE49-F238E27FC236}">
                    <a16:creationId xmlns:a16="http://schemas.microsoft.com/office/drawing/2014/main" id="{EDC050E6-C82D-ED2E-1BD3-B467BB2CC0C4}"/>
                  </a:ext>
                </a:extLst>
              </p:cNvPr>
              <p:cNvSpPr/>
              <p:nvPr/>
            </p:nvSpPr>
            <p:spPr>
              <a:xfrm>
                <a:off x="10902324" y="1414013"/>
                <a:ext cx="1289676" cy="55194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a:t>(</a:t>
                </a:r>
                <a14:m>
                  <m:oMath xmlns:m="http://schemas.openxmlformats.org/officeDocument/2006/math">
                    <m:r>
                      <a:rPr lang="en-US" sz="2000" i="1" dirty="0" smtClean="0">
                        <a:latin typeface="Cambria Math" panose="02040503050406030204" pitchFamily="18" charset="0"/>
                      </a:rPr>
                      <m:t>𝑝𝑤</m:t>
                    </m:r>
                    <m:r>
                      <a:rPr lang="en-US" sz="2000" b="0" i="1" dirty="0" smtClean="0">
                        <a:latin typeface="Cambria Math" panose="02040503050406030204" pitchFamily="18" charset="0"/>
                      </a:rPr>
                      <m:t>′</m:t>
                    </m:r>
                  </m:oMath>
                </a14:m>
                <a:r>
                  <a:rPr lang="en-US" sz="2000" dirty="0"/>
                  <a:t> , </a:t>
                </a:r>
                <a14:m>
                  <m:oMath xmlns:m="http://schemas.openxmlformats.org/officeDocument/2006/math">
                    <m:r>
                      <a:rPr lang="en-US" sz="2000" b="0" i="1" dirty="0" smtClean="0">
                        <a:latin typeface="Cambria Math" panose="02040503050406030204" pitchFamily="18" charset="0"/>
                      </a:rPr>
                      <m:t>𝑖𝑑</m:t>
                    </m:r>
                    <m:r>
                      <a:rPr lang="en-US" sz="2000" b="0" i="1" dirty="0" smtClean="0">
                        <a:latin typeface="Cambria Math" panose="02040503050406030204" pitchFamily="18" charset="0"/>
                      </a:rPr>
                      <m:t>′</m:t>
                    </m:r>
                  </m:oMath>
                </a14:m>
                <a:r>
                  <a:rPr lang="en-US" sz="2000" dirty="0"/>
                  <a:t>)</a:t>
                </a:r>
              </a:p>
            </p:txBody>
          </p:sp>
        </mc:Choice>
        <mc:Fallback>
          <p:sp>
            <p:nvSpPr>
              <p:cNvPr id="55" name="Rectangle 54">
                <a:extLst>
                  <a:ext uri="{FF2B5EF4-FFF2-40B4-BE49-F238E27FC236}">
                    <a16:creationId xmlns:a16="http://schemas.microsoft.com/office/drawing/2014/main" id="{EDC050E6-C82D-ED2E-1BD3-B467BB2CC0C4}"/>
                  </a:ext>
                </a:extLst>
              </p:cNvPr>
              <p:cNvSpPr>
                <a:spLocks noRot="1" noChangeAspect="1" noMove="1" noResize="1" noEditPoints="1" noAdjustHandles="1" noChangeArrowheads="1" noChangeShapeType="1" noTextEdit="1"/>
              </p:cNvSpPr>
              <p:nvPr/>
            </p:nvSpPr>
            <p:spPr>
              <a:xfrm>
                <a:off x="10902324" y="1414013"/>
                <a:ext cx="1289676" cy="551943"/>
              </a:xfrm>
              <a:prstGeom prst="rect">
                <a:avLst/>
              </a:prstGeom>
              <a:blipFill>
                <a:blip r:embed="rId11"/>
                <a:stretch>
                  <a:fillRect l="-1415" r="-1887" b="-6667"/>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Rectangle 50">
                <a:extLst>
                  <a:ext uri="{FF2B5EF4-FFF2-40B4-BE49-F238E27FC236}">
                    <a16:creationId xmlns:a16="http://schemas.microsoft.com/office/drawing/2014/main" id="{E11811EA-EBE9-2EAC-0526-21869EDDD58F}"/>
                  </a:ext>
                </a:extLst>
              </p:cNvPr>
              <p:cNvSpPr/>
              <p:nvPr/>
            </p:nvSpPr>
            <p:spPr>
              <a:xfrm>
                <a:off x="1844534" y="3625378"/>
                <a:ext cx="2332493"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𝐾</m:t>
                        </m:r>
                      </m:e>
                      <m:sub>
                        <m:r>
                          <a:rPr lang="en-US" sz="2000" i="1" dirty="0" smtClean="0">
                            <a:latin typeface="Cambria Math" panose="02040503050406030204" pitchFamily="18" charset="0"/>
                          </a:rPr>
                          <m:t>𝐴</m:t>
                        </m:r>
                      </m:sub>
                    </m:sSub>
                    <m:r>
                      <a:rPr lang="en-US" sz="2000" b="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𝐻</m:t>
                        </m:r>
                        <m:r>
                          <a:rPr lang="en-US" sz="2000" b="0" i="1" dirty="0" smtClean="0">
                            <a:latin typeface="Cambria Math" panose="02040503050406030204" pitchFamily="18" charset="0"/>
                          </a:rPr>
                          <m:t>(</m:t>
                        </m:r>
                        <m:r>
                          <a:rPr lang="en-US" sz="2000" b="0" i="1" dirty="0" smtClean="0">
                            <a:latin typeface="Cambria Math" panose="02040503050406030204" pitchFamily="18" charset="0"/>
                          </a:rPr>
                          <m:t>𝐵</m:t>
                        </m:r>
                      </m:e>
                      <m:sup>
                        <m:r>
                          <a:rPr lang="en-US" sz="2000" b="0" i="1" dirty="0" smtClean="0">
                            <a:latin typeface="Cambria Math" panose="02040503050406030204" pitchFamily="18" charset="0"/>
                          </a:rPr>
                          <m:t>𝑎</m:t>
                        </m:r>
                      </m:sup>
                    </m:sSup>
                  </m:oMath>
                </a14:m>
                <a:r>
                  <a:rPr lang="en-US" sz="2000" dirty="0">
                    <a:ea typeface="Cambria Math" panose="02040503050406030204" pitchFamily="18" charset="0"/>
                  </a:rPr>
                  <a:t>,</a:t>
                </a:r>
                <a:r>
                  <a:rPr lang="en-US" sz="2000" dirty="0"/>
                  <a:t> </a:t>
                </a:r>
                <a:r>
                  <a:rPr lang="en-US" sz="2000" dirty="0" err="1"/>
                  <a:t>transc</a:t>
                </a:r>
                <a:r>
                  <a:rPr lang="en-US" sz="2000" dirty="0"/>
                  <a:t>.</a:t>
                </a:r>
                <a:r>
                  <a:rPr lang="en-US" sz="2000" dirty="0">
                    <a:ea typeface="Cambria Math" panose="02040503050406030204" pitchFamily="18" charset="0"/>
                  </a:rPr>
                  <a:t>)</a:t>
                </a:r>
                <a:endParaRPr lang="en-US" sz="2000" dirty="0"/>
              </a:p>
            </p:txBody>
          </p:sp>
        </mc:Choice>
        <mc:Fallback>
          <p:sp>
            <p:nvSpPr>
              <p:cNvPr id="51" name="Rectangle 50">
                <a:extLst>
                  <a:ext uri="{FF2B5EF4-FFF2-40B4-BE49-F238E27FC236}">
                    <a16:creationId xmlns:a16="http://schemas.microsoft.com/office/drawing/2014/main" id="{E11811EA-EBE9-2EAC-0526-21869EDDD58F}"/>
                  </a:ext>
                </a:extLst>
              </p:cNvPr>
              <p:cNvSpPr>
                <a:spLocks noRot="1" noChangeAspect="1" noMove="1" noResize="1" noEditPoints="1" noAdjustHandles="1" noChangeArrowheads="1" noChangeShapeType="1" noTextEdit="1"/>
              </p:cNvSpPr>
              <p:nvPr/>
            </p:nvSpPr>
            <p:spPr>
              <a:xfrm>
                <a:off x="1844534" y="3625378"/>
                <a:ext cx="2332493" cy="285377"/>
              </a:xfrm>
              <a:prstGeom prst="rect">
                <a:avLst/>
              </a:prstGeom>
              <a:blipFill>
                <a:blip r:embed="rId12"/>
                <a:stretch>
                  <a:fillRect t="-31915" r="-1309" b="-57447"/>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3" name="Rectangle 52">
                <a:extLst>
                  <a:ext uri="{FF2B5EF4-FFF2-40B4-BE49-F238E27FC236}">
                    <a16:creationId xmlns:a16="http://schemas.microsoft.com/office/drawing/2014/main" id="{49271C9A-E2F5-D646-B228-9401848594B1}"/>
                  </a:ext>
                </a:extLst>
              </p:cNvPr>
              <p:cNvSpPr/>
              <p:nvPr/>
            </p:nvSpPr>
            <p:spPr>
              <a:xfrm>
                <a:off x="1867123" y="4007053"/>
                <a:ext cx="1993978"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𝑠𝑖𝑑</m:t>
                        </m:r>
                      </m:e>
                      <m:sub>
                        <m:r>
                          <a:rPr lang="en-US" sz="2000" i="1" dirty="0" smtClean="0">
                            <a:latin typeface="Cambria Math" panose="02040503050406030204" pitchFamily="18" charset="0"/>
                          </a:rPr>
                          <m:t>𝐴</m:t>
                        </m:r>
                      </m:sub>
                    </m:sSub>
                  </m:oMath>
                </a14:m>
                <a:r>
                  <a:rPr lang="en-US" sz="2000" dirty="0">
                    <a:ea typeface="Cambria Math" panose="020405030504060302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a:t>
                </a:r>
                <a:r>
                  <a:rPr lang="en-US" sz="2000" dirty="0" err="1"/>
                  <a:t>transc</a:t>
                </a:r>
                <a:r>
                  <a:rPr lang="en-US" sz="2000" dirty="0"/>
                  <a:t>.</a:t>
                </a:r>
              </a:p>
            </p:txBody>
          </p:sp>
        </mc:Choice>
        <mc:Fallback>
          <p:sp>
            <p:nvSpPr>
              <p:cNvPr id="53" name="Rectangle 52">
                <a:extLst>
                  <a:ext uri="{FF2B5EF4-FFF2-40B4-BE49-F238E27FC236}">
                    <a16:creationId xmlns:a16="http://schemas.microsoft.com/office/drawing/2014/main" id="{49271C9A-E2F5-D646-B228-9401848594B1}"/>
                  </a:ext>
                </a:extLst>
              </p:cNvPr>
              <p:cNvSpPr>
                <a:spLocks noRot="1" noChangeAspect="1" noMove="1" noResize="1" noEditPoints="1" noAdjustHandles="1" noChangeArrowheads="1" noChangeShapeType="1" noTextEdit="1"/>
              </p:cNvSpPr>
              <p:nvPr/>
            </p:nvSpPr>
            <p:spPr>
              <a:xfrm>
                <a:off x="1867123" y="4007053"/>
                <a:ext cx="1993978" cy="285377"/>
              </a:xfrm>
              <a:prstGeom prst="rect">
                <a:avLst/>
              </a:prstGeom>
              <a:blipFill>
                <a:blip r:embed="rId13"/>
                <a:stretch>
                  <a:fillRect t="-29787" b="-57447"/>
                </a:stretch>
              </a:blipFill>
              <a:ln>
                <a:noFill/>
              </a:ln>
            </p:spPr>
            <p:txBody>
              <a:bodyPr/>
              <a:lstStyle/>
              <a:p>
                <a:r>
                  <a:rPr lang="en-US">
                    <a:noFill/>
                  </a:rPr>
                  <a:t> </a:t>
                </a:r>
              </a:p>
            </p:txBody>
          </p:sp>
        </mc:Fallback>
      </mc:AlternateContent>
      <p:sp>
        <p:nvSpPr>
          <p:cNvPr id="56" name="Rectangle 55">
            <a:extLst>
              <a:ext uri="{FF2B5EF4-FFF2-40B4-BE49-F238E27FC236}">
                <a16:creationId xmlns:a16="http://schemas.microsoft.com/office/drawing/2014/main" id="{773482F5-69EC-A9D8-A64B-B9CD6C67F9CA}"/>
              </a:ext>
            </a:extLst>
          </p:cNvPr>
          <p:cNvSpPr/>
          <p:nvPr/>
        </p:nvSpPr>
        <p:spPr>
          <a:xfrm>
            <a:off x="1671281" y="3435413"/>
            <a:ext cx="3712433" cy="9971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Arrow: Curved Left 57">
            <a:extLst>
              <a:ext uri="{FF2B5EF4-FFF2-40B4-BE49-F238E27FC236}">
                <a16:creationId xmlns:a16="http://schemas.microsoft.com/office/drawing/2014/main" id="{DC677CC7-8C00-9A8B-4EEA-9B7586B397D5}"/>
              </a:ext>
            </a:extLst>
          </p:cNvPr>
          <p:cNvSpPr/>
          <p:nvPr/>
        </p:nvSpPr>
        <p:spPr>
          <a:xfrm flipV="1">
            <a:off x="5548222" y="3831771"/>
            <a:ext cx="301911" cy="425718"/>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Arrow: Curved Left 58">
            <a:extLst>
              <a:ext uri="{FF2B5EF4-FFF2-40B4-BE49-F238E27FC236}">
                <a16:creationId xmlns:a16="http://schemas.microsoft.com/office/drawing/2014/main" id="{C436F2B9-38B3-253E-1361-C833554DFF95}"/>
              </a:ext>
            </a:extLst>
          </p:cNvPr>
          <p:cNvSpPr/>
          <p:nvPr/>
        </p:nvSpPr>
        <p:spPr>
          <a:xfrm flipH="1" flipV="1">
            <a:off x="6538210" y="3821805"/>
            <a:ext cx="301683" cy="425718"/>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mc:Choice xmlns:a14="http://schemas.microsoft.com/office/drawing/2010/main" Requires="a14">
          <p:sp>
            <p:nvSpPr>
              <p:cNvPr id="61" name="Rectangle 60">
                <a:extLst>
                  <a:ext uri="{FF2B5EF4-FFF2-40B4-BE49-F238E27FC236}">
                    <a16:creationId xmlns:a16="http://schemas.microsoft.com/office/drawing/2014/main" id="{A53F67F2-6F7C-AAF3-1DCE-897658F054D8}"/>
                  </a:ext>
                </a:extLst>
              </p:cNvPr>
              <p:cNvSpPr/>
              <p:nvPr/>
            </p:nvSpPr>
            <p:spPr>
              <a:xfrm>
                <a:off x="1658006" y="1795174"/>
                <a:ext cx="2778392"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𝑔</m:t>
                        </m:r>
                      </m:e>
                      <m:sub>
                        <m:r>
                          <a:rPr lang="en-US" sz="2000" b="0" i="1" dirty="0" smtClean="0">
                            <a:latin typeface="Cambria Math" panose="02040503050406030204" pitchFamily="18" charset="0"/>
                          </a:rPr>
                          <m:t>𝑝𝑤</m:t>
                        </m:r>
                      </m:sub>
                    </m:sSub>
                  </m:oMath>
                </a14:m>
                <a:r>
                  <a:rPr lang="en-US" sz="2000" dirty="0"/>
                  <a:t> = Hash-to-G(</a:t>
                </a:r>
                <a14:m>
                  <m:oMath xmlns:m="http://schemas.openxmlformats.org/officeDocument/2006/math">
                    <m:r>
                      <a:rPr lang="en-US" sz="2000" b="0" i="1" dirty="0" smtClean="0">
                        <a:latin typeface="Cambria Math" panose="02040503050406030204" pitchFamily="18" charset="0"/>
                      </a:rPr>
                      <m:t>𝑝𝑤</m:t>
                    </m:r>
                  </m:oMath>
                </a14:m>
                <a:r>
                  <a:rPr lang="en-US" sz="2000" dirty="0"/>
                  <a:t>)</a:t>
                </a:r>
              </a:p>
            </p:txBody>
          </p:sp>
        </mc:Choice>
        <mc:Fallback>
          <p:sp>
            <p:nvSpPr>
              <p:cNvPr id="61" name="Rectangle 60">
                <a:extLst>
                  <a:ext uri="{FF2B5EF4-FFF2-40B4-BE49-F238E27FC236}">
                    <a16:creationId xmlns:a16="http://schemas.microsoft.com/office/drawing/2014/main" id="{A53F67F2-6F7C-AAF3-1DCE-897658F054D8}"/>
                  </a:ext>
                </a:extLst>
              </p:cNvPr>
              <p:cNvSpPr>
                <a:spLocks noRot="1" noChangeAspect="1" noMove="1" noResize="1" noEditPoints="1" noAdjustHandles="1" noChangeArrowheads="1" noChangeShapeType="1" noTextEdit="1"/>
              </p:cNvSpPr>
              <p:nvPr/>
            </p:nvSpPr>
            <p:spPr>
              <a:xfrm>
                <a:off x="1658006" y="1795174"/>
                <a:ext cx="2778392" cy="285377"/>
              </a:xfrm>
              <a:prstGeom prst="rect">
                <a:avLst/>
              </a:prstGeom>
              <a:blipFill>
                <a:blip r:embed="rId14"/>
                <a:stretch>
                  <a:fillRect t="-31915" b="-55319"/>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2" name="Rectangle 61">
                <a:extLst>
                  <a:ext uri="{FF2B5EF4-FFF2-40B4-BE49-F238E27FC236}">
                    <a16:creationId xmlns:a16="http://schemas.microsoft.com/office/drawing/2014/main" id="{4F78C8DD-F786-38FE-352A-24BD6B1192B3}"/>
                  </a:ext>
                </a:extLst>
              </p:cNvPr>
              <p:cNvSpPr/>
              <p:nvPr/>
            </p:nvSpPr>
            <p:spPr>
              <a:xfrm>
                <a:off x="6747950" y="2336603"/>
                <a:ext cx="3908683"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d>
                      <m:dPr>
                        <m:ctrlPr>
                          <a:rPr lang="en-US" sz="2000" b="0" i="1" dirty="0" smtClean="0">
                            <a:latin typeface="Cambria Math" panose="02040503050406030204" pitchFamily="18" charset="0"/>
                          </a:rPr>
                        </m:ctrlPr>
                      </m:dPr>
                      <m:e>
                        <m:r>
                          <m:rPr>
                            <m:sty m:val="p"/>
                          </m:rPr>
                          <a:rPr lang="en-US" sz="2000" b="0" i="0" dirty="0" smtClean="0">
                            <a:latin typeface="Cambria Math" panose="02040503050406030204" pitchFamily="18" charset="0"/>
                          </a:rPr>
                          <m:t>b</m:t>
                        </m:r>
                        <m:r>
                          <a:rPr lang="en-US" sz="2000" b="0" i="0" dirty="0" smtClean="0">
                            <a:latin typeface="Cambria Math" panose="02040503050406030204" pitchFamily="18" charset="0"/>
                          </a:rPr>
                          <m:t> ,</m:t>
                        </m:r>
                        <m:sSup>
                          <m:sSupPr>
                            <m:ctrlPr>
                              <a:rPr lang="en-US" sz="2000" b="0" i="1" dirty="0" smtClean="0">
                                <a:latin typeface="Cambria Math" panose="02040503050406030204" pitchFamily="18" charset="0"/>
                              </a:rPr>
                            </m:ctrlPr>
                          </m:sSupPr>
                          <m:e>
                            <m:r>
                              <m:rPr>
                                <m:sty m:val="p"/>
                              </m:rPr>
                              <a:rPr lang="en-US" sz="2000" b="0" i="0" dirty="0" smtClean="0">
                                <a:latin typeface="Cambria Math" panose="02040503050406030204" pitchFamily="18" charset="0"/>
                              </a:rPr>
                              <m:t>B</m:t>
                            </m:r>
                            <m:r>
                              <a:rPr lang="en-US" sz="2000" b="0" i="0" dirty="0" smtClean="0">
                                <a:latin typeface="Cambria Math" panose="02040503050406030204" pitchFamily="18" charset="0"/>
                              </a:rPr>
                              <m:t>=</m:t>
                            </m:r>
                            <m:d>
                              <m:dPr>
                                <m:ctrlPr>
                                  <a:rPr lang="en-US" sz="2000" b="0" i="1" dirty="0" smtClean="0">
                                    <a:latin typeface="Cambria Math" panose="02040503050406030204" pitchFamily="18" charset="0"/>
                                  </a:rPr>
                                </m:ctrlPr>
                              </m:dPr>
                              <m:e>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𝑔</m:t>
                                    </m:r>
                                  </m:e>
                                  <m:sub>
                                    <m:r>
                                      <a:rPr lang="en-US" sz="2000" b="0" i="1" dirty="0" smtClean="0">
                                        <a:latin typeface="Cambria Math" panose="02040503050406030204" pitchFamily="18" charset="0"/>
                                      </a:rPr>
                                      <m:t>𝑝𝑤</m:t>
                                    </m:r>
                                    <m:r>
                                      <a:rPr lang="en-US" sz="2000" b="0" i="1" dirty="0" smtClean="0">
                                        <a:latin typeface="Cambria Math" panose="02040503050406030204" pitchFamily="18" charset="0"/>
                                      </a:rPr>
                                      <m:t>′</m:t>
                                    </m:r>
                                  </m:sub>
                                </m:sSub>
                              </m:e>
                            </m:d>
                          </m:e>
                          <m:sup>
                            <m:r>
                              <m:rPr>
                                <m:sty m:val="p"/>
                              </m:rPr>
                              <a:rPr lang="en-US" sz="2000" b="0" i="0" dirty="0" smtClean="0">
                                <a:latin typeface="Cambria Math" panose="02040503050406030204" pitchFamily="18" charset="0"/>
                              </a:rPr>
                              <m:t>b</m:t>
                            </m:r>
                          </m:sup>
                        </m:sSup>
                      </m:e>
                    </m:d>
                  </m:oMath>
                </a14:m>
                <a:r>
                  <a:rPr lang="en-US" sz="2000" dirty="0">
                    <a:ea typeface="Cambria Math" panose="020405030504060302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DH.KG (</a:t>
                </a:r>
                <a14:m>
                  <m:oMath xmlns:m="http://schemas.openxmlformats.org/officeDocument/2006/math">
                    <m:sSub>
                      <m:sSubPr>
                        <m:ctrlPr>
                          <a:rPr lang="en-US" sz="2000" b="0" i="1" dirty="0" smtClean="0">
                            <a:latin typeface="Cambria Math" panose="02040503050406030204" pitchFamily="18" charset="0"/>
                          </a:rPr>
                        </m:ctrlPr>
                      </m:sSubPr>
                      <m:e>
                        <m:r>
                          <m:rPr>
                            <m:sty m:val="p"/>
                          </m:rPr>
                          <a:rPr lang="en-US" sz="2000" b="0" i="0" dirty="0" smtClean="0">
                            <a:latin typeface="Cambria Math" panose="02040503050406030204" pitchFamily="18" charset="0"/>
                          </a:rPr>
                          <m:t>g</m:t>
                        </m:r>
                      </m:e>
                      <m:sub>
                        <m:r>
                          <m:rPr>
                            <m:sty m:val="p"/>
                          </m:rPr>
                          <a:rPr lang="en-US" sz="2000" b="0" i="0" dirty="0" smtClean="0">
                            <a:latin typeface="Cambria Math" panose="02040503050406030204" pitchFamily="18" charset="0"/>
                          </a:rPr>
                          <m:t>pw</m:t>
                        </m:r>
                        <m:r>
                          <a:rPr lang="en-US" sz="2000" b="0" i="0" dirty="0" smtClean="0">
                            <a:latin typeface="Cambria Math" panose="02040503050406030204" pitchFamily="18" charset="0"/>
                          </a:rPr>
                          <m:t>′</m:t>
                        </m:r>
                      </m:sub>
                    </m:sSub>
                  </m:oMath>
                </a14:m>
                <a:r>
                  <a:rPr lang="en-US" sz="2000" dirty="0"/>
                  <a:t>)</a:t>
                </a:r>
                <a:r>
                  <a:rPr lang="en-US" sz="2000" dirty="0">
                    <a:ea typeface="Cambria Math" panose="02040503050406030204" pitchFamily="18" charset="0"/>
                  </a:rPr>
                  <a:t> </a:t>
                </a:r>
                <a:endParaRPr lang="en-US" sz="2000" dirty="0"/>
              </a:p>
            </p:txBody>
          </p:sp>
        </mc:Choice>
        <mc:Fallback>
          <p:sp>
            <p:nvSpPr>
              <p:cNvPr id="62" name="Rectangle 61">
                <a:extLst>
                  <a:ext uri="{FF2B5EF4-FFF2-40B4-BE49-F238E27FC236}">
                    <a16:creationId xmlns:a16="http://schemas.microsoft.com/office/drawing/2014/main" id="{4F78C8DD-F786-38FE-352A-24BD6B1192B3}"/>
                  </a:ext>
                </a:extLst>
              </p:cNvPr>
              <p:cNvSpPr>
                <a:spLocks noRot="1" noChangeAspect="1" noMove="1" noResize="1" noEditPoints="1" noAdjustHandles="1" noChangeArrowheads="1" noChangeShapeType="1" noTextEdit="1"/>
              </p:cNvSpPr>
              <p:nvPr/>
            </p:nvSpPr>
            <p:spPr>
              <a:xfrm>
                <a:off x="6747950" y="2336603"/>
                <a:ext cx="3908683" cy="285377"/>
              </a:xfrm>
              <a:prstGeom prst="rect">
                <a:avLst/>
              </a:prstGeom>
              <a:blipFill>
                <a:blip r:embed="rId15"/>
                <a:stretch>
                  <a:fillRect t="-25532" r="-1092" b="-61702"/>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3" name="Rectangle 62">
                <a:extLst>
                  <a:ext uri="{FF2B5EF4-FFF2-40B4-BE49-F238E27FC236}">
                    <a16:creationId xmlns:a16="http://schemas.microsoft.com/office/drawing/2014/main" id="{9B7A12D9-B15E-6A11-2DAB-34128E4194A9}"/>
                  </a:ext>
                </a:extLst>
              </p:cNvPr>
              <p:cNvSpPr/>
              <p:nvPr/>
            </p:nvSpPr>
            <p:spPr>
              <a:xfrm>
                <a:off x="6655557" y="1798948"/>
                <a:ext cx="2816773"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𝑔</m:t>
                        </m:r>
                      </m:e>
                      <m:sub>
                        <m:r>
                          <a:rPr lang="en-US" sz="2000" b="0" i="1" dirty="0" smtClean="0">
                            <a:latin typeface="Cambria Math" panose="02040503050406030204" pitchFamily="18" charset="0"/>
                          </a:rPr>
                          <m:t>𝑝𝑤</m:t>
                        </m:r>
                        <m:r>
                          <a:rPr lang="en-US" sz="2000" b="0" i="1" dirty="0" smtClean="0">
                            <a:latin typeface="Cambria Math" panose="02040503050406030204" pitchFamily="18" charset="0"/>
                          </a:rPr>
                          <m:t>′</m:t>
                        </m:r>
                      </m:sub>
                    </m:sSub>
                  </m:oMath>
                </a14:m>
                <a:r>
                  <a:rPr lang="en-US" sz="2000" dirty="0"/>
                  <a:t> = Hash-to-G(</a:t>
                </a:r>
                <a14:m>
                  <m:oMath xmlns:m="http://schemas.openxmlformats.org/officeDocument/2006/math">
                    <m:r>
                      <a:rPr lang="en-US" sz="2000" b="0" i="1" dirty="0" smtClean="0">
                        <a:latin typeface="Cambria Math" panose="02040503050406030204" pitchFamily="18" charset="0"/>
                      </a:rPr>
                      <m:t>𝑝𝑤</m:t>
                    </m:r>
                    <m:r>
                      <a:rPr lang="en-US" sz="2000" b="0" i="1" dirty="0" smtClean="0">
                        <a:latin typeface="Cambria Math" panose="02040503050406030204" pitchFamily="18" charset="0"/>
                      </a:rPr>
                      <m:t>′</m:t>
                    </m:r>
                  </m:oMath>
                </a14:m>
                <a:r>
                  <a:rPr lang="en-US" sz="2000" dirty="0"/>
                  <a:t>)</a:t>
                </a:r>
              </a:p>
            </p:txBody>
          </p:sp>
        </mc:Choice>
        <mc:Fallback>
          <p:sp>
            <p:nvSpPr>
              <p:cNvPr id="63" name="Rectangle 62">
                <a:extLst>
                  <a:ext uri="{FF2B5EF4-FFF2-40B4-BE49-F238E27FC236}">
                    <a16:creationId xmlns:a16="http://schemas.microsoft.com/office/drawing/2014/main" id="{9B7A12D9-B15E-6A11-2DAB-34128E4194A9}"/>
                  </a:ext>
                </a:extLst>
              </p:cNvPr>
              <p:cNvSpPr>
                <a:spLocks noRot="1" noChangeAspect="1" noMove="1" noResize="1" noEditPoints="1" noAdjustHandles="1" noChangeArrowheads="1" noChangeShapeType="1" noTextEdit="1"/>
              </p:cNvSpPr>
              <p:nvPr/>
            </p:nvSpPr>
            <p:spPr>
              <a:xfrm>
                <a:off x="6655557" y="1798948"/>
                <a:ext cx="2816773" cy="285377"/>
              </a:xfrm>
              <a:prstGeom prst="rect">
                <a:avLst/>
              </a:prstGeom>
              <a:blipFill>
                <a:blip r:embed="rId16"/>
                <a:stretch>
                  <a:fillRect t="-31915" b="-55319"/>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8" name="Rectangle 67">
                <a:extLst>
                  <a:ext uri="{FF2B5EF4-FFF2-40B4-BE49-F238E27FC236}">
                    <a16:creationId xmlns:a16="http://schemas.microsoft.com/office/drawing/2014/main" id="{2B13B911-7498-6031-1ACA-C406CCC9477D}"/>
                  </a:ext>
                </a:extLst>
              </p:cNvPr>
              <p:cNvSpPr/>
              <p:nvPr/>
            </p:nvSpPr>
            <p:spPr>
              <a:xfrm>
                <a:off x="8324140" y="3620123"/>
                <a:ext cx="2332493"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𝐾</m:t>
                        </m:r>
                      </m:e>
                      <m:sub>
                        <m:r>
                          <a:rPr lang="en-US" sz="2000" b="0" i="1" dirty="0" smtClean="0">
                            <a:latin typeface="Cambria Math" panose="02040503050406030204" pitchFamily="18" charset="0"/>
                          </a:rPr>
                          <m:t>𝐵</m:t>
                        </m:r>
                      </m:sub>
                    </m:sSub>
                    <m:r>
                      <a:rPr lang="en-US" sz="2000" b="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b="0" i="1" dirty="0" smtClean="0">
                            <a:latin typeface="Cambria Math" panose="02040503050406030204" pitchFamily="18" charset="0"/>
                          </a:rPr>
                          <m:t>𝐻</m:t>
                        </m:r>
                        <m:r>
                          <a:rPr lang="en-US" sz="2000" b="0" i="1" dirty="0" smtClean="0">
                            <a:latin typeface="Cambria Math" panose="02040503050406030204" pitchFamily="18" charset="0"/>
                          </a:rPr>
                          <m:t>(</m:t>
                        </m:r>
                        <m:r>
                          <a:rPr lang="en-US" sz="2000" b="0" i="1" dirty="0" smtClean="0">
                            <a:latin typeface="Cambria Math" panose="02040503050406030204" pitchFamily="18" charset="0"/>
                          </a:rPr>
                          <m:t>𝐴</m:t>
                        </m:r>
                      </m:e>
                      <m:sup>
                        <m:r>
                          <a:rPr lang="en-US" sz="2000" b="0" i="1" dirty="0" smtClean="0">
                            <a:latin typeface="Cambria Math" panose="02040503050406030204" pitchFamily="18" charset="0"/>
                          </a:rPr>
                          <m:t>𝑏</m:t>
                        </m:r>
                      </m:sup>
                    </m:sSup>
                  </m:oMath>
                </a14:m>
                <a:r>
                  <a:rPr lang="en-US" sz="2000" dirty="0">
                    <a:ea typeface="Cambria Math" panose="02040503050406030204" pitchFamily="18" charset="0"/>
                  </a:rPr>
                  <a:t>,</a:t>
                </a:r>
                <a:r>
                  <a:rPr lang="en-US" sz="2000" dirty="0"/>
                  <a:t> </a:t>
                </a:r>
                <a:r>
                  <a:rPr lang="en-US" sz="2000" dirty="0" err="1"/>
                  <a:t>transc</a:t>
                </a:r>
                <a:r>
                  <a:rPr lang="en-US" sz="2000" dirty="0"/>
                  <a:t>.</a:t>
                </a:r>
                <a:r>
                  <a:rPr lang="en-US" sz="2000" dirty="0">
                    <a:ea typeface="Cambria Math" panose="02040503050406030204" pitchFamily="18" charset="0"/>
                  </a:rPr>
                  <a:t>)</a:t>
                </a:r>
                <a:endParaRPr lang="en-US" sz="2000" dirty="0"/>
              </a:p>
            </p:txBody>
          </p:sp>
        </mc:Choice>
        <mc:Fallback>
          <p:sp>
            <p:nvSpPr>
              <p:cNvPr id="68" name="Rectangle 67">
                <a:extLst>
                  <a:ext uri="{FF2B5EF4-FFF2-40B4-BE49-F238E27FC236}">
                    <a16:creationId xmlns:a16="http://schemas.microsoft.com/office/drawing/2014/main" id="{2B13B911-7498-6031-1ACA-C406CCC9477D}"/>
                  </a:ext>
                </a:extLst>
              </p:cNvPr>
              <p:cNvSpPr>
                <a:spLocks noRot="1" noChangeAspect="1" noMove="1" noResize="1" noEditPoints="1" noAdjustHandles="1" noChangeArrowheads="1" noChangeShapeType="1" noTextEdit="1"/>
              </p:cNvSpPr>
              <p:nvPr/>
            </p:nvSpPr>
            <p:spPr>
              <a:xfrm>
                <a:off x="8324140" y="3620123"/>
                <a:ext cx="2332493" cy="285377"/>
              </a:xfrm>
              <a:prstGeom prst="rect">
                <a:avLst/>
              </a:prstGeom>
              <a:blipFill>
                <a:blip r:embed="rId17"/>
                <a:stretch>
                  <a:fillRect t="-29787" r="-1309" b="-57447"/>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9" name="Rectangle 68">
                <a:extLst>
                  <a:ext uri="{FF2B5EF4-FFF2-40B4-BE49-F238E27FC236}">
                    <a16:creationId xmlns:a16="http://schemas.microsoft.com/office/drawing/2014/main" id="{C3B52F9C-8CB1-1325-48F8-26B5160D4B57}"/>
                  </a:ext>
                </a:extLst>
              </p:cNvPr>
              <p:cNvSpPr/>
              <p:nvPr/>
            </p:nvSpPr>
            <p:spPr>
              <a:xfrm>
                <a:off x="8346729" y="4001798"/>
                <a:ext cx="1993978"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𝑠𝑖𝑑</m:t>
                        </m:r>
                      </m:e>
                      <m:sub>
                        <m:r>
                          <a:rPr lang="en-US" sz="2000" b="0" i="1" dirty="0" smtClean="0">
                            <a:latin typeface="Cambria Math" panose="02040503050406030204" pitchFamily="18" charset="0"/>
                          </a:rPr>
                          <m:t>𝐵</m:t>
                        </m:r>
                      </m:sub>
                    </m:sSub>
                  </m:oMath>
                </a14:m>
                <a:r>
                  <a:rPr lang="en-US" sz="2000" dirty="0">
                    <a:ea typeface="Cambria Math" panose="02040503050406030204" pitchFamily="18" charset="0"/>
                  </a:rPr>
                  <a:t> </a:t>
                </a:r>
                <a14:m>
                  <m:oMath xmlns:m="http://schemas.openxmlformats.org/officeDocument/2006/math">
                    <m:r>
                      <a:rPr lang="en-US" sz="2000" i="1" dirty="0" smtClean="0">
                        <a:latin typeface="Cambria Math" panose="02040503050406030204" pitchFamily="18" charset="0"/>
                        <a:ea typeface="Cambria Math" panose="02040503050406030204" pitchFamily="18" charset="0"/>
                      </a:rPr>
                      <m:t>←</m:t>
                    </m:r>
                  </m:oMath>
                </a14:m>
                <a:r>
                  <a:rPr lang="en-US" sz="2000" dirty="0"/>
                  <a:t> </a:t>
                </a:r>
                <a:r>
                  <a:rPr lang="en-US" sz="2000" dirty="0" err="1"/>
                  <a:t>transc</a:t>
                </a:r>
                <a:r>
                  <a:rPr lang="en-US" sz="2000" dirty="0"/>
                  <a:t>.</a:t>
                </a:r>
              </a:p>
            </p:txBody>
          </p:sp>
        </mc:Choice>
        <mc:Fallback>
          <p:sp>
            <p:nvSpPr>
              <p:cNvPr id="69" name="Rectangle 68">
                <a:extLst>
                  <a:ext uri="{FF2B5EF4-FFF2-40B4-BE49-F238E27FC236}">
                    <a16:creationId xmlns:a16="http://schemas.microsoft.com/office/drawing/2014/main" id="{C3B52F9C-8CB1-1325-48F8-26B5160D4B57}"/>
                  </a:ext>
                </a:extLst>
              </p:cNvPr>
              <p:cNvSpPr>
                <a:spLocks noRot="1" noChangeAspect="1" noMove="1" noResize="1" noEditPoints="1" noAdjustHandles="1" noChangeArrowheads="1" noChangeShapeType="1" noTextEdit="1"/>
              </p:cNvSpPr>
              <p:nvPr/>
            </p:nvSpPr>
            <p:spPr>
              <a:xfrm>
                <a:off x="8346729" y="4001798"/>
                <a:ext cx="1993978" cy="285377"/>
              </a:xfrm>
              <a:prstGeom prst="rect">
                <a:avLst/>
              </a:prstGeom>
              <a:blipFill>
                <a:blip r:embed="rId18"/>
                <a:stretch>
                  <a:fillRect t="-29787" b="-57447"/>
                </a:stretch>
              </a:blipFill>
              <a:ln>
                <a:noFill/>
              </a:ln>
            </p:spPr>
            <p:txBody>
              <a:bodyPr/>
              <a:lstStyle/>
              <a:p>
                <a:r>
                  <a:rPr lang="en-US">
                    <a:noFill/>
                  </a:rPr>
                  <a:t> </a:t>
                </a:r>
              </a:p>
            </p:txBody>
          </p:sp>
        </mc:Fallback>
      </mc:AlternateContent>
      <p:sp>
        <p:nvSpPr>
          <p:cNvPr id="70" name="Rectangle 69">
            <a:extLst>
              <a:ext uri="{FF2B5EF4-FFF2-40B4-BE49-F238E27FC236}">
                <a16:creationId xmlns:a16="http://schemas.microsoft.com/office/drawing/2014/main" id="{46B402FD-B939-B8C8-B961-60D4D47DE5C2}"/>
              </a:ext>
            </a:extLst>
          </p:cNvPr>
          <p:cNvSpPr/>
          <p:nvPr/>
        </p:nvSpPr>
        <p:spPr>
          <a:xfrm>
            <a:off x="6984244" y="3430158"/>
            <a:ext cx="3712433" cy="9971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1" name="Title 1">
                <a:extLst>
                  <a:ext uri="{FF2B5EF4-FFF2-40B4-BE49-F238E27FC236}">
                    <a16:creationId xmlns:a16="http://schemas.microsoft.com/office/drawing/2014/main" id="{E52FE3C8-1274-E635-DD88-D28ADC98C6F1}"/>
                  </a:ext>
                </a:extLst>
              </p:cNvPr>
              <p:cNvSpPr txBox="1">
                <a:spLocks/>
              </p:cNvSpPr>
              <p:nvPr/>
            </p:nvSpPr>
            <p:spPr bwMode="auto">
              <a:xfrm>
                <a:off x="190029" y="4986499"/>
                <a:ext cx="11973988" cy="16780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spcBef>
                    <a:spcPts val="600"/>
                  </a:spcBef>
                </a:pPr>
                <a:r>
                  <a:rPr lang="en-US" sz="1800" dirty="0">
                    <a:latin typeface="+mn-lt"/>
                  </a:rPr>
                  <a:t>We show </a:t>
                </a:r>
                <a:r>
                  <a:rPr lang="en-US" sz="1800" dirty="0" err="1">
                    <a:latin typeface="+mn-lt"/>
                  </a:rPr>
                  <a:t>CPace</a:t>
                </a:r>
                <a:r>
                  <a:rPr lang="en-US" sz="1800" dirty="0">
                    <a:latin typeface="+mn-lt"/>
                  </a:rPr>
                  <a:t> realizes UC Bare PAKE </a:t>
                </a:r>
                <a:r>
                  <a:rPr lang="en-US" sz="1800" u="sng" dirty="0">
                    <a:latin typeface="+mn-lt"/>
                  </a:rPr>
                  <a:t>in ROM</a:t>
                </a:r>
                <a:r>
                  <a:rPr lang="en-US" sz="1800" dirty="0">
                    <a:latin typeface="+mn-lt"/>
                  </a:rPr>
                  <a:t> under the Simultaneous (Gap) CDH assumption </a:t>
                </a:r>
                <a:r>
                  <a:rPr lang="en-US" sz="1600" dirty="0">
                    <a:latin typeface="+mn-lt"/>
                  </a:rPr>
                  <a:t>[HL17,AHH’21]</a:t>
                </a:r>
                <a:r>
                  <a:rPr lang="en-US" sz="1800" dirty="0">
                    <a:latin typeface="+mn-lt"/>
                  </a:rPr>
                  <a:t> :</a:t>
                </a:r>
              </a:p>
              <a:p>
                <a:pPr>
                  <a:spcBef>
                    <a:spcPts val="600"/>
                  </a:spcBef>
                </a:pPr>
                <a:endParaRPr lang="en-US" altLang="zh-CN" sz="100" dirty="0">
                  <a:latin typeface="+mn-lt"/>
                  <a:sym typeface="Symbol" panose="05050102010706020507" pitchFamily="18" charset="2"/>
                </a:endParaRPr>
              </a:p>
              <a:p>
                <a:pPr>
                  <a:spcBef>
                    <a:spcPts val="600"/>
                  </a:spcBef>
                </a:pPr>
                <a:r>
                  <a:rPr lang="en-US" altLang="zh-CN" sz="1800" dirty="0">
                    <a:solidFill>
                      <a:prstClr val="black"/>
                    </a:solidFill>
                    <a:latin typeface="Calibri" panose="020F0502020204030204"/>
                    <a:cs typeface="+mn-cs"/>
                    <a:sym typeface="Symbol" panose="05050102010706020507" pitchFamily="18" charset="2"/>
                  </a:rPr>
                  <a:t>Given random tuple  </a:t>
                </a:r>
                <a14:m>
                  <m:oMath xmlns:m="http://schemas.openxmlformats.org/officeDocument/2006/math">
                    <m:d>
                      <m:dPr>
                        <m:ctrlPr>
                          <a:rPr lang="en-US" sz="1800" i="1" dirty="0">
                            <a:solidFill>
                              <a:prstClr val="black"/>
                            </a:solidFill>
                            <a:latin typeface="Cambria Math" panose="02040503050406030204" pitchFamily="18" charset="0"/>
                            <a:cs typeface="+mn-cs"/>
                          </a:rPr>
                        </m:ctrlPr>
                      </m:dPr>
                      <m:e>
                        <m:r>
                          <a:rPr lang="en-US" sz="1800" i="1" dirty="0">
                            <a:solidFill>
                              <a:prstClr val="black"/>
                            </a:solidFill>
                            <a:latin typeface="Cambria Math" panose="02040503050406030204" pitchFamily="18" charset="0"/>
                            <a:cs typeface="+mn-cs"/>
                          </a:rPr>
                          <m:t>𝐴</m:t>
                        </m:r>
                        <m:r>
                          <a:rPr lang="en-US" sz="1800" i="1" dirty="0">
                            <a:solidFill>
                              <a:prstClr val="black"/>
                            </a:solidFill>
                            <a:latin typeface="Cambria Math" panose="02040503050406030204" pitchFamily="18" charset="0"/>
                            <a:cs typeface="+mn-cs"/>
                          </a:rPr>
                          <m:t>,</m:t>
                        </m:r>
                        <m:sSub>
                          <m:sSubPr>
                            <m:ctrlPr>
                              <a:rPr lang="en-US" sz="1800" i="1" dirty="0">
                                <a:solidFill>
                                  <a:prstClr val="black"/>
                                </a:solidFill>
                                <a:latin typeface="Cambria Math" panose="02040503050406030204" pitchFamily="18" charset="0"/>
                                <a:cs typeface="+mn-cs"/>
                              </a:rPr>
                            </m:ctrlPr>
                          </m:sSubPr>
                          <m:e>
                            <m:r>
                              <a:rPr lang="en-US" sz="1800" i="1" dirty="0">
                                <a:solidFill>
                                  <a:prstClr val="black"/>
                                </a:solidFill>
                                <a:latin typeface="Cambria Math" panose="02040503050406030204" pitchFamily="18" charset="0"/>
                                <a:cs typeface="+mn-cs"/>
                              </a:rPr>
                              <m:t>𝑔</m:t>
                            </m:r>
                          </m:e>
                          <m:sub>
                            <m:r>
                              <a:rPr lang="en-US" sz="1800" i="1" dirty="0">
                                <a:solidFill>
                                  <a:prstClr val="black"/>
                                </a:solidFill>
                                <a:latin typeface="Cambria Math" panose="02040503050406030204" pitchFamily="18" charset="0"/>
                                <a:cs typeface="+mn-cs"/>
                              </a:rPr>
                              <m:t>𝑝𝑤</m:t>
                            </m:r>
                          </m:sub>
                        </m:sSub>
                        <m:r>
                          <a:rPr lang="en-US" sz="1800" i="1" dirty="0">
                            <a:solidFill>
                              <a:prstClr val="black"/>
                            </a:solidFill>
                            <a:latin typeface="Cambria Math" panose="02040503050406030204" pitchFamily="18" charset="0"/>
                            <a:cs typeface="+mn-cs"/>
                          </a:rPr>
                          <m:t>, </m:t>
                        </m:r>
                        <m:sSub>
                          <m:sSubPr>
                            <m:ctrlPr>
                              <a:rPr lang="en-US" sz="1800" i="1" dirty="0">
                                <a:solidFill>
                                  <a:prstClr val="black"/>
                                </a:solidFill>
                                <a:latin typeface="Cambria Math" panose="02040503050406030204" pitchFamily="18" charset="0"/>
                                <a:cs typeface="+mn-cs"/>
                              </a:rPr>
                            </m:ctrlPr>
                          </m:sSubPr>
                          <m:e>
                            <m:r>
                              <a:rPr lang="en-US" sz="1800" i="1" dirty="0">
                                <a:solidFill>
                                  <a:prstClr val="black"/>
                                </a:solidFill>
                                <a:latin typeface="Cambria Math" panose="02040503050406030204" pitchFamily="18" charset="0"/>
                                <a:cs typeface="+mn-cs"/>
                              </a:rPr>
                              <m:t>𝑔</m:t>
                            </m:r>
                          </m:e>
                          <m:sub>
                            <m:r>
                              <a:rPr lang="en-US" sz="1800" i="1" dirty="0">
                                <a:solidFill>
                                  <a:prstClr val="black"/>
                                </a:solidFill>
                                <a:latin typeface="Cambria Math" panose="02040503050406030204" pitchFamily="18" charset="0"/>
                                <a:cs typeface="+mn-cs"/>
                              </a:rPr>
                              <m:t>𝑝𝑤</m:t>
                            </m:r>
                            <m:r>
                              <a:rPr lang="en-US" sz="1800" i="1" dirty="0">
                                <a:solidFill>
                                  <a:prstClr val="black"/>
                                </a:solidFill>
                                <a:latin typeface="Cambria Math" panose="02040503050406030204" pitchFamily="18" charset="0"/>
                                <a:cs typeface="+mn-cs"/>
                              </a:rPr>
                              <m:t>′</m:t>
                            </m:r>
                          </m:sub>
                        </m:sSub>
                      </m:e>
                    </m:d>
                  </m:oMath>
                </a14:m>
                <a:r>
                  <a:rPr lang="en-US" altLang="zh-CN" sz="1800" dirty="0">
                    <a:solidFill>
                      <a:prstClr val="black"/>
                    </a:solidFill>
                    <a:latin typeface="Calibri" panose="020F0502020204030204"/>
                    <a:cs typeface="+mn-cs"/>
                    <a:sym typeface="Symbol" panose="05050102010706020507" pitchFamily="18" charset="2"/>
                  </a:rPr>
                  <a:t>  it is hard to find </a:t>
                </a:r>
                <a14:m>
                  <m:oMath xmlns:m="http://schemas.openxmlformats.org/officeDocument/2006/math">
                    <m:r>
                      <a:rPr lang="en-US" sz="1800" i="1" dirty="0">
                        <a:solidFill>
                          <a:prstClr val="black"/>
                        </a:solidFill>
                        <a:latin typeface="Cambria Math" panose="02040503050406030204" pitchFamily="18" charset="0"/>
                        <a:cs typeface="+mn-cs"/>
                      </a:rPr>
                      <m:t>(</m:t>
                    </m:r>
                    <m:r>
                      <a:rPr lang="en-US" sz="1800" i="1" dirty="0">
                        <a:solidFill>
                          <a:prstClr val="black"/>
                        </a:solidFill>
                        <a:latin typeface="Cambria Math" panose="02040503050406030204" pitchFamily="18" charset="0"/>
                        <a:cs typeface="+mn-cs"/>
                      </a:rPr>
                      <m:t>𝐵</m:t>
                    </m:r>
                    <m:r>
                      <a:rPr lang="en-US" sz="1800" i="1" dirty="0">
                        <a:solidFill>
                          <a:prstClr val="black"/>
                        </a:solidFill>
                        <a:latin typeface="Cambria Math" panose="02040503050406030204" pitchFamily="18" charset="0"/>
                        <a:cs typeface="+mn-cs"/>
                      </a:rPr>
                      <m:t>,</m:t>
                    </m:r>
                    <m:r>
                      <a:rPr lang="en-US" sz="1800" i="1" dirty="0">
                        <a:solidFill>
                          <a:prstClr val="black"/>
                        </a:solidFill>
                        <a:latin typeface="Cambria Math" panose="02040503050406030204" pitchFamily="18" charset="0"/>
                        <a:cs typeface="+mn-cs"/>
                      </a:rPr>
                      <m:t>𝐾</m:t>
                    </m:r>
                    <m:r>
                      <a:rPr lang="en-US" sz="1800" i="1" dirty="0">
                        <a:solidFill>
                          <a:prstClr val="black"/>
                        </a:solidFill>
                        <a:latin typeface="Cambria Math" panose="02040503050406030204" pitchFamily="18" charset="0"/>
                        <a:cs typeface="+mn-cs"/>
                      </a:rPr>
                      <m:t>,</m:t>
                    </m:r>
                    <m:r>
                      <a:rPr lang="en-US" sz="1800" i="1" dirty="0">
                        <a:solidFill>
                          <a:prstClr val="black"/>
                        </a:solidFill>
                        <a:latin typeface="Cambria Math" panose="02040503050406030204" pitchFamily="18" charset="0"/>
                        <a:cs typeface="+mn-cs"/>
                      </a:rPr>
                      <m:t>𝐾</m:t>
                    </m:r>
                    <m:r>
                      <a:rPr lang="en-US" sz="1800" i="1" dirty="0">
                        <a:solidFill>
                          <a:prstClr val="black"/>
                        </a:solidFill>
                        <a:latin typeface="Cambria Math" panose="02040503050406030204" pitchFamily="18" charset="0"/>
                        <a:cs typeface="+mn-cs"/>
                      </a:rPr>
                      <m:t>′)</m:t>
                    </m:r>
                  </m:oMath>
                </a14:m>
                <a:r>
                  <a:rPr lang="en-US" altLang="zh-CN" sz="1800" dirty="0">
                    <a:solidFill>
                      <a:prstClr val="black"/>
                    </a:solidFill>
                    <a:latin typeface="Calibri" panose="020F0502020204030204" pitchFamily="34" charset="0"/>
                    <a:cs typeface="+mn-cs"/>
                    <a:sym typeface="Symbol" panose="05050102010706020507" pitchFamily="18" charset="2"/>
                  </a:rPr>
                  <a:t>  </a:t>
                </a:r>
                <a:r>
                  <a:rPr lang="en-US" altLang="zh-CN" sz="1800" dirty="0">
                    <a:solidFill>
                      <a:prstClr val="black"/>
                    </a:solidFill>
                    <a:latin typeface="Calibri" panose="020F0502020204030204"/>
                    <a:cs typeface="+mn-cs"/>
                    <a:sym typeface="Symbol" panose="05050102010706020507" pitchFamily="18" charset="2"/>
                  </a:rPr>
                  <a:t>s.t.  both </a:t>
                </a:r>
                <a14:m>
                  <m:oMath xmlns:m="http://schemas.openxmlformats.org/officeDocument/2006/math">
                    <m:r>
                      <a:rPr lang="en-US" sz="1800" b="0" i="0" dirty="0" smtClean="0">
                        <a:solidFill>
                          <a:prstClr val="black"/>
                        </a:solidFill>
                        <a:latin typeface="Cambria Math" panose="02040503050406030204" pitchFamily="18" charset="0"/>
                        <a:cs typeface="+mn-cs"/>
                      </a:rPr>
                      <m:t>(</m:t>
                    </m:r>
                    <m:sSub>
                      <m:sSubPr>
                        <m:ctrlPr>
                          <a:rPr lang="en-US" sz="1800" b="0" i="1" dirty="0" smtClean="0">
                            <a:solidFill>
                              <a:prstClr val="black"/>
                            </a:solidFill>
                            <a:latin typeface="Cambria Math" panose="02040503050406030204" pitchFamily="18" charset="0"/>
                            <a:cs typeface="+mn-cs"/>
                          </a:rPr>
                        </m:ctrlPr>
                      </m:sSubPr>
                      <m:e>
                        <m:r>
                          <a:rPr lang="en-US" sz="1800" b="0" i="1" dirty="0" smtClean="0">
                            <a:solidFill>
                              <a:prstClr val="black"/>
                            </a:solidFill>
                            <a:latin typeface="Cambria Math" panose="02040503050406030204" pitchFamily="18" charset="0"/>
                            <a:cs typeface="+mn-cs"/>
                          </a:rPr>
                          <m:t>𝑔</m:t>
                        </m:r>
                      </m:e>
                      <m:sub>
                        <m:r>
                          <a:rPr lang="en-US" sz="1800" b="0" i="1" dirty="0" smtClean="0">
                            <a:solidFill>
                              <a:prstClr val="black"/>
                            </a:solidFill>
                            <a:latin typeface="Cambria Math" panose="02040503050406030204" pitchFamily="18" charset="0"/>
                            <a:cs typeface="+mn-cs"/>
                          </a:rPr>
                          <m:t>𝑝𝑤</m:t>
                        </m:r>
                      </m:sub>
                    </m:sSub>
                    <m:r>
                      <a:rPr lang="en-US" sz="1800" b="0" i="1" dirty="0" smtClean="0">
                        <a:solidFill>
                          <a:prstClr val="black"/>
                        </a:solidFill>
                        <a:latin typeface="Cambria Math" panose="02040503050406030204" pitchFamily="18" charset="0"/>
                        <a:cs typeface="+mn-cs"/>
                      </a:rPr>
                      <m:t>,</m:t>
                    </m:r>
                    <m:r>
                      <a:rPr lang="en-US" sz="1800" b="0" i="1" dirty="0" smtClean="0">
                        <a:solidFill>
                          <a:prstClr val="black"/>
                        </a:solidFill>
                        <a:latin typeface="Cambria Math" panose="02040503050406030204" pitchFamily="18" charset="0"/>
                        <a:cs typeface="+mn-cs"/>
                      </a:rPr>
                      <m:t>𝐴</m:t>
                    </m:r>
                    <m:r>
                      <a:rPr lang="en-US" sz="1800" b="0" i="1" dirty="0" smtClean="0">
                        <a:solidFill>
                          <a:prstClr val="black"/>
                        </a:solidFill>
                        <a:latin typeface="Cambria Math" panose="02040503050406030204" pitchFamily="18" charset="0"/>
                        <a:cs typeface="+mn-cs"/>
                      </a:rPr>
                      <m:t>,</m:t>
                    </m:r>
                    <m:r>
                      <a:rPr lang="en-US" sz="1800" i="1" dirty="0">
                        <a:solidFill>
                          <a:prstClr val="black"/>
                        </a:solidFill>
                        <a:latin typeface="Cambria Math" panose="02040503050406030204" pitchFamily="18" charset="0"/>
                        <a:cs typeface="+mn-cs"/>
                      </a:rPr>
                      <m:t>𝐵</m:t>
                    </m:r>
                    <m:r>
                      <a:rPr lang="en-US" sz="1800" b="0" i="1" dirty="0" smtClean="0">
                        <a:solidFill>
                          <a:prstClr val="black"/>
                        </a:solidFill>
                        <a:latin typeface="Cambria Math" panose="02040503050406030204" pitchFamily="18" charset="0"/>
                        <a:cs typeface="+mn-cs"/>
                      </a:rPr>
                      <m:t>,</m:t>
                    </m:r>
                    <m:r>
                      <a:rPr lang="en-US" sz="1800" b="0" i="1" dirty="0" smtClean="0">
                        <a:solidFill>
                          <a:prstClr val="black"/>
                        </a:solidFill>
                        <a:latin typeface="Cambria Math" panose="02040503050406030204" pitchFamily="18" charset="0"/>
                        <a:cs typeface="+mn-cs"/>
                      </a:rPr>
                      <m:t>𝐾</m:t>
                    </m:r>
                    <m:r>
                      <a:rPr lang="en-US" sz="1800" b="0" i="1" dirty="0" smtClean="0">
                        <a:solidFill>
                          <a:prstClr val="black"/>
                        </a:solidFill>
                        <a:latin typeface="Cambria Math" panose="02040503050406030204" pitchFamily="18" charset="0"/>
                        <a:cs typeface="+mn-cs"/>
                      </a:rPr>
                      <m:t>)</m:t>
                    </m:r>
                  </m:oMath>
                </a14:m>
                <a:r>
                  <a:rPr lang="en-US" altLang="zh-CN" sz="1800" dirty="0">
                    <a:solidFill>
                      <a:prstClr val="black"/>
                    </a:solidFill>
                    <a:latin typeface="Calibri" panose="020F0502020204030204"/>
                    <a:cs typeface="+mn-cs"/>
                    <a:sym typeface="Symbol" panose="05050102010706020507" pitchFamily="18" charset="2"/>
                  </a:rPr>
                  <a:t> </a:t>
                </a:r>
                <a:r>
                  <a:rPr lang="en-US" altLang="zh-CN" sz="1800" dirty="0">
                    <a:solidFill>
                      <a:prstClr val="black"/>
                    </a:solidFill>
                    <a:latin typeface="Calibri" panose="020F0502020204030204"/>
                    <a:sym typeface="Symbol" panose="05050102010706020507" pitchFamily="18" charset="2"/>
                  </a:rPr>
                  <a:t>and </a:t>
                </a:r>
                <a14:m>
                  <m:oMath xmlns:m="http://schemas.openxmlformats.org/officeDocument/2006/math">
                    <m:r>
                      <a:rPr lang="en-US" sz="1800" dirty="0">
                        <a:solidFill>
                          <a:prstClr val="black"/>
                        </a:solidFill>
                        <a:latin typeface="Cambria Math" panose="02040503050406030204" pitchFamily="18" charset="0"/>
                      </a:rPr>
                      <m:t>(</m:t>
                    </m:r>
                    <m:sSub>
                      <m:sSubPr>
                        <m:ctrlPr>
                          <a:rPr lang="en-US" sz="1800" i="1" dirty="0">
                            <a:solidFill>
                              <a:prstClr val="black"/>
                            </a:solidFill>
                            <a:latin typeface="Cambria Math" panose="02040503050406030204" pitchFamily="18" charset="0"/>
                          </a:rPr>
                        </m:ctrlPr>
                      </m:sSubPr>
                      <m:e>
                        <m:r>
                          <a:rPr lang="en-US" sz="1800" i="1" dirty="0">
                            <a:solidFill>
                              <a:prstClr val="black"/>
                            </a:solidFill>
                            <a:latin typeface="Cambria Math" panose="02040503050406030204" pitchFamily="18" charset="0"/>
                          </a:rPr>
                          <m:t>𝑔</m:t>
                        </m:r>
                      </m:e>
                      <m:sub>
                        <m:r>
                          <a:rPr lang="en-US" sz="1800" i="1" dirty="0">
                            <a:solidFill>
                              <a:prstClr val="black"/>
                            </a:solidFill>
                            <a:latin typeface="Cambria Math" panose="02040503050406030204" pitchFamily="18" charset="0"/>
                          </a:rPr>
                          <m:t>𝑝</m:t>
                        </m:r>
                        <m:sSup>
                          <m:sSupPr>
                            <m:ctrlPr>
                              <a:rPr lang="en-US" sz="1800" b="0" i="1" dirty="0" smtClean="0">
                                <a:solidFill>
                                  <a:prstClr val="black"/>
                                </a:solidFill>
                                <a:latin typeface="Cambria Math" panose="02040503050406030204" pitchFamily="18" charset="0"/>
                              </a:rPr>
                            </m:ctrlPr>
                          </m:sSupPr>
                          <m:e>
                            <m:r>
                              <a:rPr lang="en-US" sz="1800" i="1" dirty="0">
                                <a:solidFill>
                                  <a:prstClr val="black"/>
                                </a:solidFill>
                                <a:latin typeface="Cambria Math" panose="02040503050406030204" pitchFamily="18" charset="0"/>
                              </a:rPr>
                              <m:t>𝑤</m:t>
                            </m:r>
                          </m:e>
                          <m:sup>
                            <m:r>
                              <a:rPr lang="en-US" sz="1800" b="0" i="1" dirty="0" smtClean="0">
                                <a:solidFill>
                                  <a:prstClr val="black"/>
                                </a:solidFill>
                                <a:latin typeface="Cambria Math" panose="02040503050406030204" pitchFamily="18" charset="0"/>
                              </a:rPr>
                              <m:t>′</m:t>
                            </m:r>
                          </m:sup>
                        </m:sSup>
                      </m:sub>
                    </m:sSub>
                    <m:r>
                      <a:rPr lang="en-US" sz="1800" i="1" dirty="0">
                        <a:solidFill>
                          <a:prstClr val="black"/>
                        </a:solidFill>
                        <a:latin typeface="Cambria Math" panose="02040503050406030204" pitchFamily="18" charset="0"/>
                      </a:rPr>
                      <m:t>,</m:t>
                    </m:r>
                    <m:r>
                      <a:rPr lang="en-US" sz="1800" i="1" dirty="0">
                        <a:solidFill>
                          <a:prstClr val="black"/>
                        </a:solidFill>
                        <a:latin typeface="Cambria Math" panose="02040503050406030204" pitchFamily="18" charset="0"/>
                      </a:rPr>
                      <m:t>𝐴</m:t>
                    </m:r>
                    <m:r>
                      <a:rPr lang="en-US" sz="1800" i="1" dirty="0">
                        <a:solidFill>
                          <a:prstClr val="black"/>
                        </a:solidFill>
                        <a:latin typeface="Cambria Math" panose="02040503050406030204" pitchFamily="18" charset="0"/>
                      </a:rPr>
                      <m:t>,</m:t>
                    </m:r>
                    <m:r>
                      <a:rPr lang="en-US" sz="1800" i="1" dirty="0">
                        <a:solidFill>
                          <a:prstClr val="black"/>
                        </a:solidFill>
                        <a:latin typeface="Cambria Math" panose="02040503050406030204" pitchFamily="18" charset="0"/>
                      </a:rPr>
                      <m:t>𝐵</m:t>
                    </m:r>
                    <m:r>
                      <a:rPr lang="en-US" sz="1800" i="1" dirty="0">
                        <a:solidFill>
                          <a:prstClr val="black"/>
                        </a:solidFill>
                        <a:latin typeface="Cambria Math" panose="02040503050406030204" pitchFamily="18" charset="0"/>
                      </a:rPr>
                      <m:t>,</m:t>
                    </m:r>
                    <m:r>
                      <a:rPr lang="en-US" sz="1800" i="1" dirty="0">
                        <a:solidFill>
                          <a:prstClr val="black"/>
                        </a:solidFill>
                        <a:latin typeface="Cambria Math" panose="02040503050406030204" pitchFamily="18" charset="0"/>
                      </a:rPr>
                      <m:t>𝐾</m:t>
                    </m:r>
                    <m:r>
                      <a:rPr lang="en-US" sz="1800" b="0" i="1" dirty="0" smtClean="0">
                        <a:solidFill>
                          <a:prstClr val="black"/>
                        </a:solidFill>
                        <a:latin typeface="Cambria Math" panose="02040503050406030204" pitchFamily="18" charset="0"/>
                      </a:rPr>
                      <m:t>′</m:t>
                    </m:r>
                    <m:r>
                      <a:rPr lang="en-US" sz="1800" i="1" dirty="0">
                        <a:solidFill>
                          <a:prstClr val="black"/>
                        </a:solidFill>
                        <a:latin typeface="Cambria Math" panose="02040503050406030204" pitchFamily="18" charset="0"/>
                      </a:rPr>
                      <m:t>)</m:t>
                    </m:r>
                  </m:oMath>
                </a14:m>
                <a:r>
                  <a:rPr lang="en-US" altLang="zh-CN" sz="1800" dirty="0">
                    <a:solidFill>
                      <a:prstClr val="black"/>
                    </a:solidFill>
                    <a:latin typeface="Calibri" panose="020F0502020204030204"/>
                    <a:cs typeface="+mn-cs"/>
                    <a:sym typeface="Symbol" panose="05050102010706020507" pitchFamily="18" charset="2"/>
                  </a:rPr>
                  <a:t> are DDH tuples</a:t>
                </a:r>
              </a:p>
              <a:p>
                <a:pPr>
                  <a:spcBef>
                    <a:spcPts val="600"/>
                  </a:spcBef>
                </a:pPr>
                <a:endParaRPr lang="en-US" altLang="zh-CN" sz="1800" dirty="0">
                  <a:latin typeface="+mn-lt"/>
                  <a:sym typeface="Symbol" panose="05050102010706020507" pitchFamily="18" charset="2"/>
                </a:endParaRPr>
              </a:p>
              <a:p>
                <a:pPr>
                  <a:spcBef>
                    <a:spcPts val="600"/>
                  </a:spcBef>
                </a:pPr>
                <a:r>
                  <a:rPr lang="en-US" altLang="zh-CN" sz="1800" i="1" dirty="0">
                    <a:solidFill>
                      <a:prstClr val="black"/>
                    </a:solidFill>
                    <a:latin typeface="Calibri" panose="020F0502020204030204"/>
                    <a:sym typeface="Symbol" panose="05050102010706020507" pitchFamily="18" charset="2"/>
                  </a:rPr>
                  <a:t>Intuition:  re-use of same </a:t>
                </a:r>
                <a14:m>
                  <m:oMath xmlns:m="http://schemas.openxmlformats.org/officeDocument/2006/math">
                    <m:r>
                      <a:rPr lang="en-US" altLang="zh-CN" sz="1800" i="1" dirty="0" smtClean="0">
                        <a:solidFill>
                          <a:prstClr val="black"/>
                        </a:solidFill>
                        <a:latin typeface="Cambria Math" panose="02040503050406030204" pitchFamily="18" charset="0"/>
                        <a:sym typeface="Symbol" panose="05050102010706020507" pitchFamily="18" charset="2"/>
                      </a:rPr>
                      <m:t>(</m:t>
                    </m:r>
                    <m:r>
                      <a:rPr lang="en-US" altLang="zh-CN" sz="1800" i="1" dirty="0" err="1" smtClean="0">
                        <a:solidFill>
                          <a:prstClr val="black"/>
                        </a:solidFill>
                        <a:latin typeface="Cambria Math" panose="02040503050406030204" pitchFamily="18" charset="0"/>
                        <a:sym typeface="Symbol" panose="05050102010706020507" pitchFamily="18" charset="2"/>
                      </a:rPr>
                      <m:t>𝑎</m:t>
                    </m:r>
                    <m:r>
                      <a:rPr lang="en-US" altLang="zh-CN" sz="1800" i="1" dirty="0" err="1" smtClean="0">
                        <a:solidFill>
                          <a:prstClr val="black"/>
                        </a:solidFill>
                        <a:latin typeface="Cambria Math" panose="02040503050406030204" pitchFamily="18" charset="0"/>
                        <a:sym typeface="Symbol" panose="05050102010706020507" pitchFamily="18" charset="2"/>
                      </a:rPr>
                      <m:t>,</m:t>
                    </m:r>
                    <m:r>
                      <a:rPr lang="en-US" altLang="zh-CN" sz="1800" i="1" dirty="0" err="1" smtClean="0">
                        <a:solidFill>
                          <a:prstClr val="black"/>
                        </a:solidFill>
                        <a:latin typeface="Cambria Math" panose="02040503050406030204" pitchFamily="18" charset="0"/>
                        <a:sym typeface="Symbol" panose="05050102010706020507" pitchFamily="18" charset="2"/>
                      </a:rPr>
                      <m:t>𝐴</m:t>
                    </m:r>
                    <m:r>
                      <a:rPr lang="en-US" altLang="zh-CN" sz="1800" i="1" dirty="0" smtClean="0">
                        <a:solidFill>
                          <a:prstClr val="black"/>
                        </a:solidFill>
                        <a:latin typeface="Cambria Math" panose="02040503050406030204" pitchFamily="18" charset="0"/>
                        <a:sym typeface="Symbol" panose="05050102010706020507" pitchFamily="18" charset="2"/>
                      </a:rPr>
                      <m:t>)</m:t>
                    </m:r>
                  </m:oMath>
                </a14:m>
                <a:r>
                  <a:rPr lang="en-US" altLang="zh-CN" sz="1800" i="1" dirty="0">
                    <a:solidFill>
                      <a:prstClr val="black"/>
                    </a:solidFill>
                    <a:latin typeface="Calibri" panose="020F0502020204030204"/>
                    <a:sym typeface="Symbol" panose="05050102010706020507" pitchFamily="18" charset="2"/>
                  </a:rPr>
                  <a:t> works because reduction to Gap S-CDH finds message B on which adversary tests  &gt;1  password</a:t>
                </a:r>
                <a:endParaRPr lang="en-US" altLang="zh-CN" sz="1800" i="1" dirty="0">
                  <a:latin typeface="+mn-lt"/>
                  <a:sym typeface="Symbol" panose="05050102010706020507" pitchFamily="18" charset="2"/>
                </a:endParaRPr>
              </a:p>
            </p:txBody>
          </p:sp>
        </mc:Choice>
        <mc:Fallback>
          <p:sp>
            <p:nvSpPr>
              <p:cNvPr id="71" name="Title 1">
                <a:extLst>
                  <a:ext uri="{FF2B5EF4-FFF2-40B4-BE49-F238E27FC236}">
                    <a16:creationId xmlns:a16="http://schemas.microsoft.com/office/drawing/2014/main" id="{E52FE3C8-1274-E635-DD88-D28ADC98C6F1}"/>
                  </a:ext>
                </a:extLst>
              </p:cNvPr>
              <p:cNvSpPr txBox="1">
                <a:spLocks noRot="1" noChangeAspect="1" noMove="1" noResize="1" noEditPoints="1" noAdjustHandles="1" noChangeArrowheads="1" noChangeShapeType="1" noTextEdit="1"/>
              </p:cNvSpPr>
              <p:nvPr/>
            </p:nvSpPr>
            <p:spPr bwMode="auto">
              <a:xfrm>
                <a:off x="190029" y="4986499"/>
                <a:ext cx="11973988" cy="1678066"/>
              </a:xfrm>
              <a:prstGeom prst="rect">
                <a:avLst/>
              </a:prstGeom>
              <a:blipFill>
                <a:blip r:embed="rId19"/>
                <a:stretch>
                  <a:fillRect l="-407" t="-3636" r="-4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2" name="Rectangle 71">
            <a:extLst>
              <a:ext uri="{FF2B5EF4-FFF2-40B4-BE49-F238E27FC236}">
                <a16:creationId xmlns:a16="http://schemas.microsoft.com/office/drawing/2014/main" id="{F8A637F5-E30E-62E8-9B6B-343E2EECE95D}"/>
              </a:ext>
            </a:extLst>
          </p:cNvPr>
          <p:cNvSpPr>
            <a:spLocks noChangeArrowheads="1"/>
          </p:cNvSpPr>
          <p:nvPr/>
        </p:nvSpPr>
        <p:spPr bwMode="auto">
          <a:xfrm>
            <a:off x="4771993" y="757498"/>
            <a:ext cx="6314879" cy="461665"/>
          </a:xfrm>
          <a:prstGeom prst="rect">
            <a:avLst/>
          </a:prstGeom>
          <a:solidFill>
            <a:schemeClr val="bg1"/>
          </a:solidFill>
          <a:ln w="19050">
            <a:noFill/>
            <a:miter lim="800000"/>
            <a:headEnd/>
            <a:tailEnd/>
          </a:ln>
          <a:effectLst/>
        </p:spPr>
        <p:txBody>
          <a:bodyPr vert="horz" wrap="square" lIns="91440" tIns="0" rIns="91440" bIns="0" numCol="1" anchor="ctr" anchorCtr="0" compatLnSpc="1">
            <a:prstTxWarp prst="textNoShape">
              <a:avLst/>
            </a:prstTxWarp>
            <a:spAutoFit/>
          </a:bodyPr>
          <a:lstStyle/>
          <a:p>
            <a:pPr lvl="0"/>
            <a:r>
              <a:rPr lang="en-US" sz="100" dirty="0">
                <a:solidFill>
                  <a:prstClr val="black"/>
                </a:solidFill>
                <a:latin typeface="Calibri" panose="020F0502020204030204"/>
              </a:rPr>
              <a:t> </a:t>
            </a:r>
          </a:p>
          <a:p>
            <a:pPr lvl="0">
              <a:spcBef>
                <a:spcPts val="600"/>
              </a:spcBef>
            </a:pPr>
            <a:r>
              <a:rPr lang="en-US" dirty="0">
                <a:solidFill>
                  <a:prstClr val="black"/>
                </a:solidFill>
                <a:latin typeface="Calibri" panose="020F0502020204030204"/>
              </a:rPr>
              <a:t>(*) differs slightly from </a:t>
            </a:r>
            <a:r>
              <a:rPr lang="en-US" dirty="0" err="1">
                <a:solidFill>
                  <a:prstClr val="black"/>
                </a:solidFill>
                <a:latin typeface="Calibri" panose="020F0502020204030204"/>
              </a:rPr>
              <a:t>CPace</a:t>
            </a:r>
            <a:r>
              <a:rPr lang="en-US" dirty="0">
                <a:solidFill>
                  <a:prstClr val="black"/>
                </a:solidFill>
                <a:latin typeface="Calibri" panose="020F0502020204030204"/>
              </a:rPr>
              <a:t> in </a:t>
            </a:r>
            <a:r>
              <a:rPr lang="en-US" sz="1600" dirty="0">
                <a:solidFill>
                  <a:prstClr val="black"/>
                </a:solidFill>
                <a:latin typeface="Calibri" panose="020F0502020204030204"/>
              </a:rPr>
              <a:t>[AHH’20-24 IRTF CFRG]</a:t>
            </a:r>
            <a:r>
              <a:rPr lang="en-US" dirty="0">
                <a:solidFill>
                  <a:prstClr val="black"/>
                </a:solidFill>
                <a:latin typeface="Calibri" panose="020F0502020204030204"/>
              </a:rPr>
              <a:t>, see paper…</a:t>
            </a:r>
          </a:p>
          <a:p>
            <a:pPr lvl="0">
              <a:spcBef>
                <a:spcPts val="600"/>
              </a:spcBef>
            </a:pPr>
            <a:endParaRPr lang="en-US" altLang="en-US" sz="100" dirty="0">
              <a:solidFill>
                <a:srgbClr val="212529"/>
              </a:solidFill>
              <a:latin typeface="var(--bs-font-monospace)"/>
            </a:endParaRPr>
          </a:p>
        </p:txBody>
      </p:sp>
    </p:spTree>
    <p:extLst>
      <p:ext uri="{BB962C8B-B14F-4D97-AF65-F5344CB8AC3E}">
        <p14:creationId xmlns:p14="http://schemas.microsoft.com/office/powerpoint/2010/main" val="2817812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F6E8D4-F984-E940-D361-B48C29CBCC99}"/>
              </a:ext>
            </a:extLst>
          </p:cNvPr>
          <p:cNvSpPr txBox="1">
            <a:spLocks/>
          </p:cNvSpPr>
          <p:nvPr/>
        </p:nvSpPr>
        <p:spPr bwMode="auto">
          <a:xfrm>
            <a:off x="109006" y="1069916"/>
            <a:ext cx="11973988" cy="541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spcBef>
                <a:spcPts val="1200"/>
              </a:spcBef>
            </a:pPr>
            <a:r>
              <a:rPr lang="en-US" sz="2400" dirty="0">
                <a:latin typeface="+mn-lt"/>
              </a:rPr>
              <a:t>Conclusions:</a:t>
            </a:r>
            <a:endParaRPr lang="en-US" sz="1800" dirty="0">
              <a:latin typeface="+mn-lt"/>
            </a:endParaRPr>
          </a:p>
          <a:p>
            <a:pPr marL="285750" indent="-285750">
              <a:spcBef>
                <a:spcPts val="1200"/>
              </a:spcBef>
              <a:buFont typeface="Arial" panose="020B0604020202020204" pitchFamily="34" charset="0"/>
              <a:buChar char="•"/>
            </a:pPr>
            <a:r>
              <a:rPr lang="en-US" sz="1800" dirty="0">
                <a:latin typeface="+mn-lt"/>
              </a:rPr>
              <a:t>We define UC Bare PAKE model for truly password-only PAKE (no </a:t>
            </a:r>
            <a:r>
              <a:rPr lang="en-US" sz="1800" dirty="0" err="1">
                <a:latin typeface="+mn-lt"/>
              </a:rPr>
              <a:t>sid’s</a:t>
            </a:r>
            <a:r>
              <a:rPr lang="en-US" sz="1800" dirty="0">
                <a:latin typeface="+mn-lt"/>
              </a:rPr>
              <a:t>, </a:t>
            </a:r>
            <a:r>
              <a:rPr lang="en-US" sz="1800" dirty="0" err="1">
                <a:latin typeface="+mn-lt"/>
              </a:rPr>
              <a:t>pid’s</a:t>
            </a:r>
            <a:r>
              <a:rPr lang="en-US" sz="1800" dirty="0">
                <a:latin typeface="+mn-lt"/>
              </a:rPr>
              <a:t>, </a:t>
            </a:r>
            <a:r>
              <a:rPr lang="en-US" sz="1800" dirty="0" err="1">
                <a:latin typeface="+mn-lt"/>
              </a:rPr>
              <a:t>cpid’s</a:t>
            </a:r>
            <a:r>
              <a:rPr lang="en-US" sz="1800" dirty="0">
                <a:latin typeface="+mn-lt"/>
              </a:rPr>
              <a:t>)</a:t>
            </a:r>
          </a:p>
          <a:p>
            <a:pPr marL="285750" indent="-285750">
              <a:spcBef>
                <a:spcPts val="1200"/>
              </a:spcBef>
              <a:buFont typeface="Arial" panose="020B0604020202020204" pitchFamily="34" charset="0"/>
              <a:buChar char="•"/>
            </a:pPr>
            <a:r>
              <a:rPr lang="en-US" sz="1800" dirty="0">
                <a:latin typeface="+mn-lt"/>
              </a:rPr>
              <a:t>Bare PAKE is </a:t>
            </a:r>
            <a:r>
              <a:rPr lang="en-US" sz="1800" i="1" dirty="0">
                <a:latin typeface="+mn-lt"/>
              </a:rPr>
              <a:t>re-usable</a:t>
            </a:r>
            <a:endParaRPr lang="en-US" sz="1800" dirty="0">
              <a:latin typeface="+mn-lt"/>
            </a:endParaRPr>
          </a:p>
          <a:p>
            <a:pPr lvl="1">
              <a:spcBef>
                <a:spcPts val="1200"/>
              </a:spcBef>
            </a:pPr>
            <a:r>
              <a:rPr lang="en-US" sz="1800" dirty="0">
                <a:solidFill>
                  <a:prstClr val="black"/>
                </a:solidFill>
                <a:latin typeface="Calibri" panose="020F0502020204030204"/>
                <a:sym typeface="Symbol" panose="05050102010706020507" pitchFamily="18" charset="2"/>
              </a:rPr>
              <a:t>   </a:t>
            </a:r>
            <a:r>
              <a:rPr lang="en-US" sz="1800" dirty="0">
                <a:latin typeface="+mn-lt"/>
              </a:rPr>
              <a:t>password-authenticated pair-wise keys in a group with 1 message / party</a:t>
            </a:r>
          </a:p>
          <a:p>
            <a:pPr lvl="1">
              <a:spcBef>
                <a:spcPts val="1200"/>
              </a:spcBef>
            </a:pPr>
            <a:r>
              <a:rPr lang="en-US" sz="1800" dirty="0">
                <a:solidFill>
                  <a:prstClr val="black"/>
                </a:solidFill>
                <a:latin typeface="Calibri" panose="020F0502020204030204"/>
                <a:sym typeface="Symbol" panose="05050102010706020507" pitchFamily="18" charset="2"/>
              </a:rPr>
              <a:t>   </a:t>
            </a:r>
            <a:r>
              <a:rPr lang="en-US" sz="1800" dirty="0">
                <a:latin typeface="+mn-lt"/>
              </a:rPr>
              <a:t>applications to Internet of Things (IOT)</a:t>
            </a:r>
          </a:p>
          <a:p>
            <a:pPr marL="285750" indent="-285750">
              <a:spcBef>
                <a:spcPts val="1200"/>
              </a:spcBef>
              <a:buFont typeface="Arial" panose="020B0604020202020204" pitchFamily="34" charset="0"/>
              <a:buChar char="•"/>
            </a:pPr>
            <a:r>
              <a:rPr lang="en-US" sz="1800" dirty="0">
                <a:latin typeface="+mn-lt"/>
              </a:rPr>
              <a:t>We show two candidates: EKE-NIKE and </a:t>
            </a:r>
            <a:r>
              <a:rPr lang="en-US" sz="1800" dirty="0" err="1">
                <a:latin typeface="+mn-lt"/>
              </a:rPr>
              <a:t>CPace</a:t>
            </a:r>
            <a:endParaRPr lang="en-US" sz="1800" dirty="0">
              <a:latin typeface="+mn-lt"/>
            </a:endParaRPr>
          </a:p>
          <a:p>
            <a:pPr>
              <a:spcBef>
                <a:spcPts val="1200"/>
              </a:spcBef>
            </a:pPr>
            <a:endParaRPr lang="en-US" sz="1800" dirty="0">
              <a:latin typeface="+mn-lt"/>
            </a:endParaRPr>
          </a:p>
          <a:p>
            <a:pPr>
              <a:spcBef>
                <a:spcPts val="1200"/>
              </a:spcBef>
            </a:pPr>
            <a:r>
              <a:rPr lang="en-US" sz="2400" dirty="0">
                <a:solidFill>
                  <a:prstClr val="black"/>
                </a:solidFill>
                <a:latin typeface="Calibri" panose="020F0502020204030204"/>
                <a:ea typeface="宋体" panose="02010600030101010101" pitchFamily="2" charset="-122"/>
                <a:cs typeface="+mn-cs"/>
              </a:rPr>
              <a:t>Directions:</a:t>
            </a:r>
            <a:endParaRPr lang="en-US" sz="1800" dirty="0">
              <a:latin typeface="+mn-lt"/>
            </a:endParaRPr>
          </a:p>
          <a:p>
            <a:pPr marL="285750" indent="-285750">
              <a:spcBef>
                <a:spcPts val="1200"/>
              </a:spcBef>
              <a:buFont typeface="Arial" panose="020B0604020202020204" pitchFamily="34" charset="0"/>
              <a:buChar char="•"/>
            </a:pPr>
            <a:r>
              <a:rPr lang="en-US" sz="1800" noProof="0" dirty="0">
                <a:latin typeface="+mn-lt"/>
                <a:sym typeface="Symbol" panose="05050102010706020507" pitchFamily="18" charset="2"/>
              </a:rPr>
              <a:t>Bare PAKE from any KEM    </a:t>
            </a:r>
            <a:r>
              <a:rPr lang="en-US" sz="1600" noProof="0" dirty="0">
                <a:latin typeface="+mn-lt"/>
                <a:sym typeface="Symbol" panose="05050102010706020507" pitchFamily="18" charset="2"/>
              </a:rPr>
              <a:t>(</a:t>
            </a:r>
            <a:r>
              <a:rPr lang="en-US" sz="1600" dirty="0">
                <a:latin typeface="+mn-lt"/>
                <a:sym typeface="Symbol" panose="05050102010706020507" pitchFamily="18" charset="2"/>
              </a:rPr>
              <a:t>building on </a:t>
            </a:r>
            <a:r>
              <a:rPr lang="en-US" sz="1600" noProof="0" dirty="0">
                <a:latin typeface="+mn-lt"/>
                <a:sym typeface="Symbol" panose="05050102010706020507" pitchFamily="18" charset="2"/>
              </a:rPr>
              <a:t>KEM-to-PAKE constructions […,</a:t>
            </a:r>
            <a:r>
              <a:rPr lang="en-US" sz="1600" dirty="0">
                <a:solidFill>
                  <a:prstClr val="black"/>
                </a:solidFill>
                <a:latin typeface="Calibri" panose="020F0502020204030204"/>
                <a:ea typeface="宋体" panose="02010600030101010101" pitchFamily="2" charset="-122"/>
                <a:cs typeface="+mn-cs"/>
              </a:rPr>
              <a:t>BCPRR’23,PZ’23,DGJ’23,ABJS’24])</a:t>
            </a:r>
            <a:endParaRPr lang="en-US" sz="1800" dirty="0">
              <a:solidFill>
                <a:prstClr val="black"/>
              </a:solidFill>
              <a:latin typeface="Calibri" panose="020F0502020204030204"/>
              <a:ea typeface="宋体" panose="02010600030101010101" pitchFamily="2" charset="-122"/>
              <a:cs typeface="+mn-cs"/>
            </a:endParaRPr>
          </a:p>
          <a:p>
            <a:pPr marL="285750" indent="-285750">
              <a:spcBef>
                <a:spcPts val="1200"/>
              </a:spcBef>
              <a:buFont typeface="Arial" panose="020B0604020202020204" pitchFamily="34" charset="0"/>
              <a:buChar char="•"/>
            </a:pPr>
            <a:r>
              <a:rPr lang="en-US" sz="1800" dirty="0">
                <a:solidFill>
                  <a:prstClr val="black"/>
                </a:solidFill>
                <a:latin typeface="Calibri" panose="020F0502020204030204"/>
                <a:ea typeface="宋体" panose="02010600030101010101" pitchFamily="2" charset="-122"/>
                <a:cs typeface="+mn-cs"/>
              </a:rPr>
              <a:t>Reducing IC assumption in Bare PAKE constructions from NIKE and KEM    </a:t>
            </a:r>
            <a:r>
              <a:rPr lang="en-US" sz="1600" dirty="0">
                <a:solidFill>
                  <a:prstClr val="black"/>
                </a:solidFill>
                <a:latin typeface="Calibri" panose="020F0502020204030204"/>
                <a:ea typeface="宋体" panose="02010600030101010101" pitchFamily="2" charset="-122"/>
                <a:cs typeface="+mn-cs"/>
                <a:sym typeface="Symbol" panose="05050102010706020507" pitchFamily="18" charset="2"/>
              </a:rPr>
              <a:t>(building on [MRR’20,</a:t>
            </a:r>
            <a:r>
              <a:rPr lang="en-US" sz="1600" dirty="0">
                <a:solidFill>
                  <a:prstClr val="black"/>
                </a:solidFill>
                <a:latin typeface="Calibri" panose="020F0502020204030204"/>
                <a:ea typeface="宋体" panose="02010600030101010101" pitchFamily="2" charset="-122"/>
                <a:cs typeface="+mn-cs"/>
              </a:rPr>
              <a:t>DGJ’23,ABJS’24])</a:t>
            </a:r>
          </a:p>
          <a:p>
            <a:pPr marL="285750" indent="-285750">
              <a:spcBef>
                <a:spcPts val="1200"/>
              </a:spcBef>
              <a:buFont typeface="Arial" panose="020B0604020202020204" pitchFamily="34" charset="0"/>
              <a:buChar char="•"/>
            </a:pPr>
            <a:r>
              <a:rPr lang="en-US" sz="1800" dirty="0">
                <a:solidFill>
                  <a:prstClr val="black"/>
                </a:solidFill>
                <a:latin typeface="Calibri" panose="020F0502020204030204"/>
                <a:ea typeface="宋体" panose="02010600030101010101" pitchFamily="2" charset="-122"/>
                <a:cs typeface="+mn-cs"/>
              </a:rPr>
              <a:t>Bare PAKE (and re-usable) in the standard model?</a:t>
            </a:r>
          </a:p>
          <a:p>
            <a:pPr marL="285750" indent="-285750">
              <a:spcBef>
                <a:spcPts val="1200"/>
              </a:spcBef>
              <a:buFont typeface="Arial" panose="020B0604020202020204" pitchFamily="34" charset="0"/>
              <a:buChar char="•"/>
            </a:pPr>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Removing </a:t>
            </a:r>
            <a:r>
              <a:rPr kumimoji="0" lang="en-US" sz="1800" b="0" u="none" strike="noStrike" kern="1200" cap="none" spc="0" normalizeH="0" baseline="0" noProof="0" dirty="0" err="1">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sid’s</a:t>
            </a:r>
            <a:r>
              <a:rPr kumimoji="0" lang="en-US" sz="1800" b="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 in asymmetric PAKE</a:t>
            </a:r>
            <a:r>
              <a:rPr lang="en-US" sz="1800" dirty="0">
                <a:solidFill>
                  <a:prstClr val="black"/>
                </a:solidFill>
                <a:latin typeface="Calibri" panose="020F0502020204030204"/>
                <a:ea typeface="宋体" panose="02010600030101010101" pitchFamily="2" charset="-122"/>
                <a:cs typeface="+mn-cs"/>
                <a:sym typeface="Symbol" panose="05050102010706020507" pitchFamily="18" charset="2"/>
              </a:rPr>
              <a:t>, e.g. </a:t>
            </a:r>
            <a:r>
              <a:rPr kumimoji="0" lang="en-US" sz="1800" b="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OPAQUE?</a:t>
            </a:r>
          </a:p>
          <a:p>
            <a:pPr marL="285750" indent="-285750">
              <a:spcBef>
                <a:spcPts val="1200"/>
              </a:spcBef>
              <a:buFont typeface="Arial" panose="020B0604020202020204" pitchFamily="34" charset="0"/>
              <a:buChar char="•"/>
            </a:pPr>
            <a:r>
              <a:rPr kumimoji="0" lang="en-US" sz="1800" b="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Other </a:t>
            </a:r>
            <a:r>
              <a:rPr kumimoji="0" lang="en-US" sz="1800" b="0" u="none" strike="noStrike" kern="1200" cap="none" spc="0" normalizeH="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rPr>
              <a:t>UC notions suffering from unique sid requirement?</a:t>
            </a:r>
            <a:endParaRPr kumimoji="0" lang="en-US" sz="1800" b="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sym typeface="Symbol" panose="05050102010706020507" pitchFamily="18" charset="2"/>
            </a:endParaRPr>
          </a:p>
        </p:txBody>
      </p:sp>
      <p:sp>
        <p:nvSpPr>
          <p:cNvPr id="33" name="Title 1">
            <a:extLst>
              <a:ext uri="{FF2B5EF4-FFF2-40B4-BE49-F238E27FC236}">
                <a16:creationId xmlns:a16="http://schemas.microsoft.com/office/drawing/2014/main" id="{F36DE411-8C2C-4523-8300-2D6B232DDC58}"/>
              </a:ext>
            </a:extLst>
          </p:cNvPr>
          <p:cNvSpPr txBox="1">
            <a:spLocks/>
          </p:cNvSpPr>
          <p:nvPr/>
        </p:nvSpPr>
        <p:spPr bwMode="auto">
          <a:xfrm>
            <a:off x="190029" y="115376"/>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Conclusions + Directions </a:t>
            </a:r>
            <a:endParaRPr lang="en-US" sz="3600" dirty="0">
              <a:solidFill>
                <a:srgbClr val="FF0000"/>
              </a:solidFill>
            </a:endParaRPr>
          </a:p>
        </p:txBody>
      </p:sp>
    </p:spTree>
    <p:extLst>
      <p:ext uri="{BB962C8B-B14F-4D97-AF65-F5344CB8AC3E}">
        <p14:creationId xmlns:p14="http://schemas.microsoft.com/office/powerpoint/2010/main" val="674325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F36DE411-8C2C-4523-8300-2D6B232DDC58}"/>
              </a:ext>
            </a:extLst>
          </p:cNvPr>
          <p:cNvSpPr txBox="1">
            <a:spLocks/>
          </p:cNvSpPr>
          <p:nvPr/>
        </p:nvSpPr>
        <p:spPr bwMode="auto">
          <a:xfrm>
            <a:off x="190029" y="115376"/>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PAKE: Password Authenticated Key Exchange</a:t>
            </a:r>
            <a:endParaRPr lang="en-US" sz="3600" dirty="0">
              <a:solidFill>
                <a:srgbClr val="FF0000"/>
              </a:solidFill>
            </a:endParaRPr>
          </a:p>
        </p:txBody>
      </p:sp>
      <p:sp>
        <p:nvSpPr>
          <p:cNvPr id="27" name="TextBox 26">
            <a:extLst>
              <a:ext uri="{FF2B5EF4-FFF2-40B4-BE49-F238E27FC236}">
                <a16:creationId xmlns:a16="http://schemas.microsoft.com/office/drawing/2014/main" id="{166D1A33-24B4-DC20-A81A-8B020DE10361}"/>
              </a:ext>
            </a:extLst>
          </p:cNvPr>
          <p:cNvSpPr txBox="1"/>
          <p:nvPr/>
        </p:nvSpPr>
        <p:spPr>
          <a:xfrm>
            <a:off x="6483545" y="739110"/>
            <a:ext cx="5507254" cy="369332"/>
          </a:xfrm>
          <a:prstGeom prst="rect">
            <a:avLst/>
          </a:prstGeom>
          <a:noFill/>
        </p:spPr>
        <p:txBody>
          <a:bodyPr wrap="square">
            <a:spAutoFit/>
          </a:bodyPr>
          <a:lstStyle/>
          <a:p>
            <a:r>
              <a:rPr lang="en-US" altLang="zh-CN" sz="1800" dirty="0"/>
              <a:t>[BM92,…,BPR00,BMP00,…,GL01,KOY01,…,CHKLM05,…</a:t>
            </a:r>
            <a:r>
              <a:rPr lang="en-US" altLang="zh-CN" sz="1800" dirty="0">
                <a:solidFill>
                  <a:prstClr val="black"/>
                </a:solidFill>
              </a:rPr>
              <a:t>]</a:t>
            </a:r>
            <a:endParaRPr lang="en-US" dirty="0"/>
          </a:p>
        </p:txBody>
      </p:sp>
      <p:sp>
        <p:nvSpPr>
          <p:cNvPr id="2" name="Slide Number Placeholder 1">
            <a:extLst>
              <a:ext uri="{FF2B5EF4-FFF2-40B4-BE49-F238E27FC236}">
                <a16:creationId xmlns:a16="http://schemas.microsoft.com/office/drawing/2014/main" id="{B30C71A8-6A1A-F1FF-68E4-3E058242444D}"/>
              </a:ext>
            </a:extLst>
          </p:cNvPr>
          <p:cNvSpPr>
            <a:spLocks noGrp="1"/>
          </p:cNvSpPr>
          <p:nvPr>
            <p:ph type="sldNum" sz="quarter" idx="12"/>
          </p:nvPr>
        </p:nvSpPr>
        <p:spPr/>
        <p:txBody>
          <a:bodyPr/>
          <a:lstStyle/>
          <a:p>
            <a:pPr>
              <a:defRPr/>
            </a:pPr>
            <a:fld id="{68010801-0F02-4A6B-A4E0-A6A05DF6C59F}" type="slidenum">
              <a:rPr lang="zh-CN" altLang="en-US" smtClean="0"/>
              <a:pPr>
                <a:defRPr/>
              </a:pPr>
              <a:t>2</a:t>
            </a:fld>
            <a:r>
              <a:rPr lang="en-US" altLang="zh-CN" dirty="0"/>
              <a:t>/18</a:t>
            </a:r>
            <a:endParaRPr lang="zh-CN" altLang="en-US" dirty="0"/>
          </a:p>
        </p:txBody>
      </p:sp>
      <mc:AlternateContent xmlns:mc="http://schemas.openxmlformats.org/markup-compatibility/2006" xmlns:a14="http://schemas.microsoft.com/office/drawing/2010/main">
        <mc:Choice Requires="a14">
          <p:sp>
            <p:nvSpPr>
              <p:cNvPr id="7" name="Title 1">
                <a:extLst>
                  <a:ext uri="{FF2B5EF4-FFF2-40B4-BE49-F238E27FC236}">
                    <a16:creationId xmlns:a16="http://schemas.microsoft.com/office/drawing/2014/main" id="{3AF6E8D4-F984-E940-D361-B48C29CBCC99}"/>
                  </a:ext>
                </a:extLst>
              </p:cNvPr>
              <p:cNvSpPr txBox="1">
                <a:spLocks/>
              </p:cNvSpPr>
              <p:nvPr/>
            </p:nvSpPr>
            <p:spPr bwMode="auto">
              <a:xfrm>
                <a:off x="109006" y="3897197"/>
                <a:ext cx="11973988" cy="14364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7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sz="2000" dirty="0">
                    <a:latin typeface="+mn-lt"/>
                  </a:rPr>
                  <a:t>Most efficient PAKE’s   =  “password-blinded” Diffie-Hellman (DH KE)	</a:t>
                </a:r>
                <a14:m>
                  <m:oMath xmlns:m="http://schemas.openxmlformats.org/officeDocument/2006/math">
                    <m:r>
                      <a:rPr lang="en-US" sz="2000" i="1">
                        <a:latin typeface="Cambria Math" panose="02040503050406030204" pitchFamily="18" charset="0"/>
                        <a:sym typeface="Symbol" panose="05050102010706020507" pitchFamily="18" charset="2"/>
                      </a:rPr>
                      <m:t></m:t>
                    </m:r>
                  </m:oMath>
                </a14:m>
                <a:r>
                  <a:rPr lang="en-US" sz="2000" dirty="0">
                    <a:latin typeface="+mn-lt"/>
                  </a:rPr>
                  <a:t>   cost(PAKE)  </a:t>
                </a:r>
                <a:r>
                  <a:rPr lang="en-US" altLang="zh-CN" sz="2000" dirty="0">
                    <a:latin typeface="+mn-lt"/>
                    <a:sym typeface="Symbol" panose="05050102010706020507" pitchFamily="18" charset="2"/>
                  </a:rPr>
                  <a:t>  cost(DH KE)</a:t>
                </a:r>
              </a:p>
              <a:p>
                <a:endParaRPr lang="en-US" sz="1400" dirty="0">
                  <a:latin typeface="+mn-lt"/>
                </a:endParaRPr>
              </a:p>
              <a:p>
                <a:endParaRPr lang="en-US" sz="1400" dirty="0">
                  <a:latin typeface="+mn-lt"/>
                </a:endParaRPr>
              </a:p>
              <a:p>
                <a:pPr>
                  <a:spcBef>
                    <a:spcPts val="1200"/>
                  </a:spcBef>
                </a:pPr>
                <a:r>
                  <a:rPr lang="en-US" altLang="zh-CN" sz="2100" i="1" dirty="0">
                    <a:latin typeface="+mn-lt"/>
                  </a:rPr>
                  <a:t>EKE</a:t>
                </a:r>
                <a:r>
                  <a:rPr lang="en-US" altLang="zh-CN" sz="2100" dirty="0">
                    <a:latin typeface="+mn-lt"/>
                  </a:rPr>
                  <a:t> [BM92,BPR00,MRR20,…], </a:t>
                </a:r>
                <a:r>
                  <a:rPr lang="en-US" altLang="zh-CN" sz="2100" i="1" dirty="0">
                    <a:latin typeface="+mn-lt"/>
                  </a:rPr>
                  <a:t>SPEKE</a:t>
                </a:r>
                <a:r>
                  <a:rPr lang="en-US" altLang="zh-CN" sz="2100" dirty="0">
                    <a:latin typeface="+mn-lt"/>
                  </a:rPr>
                  <a:t> [Jab96], </a:t>
                </a:r>
                <a:r>
                  <a:rPr lang="en-US" altLang="zh-CN" sz="2100" i="1" dirty="0">
                    <a:latin typeface="+mn-lt"/>
                  </a:rPr>
                  <a:t>PAK/PPK</a:t>
                </a:r>
                <a:r>
                  <a:rPr lang="en-US" altLang="zh-CN" sz="2100" dirty="0">
                    <a:latin typeface="+mn-lt"/>
                  </a:rPr>
                  <a:t> [BMP00], </a:t>
                </a:r>
                <a:r>
                  <a:rPr lang="en-US" altLang="zh-CN" sz="2100" i="1" dirty="0">
                    <a:latin typeface="+mn-lt"/>
                  </a:rPr>
                  <a:t>SPAKE2</a:t>
                </a:r>
                <a:r>
                  <a:rPr lang="en-US" altLang="zh-CN" sz="2100" dirty="0">
                    <a:latin typeface="+mn-lt"/>
                  </a:rPr>
                  <a:t> [AP05], </a:t>
                </a:r>
                <a:r>
                  <a:rPr lang="en-US" altLang="zh-CN" sz="2100" i="1" dirty="0">
                    <a:latin typeface="+mn-lt"/>
                  </a:rPr>
                  <a:t>TBPEKE</a:t>
                </a:r>
                <a:r>
                  <a:rPr lang="en-US" altLang="zh-CN" sz="2100" dirty="0">
                    <a:latin typeface="+mn-lt"/>
                  </a:rPr>
                  <a:t> [PW17], </a:t>
                </a:r>
                <a:r>
                  <a:rPr lang="en-US" altLang="zh-CN" sz="2100" i="1" dirty="0">
                    <a:latin typeface="+mn-lt"/>
                  </a:rPr>
                  <a:t>CPACE</a:t>
                </a:r>
                <a:r>
                  <a:rPr lang="en-US" altLang="zh-CN" sz="2100" dirty="0">
                    <a:latin typeface="+mn-lt"/>
                  </a:rPr>
                  <a:t> [HL19], …</a:t>
                </a:r>
              </a:p>
            </p:txBody>
          </p:sp>
        </mc:Choice>
        <mc:Fallback xmlns="">
          <p:sp>
            <p:nvSpPr>
              <p:cNvPr id="7" name="Title 1">
                <a:extLst>
                  <a:ext uri="{FF2B5EF4-FFF2-40B4-BE49-F238E27FC236}">
                    <a16:creationId xmlns:a16="http://schemas.microsoft.com/office/drawing/2014/main" id="{3AF6E8D4-F984-E940-D361-B48C29CBCC99}"/>
                  </a:ext>
                </a:extLst>
              </p:cNvPr>
              <p:cNvSpPr txBox="1">
                <a:spLocks noRot="1" noChangeAspect="1" noMove="1" noResize="1" noEditPoints="1" noAdjustHandles="1" noChangeArrowheads="1" noChangeShapeType="1" noTextEdit="1"/>
              </p:cNvSpPr>
              <p:nvPr/>
            </p:nvSpPr>
            <p:spPr bwMode="auto">
              <a:xfrm>
                <a:off x="109006" y="3897197"/>
                <a:ext cx="11973988" cy="1436465"/>
              </a:xfrm>
              <a:prstGeom prst="rect">
                <a:avLst/>
              </a:prstGeom>
              <a:blipFill>
                <a:blip r:embed="rId3"/>
                <a:stretch>
                  <a:fillRect l="-560" t="-508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Rectangle 9">
            <a:extLst>
              <a:ext uri="{FF2B5EF4-FFF2-40B4-BE49-F238E27FC236}">
                <a16:creationId xmlns:a16="http://schemas.microsoft.com/office/drawing/2014/main" id="{061008B1-9681-467A-B6BD-22B7ACCE4CD1}"/>
              </a:ext>
            </a:extLst>
          </p:cNvPr>
          <p:cNvSpPr/>
          <p:nvPr/>
        </p:nvSpPr>
        <p:spPr>
          <a:xfrm>
            <a:off x="10158976" y="4716855"/>
            <a:ext cx="702734" cy="3651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nvGrpSpPr>
          <p:cNvPr id="11" name="Group 10">
            <a:extLst>
              <a:ext uri="{FF2B5EF4-FFF2-40B4-BE49-F238E27FC236}">
                <a16:creationId xmlns:a16="http://schemas.microsoft.com/office/drawing/2014/main" id="{BD96A809-1BEE-1B4B-6062-9837469FA28A}"/>
              </a:ext>
            </a:extLst>
          </p:cNvPr>
          <p:cNvGrpSpPr/>
          <p:nvPr/>
        </p:nvGrpSpPr>
        <p:grpSpPr>
          <a:xfrm>
            <a:off x="7937013" y="5098311"/>
            <a:ext cx="4275529" cy="385157"/>
            <a:chOff x="8726310" y="6093613"/>
            <a:chExt cx="2827831" cy="437839"/>
          </a:xfrm>
        </p:grpSpPr>
        <p:sp>
          <p:nvSpPr>
            <p:cNvPr id="12" name="Title 1">
              <a:extLst>
                <a:ext uri="{FF2B5EF4-FFF2-40B4-BE49-F238E27FC236}">
                  <a16:creationId xmlns:a16="http://schemas.microsoft.com/office/drawing/2014/main" id="{E269A950-7CFD-321D-DB0B-D290C0B6B6DA}"/>
                </a:ext>
              </a:extLst>
            </p:cNvPr>
            <p:cNvSpPr txBox="1">
              <a:spLocks/>
            </p:cNvSpPr>
            <p:nvPr/>
          </p:nvSpPr>
          <p:spPr bwMode="auto">
            <a:xfrm>
              <a:off x="8726310" y="6185076"/>
              <a:ext cx="2827831" cy="34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altLang="zh-CN" sz="1800" dirty="0">
                  <a:solidFill>
                    <a:srgbClr val="FF0000"/>
                  </a:solidFill>
                  <a:latin typeface="+mn-lt"/>
                </a:rPr>
                <a:t>IETF symmetric PAKE competition winner</a:t>
              </a:r>
            </a:p>
          </p:txBody>
        </p:sp>
        <p:cxnSp>
          <p:nvCxnSpPr>
            <p:cNvPr id="13" name="Straight Arrow Connector 12">
              <a:extLst>
                <a:ext uri="{FF2B5EF4-FFF2-40B4-BE49-F238E27FC236}">
                  <a16:creationId xmlns:a16="http://schemas.microsoft.com/office/drawing/2014/main" id="{46EB79F3-AC9D-6213-22DE-D0A1083C282E}"/>
                </a:ext>
              </a:extLst>
            </p:cNvPr>
            <p:cNvCxnSpPr>
              <a:cxnSpLocks/>
            </p:cNvCxnSpPr>
            <p:nvPr/>
          </p:nvCxnSpPr>
          <p:spPr>
            <a:xfrm flipV="1">
              <a:off x="9362809" y="6093613"/>
              <a:ext cx="810032" cy="15160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E703C75-060E-03F7-0137-C7199F78A9F1}"/>
              </a:ext>
            </a:extLst>
          </p:cNvPr>
          <p:cNvSpPr/>
          <p:nvPr/>
        </p:nvSpPr>
        <p:spPr>
          <a:xfrm>
            <a:off x="161468" y="4721268"/>
            <a:ext cx="470668" cy="36512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grpSp>
        <p:nvGrpSpPr>
          <p:cNvPr id="15" name="Group 14">
            <a:extLst>
              <a:ext uri="{FF2B5EF4-FFF2-40B4-BE49-F238E27FC236}">
                <a16:creationId xmlns:a16="http://schemas.microsoft.com/office/drawing/2014/main" id="{13E99C94-09F7-C2FC-E09C-53ED9683C1F2}"/>
              </a:ext>
            </a:extLst>
          </p:cNvPr>
          <p:cNvGrpSpPr/>
          <p:nvPr/>
        </p:nvGrpSpPr>
        <p:grpSpPr>
          <a:xfrm>
            <a:off x="396802" y="5138889"/>
            <a:ext cx="1704744" cy="419688"/>
            <a:chOff x="7667891" y="6295005"/>
            <a:chExt cx="2827831" cy="419688"/>
          </a:xfrm>
        </p:grpSpPr>
        <p:sp>
          <p:nvSpPr>
            <p:cNvPr id="16" name="Title 1">
              <a:extLst>
                <a:ext uri="{FF2B5EF4-FFF2-40B4-BE49-F238E27FC236}">
                  <a16:creationId xmlns:a16="http://schemas.microsoft.com/office/drawing/2014/main" id="{B916DC5D-626A-A3F8-4140-FD1002A9A487}"/>
                </a:ext>
              </a:extLst>
            </p:cNvPr>
            <p:cNvSpPr txBox="1">
              <a:spLocks/>
            </p:cNvSpPr>
            <p:nvPr/>
          </p:nvSpPr>
          <p:spPr bwMode="auto">
            <a:xfrm>
              <a:off x="7667891" y="6368317"/>
              <a:ext cx="2827831" cy="34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altLang="zh-CN" sz="1800" dirty="0">
                  <a:solidFill>
                    <a:srgbClr val="FF0000"/>
                  </a:solidFill>
                  <a:latin typeface="+mn-lt"/>
                </a:rPr>
                <a:t>the first PAKE</a:t>
              </a:r>
            </a:p>
          </p:txBody>
        </p:sp>
        <p:cxnSp>
          <p:nvCxnSpPr>
            <p:cNvPr id="17" name="Straight Arrow Connector 16">
              <a:extLst>
                <a:ext uri="{FF2B5EF4-FFF2-40B4-BE49-F238E27FC236}">
                  <a16:creationId xmlns:a16="http://schemas.microsoft.com/office/drawing/2014/main" id="{4D0B500E-CB6A-5E9E-450D-8A3721397BFB}"/>
                </a:ext>
              </a:extLst>
            </p:cNvPr>
            <p:cNvCxnSpPr>
              <a:cxnSpLocks/>
            </p:cNvCxnSpPr>
            <p:nvPr/>
          </p:nvCxnSpPr>
          <p:spPr>
            <a:xfrm flipH="1" flipV="1">
              <a:off x="7667891" y="6295005"/>
              <a:ext cx="554015" cy="10923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itle 1">
            <a:extLst>
              <a:ext uri="{FF2B5EF4-FFF2-40B4-BE49-F238E27FC236}">
                <a16:creationId xmlns:a16="http://schemas.microsoft.com/office/drawing/2014/main" id="{5841326B-9406-F8D8-5865-9748450152C1}"/>
              </a:ext>
            </a:extLst>
          </p:cNvPr>
          <p:cNvSpPr txBox="1">
            <a:spLocks/>
          </p:cNvSpPr>
          <p:nvPr/>
        </p:nvSpPr>
        <p:spPr bwMode="auto">
          <a:xfrm>
            <a:off x="125777" y="5492450"/>
            <a:ext cx="11973988" cy="11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nSpc>
                <a:spcPct val="150000"/>
              </a:lnSpc>
            </a:pPr>
            <a:r>
              <a:rPr lang="en-US" sz="2000" dirty="0">
                <a:latin typeface="+mn-lt"/>
              </a:rPr>
              <a:t>Recent interest in PAKEs which are post-quantum secure</a:t>
            </a:r>
          </a:p>
          <a:p>
            <a:pPr marL="342900" lvl="0" indent="-342900">
              <a:lnSpc>
                <a:spcPct val="100000"/>
              </a:lnSpc>
              <a:buFont typeface="Arial" panose="020B0604020202020204" pitchFamily="34" charset="0"/>
              <a:buChar char="•"/>
              <a:defRPr/>
            </a:pPr>
            <a:r>
              <a:rPr lang="en-US" sz="2000" dirty="0">
                <a:latin typeface="+mn-lt"/>
              </a:rPr>
              <a:t>e.g. generic constructions from any KEM </a:t>
            </a:r>
            <a:r>
              <a:rPr lang="en-US" sz="1800" dirty="0">
                <a:latin typeface="+mn-lt"/>
              </a:rPr>
              <a:t>[BM’92,…,MRR’20,BCPRR’23,PZ’23,DGJ’23,ABJS’24]</a:t>
            </a:r>
            <a:endParaRPr kumimoji="0" lang="en-US" sz="2100" b="0" i="0" u="none" strike="noStrike" kern="1200" cap="none" spc="0" normalizeH="0" baseline="0" noProof="0" dirty="0">
              <a:ln>
                <a:noFill/>
              </a:ln>
              <a:solidFill>
                <a:prstClr val="black"/>
              </a:solidFill>
              <a:effectLst/>
              <a:uLnTx/>
              <a:uFillTx/>
              <a:latin typeface="+mn-lt"/>
              <a:ea typeface="宋体" panose="02010600030101010101" pitchFamily="2" charset="-122"/>
              <a:cs typeface="+mn-cs"/>
            </a:endParaRPr>
          </a:p>
        </p:txBody>
      </p:sp>
      <p:sp>
        <p:nvSpPr>
          <p:cNvPr id="19" name="Title 1">
            <a:extLst>
              <a:ext uri="{FF2B5EF4-FFF2-40B4-BE49-F238E27FC236}">
                <a16:creationId xmlns:a16="http://schemas.microsoft.com/office/drawing/2014/main" id="{88EA16AF-E3FD-AFB6-A6AF-D927BBEFB1BB}"/>
              </a:ext>
            </a:extLst>
          </p:cNvPr>
          <p:cNvSpPr txBox="1">
            <a:spLocks/>
          </p:cNvSpPr>
          <p:nvPr/>
        </p:nvSpPr>
        <p:spPr bwMode="auto">
          <a:xfrm>
            <a:off x="1934554" y="5188560"/>
            <a:ext cx="3064736" cy="34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altLang="zh-CN" sz="1800" dirty="0">
                <a:solidFill>
                  <a:srgbClr val="FF0000"/>
                </a:solidFill>
                <a:latin typeface="+mn-lt"/>
              </a:rPr>
              <a:t>generic from KEM/(NI)KE </a:t>
            </a:r>
          </a:p>
        </p:txBody>
      </p:sp>
      <p:cxnSp>
        <p:nvCxnSpPr>
          <p:cNvPr id="20" name="Straight Arrow Connector 19">
            <a:extLst>
              <a:ext uri="{FF2B5EF4-FFF2-40B4-BE49-F238E27FC236}">
                <a16:creationId xmlns:a16="http://schemas.microsoft.com/office/drawing/2014/main" id="{91F4B492-F37C-A02C-8D75-CFE355CBAE86}"/>
              </a:ext>
            </a:extLst>
          </p:cNvPr>
          <p:cNvCxnSpPr>
            <a:cxnSpLocks/>
          </p:cNvCxnSpPr>
          <p:nvPr/>
        </p:nvCxnSpPr>
        <p:spPr>
          <a:xfrm flipH="1" flipV="1">
            <a:off x="730787" y="5094600"/>
            <a:ext cx="1412053" cy="15185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6B233249-5B8C-BCEA-6FA5-CB92DC81A57B}"/>
              </a:ext>
            </a:extLst>
          </p:cNvPr>
          <p:cNvGrpSpPr/>
          <p:nvPr/>
        </p:nvGrpSpPr>
        <p:grpSpPr>
          <a:xfrm>
            <a:off x="1358849" y="1842069"/>
            <a:ext cx="9073813" cy="1623366"/>
            <a:chOff x="489321" y="2076567"/>
            <a:chExt cx="11065035" cy="2592435"/>
          </a:xfrm>
        </p:grpSpPr>
        <p:sp>
          <p:nvSpPr>
            <p:cNvPr id="37" name="Rectangle 36">
              <a:extLst>
                <a:ext uri="{FF2B5EF4-FFF2-40B4-BE49-F238E27FC236}">
                  <a16:creationId xmlns:a16="http://schemas.microsoft.com/office/drawing/2014/main" id="{4F121B3D-9E22-AF93-6491-78C1E99445F5}"/>
                </a:ext>
              </a:extLst>
            </p:cNvPr>
            <p:cNvSpPr/>
            <p:nvPr/>
          </p:nvSpPr>
          <p:spPr>
            <a:xfrm>
              <a:off x="4178486" y="2130838"/>
              <a:ext cx="3835027" cy="2538164"/>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a:t>PAKE</a:t>
              </a:r>
            </a:p>
            <a:p>
              <a:pPr algn="ctr"/>
              <a:endParaRPr lang="en-US" sz="3600" dirty="0"/>
            </a:p>
            <a:p>
              <a:pPr algn="ctr"/>
              <a:endParaRPr lang="en-US" sz="3600" dirty="0"/>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94A79B14-2883-2311-2416-906CA911C3B1}"/>
                    </a:ext>
                  </a:extLst>
                </p:cNvPr>
                <p:cNvSpPr/>
                <p:nvPr/>
              </p:nvSpPr>
              <p:spPr>
                <a:xfrm>
                  <a:off x="8316699" y="2303545"/>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𝑝</m:t>
                        </m:r>
                        <m:r>
                          <a:rPr lang="en-US" sz="2000" i="1" dirty="0" smtClean="0">
                            <a:latin typeface="Cambria Math" panose="02040503050406030204" pitchFamily="18" charset="0"/>
                          </a:rPr>
                          <m:t>𝑤</m:t>
                        </m:r>
                        <m:r>
                          <a:rPr lang="en-US" sz="2000" b="0" i="1" dirty="0" smtClean="0">
                            <a:latin typeface="Cambria Math" panose="02040503050406030204" pitchFamily="18" charset="0"/>
                          </a:rPr>
                          <m:t>′</m:t>
                        </m:r>
                      </m:oMath>
                    </m:oMathPara>
                  </a14:m>
                  <a:endParaRPr lang="en-US" sz="2000" dirty="0"/>
                </a:p>
              </p:txBody>
            </p:sp>
          </mc:Choice>
          <mc:Fallback xmlns="">
            <p:sp>
              <p:nvSpPr>
                <p:cNvPr id="40" name="Rectangle 39">
                  <a:extLst>
                    <a:ext uri="{FF2B5EF4-FFF2-40B4-BE49-F238E27FC236}">
                      <a16:creationId xmlns:a16="http://schemas.microsoft.com/office/drawing/2014/main" id="{94A79B14-2883-2311-2416-906CA911C3B1}"/>
                    </a:ext>
                  </a:extLst>
                </p:cNvPr>
                <p:cNvSpPr>
                  <a:spLocks noRot="1" noChangeAspect="1" noMove="1" noResize="1" noEditPoints="1" noAdjustHandles="1" noChangeArrowheads="1" noChangeShapeType="1" noTextEdit="1"/>
                </p:cNvSpPr>
                <p:nvPr/>
              </p:nvSpPr>
              <p:spPr>
                <a:xfrm>
                  <a:off x="8316699" y="2303545"/>
                  <a:ext cx="1198230" cy="455733"/>
                </a:xfrm>
                <a:prstGeom prst="rect">
                  <a:avLst/>
                </a:prstGeom>
                <a:blipFill>
                  <a:blip r:embed="rId4"/>
                  <a:stretch>
                    <a:fillRect t="-6383" b="-31915"/>
                  </a:stretch>
                </a:blipFill>
                <a:ln>
                  <a:noFill/>
                </a:ln>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D41F791F-7753-768F-12F1-22435E9D5412}"/>
                </a:ext>
              </a:extLst>
            </p:cNvPr>
            <p:cNvGrpSpPr/>
            <p:nvPr/>
          </p:nvGrpSpPr>
          <p:grpSpPr>
            <a:xfrm>
              <a:off x="9353343" y="2076567"/>
              <a:ext cx="2201013" cy="2474043"/>
              <a:chOff x="9224942" y="2706465"/>
              <a:chExt cx="2201013" cy="2474043"/>
            </a:xfrm>
          </p:grpSpPr>
          <p:pic>
            <p:nvPicPr>
              <p:cNvPr id="59" name="Picture 58">
                <a:extLst>
                  <a:ext uri="{FF2B5EF4-FFF2-40B4-BE49-F238E27FC236}">
                    <a16:creationId xmlns:a16="http://schemas.microsoft.com/office/drawing/2014/main" id="{68EA38A6-E7A8-0E54-5CFB-758E4178DA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4942" y="2706465"/>
                <a:ext cx="2201013" cy="2474043"/>
              </a:xfrm>
              <a:prstGeom prst="rect">
                <a:avLst/>
              </a:prstGeom>
            </p:spPr>
          </p:pic>
          <p:sp>
            <p:nvSpPr>
              <p:cNvPr id="60" name="Rectangle 59">
                <a:extLst>
                  <a:ext uri="{FF2B5EF4-FFF2-40B4-BE49-F238E27FC236}">
                    <a16:creationId xmlns:a16="http://schemas.microsoft.com/office/drawing/2014/main" id="{B4DCB969-5767-3447-55EC-BB2B6D8D20E2}"/>
                  </a:ext>
                </a:extLst>
              </p:cNvPr>
              <p:cNvSpPr/>
              <p:nvPr/>
            </p:nvSpPr>
            <p:spPr>
              <a:xfrm>
                <a:off x="9524019" y="4776753"/>
                <a:ext cx="1668796" cy="31239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Charles</a:t>
                </a:r>
              </a:p>
            </p:txBody>
          </p:sp>
        </p:grpSp>
        <mc:AlternateContent xmlns:mc="http://schemas.openxmlformats.org/markup-compatibility/2006" xmlns:a14="http://schemas.microsoft.com/office/drawing/2010/main">
          <mc:Choice Requires="a14">
            <p:sp>
              <p:nvSpPr>
                <p:cNvPr id="42" name="Rectangle 41">
                  <a:extLst>
                    <a:ext uri="{FF2B5EF4-FFF2-40B4-BE49-F238E27FC236}">
                      <a16:creationId xmlns:a16="http://schemas.microsoft.com/office/drawing/2014/main" id="{EA8CCC1C-80F8-9A6B-CC24-BE5F1AC995DB}"/>
                    </a:ext>
                  </a:extLst>
                </p:cNvPr>
                <p:cNvSpPr/>
                <p:nvPr/>
              </p:nvSpPr>
              <p:spPr>
                <a:xfrm>
                  <a:off x="8431077" y="3870911"/>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𝑘</m:t>
                        </m:r>
                        <m:r>
                          <a:rPr lang="en-US" sz="2000" b="0" i="1" dirty="0" smtClean="0">
                            <a:latin typeface="Cambria Math" panose="02040503050406030204" pitchFamily="18" charset="0"/>
                          </a:rPr>
                          <m:t>′</m:t>
                        </m:r>
                      </m:oMath>
                    </m:oMathPara>
                  </a14:m>
                  <a:endParaRPr lang="en-US" sz="2000" dirty="0"/>
                </a:p>
              </p:txBody>
            </p:sp>
          </mc:Choice>
          <mc:Fallback xmlns="">
            <p:sp>
              <p:nvSpPr>
                <p:cNvPr id="42" name="Rectangle 41">
                  <a:extLst>
                    <a:ext uri="{FF2B5EF4-FFF2-40B4-BE49-F238E27FC236}">
                      <a16:creationId xmlns:a16="http://schemas.microsoft.com/office/drawing/2014/main" id="{EA8CCC1C-80F8-9A6B-CC24-BE5F1AC995DB}"/>
                    </a:ext>
                  </a:extLst>
                </p:cNvPr>
                <p:cNvSpPr>
                  <a:spLocks noRot="1" noChangeAspect="1" noMove="1" noResize="1" noEditPoints="1" noAdjustHandles="1" noChangeArrowheads="1" noChangeShapeType="1" noTextEdit="1"/>
                </p:cNvSpPr>
                <p:nvPr/>
              </p:nvSpPr>
              <p:spPr>
                <a:xfrm>
                  <a:off x="8431077" y="3870911"/>
                  <a:ext cx="780017" cy="365125"/>
                </a:xfrm>
                <a:prstGeom prst="rect">
                  <a:avLst/>
                </a:prstGeom>
                <a:blipFill>
                  <a:blip r:embed="rId6"/>
                  <a:stretch>
                    <a:fillRect t="-18421" b="-31579"/>
                  </a:stretch>
                </a:blipFill>
                <a:ln>
                  <a:noFill/>
                </a:ln>
              </p:spPr>
              <p:txBody>
                <a:bodyPr/>
                <a:lstStyle/>
                <a:p>
                  <a:r>
                    <a:rPr lang="en-US">
                      <a:noFill/>
                    </a:rPr>
                    <a:t> </a:t>
                  </a:r>
                </a:p>
              </p:txBody>
            </p:sp>
          </mc:Fallback>
        </mc:AlternateContent>
        <p:cxnSp>
          <p:nvCxnSpPr>
            <p:cNvPr id="46" name="Straight Arrow Connector 45">
              <a:extLst>
                <a:ext uri="{FF2B5EF4-FFF2-40B4-BE49-F238E27FC236}">
                  <a16:creationId xmlns:a16="http://schemas.microsoft.com/office/drawing/2014/main" id="{417E8901-C3B4-74FC-2ED3-F9C7B8F891B4}"/>
                </a:ext>
              </a:extLst>
            </p:cNvPr>
            <p:cNvCxnSpPr>
              <a:cxnSpLocks/>
            </p:cNvCxnSpPr>
            <p:nvPr/>
          </p:nvCxnSpPr>
          <p:spPr>
            <a:xfrm>
              <a:off x="8147674" y="4286585"/>
              <a:ext cx="127160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377CE1AA-5FEE-1BEA-98A2-0DAA8D8B13C5}"/>
                </a:ext>
              </a:extLst>
            </p:cNvPr>
            <p:cNvCxnSpPr>
              <a:cxnSpLocks/>
            </p:cNvCxnSpPr>
            <p:nvPr/>
          </p:nvCxnSpPr>
          <p:spPr>
            <a:xfrm flipH="1">
              <a:off x="8160493" y="2824679"/>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31530584-ED5D-ABF9-E54E-4C1EEA5A1B26}"/>
                    </a:ext>
                  </a:extLst>
                </p:cNvPr>
                <p:cNvSpPr/>
                <p:nvPr/>
              </p:nvSpPr>
              <p:spPr>
                <a:xfrm>
                  <a:off x="2718747" y="2275957"/>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𝑝𝑤</m:t>
                        </m:r>
                      </m:oMath>
                    </m:oMathPara>
                  </a14:m>
                  <a:endParaRPr lang="en-US" sz="2000" dirty="0"/>
                </a:p>
              </p:txBody>
            </p:sp>
          </mc:Choice>
          <mc:Fallback xmlns="">
            <p:sp>
              <p:nvSpPr>
                <p:cNvPr id="51" name="Rectangle 50">
                  <a:extLst>
                    <a:ext uri="{FF2B5EF4-FFF2-40B4-BE49-F238E27FC236}">
                      <a16:creationId xmlns:a16="http://schemas.microsoft.com/office/drawing/2014/main" id="{31530584-ED5D-ABF9-E54E-4C1EEA5A1B26}"/>
                    </a:ext>
                  </a:extLst>
                </p:cNvPr>
                <p:cNvSpPr>
                  <a:spLocks noRot="1" noChangeAspect="1" noMove="1" noResize="1" noEditPoints="1" noAdjustHandles="1" noChangeArrowheads="1" noChangeShapeType="1" noTextEdit="1"/>
                </p:cNvSpPr>
                <p:nvPr/>
              </p:nvSpPr>
              <p:spPr>
                <a:xfrm>
                  <a:off x="2718747" y="2275957"/>
                  <a:ext cx="1198230" cy="455733"/>
                </a:xfrm>
                <a:prstGeom prst="rect">
                  <a:avLst/>
                </a:prstGeom>
                <a:blipFill>
                  <a:blip r:embed="rId7"/>
                  <a:stretch>
                    <a:fillRect b="-3260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AFAE0D78-FFBD-7D99-004E-E5215DA849FA}"/>
                    </a:ext>
                  </a:extLst>
                </p:cNvPr>
                <p:cNvSpPr/>
                <p:nvPr/>
              </p:nvSpPr>
              <p:spPr>
                <a:xfrm>
                  <a:off x="2897429" y="3823634"/>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𝑘</m:t>
                        </m:r>
                      </m:oMath>
                    </m:oMathPara>
                  </a14:m>
                  <a:endParaRPr lang="en-US" sz="2000" dirty="0"/>
                </a:p>
              </p:txBody>
            </p:sp>
          </mc:Choice>
          <mc:Fallback xmlns="">
            <p:sp>
              <p:nvSpPr>
                <p:cNvPr id="52" name="Rectangle 51">
                  <a:extLst>
                    <a:ext uri="{FF2B5EF4-FFF2-40B4-BE49-F238E27FC236}">
                      <a16:creationId xmlns:a16="http://schemas.microsoft.com/office/drawing/2014/main" id="{AFAE0D78-FFBD-7D99-004E-E5215DA849FA}"/>
                    </a:ext>
                  </a:extLst>
                </p:cNvPr>
                <p:cNvSpPr>
                  <a:spLocks noRot="1" noChangeAspect="1" noMove="1" noResize="1" noEditPoints="1" noAdjustHandles="1" noChangeArrowheads="1" noChangeShapeType="1" noTextEdit="1"/>
                </p:cNvSpPr>
                <p:nvPr/>
              </p:nvSpPr>
              <p:spPr>
                <a:xfrm>
                  <a:off x="2897429" y="3823634"/>
                  <a:ext cx="780017" cy="365125"/>
                </a:xfrm>
                <a:prstGeom prst="rect">
                  <a:avLst/>
                </a:prstGeom>
                <a:blipFill>
                  <a:blip r:embed="rId8"/>
                  <a:stretch>
                    <a:fillRect t="-10811" b="-27027"/>
                  </a:stretch>
                </a:blipFill>
                <a:ln>
                  <a:noFill/>
                </a:ln>
              </p:spPr>
              <p:txBody>
                <a:bodyPr/>
                <a:lstStyle/>
                <a:p>
                  <a:r>
                    <a:rPr lang="en-US">
                      <a:noFill/>
                    </a:rPr>
                    <a:t> </a:t>
                  </a:r>
                </a:p>
              </p:txBody>
            </p:sp>
          </mc:Fallback>
        </mc:AlternateContent>
        <p:cxnSp>
          <p:nvCxnSpPr>
            <p:cNvPr id="53" name="Straight Arrow Connector 52">
              <a:extLst>
                <a:ext uri="{FF2B5EF4-FFF2-40B4-BE49-F238E27FC236}">
                  <a16:creationId xmlns:a16="http://schemas.microsoft.com/office/drawing/2014/main" id="{C535F8F0-6E9A-DA69-35FD-751E0FB004C2}"/>
                </a:ext>
              </a:extLst>
            </p:cNvPr>
            <p:cNvCxnSpPr>
              <a:cxnSpLocks/>
            </p:cNvCxnSpPr>
            <p:nvPr/>
          </p:nvCxnSpPr>
          <p:spPr>
            <a:xfrm>
              <a:off x="2624764" y="2824679"/>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4" name="Straight Arrow Connector 53">
              <a:extLst>
                <a:ext uri="{FF2B5EF4-FFF2-40B4-BE49-F238E27FC236}">
                  <a16:creationId xmlns:a16="http://schemas.microsoft.com/office/drawing/2014/main" id="{01B055ED-4307-89A3-EE06-399AB765A6EC}"/>
                </a:ext>
              </a:extLst>
            </p:cNvPr>
            <p:cNvCxnSpPr>
              <a:cxnSpLocks/>
            </p:cNvCxnSpPr>
            <p:nvPr/>
          </p:nvCxnSpPr>
          <p:spPr>
            <a:xfrm flipH="1">
              <a:off x="2599311" y="4286585"/>
              <a:ext cx="122647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534D55C5-9862-9A5B-F16E-81112C34339B}"/>
                    </a:ext>
                  </a:extLst>
                </p:cNvPr>
                <p:cNvSpPr/>
                <p:nvPr/>
              </p:nvSpPr>
              <p:spPr>
                <a:xfrm>
                  <a:off x="4442916" y="2836795"/>
                  <a:ext cx="3395290" cy="179511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𝑘</m:t>
                          </m:r>
                        </m:e>
                        <m:sup>
                          <m:r>
                            <a:rPr lang="en-US" sz="2000" b="0" i="1" dirty="0" smtClean="0">
                              <a:latin typeface="Cambria Math" panose="02040503050406030204" pitchFamily="18" charset="0"/>
                            </a:rPr>
                            <m:t>′</m:t>
                          </m:r>
                        </m:sup>
                      </m:sSup>
                      <m:r>
                        <a:rPr lang="en-US" sz="2000" i="1" dirty="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sym typeface="Symbol" panose="05050102010706020507" pitchFamily="18" charset="2"/>
                        </a:rPr>
                        <m:t>$)</m:t>
                      </m:r>
                    </m:oMath>
                  </a14:m>
                  <a:r>
                    <a:rPr lang="en-US" sz="2000" dirty="0"/>
                    <a:t> </a:t>
                  </a:r>
                </a:p>
                <a:p>
                  <a:pPr algn="ctr"/>
                  <a:r>
                    <a:rPr lang="en-US" sz="2000" dirty="0"/>
                    <a:t>if  </a:t>
                  </a:r>
                  <a14:m>
                    <m:oMath xmlns:m="http://schemas.openxmlformats.org/officeDocument/2006/math">
                      <m:r>
                        <a:rPr lang="en-US" sz="2000" b="0" i="1" dirty="0" smtClean="0">
                          <a:latin typeface="Cambria Math" panose="02040503050406030204" pitchFamily="18" charset="0"/>
                        </a:rPr>
                        <m:t>𝑝</m:t>
                      </m:r>
                      <m:r>
                        <a:rPr lang="en-US" sz="2000" i="1" dirty="0" smtClean="0">
                          <a:latin typeface="Cambria Math" panose="02040503050406030204" pitchFamily="18" charset="0"/>
                        </a:rPr>
                        <m:t>𝑤</m:t>
                      </m:r>
                      <m:r>
                        <a:rPr lang="en-US" sz="2000" i="1" dirty="0" smtClean="0">
                          <a:latin typeface="Cambria Math" panose="02040503050406030204" pitchFamily="18" charset="0"/>
                        </a:rPr>
                        <m:t>=</m:t>
                      </m:r>
                      <m:r>
                        <a:rPr lang="en-US" sz="2000" i="1" dirty="0" smtClean="0">
                          <a:latin typeface="Cambria Math" panose="02040503050406030204" pitchFamily="18" charset="0"/>
                        </a:rPr>
                        <m:t>𝑝𝑤</m:t>
                      </m:r>
                      <m:r>
                        <a:rPr lang="en-US" sz="2000" b="0" i="1" dirty="0" smtClean="0">
                          <a:latin typeface="Cambria Math" panose="02040503050406030204" pitchFamily="18" charset="0"/>
                        </a:rPr>
                        <m:t>′ </m:t>
                      </m:r>
                    </m:oMath>
                  </a14:m>
                  <a:endParaRPr lang="en-US" sz="2000" dirty="0"/>
                </a:p>
                <a:p>
                  <a:pPr algn="ctr">
                    <a:lnSpc>
                      <a:spcPct val="150000"/>
                    </a:lnSpc>
                  </a:pPr>
                  <a:r>
                    <a:rPr lang="en-US" sz="2000" dirty="0"/>
                    <a:t>else </a:t>
                  </a: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𝑘</m:t>
                          </m:r>
                        </m:e>
                        <m:sup>
                          <m:r>
                            <a:rPr lang="en-US" sz="2000" b="0" i="1" dirty="0" smtClean="0">
                              <a:latin typeface="Cambria Math" panose="02040503050406030204" pitchFamily="18" charset="0"/>
                            </a:rPr>
                            <m:t>′</m:t>
                          </m:r>
                        </m:sup>
                      </m:sSup>
                      <m:r>
                        <a:rPr lang="en-US" sz="2000" b="0" i="1" dirty="0" smtClean="0">
                          <a:latin typeface="Cambria Math" panose="02040503050406030204" pitchFamily="18" charset="0"/>
                        </a:rPr>
                        <m:t> </m:t>
                      </m:r>
                    </m:oMath>
                  </a14:m>
                  <a:r>
                    <a:rPr lang="en-US" sz="2000" dirty="0"/>
                    <a:t>independent</a:t>
                  </a:r>
                </a:p>
              </p:txBody>
            </p:sp>
          </mc:Choice>
          <mc:Fallback xmlns="">
            <p:sp>
              <p:nvSpPr>
                <p:cNvPr id="55" name="Rectangle 54">
                  <a:extLst>
                    <a:ext uri="{FF2B5EF4-FFF2-40B4-BE49-F238E27FC236}">
                      <a16:creationId xmlns:a16="http://schemas.microsoft.com/office/drawing/2014/main" id="{534D55C5-9862-9A5B-F16E-81112C34339B}"/>
                    </a:ext>
                  </a:extLst>
                </p:cNvPr>
                <p:cNvSpPr>
                  <a:spLocks noRot="1" noChangeAspect="1" noMove="1" noResize="1" noEditPoints="1" noAdjustHandles="1" noChangeArrowheads="1" noChangeShapeType="1" noTextEdit="1"/>
                </p:cNvSpPr>
                <p:nvPr/>
              </p:nvSpPr>
              <p:spPr>
                <a:xfrm>
                  <a:off x="4442916" y="2836795"/>
                  <a:ext cx="3395290" cy="1795118"/>
                </a:xfrm>
                <a:prstGeom prst="rect">
                  <a:avLst/>
                </a:prstGeom>
                <a:blipFill>
                  <a:blip r:embed="rId9"/>
                  <a:stretch>
                    <a:fillRect b="-15676"/>
                  </a:stretch>
                </a:blipFill>
                <a:ln>
                  <a:noFill/>
                </a:ln>
              </p:spPr>
              <p:txBody>
                <a:bodyPr/>
                <a:lstStyle/>
                <a:p>
                  <a:r>
                    <a:rPr lang="en-US">
                      <a:noFill/>
                    </a:rPr>
                    <a:t> </a:t>
                  </a:r>
                </a:p>
              </p:txBody>
            </p:sp>
          </mc:Fallback>
        </mc:AlternateContent>
        <p:grpSp>
          <p:nvGrpSpPr>
            <p:cNvPr id="56" name="Group 55">
              <a:extLst>
                <a:ext uri="{FF2B5EF4-FFF2-40B4-BE49-F238E27FC236}">
                  <a16:creationId xmlns:a16="http://schemas.microsoft.com/office/drawing/2014/main" id="{6A73B7D3-650C-771B-BB56-BD40FFDB5BEE}"/>
                </a:ext>
              </a:extLst>
            </p:cNvPr>
            <p:cNvGrpSpPr/>
            <p:nvPr/>
          </p:nvGrpSpPr>
          <p:grpSpPr>
            <a:xfrm>
              <a:off x="489321" y="2199924"/>
              <a:ext cx="2065498" cy="2298321"/>
              <a:chOff x="389417" y="2724355"/>
              <a:chExt cx="2065498" cy="2298321"/>
            </a:xfrm>
          </p:grpSpPr>
          <p:pic>
            <p:nvPicPr>
              <p:cNvPr id="57" name="Picture 56">
                <a:extLst>
                  <a:ext uri="{FF2B5EF4-FFF2-40B4-BE49-F238E27FC236}">
                    <a16:creationId xmlns:a16="http://schemas.microsoft.com/office/drawing/2014/main" id="{7B549F41-0472-9756-2756-2BAA8423926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9417" y="2724355"/>
                <a:ext cx="2065498" cy="2298321"/>
              </a:xfrm>
              <a:prstGeom prst="rect">
                <a:avLst/>
              </a:prstGeom>
            </p:spPr>
          </p:pic>
          <p:sp>
            <p:nvSpPr>
              <p:cNvPr id="58" name="Rectangle 57">
                <a:extLst>
                  <a:ext uri="{FF2B5EF4-FFF2-40B4-BE49-F238E27FC236}">
                    <a16:creationId xmlns:a16="http://schemas.microsoft.com/office/drawing/2014/main" id="{7DCCE94A-AA59-C6D6-96D3-0933D9C92D73}"/>
                  </a:ext>
                </a:extLst>
              </p:cNvPr>
              <p:cNvSpPr/>
              <p:nvPr/>
            </p:nvSpPr>
            <p:spPr>
              <a:xfrm>
                <a:off x="828269" y="459394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Ada</a:t>
                </a:r>
              </a:p>
            </p:txBody>
          </p:sp>
        </p:grpSp>
      </p:grpSp>
    </p:spTree>
    <p:extLst>
      <p:ext uri="{BB962C8B-B14F-4D97-AF65-F5344CB8AC3E}">
        <p14:creationId xmlns:p14="http://schemas.microsoft.com/office/powerpoint/2010/main" val="204128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F36DE411-8C2C-4523-8300-2D6B232DDC58}"/>
              </a:ext>
            </a:extLst>
          </p:cNvPr>
          <p:cNvSpPr txBox="1">
            <a:spLocks/>
          </p:cNvSpPr>
          <p:nvPr/>
        </p:nvSpPr>
        <p:spPr bwMode="auto">
          <a:xfrm>
            <a:off x="190029" y="115376"/>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Short review of PAKE security models</a:t>
            </a:r>
            <a:endParaRPr lang="en-US" sz="3600" dirty="0">
              <a:solidFill>
                <a:srgbClr val="FF0000"/>
              </a:solidFill>
            </a:endParaRPr>
          </a:p>
        </p:txBody>
      </p:sp>
      <p:sp>
        <p:nvSpPr>
          <p:cNvPr id="2" name="Slide Number Placeholder 1">
            <a:extLst>
              <a:ext uri="{FF2B5EF4-FFF2-40B4-BE49-F238E27FC236}">
                <a16:creationId xmlns:a16="http://schemas.microsoft.com/office/drawing/2014/main" id="{B30C71A8-6A1A-F1FF-68E4-3E058242444D}"/>
              </a:ext>
            </a:extLst>
          </p:cNvPr>
          <p:cNvSpPr>
            <a:spLocks noGrp="1"/>
          </p:cNvSpPr>
          <p:nvPr>
            <p:ph type="sldNum" sz="quarter" idx="12"/>
          </p:nvPr>
        </p:nvSpPr>
        <p:spPr/>
        <p:txBody>
          <a:bodyPr/>
          <a:lstStyle/>
          <a:p>
            <a:pPr>
              <a:defRPr/>
            </a:pPr>
            <a:fld id="{68010801-0F02-4A6B-A4E0-A6A05DF6C59F}" type="slidenum">
              <a:rPr lang="zh-CN" altLang="en-US" smtClean="0"/>
              <a:pPr>
                <a:defRPr/>
              </a:pPr>
              <a:t>3</a:t>
            </a:fld>
            <a:r>
              <a:rPr lang="en-US" altLang="zh-CN" dirty="0"/>
              <a:t>/18</a:t>
            </a:r>
            <a:endParaRPr lang="zh-CN" altLang="en-US" dirty="0"/>
          </a:p>
        </p:txBody>
      </p:sp>
      <p:sp>
        <p:nvSpPr>
          <p:cNvPr id="3" name="Title 1">
            <a:extLst>
              <a:ext uri="{FF2B5EF4-FFF2-40B4-BE49-F238E27FC236}">
                <a16:creationId xmlns:a16="http://schemas.microsoft.com/office/drawing/2014/main" id="{274C311F-C49F-5A79-71AE-EE944E7B86E3}"/>
              </a:ext>
            </a:extLst>
          </p:cNvPr>
          <p:cNvSpPr txBox="1">
            <a:spLocks/>
          </p:cNvSpPr>
          <p:nvPr/>
        </p:nvSpPr>
        <p:spPr bwMode="auto">
          <a:xfrm>
            <a:off x="117231" y="3735084"/>
            <a:ext cx="11973988" cy="2767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nSpc>
                <a:spcPct val="150000"/>
              </a:lnSpc>
            </a:pPr>
            <a:r>
              <a:rPr lang="en-US" sz="2000" dirty="0">
                <a:latin typeface="+mn-lt"/>
              </a:rPr>
              <a:t>PAKE security models:</a:t>
            </a:r>
          </a:p>
          <a:p>
            <a:pPr marL="342900" indent="-342900">
              <a:spcBef>
                <a:spcPts val="1200"/>
              </a:spcBef>
              <a:buFont typeface="Arial" panose="020B0604020202020204" pitchFamily="34" charset="0"/>
              <a:buChar char="•"/>
            </a:pPr>
            <a:r>
              <a:rPr lang="en-US" sz="2000" dirty="0">
                <a:latin typeface="+mn-lt"/>
              </a:rPr>
              <a:t>Bellare-Pointcheval-Rogaway </a:t>
            </a:r>
            <a:r>
              <a:rPr lang="en-US" sz="1800" dirty="0">
                <a:latin typeface="+mn-lt"/>
              </a:rPr>
              <a:t>[BPR’00]</a:t>
            </a:r>
            <a:r>
              <a:rPr lang="en-US" sz="2000" dirty="0">
                <a:latin typeface="+mn-lt"/>
              </a:rPr>
              <a:t>:	game-based, uniform (and independent) password distributions</a:t>
            </a:r>
          </a:p>
          <a:p>
            <a:pPr marL="342900" indent="-342900">
              <a:spcBef>
                <a:spcPts val="1200"/>
              </a:spcBef>
              <a:buFont typeface="Arial" panose="020B0604020202020204" pitchFamily="34" charset="0"/>
              <a:buChar char="•"/>
            </a:pPr>
            <a:r>
              <a:rPr lang="en-US" sz="2000" dirty="0">
                <a:latin typeface="+mn-lt"/>
              </a:rPr>
              <a:t>Boyko-MacKenzie-Patel </a:t>
            </a:r>
            <a:r>
              <a:rPr lang="en-US" sz="1800" dirty="0">
                <a:latin typeface="+mn-lt"/>
              </a:rPr>
              <a:t>[BMP’00]</a:t>
            </a:r>
            <a:r>
              <a:rPr lang="en-US" sz="2000" dirty="0">
                <a:latin typeface="+mn-lt"/>
              </a:rPr>
              <a:t>: 	simulation-based, </a:t>
            </a:r>
            <a:r>
              <a:rPr lang="en-US" sz="2000" dirty="0">
                <a:solidFill>
                  <a:srgbClr val="FF0000"/>
                </a:solidFill>
                <a:latin typeface="+mn-lt"/>
              </a:rPr>
              <a:t>arbitrary password distributions</a:t>
            </a:r>
          </a:p>
          <a:p>
            <a:pPr marL="342900" indent="-342900">
              <a:spcBef>
                <a:spcPts val="1200"/>
              </a:spcBef>
              <a:buFont typeface="Arial" panose="020B0604020202020204" pitchFamily="34" charset="0"/>
              <a:buChar char="•"/>
            </a:pPr>
            <a:r>
              <a:rPr lang="en-US" sz="2000" dirty="0">
                <a:latin typeface="+mn-lt"/>
              </a:rPr>
              <a:t>UC PAKE </a:t>
            </a:r>
            <a:r>
              <a:rPr lang="en-US" sz="1800" dirty="0">
                <a:solidFill>
                  <a:prstClr val="black"/>
                </a:solidFill>
                <a:latin typeface="Calibri" panose="020F0502020204030204"/>
                <a:ea typeface="宋体" panose="02010600030101010101" pitchFamily="2" charset="-122"/>
                <a:cs typeface="+mn-cs"/>
              </a:rPr>
              <a:t>[CHKLM’05]</a:t>
            </a:r>
            <a:r>
              <a:rPr lang="en-US" sz="2000" dirty="0">
                <a:latin typeface="+mn-lt"/>
              </a:rPr>
              <a:t>:  			+ </a:t>
            </a:r>
            <a:r>
              <a:rPr lang="en-US" sz="2000" i="1" dirty="0">
                <a:latin typeface="+mn-lt"/>
              </a:rPr>
              <a:t>Universal Composability </a:t>
            </a:r>
            <a:r>
              <a:rPr lang="en-US" sz="1800" dirty="0">
                <a:latin typeface="+mn-lt"/>
              </a:rPr>
              <a:t>[Can’01], </a:t>
            </a:r>
            <a:r>
              <a:rPr lang="en-US" altLang="zh-CN" sz="2000" dirty="0">
                <a:solidFill>
                  <a:srgbClr val="FF0000"/>
                </a:solidFill>
                <a:latin typeface="Calibri" panose="020F0502020204030204"/>
              </a:rPr>
              <a:t>a golden standard [ref: IETF]</a:t>
            </a:r>
            <a:endParaRPr lang="en-US" altLang="zh-CN" sz="2000" dirty="0">
              <a:latin typeface="Calibri" panose="020F0502020204030204"/>
            </a:endParaRPr>
          </a:p>
          <a:p>
            <a:pPr marL="342900" indent="-342900">
              <a:spcBef>
                <a:spcPts val="1200"/>
              </a:spcBef>
              <a:buFont typeface="Arial" panose="020B0604020202020204" pitchFamily="34" charset="0"/>
              <a:buChar char="•"/>
            </a:pPr>
            <a:r>
              <a:rPr lang="en-US" altLang="zh-CN" sz="2000" dirty="0">
                <a:latin typeface="Calibri" panose="020F0502020204030204"/>
              </a:rPr>
              <a:t>UC </a:t>
            </a:r>
            <a:r>
              <a:rPr lang="en-US" altLang="zh-CN" sz="2000" i="1" dirty="0">
                <a:latin typeface="Calibri" panose="020F0502020204030204"/>
              </a:rPr>
              <a:t>relaxed</a:t>
            </a:r>
            <a:r>
              <a:rPr lang="en-US" altLang="zh-CN" sz="2000" dirty="0">
                <a:latin typeface="Calibri" panose="020F0502020204030204"/>
              </a:rPr>
              <a:t> PAKE </a:t>
            </a:r>
            <a:r>
              <a:rPr lang="en-US" altLang="zh-CN" sz="1800" dirty="0">
                <a:latin typeface="Calibri" panose="020F0502020204030204"/>
              </a:rPr>
              <a:t>[ABBJKX’20]</a:t>
            </a:r>
            <a:r>
              <a:rPr lang="en-US" altLang="zh-CN" sz="2000" dirty="0">
                <a:latin typeface="Calibri" panose="020F0502020204030204"/>
              </a:rPr>
              <a:t>:		+ committed password test can be executed after protocol terminates</a:t>
            </a:r>
          </a:p>
          <a:p>
            <a:pPr>
              <a:spcBef>
                <a:spcPts val="1200"/>
              </a:spcBef>
            </a:pPr>
            <a:r>
              <a:rPr lang="en-US" altLang="zh-CN" sz="2000" dirty="0">
                <a:latin typeface="Calibri" panose="020F0502020204030204"/>
              </a:rPr>
              <a:t>					(notion realized by </a:t>
            </a:r>
            <a:r>
              <a:rPr lang="en-US" altLang="zh-CN" sz="2100" i="1" dirty="0">
                <a:solidFill>
                  <a:prstClr val="black"/>
                </a:solidFill>
                <a:latin typeface="Calibri" panose="020F0502020204030204"/>
                <a:cs typeface="+mn-cs"/>
              </a:rPr>
              <a:t>SPEKE</a:t>
            </a:r>
            <a:r>
              <a:rPr lang="en-US" altLang="zh-CN" sz="2100" dirty="0">
                <a:solidFill>
                  <a:prstClr val="black"/>
                </a:solidFill>
                <a:latin typeface="Calibri" panose="020F0502020204030204"/>
                <a:cs typeface="+mn-cs"/>
              </a:rPr>
              <a:t>, </a:t>
            </a:r>
            <a:r>
              <a:rPr lang="en-US" altLang="zh-CN" sz="2100" i="1" dirty="0">
                <a:solidFill>
                  <a:prstClr val="black"/>
                </a:solidFill>
                <a:latin typeface="Calibri" panose="020F0502020204030204"/>
                <a:cs typeface="+mn-cs"/>
              </a:rPr>
              <a:t>PAK/PPK</a:t>
            </a:r>
            <a:r>
              <a:rPr lang="en-US" altLang="zh-CN" sz="2100" dirty="0">
                <a:solidFill>
                  <a:prstClr val="black"/>
                </a:solidFill>
                <a:latin typeface="Calibri" panose="020F0502020204030204"/>
                <a:cs typeface="+mn-cs"/>
              </a:rPr>
              <a:t>, </a:t>
            </a:r>
            <a:r>
              <a:rPr lang="en-US" altLang="zh-CN" sz="2100" i="1" dirty="0">
                <a:solidFill>
                  <a:prstClr val="black"/>
                </a:solidFill>
                <a:latin typeface="Calibri" panose="020F0502020204030204"/>
                <a:cs typeface="+mn-cs"/>
              </a:rPr>
              <a:t>SPAKE2</a:t>
            </a:r>
            <a:r>
              <a:rPr lang="en-US" altLang="zh-CN" sz="2100" dirty="0">
                <a:solidFill>
                  <a:prstClr val="black"/>
                </a:solidFill>
                <a:latin typeface="Calibri" panose="020F0502020204030204"/>
                <a:cs typeface="+mn-cs"/>
              </a:rPr>
              <a:t>, </a:t>
            </a:r>
            <a:r>
              <a:rPr lang="en-US" altLang="zh-CN" sz="2100" i="1" dirty="0">
                <a:solidFill>
                  <a:prstClr val="black"/>
                </a:solidFill>
                <a:latin typeface="Calibri" panose="020F0502020204030204"/>
                <a:cs typeface="+mn-cs"/>
              </a:rPr>
              <a:t>TBPEKE</a:t>
            </a:r>
            <a:r>
              <a:rPr lang="en-US" altLang="zh-CN" sz="2100" dirty="0">
                <a:solidFill>
                  <a:prstClr val="black"/>
                </a:solidFill>
                <a:latin typeface="Calibri" panose="020F0502020204030204"/>
                <a:cs typeface="+mn-cs"/>
              </a:rPr>
              <a:t>, </a:t>
            </a:r>
            <a:r>
              <a:rPr lang="en-US" altLang="zh-CN" sz="2100" i="1" dirty="0">
                <a:solidFill>
                  <a:prstClr val="black"/>
                </a:solidFill>
                <a:latin typeface="Calibri" panose="020F0502020204030204"/>
                <a:cs typeface="+mn-cs"/>
              </a:rPr>
              <a:t>CPACE</a:t>
            </a:r>
            <a:r>
              <a:rPr lang="en-US" altLang="zh-CN" sz="2100" dirty="0">
                <a:solidFill>
                  <a:prstClr val="black"/>
                </a:solidFill>
                <a:latin typeface="Calibri" panose="020F0502020204030204"/>
                <a:cs typeface="+mn-cs"/>
              </a:rPr>
              <a:t>, …)</a:t>
            </a:r>
          </a:p>
          <a:p>
            <a:pPr>
              <a:spcBef>
                <a:spcPts val="600"/>
              </a:spcBef>
            </a:pPr>
            <a:r>
              <a:rPr lang="en-US" altLang="zh-CN" sz="2000" dirty="0">
                <a:latin typeface="Calibri" panose="020F0502020204030204"/>
              </a:rPr>
              <a:t>					</a:t>
            </a:r>
          </a:p>
          <a:p>
            <a:r>
              <a:rPr lang="en-US" sz="2000" i="1" dirty="0">
                <a:latin typeface="+mn-lt"/>
              </a:rPr>
              <a:t> </a:t>
            </a:r>
            <a:endParaRPr lang="en-US" sz="2000" dirty="0">
              <a:latin typeface="+mn-lt"/>
            </a:endParaRPr>
          </a:p>
        </p:txBody>
      </p:sp>
      <p:cxnSp>
        <p:nvCxnSpPr>
          <p:cNvPr id="7" name="Straight Arrow Connector 6">
            <a:extLst>
              <a:ext uri="{FF2B5EF4-FFF2-40B4-BE49-F238E27FC236}">
                <a16:creationId xmlns:a16="http://schemas.microsoft.com/office/drawing/2014/main" id="{F20455CF-4551-6FA5-14B8-68ECC19ABEB4}"/>
              </a:ext>
            </a:extLst>
          </p:cNvPr>
          <p:cNvCxnSpPr>
            <a:cxnSpLocks/>
          </p:cNvCxnSpPr>
          <p:nvPr/>
        </p:nvCxnSpPr>
        <p:spPr>
          <a:xfrm>
            <a:off x="3962400" y="5074490"/>
            <a:ext cx="1019503" cy="65366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4921285-0B36-D9F4-29AF-E8A120B10C63}"/>
              </a:ext>
            </a:extLst>
          </p:cNvPr>
          <p:cNvGrpSpPr/>
          <p:nvPr/>
        </p:nvGrpSpPr>
        <p:grpSpPr>
          <a:xfrm>
            <a:off x="1358849" y="1842069"/>
            <a:ext cx="9073813" cy="1623366"/>
            <a:chOff x="489321" y="2076567"/>
            <a:chExt cx="11065035" cy="2592435"/>
          </a:xfrm>
        </p:grpSpPr>
        <p:sp>
          <p:nvSpPr>
            <p:cNvPr id="14" name="Rectangle 13">
              <a:extLst>
                <a:ext uri="{FF2B5EF4-FFF2-40B4-BE49-F238E27FC236}">
                  <a16:creationId xmlns:a16="http://schemas.microsoft.com/office/drawing/2014/main" id="{59C356E3-3A27-1E07-3782-C2D75AD9DC24}"/>
                </a:ext>
              </a:extLst>
            </p:cNvPr>
            <p:cNvSpPr/>
            <p:nvPr/>
          </p:nvSpPr>
          <p:spPr>
            <a:xfrm>
              <a:off x="4178486" y="2130838"/>
              <a:ext cx="3835027" cy="2538164"/>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a:t>PAKE</a:t>
              </a:r>
            </a:p>
            <a:p>
              <a:pPr algn="ctr"/>
              <a:endParaRPr lang="en-US" sz="3600" dirty="0"/>
            </a:p>
            <a:p>
              <a:pPr algn="ctr"/>
              <a:endParaRPr lang="en-US" sz="3600" dirty="0"/>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A7673524-CBC1-3A50-7794-89DEC5B02CB2}"/>
                    </a:ext>
                  </a:extLst>
                </p:cNvPr>
                <p:cNvSpPr/>
                <p:nvPr/>
              </p:nvSpPr>
              <p:spPr>
                <a:xfrm>
                  <a:off x="8316699" y="2303545"/>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𝑝</m:t>
                        </m:r>
                        <m:r>
                          <a:rPr lang="en-US" sz="2000" i="1" dirty="0" smtClean="0">
                            <a:latin typeface="Cambria Math" panose="02040503050406030204" pitchFamily="18" charset="0"/>
                          </a:rPr>
                          <m:t>𝑤</m:t>
                        </m:r>
                        <m:r>
                          <a:rPr lang="en-US" sz="2000" b="0" i="1" dirty="0" smtClean="0">
                            <a:latin typeface="Cambria Math" panose="02040503050406030204" pitchFamily="18" charset="0"/>
                          </a:rPr>
                          <m:t>′</m:t>
                        </m:r>
                      </m:oMath>
                    </m:oMathPara>
                  </a14:m>
                  <a:endParaRPr lang="en-US" sz="2000" dirty="0"/>
                </a:p>
              </p:txBody>
            </p:sp>
          </mc:Choice>
          <mc:Fallback xmlns="">
            <p:sp>
              <p:nvSpPr>
                <p:cNvPr id="15" name="Rectangle 14">
                  <a:extLst>
                    <a:ext uri="{FF2B5EF4-FFF2-40B4-BE49-F238E27FC236}">
                      <a16:creationId xmlns:a16="http://schemas.microsoft.com/office/drawing/2014/main" id="{A7673524-CBC1-3A50-7794-89DEC5B02CB2}"/>
                    </a:ext>
                  </a:extLst>
                </p:cNvPr>
                <p:cNvSpPr>
                  <a:spLocks noRot="1" noChangeAspect="1" noMove="1" noResize="1" noEditPoints="1" noAdjustHandles="1" noChangeArrowheads="1" noChangeShapeType="1" noTextEdit="1"/>
                </p:cNvSpPr>
                <p:nvPr/>
              </p:nvSpPr>
              <p:spPr>
                <a:xfrm>
                  <a:off x="8316699" y="2303545"/>
                  <a:ext cx="1198230" cy="455733"/>
                </a:xfrm>
                <a:prstGeom prst="rect">
                  <a:avLst/>
                </a:prstGeom>
                <a:blipFill>
                  <a:blip r:embed="rId3"/>
                  <a:stretch>
                    <a:fillRect t="-6383" b="-31915"/>
                  </a:stretch>
                </a:blipFill>
                <a:ln>
                  <a:noFill/>
                </a:ln>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97C0C1D1-7330-96F7-C41B-764DCB603916}"/>
                </a:ext>
              </a:extLst>
            </p:cNvPr>
            <p:cNvGrpSpPr/>
            <p:nvPr/>
          </p:nvGrpSpPr>
          <p:grpSpPr>
            <a:xfrm>
              <a:off x="9353343" y="2076567"/>
              <a:ext cx="2201013" cy="2474043"/>
              <a:chOff x="9224942" y="2706465"/>
              <a:chExt cx="2201013" cy="2474043"/>
            </a:xfrm>
          </p:grpSpPr>
          <p:pic>
            <p:nvPicPr>
              <p:cNvPr id="40" name="Picture 39">
                <a:extLst>
                  <a:ext uri="{FF2B5EF4-FFF2-40B4-BE49-F238E27FC236}">
                    <a16:creationId xmlns:a16="http://schemas.microsoft.com/office/drawing/2014/main" id="{43618D39-A215-060B-C28C-5D9D8EF841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4942" y="2706465"/>
                <a:ext cx="2201013" cy="2474043"/>
              </a:xfrm>
              <a:prstGeom prst="rect">
                <a:avLst/>
              </a:prstGeom>
            </p:spPr>
          </p:pic>
          <p:sp>
            <p:nvSpPr>
              <p:cNvPr id="41" name="Rectangle 40">
                <a:extLst>
                  <a:ext uri="{FF2B5EF4-FFF2-40B4-BE49-F238E27FC236}">
                    <a16:creationId xmlns:a16="http://schemas.microsoft.com/office/drawing/2014/main" id="{175A0B6A-A254-8B69-F062-2D7177D30E27}"/>
                  </a:ext>
                </a:extLst>
              </p:cNvPr>
              <p:cNvSpPr/>
              <p:nvPr/>
            </p:nvSpPr>
            <p:spPr>
              <a:xfrm>
                <a:off x="9524019" y="4776753"/>
                <a:ext cx="1668796" cy="31239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Charles</a:t>
                </a:r>
              </a:p>
            </p:txBody>
          </p:sp>
        </p:gr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295D9FF6-2305-A817-48CE-A39CCD33AA9B}"/>
                    </a:ext>
                  </a:extLst>
                </p:cNvPr>
                <p:cNvSpPr/>
                <p:nvPr/>
              </p:nvSpPr>
              <p:spPr>
                <a:xfrm>
                  <a:off x="8431077" y="3870911"/>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𝑘</m:t>
                        </m:r>
                        <m:r>
                          <a:rPr lang="en-US" sz="2000" b="0" i="1" dirty="0" smtClean="0">
                            <a:latin typeface="Cambria Math" panose="02040503050406030204" pitchFamily="18" charset="0"/>
                          </a:rPr>
                          <m:t>′</m:t>
                        </m:r>
                      </m:oMath>
                    </m:oMathPara>
                  </a14:m>
                  <a:endParaRPr lang="en-US" sz="2000" dirty="0"/>
                </a:p>
              </p:txBody>
            </p:sp>
          </mc:Choice>
          <mc:Fallback xmlns="">
            <p:sp>
              <p:nvSpPr>
                <p:cNvPr id="17" name="Rectangle 16">
                  <a:extLst>
                    <a:ext uri="{FF2B5EF4-FFF2-40B4-BE49-F238E27FC236}">
                      <a16:creationId xmlns:a16="http://schemas.microsoft.com/office/drawing/2014/main" id="{295D9FF6-2305-A817-48CE-A39CCD33AA9B}"/>
                    </a:ext>
                  </a:extLst>
                </p:cNvPr>
                <p:cNvSpPr>
                  <a:spLocks noRot="1" noChangeAspect="1" noMove="1" noResize="1" noEditPoints="1" noAdjustHandles="1" noChangeArrowheads="1" noChangeShapeType="1" noTextEdit="1"/>
                </p:cNvSpPr>
                <p:nvPr/>
              </p:nvSpPr>
              <p:spPr>
                <a:xfrm>
                  <a:off x="8431077" y="3870911"/>
                  <a:ext cx="780017" cy="365125"/>
                </a:xfrm>
                <a:prstGeom prst="rect">
                  <a:avLst/>
                </a:prstGeom>
                <a:blipFill>
                  <a:blip r:embed="rId5"/>
                  <a:stretch>
                    <a:fillRect t="-18421" b="-31579"/>
                  </a:stretch>
                </a:blipFill>
                <a:ln>
                  <a:noFill/>
                </a:ln>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F8597AB7-7E96-A2B3-C301-9492CA11D0CC}"/>
                </a:ext>
              </a:extLst>
            </p:cNvPr>
            <p:cNvCxnSpPr>
              <a:cxnSpLocks/>
            </p:cNvCxnSpPr>
            <p:nvPr/>
          </p:nvCxnSpPr>
          <p:spPr>
            <a:xfrm>
              <a:off x="8147674" y="4286585"/>
              <a:ext cx="127160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0301BB3C-4395-42D8-2C2E-1AC91B084863}"/>
                </a:ext>
              </a:extLst>
            </p:cNvPr>
            <p:cNvCxnSpPr>
              <a:cxnSpLocks/>
            </p:cNvCxnSpPr>
            <p:nvPr/>
          </p:nvCxnSpPr>
          <p:spPr>
            <a:xfrm flipH="1">
              <a:off x="8160493" y="2824679"/>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54FBA71A-3773-9708-3913-1B354E1D4D87}"/>
                    </a:ext>
                  </a:extLst>
                </p:cNvPr>
                <p:cNvSpPr/>
                <p:nvPr/>
              </p:nvSpPr>
              <p:spPr>
                <a:xfrm>
                  <a:off x="2718747" y="2275957"/>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𝑝𝑤</m:t>
                        </m:r>
                      </m:oMath>
                    </m:oMathPara>
                  </a14:m>
                  <a:endParaRPr lang="en-US" sz="2000" dirty="0"/>
                </a:p>
              </p:txBody>
            </p:sp>
          </mc:Choice>
          <mc:Fallback xmlns="">
            <p:sp>
              <p:nvSpPr>
                <p:cNvPr id="20" name="Rectangle 19">
                  <a:extLst>
                    <a:ext uri="{FF2B5EF4-FFF2-40B4-BE49-F238E27FC236}">
                      <a16:creationId xmlns:a16="http://schemas.microsoft.com/office/drawing/2014/main" id="{54FBA71A-3773-9708-3913-1B354E1D4D87}"/>
                    </a:ext>
                  </a:extLst>
                </p:cNvPr>
                <p:cNvSpPr>
                  <a:spLocks noRot="1" noChangeAspect="1" noMove="1" noResize="1" noEditPoints="1" noAdjustHandles="1" noChangeArrowheads="1" noChangeShapeType="1" noTextEdit="1"/>
                </p:cNvSpPr>
                <p:nvPr/>
              </p:nvSpPr>
              <p:spPr>
                <a:xfrm>
                  <a:off x="2718747" y="2275957"/>
                  <a:ext cx="1198230" cy="455733"/>
                </a:xfrm>
                <a:prstGeom prst="rect">
                  <a:avLst/>
                </a:prstGeom>
                <a:blipFill>
                  <a:blip r:embed="rId6"/>
                  <a:stretch>
                    <a:fillRect b="-3260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9466D0D0-8964-AA9B-58F8-3D8162E94FD5}"/>
                    </a:ext>
                  </a:extLst>
                </p:cNvPr>
                <p:cNvSpPr/>
                <p:nvPr/>
              </p:nvSpPr>
              <p:spPr>
                <a:xfrm>
                  <a:off x="2897429" y="3823634"/>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𝑘</m:t>
                        </m:r>
                      </m:oMath>
                    </m:oMathPara>
                  </a14:m>
                  <a:endParaRPr lang="en-US" sz="2000" dirty="0"/>
                </a:p>
              </p:txBody>
            </p:sp>
          </mc:Choice>
          <mc:Fallback xmlns="">
            <p:sp>
              <p:nvSpPr>
                <p:cNvPr id="22" name="Rectangle 21">
                  <a:extLst>
                    <a:ext uri="{FF2B5EF4-FFF2-40B4-BE49-F238E27FC236}">
                      <a16:creationId xmlns:a16="http://schemas.microsoft.com/office/drawing/2014/main" id="{9466D0D0-8964-AA9B-58F8-3D8162E94FD5}"/>
                    </a:ext>
                  </a:extLst>
                </p:cNvPr>
                <p:cNvSpPr>
                  <a:spLocks noRot="1" noChangeAspect="1" noMove="1" noResize="1" noEditPoints="1" noAdjustHandles="1" noChangeArrowheads="1" noChangeShapeType="1" noTextEdit="1"/>
                </p:cNvSpPr>
                <p:nvPr/>
              </p:nvSpPr>
              <p:spPr>
                <a:xfrm>
                  <a:off x="2897429" y="3823634"/>
                  <a:ext cx="780017" cy="365125"/>
                </a:xfrm>
                <a:prstGeom prst="rect">
                  <a:avLst/>
                </a:prstGeom>
                <a:blipFill>
                  <a:blip r:embed="rId7"/>
                  <a:stretch>
                    <a:fillRect t="-10811" b="-27027"/>
                  </a:stretch>
                </a:blipFill>
                <a:ln>
                  <a:noFill/>
                </a:ln>
              </p:spPr>
              <p:txBody>
                <a:bodyPr/>
                <a:lstStyle/>
                <a:p>
                  <a:r>
                    <a:rPr lang="en-US">
                      <a:noFill/>
                    </a:rPr>
                    <a:t> </a:t>
                  </a:r>
                </a:p>
              </p:txBody>
            </p:sp>
          </mc:Fallback>
        </mc:AlternateContent>
        <p:cxnSp>
          <p:nvCxnSpPr>
            <p:cNvPr id="31" name="Straight Arrow Connector 30">
              <a:extLst>
                <a:ext uri="{FF2B5EF4-FFF2-40B4-BE49-F238E27FC236}">
                  <a16:creationId xmlns:a16="http://schemas.microsoft.com/office/drawing/2014/main" id="{D84C4229-1818-5941-049F-93B53F196BF4}"/>
                </a:ext>
              </a:extLst>
            </p:cNvPr>
            <p:cNvCxnSpPr>
              <a:cxnSpLocks/>
            </p:cNvCxnSpPr>
            <p:nvPr/>
          </p:nvCxnSpPr>
          <p:spPr>
            <a:xfrm>
              <a:off x="2624764" y="2824679"/>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8CA8B53D-2E6B-255E-D02E-F05819FED87C}"/>
                </a:ext>
              </a:extLst>
            </p:cNvPr>
            <p:cNvCxnSpPr>
              <a:cxnSpLocks/>
            </p:cNvCxnSpPr>
            <p:nvPr/>
          </p:nvCxnSpPr>
          <p:spPr>
            <a:xfrm flipH="1">
              <a:off x="2599311" y="4286585"/>
              <a:ext cx="122647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29D78450-68F1-C8AA-8066-21CCC0BBEC02}"/>
                    </a:ext>
                  </a:extLst>
                </p:cNvPr>
                <p:cNvSpPr/>
                <p:nvPr/>
              </p:nvSpPr>
              <p:spPr>
                <a:xfrm>
                  <a:off x="4442916" y="2836795"/>
                  <a:ext cx="3395290" cy="179511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𝑘</m:t>
                          </m:r>
                        </m:e>
                        <m:sup>
                          <m:r>
                            <a:rPr lang="en-US" sz="2000" b="0" i="1" dirty="0" smtClean="0">
                              <a:latin typeface="Cambria Math" panose="02040503050406030204" pitchFamily="18" charset="0"/>
                            </a:rPr>
                            <m:t>′</m:t>
                          </m:r>
                        </m:sup>
                      </m:sSup>
                      <m:r>
                        <a:rPr lang="en-US" sz="2000" i="1" dirty="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sym typeface="Symbol" panose="05050102010706020507" pitchFamily="18" charset="2"/>
                        </a:rPr>
                        <m:t>$)</m:t>
                      </m:r>
                    </m:oMath>
                  </a14:m>
                  <a:r>
                    <a:rPr lang="en-US" sz="2000" dirty="0"/>
                    <a:t> </a:t>
                  </a:r>
                </a:p>
                <a:p>
                  <a:pPr algn="ctr"/>
                  <a:r>
                    <a:rPr lang="en-US" sz="2000" dirty="0"/>
                    <a:t>if  </a:t>
                  </a:r>
                  <a14:m>
                    <m:oMath xmlns:m="http://schemas.openxmlformats.org/officeDocument/2006/math">
                      <m:r>
                        <a:rPr lang="en-US" sz="2000" b="0" i="1" dirty="0" smtClean="0">
                          <a:latin typeface="Cambria Math" panose="02040503050406030204" pitchFamily="18" charset="0"/>
                        </a:rPr>
                        <m:t>𝑝</m:t>
                      </m:r>
                      <m:r>
                        <a:rPr lang="en-US" sz="2000" i="1" dirty="0" smtClean="0">
                          <a:latin typeface="Cambria Math" panose="02040503050406030204" pitchFamily="18" charset="0"/>
                        </a:rPr>
                        <m:t>𝑤</m:t>
                      </m:r>
                      <m:r>
                        <a:rPr lang="en-US" sz="2000" i="1" dirty="0" smtClean="0">
                          <a:latin typeface="Cambria Math" panose="02040503050406030204" pitchFamily="18" charset="0"/>
                        </a:rPr>
                        <m:t>=</m:t>
                      </m:r>
                      <m:r>
                        <a:rPr lang="en-US" sz="2000" i="1" dirty="0" smtClean="0">
                          <a:latin typeface="Cambria Math" panose="02040503050406030204" pitchFamily="18" charset="0"/>
                        </a:rPr>
                        <m:t>𝑝𝑤</m:t>
                      </m:r>
                      <m:r>
                        <a:rPr lang="en-US" sz="2000" b="0" i="1" dirty="0" smtClean="0">
                          <a:latin typeface="Cambria Math" panose="02040503050406030204" pitchFamily="18" charset="0"/>
                        </a:rPr>
                        <m:t>′ </m:t>
                      </m:r>
                    </m:oMath>
                  </a14:m>
                  <a:endParaRPr lang="en-US" sz="2000" dirty="0"/>
                </a:p>
                <a:p>
                  <a:pPr algn="ctr">
                    <a:lnSpc>
                      <a:spcPct val="150000"/>
                    </a:lnSpc>
                  </a:pPr>
                  <a:r>
                    <a:rPr lang="en-US" sz="2000" dirty="0"/>
                    <a:t>else </a:t>
                  </a: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𝑘</m:t>
                          </m:r>
                        </m:e>
                        <m:sup>
                          <m:r>
                            <a:rPr lang="en-US" sz="2000" b="0" i="1" dirty="0" smtClean="0">
                              <a:latin typeface="Cambria Math" panose="02040503050406030204" pitchFamily="18" charset="0"/>
                            </a:rPr>
                            <m:t>′</m:t>
                          </m:r>
                        </m:sup>
                      </m:sSup>
                      <m:r>
                        <a:rPr lang="en-US" sz="2000" b="0" i="1" dirty="0" smtClean="0">
                          <a:latin typeface="Cambria Math" panose="02040503050406030204" pitchFamily="18" charset="0"/>
                        </a:rPr>
                        <m:t> </m:t>
                      </m:r>
                    </m:oMath>
                  </a14:m>
                  <a:r>
                    <a:rPr lang="en-US" sz="2000" dirty="0"/>
                    <a:t>independent</a:t>
                  </a:r>
                </a:p>
              </p:txBody>
            </p:sp>
          </mc:Choice>
          <mc:Fallback xmlns="">
            <p:sp>
              <p:nvSpPr>
                <p:cNvPr id="34" name="Rectangle 33">
                  <a:extLst>
                    <a:ext uri="{FF2B5EF4-FFF2-40B4-BE49-F238E27FC236}">
                      <a16:creationId xmlns:a16="http://schemas.microsoft.com/office/drawing/2014/main" id="{29D78450-68F1-C8AA-8066-21CCC0BBEC02}"/>
                    </a:ext>
                  </a:extLst>
                </p:cNvPr>
                <p:cNvSpPr>
                  <a:spLocks noRot="1" noChangeAspect="1" noMove="1" noResize="1" noEditPoints="1" noAdjustHandles="1" noChangeArrowheads="1" noChangeShapeType="1" noTextEdit="1"/>
                </p:cNvSpPr>
                <p:nvPr/>
              </p:nvSpPr>
              <p:spPr>
                <a:xfrm>
                  <a:off x="4442916" y="2836795"/>
                  <a:ext cx="3395290" cy="1795118"/>
                </a:xfrm>
                <a:prstGeom prst="rect">
                  <a:avLst/>
                </a:prstGeom>
                <a:blipFill>
                  <a:blip r:embed="rId8"/>
                  <a:stretch>
                    <a:fillRect b="-15676"/>
                  </a:stretch>
                </a:blipFill>
                <a:ln>
                  <a:noFill/>
                </a:ln>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21178903-B794-1F5B-7FD7-961CD1A03CE7}"/>
                </a:ext>
              </a:extLst>
            </p:cNvPr>
            <p:cNvGrpSpPr/>
            <p:nvPr/>
          </p:nvGrpSpPr>
          <p:grpSpPr>
            <a:xfrm>
              <a:off x="489321" y="2199924"/>
              <a:ext cx="2065498" cy="2298321"/>
              <a:chOff x="389417" y="2724355"/>
              <a:chExt cx="2065498" cy="2298321"/>
            </a:xfrm>
          </p:grpSpPr>
          <p:pic>
            <p:nvPicPr>
              <p:cNvPr id="36" name="Picture 35">
                <a:extLst>
                  <a:ext uri="{FF2B5EF4-FFF2-40B4-BE49-F238E27FC236}">
                    <a16:creationId xmlns:a16="http://schemas.microsoft.com/office/drawing/2014/main" id="{7E4B5B04-8E7A-69F9-4315-32F012085A1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9417" y="2724355"/>
                <a:ext cx="2065498" cy="2298321"/>
              </a:xfrm>
              <a:prstGeom prst="rect">
                <a:avLst/>
              </a:prstGeom>
            </p:spPr>
          </p:pic>
          <p:sp>
            <p:nvSpPr>
              <p:cNvPr id="37" name="Rectangle 36">
                <a:extLst>
                  <a:ext uri="{FF2B5EF4-FFF2-40B4-BE49-F238E27FC236}">
                    <a16:creationId xmlns:a16="http://schemas.microsoft.com/office/drawing/2014/main" id="{45F58DEF-8E44-FA06-1776-4B19CF7130C2}"/>
                  </a:ext>
                </a:extLst>
              </p:cNvPr>
              <p:cNvSpPr/>
              <p:nvPr/>
            </p:nvSpPr>
            <p:spPr>
              <a:xfrm>
                <a:off x="828269" y="459394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Ada</a:t>
                </a:r>
              </a:p>
            </p:txBody>
          </p:sp>
        </p:grpSp>
      </p:grpSp>
    </p:spTree>
    <p:extLst>
      <p:ext uri="{BB962C8B-B14F-4D97-AF65-F5344CB8AC3E}">
        <p14:creationId xmlns:p14="http://schemas.microsoft.com/office/powerpoint/2010/main" val="2825044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a:extLst>
              <a:ext uri="{FF2B5EF4-FFF2-40B4-BE49-F238E27FC236}">
                <a16:creationId xmlns:a16="http://schemas.microsoft.com/office/drawing/2014/main" id="{F36DE411-8C2C-4523-8300-2D6B232DDC58}"/>
              </a:ext>
            </a:extLst>
          </p:cNvPr>
          <p:cNvSpPr txBox="1">
            <a:spLocks/>
          </p:cNvSpPr>
          <p:nvPr/>
        </p:nvSpPr>
        <p:spPr bwMode="auto">
          <a:xfrm>
            <a:off x="190029" y="115376"/>
            <a:ext cx="11901190"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UC PAKE model involves extra input requirements</a:t>
            </a:r>
            <a:endParaRPr lang="en-US" sz="3600" dirty="0">
              <a:solidFill>
                <a:srgbClr val="FF0000"/>
              </a:solidFill>
            </a:endParaRPr>
          </a:p>
        </p:txBody>
      </p:sp>
      <p:sp>
        <p:nvSpPr>
          <p:cNvPr id="2" name="Slide Number Placeholder 1">
            <a:extLst>
              <a:ext uri="{FF2B5EF4-FFF2-40B4-BE49-F238E27FC236}">
                <a16:creationId xmlns:a16="http://schemas.microsoft.com/office/drawing/2014/main" id="{B30C71A8-6A1A-F1FF-68E4-3E058242444D}"/>
              </a:ext>
            </a:extLst>
          </p:cNvPr>
          <p:cNvSpPr>
            <a:spLocks noGrp="1"/>
          </p:cNvSpPr>
          <p:nvPr>
            <p:ph type="sldNum" sz="quarter" idx="12"/>
          </p:nvPr>
        </p:nvSpPr>
        <p:spPr/>
        <p:txBody>
          <a:bodyPr/>
          <a:lstStyle/>
          <a:p>
            <a:pPr>
              <a:defRPr/>
            </a:pPr>
            <a:fld id="{68010801-0F02-4A6B-A4E0-A6A05DF6C59F}" type="slidenum">
              <a:rPr lang="zh-CN" altLang="en-US" smtClean="0"/>
              <a:pPr>
                <a:defRPr/>
              </a:pPr>
              <a:t>4</a:t>
            </a:fld>
            <a:r>
              <a:rPr lang="en-US" altLang="zh-CN" dirty="0"/>
              <a:t>/18</a:t>
            </a:r>
            <a:endParaRPr lang="zh-CN" altLang="en-US" dirty="0"/>
          </a:p>
        </p:txBody>
      </p:sp>
      <mc:AlternateContent xmlns:mc="http://schemas.openxmlformats.org/markup-compatibility/2006" xmlns:a14="http://schemas.microsoft.com/office/drawing/2010/main">
        <mc:Choice Requires="a14">
          <p:sp>
            <p:nvSpPr>
              <p:cNvPr id="57" name="Title 1">
                <a:extLst>
                  <a:ext uri="{FF2B5EF4-FFF2-40B4-BE49-F238E27FC236}">
                    <a16:creationId xmlns:a16="http://schemas.microsoft.com/office/drawing/2014/main" id="{71A0AA5B-7275-25E5-D8F4-0083E3EC042E}"/>
                  </a:ext>
                </a:extLst>
              </p:cNvPr>
              <p:cNvSpPr txBox="1">
                <a:spLocks/>
              </p:cNvSpPr>
              <p:nvPr/>
            </p:nvSpPr>
            <p:spPr bwMode="auto">
              <a:xfrm>
                <a:off x="117230" y="3808187"/>
                <a:ext cx="12074769" cy="29344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7500"/>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spcBef>
                    <a:spcPts val="600"/>
                  </a:spcBef>
                </a:pPr>
                <a:endParaRPr lang="en-US" sz="800" dirty="0">
                  <a:latin typeface="+mn-lt"/>
                </a:endParaRPr>
              </a:p>
              <a:p>
                <a:pPr lvl="0">
                  <a:lnSpc>
                    <a:spcPct val="80000"/>
                  </a:lnSpc>
                  <a:spcBef>
                    <a:spcPts val="600"/>
                  </a:spcBef>
                </a:pPr>
                <a:r>
                  <a:rPr lang="en-US" sz="1800" dirty="0">
                    <a:solidFill>
                      <a:prstClr val="black"/>
                    </a:solidFill>
                    <a:latin typeface="Calibri" panose="020F0502020204030204"/>
                    <a:ea typeface="宋体" panose="02010600030101010101" pitchFamily="2" charset="-122"/>
                    <a:cs typeface="+mn-cs"/>
                  </a:rPr>
                  <a:t>UC PAKE [CHKLM’05] security model comes with </a:t>
                </a:r>
                <a:r>
                  <a:rPr lang="en-US" sz="1800" dirty="0">
                    <a:solidFill>
                      <a:srgbClr val="FF0000"/>
                    </a:solidFill>
                    <a:latin typeface="Calibri" panose="020F0502020204030204"/>
                    <a:ea typeface="宋体" panose="02010600030101010101" pitchFamily="2" charset="-122"/>
                    <a:cs typeface="+mn-cs"/>
                  </a:rPr>
                  <a:t>subtle assumptions on additional inputs</a:t>
                </a:r>
                <a:r>
                  <a:rPr lang="en-US" sz="1800" dirty="0">
                    <a:solidFill>
                      <a:prstClr val="black"/>
                    </a:solidFill>
                    <a:latin typeface="Calibri" panose="020F0502020204030204"/>
                    <a:ea typeface="宋体" panose="02010600030101010101" pitchFamily="2" charset="-122"/>
                    <a:cs typeface="+mn-cs"/>
                  </a:rPr>
                  <a:t> for participating parties:</a:t>
                </a:r>
              </a:p>
              <a:p>
                <a:pPr marL="800100" lvl="1" indent="-342900">
                  <a:lnSpc>
                    <a:spcPct val="80000"/>
                  </a:lnSpc>
                  <a:spcBef>
                    <a:spcPts val="600"/>
                  </a:spcBef>
                  <a:buFont typeface="Arial" panose="020B0604020202020204" pitchFamily="34" charset="0"/>
                  <a:buChar char="•"/>
                </a:pPr>
                <a:r>
                  <a:rPr lang="en-US" sz="1800" u="sng" dirty="0">
                    <a:solidFill>
                      <a:prstClr val="black"/>
                    </a:solidFill>
                    <a:latin typeface="Calibri" panose="020F0502020204030204"/>
                  </a:rPr>
                  <a:t>globally unique session identifier</a:t>
                </a:r>
                <a:r>
                  <a:rPr lang="en-US" sz="1800" dirty="0">
                    <a:solidFill>
                      <a:prstClr val="black"/>
                    </a:solidFill>
                    <a:latin typeface="Calibri" panose="020F0502020204030204"/>
                  </a:rPr>
                  <a:t> (</a:t>
                </a:r>
                <a14:m>
                  <m:oMath xmlns:m="http://schemas.openxmlformats.org/officeDocument/2006/math">
                    <m:r>
                      <a:rPr lang="en-US" sz="1800" i="1" dirty="0">
                        <a:solidFill>
                          <a:srgbClr val="0070C0"/>
                        </a:solidFill>
                        <a:latin typeface="Cambria Math" panose="02040503050406030204" pitchFamily="18" charset="0"/>
                      </a:rPr>
                      <m:t>𝑠𝑖𝑑</m:t>
                    </m:r>
                  </m:oMath>
                </a14:m>
                <a:r>
                  <a:rPr lang="en-US" sz="1800" dirty="0">
                    <a:solidFill>
                      <a:prstClr val="black"/>
                    </a:solidFill>
                    <a:latin typeface="Calibri" panose="020F0502020204030204"/>
                  </a:rPr>
                  <a:t>), </a:t>
                </a:r>
                <a:r>
                  <a:rPr lang="en-US" sz="1800" u="sng" dirty="0">
                    <a:solidFill>
                      <a:prstClr val="black"/>
                    </a:solidFill>
                    <a:latin typeface="Calibri" panose="020F0502020204030204"/>
                  </a:rPr>
                  <a:t>globally unique party identifier</a:t>
                </a:r>
                <a:r>
                  <a:rPr lang="en-US" sz="1800" dirty="0">
                    <a:solidFill>
                      <a:prstClr val="black"/>
                    </a:solidFill>
                    <a:latin typeface="Calibri" panose="020F0502020204030204"/>
                  </a:rPr>
                  <a:t> (</a:t>
                </a:r>
                <a14:m>
                  <m:oMath xmlns:m="http://schemas.openxmlformats.org/officeDocument/2006/math">
                    <m:r>
                      <a:rPr lang="en-US" sz="1800" i="1" dirty="0">
                        <a:solidFill>
                          <a:schemeClr val="accent2"/>
                        </a:solidFill>
                        <a:latin typeface="Cambria Math" panose="02040503050406030204" pitchFamily="18" charset="0"/>
                      </a:rPr>
                      <m:t>𝑝𝑖𝑑</m:t>
                    </m:r>
                  </m:oMath>
                </a14:m>
                <a:r>
                  <a:rPr lang="en-US" sz="1800" dirty="0">
                    <a:solidFill>
                      <a:prstClr val="black"/>
                    </a:solidFill>
                    <a:latin typeface="Calibri" panose="020F0502020204030204"/>
                  </a:rPr>
                  <a:t>), </a:t>
                </a:r>
                <a:r>
                  <a:rPr lang="en-US" sz="1800" u="sng" dirty="0">
                    <a:solidFill>
                      <a:prstClr val="black"/>
                    </a:solidFill>
                    <a:latin typeface="Calibri" panose="020F0502020204030204"/>
                  </a:rPr>
                  <a:t>matching counterparty’s identifier</a:t>
                </a:r>
                <a:r>
                  <a:rPr lang="en-US" sz="1800" dirty="0">
                    <a:solidFill>
                      <a:prstClr val="black"/>
                    </a:solidFill>
                    <a:latin typeface="Calibri" panose="020F0502020204030204"/>
                  </a:rPr>
                  <a:t> </a:t>
                </a:r>
                <a14:m>
                  <m:oMath xmlns:m="http://schemas.openxmlformats.org/officeDocument/2006/math">
                    <m:r>
                      <a:rPr lang="en-US" sz="1800" i="1" dirty="0">
                        <a:solidFill>
                          <a:prstClr val="black"/>
                        </a:solidFill>
                        <a:latin typeface="Cambria Math" panose="02040503050406030204" pitchFamily="18" charset="0"/>
                      </a:rPr>
                      <m:t>(</m:t>
                    </m:r>
                    <m:r>
                      <a:rPr lang="en-US" sz="1800" i="1" dirty="0" err="1">
                        <a:solidFill>
                          <a:srgbClr val="00B050"/>
                        </a:solidFill>
                        <a:latin typeface="Cambria Math" panose="02040503050406030204" pitchFamily="18" charset="0"/>
                      </a:rPr>
                      <m:t>𝑐𝑝𝑖𝑑</m:t>
                    </m:r>
                  </m:oMath>
                </a14:m>
                <a:r>
                  <a:rPr lang="en-US" sz="1800" dirty="0">
                    <a:solidFill>
                      <a:prstClr val="black"/>
                    </a:solidFill>
                    <a:latin typeface="Calibri" panose="020F0502020204030204"/>
                  </a:rPr>
                  <a:t>)</a:t>
                </a:r>
              </a:p>
              <a:p>
                <a:pPr lvl="0">
                  <a:lnSpc>
                    <a:spcPct val="80000"/>
                  </a:lnSpc>
                  <a:spcBef>
                    <a:spcPts val="600"/>
                  </a:spcBef>
                </a:pPr>
                <a:endParaRPr lang="en-US" sz="800" dirty="0">
                  <a:latin typeface="+mn-lt"/>
                </a:endParaRPr>
              </a:p>
              <a:p>
                <a:pPr lvl="0">
                  <a:lnSpc>
                    <a:spcPct val="80000"/>
                  </a:lnSpc>
                  <a:spcBef>
                    <a:spcPts val="600"/>
                  </a:spcBef>
                </a:pPr>
                <a:r>
                  <a:rPr lang="en-US" sz="1800" dirty="0">
                    <a:latin typeface="+mn-lt"/>
                  </a:rPr>
                  <a:t>Consequences:</a:t>
                </a:r>
                <a:endParaRPr lang="en-US" sz="1800" dirty="0">
                  <a:solidFill>
                    <a:prstClr val="black"/>
                  </a:solidFill>
                  <a:latin typeface="Calibri" panose="020F0502020204030204"/>
                  <a:ea typeface="宋体" panose="02010600030101010101" pitchFamily="2" charset="-122"/>
                </a:endParaRPr>
              </a:p>
              <a:p>
                <a:pPr marL="342900" indent="-342900">
                  <a:spcBef>
                    <a:spcPts val="600"/>
                  </a:spcBef>
                  <a:buFont typeface="Arial" panose="020B0604020202020204" pitchFamily="34" charset="0"/>
                  <a:buChar char="•"/>
                </a:pPr>
                <a:r>
                  <a:rPr lang="en-US" sz="1800" dirty="0">
                    <a:latin typeface="+mn-lt"/>
                  </a:rPr>
                  <a:t>Ada and Charles establish shared keys only if their inputs satisfy</a:t>
                </a:r>
              </a:p>
              <a:p>
                <a:pPr lvl="1">
                  <a:spcBef>
                    <a:spcPts val="300"/>
                  </a:spcBef>
                </a:pPr>
                <a:r>
                  <a:rPr lang="en-US" sz="1800" dirty="0"/>
                  <a:t>     </a:t>
                </a:r>
                <a14:m>
                  <m:oMath xmlns:m="http://schemas.openxmlformats.org/officeDocument/2006/math">
                    <m:r>
                      <a:rPr lang="en-US" sz="1800" i="1" dirty="0">
                        <a:solidFill>
                          <a:srgbClr val="0070C0"/>
                        </a:solidFill>
                        <a:latin typeface="Cambria Math" panose="02040503050406030204" pitchFamily="18" charset="0"/>
                      </a:rPr>
                      <m:t>𝑠𝑖𝑑</m:t>
                    </m:r>
                    <m:r>
                      <a:rPr lang="en-US" sz="1800" i="1" dirty="0">
                        <a:solidFill>
                          <a:srgbClr val="0070C0"/>
                        </a:solidFill>
                        <a:latin typeface="Cambria Math" panose="02040503050406030204" pitchFamily="18" charset="0"/>
                      </a:rPr>
                      <m:t> = </m:t>
                    </m:r>
                    <m:r>
                      <a:rPr lang="en-US" sz="1800" i="1" dirty="0">
                        <a:solidFill>
                          <a:srgbClr val="0070C0"/>
                        </a:solidFill>
                        <a:latin typeface="Cambria Math" panose="02040503050406030204" pitchFamily="18" charset="0"/>
                      </a:rPr>
                      <m:t>𝑠𝑖𝑑</m:t>
                    </m:r>
                    <m:r>
                      <a:rPr lang="en-US" sz="1800" i="1" dirty="0">
                        <a:solidFill>
                          <a:srgbClr val="0070C0"/>
                        </a:solidFill>
                        <a:latin typeface="Cambria Math" panose="02040503050406030204" pitchFamily="18" charset="0"/>
                      </a:rPr>
                      <m:t>’</m:t>
                    </m:r>
                  </m:oMath>
                </a14:m>
                <a:r>
                  <a:rPr lang="en-US" sz="1800" dirty="0"/>
                  <a:t>   ,   </a:t>
                </a:r>
                <a14:m>
                  <m:oMath xmlns:m="http://schemas.openxmlformats.org/officeDocument/2006/math">
                    <m:r>
                      <a:rPr lang="en-US" sz="1800" i="1" dirty="0">
                        <a:solidFill>
                          <a:schemeClr val="accent2"/>
                        </a:solidFill>
                        <a:latin typeface="Cambria Math" panose="02040503050406030204" pitchFamily="18" charset="0"/>
                      </a:rPr>
                      <m:t>𝑝𝑖𝑑</m:t>
                    </m:r>
                    <m:r>
                      <a:rPr lang="en-US" sz="1800" i="1" dirty="0">
                        <a:latin typeface="Cambria Math" panose="02040503050406030204" pitchFamily="18" charset="0"/>
                      </a:rPr>
                      <m:t>=</m:t>
                    </m:r>
                    <m:r>
                      <a:rPr lang="en-US" sz="1800" i="1" dirty="0">
                        <a:solidFill>
                          <a:srgbClr val="00B050"/>
                        </a:solidFill>
                        <a:latin typeface="Cambria Math" panose="02040503050406030204" pitchFamily="18" charset="0"/>
                      </a:rPr>
                      <m:t> </m:t>
                    </m:r>
                    <m:r>
                      <a:rPr lang="en-US" sz="1800" i="1" dirty="0">
                        <a:solidFill>
                          <a:srgbClr val="00B050"/>
                        </a:solidFill>
                        <a:latin typeface="Cambria Math" panose="02040503050406030204" pitchFamily="18" charset="0"/>
                      </a:rPr>
                      <m:t>𝑐𝑝𝑖𝑑</m:t>
                    </m:r>
                    <m:r>
                      <a:rPr lang="en-US" sz="1800" i="1" dirty="0">
                        <a:solidFill>
                          <a:srgbClr val="00B050"/>
                        </a:solidFill>
                        <a:latin typeface="Cambria Math" panose="02040503050406030204" pitchFamily="18" charset="0"/>
                      </a:rPr>
                      <m:t>’</m:t>
                    </m:r>
                  </m:oMath>
                </a14:m>
                <a:r>
                  <a:rPr lang="en-US" sz="1800" dirty="0"/>
                  <a:t>   ,  </a:t>
                </a:r>
                <a14:m>
                  <m:oMath xmlns:m="http://schemas.openxmlformats.org/officeDocument/2006/math">
                    <m:r>
                      <a:rPr lang="en-US" sz="1800" i="1" dirty="0">
                        <a:solidFill>
                          <a:srgbClr val="00B050"/>
                        </a:solidFill>
                        <a:latin typeface="Cambria Math" panose="02040503050406030204" pitchFamily="18" charset="0"/>
                      </a:rPr>
                      <m:t>𝑐𝑝𝑖𝑑</m:t>
                    </m:r>
                    <m:r>
                      <a:rPr lang="en-US" sz="1800" i="1" dirty="0">
                        <a:solidFill>
                          <a:srgbClr val="00B050"/>
                        </a:solidFill>
                        <a:latin typeface="Cambria Math" panose="02040503050406030204" pitchFamily="18" charset="0"/>
                      </a:rPr>
                      <m:t> =</m:t>
                    </m:r>
                    <m:r>
                      <a:rPr lang="en-US" sz="1800" i="1" dirty="0">
                        <a:solidFill>
                          <a:schemeClr val="accent2"/>
                        </a:solidFill>
                        <a:latin typeface="Cambria Math" panose="02040503050406030204" pitchFamily="18" charset="0"/>
                      </a:rPr>
                      <m:t>𝑝𝑖𝑑</m:t>
                    </m:r>
                    <m:r>
                      <a:rPr lang="en-US" sz="1800" i="1" dirty="0">
                        <a:solidFill>
                          <a:schemeClr val="accent2"/>
                        </a:solidFill>
                        <a:latin typeface="Cambria Math" panose="02040503050406030204" pitchFamily="18" charset="0"/>
                      </a:rPr>
                      <m:t>′</m:t>
                    </m:r>
                  </m:oMath>
                </a14:m>
                <a:r>
                  <a:rPr lang="en-US" sz="1800" dirty="0"/>
                  <a:t>  ,   </a:t>
                </a:r>
                <a14:m>
                  <m:oMath xmlns:m="http://schemas.openxmlformats.org/officeDocument/2006/math">
                    <m:r>
                      <a:rPr lang="en-US" sz="1800" i="1" dirty="0">
                        <a:latin typeface="Cambria Math" panose="02040503050406030204" pitchFamily="18" charset="0"/>
                      </a:rPr>
                      <m:t>𝑝𝑤</m:t>
                    </m:r>
                    <m:r>
                      <a:rPr lang="en-US" sz="1800" i="1" dirty="0">
                        <a:latin typeface="Cambria Math" panose="02040503050406030204" pitchFamily="18" charset="0"/>
                      </a:rPr>
                      <m:t>=</m:t>
                    </m:r>
                    <m:r>
                      <a:rPr lang="en-US" sz="1800" i="1" dirty="0">
                        <a:latin typeface="Cambria Math" panose="02040503050406030204" pitchFamily="18" charset="0"/>
                      </a:rPr>
                      <m:t>𝑝𝑤</m:t>
                    </m:r>
                    <m:r>
                      <a:rPr lang="en-US" sz="1800" dirty="0">
                        <a:latin typeface="Cambria Math" panose="02040503050406030204" pitchFamily="18" charset="0"/>
                      </a:rPr>
                      <m:t>′</m:t>
                    </m:r>
                  </m:oMath>
                </a14:m>
                <a:endParaRPr lang="en-US" sz="800" dirty="0">
                  <a:solidFill>
                    <a:prstClr val="black"/>
                  </a:solidFill>
                  <a:latin typeface="Calibri" panose="020F0502020204030204"/>
                  <a:ea typeface="宋体" panose="02010600030101010101" pitchFamily="2" charset="-122"/>
                  <a:cs typeface="+mn-cs"/>
                </a:endParaRPr>
              </a:p>
            </p:txBody>
          </p:sp>
        </mc:Choice>
        <mc:Fallback xmlns="">
          <p:sp>
            <p:nvSpPr>
              <p:cNvPr id="57" name="Title 1">
                <a:extLst>
                  <a:ext uri="{FF2B5EF4-FFF2-40B4-BE49-F238E27FC236}">
                    <a16:creationId xmlns:a16="http://schemas.microsoft.com/office/drawing/2014/main" id="{71A0AA5B-7275-25E5-D8F4-0083E3EC042E}"/>
                  </a:ext>
                </a:extLst>
              </p:cNvPr>
              <p:cNvSpPr txBox="1">
                <a:spLocks noRot="1" noChangeAspect="1" noMove="1" noResize="1" noEditPoints="1" noAdjustHandles="1" noChangeArrowheads="1" noChangeShapeType="1" noTextEdit="1"/>
              </p:cNvSpPr>
              <p:nvPr/>
            </p:nvSpPr>
            <p:spPr bwMode="auto">
              <a:xfrm>
                <a:off x="117230" y="3808187"/>
                <a:ext cx="12074769" cy="2934435"/>
              </a:xfrm>
              <a:prstGeom prst="rect">
                <a:avLst/>
              </a:prstGeom>
              <a:blipFill>
                <a:blip r:embed="rId3"/>
                <a:stretch>
                  <a:fillRect l="-40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59" name="Group 58">
            <a:extLst>
              <a:ext uri="{FF2B5EF4-FFF2-40B4-BE49-F238E27FC236}">
                <a16:creationId xmlns:a16="http://schemas.microsoft.com/office/drawing/2014/main" id="{3EFD20CB-71D9-1679-F488-F5A68A4E583D}"/>
              </a:ext>
            </a:extLst>
          </p:cNvPr>
          <p:cNvGrpSpPr/>
          <p:nvPr/>
        </p:nvGrpSpPr>
        <p:grpSpPr>
          <a:xfrm>
            <a:off x="1358849" y="1842069"/>
            <a:ext cx="9073813" cy="1623366"/>
            <a:chOff x="489321" y="2076567"/>
            <a:chExt cx="11065035" cy="2592435"/>
          </a:xfrm>
        </p:grpSpPr>
        <p:sp>
          <p:nvSpPr>
            <p:cNvPr id="60" name="Rectangle 59">
              <a:extLst>
                <a:ext uri="{FF2B5EF4-FFF2-40B4-BE49-F238E27FC236}">
                  <a16:creationId xmlns:a16="http://schemas.microsoft.com/office/drawing/2014/main" id="{226133C2-6006-B5D0-EC11-C5E72520E95E}"/>
                </a:ext>
              </a:extLst>
            </p:cNvPr>
            <p:cNvSpPr/>
            <p:nvPr/>
          </p:nvSpPr>
          <p:spPr>
            <a:xfrm>
              <a:off x="4178486" y="2130838"/>
              <a:ext cx="3835027" cy="2538164"/>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800" dirty="0"/>
                <a:t>PAKE</a:t>
              </a:r>
            </a:p>
            <a:p>
              <a:pPr algn="ctr"/>
              <a:endParaRPr lang="en-US" sz="3600" dirty="0"/>
            </a:p>
            <a:p>
              <a:pPr algn="ctr"/>
              <a:endParaRPr lang="en-US" sz="3600" dirty="0"/>
            </a:p>
          </p:txBody>
        </p:sp>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AD71F193-1EFA-3152-A564-3B055F0D3CAF}"/>
                    </a:ext>
                  </a:extLst>
                </p:cNvPr>
                <p:cNvSpPr/>
                <p:nvPr/>
              </p:nvSpPr>
              <p:spPr>
                <a:xfrm>
                  <a:off x="8316699" y="2303545"/>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latin typeface="Cambria Math" panose="02040503050406030204" pitchFamily="18" charset="0"/>
                          </a:rPr>
                          <m:t>𝑝</m:t>
                        </m:r>
                        <m:r>
                          <a:rPr lang="en-US" sz="2000" i="1" dirty="0" smtClean="0">
                            <a:latin typeface="Cambria Math" panose="02040503050406030204" pitchFamily="18" charset="0"/>
                          </a:rPr>
                          <m:t>𝑤</m:t>
                        </m:r>
                        <m:r>
                          <a:rPr lang="en-US" sz="2000" b="0" i="1" dirty="0" smtClean="0">
                            <a:latin typeface="Cambria Math" panose="02040503050406030204" pitchFamily="18" charset="0"/>
                          </a:rPr>
                          <m:t>′</m:t>
                        </m:r>
                      </m:oMath>
                    </m:oMathPara>
                  </a14:m>
                  <a:endParaRPr lang="en-US" sz="2000" dirty="0"/>
                </a:p>
              </p:txBody>
            </p:sp>
          </mc:Choice>
          <mc:Fallback xmlns="">
            <p:sp>
              <p:nvSpPr>
                <p:cNvPr id="61" name="Rectangle 60">
                  <a:extLst>
                    <a:ext uri="{FF2B5EF4-FFF2-40B4-BE49-F238E27FC236}">
                      <a16:creationId xmlns:a16="http://schemas.microsoft.com/office/drawing/2014/main" id="{AD71F193-1EFA-3152-A564-3B055F0D3CAF}"/>
                    </a:ext>
                  </a:extLst>
                </p:cNvPr>
                <p:cNvSpPr>
                  <a:spLocks noRot="1" noChangeAspect="1" noMove="1" noResize="1" noEditPoints="1" noAdjustHandles="1" noChangeArrowheads="1" noChangeShapeType="1" noTextEdit="1"/>
                </p:cNvSpPr>
                <p:nvPr/>
              </p:nvSpPr>
              <p:spPr>
                <a:xfrm>
                  <a:off x="8316699" y="2303545"/>
                  <a:ext cx="1198230" cy="455733"/>
                </a:xfrm>
                <a:prstGeom prst="rect">
                  <a:avLst/>
                </a:prstGeom>
                <a:blipFill>
                  <a:blip r:embed="rId4"/>
                  <a:stretch>
                    <a:fillRect t="-6383" b="-31915"/>
                  </a:stretch>
                </a:blipFill>
                <a:ln>
                  <a:noFill/>
                </a:ln>
              </p:spPr>
              <p:txBody>
                <a:bodyPr/>
                <a:lstStyle/>
                <a:p>
                  <a:r>
                    <a:rPr lang="en-US">
                      <a:noFill/>
                    </a:rPr>
                    <a:t> </a:t>
                  </a:r>
                </a:p>
              </p:txBody>
            </p:sp>
          </mc:Fallback>
        </mc:AlternateContent>
        <p:grpSp>
          <p:nvGrpSpPr>
            <p:cNvPr id="62" name="Group 61">
              <a:extLst>
                <a:ext uri="{FF2B5EF4-FFF2-40B4-BE49-F238E27FC236}">
                  <a16:creationId xmlns:a16="http://schemas.microsoft.com/office/drawing/2014/main" id="{074D8A71-65DC-F0B4-C092-F7B1E08B5DAD}"/>
                </a:ext>
              </a:extLst>
            </p:cNvPr>
            <p:cNvGrpSpPr/>
            <p:nvPr/>
          </p:nvGrpSpPr>
          <p:grpSpPr>
            <a:xfrm>
              <a:off x="9353343" y="2076567"/>
              <a:ext cx="2201013" cy="2474043"/>
              <a:chOff x="9224942" y="2706465"/>
              <a:chExt cx="2201013" cy="2474043"/>
            </a:xfrm>
          </p:grpSpPr>
          <p:pic>
            <p:nvPicPr>
              <p:cNvPr id="74" name="Picture 73">
                <a:extLst>
                  <a:ext uri="{FF2B5EF4-FFF2-40B4-BE49-F238E27FC236}">
                    <a16:creationId xmlns:a16="http://schemas.microsoft.com/office/drawing/2014/main" id="{6CDFF158-8D4B-DE46-29FD-DFF849D772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4942" y="2706465"/>
                <a:ext cx="2201013" cy="2474043"/>
              </a:xfrm>
              <a:prstGeom prst="rect">
                <a:avLst/>
              </a:prstGeom>
            </p:spPr>
          </p:pic>
          <p:sp>
            <p:nvSpPr>
              <p:cNvPr id="75" name="Rectangle 74">
                <a:extLst>
                  <a:ext uri="{FF2B5EF4-FFF2-40B4-BE49-F238E27FC236}">
                    <a16:creationId xmlns:a16="http://schemas.microsoft.com/office/drawing/2014/main" id="{F2660CBD-4A5E-C31D-26CE-5FDE4EE56192}"/>
                  </a:ext>
                </a:extLst>
              </p:cNvPr>
              <p:cNvSpPr/>
              <p:nvPr/>
            </p:nvSpPr>
            <p:spPr>
              <a:xfrm>
                <a:off x="9524019" y="4776753"/>
                <a:ext cx="1668796" cy="31239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Charles</a:t>
                </a:r>
              </a:p>
            </p:txBody>
          </p:sp>
        </p:grpSp>
        <mc:AlternateContent xmlns:mc="http://schemas.openxmlformats.org/markup-compatibility/2006" xmlns:a14="http://schemas.microsoft.com/office/drawing/2010/main">
          <mc:Choice Requires="a14">
            <p:sp>
              <p:nvSpPr>
                <p:cNvPr id="63" name="Rectangle 62">
                  <a:extLst>
                    <a:ext uri="{FF2B5EF4-FFF2-40B4-BE49-F238E27FC236}">
                      <a16:creationId xmlns:a16="http://schemas.microsoft.com/office/drawing/2014/main" id="{B0766A95-1AF5-E344-EBE5-0B6BD7D972C3}"/>
                    </a:ext>
                  </a:extLst>
                </p:cNvPr>
                <p:cNvSpPr/>
                <p:nvPr/>
              </p:nvSpPr>
              <p:spPr>
                <a:xfrm>
                  <a:off x="8431077" y="3870911"/>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𝑘</m:t>
                        </m:r>
                        <m:r>
                          <a:rPr lang="en-US" sz="2000" b="0" i="1" dirty="0" smtClean="0">
                            <a:latin typeface="Cambria Math" panose="02040503050406030204" pitchFamily="18" charset="0"/>
                          </a:rPr>
                          <m:t>′</m:t>
                        </m:r>
                      </m:oMath>
                    </m:oMathPara>
                  </a14:m>
                  <a:endParaRPr lang="en-US" sz="2000" dirty="0"/>
                </a:p>
              </p:txBody>
            </p:sp>
          </mc:Choice>
          <mc:Fallback xmlns="">
            <p:sp>
              <p:nvSpPr>
                <p:cNvPr id="63" name="Rectangle 62">
                  <a:extLst>
                    <a:ext uri="{FF2B5EF4-FFF2-40B4-BE49-F238E27FC236}">
                      <a16:creationId xmlns:a16="http://schemas.microsoft.com/office/drawing/2014/main" id="{B0766A95-1AF5-E344-EBE5-0B6BD7D972C3}"/>
                    </a:ext>
                  </a:extLst>
                </p:cNvPr>
                <p:cNvSpPr>
                  <a:spLocks noRot="1" noChangeAspect="1" noMove="1" noResize="1" noEditPoints="1" noAdjustHandles="1" noChangeArrowheads="1" noChangeShapeType="1" noTextEdit="1"/>
                </p:cNvSpPr>
                <p:nvPr/>
              </p:nvSpPr>
              <p:spPr>
                <a:xfrm>
                  <a:off x="8431077" y="3870911"/>
                  <a:ext cx="780017" cy="365125"/>
                </a:xfrm>
                <a:prstGeom prst="rect">
                  <a:avLst/>
                </a:prstGeom>
                <a:blipFill>
                  <a:blip r:embed="rId6"/>
                  <a:stretch>
                    <a:fillRect t="-18421" b="-31579"/>
                  </a:stretch>
                </a:blipFill>
                <a:ln>
                  <a:noFill/>
                </a:ln>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390A29DA-9D62-7477-1968-2766C4EAEB30}"/>
                </a:ext>
              </a:extLst>
            </p:cNvPr>
            <p:cNvCxnSpPr>
              <a:cxnSpLocks/>
            </p:cNvCxnSpPr>
            <p:nvPr/>
          </p:nvCxnSpPr>
          <p:spPr>
            <a:xfrm>
              <a:off x="8147674" y="4286585"/>
              <a:ext cx="1271606"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5" name="Straight Arrow Connector 64">
              <a:extLst>
                <a:ext uri="{FF2B5EF4-FFF2-40B4-BE49-F238E27FC236}">
                  <a16:creationId xmlns:a16="http://schemas.microsoft.com/office/drawing/2014/main" id="{921BE16B-DDF1-C3F5-173C-96B3F1D8DDBB}"/>
                </a:ext>
              </a:extLst>
            </p:cNvPr>
            <p:cNvCxnSpPr>
              <a:cxnSpLocks/>
            </p:cNvCxnSpPr>
            <p:nvPr/>
          </p:nvCxnSpPr>
          <p:spPr>
            <a:xfrm flipH="1">
              <a:off x="8160493" y="2824679"/>
              <a:ext cx="125878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DC313019-8BE1-9E7D-74F1-5578603735DC}"/>
                    </a:ext>
                  </a:extLst>
                </p:cNvPr>
                <p:cNvSpPr/>
                <p:nvPr/>
              </p:nvSpPr>
              <p:spPr>
                <a:xfrm>
                  <a:off x="2718747" y="2275957"/>
                  <a:ext cx="1198230" cy="45573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𝑝𝑤</m:t>
                        </m:r>
                      </m:oMath>
                    </m:oMathPara>
                  </a14:m>
                  <a:endParaRPr lang="en-US" sz="2000" dirty="0"/>
                </a:p>
              </p:txBody>
            </p:sp>
          </mc:Choice>
          <mc:Fallback xmlns="">
            <p:sp>
              <p:nvSpPr>
                <p:cNvPr id="66" name="Rectangle 65">
                  <a:extLst>
                    <a:ext uri="{FF2B5EF4-FFF2-40B4-BE49-F238E27FC236}">
                      <a16:creationId xmlns:a16="http://schemas.microsoft.com/office/drawing/2014/main" id="{DC313019-8BE1-9E7D-74F1-5578603735DC}"/>
                    </a:ext>
                  </a:extLst>
                </p:cNvPr>
                <p:cNvSpPr>
                  <a:spLocks noRot="1" noChangeAspect="1" noMove="1" noResize="1" noEditPoints="1" noAdjustHandles="1" noChangeArrowheads="1" noChangeShapeType="1" noTextEdit="1"/>
                </p:cNvSpPr>
                <p:nvPr/>
              </p:nvSpPr>
              <p:spPr>
                <a:xfrm>
                  <a:off x="2718747" y="2275957"/>
                  <a:ext cx="1198230" cy="455733"/>
                </a:xfrm>
                <a:prstGeom prst="rect">
                  <a:avLst/>
                </a:prstGeom>
                <a:blipFill>
                  <a:blip r:embed="rId7"/>
                  <a:stretch>
                    <a:fillRect b="-32609"/>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514DCACF-9783-9188-3FC5-423041F2A96E}"/>
                    </a:ext>
                  </a:extLst>
                </p:cNvPr>
                <p:cNvSpPr/>
                <p:nvPr/>
              </p:nvSpPr>
              <p:spPr>
                <a:xfrm>
                  <a:off x="2897429" y="3823634"/>
                  <a:ext cx="780017" cy="36512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𝑘</m:t>
                        </m:r>
                      </m:oMath>
                    </m:oMathPara>
                  </a14:m>
                  <a:endParaRPr lang="en-US" sz="2000" dirty="0"/>
                </a:p>
              </p:txBody>
            </p:sp>
          </mc:Choice>
          <mc:Fallback xmlns="">
            <p:sp>
              <p:nvSpPr>
                <p:cNvPr id="67" name="Rectangle 66">
                  <a:extLst>
                    <a:ext uri="{FF2B5EF4-FFF2-40B4-BE49-F238E27FC236}">
                      <a16:creationId xmlns:a16="http://schemas.microsoft.com/office/drawing/2014/main" id="{514DCACF-9783-9188-3FC5-423041F2A96E}"/>
                    </a:ext>
                  </a:extLst>
                </p:cNvPr>
                <p:cNvSpPr>
                  <a:spLocks noRot="1" noChangeAspect="1" noMove="1" noResize="1" noEditPoints="1" noAdjustHandles="1" noChangeArrowheads="1" noChangeShapeType="1" noTextEdit="1"/>
                </p:cNvSpPr>
                <p:nvPr/>
              </p:nvSpPr>
              <p:spPr>
                <a:xfrm>
                  <a:off x="2897429" y="3823634"/>
                  <a:ext cx="780017" cy="365125"/>
                </a:xfrm>
                <a:prstGeom prst="rect">
                  <a:avLst/>
                </a:prstGeom>
                <a:blipFill>
                  <a:blip r:embed="rId8"/>
                  <a:stretch>
                    <a:fillRect t="-10811" b="-27027"/>
                  </a:stretch>
                </a:blipFill>
                <a:ln>
                  <a:noFill/>
                </a:ln>
              </p:spPr>
              <p:txBody>
                <a:bodyPr/>
                <a:lstStyle/>
                <a:p>
                  <a:r>
                    <a:rPr lang="en-US">
                      <a:noFill/>
                    </a:rPr>
                    <a:t> </a:t>
                  </a:r>
                </a:p>
              </p:txBody>
            </p:sp>
          </mc:Fallback>
        </mc:AlternateContent>
        <p:cxnSp>
          <p:nvCxnSpPr>
            <p:cNvPr id="68" name="Straight Arrow Connector 67">
              <a:extLst>
                <a:ext uri="{FF2B5EF4-FFF2-40B4-BE49-F238E27FC236}">
                  <a16:creationId xmlns:a16="http://schemas.microsoft.com/office/drawing/2014/main" id="{82BE0334-CA87-64E7-8760-E4D9BEE08ABD}"/>
                </a:ext>
              </a:extLst>
            </p:cNvPr>
            <p:cNvCxnSpPr>
              <a:cxnSpLocks/>
            </p:cNvCxnSpPr>
            <p:nvPr/>
          </p:nvCxnSpPr>
          <p:spPr>
            <a:xfrm>
              <a:off x="2624764" y="2824679"/>
              <a:ext cx="129221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9" name="Straight Arrow Connector 68">
              <a:extLst>
                <a:ext uri="{FF2B5EF4-FFF2-40B4-BE49-F238E27FC236}">
                  <a16:creationId xmlns:a16="http://schemas.microsoft.com/office/drawing/2014/main" id="{7F9F38C1-8AB2-4A9C-B176-0FBBBD531171}"/>
                </a:ext>
              </a:extLst>
            </p:cNvPr>
            <p:cNvCxnSpPr>
              <a:cxnSpLocks/>
            </p:cNvCxnSpPr>
            <p:nvPr/>
          </p:nvCxnSpPr>
          <p:spPr>
            <a:xfrm flipH="1">
              <a:off x="2599311" y="4286585"/>
              <a:ext cx="1226470"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642906F8-3E95-F77D-BB47-82DCF130440F}"/>
                    </a:ext>
                  </a:extLst>
                </p:cNvPr>
                <p:cNvSpPr/>
                <p:nvPr/>
              </p:nvSpPr>
              <p:spPr>
                <a:xfrm>
                  <a:off x="4442916" y="2836795"/>
                  <a:ext cx="3395290" cy="179511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𝑘</m:t>
                          </m:r>
                        </m:e>
                        <m:sup>
                          <m:r>
                            <a:rPr lang="en-US" sz="2000" b="0" i="1" dirty="0" smtClean="0">
                              <a:latin typeface="Cambria Math" panose="02040503050406030204" pitchFamily="18" charset="0"/>
                            </a:rPr>
                            <m:t>′</m:t>
                          </m:r>
                        </m:sup>
                      </m:sSup>
                      <m:r>
                        <a:rPr lang="en-US" sz="2000" i="1" dirty="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sym typeface="Symbol" panose="05050102010706020507" pitchFamily="18" charset="2"/>
                        </a:rPr>
                        <m:t>$)</m:t>
                      </m:r>
                    </m:oMath>
                  </a14:m>
                  <a:r>
                    <a:rPr lang="en-US" sz="2000" dirty="0"/>
                    <a:t> </a:t>
                  </a:r>
                </a:p>
                <a:p>
                  <a:pPr algn="ctr"/>
                  <a:r>
                    <a:rPr lang="en-US" sz="2000" dirty="0"/>
                    <a:t>if  </a:t>
                  </a:r>
                  <a14:m>
                    <m:oMath xmlns:m="http://schemas.openxmlformats.org/officeDocument/2006/math">
                      <m:r>
                        <a:rPr lang="en-US" sz="2000" b="0" i="1" dirty="0" smtClean="0">
                          <a:latin typeface="Cambria Math" panose="02040503050406030204" pitchFamily="18" charset="0"/>
                        </a:rPr>
                        <m:t>𝑝</m:t>
                      </m:r>
                      <m:r>
                        <a:rPr lang="en-US" sz="2000" i="1" dirty="0" smtClean="0">
                          <a:latin typeface="Cambria Math" panose="02040503050406030204" pitchFamily="18" charset="0"/>
                        </a:rPr>
                        <m:t>𝑤</m:t>
                      </m:r>
                      <m:r>
                        <a:rPr lang="en-US" sz="2000" i="1" dirty="0" smtClean="0">
                          <a:latin typeface="Cambria Math" panose="02040503050406030204" pitchFamily="18" charset="0"/>
                        </a:rPr>
                        <m:t>=</m:t>
                      </m:r>
                      <m:r>
                        <a:rPr lang="en-US" sz="2000" i="1" dirty="0" smtClean="0">
                          <a:latin typeface="Cambria Math" panose="02040503050406030204" pitchFamily="18" charset="0"/>
                        </a:rPr>
                        <m:t>𝑝𝑤</m:t>
                      </m:r>
                      <m:r>
                        <a:rPr lang="en-US" sz="2000" b="0" i="1" dirty="0" smtClean="0">
                          <a:latin typeface="Cambria Math" panose="02040503050406030204" pitchFamily="18" charset="0"/>
                        </a:rPr>
                        <m:t>′ </m:t>
                      </m:r>
                    </m:oMath>
                  </a14:m>
                  <a:endParaRPr lang="en-US" sz="2000" dirty="0"/>
                </a:p>
                <a:p>
                  <a:pPr algn="ctr">
                    <a:lnSpc>
                      <a:spcPct val="150000"/>
                    </a:lnSpc>
                  </a:pPr>
                  <a:r>
                    <a:rPr lang="en-US" sz="2000" dirty="0"/>
                    <a:t>else </a:t>
                  </a: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𝑘</m:t>
                          </m:r>
                        </m:e>
                        <m:sup>
                          <m:r>
                            <a:rPr lang="en-US" sz="2000" b="0" i="1" dirty="0" smtClean="0">
                              <a:latin typeface="Cambria Math" panose="02040503050406030204" pitchFamily="18" charset="0"/>
                            </a:rPr>
                            <m:t>′</m:t>
                          </m:r>
                        </m:sup>
                      </m:sSup>
                      <m:r>
                        <a:rPr lang="en-US" sz="2000" b="0" i="1" dirty="0" smtClean="0">
                          <a:latin typeface="Cambria Math" panose="02040503050406030204" pitchFamily="18" charset="0"/>
                        </a:rPr>
                        <m:t> </m:t>
                      </m:r>
                    </m:oMath>
                  </a14:m>
                  <a:r>
                    <a:rPr lang="en-US" sz="2000" dirty="0"/>
                    <a:t>independent</a:t>
                  </a:r>
                </a:p>
              </p:txBody>
            </p:sp>
          </mc:Choice>
          <mc:Fallback xmlns="">
            <p:sp>
              <p:nvSpPr>
                <p:cNvPr id="70" name="Rectangle 69">
                  <a:extLst>
                    <a:ext uri="{FF2B5EF4-FFF2-40B4-BE49-F238E27FC236}">
                      <a16:creationId xmlns:a16="http://schemas.microsoft.com/office/drawing/2014/main" id="{642906F8-3E95-F77D-BB47-82DCF130440F}"/>
                    </a:ext>
                  </a:extLst>
                </p:cNvPr>
                <p:cNvSpPr>
                  <a:spLocks noRot="1" noChangeAspect="1" noMove="1" noResize="1" noEditPoints="1" noAdjustHandles="1" noChangeArrowheads="1" noChangeShapeType="1" noTextEdit="1"/>
                </p:cNvSpPr>
                <p:nvPr/>
              </p:nvSpPr>
              <p:spPr>
                <a:xfrm>
                  <a:off x="4442916" y="2836795"/>
                  <a:ext cx="3395290" cy="1795118"/>
                </a:xfrm>
                <a:prstGeom prst="rect">
                  <a:avLst/>
                </a:prstGeom>
                <a:blipFill>
                  <a:blip r:embed="rId9"/>
                  <a:stretch>
                    <a:fillRect b="-15676"/>
                  </a:stretch>
                </a:blipFill>
                <a:ln>
                  <a:noFill/>
                </a:ln>
              </p:spPr>
              <p:txBody>
                <a:bodyPr/>
                <a:lstStyle/>
                <a:p>
                  <a:r>
                    <a:rPr lang="en-US">
                      <a:noFill/>
                    </a:rPr>
                    <a:t> </a:t>
                  </a:r>
                </a:p>
              </p:txBody>
            </p:sp>
          </mc:Fallback>
        </mc:AlternateContent>
        <p:grpSp>
          <p:nvGrpSpPr>
            <p:cNvPr id="71" name="Group 70">
              <a:extLst>
                <a:ext uri="{FF2B5EF4-FFF2-40B4-BE49-F238E27FC236}">
                  <a16:creationId xmlns:a16="http://schemas.microsoft.com/office/drawing/2014/main" id="{1E835978-B9A1-E950-4492-79156FD32D96}"/>
                </a:ext>
              </a:extLst>
            </p:cNvPr>
            <p:cNvGrpSpPr/>
            <p:nvPr/>
          </p:nvGrpSpPr>
          <p:grpSpPr>
            <a:xfrm>
              <a:off x="489321" y="2199924"/>
              <a:ext cx="2065498" cy="2298321"/>
              <a:chOff x="389417" y="2724355"/>
              <a:chExt cx="2065498" cy="2298321"/>
            </a:xfrm>
          </p:grpSpPr>
          <p:pic>
            <p:nvPicPr>
              <p:cNvPr id="72" name="Picture 71">
                <a:extLst>
                  <a:ext uri="{FF2B5EF4-FFF2-40B4-BE49-F238E27FC236}">
                    <a16:creationId xmlns:a16="http://schemas.microsoft.com/office/drawing/2014/main" id="{4DD7F71B-31E5-6649-480B-3518D299A4E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9417" y="2724355"/>
                <a:ext cx="2065498" cy="2298321"/>
              </a:xfrm>
              <a:prstGeom prst="rect">
                <a:avLst/>
              </a:prstGeom>
            </p:spPr>
          </p:pic>
          <p:sp>
            <p:nvSpPr>
              <p:cNvPr id="73" name="Rectangle 72">
                <a:extLst>
                  <a:ext uri="{FF2B5EF4-FFF2-40B4-BE49-F238E27FC236}">
                    <a16:creationId xmlns:a16="http://schemas.microsoft.com/office/drawing/2014/main" id="{7F5B349D-CE36-108C-18C3-B32C3A4DC80E}"/>
                  </a:ext>
                </a:extLst>
              </p:cNvPr>
              <p:cNvSpPr/>
              <p:nvPr/>
            </p:nvSpPr>
            <p:spPr>
              <a:xfrm>
                <a:off x="828269" y="4593940"/>
                <a:ext cx="1300512" cy="312393"/>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Ada</a:t>
                </a:r>
              </a:p>
            </p:txBody>
          </p:sp>
        </p:grpSp>
      </p:grpSp>
      <mc:AlternateContent xmlns:mc="http://schemas.openxmlformats.org/markup-compatibility/2006" xmlns:a14="http://schemas.microsoft.com/office/drawing/2010/main">
        <mc:Choice Requires="a14">
          <p:sp>
            <p:nvSpPr>
              <p:cNvPr id="83" name="Rectangle 2">
                <a:extLst>
                  <a:ext uri="{FF2B5EF4-FFF2-40B4-BE49-F238E27FC236}">
                    <a16:creationId xmlns:a16="http://schemas.microsoft.com/office/drawing/2014/main" id="{AB2A553E-0B2E-DDCB-5374-4F4C31DC3B16}"/>
                  </a:ext>
                </a:extLst>
              </p:cNvPr>
              <p:cNvSpPr>
                <a:spLocks noChangeArrowheads="1"/>
              </p:cNvSpPr>
              <p:nvPr/>
            </p:nvSpPr>
            <p:spPr bwMode="auto">
              <a:xfrm>
                <a:off x="7385256" y="4784325"/>
                <a:ext cx="4568336" cy="1354217"/>
              </a:xfrm>
              <a:prstGeom prst="rect">
                <a:avLst/>
              </a:prstGeom>
              <a:solidFill>
                <a:schemeClr val="accent2">
                  <a:lumMod val="20000"/>
                  <a:lumOff val="80000"/>
                </a:schemeClr>
              </a:solidFill>
              <a:ln w="19050">
                <a:solidFill>
                  <a:srgbClr val="C00000"/>
                </a:solid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800" dirty="0">
                  <a:solidFill>
                    <a:srgbClr val="212529"/>
                  </a:solidFill>
                  <a:latin typeface="var(--bs-font-monospace)"/>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212529"/>
                    </a:solidFill>
                    <a:latin typeface="var(--bs-font-monospace)"/>
                  </a:rPr>
                  <a:t>By contrast, in [BPR’00] game-based model:</a:t>
                </a:r>
              </a:p>
              <a:p>
                <a:pPr marL="742950" lvl="1" indent="-285750">
                  <a:buFont typeface="Arial" panose="020B0604020202020204" pitchFamily="34" charset="0"/>
                  <a:buChar char="•"/>
                </a:pPr>
                <a:r>
                  <a:rPr lang="en-US" dirty="0" err="1">
                    <a:solidFill>
                      <a:schemeClr val="accent2"/>
                    </a:solidFill>
                    <a:latin typeface="Calibri" panose="020F0502020204030204"/>
                  </a:rPr>
                  <a:t>pid</a:t>
                </a:r>
                <a:r>
                  <a:rPr lang="en-US" altLang="en-US" dirty="0" err="1">
                    <a:solidFill>
                      <a:srgbClr val="212529"/>
                    </a:solidFill>
                    <a:latin typeface="var(--bs-font-monospace)"/>
                  </a:rPr>
                  <a:t>’s</a:t>
                </a:r>
                <a:r>
                  <a:rPr lang="en-US" altLang="en-US" dirty="0">
                    <a:solidFill>
                      <a:srgbClr val="212529"/>
                    </a:solidFill>
                    <a:latin typeface="var(--bs-font-monospace)"/>
                  </a:rPr>
                  <a:t> are inputs (</a:t>
                </a:r>
                <a:r>
                  <a:rPr lang="en-US" altLang="en-US" i="1" dirty="0">
                    <a:latin typeface="var(--bs-font-monospace)"/>
                  </a:rPr>
                  <a:t>assumed unique</a:t>
                </a:r>
                <a:r>
                  <a:rPr lang="en-US" altLang="en-US" dirty="0">
                    <a:solidFill>
                      <a:srgbClr val="212529"/>
                    </a:solidFill>
                    <a:latin typeface="var(--bs-font-monospace)"/>
                  </a:rPr>
                  <a:t>)</a:t>
                </a:r>
              </a:p>
              <a:p>
                <a:pPr marL="742950" lvl="1" indent="-285750">
                  <a:buFont typeface="Arial" panose="020B0604020202020204" pitchFamily="34" charset="0"/>
                  <a:buChar char="•"/>
                </a:pPr>
                <a14:m>
                  <m:oMath xmlns:m="http://schemas.openxmlformats.org/officeDocument/2006/math">
                    <m:r>
                      <a:rPr lang="en-US" i="1" dirty="0">
                        <a:solidFill>
                          <a:srgbClr val="00B050"/>
                        </a:solidFill>
                        <a:latin typeface="Cambria Math" panose="02040503050406030204" pitchFamily="18" charset="0"/>
                      </a:rPr>
                      <m:t>𝑐𝑝𝑖</m:t>
                    </m:r>
                    <m:r>
                      <a:rPr lang="en-US" b="0" i="1" dirty="0" smtClean="0">
                        <a:solidFill>
                          <a:srgbClr val="00B050"/>
                        </a:solidFill>
                        <a:latin typeface="Cambria Math" panose="02040503050406030204" pitchFamily="18" charset="0"/>
                      </a:rPr>
                      <m:t>𝑑</m:t>
                    </m:r>
                  </m:oMath>
                </a14:m>
                <a:r>
                  <a:rPr lang="en-US" altLang="en-US" dirty="0">
                    <a:solidFill>
                      <a:srgbClr val="212529"/>
                    </a:solidFill>
                    <a:latin typeface="var(--bs-font-monospace)"/>
                  </a:rPr>
                  <a:t>‘s are </a:t>
                </a:r>
                <a:r>
                  <a:rPr lang="en-US" altLang="en-US" i="1" dirty="0">
                    <a:solidFill>
                      <a:srgbClr val="212529"/>
                    </a:solidFill>
                    <a:latin typeface="var(--bs-font-monospace)"/>
                  </a:rPr>
                  <a:t>outputs</a:t>
                </a:r>
              </a:p>
              <a:p>
                <a:pPr marL="742950" lvl="1" indent="-285750">
                  <a:buFont typeface="Arial" panose="020B0604020202020204" pitchFamily="34" charset="0"/>
                  <a:buChar char="•"/>
                </a:pPr>
                <a14:m>
                  <m:oMath xmlns:m="http://schemas.openxmlformats.org/officeDocument/2006/math">
                    <m:r>
                      <a:rPr lang="en-US" b="0" i="1" dirty="0" smtClean="0">
                        <a:solidFill>
                          <a:srgbClr val="0070C0"/>
                        </a:solidFill>
                        <a:latin typeface="Cambria Math" panose="02040503050406030204" pitchFamily="18" charset="0"/>
                      </a:rPr>
                      <m:t>𝑠</m:t>
                    </m:r>
                    <m:r>
                      <a:rPr lang="en-US" i="1" dirty="0" smtClean="0">
                        <a:solidFill>
                          <a:srgbClr val="0070C0"/>
                        </a:solidFill>
                        <a:latin typeface="Cambria Math" panose="02040503050406030204" pitchFamily="18" charset="0"/>
                      </a:rPr>
                      <m:t>𝑖𝑑</m:t>
                    </m:r>
                  </m:oMath>
                </a14:m>
                <a:r>
                  <a:rPr lang="en-US" altLang="en-US" dirty="0">
                    <a:solidFill>
                      <a:srgbClr val="212529"/>
                    </a:solidFill>
                    <a:latin typeface="var(--bs-font-monospace)"/>
                  </a:rPr>
                  <a:t>‘s are </a:t>
                </a:r>
                <a:r>
                  <a:rPr lang="en-US" altLang="en-US" i="1" dirty="0">
                    <a:solidFill>
                      <a:srgbClr val="212529"/>
                    </a:solidFill>
                    <a:latin typeface="var(--bs-font-monospace)"/>
                  </a:rPr>
                  <a:t>outputs</a:t>
                </a:r>
                <a:endParaRPr lang="en-US" altLang="en-US" sz="1100" i="1" dirty="0">
                  <a:solidFill>
                    <a:srgbClr val="212529"/>
                  </a:solidFill>
                  <a:latin typeface="var(--bs-font-monospac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Arial" panose="020B0604020202020204" pitchFamily="34" charset="0"/>
                </a:endParaRPr>
              </a:p>
            </p:txBody>
          </p:sp>
        </mc:Choice>
        <mc:Fallback xmlns="">
          <p:sp>
            <p:nvSpPr>
              <p:cNvPr id="83" name="Rectangle 2">
                <a:extLst>
                  <a:ext uri="{FF2B5EF4-FFF2-40B4-BE49-F238E27FC236}">
                    <a16:creationId xmlns:a16="http://schemas.microsoft.com/office/drawing/2014/main" id="{AB2A553E-0B2E-DDCB-5374-4F4C31DC3B16}"/>
                  </a:ext>
                </a:extLst>
              </p:cNvPr>
              <p:cNvSpPr>
                <a:spLocks noRot="1" noChangeAspect="1" noMove="1" noResize="1" noEditPoints="1" noAdjustHandles="1" noChangeArrowheads="1" noChangeShapeType="1" noTextEdit="1"/>
              </p:cNvSpPr>
              <p:nvPr/>
            </p:nvSpPr>
            <p:spPr bwMode="auto">
              <a:xfrm>
                <a:off x="7385256" y="4784325"/>
                <a:ext cx="4568336" cy="1354217"/>
              </a:xfrm>
              <a:prstGeom prst="rect">
                <a:avLst/>
              </a:prstGeom>
              <a:blipFill>
                <a:blip r:embed="rId11"/>
                <a:stretch>
                  <a:fillRect l="-930"/>
                </a:stretch>
              </a:blipFill>
              <a:ln w="19050">
                <a:solidFill>
                  <a:srgbClr val="C00000"/>
                </a:solid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834088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0" name="Title 1">
                <a:extLst>
                  <a:ext uri="{FF2B5EF4-FFF2-40B4-BE49-F238E27FC236}">
                    <a16:creationId xmlns:a16="http://schemas.microsoft.com/office/drawing/2014/main" id="{43F75ADC-2A01-FEF5-6094-28B6E2351055}"/>
                  </a:ext>
                </a:extLst>
              </p:cNvPr>
              <p:cNvSpPr txBox="1">
                <a:spLocks/>
              </p:cNvSpPr>
              <p:nvPr/>
            </p:nvSpPr>
            <p:spPr bwMode="auto">
              <a:xfrm>
                <a:off x="117230" y="3808187"/>
                <a:ext cx="12074769" cy="293443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spcBef>
                    <a:spcPts val="600"/>
                  </a:spcBef>
                </a:pPr>
                <a:endParaRPr lang="en-US" sz="800" dirty="0">
                  <a:latin typeface="+mn-lt"/>
                </a:endParaRPr>
              </a:p>
              <a:p>
                <a:pPr lvl="0">
                  <a:lnSpc>
                    <a:spcPct val="80000"/>
                  </a:lnSpc>
                  <a:spcBef>
                    <a:spcPts val="600"/>
                  </a:spcBef>
                </a:pPr>
                <a:r>
                  <a:rPr lang="en-US" sz="1800" dirty="0">
                    <a:solidFill>
                      <a:prstClr val="black"/>
                    </a:solidFill>
                    <a:latin typeface="Calibri" panose="020F0502020204030204"/>
                    <a:ea typeface="宋体" panose="02010600030101010101" pitchFamily="2" charset="-122"/>
                    <a:cs typeface="+mn-cs"/>
                  </a:rPr>
                  <a:t>UC PAKE [CHKLM’05] security model comes with </a:t>
                </a:r>
                <a:r>
                  <a:rPr lang="en-US" sz="1800" dirty="0">
                    <a:solidFill>
                      <a:srgbClr val="FF0000"/>
                    </a:solidFill>
                    <a:latin typeface="Calibri" panose="020F0502020204030204"/>
                    <a:ea typeface="宋体" panose="02010600030101010101" pitchFamily="2" charset="-122"/>
                    <a:cs typeface="+mn-cs"/>
                  </a:rPr>
                  <a:t>subtle assumptions on additional inputs</a:t>
                </a:r>
                <a:r>
                  <a:rPr lang="en-US" sz="1800" dirty="0">
                    <a:solidFill>
                      <a:prstClr val="black"/>
                    </a:solidFill>
                    <a:latin typeface="Calibri" panose="020F0502020204030204"/>
                    <a:ea typeface="宋体" panose="02010600030101010101" pitchFamily="2" charset="-122"/>
                    <a:cs typeface="+mn-cs"/>
                  </a:rPr>
                  <a:t> for participating parties:</a:t>
                </a:r>
              </a:p>
              <a:p>
                <a:pPr marL="800100" lvl="1" indent="-342900">
                  <a:lnSpc>
                    <a:spcPct val="80000"/>
                  </a:lnSpc>
                  <a:spcBef>
                    <a:spcPts val="600"/>
                  </a:spcBef>
                  <a:buFont typeface="Arial" panose="020B0604020202020204" pitchFamily="34" charset="0"/>
                  <a:buChar char="•"/>
                </a:pPr>
                <a:r>
                  <a:rPr lang="en-US" sz="1800" u="sng" dirty="0">
                    <a:solidFill>
                      <a:prstClr val="black"/>
                    </a:solidFill>
                    <a:latin typeface="Calibri" panose="020F0502020204030204"/>
                  </a:rPr>
                  <a:t>globally unique session identifier</a:t>
                </a:r>
                <a:r>
                  <a:rPr lang="en-US" sz="1800" dirty="0">
                    <a:solidFill>
                      <a:prstClr val="black"/>
                    </a:solidFill>
                    <a:latin typeface="Calibri" panose="020F0502020204030204"/>
                  </a:rPr>
                  <a:t> (</a:t>
                </a:r>
                <a14:m>
                  <m:oMath xmlns:m="http://schemas.openxmlformats.org/officeDocument/2006/math">
                    <m:r>
                      <a:rPr lang="en-US" sz="1800" i="1" dirty="0">
                        <a:solidFill>
                          <a:srgbClr val="0070C0"/>
                        </a:solidFill>
                        <a:latin typeface="Cambria Math" panose="02040503050406030204" pitchFamily="18" charset="0"/>
                      </a:rPr>
                      <m:t>𝑠𝑖𝑑</m:t>
                    </m:r>
                  </m:oMath>
                </a14:m>
                <a:r>
                  <a:rPr lang="en-US" sz="1800" dirty="0">
                    <a:solidFill>
                      <a:prstClr val="black"/>
                    </a:solidFill>
                    <a:latin typeface="Calibri" panose="020F0502020204030204"/>
                  </a:rPr>
                  <a:t>), </a:t>
                </a:r>
                <a:r>
                  <a:rPr lang="en-US" sz="1800" u="sng" dirty="0">
                    <a:solidFill>
                      <a:prstClr val="black"/>
                    </a:solidFill>
                    <a:latin typeface="Calibri" panose="020F0502020204030204"/>
                  </a:rPr>
                  <a:t>globally unique party identifier</a:t>
                </a:r>
                <a:r>
                  <a:rPr lang="en-US" sz="1800" dirty="0">
                    <a:solidFill>
                      <a:prstClr val="black"/>
                    </a:solidFill>
                    <a:latin typeface="Calibri" panose="020F0502020204030204"/>
                  </a:rPr>
                  <a:t> (</a:t>
                </a:r>
                <a14:m>
                  <m:oMath xmlns:m="http://schemas.openxmlformats.org/officeDocument/2006/math">
                    <m:r>
                      <a:rPr lang="en-US" sz="1800" i="1" dirty="0">
                        <a:solidFill>
                          <a:schemeClr val="accent2"/>
                        </a:solidFill>
                        <a:latin typeface="Cambria Math" panose="02040503050406030204" pitchFamily="18" charset="0"/>
                      </a:rPr>
                      <m:t>𝑝𝑖𝑑</m:t>
                    </m:r>
                  </m:oMath>
                </a14:m>
                <a:r>
                  <a:rPr lang="en-US" sz="1800" dirty="0">
                    <a:solidFill>
                      <a:prstClr val="black"/>
                    </a:solidFill>
                    <a:latin typeface="Calibri" panose="020F0502020204030204"/>
                  </a:rPr>
                  <a:t>), </a:t>
                </a:r>
                <a:r>
                  <a:rPr lang="en-US" sz="1800" u="sng" dirty="0">
                    <a:solidFill>
                      <a:prstClr val="black"/>
                    </a:solidFill>
                    <a:latin typeface="Calibri" panose="020F0502020204030204"/>
                  </a:rPr>
                  <a:t>matching counterparty’s identifier</a:t>
                </a:r>
                <a:r>
                  <a:rPr lang="en-US" sz="1800" dirty="0">
                    <a:solidFill>
                      <a:prstClr val="black"/>
                    </a:solidFill>
                    <a:latin typeface="Calibri" panose="020F0502020204030204"/>
                  </a:rPr>
                  <a:t> </a:t>
                </a:r>
                <a14:m>
                  <m:oMath xmlns:m="http://schemas.openxmlformats.org/officeDocument/2006/math">
                    <m:r>
                      <a:rPr lang="en-US" sz="1800" i="1" dirty="0">
                        <a:solidFill>
                          <a:prstClr val="black"/>
                        </a:solidFill>
                        <a:latin typeface="Cambria Math" panose="02040503050406030204" pitchFamily="18" charset="0"/>
                      </a:rPr>
                      <m:t>(</m:t>
                    </m:r>
                    <m:r>
                      <a:rPr lang="en-US" sz="1800" i="1" dirty="0" err="1">
                        <a:solidFill>
                          <a:srgbClr val="00B050"/>
                        </a:solidFill>
                        <a:latin typeface="Cambria Math" panose="02040503050406030204" pitchFamily="18" charset="0"/>
                      </a:rPr>
                      <m:t>𝑐𝑝𝑖𝑑</m:t>
                    </m:r>
                  </m:oMath>
                </a14:m>
                <a:r>
                  <a:rPr lang="en-US" sz="1800" dirty="0">
                    <a:solidFill>
                      <a:prstClr val="black"/>
                    </a:solidFill>
                    <a:latin typeface="Calibri" panose="020F0502020204030204"/>
                  </a:rPr>
                  <a:t>)</a:t>
                </a:r>
              </a:p>
              <a:p>
                <a:pPr lvl="0">
                  <a:lnSpc>
                    <a:spcPct val="80000"/>
                  </a:lnSpc>
                  <a:spcBef>
                    <a:spcPts val="600"/>
                  </a:spcBef>
                </a:pPr>
                <a:endParaRPr lang="en-US" sz="800" dirty="0">
                  <a:latin typeface="+mn-lt"/>
                </a:endParaRPr>
              </a:p>
              <a:p>
                <a:pPr lvl="0">
                  <a:lnSpc>
                    <a:spcPct val="80000"/>
                  </a:lnSpc>
                  <a:spcBef>
                    <a:spcPts val="600"/>
                  </a:spcBef>
                </a:pPr>
                <a:r>
                  <a:rPr lang="en-US" sz="1800" dirty="0">
                    <a:latin typeface="+mn-lt"/>
                  </a:rPr>
                  <a:t>Consequences:</a:t>
                </a:r>
                <a:endParaRPr lang="en-US" sz="1800" dirty="0">
                  <a:solidFill>
                    <a:prstClr val="black"/>
                  </a:solidFill>
                  <a:latin typeface="Calibri" panose="020F0502020204030204"/>
                  <a:ea typeface="宋体" panose="02010600030101010101" pitchFamily="2" charset="-122"/>
                </a:endParaRPr>
              </a:p>
              <a:p>
                <a:pPr marL="342900" indent="-342900">
                  <a:spcBef>
                    <a:spcPts val="600"/>
                  </a:spcBef>
                  <a:buFont typeface="Arial" panose="020B0604020202020204" pitchFamily="34" charset="0"/>
                  <a:buChar char="•"/>
                </a:pPr>
                <a:r>
                  <a:rPr lang="en-US" sz="1800" dirty="0">
                    <a:latin typeface="+mn-lt"/>
                  </a:rPr>
                  <a:t>Ada and Charles establish shared keys only if their inputs satisfy</a:t>
                </a:r>
              </a:p>
              <a:p>
                <a:pPr lvl="1">
                  <a:spcBef>
                    <a:spcPts val="300"/>
                  </a:spcBef>
                </a:pPr>
                <a:r>
                  <a:rPr lang="en-US" sz="1800" dirty="0">
                    <a:latin typeface="+mn-lt"/>
                  </a:rPr>
                  <a:t>     </a:t>
                </a:r>
                <a14:m>
                  <m:oMath xmlns:m="http://schemas.openxmlformats.org/officeDocument/2006/math">
                    <m:r>
                      <a:rPr lang="en-US" sz="1800" i="1" dirty="0" smtClean="0">
                        <a:solidFill>
                          <a:srgbClr val="0070C0"/>
                        </a:solidFill>
                        <a:latin typeface="Cambria Math" panose="02040503050406030204" pitchFamily="18" charset="0"/>
                      </a:rPr>
                      <m:t>𝑠𝑖𝑑</m:t>
                    </m:r>
                    <m:r>
                      <a:rPr lang="en-US" sz="1800" i="1" dirty="0" smtClean="0">
                        <a:solidFill>
                          <a:srgbClr val="0070C0"/>
                        </a:solidFill>
                        <a:latin typeface="Cambria Math" panose="02040503050406030204" pitchFamily="18" charset="0"/>
                      </a:rPr>
                      <m:t> = </m:t>
                    </m:r>
                    <m:r>
                      <a:rPr lang="en-US" sz="1800" i="1" dirty="0" smtClean="0">
                        <a:solidFill>
                          <a:srgbClr val="0070C0"/>
                        </a:solidFill>
                        <a:latin typeface="Cambria Math" panose="02040503050406030204" pitchFamily="18" charset="0"/>
                      </a:rPr>
                      <m:t>𝑠𝑖𝑑</m:t>
                    </m:r>
                    <m:r>
                      <a:rPr lang="en-US" sz="1800" i="1" dirty="0" smtClean="0">
                        <a:solidFill>
                          <a:srgbClr val="0070C0"/>
                        </a:solidFill>
                        <a:latin typeface="Cambria Math" panose="02040503050406030204" pitchFamily="18" charset="0"/>
                      </a:rPr>
                      <m:t>’</m:t>
                    </m:r>
                  </m:oMath>
                </a14:m>
                <a:r>
                  <a:rPr lang="en-US" sz="1800" dirty="0">
                    <a:latin typeface="+mn-lt"/>
                  </a:rPr>
                  <a:t>   ,   </a:t>
                </a:r>
                <a14:m>
                  <m:oMath xmlns:m="http://schemas.openxmlformats.org/officeDocument/2006/math">
                    <m:r>
                      <a:rPr lang="en-US" sz="1800" i="1" dirty="0">
                        <a:solidFill>
                          <a:schemeClr val="accent2"/>
                        </a:solidFill>
                        <a:latin typeface="Cambria Math" panose="02040503050406030204" pitchFamily="18" charset="0"/>
                      </a:rPr>
                      <m:t>𝑝𝑖𝑑</m:t>
                    </m:r>
                    <m:r>
                      <a:rPr lang="en-US" sz="1800" i="1" dirty="0">
                        <a:latin typeface="Cambria Math" panose="02040503050406030204" pitchFamily="18" charset="0"/>
                      </a:rPr>
                      <m:t>=</m:t>
                    </m:r>
                    <m:r>
                      <a:rPr lang="en-US" sz="1800" i="1" dirty="0">
                        <a:solidFill>
                          <a:srgbClr val="00B050"/>
                        </a:solidFill>
                        <a:latin typeface="Cambria Math" panose="02040503050406030204" pitchFamily="18" charset="0"/>
                      </a:rPr>
                      <m:t> </m:t>
                    </m:r>
                    <m:r>
                      <a:rPr lang="en-US" sz="1800" i="1" dirty="0">
                        <a:solidFill>
                          <a:srgbClr val="00B050"/>
                        </a:solidFill>
                        <a:latin typeface="Cambria Math" panose="02040503050406030204" pitchFamily="18" charset="0"/>
                      </a:rPr>
                      <m:t>𝑐𝑝𝑖𝑑</m:t>
                    </m:r>
                    <m:r>
                      <a:rPr lang="en-US" sz="1800" i="1" dirty="0">
                        <a:solidFill>
                          <a:srgbClr val="00B050"/>
                        </a:solidFill>
                        <a:latin typeface="Cambria Math" panose="02040503050406030204" pitchFamily="18" charset="0"/>
                      </a:rPr>
                      <m:t>’</m:t>
                    </m:r>
                  </m:oMath>
                </a14:m>
                <a:r>
                  <a:rPr lang="en-US" sz="1800" dirty="0">
                    <a:latin typeface="+mn-lt"/>
                  </a:rPr>
                  <a:t>   ,  </a:t>
                </a:r>
                <a14:m>
                  <m:oMath xmlns:m="http://schemas.openxmlformats.org/officeDocument/2006/math">
                    <m:r>
                      <a:rPr lang="en-US" sz="1800" i="1" dirty="0" smtClean="0">
                        <a:solidFill>
                          <a:srgbClr val="00B050"/>
                        </a:solidFill>
                        <a:latin typeface="Cambria Math" panose="02040503050406030204" pitchFamily="18" charset="0"/>
                      </a:rPr>
                      <m:t>𝑐𝑝𝑖𝑑</m:t>
                    </m:r>
                    <m:r>
                      <a:rPr lang="en-US" sz="1800" i="1" dirty="0" smtClean="0">
                        <a:solidFill>
                          <a:srgbClr val="00B050"/>
                        </a:solidFill>
                        <a:latin typeface="Cambria Math" panose="02040503050406030204" pitchFamily="18" charset="0"/>
                      </a:rPr>
                      <m:t> =</m:t>
                    </m:r>
                    <m:r>
                      <a:rPr lang="en-US" sz="1800" i="1" dirty="0" smtClean="0">
                        <a:solidFill>
                          <a:schemeClr val="accent2"/>
                        </a:solidFill>
                        <a:latin typeface="Cambria Math" panose="02040503050406030204" pitchFamily="18" charset="0"/>
                      </a:rPr>
                      <m:t>𝑝𝑖𝑑</m:t>
                    </m:r>
                    <m:r>
                      <a:rPr lang="en-US" sz="1800" b="0" i="1" dirty="0" smtClean="0">
                        <a:solidFill>
                          <a:schemeClr val="accent2"/>
                        </a:solidFill>
                        <a:latin typeface="Cambria Math" panose="02040503050406030204" pitchFamily="18" charset="0"/>
                      </a:rPr>
                      <m:t>′</m:t>
                    </m:r>
                  </m:oMath>
                </a14:m>
                <a:r>
                  <a:rPr lang="en-US" sz="1800" dirty="0">
                    <a:latin typeface="+mn-lt"/>
                  </a:rPr>
                  <a:t>  ,   </a:t>
                </a:r>
                <a14:m>
                  <m:oMath xmlns:m="http://schemas.openxmlformats.org/officeDocument/2006/math">
                    <m:r>
                      <a:rPr lang="en-US" sz="1800" i="1" dirty="0" smtClean="0">
                        <a:latin typeface="Cambria Math" panose="02040503050406030204" pitchFamily="18" charset="0"/>
                      </a:rPr>
                      <m:t>𝑝</m:t>
                    </m:r>
                    <m:r>
                      <a:rPr lang="en-US" sz="1800" b="0" i="1" dirty="0" smtClean="0">
                        <a:latin typeface="Cambria Math" panose="02040503050406030204" pitchFamily="18" charset="0"/>
                      </a:rPr>
                      <m:t>𝑤</m:t>
                    </m:r>
                    <m:r>
                      <a:rPr lang="en-US" sz="1800" i="1" dirty="0" smtClean="0">
                        <a:latin typeface="Cambria Math" panose="02040503050406030204" pitchFamily="18" charset="0"/>
                      </a:rPr>
                      <m:t>=</m:t>
                    </m:r>
                    <m:r>
                      <a:rPr lang="en-US" sz="1800" i="1" dirty="0" smtClean="0">
                        <a:latin typeface="Cambria Math" panose="02040503050406030204" pitchFamily="18" charset="0"/>
                      </a:rPr>
                      <m:t>𝑝𝑤</m:t>
                    </m:r>
                    <m:r>
                      <a:rPr lang="en-US" sz="1800" b="0" i="0" dirty="0" smtClean="0">
                        <a:latin typeface="Cambria Math" panose="02040503050406030204" pitchFamily="18" charset="0"/>
                      </a:rPr>
                      <m:t>′</m:t>
                    </m:r>
                  </m:oMath>
                </a14:m>
                <a:endParaRPr lang="en-US" sz="1800" dirty="0">
                  <a:latin typeface="+mn-lt"/>
                </a:endParaRPr>
              </a:p>
              <a:p>
                <a:pPr marL="342900" indent="-342900">
                  <a:spcBef>
                    <a:spcPts val="1800"/>
                  </a:spcBef>
                  <a:buFont typeface="Arial" panose="020B0604020202020204" pitchFamily="34" charset="0"/>
                  <a:buChar char="•"/>
                </a:pPr>
                <a:r>
                  <a:rPr lang="en-US" sz="1800" dirty="0">
                    <a:solidFill>
                      <a:srgbClr val="FF0000"/>
                    </a:solidFill>
                    <a:latin typeface="+mn-lt"/>
                  </a:rPr>
                  <a:t>UC PAKE offers no security guarantees in case of identifier re-use:</a:t>
                </a:r>
              </a:p>
              <a:p>
                <a:pPr marL="800100" lvl="1" indent="-342900">
                  <a:spcBef>
                    <a:spcPts val="200"/>
                  </a:spcBef>
                  <a:buFont typeface="Arial" panose="020B0604020202020204" pitchFamily="34" charset="0"/>
                  <a:buChar char="•"/>
                </a:pPr>
                <a:r>
                  <a:rPr lang="en-US" sz="1800" dirty="0">
                    <a:latin typeface="+mn-lt"/>
                  </a:rPr>
                  <a:t>if a party (accidentally?) re-uses an </a:t>
                </a:r>
                <a14:m>
                  <m:oMath xmlns:m="http://schemas.openxmlformats.org/officeDocument/2006/math">
                    <m:r>
                      <a:rPr lang="en-US" sz="1800" i="1" dirty="0" smtClean="0">
                        <a:solidFill>
                          <a:srgbClr val="0070C0"/>
                        </a:solidFill>
                        <a:latin typeface="Cambria Math" panose="02040503050406030204" pitchFamily="18" charset="0"/>
                      </a:rPr>
                      <m:t>𝑠𝑖𝑑</m:t>
                    </m:r>
                  </m:oMath>
                </a14:m>
                <a:endParaRPr lang="en-US" sz="1800" dirty="0">
                  <a:solidFill>
                    <a:srgbClr val="0070C0"/>
                  </a:solidFill>
                  <a:latin typeface="+mn-lt"/>
                </a:endParaRPr>
              </a:p>
              <a:p>
                <a:pPr marL="800100" lvl="1" indent="-342900">
                  <a:spcBef>
                    <a:spcPts val="200"/>
                  </a:spcBef>
                  <a:buFont typeface="Arial" panose="020B0604020202020204" pitchFamily="34" charset="0"/>
                  <a:buChar char="•"/>
                </a:pPr>
                <a:r>
                  <a:rPr lang="en-US" sz="1800" dirty="0">
                    <a:latin typeface="+mn-lt"/>
                  </a:rPr>
                  <a:t>if an honest party (accidently?) re-uses some other party’s identifier </a:t>
                </a:r>
                <a14:m>
                  <m:oMath xmlns:m="http://schemas.openxmlformats.org/officeDocument/2006/math">
                    <m:r>
                      <a:rPr lang="en-US" sz="1800" i="1" dirty="0" smtClean="0">
                        <a:solidFill>
                          <a:srgbClr val="C00000"/>
                        </a:solidFill>
                        <a:latin typeface="Cambria Math" panose="02040503050406030204" pitchFamily="18" charset="0"/>
                      </a:rPr>
                      <m:t>𝑝𝑖𝑑</m:t>
                    </m:r>
                  </m:oMath>
                </a14:m>
                <a:endParaRPr lang="en-US" sz="1800" dirty="0">
                  <a:solidFill>
                    <a:srgbClr val="C00000"/>
                  </a:solidFill>
                </a:endParaRPr>
              </a:p>
              <a:p>
                <a:pPr marL="800100" lvl="1" indent="-342900">
                  <a:spcBef>
                    <a:spcPts val="200"/>
                  </a:spcBef>
                  <a:buFont typeface="Arial" panose="020B0604020202020204" pitchFamily="34" charset="0"/>
                  <a:buChar char="•"/>
                </a:pPr>
                <a:endParaRPr lang="en-US" sz="1800" dirty="0">
                  <a:solidFill>
                    <a:srgbClr val="C00000"/>
                  </a:solidFill>
                  <a:latin typeface="+mn-lt"/>
                </a:endParaRPr>
              </a:p>
            </p:txBody>
          </p:sp>
        </mc:Choice>
        <mc:Fallback xmlns="">
          <p:sp>
            <p:nvSpPr>
              <p:cNvPr id="50" name="Title 1">
                <a:extLst>
                  <a:ext uri="{FF2B5EF4-FFF2-40B4-BE49-F238E27FC236}">
                    <a16:creationId xmlns:a16="http://schemas.microsoft.com/office/drawing/2014/main" id="{43F75ADC-2A01-FEF5-6094-28B6E2351055}"/>
                  </a:ext>
                </a:extLst>
              </p:cNvPr>
              <p:cNvSpPr txBox="1">
                <a:spLocks noRot="1" noChangeAspect="1" noMove="1" noResize="1" noEditPoints="1" noAdjustHandles="1" noChangeArrowheads="1" noChangeShapeType="1" noTextEdit="1"/>
              </p:cNvSpPr>
              <p:nvPr/>
            </p:nvSpPr>
            <p:spPr bwMode="auto">
              <a:xfrm>
                <a:off x="117230" y="3808187"/>
                <a:ext cx="12074769" cy="2934435"/>
              </a:xfrm>
              <a:prstGeom prst="rect">
                <a:avLst/>
              </a:prstGeom>
              <a:blipFill>
                <a:blip r:embed="rId3"/>
                <a:stretch>
                  <a:fillRect l="-404" b="-18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B30C71A8-6A1A-F1FF-68E4-3E058242444D}"/>
              </a:ext>
            </a:extLst>
          </p:cNvPr>
          <p:cNvSpPr>
            <a:spLocks noGrp="1"/>
          </p:cNvSpPr>
          <p:nvPr>
            <p:ph type="sldNum" sz="quarter" idx="12"/>
          </p:nvPr>
        </p:nvSpPr>
        <p:spPr/>
        <p:txBody>
          <a:bodyPr/>
          <a:lstStyle/>
          <a:p>
            <a:pPr>
              <a:defRPr/>
            </a:pPr>
            <a:fld id="{68010801-0F02-4A6B-A4E0-A6A05DF6C59F}" type="slidenum">
              <a:rPr lang="zh-CN" altLang="en-US" smtClean="0"/>
              <a:pPr>
                <a:defRPr/>
              </a:pPr>
              <a:t>5</a:t>
            </a:fld>
            <a:r>
              <a:rPr lang="en-US" altLang="zh-CN" dirty="0"/>
              <a:t>/18</a:t>
            </a:r>
            <a:endParaRPr lang="zh-CN" altLang="en-US" dirty="0"/>
          </a:p>
        </p:txBody>
      </p:sp>
      <p:sp>
        <p:nvSpPr>
          <p:cNvPr id="12" name="Title 1">
            <a:extLst>
              <a:ext uri="{FF2B5EF4-FFF2-40B4-BE49-F238E27FC236}">
                <a16:creationId xmlns:a16="http://schemas.microsoft.com/office/drawing/2014/main" id="{86F05D6D-570F-57B5-E0A5-CB85A1A5826F}"/>
              </a:ext>
            </a:extLst>
          </p:cNvPr>
          <p:cNvSpPr txBox="1">
            <a:spLocks/>
          </p:cNvSpPr>
          <p:nvPr/>
        </p:nvSpPr>
        <p:spPr bwMode="auto">
          <a:xfrm>
            <a:off x="190029" y="115376"/>
            <a:ext cx="11901190"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UC PAKE model involves extra input requirements</a:t>
            </a:r>
            <a:endParaRPr lang="en-US" sz="3600" dirty="0">
              <a:solidFill>
                <a:srgbClr val="FF0000"/>
              </a:solidFill>
            </a:endParaRPr>
          </a:p>
        </p:txBody>
      </p:sp>
      <p:sp>
        <p:nvSpPr>
          <p:cNvPr id="14" name="Rectangle 13">
            <a:extLst>
              <a:ext uri="{FF2B5EF4-FFF2-40B4-BE49-F238E27FC236}">
                <a16:creationId xmlns:a16="http://schemas.microsoft.com/office/drawing/2014/main" id="{E3D4F9D4-40FC-303E-DD63-28504FE90386}"/>
              </a:ext>
            </a:extLst>
          </p:cNvPr>
          <p:cNvSpPr/>
          <p:nvPr/>
        </p:nvSpPr>
        <p:spPr>
          <a:xfrm>
            <a:off x="4378820" y="1871735"/>
            <a:ext cx="3144890" cy="1992940"/>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dirty="0"/>
          </a:p>
        </p:txBody>
      </p:sp>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F6654915-DE9D-4FE0-0609-40B96BE40F21}"/>
                  </a:ext>
                </a:extLst>
              </p:cNvPr>
              <p:cNvSpPr/>
              <p:nvPr/>
            </p:nvSpPr>
            <p:spPr>
              <a:xfrm>
                <a:off x="7772336" y="2195962"/>
                <a:ext cx="2331484"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solidFill>
                            <a:srgbClr val="0070C0"/>
                          </a:solidFill>
                          <a:latin typeface="Cambria Math" panose="02040503050406030204" pitchFamily="18" charset="0"/>
                        </a:rPr>
                        <m:t>𝑠𝑖</m:t>
                      </m:r>
                      <m:sSup>
                        <m:sSupPr>
                          <m:ctrlPr>
                            <a:rPr lang="en-US" sz="2000" b="0" i="1" dirty="0" smtClean="0">
                              <a:solidFill>
                                <a:srgbClr val="0070C0"/>
                              </a:solidFill>
                              <a:latin typeface="Cambria Math" panose="02040503050406030204" pitchFamily="18" charset="0"/>
                            </a:rPr>
                          </m:ctrlPr>
                        </m:sSupPr>
                        <m:e>
                          <m:r>
                            <a:rPr lang="en-US" sz="2000" b="0" i="1" dirty="0" smtClean="0">
                              <a:solidFill>
                                <a:srgbClr val="0070C0"/>
                              </a:solidFill>
                              <a:latin typeface="Cambria Math" panose="02040503050406030204" pitchFamily="18" charset="0"/>
                            </a:rPr>
                            <m:t>𝑑</m:t>
                          </m:r>
                        </m:e>
                        <m:sup>
                          <m:r>
                            <a:rPr lang="en-US" sz="2000" b="0" i="1" dirty="0" smtClean="0">
                              <a:solidFill>
                                <a:srgbClr val="0070C0"/>
                              </a:solidFill>
                              <a:latin typeface="Cambria Math" panose="02040503050406030204" pitchFamily="18" charset="0"/>
                            </a:rPr>
                            <m:t>′</m:t>
                          </m:r>
                        </m:sup>
                      </m:sSup>
                      <m:r>
                        <a:rPr lang="en-US" sz="2000" b="0" i="1" dirty="0" smtClean="0">
                          <a:solidFill>
                            <a:srgbClr val="0070C0"/>
                          </a:solidFill>
                          <a:latin typeface="Cambria Math" panose="02040503050406030204" pitchFamily="18" charset="0"/>
                        </a:rPr>
                        <m:t>,</m:t>
                      </m:r>
                      <m:r>
                        <a:rPr lang="en-US" sz="2000" b="0" i="1" dirty="0" smtClean="0">
                          <a:solidFill>
                            <a:schemeClr val="accent2"/>
                          </a:solidFill>
                          <a:latin typeface="Cambria Math" panose="02040503050406030204" pitchFamily="18" charset="0"/>
                        </a:rPr>
                        <m:t>𝑝𝑖</m:t>
                      </m:r>
                      <m:sSup>
                        <m:sSupPr>
                          <m:ctrlPr>
                            <a:rPr lang="en-US" sz="2000" b="0" i="1" dirty="0" smtClean="0">
                              <a:solidFill>
                                <a:schemeClr val="accent2"/>
                              </a:solidFill>
                              <a:latin typeface="Cambria Math" panose="02040503050406030204" pitchFamily="18" charset="0"/>
                            </a:rPr>
                          </m:ctrlPr>
                        </m:sSupPr>
                        <m:e>
                          <m:r>
                            <a:rPr lang="en-US" sz="2000" b="0" i="1" dirty="0" smtClean="0">
                              <a:solidFill>
                                <a:schemeClr val="accent2"/>
                              </a:solidFill>
                              <a:latin typeface="Cambria Math" panose="02040503050406030204" pitchFamily="18" charset="0"/>
                            </a:rPr>
                            <m:t>𝑑</m:t>
                          </m:r>
                        </m:e>
                        <m:sup>
                          <m:r>
                            <a:rPr lang="en-US" sz="2000" b="0" i="1" dirty="0" smtClean="0">
                              <a:solidFill>
                                <a:schemeClr val="accent2"/>
                              </a:solidFill>
                              <a:latin typeface="Cambria Math" panose="02040503050406030204" pitchFamily="18" charset="0"/>
                            </a:rPr>
                            <m:t>′</m:t>
                          </m:r>
                        </m:sup>
                      </m:sSup>
                      <m:r>
                        <a:rPr lang="en-US" sz="2000" b="0" i="1" dirty="0" smtClean="0">
                          <a:solidFill>
                            <a:srgbClr val="0070C0"/>
                          </a:solidFill>
                          <a:latin typeface="Cambria Math" panose="02040503050406030204" pitchFamily="18" charset="0"/>
                        </a:rPr>
                        <m:t>,</m:t>
                      </m:r>
                      <m:r>
                        <a:rPr lang="en-US" sz="2000" b="0" i="1" dirty="0" smtClean="0">
                          <a:solidFill>
                            <a:srgbClr val="00B050"/>
                          </a:solidFill>
                          <a:latin typeface="Cambria Math" panose="02040503050406030204" pitchFamily="18" charset="0"/>
                        </a:rPr>
                        <m:t>𝑐𝑝𝑖</m:t>
                      </m:r>
                      <m:sSup>
                        <m:sSupPr>
                          <m:ctrlPr>
                            <a:rPr lang="en-US" sz="2000" b="0" i="1" dirty="0" smtClean="0">
                              <a:solidFill>
                                <a:srgbClr val="00B050"/>
                              </a:solidFill>
                              <a:latin typeface="Cambria Math" panose="02040503050406030204" pitchFamily="18" charset="0"/>
                            </a:rPr>
                          </m:ctrlPr>
                        </m:sSupPr>
                        <m:e>
                          <m:r>
                            <a:rPr lang="en-US" sz="2000" b="0" i="1" dirty="0" smtClean="0">
                              <a:solidFill>
                                <a:srgbClr val="00B050"/>
                              </a:solidFill>
                              <a:latin typeface="Cambria Math" panose="02040503050406030204" pitchFamily="18" charset="0"/>
                            </a:rPr>
                            <m:t>𝑑</m:t>
                          </m:r>
                        </m:e>
                        <m:sup>
                          <m:r>
                            <a:rPr lang="en-US" sz="2000" b="0" i="1" dirty="0" smtClean="0">
                              <a:solidFill>
                                <a:srgbClr val="00B050"/>
                              </a:solidFill>
                              <a:latin typeface="Cambria Math" panose="02040503050406030204" pitchFamily="18" charset="0"/>
                            </a:rPr>
                            <m:t>′</m:t>
                          </m:r>
                        </m:sup>
                      </m:sSup>
                      <m:r>
                        <a:rPr lang="en-US" sz="2000" b="0" i="1" dirty="0" smtClean="0">
                          <a:solidFill>
                            <a:srgbClr val="0070C0"/>
                          </a:solidFill>
                          <a:latin typeface="Cambria Math" panose="02040503050406030204" pitchFamily="18" charset="0"/>
                        </a:rPr>
                        <m:t>,</m:t>
                      </m:r>
                      <m:r>
                        <a:rPr lang="en-US" sz="2000" b="0" i="1" dirty="0" smtClean="0">
                          <a:latin typeface="Cambria Math" panose="02040503050406030204" pitchFamily="18" charset="0"/>
                        </a:rPr>
                        <m:t>𝑝</m:t>
                      </m:r>
                      <m:r>
                        <a:rPr lang="en-US" sz="2000" i="1" dirty="0" smtClean="0">
                          <a:latin typeface="Cambria Math" panose="02040503050406030204" pitchFamily="18" charset="0"/>
                        </a:rPr>
                        <m:t>𝑤</m:t>
                      </m:r>
                      <m:r>
                        <a:rPr lang="en-US" sz="2000" b="0" i="1" dirty="0" smtClean="0">
                          <a:latin typeface="Cambria Math" panose="02040503050406030204" pitchFamily="18" charset="0"/>
                        </a:rPr>
                        <m:t>′</m:t>
                      </m:r>
                    </m:oMath>
                  </m:oMathPara>
                </a14:m>
                <a:endParaRPr lang="en-US" sz="2000" dirty="0"/>
              </a:p>
            </p:txBody>
          </p:sp>
        </mc:Choice>
        <mc:Fallback xmlns="">
          <p:sp>
            <p:nvSpPr>
              <p:cNvPr id="15" name="Rectangle 14">
                <a:extLst>
                  <a:ext uri="{FF2B5EF4-FFF2-40B4-BE49-F238E27FC236}">
                    <a16:creationId xmlns:a16="http://schemas.microsoft.com/office/drawing/2014/main" id="{F6654915-DE9D-4FE0-0609-40B96BE40F21}"/>
                  </a:ext>
                </a:extLst>
              </p:cNvPr>
              <p:cNvSpPr>
                <a:spLocks noRot="1" noChangeAspect="1" noMove="1" noResize="1" noEditPoints="1" noAdjustHandles="1" noChangeArrowheads="1" noChangeShapeType="1" noTextEdit="1"/>
              </p:cNvSpPr>
              <p:nvPr/>
            </p:nvSpPr>
            <p:spPr>
              <a:xfrm>
                <a:off x="7772336" y="2195962"/>
                <a:ext cx="2331484" cy="285377"/>
              </a:xfrm>
              <a:prstGeom prst="rect">
                <a:avLst/>
              </a:prstGeom>
              <a:blipFill>
                <a:blip r:embed="rId4"/>
                <a:stretch>
                  <a:fillRect l="-1309" t="-6383" b="-4042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487839E6-DEF9-9734-5E1B-EE3757CF7A7A}"/>
                  </a:ext>
                </a:extLst>
              </p:cNvPr>
              <p:cNvSpPr/>
              <p:nvPr/>
            </p:nvSpPr>
            <p:spPr>
              <a:xfrm>
                <a:off x="7866131" y="3177437"/>
                <a:ext cx="639648" cy="2286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𝑘</m:t>
                      </m:r>
                      <m:r>
                        <a:rPr lang="en-US" sz="2000" b="0" i="1" dirty="0" smtClean="0">
                          <a:latin typeface="Cambria Math" panose="02040503050406030204" pitchFamily="18" charset="0"/>
                        </a:rPr>
                        <m:t>′</m:t>
                      </m:r>
                    </m:oMath>
                  </m:oMathPara>
                </a14:m>
                <a:endParaRPr lang="en-US" sz="2000" dirty="0"/>
              </a:p>
            </p:txBody>
          </p:sp>
        </mc:Choice>
        <mc:Fallback xmlns="">
          <p:sp>
            <p:nvSpPr>
              <p:cNvPr id="19" name="Rectangle 18">
                <a:extLst>
                  <a:ext uri="{FF2B5EF4-FFF2-40B4-BE49-F238E27FC236}">
                    <a16:creationId xmlns:a16="http://schemas.microsoft.com/office/drawing/2014/main" id="{487839E6-DEF9-9734-5E1B-EE3757CF7A7A}"/>
                  </a:ext>
                </a:extLst>
              </p:cNvPr>
              <p:cNvSpPr>
                <a:spLocks noRot="1" noChangeAspect="1" noMove="1" noResize="1" noEditPoints="1" noAdjustHandles="1" noChangeArrowheads="1" noChangeShapeType="1" noTextEdit="1"/>
              </p:cNvSpPr>
              <p:nvPr/>
            </p:nvSpPr>
            <p:spPr>
              <a:xfrm>
                <a:off x="7866131" y="3177437"/>
                <a:ext cx="639648" cy="228639"/>
              </a:xfrm>
              <a:prstGeom prst="rect">
                <a:avLst/>
              </a:prstGeom>
              <a:blipFill>
                <a:blip r:embed="rId5"/>
                <a:stretch>
                  <a:fillRect t="-21053" b="-28947"/>
                </a:stretch>
              </a:blipFill>
              <a:ln>
                <a:noFill/>
              </a:ln>
            </p:spPr>
            <p:txBody>
              <a:bodyPr/>
              <a:lstStyle/>
              <a:p>
                <a:r>
                  <a:rPr lang="en-US">
                    <a:noFill/>
                  </a:rPr>
                  <a:t> </a:t>
                </a:r>
              </a:p>
            </p:txBody>
          </p:sp>
        </mc:Fallback>
      </mc:AlternateContent>
      <p:cxnSp>
        <p:nvCxnSpPr>
          <p:cNvPr id="20" name="Straight Arrow Connector 19">
            <a:extLst>
              <a:ext uri="{FF2B5EF4-FFF2-40B4-BE49-F238E27FC236}">
                <a16:creationId xmlns:a16="http://schemas.microsoft.com/office/drawing/2014/main" id="{6EA50BFF-39C2-7069-6079-4BD3FCCBE55A}"/>
              </a:ext>
            </a:extLst>
          </p:cNvPr>
          <p:cNvCxnSpPr>
            <a:cxnSpLocks/>
          </p:cNvCxnSpPr>
          <p:nvPr/>
        </p:nvCxnSpPr>
        <p:spPr>
          <a:xfrm>
            <a:off x="7633728" y="3437729"/>
            <a:ext cx="104277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D8FA332E-059A-9919-BA36-305BECEE525A}"/>
              </a:ext>
            </a:extLst>
          </p:cNvPr>
          <p:cNvCxnSpPr>
            <a:cxnSpLocks/>
          </p:cNvCxnSpPr>
          <p:nvPr/>
        </p:nvCxnSpPr>
        <p:spPr>
          <a:xfrm flipH="1">
            <a:off x="7644240" y="2522293"/>
            <a:ext cx="2320394"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36D447FC-C103-587A-F70D-8A806BCC7157}"/>
                  </a:ext>
                </a:extLst>
              </p:cNvPr>
              <p:cNvSpPr/>
              <p:nvPr/>
            </p:nvSpPr>
            <p:spPr>
              <a:xfrm>
                <a:off x="2186524" y="2178687"/>
                <a:ext cx="1977847"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solidFill>
                            <a:srgbClr val="0070C0"/>
                          </a:solidFill>
                          <a:latin typeface="Cambria Math" panose="02040503050406030204" pitchFamily="18" charset="0"/>
                        </a:rPr>
                        <m:t>𝑠𝑖𝑑</m:t>
                      </m:r>
                      <m:r>
                        <a:rPr lang="en-US" sz="2000" b="0" i="1" dirty="0" smtClean="0">
                          <a:solidFill>
                            <a:srgbClr val="0070C0"/>
                          </a:solidFill>
                          <a:latin typeface="Cambria Math" panose="02040503050406030204" pitchFamily="18" charset="0"/>
                        </a:rPr>
                        <m:t>,</m:t>
                      </m:r>
                      <m:r>
                        <a:rPr lang="en-US" sz="2000" b="0" i="1" dirty="0" smtClean="0">
                          <a:solidFill>
                            <a:schemeClr val="accent2"/>
                          </a:solidFill>
                          <a:latin typeface="Cambria Math" panose="02040503050406030204" pitchFamily="18" charset="0"/>
                        </a:rPr>
                        <m:t>𝑝𝑖𝑑</m:t>
                      </m:r>
                      <m:r>
                        <a:rPr lang="en-US" sz="2000" b="0" i="1" dirty="0" smtClean="0">
                          <a:solidFill>
                            <a:srgbClr val="0070C0"/>
                          </a:solidFill>
                          <a:latin typeface="Cambria Math" panose="02040503050406030204" pitchFamily="18" charset="0"/>
                        </a:rPr>
                        <m:t>,</m:t>
                      </m:r>
                      <m:r>
                        <a:rPr lang="en-US" sz="2000" b="0" i="1" dirty="0" smtClean="0">
                          <a:solidFill>
                            <a:srgbClr val="00B050"/>
                          </a:solidFill>
                          <a:latin typeface="Cambria Math" panose="02040503050406030204" pitchFamily="18" charset="0"/>
                        </a:rPr>
                        <m:t>𝑐𝑝𝑖𝑑</m:t>
                      </m:r>
                      <m:r>
                        <a:rPr lang="en-US" sz="2000" b="0" i="1" dirty="0" smtClean="0">
                          <a:solidFill>
                            <a:srgbClr val="0070C0"/>
                          </a:solidFill>
                          <a:latin typeface="Cambria Math" panose="02040503050406030204" pitchFamily="18" charset="0"/>
                        </a:rPr>
                        <m:t>,</m:t>
                      </m:r>
                      <m:r>
                        <a:rPr lang="en-US" sz="2000" i="1" dirty="0" smtClean="0">
                          <a:latin typeface="Cambria Math" panose="02040503050406030204" pitchFamily="18" charset="0"/>
                        </a:rPr>
                        <m:t>𝑝𝑤</m:t>
                      </m:r>
                    </m:oMath>
                  </m:oMathPara>
                </a14:m>
                <a:endParaRPr lang="en-US" sz="2000" dirty="0"/>
              </a:p>
            </p:txBody>
          </p:sp>
        </mc:Choice>
        <mc:Fallback xmlns="">
          <p:sp>
            <p:nvSpPr>
              <p:cNvPr id="23" name="Rectangle 22">
                <a:extLst>
                  <a:ext uri="{FF2B5EF4-FFF2-40B4-BE49-F238E27FC236}">
                    <a16:creationId xmlns:a16="http://schemas.microsoft.com/office/drawing/2014/main" id="{36D447FC-C103-587A-F70D-8A806BCC7157}"/>
                  </a:ext>
                </a:extLst>
              </p:cNvPr>
              <p:cNvSpPr>
                <a:spLocks noRot="1" noChangeAspect="1" noMove="1" noResize="1" noEditPoints="1" noAdjustHandles="1" noChangeArrowheads="1" noChangeShapeType="1" noTextEdit="1"/>
              </p:cNvSpPr>
              <p:nvPr/>
            </p:nvSpPr>
            <p:spPr>
              <a:xfrm>
                <a:off x="2186524" y="2178687"/>
                <a:ext cx="1977847" cy="285377"/>
              </a:xfrm>
              <a:prstGeom prst="rect">
                <a:avLst/>
              </a:prstGeom>
              <a:blipFill>
                <a:blip r:embed="rId6"/>
                <a:stretch>
                  <a:fillRect l="-2778" t="-2128" b="-4042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3B07655D-F6F2-C4A5-1D50-3D896255AF58}"/>
                  </a:ext>
                </a:extLst>
              </p:cNvPr>
              <p:cNvSpPr/>
              <p:nvPr/>
            </p:nvSpPr>
            <p:spPr>
              <a:xfrm>
                <a:off x="3328297" y="3147832"/>
                <a:ext cx="639648" cy="2286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𝑘</m:t>
                      </m:r>
                    </m:oMath>
                  </m:oMathPara>
                </a14:m>
                <a:endParaRPr lang="en-US" sz="2000" dirty="0"/>
              </a:p>
            </p:txBody>
          </p:sp>
        </mc:Choice>
        <mc:Fallback xmlns="">
          <p:sp>
            <p:nvSpPr>
              <p:cNvPr id="24" name="Rectangle 23">
                <a:extLst>
                  <a:ext uri="{FF2B5EF4-FFF2-40B4-BE49-F238E27FC236}">
                    <a16:creationId xmlns:a16="http://schemas.microsoft.com/office/drawing/2014/main" id="{3B07655D-F6F2-C4A5-1D50-3D896255AF58}"/>
                  </a:ext>
                </a:extLst>
              </p:cNvPr>
              <p:cNvSpPr>
                <a:spLocks noRot="1" noChangeAspect="1" noMove="1" noResize="1" noEditPoints="1" noAdjustHandles="1" noChangeArrowheads="1" noChangeShapeType="1" noTextEdit="1"/>
              </p:cNvSpPr>
              <p:nvPr/>
            </p:nvSpPr>
            <p:spPr>
              <a:xfrm>
                <a:off x="3328297" y="3147832"/>
                <a:ext cx="639648" cy="228639"/>
              </a:xfrm>
              <a:prstGeom prst="rect">
                <a:avLst/>
              </a:prstGeom>
              <a:blipFill>
                <a:blip r:embed="rId7"/>
                <a:stretch>
                  <a:fillRect t="-10526" b="-26316"/>
                </a:stretch>
              </a:blipFill>
              <a:ln>
                <a:noFill/>
              </a:ln>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F5C504E3-52E2-C6E2-BB1C-3CC8E02E2ED2}"/>
              </a:ext>
            </a:extLst>
          </p:cNvPr>
          <p:cNvCxnSpPr>
            <a:cxnSpLocks/>
          </p:cNvCxnSpPr>
          <p:nvPr/>
        </p:nvCxnSpPr>
        <p:spPr>
          <a:xfrm>
            <a:off x="2186524" y="2522293"/>
            <a:ext cx="197784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12B88E16-D396-AB84-8E99-C087160B1997}"/>
              </a:ext>
            </a:extLst>
          </p:cNvPr>
          <p:cNvCxnSpPr>
            <a:cxnSpLocks/>
          </p:cNvCxnSpPr>
          <p:nvPr/>
        </p:nvCxnSpPr>
        <p:spPr>
          <a:xfrm flipH="1">
            <a:off x="3083827" y="3437729"/>
            <a:ext cx="1005759"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B5F278F8-B732-EF6B-5CFC-1EF80FB6C830}"/>
                  </a:ext>
                </a:extLst>
              </p:cNvPr>
              <p:cNvSpPr/>
              <p:nvPr/>
            </p:nvSpPr>
            <p:spPr>
              <a:xfrm>
                <a:off x="4595664" y="2529880"/>
                <a:ext cx="2784286" cy="112409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𝑘</m:t>
                        </m:r>
                      </m:e>
                      <m:sup>
                        <m:r>
                          <a:rPr lang="en-US" sz="2000" b="0" i="1" dirty="0" smtClean="0">
                            <a:latin typeface="Cambria Math" panose="02040503050406030204" pitchFamily="18" charset="0"/>
                          </a:rPr>
                          <m:t>′</m:t>
                        </m:r>
                      </m:sup>
                    </m:sSup>
                    <m:r>
                      <a:rPr lang="en-US" sz="2000" i="1" dirty="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sym typeface="Symbol" panose="05050102010706020507" pitchFamily="18" charset="2"/>
                      </a:rPr>
                      <m:t>$)</m:t>
                    </m:r>
                  </m:oMath>
                </a14:m>
                <a:r>
                  <a:rPr lang="en-US" sz="2000" dirty="0"/>
                  <a:t> </a:t>
                </a:r>
              </a:p>
              <a:p>
                <a:pPr algn="ctr"/>
                <a:r>
                  <a:rPr lang="en-US" sz="2000" dirty="0"/>
                  <a:t>if  </a:t>
                </a:r>
                <a14:m>
                  <m:oMath xmlns:m="http://schemas.openxmlformats.org/officeDocument/2006/math">
                    <m:r>
                      <a:rPr lang="en-US" sz="2000" b="0" i="1" dirty="0" smtClean="0">
                        <a:latin typeface="Cambria Math" panose="02040503050406030204" pitchFamily="18" charset="0"/>
                      </a:rPr>
                      <m:t>(</m:t>
                    </m:r>
                    <m:r>
                      <a:rPr lang="en-US" sz="2000" b="0" i="1" dirty="0" smtClean="0">
                        <a:solidFill>
                          <a:srgbClr val="0070C0"/>
                        </a:solidFill>
                        <a:latin typeface="Cambria Math" panose="02040503050406030204" pitchFamily="18" charset="0"/>
                      </a:rPr>
                      <m:t>𝑠𝑖𝑑</m:t>
                    </m:r>
                    <m:r>
                      <a:rPr lang="en-US" sz="2000" b="0" i="1" dirty="0" smtClean="0">
                        <a:solidFill>
                          <a:srgbClr val="0070C0"/>
                        </a:solidFill>
                        <a:latin typeface="Cambria Math" panose="02040503050406030204" pitchFamily="18" charset="0"/>
                      </a:rPr>
                      <m:t>,</m:t>
                    </m:r>
                    <m:r>
                      <a:rPr lang="en-US" sz="2000" b="0" i="1" dirty="0" smtClean="0">
                        <a:solidFill>
                          <a:schemeClr val="accent2"/>
                        </a:solidFill>
                        <a:latin typeface="Cambria Math" panose="02040503050406030204" pitchFamily="18" charset="0"/>
                      </a:rPr>
                      <m:t>𝑝𝑖𝑑</m:t>
                    </m:r>
                    <m:r>
                      <a:rPr lang="en-US" sz="2000" b="0" i="1" dirty="0" smtClean="0">
                        <a:solidFill>
                          <a:srgbClr val="0070C0"/>
                        </a:solidFill>
                        <a:latin typeface="Cambria Math" panose="02040503050406030204" pitchFamily="18" charset="0"/>
                      </a:rPr>
                      <m:t>,</m:t>
                    </m:r>
                    <m:r>
                      <a:rPr lang="en-US" sz="2000" b="0" i="1" dirty="0" smtClean="0">
                        <a:solidFill>
                          <a:srgbClr val="00B050"/>
                        </a:solidFill>
                        <a:latin typeface="Cambria Math" panose="02040503050406030204" pitchFamily="18" charset="0"/>
                      </a:rPr>
                      <m:t>𝑐𝑝𝑖𝑑</m:t>
                    </m:r>
                    <m:r>
                      <a:rPr lang="en-US" sz="2000" b="0" i="1" dirty="0" smtClean="0">
                        <a:solidFill>
                          <a:srgbClr val="0070C0"/>
                        </a:solidFill>
                        <a:latin typeface="Cambria Math" panose="02040503050406030204" pitchFamily="18" charset="0"/>
                      </a:rPr>
                      <m:t>,</m:t>
                    </m:r>
                    <m:r>
                      <a:rPr lang="en-US" sz="2000" b="0" i="1" dirty="0" smtClean="0">
                        <a:latin typeface="Cambria Math" panose="02040503050406030204" pitchFamily="18" charset="0"/>
                      </a:rPr>
                      <m:t>𝑝</m:t>
                    </m:r>
                    <m:r>
                      <a:rPr lang="en-US" sz="2000" i="1" dirty="0" smtClean="0">
                        <a:latin typeface="Cambria Math" panose="02040503050406030204" pitchFamily="18" charset="0"/>
                      </a:rPr>
                      <m:t>𝑤</m:t>
                    </m:r>
                    <m:r>
                      <a:rPr lang="en-US" sz="2000" b="0" i="1" dirty="0" smtClean="0">
                        <a:latin typeface="Cambria Math" panose="02040503050406030204" pitchFamily="18" charset="0"/>
                      </a:rPr>
                      <m:t>)</m:t>
                    </m:r>
                    <m:r>
                      <a:rPr lang="en-US" sz="2000" i="1" dirty="0" smtClean="0">
                        <a:latin typeface="Cambria Math" panose="02040503050406030204" pitchFamily="18" charset="0"/>
                      </a:rPr>
                      <m:t>=</m:t>
                    </m:r>
                    <m:r>
                      <a:rPr lang="en-US" sz="2000" b="0" i="1" dirty="0" smtClean="0">
                        <a:latin typeface="Cambria Math" panose="02040503050406030204" pitchFamily="18" charset="0"/>
                      </a:rPr>
                      <m:t>(</m:t>
                    </m:r>
                    <m:r>
                      <a:rPr lang="en-US" sz="2000" b="0" i="1" dirty="0" smtClean="0">
                        <a:solidFill>
                          <a:srgbClr val="0070C0"/>
                        </a:solidFill>
                        <a:latin typeface="Cambria Math" panose="02040503050406030204" pitchFamily="18" charset="0"/>
                      </a:rPr>
                      <m:t>𝑠𝑖</m:t>
                    </m:r>
                    <m:sSup>
                      <m:sSupPr>
                        <m:ctrlPr>
                          <a:rPr lang="en-US" sz="2000" b="0" i="1" dirty="0" smtClean="0">
                            <a:solidFill>
                              <a:srgbClr val="0070C0"/>
                            </a:solidFill>
                            <a:latin typeface="Cambria Math" panose="02040503050406030204" pitchFamily="18" charset="0"/>
                          </a:rPr>
                        </m:ctrlPr>
                      </m:sSupPr>
                      <m:e>
                        <m:r>
                          <a:rPr lang="en-US" sz="2000" b="0" i="1" dirty="0" smtClean="0">
                            <a:solidFill>
                              <a:srgbClr val="0070C0"/>
                            </a:solidFill>
                            <a:latin typeface="Cambria Math" panose="02040503050406030204" pitchFamily="18" charset="0"/>
                          </a:rPr>
                          <m:t>𝑑</m:t>
                        </m:r>
                      </m:e>
                      <m:sup>
                        <m:r>
                          <a:rPr lang="en-US" sz="2000" b="0" i="1" dirty="0" smtClean="0">
                            <a:solidFill>
                              <a:srgbClr val="0070C0"/>
                            </a:solidFill>
                            <a:latin typeface="Cambria Math" panose="02040503050406030204" pitchFamily="18" charset="0"/>
                          </a:rPr>
                          <m:t>′</m:t>
                        </m:r>
                      </m:sup>
                    </m:sSup>
                    <m:r>
                      <a:rPr lang="en-US" sz="2000" b="0" i="1" dirty="0" smtClean="0">
                        <a:solidFill>
                          <a:srgbClr val="0070C0"/>
                        </a:solidFill>
                        <a:latin typeface="Cambria Math" panose="02040503050406030204" pitchFamily="18" charset="0"/>
                      </a:rPr>
                      <m:t>,</m:t>
                    </m:r>
                    <m:r>
                      <a:rPr lang="en-US" sz="2000" b="0" i="1" dirty="0" smtClean="0">
                        <a:solidFill>
                          <a:srgbClr val="00B050"/>
                        </a:solidFill>
                        <a:latin typeface="Cambria Math" panose="02040503050406030204" pitchFamily="18" charset="0"/>
                      </a:rPr>
                      <m:t>𝑐𝑝𝑖</m:t>
                    </m:r>
                    <m:sSup>
                      <m:sSupPr>
                        <m:ctrlPr>
                          <a:rPr lang="en-US" sz="2000" b="0" i="1" dirty="0" smtClean="0">
                            <a:solidFill>
                              <a:srgbClr val="00B050"/>
                            </a:solidFill>
                            <a:latin typeface="Cambria Math" panose="02040503050406030204" pitchFamily="18" charset="0"/>
                          </a:rPr>
                        </m:ctrlPr>
                      </m:sSupPr>
                      <m:e>
                        <m:r>
                          <a:rPr lang="en-US" sz="2000" b="0" i="1" dirty="0" smtClean="0">
                            <a:solidFill>
                              <a:srgbClr val="00B050"/>
                            </a:solidFill>
                            <a:latin typeface="Cambria Math" panose="02040503050406030204" pitchFamily="18" charset="0"/>
                          </a:rPr>
                          <m:t>𝑑</m:t>
                        </m:r>
                      </m:e>
                      <m:sup>
                        <m:r>
                          <a:rPr lang="en-US" sz="2000" b="0" i="1" dirty="0" smtClean="0">
                            <a:solidFill>
                              <a:srgbClr val="00B050"/>
                            </a:solidFill>
                            <a:latin typeface="Cambria Math" panose="02040503050406030204" pitchFamily="18" charset="0"/>
                          </a:rPr>
                          <m:t>′</m:t>
                        </m:r>
                      </m:sup>
                    </m:sSup>
                    <m:r>
                      <a:rPr lang="en-US" sz="2000" b="0" i="1" dirty="0" smtClean="0">
                        <a:solidFill>
                          <a:srgbClr val="0070C0"/>
                        </a:solidFill>
                        <a:latin typeface="Cambria Math" panose="02040503050406030204" pitchFamily="18" charset="0"/>
                      </a:rPr>
                      <m:t>,</m:t>
                    </m:r>
                    <m:r>
                      <a:rPr lang="en-US" sz="2000" b="0" i="1" dirty="0" smtClean="0">
                        <a:solidFill>
                          <a:schemeClr val="accent2"/>
                        </a:solidFill>
                        <a:latin typeface="Cambria Math" panose="02040503050406030204" pitchFamily="18" charset="0"/>
                      </a:rPr>
                      <m:t>𝑝𝑖</m:t>
                    </m:r>
                    <m:sSup>
                      <m:sSupPr>
                        <m:ctrlPr>
                          <a:rPr lang="en-US" sz="2000" b="0" i="1" dirty="0" smtClean="0">
                            <a:solidFill>
                              <a:schemeClr val="accent2"/>
                            </a:solidFill>
                            <a:latin typeface="Cambria Math" panose="02040503050406030204" pitchFamily="18" charset="0"/>
                          </a:rPr>
                        </m:ctrlPr>
                      </m:sSupPr>
                      <m:e>
                        <m:r>
                          <a:rPr lang="en-US" sz="2000" b="0" i="1" dirty="0" smtClean="0">
                            <a:solidFill>
                              <a:schemeClr val="accent2"/>
                            </a:solidFill>
                            <a:latin typeface="Cambria Math" panose="02040503050406030204" pitchFamily="18" charset="0"/>
                          </a:rPr>
                          <m:t>𝑑</m:t>
                        </m:r>
                      </m:e>
                      <m:sup>
                        <m:r>
                          <a:rPr lang="en-US" sz="2000" b="0" i="1" dirty="0" smtClean="0">
                            <a:solidFill>
                              <a:schemeClr val="accent2"/>
                            </a:solidFill>
                            <a:latin typeface="Cambria Math" panose="02040503050406030204" pitchFamily="18" charset="0"/>
                          </a:rPr>
                          <m:t>′</m:t>
                        </m:r>
                      </m:sup>
                    </m:sSup>
                    <m:r>
                      <a:rPr lang="en-US" sz="2000" b="0" i="1" dirty="0" smtClean="0">
                        <a:solidFill>
                          <a:srgbClr val="0070C0"/>
                        </a:solidFill>
                        <a:latin typeface="Cambria Math" panose="02040503050406030204" pitchFamily="18" charset="0"/>
                      </a:rPr>
                      <m:t>,</m:t>
                    </m:r>
                    <m:r>
                      <a:rPr lang="en-US" sz="2000" i="1" dirty="0" smtClean="0">
                        <a:latin typeface="Cambria Math" panose="02040503050406030204" pitchFamily="18" charset="0"/>
                      </a:rPr>
                      <m:t>𝑝</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𝑤</m:t>
                        </m:r>
                      </m:e>
                      <m:sup>
                        <m:r>
                          <a:rPr lang="en-US" sz="2000" b="0" i="1" dirty="0" smtClean="0">
                            <a:latin typeface="Cambria Math" panose="02040503050406030204" pitchFamily="18" charset="0"/>
                          </a:rPr>
                          <m:t>′</m:t>
                        </m:r>
                      </m:sup>
                    </m:sSup>
                    <m:r>
                      <a:rPr lang="en-US" sz="2000" b="0" i="1" dirty="0" smtClean="0">
                        <a:latin typeface="Cambria Math" panose="02040503050406030204" pitchFamily="18" charset="0"/>
                      </a:rPr>
                      <m:t>) </m:t>
                    </m:r>
                  </m:oMath>
                </a14:m>
                <a:endParaRPr lang="en-US" sz="2000" dirty="0"/>
              </a:p>
              <a:p>
                <a:pPr algn="ctr">
                  <a:lnSpc>
                    <a:spcPct val="150000"/>
                  </a:lnSpc>
                </a:pPr>
                <a:r>
                  <a:rPr lang="en-US" sz="2000" dirty="0"/>
                  <a:t>else </a:t>
                </a: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𝑘</m:t>
                        </m:r>
                      </m:e>
                      <m:sup>
                        <m:r>
                          <a:rPr lang="en-US" sz="2000" b="0" i="1" dirty="0" smtClean="0">
                            <a:latin typeface="Cambria Math" panose="02040503050406030204" pitchFamily="18" charset="0"/>
                          </a:rPr>
                          <m:t>′</m:t>
                        </m:r>
                      </m:sup>
                    </m:sSup>
                    <m:r>
                      <a:rPr lang="en-US" sz="2000" b="0" i="1" dirty="0" smtClean="0">
                        <a:latin typeface="Cambria Math" panose="02040503050406030204" pitchFamily="18" charset="0"/>
                      </a:rPr>
                      <m:t> </m:t>
                    </m:r>
                  </m:oMath>
                </a14:m>
                <a:r>
                  <a:rPr lang="en-US" sz="2000" dirty="0"/>
                  <a:t>independent</a:t>
                </a:r>
              </a:p>
            </p:txBody>
          </p:sp>
        </mc:Choice>
        <mc:Fallback xmlns="">
          <p:sp>
            <p:nvSpPr>
              <p:cNvPr id="27" name="Rectangle 26">
                <a:extLst>
                  <a:ext uri="{FF2B5EF4-FFF2-40B4-BE49-F238E27FC236}">
                    <a16:creationId xmlns:a16="http://schemas.microsoft.com/office/drawing/2014/main" id="{B5F278F8-B732-EF6B-5CFC-1EF80FB6C830}"/>
                  </a:ext>
                </a:extLst>
              </p:cNvPr>
              <p:cNvSpPr>
                <a:spLocks noRot="1" noChangeAspect="1" noMove="1" noResize="1" noEditPoints="1" noAdjustHandles="1" noChangeArrowheads="1" noChangeShapeType="1" noTextEdit="1"/>
              </p:cNvSpPr>
              <p:nvPr/>
            </p:nvSpPr>
            <p:spPr>
              <a:xfrm>
                <a:off x="4595664" y="2529880"/>
                <a:ext cx="2784286" cy="1124091"/>
              </a:xfrm>
              <a:prstGeom prst="rect">
                <a:avLst/>
              </a:prstGeom>
              <a:blipFill>
                <a:blip r:embed="rId8"/>
                <a:stretch>
                  <a:fillRect l="-1969" t="-7609" b="-29891"/>
                </a:stretch>
              </a:blipFill>
              <a:ln>
                <a:noFill/>
              </a:ln>
            </p:spPr>
            <p:txBody>
              <a:bodyPr/>
              <a:lstStyle/>
              <a:p>
                <a:r>
                  <a:rPr lang="en-US">
                    <a:noFill/>
                  </a:rPr>
                  <a:t> </a:t>
                </a:r>
              </a:p>
            </p:txBody>
          </p:sp>
        </mc:Fallback>
      </mc:AlternateContent>
      <p:sp>
        <p:nvSpPr>
          <p:cNvPr id="43" name="TextBox 42">
            <a:extLst>
              <a:ext uri="{FF2B5EF4-FFF2-40B4-BE49-F238E27FC236}">
                <a16:creationId xmlns:a16="http://schemas.microsoft.com/office/drawing/2014/main" id="{C326C523-C81A-8D12-FC69-E64ADEBF2F70}"/>
              </a:ext>
            </a:extLst>
          </p:cNvPr>
          <p:cNvSpPr txBox="1"/>
          <p:nvPr/>
        </p:nvSpPr>
        <p:spPr>
          <a:xfrm>
            <a:off x="4750999" y="1871849"/>
            <a:ext cx="2681535" cy="523220"/>
          </a:xfrm>
          <a:prstGeom prst="rect">
            <a:avLst/>
          </a:prstGeom>
          <a:noFill/>
        </p:spPr>
        <p:txBody>
          <a:bodyPr wrap="square">
            <a:spAutoFit/>
          </a:bodyPr>
          <a:lstStyle/>
          <a:p>
            <a:r>
              <a:rPr lang="en-US" sz="2800" dirty="0"/>
              <a:t>UC PAKE </a:t>
            </a:r>
            <a:r>
              <a:rPr lang="en-US" dirty="0">
                <a:solidFill>
                  <a:prstClr val="black"/>
                </a:solidFill>
                <a:latin typeface="Calibri" panose="020F0502020204030204"/>
              </a:rPr>
              <a:t>[CHKLM’05]</a:t>
            </a:r>
            <a:endParaRPr lang="en-US" sz="2800" dirty="0"/>
          </a:p>
        </p:txBody>
      </p:sp>
      <p:grpSp>
        <p:nvGrpSpPr>
          <p:cNvPr id="74" name="Group 73">
            <a:extLst>
              <a:ext uri="{FF2B5EF4-FFF2-40B4-BE49-F238E27FC236}">
                <a16:creationId xmlns:a16="http://schemas.microsoft.com/office/drawing/2014/main" id="{171E7912-F62F-BEE3-AA83-72B9CFA6665D}"/>
              </a:ext>
            </a:extLst>
          </p:cNvPr>
          <p:cNvGrpSpPr/>
          <p:nvPr/>
        </p:nvGrpSpPr>
        <p:grpSpPr>
          <a:xfrm>
            <a:off x="278276" y="1843623"/>
            <a:ext cx="11385215" cy="1549230"/>
            <a:chOff x="278276" y="1843623"/>
            <a:chExt cx="11385215" cy="1549230"/>
          </a:xfrm>
        </p:grpSpPr>
        <p:grpSp>
          <p:nvGrpSpPr>
            <p:cNvPr id="73" name="Group 72">
              <a:extLst>
                <a:ext uri="{FF2B5EF4-FFF2-40B4-BE49-F238E27FC236}">
                  <a16:creationId xmlns:a16="http://schemas.microsoft.com/office/drawing/2014/main" id="{22EFC4A6-8A8D-60AE-6E0D-054736119B2B}"/>
                </a:ext>
              </a:extLst>
            </p:cNvPr>
            <p:cNvGrpSpPr/>
            <p:nvPr/>
          </p:nvGrpSpPr>
          <p:grpSpPr>
            <a:xfrm>
              <a:off x="278276" y="1910365"/>
              <a:ext cx="1693799" cy="1439194"/>
              <a:chOff x="278276" y="1910365"/>
              <a:chExt cx="1693799" cy="1439194"/>
            </a:xfrm>
          </p:grpSpPr>
          <p:pic>
            <p:nvPicPr>
              <p:cNvPr id="72" name="Picture 71">
                <a:extLst>
                  <a:ext uri="{FF2B5EF4-FFF2-40B4-BE49-F238E27FC236}">
                    <a16:creationId xmlns:a16="http://schemas.microsoft.com/office/drawing/2014/main" id="{520AD4E1-AF96-E4E4-6209-AE4BE9987BD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8276" y="1910365"/>
                <a:ext cx="1693799" cy="1439194"/>
              </a:xfrm>
              <a:prstGeom prst="rect">
                <a:avLst/>
              </a:prstGeom>
            </p:spPr>
          </p:pic>
          <p:sp>
            <p:nvSpPr>
              <p:cNvPr id="78" name="Rectangle 77">
                <a:extLst>
                  <a:ext uri="{FF2B5EF4-FFF2-40B4-BE49-F238E27FC236}">
                    <a16:creationId xmlns:a16="http://schemas.microsoft.com/office/drawing/2014/main" id="{32C05DB5-B210-9B48-DDED-70B8616B8BA8}"/>
                  </a:ext>
                </a:extLst>
              </p:cNvPr>
              <p:cNvSpPr/>
              <p:nvPr/>
            </p:nvSpPr>
            <p:spPr>
              <a:xfrm>
                <a:off x="685468" y="3079628"/>
                <a:ext cx="1066477" cy="19561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Ada</a:t>
                </a:r>
              </a:p>
            </p:txBody>
          </p:sp>
        </p:grpSp>
        <p:grpSp>
          <p:nvGrpSpPr>
            <p:cNvPr id="79" name="Group 78">
              <a:extLst>
                <a:ext uri="{FF2B5EF4-FFF2-40B4-BE49-F238E27FC236}">
                  <a16:creationId xmlns:a16="http://schemas.microsoft.com/office/drawing/2014/main" id="{B5F72EA6-E5A9-2162-F6FB-96FF2C43E4A3}"/>
                </a:ext>
              </a:extLst>
            </p:cNvPr>
            <p:cNvGrpSpPr/>
            <p:nvPr/>
          </p:nvGrpSpPr>
          <p:grpSpPr>
            <a:xfrm>
              <a:off x="9858564" y="1843623"/>
              <a:ext cx="1804927" cy="1549230"/>
              <a:chOff x="9224942" y="2706465"/>
              <a:chExt cx="2201013" cy="2474043"/>
            </a:xfrm>
          </p:grpSpPr>
          <p:pic>
            <p:nvPicPr>
              <p:cNvPr id="80" name="Picture 79">
                <a:extLst>
                  <a:ext uri="{FF2B5EF4-FFF2-40B4-BE49-F238E27FC236}">
                    <a16:creationId xmlns:a16="http://schemas.microsoft.com/office/drawing/2014/main" id="{BB1D5D3A-2FE6-9898-6FB0-4C4BD896216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224942" y="2706465"/>
                <a:ext cx="2201013" cy="2474043"/>
              </a:xfrm>
              <a:prstGeom prst="rect">
                <a:avLst/>
              </a:prstGeom>
            </p:spPr>
          </p:pic>
          <p:sp>
            <p:nvSpPr>
              <p:cNvPr id="81" name="Rectangle 80">
                <a:extLst>
                  <a:ext uri="{FF2B5EF4-FFF2-40B4-BE49-F238E27FC236}">
                    <a16:creationId xmlns:a16="http://schemas.microsoft.com/office/drawing/2014/main" id="{BD8A29F6-A74D-A317-FA80-B7A4276AA59F}"/>
                  </a:ext>
                </a:extLst>
              </p:cNvPr>
              <p:cNvSpPr/>
              <p:nvPr/>
            </p:nvSpPr>
            <p:spPr>
              <a:xfrm>
                <a:off x="9524019" y="4776753"/>
                <a:ext cx="1668796" cy="31239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Charles</a:t>
                </a:r>
              </a:p>
            </p:txBody>
          </p:sp>
        </p:grpSp>
      </p:grpSp>
    </p:spTree>
    <p:extLst>
      <p:ext uri="{BB962C8B-B14F-4D97-AF65-F5344CB8AC3E}">
        <p14:creationId xmlns:p14="http://schemas.microsoft.com/office/powerpoint/2010/main" val="101311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0C71A8-6A1A-F1FF-68E4-3E058242444D}"/>
              </a:ext>
            </a:extLst>
          </p:cNvPr>
          <p:cNvSpPr>
            <a:spLocks noGrp="1"/>
          </p:cNvSpPr>
          <p:nvPr>
            <p:ph type="sldNum" sz="quarter" idx="12"/>
          </p:nvPr>
        </p:nvSpPr>
        <p:spPr/>
        <p:txBody>
          <a:bodyPr/>
          <a:lstStyle/>
          <a:p>
            <a:pPr>
              <a:defRPr/>
            </a:pPr>
            <a:fld id="{68010801-0F02-4A6B-A4E0-A6A05DF6C59F}" type="slidenum">
              <a:rPr lang="zh-CN" altLang="en-US" smtClean="0"/>
              <a:pPr>
                <a:defRPr/>
              </a:pPr>
              <a:t>6</a:t>
            </a:fld>
            <a:r>
              <a:rPr lang="en-US" altLang="zh-CN" dirty="0"/>
              <a:t>/18</a:t>
            </a:r>
            <a:endParaRPr lang="zh-CN" altLang="en-US" dirty="0"/>
          </a:p>
        </p:txBody>
      </p:sp>
      <mc:AlternateContent xmlns:mc="http://schemas.openxmlformats.org/markup-compatibility/2006" xmlns:a14="http://schemas.microsoft.com/office/drawing/2010/main">
        <mc:Choice Requires="a14">
          <p:sp>
            <p:nvSpPr>
              <p:cNvPr id="54" name="Title 1">
                <a:extLst>
                  <a:ext uri="{FF2B5EF4-FFF2-40B4-BE49-F238E27FC236}">
                    <a16:creationId xmlns:a16="http://schemas.microsoft.com/office/drawing/2014/main" id="{274C311F-C49F-5A79-71AE-EE944E7B86E3}"/>
                  </a:ext>
                </a:extLst>
              </p:cNvPr>
              <p:cNvSpPr txBox="1">
                <a:spLocks/>
              </p:cNvSpPr>
              <p:nvPr/>
            </p:nvSpPr>
            <p:spPr bwMode="auto">
              <a:xfrm>
                <a:off x="117230" y="3989795"/>
                <a:ext cx="12074769" cy="27310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lvl="0">
                  <a:lnSpc>
                    <a:spcPct val="80000"/>
                  </a:lnSpc>
                  <a:spcBef>
                    <a:spcPts val="600"/>
                  </a:spcBef>
                </a:pPr>
                <a:r>
                  <a:rPr lang="en-US" sz="1800" dirty="0">
                    <a:solidFill>
                      <a:prstClr val="black"/>
                    </a:solidFill>
                    <a:latin typeface="Calibri" panose="020F0502020204030204"/>
                    <a:ea typeface="宋体" panose="02010600030101010101" pitchFamily="2" charset="-122"/>
                    <a:cs typeface="+mn-cs"/>
                  </a:rPr>
                  <a:t>UC PAKE </a:t>
                </a:r>
                <a:r>
                  <a:rPr lang="en-US" sz="1600" dirty="0">
                    <a:solidFill>
                      <a:prstClr val="black"/>
                    </a:solidFill>
                    <a:latin typeface="Calibri" panose="020F0502020204030204"/>
                    <a:ea typeface="宋体" panose="02010600030101010101" pitchFamily="2" charset="-122"/>
                    <a:cs typeface="+mn-cs"/>
                  </a:rPr>
                  <a:t>[CHKLM’05]</a:t>
                </a:r>
                <a:r>
                  <a:rPr lang="en-US" sz="1800" dirty="0">
                    <a:solidFill>
                      <a:prstClr val="black"/>
                    </a:solidFill>
                    <a:latin typeface="Calibri" panose="020F0502020204030204"/>
                    <a:ea typeface="宋体" panose="02010600030101010101" pitchFamily="2" charset="-122"/>
                    <a:cs typeface="+mn-cs"/>
                  </a:rPr>
                  <a:t> security model comes with </a:t>
                </a:r>
                <a:r>
                  <a:rPr lang="en-US" sz="1800" dirty="0">
                    <a:solidFill>
                      <a:srgbClr val="FF0000"/>
                    </a:solidFill>
                    <a:latin typeface="Calibri" panose="020F0502020204030204"/>
                    <a:ea typeface="宋体" panose="02010600030101010101" pitchFamily="2" charset="-122"/>
                    <a:cs typeface="+mn-cs"/>
                  </a:rPr>
                  <a:t>subtle assumptions on additional inputs</a:t>
                </a:r>
                <a:r>
                  <a:rPr lang="en-US" sz="1800" dirty="0">
                    <a:solidFill>
                      <a:prstClr val="black"/>
                    </a:solidFill>
                    <a:latin typeface="Calibri" panose="020F0502020204030204"/>
                    <a:ea typeface="宋体" panose="02010600030101010101" pitchFamily="2" charset="-122"/>
                  </a:rPr>
                  <a:t> for participating parties</a:t>
                </a:r>
                <a:r>
                  <a:rPr lang="en-US" sz="1800" dirty="0">
                    <a:solidFill>
                      <a:prstClr val="black"/>
                    </a:solidFill>
                    <a:latin typeface="Calibri" panose="020F0502020204030204"/>
                    <a:ea typeface="宋体" panose="02010600030101010101" pitchFamily="2" charset="-122"/>
                    <a:cs typeface="+mn-cs"/>
                  </a:rPr>
                  <a:t>:</a:t>
                </a:r>
              </a:p>
              <a:p>
                <a:pPr marL="800100" lvl="1" indent="-342900">
                  <a:lnSpc>
                    <a:spcPct val="80000"/>
                  </a:lnSpc>
                  <a:spcBef>
                    <a:spcPts val="600"/>
                  </a:spcBef>
                  <a:buFont typeface="Arial" panose="020B0604020202020204" pitchFamily="34" charset="0"/>
                  <a:buChar char="•"/>
                </a:pPr>
                <a:r>
                  <a:rPr lang="en-US" sz="1800" u="sng" dirty="0">
                    <a:solidFill>
                      <a:prstClr val="black"/>
                    </a:solidFill>
                    <a:latin typeface="Calibri" panose="020F0502020204030204"/>
                  </a:rPr>
                  <a:t>globally unique session identifier</a:t>
                </a:r>
                <a:r>
                  <a:rPr lang="en-US" sz="1800" dirty="0">
                    <a:solidFill>
                      <a:prstClr val="black"/>
                    </a:solidFill>
                    <a:latin typeface="Calibri" panose="020F0502020204030204"/>
                  </a:rPr>
                  <a:t> (</a:t>
                </a:r>
                <a14:m>
                  <m:oMath xmlns:m="http://schemas.openxmlformats.org/officeDocument/2006/math">
                    <m:r>
                      <a:rPr lang="en-US" sz="1800" i="1" dirty="0" smtClean="0">
                        <a:solidFill>
                          <a:srgbClr val="0070C0"/>
                        </a:solidFill>
                        <a:latin typeface="Cambria Math" panose="02040503050406030204" pitchFamily="18" charset="0"/>
                      </a:rPr>
                      <m:t>𝑠𝑖𝑑</m:t>
                    </m:r>
                  </m:oMath>
                </a14:m>
                <a:r>
                  <a:rPr lang="en-US" sz="1800" dirty="0">
                    <a:solidFill>
                      <a:prstClr val="black"/>
                    </a:solidFill>
                    <a:latin typeface="Calibri" panose="020F0502020204030204"/>
                  </a:rPr>
                  <a:t>), </a:t>
                </a:r>
                <a:r>
                  <a:rPr lang="en-US" sz="1800" u="sng" dirty="0">
                    <a:solidFill>
                      <a:prstClr val="black"/>
                    </a:solidFill>
                    <a:latin typeface="Calibri" panose="020F0502020204030204"/>
                  </a:rPr>
                  <a:t>globally unique party identifier</a:t>
                </a:r>
                <a:r>
                  <a:rPr lang="en-US" sz="1800" dirty="0">
                    <a:solidFill>
                      <a:prstClr val="black"/>
                    </a:solidFill>
                    <a:latin typeface="Calibri" panose="020F0502020204030204"/>
                  </a:rPr>
                  <a:t> (</a:t>
                </a:r>
                <a14:m>
                  <m:oMath xmlns:m="http://schemas.openxmlformats.org/officeDocument/2006/math">
                    <m:r>
                      <a:rPr lang="en-US" sz="1800" i="1" dirty="0" smtClean="0">
                        <a:solidFill>
                          <a:schemeClr val="accent2"/>
                        </a:solidFill>
                        <a:latin typeface="Cambria Math" panose="02040503050406030204" pitchFamily="18" charset="0"/>
                      </a:rPr>
                      <m:t>𝑝𝑖𝑑</m:t>
                    </m:r>
                  </m:oMath>
                </a14:m>
                <a:r>
                  <a:rPr lang="en-US" sz="1800" dirty="0">
                    <a:solidFill>
                      <a:prstClr val="black"/>
                    </a:solidFill>
                    <a:latin typeface="Calibri" panose="020F0502020204030204"/>
                  </a:rPr>
                  <a:t>), </a:t>
                </a:r>
                <a:r>
                  <a:rPr lang="en-US" sz="1800" u="sng" dirty="0">
                    <a:solidFill>
                      <a:prstClr val="black"/>
                    </a:solidFill>
                    <a:latin typeface="Calibri" panose="020F0502020204030204"/>
                  </a:rPr>
                  <a:t>matching counterparty’s identifier</a:t>
                </a:r>
                <a:r>
                  <a:rPr lang="en-US" sz="1800" dirty="0">
                    <a:solidFill>
                      <a:prstClr val="black"/>
                    </a:solidFill>
                    <a:latin typeface="Calibri" panose="020F0502020204030204"/>
                  </a:rPr>
                  <a:t> </a:t>
                </a:r>
                <a14:m>
                  <m:oMath xmlns:m="http://schemas.openxmlformats.org/officeDocument/2006/math">
                    <m:r>
                      <a:rPr lang="en-US" sz="1800" i="1" dirty="0" smtClean="0">
                        <a:solidFill>
                          <a:prstClr val="black"/>
                        </a:solidFill>
                        <a:latin typeface="Cambria Math" panose="02040503050406030204" pitchFamily="18" charset="0"/>
                      </a:rPr>
                      <m:t>(</m:t>
                    </m:r>
                    <m:r>
                      <a:rPr lang="en-US" sz="1800" i="1" dirty="0" err="1">
                        <a:solidFill>
                          <a:srgbClr val="00B050"/>
                        </a:solidFill>
                        <a:latin typeface="Cambria Math" panose="02040503050406030204" pitchFamily="18" charset="0"/>
                      </a:rPr>
                      <m:t>𝑐𝑝𝑖𝑑</m:t>
                    </m:r>
                  </m:oMath>
                </a14:m>
                <a:r>
                  <a:rPr lang="en-US" sz="1800" dirty="0">
                    <a:solidFill>
                      <a:prstClr val="black"/>
                    </a:solidFill>
                    <a:latin typeface="Calibri" panose="020F0502020204030204"/>
                  </a:rPr>
                  <a:t>)</a:t>
                </a:r>
              </a:p>
              <a:p>
                <a:pPr>
                  <a:lnSpc>
                    <a:spcPct val="80000"/>
                  </a:lnSpc>
                  <a:spcBef>
                    <a:spcPts val="600"/>
                  </a:spcBef>
                </a:pPr>
                <a:endParaRPr lang="en-US" sz="800" dirty="0">
                  <a:latin typeface="+mn-lt"/>
                </a:endParaRPr>
              </a:p>
              <a:p>
                <a:pPr>
                  <a:lnSpc>
                    <a:spcPct val="80000"/>
                  </a:lnSpc>
                  <a:spcBef>
                    <a:spcPts val="600"/>
                  </a:spcBef>
                </a:pPr>
                <a:r>
                  <a:rPr lang="en-US" sz="1800" dirty="0">
                    <a:latin typeface="+mn-lt"/>
                  </a:rPr>
                  <a:t>These requirements follow general UC framework guidelines [Can’01]</a:t>
                </a:r>
              </a:p>
              <a:p>
                <a:pPr>
                  <a:lnSpc>
                    <a:spcPct val="80000"/>
                  </a:lnSpc>
                  <a:spcBef>
                    <a:spcPts val="600"/>
                  </a:spcBef>
                </a:pPr>
                <a:endParaRPr lang="en-US" sz="1100" dirty="0">
                  <a:latin typeface="+mn-lt"/>
                </a:endParaRPr>
              </a:p>
              <a:p>
                <a:pPr>
                  <a:lnSpc>
                    <a:spcPct val="80000"/>
                  </a:lnSpc>
                  <a:spcBef>
                    <a:spcPts val="600"/>
                  </a:spcBef>
                </a:pPr>
                <a:r>
                  <a:rPr lang="en-US" sz="1800" dirty="0">
                    <a:latin typeface="+mn-lt"/>
                  </a:rPr>
                  <a:t>They are easy to satisfy:</a:t>
                </a:r>
              </a:p>
              <a:p>
                <a:pPr marL="800100" lvl="1" indent="-342900">
                  <a:lnSpc>
                    <a:spcPct val="80000"/>
                  </a:lnSpc>
                  <a:spcBef>
                    <a:spcPts val="600"/>
                  </a:spcBef>
                  <a:buFont typeface="Arial" panose="020B0604020202020204" pitchFamily="34" charset="0"/>
                  <a:buChar char="•"/>
                </a:pPr>
                <a:r>
                  <a:rPr lang="en-US" sz="1800" dirty="0">
                    <a:latin typeface="+mn-lt"/>
                  </a:rPr>
                  <a:t>unique </a:t>
                </a:r>
                <a14:m>
                  <m:oMath xmlns:m="http://schemas.openxmlformats.org/officeDocument/2006/math">
                    <m:r>
                      <a:rPr lang="en-US" sz="1800" i="1" dirty="0">
                        <a:solidFill>
                          <a:srgbClr val="0070C0"/>
                        </a:solidFill>
                        <a:latin typeface="Cambria Math" panose="02040503050406030204" pitchFamily="18" charset="0"/>
                      </a:rPr>
                      <m:t>𝑠𝑖𝑑</m:t>
                    </m:r>
                    <m:r>
                      <a:rPr lang="en-US" sz="1800" i="1" dirty="0">
                        <a:solidFill>
                          <a:srgbClr val="0070C0"/>
                        </a:solidFill>
                        <a:latin typeface="Cambria Math" panose="02040503050406030204" pitchFamily="18" charset="0"/>
                      </a:rPr>
                      <m:t> </m:t>
                    </m:r>
                  </m:oMath>
                </a14:m>
                <a:r>
                  <a:rPr lang="en-US" sz="1800" dirty="0">
                    <a:latin typeface="+mn-lt"/>
                  </a:rPr>
                  <a:t>can be created by exchanging $ nonces before PAKE starts</a:t>
                </a:r>
              </a:p>
              <a:p>
                <a:pPr marL="800100" lvl="1" indent="-342900">
                  <a:lnSpc>
                    <a:spcPct val="80000"/>
                  </a:lnSpc>
                  <a:spcBef>
                    <a:spcPts val="600"/>
                  </a:spcBef>
                  <a:buFont typeface="Arial" panose="020B0604020202020204" pitchFamily="34" charset="0"/>
                  <a:buChar char="•"/>
                </a:pPr>
                <a:r>
                  <a:rPr lang="en-US" sz="1800" dirty="0">
                    <a:solidFill>
                      <a:prstClr val="black"/>
                    </a:solidFill>
                    <a:latin typeface="Calibri" panose="020F0502020204030204"/>
                  </a:rPr>
                  <a:t>parties can pick $ </a:t>
                </a:r>
                <a14:m>
                  <m:oMath xmlns:m="http://schemas.openxmlformats.org/officeDocument/2006/math">
                    <m:r>
                      <a:rPr lang="en-US" sz="1800" i="1" dirty="0">
                        <a:solidFill>
                          <a:srgbClr val="ED7D31"/>
                        </a:solidFill>
                        <a:latin typeface="Cambria Math" panose="02040503050406030204" pitchFamily="18" charset="0"/>
                      </a:rPr>
                      <m:t>𝑝𝑖𝑑</m:t>
                    </m:r>
                  </m:oMath>
                </a14:m>
                <a:r>
                  <a:rPr lang="en-US" sz="1800" dirty="0">
                    <a:solidFill>
                      <a:prstClr val="black"/>
                    </a:solidFill>
                    <a:latin typeface="Calibri" panose="020F0502020204030204"/>
                  </a:rPr>
                  <a:t> at initialization and exchange them before PAKE starts</a:t>
                </a:r>
                <a:endParaRPr lang="en-US" sz="1800" dirty="0">
                  <a:latin typeface="+mn-lt"/>
                </a:endParaRPr>
              </a:p>
              <a:p>
                <a:pPr>
                  <a:lnSpc>
                    <a:spcPct val="80000"/>
                  </a:lnSpc>
                  <a:spcBef>
                    <a:spcPts val="600"/>
                  </a:spcBef>
                </a:pPr>
                <a:endParaRPr lang="en-US" sz="900" dirty="0">
                  <a:latin typeface="+mn-lt"/>
                </a:endParaRPr>
              </a:p>
              <a:p>
                <a:pPr lvl="0">
                  <a:lnSpc>
                    <a:spcPct val="80000"/>
                  </a:lnSpc>
                  <a:spcBef>
                    <a:spcPts val="600"/>
                  </a:spcBef>
                </a:pPr>
                <a:r>
                  <a:rPr lang="en-US" sz="1800" dirty="0">
                    <a:solidFill>
                      <a:prstClr val="black"/>
                    </a:solidFill>
                    <a:latin typeface="Calibri" panose="020F0502020204030204"/>
                    <a:ea typeface="宋体" panose="02010600030101010101" pitchFamily="2" charset="-122"/>
                    <a:cs typeface="+mn-cs"/>
                  </a:rPr>
                  <a:t>Conforming to UC PAKE rules requires </a:t>
                </a:r>
                <a:r>
                  <a:rPr lang="en-US" sz="1800" dirty="0">
                    <a:solidFill>
                      <a:srgbClr val="FF0000"/>
                    </a:solidFill>
                    <a:latin typeface="Calibri" panose="020F0502020204030204"/>
                    <a:ea typeface="宋体" panose="02010600030101010101" pitchFamily="2" charset="-122"/>
                    <a:cs typeface="+mn-cs"/>
                  </a:rPr>
                  <a:t>only one extra protocol flow </a:t>
                </a:r>
                <a:r>
                  <a:rPr lang="en-US" sz="1800" dirty="0">
                    <a:solidFill>
                      <a:prstClr val="black"/>
                    </a:solidFill>
                    <a:latin typeface="Calibri" panose="020F0502020204030204"/>
                    <a:ea typeface="宋体" panose="02010600030101010101" pitchFamily="2" charset="-122"/>
                  </a:rPr>
                  <a:t>(the 2</a:t>
                </a:r>
                <a:r>
                  <a:rPr lang="en-US" sz="1800" baseline="30000" dirty="0">
                    <a:solidFill>
                      <a:prstClr val="black"/>
                    </a:solidFill>
                    <a:latin typeface="Calibri" panose="020F0502020204030204"/>
                    <a:ea typeface="宋体" panose="02010600030101010101" pitchFamily="2" charset="-122"/>
                  </a:rPr>
                  <a:t>nd</a:t>
                </a:r>
                <a:r>
                  <a:rPr lang="en-US" sz="1800" dirty="0">
                    <a:solidFill>
                      <a:prstClr val="black"/>
                    </a:solidFill>
                    <a:latin typeface="Calibri" panose="020F0502020204030204"/>
                    <a:ea typeface="宋体" panose="02010600030101010101" pitchFamily="2" charset="-122"/>
                  </a:rPr>
                  <a:t> extra flow can be piggybacked on 1</a:t>
                </a:r>
                <a:r>
                  <a:rPr lang="en-US" sz="1800" baseline="30000" dirty="0">
                    <a:solidFill>
                      <a:prstClr val="black"/>
                    </a:solidFill>
                    <a:latin typeface="Calibri" panose="020F0502020204030204"/>
                    <a:ea typeface="宋体" panose="02010600030101010101" pitchFamily="2" charset="-122"/>
                  </a:rPr>
                  <a:t>st</a:t>
                </a:r>
                <a:r>
                  <a:rPr lang="en-US" sz="1800" dirty="0">
                    <a:solidFill>
                      <a:prstClr val="black"/>
                    </a:solidFill>
                    <a:latin typeface="Calibri" panose="020F0502020204030204"/>
                    <a:ea typeface="宋体" panose="02010600030101010101" pitchFamily="2" charset="-122"/>
                  </a:rPr>
                  <a:t> PAKE msg.)</a:t>
                </a:r>
                <a:endParaRPr lang="en-US" sz="1800" dirty="0">
                  <a:solidFill>
                    <a:prstClr val="black"/>
                  </a:solidFill>
                  <a:latin typeface="Calibri" panose="020F0502020204030204"/>
                  <a:ea typeface="宋体" panose="02010600030101010101" pitchFamily="2" charset="-122"/>
                  <a:cs typeface="+mn-cs"/>
                </a:endParaRPr>
              </a:p>
              <a:p>
                <a:pPr>
                  <a:lnSpc>
                    <a:spcPct val="80000"/>
                  </a:lnSpc>
                  <a:spcBef>
                    <a:spcPts val="600"/>
                  </a:spcBef>
                </a:pPr>
                <a:endParaRPr lang="en-US" sz="1800" dirty="0">
                  <a:latin typeface="+mn-lt"/>
                </a:endParaRPr>
              </a:p>
            </p:txBody>
          </p:sp>
        </mc:Choice>
        <mc:Fallback xmlns="">
          <p:sp>
            <p:nvSpPr>
              <p:cNvPr id="54" name="Title 1">
                <a:extLst>
                  <a:ext uri="{FF2B5EF4-FFF2-40B4-BE49-F238E27FC236}">
                    <a16:creationId xmlns:a16="http://schemas.microsoft.com/office/drawing/2014/main" id="{274C311F-C49F-5A79-71AE-EE944E7B86E3}"/>
                  </a:ext>
                </a:extLst>
              </p:cNvPr>
              <p:cNvSpPr txBox="1">
                <a:spLocks noRot="1" noChangeAspect="1" noMove="1" noResize="1" noEditPoints="1" noAdjustHandles="1" noChangeArrowheads="1" noChangeShapeType="1" noTextEdit="1"/>
              </p:cNvSpPr>
              <p:nvPr/>
            </p:nvSpPr>
            <p:spPr bwMode="auto">
              <a:xfrm>
                <a:off x="117230" y="3989795"/>
                <a:ext cx="12074769" cy="2731046"/>
              </a:xfrm>
              <a:prstGeom prst="rect">
                <a:avLst/>
              </a:prstGeom>
              <a:blipFill>
                <a:blip r:embed="rId3"/>
                <a:stretch>
                  <a:fillRect l="-404" t="-2895" b="-89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 name="Rectangle 2">
            <a:extLst>
              <a:ext uri="{FF2B5EF4-FFF2-40B4-BE49-F238E27FC236}">
                <a16:creationId xmlns:a16="http://schemas.microsoft.com/office/drawing/2014/main" id="{5C3BA6AA-0C0B-819E-AE37-5A760E7A43C8}"/>
              </a:ext>
            </a:extLst>
          </p:cNvPr>
          <p:cNvSpPr/>
          <p:nvPr/>
        </p:nvSpPr>
        <p:spPr>
          <a:xfrm>
            <a:off x="4378820" y="1871735"/>
            <a:ext cx="3144890" cy="1992940"/>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D04C906-1FA6-DD53-6700-DAEDE96C9F93}"/>
                  </a:ext>
                </a:extLst>
              </p:cNvPr>
              <p:cNvSpPr/>
              <p:nvPr/>
            </p:nvSpPr>
            <p:spPr>
              <a:xfrm>
                <a:off x="7772336" y="2195962"/>
                <a:ext cx="2331484"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solidFill>
                            <a:srgbClr val="0070C0"/>
                          </a:solidFill>
                          <a:latin typeface="Cambria Math" panose="02040503050406030204" pitchFamily="18" charset="0"/>
                        </a:rPr>
                        <m:t>𝑠𝑖</m:t>
                      </m:r>
                      <m:sSup>
                        <m:sSupPr>
                          <m:ctrlPr>
                            <a:rPr lang="en-US" sz="2000" b="0" i="1" dirty="0" smtClean="0">
                              <a:solidFill>
                                <a:srgbClr val="0070C0"/>
                              </a:solidFill>
                              <a:latin typeface="Cambria Math" panose="02040503050406030204" pitchFamily="18" charset="0"/>
                            </a:rPr>
                          </m:ctrlPr>
                        </m:sSupPr>
                        <m:e>
                          <m:r>
                            <a:rPr lang="en-US" sz="2000" b="0" i="1" dirty="0" smtClean="0">
                              <a:solidFill>
                                <a:srgbClr val="0070C0"/>
                              </a:solidFill>
                              <a:latin typeface="Cambria Math" panose="02040503050406030204" pitchFamily="18" charset="0"/>
                            </a:rPr>
                            <m:t>𝑑</m:t>
                          </m:r>
                        </m:e>
                        <m:sup>
                          <m:r>
                            <a:rPr lang="en-US" sz="2000" b="0" i="1" dirty="0" smtClean="0">
                              <a:solidFill>
                                <a:srgbClr val="0070C0"/>
                              </a:solidFill>
                              <a:latin typeface="Cambria Math" panose="02040503050406030204" pitchFamily="18" charset="0"/>
                            </a:rPr>
                            <m:t>′</m:t>
                          </m:r>
                        </m:sup>
                      </m:sSup>
                      <m:r>
                        <a:rPr lang="en-US" sz="2000" b="0" i="1" dirty="0" smtClean="0">
                          <a:solidFill>
                            <a:srgbClr val="0070C0"/>
                          </a:solidFill>
                          <a:latin typeface="Cambria Math" panose="02040503050406030204" pitchFamily="18" charset="0"/>
                        </a:rPr>
                        <m:t>,</m:t>
                      </m:r>
                      <m:r>
                        <a:rPr lang="en-US" sz="2000" b="0" i="1" dirty="0" smtClean="0">
                          <a:solidFill>
                            <a:schemeClr val="accent2"/>
                          </a:solidFill>
                          <a:latin typeface="Cambria Math" panose="02040503050406030204" pitchFamily="18" charset="0"/>
                        </a:rPr>
                        <m:t>𝑝𝑖</m:t>
                      </m:r>
                      <m:sSup>
                        <m:sSupPr>
                          <m:ctrlPr>
                            <a:rPr lang="en-US" sz="2000" b="0" i="1" dirty="0" smtClean="0">
                              <a:solidFill>
                                <a:schemeClr val="accent2"/>
                              </a:solidFill>
                              <a:latin typeface="Cambria Math" panose="02040503050406030204" pitchFamily="18" charset="0"/>
                            </a:rPr>
                          </m:ctrlPr>
                        </m:sSupPr>
                        <m:e>
                          <m:r>
                            <a:rPr lang="en-US" sz="2000" b="0" i="1" dirty="0" smtClean="0">
                              <a:solidFill>
                                <a:schemeClr val="accent2"/>
                              </a:solidFill>
                              <a:latin typeface="Cambria Math" panose="02040503050406030204" pitchFamily="18" charset="0"/>
                            </a:rPr>
                            <m:t>𝑑</m:t>
                          </m:r>
                        </m:e>
                        <m:sup>
                          <m:r>
                            <a:rPr lang="en-US" sz="2000" b="0" i="1" dirty="0" smtClean="0">
                              <a:solidFill>
                                <a:schemeClr val="accent2"/>
                              </a:solidFill>
                              <a:latin typeface="Cambria Math" panose="02040503050406030204" pitchFamily="18" charset="0"/>
                            </a:rPr>
                            <m:t>′</m:t>
                          </m:r>
                        </m:sup>
                      </m:sSup>
                      <m:r>
                        <a:rPr lang="en-US" sz="2000" b="0" i="1" dirty="0" smtClean="0">
                          <a:solidFill>
                            <a:srgbClr val="0070C0"/>
                          </a:solidFill>
                          <a:latin typeface="Cambria Math" panose="02040503050406030204" pitchFamily="18" charset="0"/>
                        </a:rPr>
                        <m:t>,</m:t>
                      </m:r>
                      <m:r>
                        <a:rPr lang="en-US" sz="2000" b="0" i="1" dirty="0" smtClean="0">
                          <a:solidFill>
                            <a:srgbClr val="00B050"/>
                          </a:solidFill>
                          <a:latin typeface="Cambria Math" panose="02040503050406030204" pitchFamily="18" charset="0"/>
                        </a:rPr>
                        <m:t>𝑐𝑝𝑖</m:t>
                      </m:r>
                      <m:sSup>
                        <m:sSupPr>
                          <m:ctrlPr>
                            <a:rPr lang="en-US" sz="2000" b="0" i="1" dirty="0" smtClean="0">
                              <a:solidFill>
                                <a:srgbClr val="00B050"/>
                              </a:solidFill>
                              <a:latin typeface="Cambria Math" panose="02040503050406030204" pitchFamily="18" charset="0"/>
                            </a:rPr>
                          </m:ctrlPr>
                        </m:sSupPr>
                        <m:e>
                          <m:r>
                            <a:rPr lang="en-US" sz="2000" b="0" i="1" dirty="0" smtClean="0">
                              <a:solidFill>
                                <a:srgbClr val="00B050"/>
                              </a:solidFill>
                              <a:latin typeface="Cambria Math" panose="02040503050406030204" pitchFamily="18" charset="0"/>
                            </a:rPr>
                            <m:t>𝑑</m:t>
                          </m:r>
                        </m:e>
                        <m:sup>
                          <m:r>
                            <a:rPr lang="en-US" sz="2000" b="0" i="1" dirty="0" smtClean="0">
                              <a:solidFill>
                                <a:srgbClr val="00B050"/>
                              </a:solidFill>
                              <a:latin typeface="Cambria Math" panose="02040503050406030204" pitchFamily="18" charset="0"/>
                            </a:rPr>
                            <m:t>′</m:t>
                          </m:r>
                        </m:sup>
                      </m:sSup>
                      <m:r>
                        <a:rPr lang="en-US" sz="2000" b="0" i="1" dirty="0" smtClean="0">
                          <a:solidFill>
                            <a:srgbClr val="0070C0"/>
                          </a:solidFill>
                          <a:latin typeface="Cambria Math" panose="02040503050406030204" pitchFamily="18" charset="0"/>
                        </a:rPr>
                        <m:t>,</m:t>
                      </m:r>
                      <m:r>
                        <a:rPr lang="en-US" sz="2000" b="0" i="1" dirty="0" smtClean="0">
                          <a:latin typeface="Cambria Math" panose="02040503050406030204" pitchFamily="18" charset="0"/>
                        </a:rPr>
                        <m:t>𝑝</m:t>
                      </m:r>
                      <m:r>
                        <a:rPr lang="en-US" sz="2000" i="1" dirty="0" smtClean="0">
                          <a:latin typeface="Cambria Math" panose="02040503050406030204" pitchFamily="18" charset="0"/>
                        </a:rPr>
                        <m:t>𝑤</m:t>
                      </m:r>
                      <m:r>
                        <a:rPr lang="en-US" sz="2000" b="0" i="1" dirty="0" smtClean="0">
                          <a:latin typeface="Cambria Math" panose="02040503050406030204" pitchFamily="18" charset="0"/>
                        </a:rPr>
                        <m:t>′</m:t>
                      </m:r>
                    </m:oMath>
                  </m:oMathPara>
                </a14:m>
                <a:endParaRPr lang="en-US" sz="2000" dirty="0"/>
              </a:p>
            </p:txBody>
          </p:sp>
        </mc:Choice>
        <mc:Fallback xmlns="">
          <p:sp>
            <p:nvSpPr>
              <p:cNvPr id="5" name="Rectangle 4">
                <a:extLst>
                  <a:ext uri="{FF2B5EF4-FFF2-40B4-BE49-F238E27FC236}">
                    <a16:creationId xmlns:a16="http://schemas.microsoft.com/office/drawing/2014/main" id="{BD04C906-1FA6-DD53-6700-DAEDE96C9F93}"/>
                  </a:ext>
                </a:extLst>
              </p:cNvPr>
              <p:cNvSpPr>
                <a:spLocks noRot="1" noChangeAspect="1" noMove="1" noResize="1" noEditPoints="1" noAdjustHandles="1" noChangeArrowheads="1" noChangeShapeType="1" noTextEdit="1"/>
              </p:cNvSpPr>
              <p:nvPr/>
            </p:nvSpPr>
            <p:spPr>
              <a:xfrm>
                <a:off x="7772336" y="2195962"/>
                <a:ext cx="2331484" cy="285377"/>
              </a:xfrm>
              <a:prstGeom prst="rect">
                <a:avLst/>
              </a:prstGeom>
              <a:blipFill>
                <a:blip r:embed="rId4"/>
                <a:stretch>
                  <a:fillRect l="-1309" t="-6383" b="-4042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81F4077-E17E-9CC0-B812-9A25CC16ED17}"/>
                  </a:ext>
                </a:extLst>
              </p:cNvPr>
              <p:cNvSpPr/>
              <p:nvPr/>
            </p:nvSpPr>
            <p:spPr>
              <a:xfrm>
                <a:off x="7866131" y="3177437"/>
                <a:ext cx="639648" cy="2286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𝑘</m:t>
                      </m:r>
                      <m:r>
                        <a:rPr lang="en-US" sz="2000" b="0" i="1" dirty="0" smtClean="0">
                          <a:latin typeface="Cambria Math" panose="02040503050406030204" pitchFamily="18" charset="0"/>
                        </a:rPr>
                        <m:t>′</m:t>
                      </m:r>
                    </m:oMath>
                  </m:oMathPara>
                </a14:m>
                <a:endParaRPr lang="en-US" sz="2000" dirty="0"/>
              </a:p>
            </p:txBody>
          </p:sp>
        </mc:Choice>
        <mc:Fallback xmlns="">
          <p:sp>
            <p:nvSpPr>
              <p:cNvPr id="10" name="Rectangle 9">
                <a:extLst>
                  <a:ext uri="{FF2B5EF4-FFF2-40B4-BE49-F238E27FC236}">
                    <a16:creationId xmlns:a16="http://schemas.microsoft.com/office/drawing/2014/main" id="{D81F4077-E17E-9CC0-B812-9A25CC16ED17}"/>
                  </a:ext>
                </a:extLst>
              </p:cNvPr>
              <p:cNvSpPr>
                <a:spLocks noRot="1" noChangeAspect="1" noMove="1" noResize="1" noEditPoints="1" noAdjustHandles="1" noChangeArrowheads="1" noChangeShapeType="1" noTextEdit="1"/>
              </p:cNvSpPr>
              <p:nvPr/>
            </p:nvSpPr>
            <p:spPr>
              <a:xfrm>
                <a:off x="7866131" y="3177437"/>
                <a:ext cx="639648" cy="228639"/>
              </a:xfrm>
              <a:prstGeom prst="rect">
                <a:avLst/>
              </a:prstGeom>
              <a:blipFill>
                <a:blip r:embed="rId5"/>
                <a:stretch>
                  <a:fillRect t="-21053" b="-28947"/>
                </a:stretch>
              </a:blipFill>
              <a:ln>
                <a:noFill/>
              </a:ln>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ECA015E5-D033-6840-13E3-82E972F31512}"/>
              </a:ext>
            </a:extLst>
          </p:cNvPr>
          <p:cNvCxnSpPr>
            <a:cxnSpLocks/>
          </p:cNvCxnSpPr>
          <p:nvPr/>
        </p:nvCxnSpPr>
        <p:spPr>
          <a:xfrm>
            <a:off x="7633728" y="3437729"/>
            <a:ext cx="104277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7B9AA896-D729-FCAE-5527-BFA218F39F9F}"/>
              </a:ext>
            </a:extLst>
          </p:cNvPr>
          <p:cNvCxnSpPr>
            <a:cxnSpLocks/>
          </p:cNvCxnSpPr>
          <p:nvPr/>
        </p:nvCxnSpPr>
        <p:spPr>
          <a:xfrm flipH="1">
            <a:off x="7644240" y="2522293"/>
            <a:ext cx="2320394"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D0BB79C6-DDB7-36EA-CB8F-71FEFD044EFB}"/>
                  </a:ext>
                </a:extLst>
              </p:cNvPr>
              <p:cNvSpPr/>
              <p:nvPr/>
            </p:nvSpPr>
            <p:spPr>
              <a:xfrm>
                <a:off x="2186524" y="2178687"/>
                <a:ext cx="1977847"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solidFill>
                            <a:srgbClr val="0070C0"/>
                          </a:solidFill>
                          <a:latin typeface="Cambria Math" panose="02040503050406030204" pitchFamily="18" charset="0"/>
                        </a:rPr>
                        <m:t>𝑠𝑖𝑑</m:t>
                      </m:r>
                      <m:r>
                        <a:rPr lang="en-US" sz="2000" b="0" i="1" dirty="0" smtClean="0">
                          <a:solidFill>
                            <a:srgbClr val="0070C0"/>
                          </a:solidFill>
                          <a:latin typeface="Cambria Math" panose="02040503050406030204" pitchFamily="18" charset="0"/>
                        </a:rPr>
                        <m:t>,</m:t>
                      </m:r>
                      <m:r>
                        <a:rPr lang="en-US" sz="2000" b="0" i="1" dirty="0" smtClean="0">
                          <a:solidFill>
                            <a:schemeClr val="accent2"/>
                          </a:solidFill>
                          <a:latin typeface="Cambria Math" panose="02040503050406030204" pitchFamily="18" charset="0"/>
                        </a:rPr>
                        <m:t>𝑝𝑖𝑑</m:t>
                      </m:r>
                      <m:r>
                        <a:rPr lang="en-US" sz="2000" b="0" i="1" dirty="0" smtClean="0">
                          <a:solidFill>
                            <a:srgbClr val="0070C0"/>
                          </a:solidFill>
                          <a:latin typeface="Cambria Math" panose="02040503050406030204" pitchFamily="18" charset="0"/>
                        </a:rPr>
                        <m:t>,</m:t>
                      </m:r>
                      <m:r>
                        <a:rPr lang="en-US" sz="2000" b="0" i="1" dirty="0" smtClean="0">
                          <a:solidFill>
                            <a:srgbClr val="00B050"/>
                          </a:solidFill>
                          <a:latin typeface="Cambria Math" panose="02040503050406030204" pitchFamily="18" charset="0"/>
                        </a:rPr>
                        <m:t>𝑐𝑝𝑖𝑑</m:t>
                      </m:r>
                      <m:r>
                        <a:rPr lang="en-US" sz="2000" b="0" i="1" dirty="0" smtClean="0">
                          <a:solidFill>
                            <a:srgbClr val="0070C0"/>
                          </a:solidFill>
                          <a:latin typeface="Cambria Math" panose="02040503050406030204" pitchFamily="18" charset="0"/>
                        </a:rPr>
                        <m:t>,</m:t>
                      </m:r>
                      <m:r>
                        <a:rPr lang="en-US" sz="2000" i="1" dirty="0" smtClean="0">
                          <a:latin typeface="Cambria Math" panose="02040503050406030204" pitchFamily="18" charset="0"/>
                        </a:rPr>
                        <m:t>𝑝𝑤</m:t>
                      </m:r>
                    </m:oMath>
                  </m:oMathPara>
                </a14:m>
                <a:endParaRPr lang="en-US" sz="2000" dirty="0"/>
              </a:p>
            </p:txBody>
          </p:sp>
        </mc:Choice>
        <mc:Fallback xmlns="">
          <p:sp>
            <p:nvSpPr>
              <p:cNvPr id="13" name="Rectangle 12">
                <a:extLst>
                  <a:ext uri="{FF2B5EF4-FFF2-40B4-BE49-F238E27FC236}">
                    <a16:creationId xmlns:a16="http://schemas.microsoft.com/office/drawing/2014/main" id="{D0BB79C6-DDB7-36EA-CB8F-71FEFD044EFB}"/>
                  </a:ext>
                </a:extLst>
              </p:cNvPr>
              <p:cNvSpPr>
                <a:spLocks noRot="1" noChangeAspect="1" noMove="1" noResize="1" noEditPoints="1" noAdjustHandles="1" noChangeArrowheads="1" noChangeShapeType="1" noTextEdit="1"/>
              </p:cNvSpPr>
              <p:nvPr/>
            </p:nvSpPr>
            <p:spPr>
              <a:xfrm>
                <a:off x="2186524" y="2178687"/>
                <a:ext cx="1977847" cy="285377"/>
              </a:xfrm>
              <a:prstGeom prst="rect">
                <a:avLst/>
              </a:prstGeom>
              <a:blipFill>
                <a:blip r:embed="rId6"/>
                <a:stretch>
                  <a:fillRect l="-2778" t="-2128" b="-4042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C552A427-30AC-D231-77D5-125B6DB349AF}"/>
                  </a:ext>
                </a:extLst>
              </p:cNvPr>
              <p:cNvSpPr/>
              <p:nvPr/>
            </p:nvSpPr>
            <p:spPr>
              <a:xfrm>
                <a:off x="3328297" y="3147832"/>
                <a:ext cx="639648" cy="2286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𝑘</m:t>
                      </m:r>
                    </m:oMath>
                  </m:oMathPara>
                </a14:m>
                <a:endParaRPr lang="en-US" sz="2000" dirty="0"/>
              </a:p>
            </p:txBody>
          </p:sp>
        </mc:Choice>
        <mc:Fallback xmlns="">
          <p:sp>
            <p:nvSpPr>
              <p:cNvPr id="14" name="Rectangle 13">
                <a:extLst>
                  <a:ext uri="{FF2B5EF4-FFF2-40B4-BE49-F238E27FC236}">
                    <a16:creationId xmlns:a16="http://schemas.microsoft.com/office/drawing/2014/main" id="{C552A427-30AC-D231-77D5-125B6DB349AF}"/>
                  </a:ext>
                </a:extLst>
              </p:cNvPr>
              <p:cNvSpPr>
                <a:spLocks noRot="1" noChangeAspect="1" noMove="1" noResize="1" noEditPoints="1" noAdjustHandles="1" noChangeArrowheads="1" noChangeShapeType="1" noTextEdit="1"/>
              </p:cNvSpPr>
              <p:nvPr/>
            </p:nvSpPr>
            <p:spPr>
              <a:xfrm>
                <a:off x="3328297" y="3147832"/>
                <a:ext cx="639648" cy="228639"/>
              </a:xfrm>
              <a:prstGeom prst="rect">
                <a:avLst/>
              </a:prstGeom>
              <a:blipFill>
                <a:blip r:embed="rId7"/>
                <a:stretch>
                  <a:fillRect t="-10526" b="-26316"/>
                </a:stretch>
              </a:blipFill>
              <a:ln>
                <a:noFill/>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6DD8353-A27A-CB03-8A49-27D3A9D610AE}"/>
              </a:ext>
            </a:extLst>
          </p:cNvPr>
          <p:cNvCxnSpPr>
            <a:cxnSpLocks/>
          </p:cNvCxnSpPr>
          <p:nvPr/>
        </p:nvCxnSpPr>
        <p:spPr>
          <a:xfrm>
            <a:off x="2186524" y="2522293"/>
            <a:ext cx="197784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8E640B1F-6CD6-7930-DB5E-F598443FA44C}"/>
              </a:ext>
            </a:extLst>
          </p:cNvPr>
          <p:cNvCxnSpPr>
            <a:cxnSpLocks/>
          </p:cNvCxnSpPr>
          <p:nvPr/>
        </p:nvCxnSpPr>
        <p:spPr>
          <a:xfrm flipH="1">
            <a:off x="3083827" y="3437729"/>
            <a:ext cx="1005759"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0B05E13D-A509-FD6E-11DE-619A764E529E}"/>
              </a:ext>
            </a:extLst>
          </p:cNvPr>
          <p:cNvCxnSpPr>
            <a:cxnSpLocks/>
          </p:cNvCxnSpPr>
          <p:nvPr/>
        </p:nvCxnSpPr>
        <p:spPr>
          <a:xfrm>
            <a:off x="4979575" y="1281729"/>
            <a:ext cx="197784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5EE20C7B-35D4-CF6E-B47E-C00FE24D4137}"/>
                  </a:ext>
                </a:extLst>
              </p:cNvPr>
              <p:cNvSpPr/>
              <p:nvPr/>
            </p:nvSpPr>
            <p:spPr>
              <a:xfrm>
                <a:off x="2035818" y="1021640"/>
                <a:ext cx="1977847"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solidFill>
                            <a:srgbClr val="0070C0"/>
                          </a:solidFill>
                          <a:latin typeface="Cambria Math" panose="02040503050406030204" pitchFamily="18" charset="0"/>
                        </a:rPr>
                        <m:t>𝑠𝑖𝑑𝐴</m:t>
                      </m:r>
                      <m:r>
                        <a:rPr lang="en-US" sz="2000" b="0" i="1" dirty="0" smtClean="0">
                          <a:solidFill>
                            <a:srgbClr val="0070C0"/>
                          </a:solidFill>
                          <a:latin typeface="Cambria Math" panose="02040503050406030204" pitchFamily="18" charset="0"/>
                        </a:rPr>
                        <m:t>,</m:t>
                      </m:r>
                      <m:r>
                        <a:rPr lang="en-US" sz="2000" b="0" i="1" dirty="0" smtClean="0">
                          <a:solidFill>
                            <a:schemeClr val="accent2"/>
                          </a:solidFill>
                          <a:latin typeface="Cambria Math" panose="02040503050406030204" pitchFamily="18" charset="0"/>
                        </a:rPr>
                        <m:t>𝑝𝑖𝑑</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sym typeface="Symbol" panose="05050102010706020507" pitchFamily="18" charset="2"/>
                        </a:rPr>
                        <m:t>$</m:t>
                      </m:r>
                    </m:oMath>
                  </m:oMathPara>
                </a14:m>
                <a:endParaRPr lang="en-US" sz="2000" dirty="0"/>
              </a:p>
            </p:txBody>
          </p:sp>
        </mc:Choice>
        <mc:Fallback xmlns="">
          <p:sp>
            <p:nvSpPr>
              <p:cNvPr id="24" name="Rectangle 23">
                <a:extLst>
                  <a:ext uri="{FF2B5EF4-FFF2-40B4-BE49-F238E27FC236}">
                    <a16:creationId xmlns:a16="http://schemas.microsoft.com/office/drawing/2014/main" id="{5EE20C7B-35D4-CF6E-B47E-C00FE24D4137}"/>
                  </a:ext>
                </a:extLst>
              </p:cNvPr>
              <p:cNvSpPr>
                <a:spLocks noRot="1" noChangeAspect="1" noMove="1" noResize="1" noEditPoints="1" noAdjustHandles="1" noChangeArrowheads="1" noChangeShapeType="1" noTextEdit="1"/>
              </p:cNvSpPr>
              <p:nvPr/>
            </p:nvSpPr>
            <p:spPr>
              <a:xfrm>
                <a:off x="2035818" y="1021640"/>
                <a:ext cx="1977847" cy="285377"/>
              </a:xfrm>
              <a:prstGeom prst="rect">
                <a:avLst/>
              </a:prstGeom>
              <a:blipFill>
                <a:blip r:embed="rId8"/>
                <a:stretch>
                  <a:fillRect t="-8696" b="-413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A81DB857-53C7-FBF5-D656-DC7CA8E5F136}"/>
                  </a:ext>
                </a:extLst>
              </p:cNvPr>
              <p:cNvSpPr/>
              <p:nvPr/>
            </p:nvSpPr>
            <p:spPr>
              <a:xfrm>
                <a:off x="7633325" y="1041121"/>
                <a:ext cx="1977847"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a:solidFill>
                            <a:srgbClr val="0070C0"/>
                          </a:solidFill>
                          <a:latin typeface="Cambria Math" panose="02040503050406030204" pitchFamily="18" charset="0"/>
                        </a:rPr>
                        <m:t>𝑠𝑖𝑑𝐵</m:t>
                      </m:r>
                      <m:r>
                        <a:rPr lang="en-US" sz="2000" i="1" dirty="0">
                          <a:solidFill>
                            <a:srgbClr val="0070C0"/>
                          </a:solidFill>
                          <a:latin typeface="Cambria Math" panose="02040503050406030204" pitchFamily="18" charset="0"/>
                        </a:rPr>
                        <m:t>,</m:t>
                      </m:r>
                      <m:r>
                        <a:rPr lang="en-US" sz="2000" i="1" dirty="0" smtClean="0">
                          <a:solidFill>
                            <a:schemeClr val="accent2"/>
                          </a:solidFill>
                          <a:latin typeface="Cambria Math" panose="02040503050406030204" pitchFamily="18" charset="0"/>
                        </a:rPr>
                        <m:t>𝑝𝑖𝑑</m:t>
                      </m:r>
                      <m:r>
                        <a:rPr lang="en-US" sz="2000" i="1" dirty="0" smtClean="0">
                          <a:solidFill>
                            <a:schemeClr val="accent2"/>
                          </a:solidFill>
                          <a:latin typeface="Cambria Math" panose="02040503050406030204" pitchFamily="18" charset="0"/>
                        </a:rPr>
                        <m:t>′←$</m:t>
                      </m:r>
                    </m:oMath>
                  </m:oMathPara>
                </a14:m>
                <a:endParaRPr lang="en-US" sz="2000" dirty="0"/>
              </a:p>
            </p:txBody>
          </p:sp>
        </mc:Choice>
        <mc:Fallback xmlns="">
          <p:sp>
            <p:nvSpPr>
              <p:cNvPr id="25" name="Rectangle 24">
                <a:extLst>
                  <a:ext uri="{FF2B5EF4-FFF2-40B4-BE49-F238E27FC236}">
                    <a16:creationId xmlns:a16="http://schemas.microsoft.com/office/drawing/2014/main" id="{A81DB857-53C7-FBF5-D656-DC7CA8E5F136}"/>
                  </a:ext>
                </a:extLst>
              </p:cNvPr>
              <p:cNvSpPr>
                <a:spLocks noRot="1" noChangeAspect="1" noMove="1" noResize="1" noEditPoints="1" noAdjustHandles="1" noChangeArrowheads="1" noChangeShapeType="1" noTextEdit="1"/>
              </p:cNvSpPr>
              <p:nvPr/>
            </p:nvSpPr>
            <p:spPr>
              <a:xfrm>
                <a:off x="7633325" y="1041121"/>
                <a:ext cx="1977847" cy="285377"/>
              </a:xfrm>
              <a:prstGeom prst="rect">
                <a:avLst/>
              </a:prstGeom>
              <a:blipFill>
                <a:blip r:embed="rId9"/>
                <a:stretch>
                  <a:fillRect t="-12766" b="-42553"/>
                </a:stretch>
              </a:blipFill>
              <a:ln>
                <a:noFill/>
              </a:ln>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1C522254-F399-B51F-8CC8-AB376CC8C1AA}"/>
              </a:ext>
            </a:extLst>
          </p:cNvPr>
          <p:cNvCxnSpPr>
            <a:cxnSpLocks/>
          </p:cNvCxnSpPr>
          <p:nvPr/>
        </p:nvCxnSpPr>
        <p:spPr>
          <a:xfrm>
            <a:off x="4979574" y="1707594"/>
            <a:ext cx="1977847" cy="0"/>
          </a:xfrm>
          <a:prstGeom prst="straightConnector1">
            <a:avLst/>
          </a:prstGeom>
          <a:ln w="38100">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138FA5BE-973C-EDFE-59DD-76684DB2FF36}"/>
                  </a:ext>
                </a:extLst>
              </p:cNvPr>
              <p:cNvSpPr/>
              <p:nvPr/>
            </p:nvSpPr>
            <p:spPr>
              <a:xfrm>
                <a:off x="5074568" y="921513"/>
                <a:ext cx="1977847"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solidFill>
                            <a:srgbClr val="0070C0"/>
                          </a:solidFill>
                          <a:latin typeface="Cambria Math" panose="02040503050406030204" pitchFamily="18" charset="0"/>
                        </a:rPr>
                        <m:t>𝑠𝑖𝑑𝐴</m:t>
                      </m:r>
                      <m:r>
                        <a:rPr lang="en-US" sz="2000" b="0" i="1" dirty="0" smtClean="0">
                          <a:solidFill>
                            <a:srgbClr val="0070C0"/>
                          </a:solidFill>
                          <a:latin typeface="Cambria Math" panose="02040503050406030204" pitchFamily="18" charset="0"/>
                        </a:rPr>
                        <m:t>,</m:t>
                      </m:r>
                      <m:r>
                        <a:rPr lang="en-US" sz="2000" b="0" i="1" dirty="0" smtClean="0">
                          <a:solidFill>
                            <a:schemeClr val="accent2"/>
                          </a:solidFill>
                          <a:latin typeface="Cambria Math" panose="02040503050406030204" pitchFamily="18" charset="0"/>
                        </a:rPr>
                        <m:t>𝑝𝑖𝑑</m:t>
                      </m:r>
                    </m:oMath>
                  </m:oMathPara>
                </a14:m>
                <a:endParaRPr lang="en-US" sz="2000" dirty="0"/>
              </a:p>
            </p:txBody>
          </p:sp>
        </mc:Choice>
        <mc:Fallback xmlns="">
          <p:sp>
            <p:nvSpPr>
              <p:cNvPr id="27" name="Rectangle 26">
                <a:extLst>
                  <a:ext uri="{FF2B5EF4-FFF2-40B4-BE49-F238E27FC236}">
                    <a16:creationId xmlns:a16="http://schemas.microsoft.com/office/drawing/2014/main" id="{138FA5BE-973C-EDFE-59DD-76684DB2FF36}"/>
                  </a:ext>
                </a:extLst>
              </p:cNvPr>
              <p:cNvSpPr>
                <a:spLocks noRot="1" noChangeAspect="1" noMove="1" noResize="1" noEditPoints="1" noAdjustHandles="1" noChangeArrowheads="1" noChangeShapeType="1" noTextEdit="1"/>
              </p:cNvSpPr>
              <p:nvPr/>
            </p:nvSpPr>
            <p:spPr>
              <a:xfrm>
                <a:off x="5074568" y="921513"/>
                <a:ext cx="1977847" cy="285377"/>
              </a:xfrm>
              <a:prstGeom prst="rect">
                <a:avLst/>
              </a:prstGeom>
              <a:blipFill>
                <a:blip r:embed="rId10"/>
                <a:stretch>
                  <a:fillRect t="-2128" b="-4042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AE5C9B85-8D09-E28C-0D6A-590115ABE3F9}"/>
                  </a:ext>
                </a:extLst>
              </p:cNvPr>
              <p:cNvSpPr/>
              <p:nvPr/>
            </p:nvSpPr>
            <p:spPr>
              <a:xfrm>
                <a:off x="5333116" y="1355357"/>
                <a:ext cx="1542009"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a:solidFill>
                            <a:srgbClr val="0070C0"/>
                          </a:solidFill>
                          <a:latin typeface="Cambria Math" panose="02040503050406030204" pitchFamily="18" charset="0"/>
                        </a:rPr>
                        <m:t>𝑠𝑖𝑑𝐵</m:t>
                      </m:r>
                      <m:r>
                        <a:rPr lang="en-US" sz="2000" i="1" dirty="0">
                          <a:solidFill>
                            <a:srgbClr val="0070C0"/>
                          </a:solidFill>
                          <a:latin typeface="Cambria Math" panose="02040503050406030204" pitchFamily="18" charset="0"/>
                        </a:rPr>
                        <m:t>,</m:t>
                      </m:r>
                      <m:r>
                        <a:rPr lang="en-US" sz="2000" i="1" dirty="0" smtClean="0">
                          <a:solidFill>
                            <a:schemeClr val="accent2"/>
                          </a:solidFill>
                          <a:latin typeface="Cambria Math" panose="02040503050406030204" pitchFamily="18" charset="0"/>
                        </a:rPr>
                        <m:t>𝑝𝑖𝑑</m:t>
                      </m:r>
                      <m:r>
                        <a:rPr lang="en-US" sz="2000" i="1" dirty="0" smtClean="0">
                          <a:solidFill>
                            <a:schemeClr val="accent2"/>
                          </a:solidFill>
                          <a:latin typeface="Cambria Math" panose="02040503050406030204" pitchFamily="18" charset="0"/>
                        </a:rPr>
                        <m:t>′</m:t>
                      </m:r>
                    </m:oMath>
                  </m:oMathPara>
                </a14:m>
                <a:endParaRPr lang="en-US" sz="2000" dirty="0"/>
              </a:p>
            </p:txBody>
          </p:sp>
        </mc:Choice>
        <mc:Fallback xmlns="">
          <p:sp>
            <p:nvSpPr>
              <p:cNvPr id="28" name="Rectangle 27">
                <a:extLst>
                  <a:ext uri="{FF2B5EF4-FFF2-40B4-BE49-F238E27FC236}">
                    <a16:creationId xmlns:a16="http://schemas.microsoft.com/office/drawing/2014/main" id="{AE5C9B85-8D09-E28C-0D6A-590115ABE3F9}"/>
                  </a:ext>
                </a:extLst>
              </p:cNvPr>
              <p:cNvSpPr>
                <a:spLocks noRot="1" noChangeAspect="1" noMove="1" noResize="1" noEditPoints="1" noAdjustHandles="1" noChangeArrowheads="1" noChangeShapeType="1" noTextEdit="1"/>
              </p:cNvSpPr>
              <p:nvPr/>
            </p:nvSpPr>
            <p:spPr>
              <a:xfrm>
                <a:off x="5333116" y="1355357"/>
                <a:ext cx="1542009" cy="285377"/>
              </a:xfrm>
              <a:prstGeom prst="rect">
                <a:avLst/>
              </a:prstGeom>
              <a:blipFill>
                <a:blip r:embed="rId11"/>
                <a:stretch>
                  <a:fillRect t="-10638" b="-4468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35D84D1-B924-2AFE-28D6-58D52C693265}"/>
                  </a:ext>
                </a:extLst>
              </p:cNvPr>
              <p:cNvSpPr txBox="1"/>
              <p:nvPr/>
            </p:nvSpPr>
            <p:spPr>
              <a:xfrm>
                <a:off x="7644240" y="1383855"/>
                <a:ext cx="221079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rgbClr val="0070C0"/>
                          </a:solidFill>
                          <a:latin typeface="Cambria Math" panose="02040503050406030204" pitchFamily="18" charset="0"/>
                        </a:rPr>
                        <m:t>𝑠𝑖𝑑</m:t>
                      </m:r>
                      <m:r>
                        <a:rPr lang="en-US" sz="2000" i="1" dirty="0">
                          <a:latin typeface="Cambria Math" panose="02040503050406030204" pitchFamily="18" charset="0"/>
                          <a:ea typeface="Cambria Math" panose="02040503050406030204" pitchFamily="18" charset="0"/>
                        </a:rPr>
                        <m:t>←</m:t>
                      </m:r>
                      <m:r>
                        <a:rPr lang="en-US" sz="2000" i="1" dirty="0">
                          <a:solidFill>
                            <a:srgbClr val="0070C0"/>
                          </a:solidFill>
                          <a:latin typeface="Cambria Math" panose="02040503050406030204" pitchFamily="18" charset="0"/>
                        </a:rPr>
                        <m:t>𝑠𝑖𝑑𝐴</m:t>
                      </m:r>
                      <m:r>
                        <a:rPr lang="en-US" sz="2000" b="0" i="1" dirty="0" smtClean="0">
                          <a:solidFill>
                            <a:schemeClr val="tx1"/>
                          </a:solidFill>
                          <a:latin typeface="Cambria Math" panose="02040503050406030204" pitchFamily="18" charset="0"/>
                        </a:rPr>
                        <m:t>|</m:t>
                      </m:r>
                      <m:r>
                        <a:rPr lang="en-US" sz="2000" i="1" dirty="0">
                          <a:solidFill>
                            <a:srgbClr val="0070C0"/>
                          </a:solidFill>
                          <a:latin typeface="Cambria Math" panose="02040503050406030204" pitchFamily="18" charset="0"/>
                        </a:rPr>
                        <m:t>𝑠𝑖𝑑</m:t>
                      </m:r>
                      <m:r>
                        <a:rPr lang="en-US" sz="2000" b="0" i="1" dirty="0" smtClean="0">
                          <a:solidFill>
                            <a:srgbClr val="0070C0"/>
                          </a:solidFill>
                          <a:latin typeface="Cambria Math" panose="02040503050406030204" pitchFamily="18" charset="0"/>
                        </a:rPr>
                        <m:t>𝐵</m:t>
                      </m:r>
                    </m:oMath>
                  </m:oMathPara>
                </a14:m>
                <a:endParaRPr lang="en-US" sz="2000" i="1" dirty="0"/>
              </a:p>
            </p:txBody>
          </p:sp>
        </mc:Choice>
        <mc:Fallback xmlns="">
          <p:sp>
            <p:nvSpPr>
              <p:cNvPr id="38" name="TextBox 37">
                <a:extLst>
                  <a:ext uri="{FF2B5EF4-FFF2-40B4-BE49-F238E27FC236}">
                    <a16:creationId xmlns:a16="http://schemas.microsoft.com/office/drawing/2014/main" id="{F35D84D1-B924-2AFE-28D6-58D52C693265}"/>
                  </a:ext>
                </a:extLst>
              </p:cNvPr>
              <p:cNvSpPr txBox="1">
                <a:spLocks noRot="1" noChangeAspect="1" noMove="1" noResize="1" noEditPoints="1" noAdjustHandles="1" noChangeArrowheads="1" noChangeShapeType="1" noTextEdit="1"/>
              </p:cNvSpPr>
              <p:nvPr/>
            </p:nvSpPr>
            <p:spPr>
              <a:xfrm>
                <a:off x="7644240" y="1383855"/>
                <a:ext cx="2210797" cy="400110"/>
              </a:xfrm>
              <a:prstGeom prst="rect">
                <a:avLst/>
              </a:prstGeom>
              <a:blipFill>
                <a:blip r:embed="rId12"/>
                <a:stretch>
                  <a:fillRect b="-13636"/>
                </a:stretch>
              </a:blipFill>
            </p:spPr>
            <p:txBody>
              <a:bodyPr/>
              <a:lstStyle/>
              <a:p>
                <a:r>
                  <a:rPr lang="en-US">
                    <a:noFill/>
                  </a:rPr>
                  <a:t> </a:t>
                </a:r>
              </a:p>
            </p:txBody>
          </p:sp>
        </mc:Fallback>
      </mc:AlternateContent>
      <p:sp>
        <p:nvSpPr>
          <p:cNvPr id="56" name="Title 1">
            <a:extLst>
              <a:ext uri="{FF2B5EF4-FFF2-40B4-BE49-F238E27FC236}">
                <a16:creationId xmlns:a16="http://schemas.microsoft.com/office/drawing/2014/main" id="{CD1F2DC6-068F-70C7-2E13-A785CA897782}"/>
              </a:ext>
            </a:extLst>
          </p:cNvPr>
          <p:cNvSpPr txBox="1">
            <a:spLocks/>
          </p:cNvSpPr>
          <p:nvPr/>
        </p:nvSpPr>
        <p:spPr bwMode="auto">
          <a:xfrm>
            <a:off x="190028" y="115376"/>
            <a:ext cx="12001971"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UC PAKE model involves…  one more protocol flow</a:t>
            </a:r>
            <a:endParaRPr lang="en-US" sz="3600" dirty="0">
              <a:solidFill>
                <a:srgbClr val="FF0000"/>
              </a:solidFill>
            </a:endParaRPr>
          </a:p>
        </p:txBody>
      </p:sp>
      <p:sp>
        <p:nvSpPr>
          <p:cNvPr id="57" name="TextBox 56">
            <a:extLst>
              <a:ext uri="{FF2B5EF4-FFF2-40B4-BE49-F238E27FC236}">
                <a16:creationId xmlns:a16="http://schemas.microsoft.com/office/drawing/2014/main" id="{D544F37F-6F14-AF67-2FE8-22FFF54FE4D6}"/>
              </a:ext>
            </a:extLst>
          </p:cNvPr>
          <p:cNvSpPr txBox="1"/>
          <p:nvPr/>
        </p:nvSpPr>
        <p:spPr>
          <a:xfrm>
            <a:off x="4750999" y="1871849"/>
            <a:ext cx="2681535" cy="523220"/>
          </a:xfrm>
          <a:prstGeom prst="rect">
            <a:avLst/>
          </a:prstGeom>
          <a:noFill/>
        </p:spPr>
        <p:txBody>
          <a:bodyPr wrap="square">
            <a:spAutoFit/>
          </a:bodyPr>
          <a:lstStyle/>
          <a:p>
            <a:r>
              <a:rPr lang="en-US" sz="2800" dirty="0"/>
              <a:t>UC PAKE </a:t>
            </a:r>
            <a:r>
              <a:rPr lang="en-US" dirty="0">
                <a:solidFill>
                  <a:prstClr val="black"/>
                </a:solidFill>
                <a:latin typeface="Calibri" panose="020F0502020204030204"/>
              </a:rPr>
              <a:t>[CHKLM’05]</a:t>
            </a:r>
            <a:endParaRPr lang="en-US" sz="2800" dirty="0"/>
          </a:p>
        </p:txBody>
      </p:sp>
      <p:grpSp>
        <p:nvGrpSpPr>
          <p:cNvPr id="58" name="Group 57">
            <a:extLst>
              <a:ext uri="{FF2B5EF4-FFF2-40B4-BE49-F238E27FC236}">
                <a16:creationId xmlns:a16="http://schemas.microsoft.com/office/drawing/2014/main" id="{C5AC0781-F5D6-707C-CB6A-25BD2659135F}"/>
              </a:ext>
            </a:extLst>
          </p:cNvPr>
          <p:cNvGrpSpPr/>
          <p:nvPr/>
        </p:nvGrpSpPr>
        <p:grpSpPr>
          <a:xfrm>
            <a:off x="278276" y="1843623"/>
            <a:ext cx="11385215" cy="1549230"/>
            <a:chOff x="278276" y="1843623"/>
            <a:chExt cx="11385215" cy="1549230"/>
          </a:xfrm>
        </p:grpSpPr>
        <p:grpSp>
          <p:nvGrpSpPr>
            <p:cNvPr id="59" name="Group 58">
              <a:extLst>
                <a:ext uri="{FF2B5EF4-FFF2-40B4-BE49-F238E27FC236}">
                  <a16:creationId xmlns:a16="http://schemas.microsoft.com/office/drawing/2014/main" id="{4819C480-24A8-29DD-EDFC-3C4A08E212E9}"/>
                </a:ext>
              </a:extLst>
            </p:cNvPr>
            <p:cNvGrpSpPr/>
            <p:nvPr/>
          </p:nvGrpSpPr>
          <p:grpSpPr>
            <a:xfrm>
              <a:off x="278276" y="1910365"/>
              <a:ext cx="1693799" cy="1439194"/>
              <a:chOff x="278276" y="1910365"/>
              <a:chExt cx="1693799" cy="1439194"/>
            </a:xfrm>
          </p:grpSpPr>
          <p:pic>
            <p:nvPicPr>
              <p:cNvPr id="63" name="Picture 62">
                <a:extLst>
                  <a:ext uri="{FF2B5EF4-FFF2-40B4-BE49-F238E27FC236}">
                    <a16:creationId xmlns:a16="http://schemas.microsoft.com/office/drawing/2014/main" id="{270BD838-FD3E-0317-9BE1-E02E8866DE2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8276" y="1910365"/>
                <a:ext cx="1693799" cy="1439194"/>
              </a:xfrm>
              <a:prstGeom prst="rect">
                <a:avLst/>
              </a:prstGeom>
            </p:spPr>
          </p:pic>
          <p:sp>
            <p:nvSpPr>
              <p:cNvPr id="64" name="Rectangle 63">
                <a:extLst>
                  <a:ext uri="{FF2B5EF4-FFF2-40B4-BE49-F238E27FC236}">
                    <a16:creationId xmlns:a16="http://schemas.microsoft.com/office/drawing/2014/main" id="{FB39C8D6-4909-0B94-C9DF-7F1E6BE09C4F}"/>
                  </a:ext>
                </a:extLst>
              </p:cNvPr>
              <p:cNvSpPr/>
              <p:nvPr/>
            </p:nvSpPr>
            <p:spPr>
              <a:xfrm>
                <a:off x="685468" y="3079628"/>
                <a:ext cx="1066477" cy="19561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Ada</a:t>
                </a:r>
              </a:p>
            </p:txBody>
          </p:sp>
        </p:grpSp>
        <p:grpSp>
          <p:nvGrpSpPr>
            <p:cNvPr id="60" name="Group 59">
              <a:extLst>
                <a:ext uri="{FF2B5EF4-FFF2-40B4-BE49-F238E27FC236}">
                  <a16:creationId xmlns:a16="http://schemas.microsoft.com/office/drawing/2014/main" id="{C9C44742-3FD0-E55C-1A59-3A505B7FFCA9}"/>
                </a:ext>
              </a:extLst>
            </p:cNvPr>
            <p:cNvGrpSpPr/>
            <p:nvPr/>
          </p:nvGrpSpPr>
          <p:grpSpPr>
            <a:xfrm>
              <a:off x="9858564" y="1843623"/>
              <a:ext cx="1804927" cy="1549230"/>
              <a:chOff x="9224942" y="2706465"/>
              <a:chExt cx="2201013" cy="2474043"/>
            </a:xfrm>
          </p:grpSpPr>
          <p:pic>
            <p:nvPicPr>
              <p:cNvPr id="61" name="Picture 60">
                <a:extLst>
                  <a:ext uri="{FF2B5EF4-FFF2-40B4-BE49-F238E27FC236}">
                    <a16:creationId xmlns:a16="http://schemas.microsoft.com/office/drawing/2014/main" id="{0B07E87C-B5D5-C5A1-A8A2-A867A2251EA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24942" y="2706465"/>
                <a:ext cx="2201013" cy="2474043"/>
              </a:xfrm>
              <a:prstGeom prst="rect">
                <a:avLst/>
              </a:prstGeom>
            </p:spPr>
          </p:pic>
          <p:sp>
            <p:nvSpPr>
              <p:cNvPr id="62" name="Rectangle 61">
                <a:extLst>
                  <a:ext uri="{FF2B5EF4-FFF2-40B4-BE49-F238E27FC236}">
                    <a16:creationId xmlns:a16="http://schemas.microsoft.com/office/drawing/2014/main" id="{A7763168-9336-FE47-1F67-95D641688382}"/>
                  </a:ext>
                </a:extLst>
              </p:cNvPr>
              <p:cNvSpPr/>
              <p:nvPr/>
            </p:nvSpPr>
            <p:spPr>
              <a:xfrm>
                <a:off x="9524019" y="4776753"/>
                <a:ext cx="1668796" cy="31239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Charles</a:t>
                </a:r>
              </a:p>
            </p:txBody>
          </p:sp>
        </p:grpSp>
      </p:grpSp>
      <mc:AlternateContent xmlns:mc="http://schemas.openxmlformats.org/markup-compatibility/2006" xmlns:a14="http://schemas.microsoft.com/office/drawing/2010/main">
        <mc:Choice Requires="a14">
          <p:sp>
            <p:nvSpPr>
              <p:cNvPr id="66" name="Rectangle 65">
                <a:extLst>
                  <a:ext uri="{FF2B5EF4-FFF2-40B4-BE49-F238E27FC236}">
                    <a16:creationId xmlns:a16="http://schemas.microsoft.com/office/drawing/2014/main" id="{B3B501F5-9B90-B07B-264E-32423F039DDB}"/>
                  </a:ext>
                </a:extLst>
              </p:cNvPr>
              <p:cNvSpPr/>
              <p:nvPr/>
            </p:nvSpPr>
            <p:spPr>
              <a:xfrm>
                <a:off x="4595664" y="2529880"/>
                <a:ext cx="2784286" cy="112409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𝑘</m:t>
                        </m:r>
                      </m:e>
                      <m:sup>
                        <m:r>
                          <a:rPr lang="en-US" sz="2000" b="0" i="1" dirty="0" smtClean="0">
                            <a:latin typeface="Cambria Math" panose="02040503050406030204" pitchFamily="18" charset="0"/>
                          </a:rPr>
                          <m:t>′</m:t>
                        </m:r>
                      </m:sup>
                    </m:sSup>
                    <m:r>
                      <a:rPr lang="en-US" sz="2000" i="1" dirty="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sym typeface="Symbol" panose="05050102010706020507" pitchFamily="18" charset="2"/>
                      </a:rPr>
                      <m:t>$)</m:t>
                    </m:r>
                  </m:oMath>
                </a14:m>
                <a:r>
                  <a:rPr lang="en-US" sz="2000" dirty="0"/>
                  <a:t> </a:t>
                </a:r>
              </a:p>
              <a:p>
                <a:pPr algn="ctr"/>
                <a:r>
                  <a:rPr lang="en-US" sz="2000" dirty="0"/>
                  <a:t>if  </a:t>
                </a:r>
                <a14:m>
                  <m:oMath xmlns:m="http://schemas.openxmlformats.org/officeDocument/2006/math">
                    <m:r>
                      <a:rPr lang="en-US" sz="2000" b="0" i="1" dirty="0" smtClean="0">
                        <a:latin typeface="Cambria Math" panose="02040503050406030204" pitchFamily="18" charset="0"/>
                      </a:rPr>
                      <m:t>(</m:t>
                    </m:r>
                    <m:r>
                      <a:rPr lang="en-US" sz="2000" b="0" i="1" dirty="0" smtClean="0">
                        <a:solidFill>
                          <a:srgbClr val="0070C0"/>
                        </a:solidFill>
                        <a:latin typeface="Cambria Math" panose="02040503050406030204" pitchFamily="18" charset="0"/>
                      </a:rPr>
                      <m:t>𝑠𝑖𝑑</m:t>
                    </m:r>
                    <m:r>
                      <a:rPr lang="en-US" sz="2000" b="0" i="1" dirty="0" smtClean="0">
                        <a:solidFill>
                          <a:srgbClr val="0070C0"/>
                        </a:solidFill>
                        <a:latin typeface="Cambria Math" panose="02040503050406030204" pitchFamily="18" charset="0"/>
                      </a:rPr>
                      <m:t>,</m:t>
                    </m:r>
                    <m:r>
                      <a:rPr lang="en-US" sz="2000" b="0" i="1" dirty="0" smtClean="0">
                        <a:solidFill>
                          <a:schemeClr val="accent2"/>
                        </a:solidFill>
                        <a:latin typeface="Cambria Math" panose="02040503050406030204" pitchFamily="18" charset="0"/>
                      </a:rPr>
                      <m:t>𝑝𝑖𝑑</m:t>
                    </m:r>
                    <m:r>
                      <a:rPr lang="en-US" sz="2000" b="0" i="1" dirty="0" smtClean="0">
                        <a:solidFill>
                          <a:srgbClr val="0070C0"/>
                        </a:solidFill>
                        <a:latin typeface="Cambria Math" panose="02040503050406030204" pitchFamily="18" charset="0"/>
                      </a:rPr>
                      <m:t>,</m:t>
                    </m:r>
                    <m:r>
                      <a:rPr lang="en-US" sz="2000" b="0" i="1" dirty="0" smtClean="0">
                        <a:solidFill>
                          <a:srgbClr val="00B050"/>
                        </a:solidFill>
                        <a:latin typeface="Cambria Math" panose="02040503050406030204" pitchFamily="18" charset="0"/>
                      </a:rPr>
                      <m:t>𝑐𝑝𝑖𝑑</m:t>
                    </m:r>
                    <m:r>
                      <a:rPr lang="en-US" sz="2000" b="0" i="1" dirty="0" smtClean="0">
                        <a:solidFill>
                          <a:srgbClr val="0070C0"/>
                        </a:solidFill>
                        <a:latin typeface="Cambria Math" panose="02040503050406030204" pitchFamily="18" charset="0"/>
                      </a:rPr>
                      <m:t>,</m:t>
                    </m:r>
                    <m:r>
                      <a:rPr lang="en-US" sz="2000" b="0" i="1" dirty="0" smtClean="0">
                        <a:latin typeface="Cambria Math" panose="02040503050406030204" pitchFamily="18" charset="0"/>
                      </a:rPr>
                      <m:t>𝑝</m:t>
                    </m:r>
                    <m:r>
                      <a:rPr lang="en-US" sz="2000" i="1" dirty="0" smtClean="0">
                        <a:latin typeface="Cambria Math" panose="02040503050406030204" pitchFamily="18" charset="0"/>
                      </a:rPr>
                      <m:t>𝑤</m:t>
                    </m:r>
                    <m:r>
                      <a:rPr lang="en-US" sz="2000" b="0" i="1" dirty="0" smtClean="0">
                        <a:latin typeface="Cambria Math" panose="02040503050406030204" pitchFamily="18" charset="0"/>
                      </a:rPr>
                      <m:t>)</m:t>
                    </m:r>
                    <m:r>
                      <a:rPr lang="en-US" sz="2000" i="1" dirty="0" smtClean="0">
                        <a:latin typeface="Cambria Math" panose="02040503050406030204" pitchFamily="18" charset="0"/>
                      </a:rPr>
                      <m:t>=</m:t>
                    </m:r>
                    <m:r>
                      <a:rPr lang="en-US" sz="2000" b="0" i="1" dirty="0" smtClean="0">
                        <a:latin typeface="Cambria Math" panose="02040503050406030204" pitchFamily="18" charset="0"/>
                      </a:rPr>
                      <m:t>(</m:t>
                    </m:r>
                    <m:r>
                      <a:rPr lang="en-US" sz="2000" b="0" i="1" dirty="0" smtClean="0">
                        <a:solidFill>
                          <a:srgbClr val="0070C0"/>
                        </a:solidFill>
                        <a:latin typeface="Cambria Math" panose="02040503050406030204" pitchFamily="18" charset="0"/>
                      </a:rPr>
                      <m:t>𝑠𝑖</m:t>
                    </m:r>
                    <m:sSup>
                      <m:sSupPr>
                        <m:ctrlPr>
                          <a:rPr lang="en-US" sz="2000" b="0" i="1" dirty="0" smtClean="0">
                            <a:solidFill>
                              <a:srgbClr val="0070C0"/>
                            </a:solidFill>
                            <a:latin typeface="Cambria Math" panose="02040503050406030204" pitchFamily="18" charset="0"/>
                          </a:rPr>
                        </m:ctrlPr>
                      </m:sSupPr>
                      <m:e>
                        <m:r>
                          <a:rPr lang="en-US" sz="2000" b="0" i="1" dirty="0" smtClean="0">
                            <a:solidFill>
                              <a:srgbClr val="0070C0"/>
                            </a:solidFill>
                            <a:latin typeface="Cambria Math" panose="02040503050406030204" pitchFamily="18" charset="0"/>
                          </a:rPr>
                          <m:t>𝑑</m:t>
                        </m:r>
                      </m:e>
                      <m:sup>
                        <m:r>
                          <a:rPr lang="en-US" sz="2000" b="0" i="1" dirty="0" smtClean="0">
                            <a:solidFill>
                              <a:srgbClr val="0070C0"/>
                            </a:solidFill>
                            <a:latin typeface="Cambria Math" panose="02040503050406030204" pitchFamily="18" charset="0"/>
                          </a:rPr>
                          <m:t>′</m:t>
                        </m:r>
                      </m:sup>
                    </m:sSup>
                    <m:r>
                      <a:rPr lang="en-US" sz="2000" b="0" i="1" dirty="0" smtClean="0">
                        <a:solidFill>
                          <a:srgbClr val="0070C0"/>
                        </a:solidFill>
                        <a:latin typeface="Cambria Math" panose="02040503050406030204" pitchFamily="18" charset="0"/>
                      </a:rPr>
                      <m:t>,</m:t>
                    </m:r>
                    <m:r>
                      <a:rPr lang="en-US" sz="2000" b="0" i="1" dirty="0" smtClean="0">
                        <a:solidFill>
                          <a:srgbClr val="00B050"/>
                        </a:solidFill>
                        <a:latin typeface="Cambria Math" panose="02040503050406030204" pitchFamily="18" charset="0"/>
                      </a:rPr>
                      <m:t>𝑐𝑝𝑖</m:t>
                    </m:r>
                    <m:sSup>
                      <m:sSupPr>
                        <m:ctrlPr>
                          <a:rPr lang="en-US" sz="2000" b="0" i="1" dirty="0" smtClean="0">
                            <a:solidFill>
                              <a:srgbClr val="00B050"/>
                            </a:solidFill>
                            <a:latin typeface="Cambria Math" panose="02040503050406030204" pitchFamily="18" charset="0"/>
                          </a:rPr>
                        </m:ctrlPr>
                      </m:sSupPr>
                      <m:e>
                        <m:r>
                          <a:rPr lang="en-US" sz="2000" b="0" i="1" dirty="0" smtClean="0">
                            <a:solidFill>
                              <a:srgbClr val="00B050"/>
                            </a:solidFill>
                            <a:latin typeface="Cambria Math" panose="02040503050406030204" pitchFamily="18" charset="0"/>
                          </a:rPr>
                          <m:t>𝑑</m:t>
                        </m:r>
                      </m:e>
                      <m:sup>
                        <m:r>
                          <a:rPr lang="en-US" sz="2000" b="0" i="1" dirty="0" smtClean="0">
                            <a:solidFill>
                              <a:srgbClr val="00B050"/>
                            </a:solidFill>
                            <a:latin typeface="Cambria Math" panose="02040503050406030204" pitchFamily="18" charset="0"/>
                          </a:rPr>
                          <m:t>′</m:t>
                        </m:r>
                      </m:sup>
                    </m:sSup>
                    <m:r>
                      <a:rPr lang="en-US" sz="2000" b="0" i="1" dirty="0" smtClean="0">
                        <a:solidFill>
                          <a:srgbClr val="0070C0"/>
                        </a:solidFill>
                        <a:latin typeface="Cambria Math" panose="02040503050406030204" pitchFamily="18" charset="0"/>
                      </a:rPr>
                      <m:t>,</m:t>
                    </m:r>
                    <m:r>
                      <a:rPr lang="en-US" sz="2000" b="0" i="1" dirty="0" smtClean="0">
                        <a:solidFill>
                          <a:schemeClr val="accent2"/>
                        </a:solidFill>
                        <a:latin typeface="Cambria Math" panose="02040503050406030204" pitchFamily="18" charset="0"/>
                      </a:rPr>
                      <m:t>𝑝𝑖</m:t>
                    </m:r>
                    <m:sSup>
                      <m:sSupPr>
                        <m:ctrlPr>
                          <a:rPr lang="en-US" sz="2000" b="0" i="1" dirty="0" smtClean="0">
                            <a:solidFill>
                              <a:schemeClr val="accent2"/>
                            </a:solidFill>
                            <a:latin typeface="Cambria Math" panose="02040503050406030204" pitchFamily="18" charset="0"/>
                          </a:rPr>
                        </m:ctrlPr>
                      </m:sSupPr>
                      <m:e>
                        <m:r>
                          <a:rPr lang="en-US" sz="2000" b="0" i="1" dirty="0" smtClean="0">
                            <a:solidFill>
                              <a:schemeClr val="accent2"/>
                            </a:solidFill>
                            <a:latin typeface="Cambria Math" panose="02040503050406030204" pitchFamily="18" charset="0"/>
                          </a:rPr>
                          <m:t>𝑑</m:t>
                        </m:r>
                      </m:e>
                      <m:sup>
                        <m:r>
                          <a:rPr lang="en-US" sz="2000" b="0" i="1" dirty="0" smtClean="0">
                            <a:solidFill>
                              <a:schemeClr val="accent2"/>
                            </a:solidFill>
                            <a:latin typeface="Cambria Math" panose="02040503050406030204" pitchFamily="18" charset="0"/>
                          </a:rPr>
                          <m:t>′</m:t>
                        </m:r>
                      </m:sup>
                    </m:sSup>
                    <m:r>
                      <a:rPr lang="en-US" sz="2000" b="0" i="1" dirty="0" smtClean="0">
                        <a:solidFill>
                          <a:srgbClr val="0070C0"/>
                        </a:solidFill>
                        <a:latin typeface="Cambria Math" panose="02040503050406030204" pitchFamily="18" charset="0"/>
                      </a:rPr>
                      <m:t>,</m:t>
                    </m:r>
                    <m:r>
                      <a:rPr lang="en-US" sz="2000" i="1" dirty="0" smtClean="0">
                        <a:latin typeface="Cambria Math" panose="02040503050406030204" pitchFamily="18" charset="0"/>
                      </a:rPr>
                      <m:t>𝑝</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𝑤</m:t>
                        </m:r>
                      </m:e>
                      <m:sup>
                        <m:r>
                          <a:rPr lang="en-US" sz="2000" b="0" i="1" dirty="0" smtClean="0">
                            <a:latin typeface="Cambria Math" panose="02040503050406030204" pitchFamily="18" charset="0"/>
                          </a:rPr>
                          <m:t>′</m:t>
                        </m:r>
                      </m:sup>
                    </m:sSup>
                    <m:r>
                      <a:rPr lang="en-US" sz="2000" b="0" i="1" dirty="0" smtClean="0">
                        <a:latin typeface="Cambria Math" panose="02040503050406030204" pitchFamily="18" charset="0"/>
                      </a:rPr>
                      <m:t>) </m:t>
                    </m:r>
                  </m:oMath>
                </a14:m>
                <a:endParaRPr lang="en-US" sz="2000" dirty="0"/>
              </a:p>
              <a:p>
                <a:pPr algn="ctr">
                  <a:lnSpc>
                    <a:spcPct val="150000"/>
                  </a:lnSpc>
                </a:pPr>
                <a:r>
                  <a:rPr lang="en-US" sz="2000" dirty="0"/>
                  <a:t>else </a:t>
                </a: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𝑘</m:t>
                        </m:r>
                      </m:e>
                      <m:sup>
                        <m:r>
                          <a:rPr lang="en-US" sz="2000" b="0" i="1" dirty="0" smtClean="0">
                            <a:latin typeface="Cambria Math" panose="02040503050406030204" pitchFamily="18" charset="0"/>
                          </a:rPr>
                          <m:t>′</m:t>
                        </m:r>
                      </m:sup>
                    </m:sSup>
                    <m:r>
                      <a:rPr lang="en-US" sz="2000" b="0" i="1" dirty="0" smtClean="0">
                        <a:latin typeface="Cambria Math" panose="02040503050406030204" pitchFamily="18" charset="0"/>
                      </a:rPr>
                      <m:t> </m:t>
                    </m:r>
                  </m:oMath>
                </a14:m>
                <a:r>
                  <a:rPr lang="en-US" sz="2000" dirty="0"/>
                  <a:t>independent</a:t>
                </a:r>
              </a:p>
            </p:txBody>
          </p:sp>
        </mc:Choice>
        <mc:Fallback xmlns="">
          <p:sp>
            <p:nvSpPr>
              <p:cNvPr id="66" name="Rectangle 65">
                <a:extLst>
                  <a:ext uri="{FF2B5EF4-FFF2-40B4-BE49-F238E27FC236}">
                    <a16:creationId xmlns:a16="http://schemas.microsoft.com/office/drawing/2014/main" id="{B3B501F5-9B90-B07B-264E-32423F039DDB}"/>
                  </a:ext>
                </a:extLst>
              </p:cNvPr>
              <p:cNvSpPr>
                <a:spLocks noRot="1" noChangeAspect="1" noMove="1" noResize="1" noEditPoints="1" noAdjustHandles="1" noChangeArrowheads="1" noChangeShapeType="1" noTextEdit="1"/>
              </p:cNvSpPr>
              <p:nvPr/>
            </p:nvSpPr>
            <p:spPr>
              <a:xfrm>
                <a:off x="4595664" y="2529880"/>
                <a:ext cx="2784286" cy="1124091"/>
              </a:xfrm>
              <a:prstGeom prst="rect">
                <a:avLst/>
              </a:prstGeom>
              <a:blipFill>
                <a:blip r:embed="rId15"/>
                <a:stretch>
                  <a:fillRect l="-1969" t="-7609" b="-2989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3E52ABAF-B6E9-749E-7296-A5F017BEA3EA}"/>
                  </a:ext>
                </a:extLst>
              </p:cNvPr>
              <p:cNvSpPr txBox="1"/>
              <p:nvPr/>
            </p:nvSpPr>
            <p:spPr>
              <a:xfrm>
                <a:off x="2154818" y="1700073"/>
                <a:ext cx="2031581"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b="0" i="1" dirty="0" smtClean="0">
                          <a:solidFill>
                            <a:srgbClr val="00B050"/>
                          </a:solidFill>
                          <a:latin typeface="Cambria Math" panose="02040503050406030204" pitchFamily="18" charset="0"/>
                        </a:rPr>
                        <m:t>𝑐𝑝𝑖𝑑</m:t>
                      </m:r>
                      <m:r>
                        <a:rPr lang="en-US" sz="2000" i="1" dirty="0" smtClean="0">
                          <a:latin typeface="Cambria Math" panose="02040503050406030204" pitchFamily="18" charset="0"/>
                          <a:ea typeface="Cambria Math" panose="02040503050406030204" pitchFamily="18" charset="0"/>
                        </a:rPr>
                        <m:t>←</m:t>
                      </m:r>
                      <m:r>
                        <a:rPr lang="en-US" sz="2000" b="0" i="1" dirty="0" smtClean="0">
                          <a:solidFill>
                            <a:schemeClr val="accent2"/>
                          </a:solidFill>
                          <a:latin typeface="Cambria Math" panose="02040503050406030204" pitchFamily="18" charset="0"/>
                          <a:ea typeface="Cambria Math" panose="02040503050406030204" pitchFamily="18" charset="0"/>
                        </a:rPr>
                        <m:t>𝑝𝑖𝑑</m:t>
                      </m:r>
                      <m:r>
                        <a:rPr lang="en-US" sz="2000" b="0" i="1" dirty="0" smtClean="0">
                          <a:solidFill>
                            <a:schemeClr val="accent2"/>
                          </a:solidFill>
                          <a:latin typeface="Cambria Math" panose="02040503050406030204" pitchFamily="18" charset="0"/>
                          <a:ea typeface="Cambria Math" panose="02040503050406030204" pitchFamily="18" charset="0"/>
                        </a:rPr>
                        <m:t>′</m:t>
                      </m:r>
                    </m:oMath>
                  </m:oMathPara>
                </a14:m>
                <a:endParaRPr lang="en-US" sz="2000" i="1" dirty="0"/>
              </a:p>
            </p:txBody>
          </p:sp>
        </mc:Choice>
        <mc:Fallback xmlns="">
          <p:sp>
            <p:nvSpPr>
              <p:cNvPr id="67" name="TextBox 66">
                <a:extLst>
                  <a:ext uri="{FF2B5EF4-FFF2-40B4-BE49-F238E27FC236}">
                    <a16:creationId xmlns:a16="http://schemas.microsoft.com/office/drawing/2014/main" id="{3E52ABAF-B6E9-749E-7296-A5F017BEA3EA}"/>
                  </a:ext>
                </a:extLst>
              </p:cNvPr>
              <p:cNvSpPr txBox="1">
                <a:spLocks noRot="1" noChangeAspect="1" noMove="1" noResize="1" noEditPoints="1" noAdjustHandles="1" noChangeArrowheads="1" noChangeShapeType="1" noTextEdit="1"/>
              </p:cNvSpPr>
              <p:nvPr/>
            </p:nvSpPr>
            <p:spPr>
              <a:xfrm>
                <a:off x="2154818" y="1700073"/>
                <a:ext cx="2031581" cy="400110"/>
              </a:xfrm>
              <a:prstGeom prst="rect">
                <a:avLst/>
              </a:prstGeom>
              <a:blipFill>
                <a:blip r:embed="rId16"/>
                <a:stretch>
                  <a:fillRect l="-1198"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007C1DB8-070B-6028-A49F-1B4CE162109C}"/>
                  </a:ext>
                </a:extLst>
              </p:cNvPr>
              <p:cNvSpPr txBox="1"/>
              <p:nvPr/>
            </p:nvSpPr>
            <p:spPr>
              <a:xfrm>
                <a:off x="7733847" y="1696230"/>
                <a:ext cx="2031581"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b="0" i="1" dirty="0" smtClean="0">
                          <a:solidFill>
                            <a:srgbClr val="00B050"/>
                          </a:solidFill>
                          <a:latin typeface="Cambria Math" panose="02040503050406030204" pitchFamily="18" charset="0"/>
                        </a:rPr>
                        <m:t>𝑐𝑝𝑖𝑑</m:t>
                      </m:r>
                      <m:r>
                        <a:rPr lang="en-US" sz="2000" b="0" i="1" dirty="0" smtClean="0">
                          <a:solidFill>
                            <a:srgbClr val="00B050"/>
                          </a:solidFill>
                          <a:latin typeface="Cambria Math" panose="02040503050406030204" pitchFamily="18" charset="0"/>
                        </a:rPr>
                        <m:t>′←</m:t>
                      </m:r>
                      <m:r>
                        <a:rPr lang="en-US" sz="2000" b="0" i="1" dirty="0" smtClean="0">
                          <a:solidFill>
                            <a:schemeClr val="accent2"/>
                          </a:solidFill>
                          <a:latin typeface="Cambria Math" panose="02040503050406030204" pitchFamily="18" charset="0"/>
                          <a:ea typeface="Cambria Math" panose="02040503050406030204" pitchFamily="18" charset="0"/>
                        </a:rPr>
                        <m:t>𝑝𝑖𝑑</m:t>
                      </m:r>
                    </m:oMath>
                  </m:oMathPara>
                </a14:m>
                <a:endParaRPr lang="en-US" sz="2000" i="1" dirty="0"/>
              </a:p>
            </p:txBody>
          </p:sp>
        </mc:Choice>
        <mc:Fallback xmlns="">
          <p:sp>
            <p:nvSpPr>
              <p:cNvPr id="68" name="TextBox 67">
                <a:extLst>
                  <a:ext uri="{FF2B5EF4-FFF2-40B4-BE49-F238E27FC236}">
                    <a16:creationId xmlns:a16="http://schemas.microsoft.com/office/drawing/2014/main" id="{007C1DB8-070B-6028-A49F-1B4CE162109C}"/>
                  </a:ext>
                </a:extLst>
              </p:cNvPr>
              <p:cNvSpPr txBox="1">
                <a:spLocks noRot="1" noChangeAspect="1" noMove="1" noResize="1" noEditPoints="1" noAdjustHandles="1" noChangeArrowheads="1" noChangeShapeType="1" noTextEdit="1"/>
              </p:cNvSpPr>
              <p:nvPr/>
            </p:nvSpPr>
            <p:spPr>
              <a:xfrm>
                <a:off x="7733847" y="1696230"/>
                <a:ext cx="2031581" cy="400110"/>
              </a:xfrm>
              <a:prstGeom prst="rect">
                <a:avLst/>
              </a:prstGeom>
              <a:blipFill>
                <a:blip r:embed="rId17"/>
                <a:stretch>
                  <a:fillRect l="-180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5ED501D5-4BCC-3D23-606E-E7A76C24BA4C}"/>
                  </a:ext>
                </a:extLst>
              </p:cNvPr>
              <p:cNvSpPr txBox="1"/>
              <p:nvPr/>
            </p:nvSpPr>
            <p:spPr>
              <a:xfrm>
                <a:off x="2058889" y="1388723"/>
                <a:ext cx="221079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rgbClr val="0070C0"/>
                          </a:solidFill>
                          <a:latin typeface="Cambria Math" panose="02040503050406030204" pitchFamily="18" charset="0"/>
                        </a:rPr>
                        <m:t>𝑠𝑖𝑑</m:t>
                      </m:r>
                      <m:r>
                        <a:rPr lang="en-US" sz="2000" i="1" dirty="0">
                          <a:latin typeface="Cambria Math" panose="02040503050406030204" pitchFamily="18" charset="0"/>
                          <a:ea typeface="Cambria Math" panose="02040503050406030204" pitchFamily="18" charset="0"/>
                        </a:rPr>
                        <m:t>←</m:t>
                      </m:r>
                      <m:r>
                        <a:rPr lang="en-US" sz="2000" i="1" dirty="0">
                          <a:solidFill>
                            <a:srgbClr val="0070C0"/>
                          </a:solidFill>
                          <a:latin typeface="Cambria Math" panose="02040503050406030204" pitchFamily="18" charset="0"/>
                        </a:rPr>
                        <m:t>𝑠𝑖𝑑𝐴</m:t>
                      </m:r>
                      <m:r>
                        <a:rPr lang="en-US" sz="2000" b="0" i="1" dirty="0" smtClean="0">
                          <a:solidFill>
                            <a:schemeClr val="tx1"/>
                          </a:solidFill>
                          <a:latin typeface="Cambria Math" panose="02040503050406030204" pitchFamily="18" charset="0"/>
                        </a:rPr>
                        <m:t>|</m:t>
                      </m:r>
                      <m:r>
                        <a:rPr lang="en-US" sz="2000" i="1" dirty="0">
                          <a:solidFill>
                            <a:srgbClr val="0070C0"/>
                          </a:solidFill>
                          <a:latin typeface="Cambria Math" panose="02040503050406030204" pitchFamily="18" charset="0"/>
                        </a:rPr>
                        <m:t>𝑠𝑖𝑑</m:t>
                      </m:r>
                      <m:r>
                        <a:rPr lang="en-US" sz="2000" b="0" i="1" dirty="0" smtClean="0">
                          <a:solidFill>
                            <a:srgbClr val="0070C0"/>
                          </a:solidFill>
                          <a:latin typeface="Cambria Math" panose="02040503050406030204" pitchFamily="18" charset="0"/>
                        </a:rPr>
                        <m:t>𝐵</m:t>
                      </m:r>
                    </m:oMath>
                  </m:oMathPara>
                </a14:m>
                <a:endParaRPr lang="en-US" sz="2000" i="1" dirty="0"/>
              </a:p>
            </p:txBody>
          </p:sp>
        </mc:Choice>
        <mc:Fallback xmlns="">
          <p:sp>
            <p:nvSpPr>
              <p:cNvPr id="69" name="TextBox 68">
                <a:extLst>
                  <a:ext uri="{FF2B5EF4-FFF2-40B4-BE49-F238E27FC236}">
                    <a16:creationId xmlns:a16="http://schemas.microsoft.com/office/drawing/2014/main" id="{5ED501D5-4BCC-3D23-606E-E7A76C24BA4C}"/>
                  </a:ext>
                </a:extLst>
              </p:cNvPr>
              <p:cNvSpPr txBox="1">
                <a:spLocks noRot="1" noChangeAspect="1" noMove="1" noResize="1" noEditPoints="1" noAdjustHandles="1" noChangeArrowheads="1" noChangeShapeType="1" noTextEdit="1"/>
              </p:cNvSpPr>
              <p:nvPr/>
            </p:nvSpPr>
            <p:spPr>
              <a:xfrm>
                <a:off x="2058889" y="1388723"/>
                <a:ext cx="2210797" cy="400110"/>
              </a:xfrm>
              <a:prstGeom prst="rect">
                <a:avLst/>
              </a:prstGeom>
              <a:blipFill>
                <a:blip r:embed="rId18"/>
                <a:stretch>
                  <a:fillRect b="-15385"/>
                </a:stretch>
              </a:blipFill>
            </p:spPr>
            <p:txBody>
              <a:bodyPr/>
              <a:lstStyle/>
              <a:p>
                <a:r>
                  <a:rPr lang="en-US">
                    <a:noFill/>
                  </a:rPr>
                  <a:t> </a:t>
                </a:r>
              </a:p>
            </p:txBody>
          </p:sp>
        </mc:Fallback>
      </mc:AlternateContent>
    </p:spTree>
    <p:extLst>
      <p:ext uri="{BB962C8B-B14F-4D97-AF65-F5344CB8AC3E}">
        <p14:creationId xmlns:p14="http://schemas.microsoft.com/office/powerpoint/2010/main" val="264232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7" grpId="0"/>
      <p:bldP spid="28" grpId="0"/>
      <p:bldP spid="38" grpId="0"/>
      <p:bldP spid="67"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0C71A8-6A1A-F1FF-68E4-3E058242444D}"/>
              </a:ext>
            </a:extLst>
          </p:cNvPr>
          <p:cNvSpPr>
            <a:spLocks noGrp="1"/>
          </p:cNvSpPr>
          <p:nvPr>
            <p:ph type="sldNum" sz="quarter" idx="12"/>
          </p:nvPr>
        </p:nvSpPr>
        <p:spPr/>
        <p:txBody>
          <a:bodyPr/>
          <a:lstStyle/>
          <a:p>
            <a:pPr>
              <a:defRPr/>
            </a:pPr>
            <a:fld id="{68010801-0F02-4A6B-A4E0-A6A05DF6C59F}" type="slidenum">
              <a:rPr lang="zh-CN" altLang="en-US" smtClean="0"/>
              <a:pPr>
                <a:defRPr/>
              </a:pPr>
              <a:t>7</a:t>
            </a:fld>
            <a:r>
              <a:rPr lang="en-US" altLang="zh-CN" dirty="0"/>
              <a:t>/18</a:t>
            </a:r>
            <a:endParaRPr lang="zh-CN" altLang="en-US" dirty="0"/>
          </a:p>
        </p:txBody>
      </p:sp>
      <mc:AlternateContent xmlns:mc="http://schemas.openxmlformats.org/markup-compatibility/2006" xmlns:a14="http://schemas.microsoft.com/office/drawing/2010/main">
        <mc:Choice Requires="a14">
          <p:sp>
            <p:nvSpPr>
              <p:cNvPr id="54" name="Title 1">
                <a:extLst>
                  <a:ext uri="{FF2B5EF4-FFF2-40B4-BE49-F238E27FC236}">
                    <a16:creationId xmlns:a16="http://schemas.microsoft.com/office/drawing/2014/main" id="{274C311F-C49F-5A79-71AE-EE944E7B86E3}"/>
                  </a:ext>
                </a:extLst>
              </p:cNvPr>
              <p:cNvSpPr txBox="1">
                <a:spLocks/>
              </p:cNvSpPr>
              <p:nvPr/>
            </p:nvSpPr>
            <p:spPr bwMode="auto">
              <a:xfrm>
                <a:off x="117231" y="3989795"/>
                <a:ext cx="12001972" cy="27528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lnSpc>
                    <a:spcPct val="80000"/>
                  </a:lnSpc>
                  <a:spcBef>
                    <a:spcPts val="600"/>
                  </a:spcBef>
                </a:pPr>
                <a:r>
                  <a:rPr lang="en-US" sz="1800" dirty="0">
                    <a:latin typeface="+mn-lt"/>
                  </a:rPr>
                  <a:t>UC PAKE </a:t>
                </a:r>
                <a:r>
                  <a:rPr lang="en-US" sz="1600" dirty="0">
                    <a:solidFill>
                      <a:prstClr val="black"/>
                    </a:solidFill>
                    <a:latin typeface="Calibri" panose="020F0502020204030204"/>
                    <a:ea typeface="宋体" panose="02010600030101010101" pitchFamily="2" charset="-122"/>
                  </a:rPr>
                  <a:t>[CHKLM’05]</a:t>
                </a:r>
                <a:r>
                  <a:rPr lang="en-US" sz="1800" dirty="0">
                    <a:solidFill>
                      <a:prstClr val="black"/>
                    </a:solidFill>
                    <a:latin typeface="Calibri" panose="020F0502020204030204"/>
                    <a:ea typeface="宋体" panose="02010600030101010101" pitchFamily="2" charset="-122"/>
                  </a:rPr>
                  <a:t> </a:t>
                </a:r>
                <a:r>
                  <a:rPr lang="en-US" sz="1800" dirty="0">
                    <a:latin typeface="+mn-lt"/>
                  </a:rPr>
                  <a:t>security model comes with </a:t>
                </a:r>
                <a:r>
                  <a:rPr lang="en-US" sz="1800" dirty="0">
                    <a:solidFill>
                      <a:srgbClr val="FF0000"/>
                    </a:solidFill>
                    <a:latin typeface="+mn-lt"/>
                  </a:rPr>
                  <a:t>subtle assumptions on additional inputs</a:t>
                </a:r>
                <a:r>
                  <a:rPr lang="en-US" sz="1800" dirty="0">
                    <a:solidFill>
                      <a:prstClr val="black"/>
                    </a:solidFill>
                    <a:latin typeface="Calibri" panose="020F0502020204030204"/>
                    <a:ea typeface="宋体" panose="02010600030101010101" pitchFamily="2" charset="-122"/>
                    <a:cs typeface="+mn-cs"/>
                  </a:rPr>
                  <a:t> for participating parties</a:t>
                </a:r>
                <a:r>
                  <a:rPr lang="en-US" sz="1800" dirty="0">
                    <a:latin typeface="+mn-lt"/>
                  </a:rPr>
                  <a:t>:</a:t>
                </a:r>
              </a:p>
              <a:p>
                <a:pPr marL="800100" lvl="1" indent="-342900">
                  <a:lnSpc>
                    <a:spcPct val="80000"/>
                  </a:lnSpc>
                  <a:spcBef>
                    <a:spcPts val="600"/>
                  </a:spcBef>
                  <a:buFont typeface="Arial" panose="020B0604020202020204" pitchFamily="34" charset="0"/>
                  <a:buChar char="•"/>
                </a:pPr>
                <a:r>
                  <a:rPr lang="en-US" sz="1800" u="sng" dirty="0">
                    <a:solidFill>
                      <a:prstClr val="black"/>
                    </a:solidFill>
                    <a:latin typeface="Calibri" panose="020F0502020204030204"/>
                  </a:rPr>
                  <a:t>globally unique session identifier</a:t>
                </a:r>
                <a:r>
                  <a:rPr lang="en-US" sz="1800" dirty="0">
                    <a:solidFill>
                      <a:prstClr val="black"/>
                    </a:solidFill>
                    <a:latin typeface="Calibri" panose="020F0502020204030204"/>
                  </a:rPr>
                  <a:t> (</a:t>
                </a:r>
                <a14:m>
                  <m:oMath xmlns:m="http://schemas.openxmlformats.org/officeDocument/2006/math">
                    <m:r>
                      <a:rPr lang="en-US" sz="1800" i="1" dirty="0">
                        <a:solidFill>
                          <a:srgbClr val="0070C0"/>
                        </a:solidFill>
                        <a:latin typeface="Cambria Math" panose="02040503050406030204" pitchFamily="18" charset="0"/>
                      </a:rPr>
                      <m:t>𝑠𝑖𝑑</m:t>
                    </m:r>
                  </m:oMath>
                </a14:m>
                <a:r>
                  <a:rPr lang="en-US" sz="1800" dirty="0">
                    <a:solidFill>
                      <a:prstClr val="black"/>
                    </a:solidFill>
                    <a:latin typeface="Calibri" panose="020F0502020204030204"/>
                  </a:rPr>
                  <a:t>), </a:t>
                </a:r>
                <a:r>
                  <a:rPr lang="en-US" sz="1800" u="sng" dirty="0">
                    <a:solidFill>
                      <a:prstClr val="black"/>
                    </a:solidFill>
                    <a:latin typeface="Calibri" panose="020F0502020204030204"/>
                  </a:rPr>
                  <a:t>globally unique party identifier</a:t>
                </a:r>
                <a:r>
                  <a:rPr lang="en-US" sz="1800" dirty="0">
                    <a:solidFill>
                      <a:prstClr val="black"/>
                    </a:solidFill>
                    <a:latin typeface="Calibri" panose="020F0502020204030204"/>
                  </a:rPr>
                  <a:t> (</a:t>
                </a:r>
                <a14:m>
                  <m:oMath xmlns:m="http://schemas.openxmlformats.org/officeDocument/2006/math">
                    <m:r>
                      <a:rPr lang="en-US" sz="1800" i="1" dirty="0">
                        <a:solidFill>
                          <a:schemeClr val="accent2"/>
                        </a:solidFill>
                        <a:latin typeface="Cambria Math" panose="02040503050406030204" pitchFamily="18" charset="0"/>
                      </a:rPr>
                      <m:t>𝑝𝑖𝑑</m:t>
                    </m:r>
                  </m:oMath>
                </a14:m>
                <a:r>
                  <a:rPr lang="en-US" sz="1800" dirty="0">
                    <a:solidFill>
                      <a:prstClr val="black"/>
                    </a:solidFill>
                    <a:latin typeface="Calibri" panose="020F0502020204030204"/>
                  </a:rPr>
                  <a:t>), </a:t>
                </a:r>
                <a:r>
                  <a:rPr lang="en-US" sz="1800" u="sng" dirty="0">
                    <a:solidFill>
                      <a:prstClr val="black"/>
                    </a:solidFill>
                    <a:latin typeface="Calibri" panose="020F0502020204030204"/>
                  </a:rPr>
                  <a:t>matching counterparty’s identifier</a:t>
                </a:r>
                <a:r>
                  <a:rPr lang="en-US" sz="1800" dirty="0">
                    <a:solidFill>
                      <a:prstClr val="black"/>
                    </a:solidFill>
                    <a:latin typeface="Calibri" panose="020F0502020204030204"/>
                  </a:rPr>
                  <a:t> </a:t>
                </a:r>
                <a14:m>
                  <m:oMath xmlns:m="http://schemas.openxmlformats.org/officeDocument/2006/math">
                    <m:r>
                      <a:rPr lang="en-US" sz="1800" i="1" dirty="0">
                        <a:solidFill>
                          <a:prstClr val="black"/>
                        </a:solidFill>
                        <a:latin typeface="Cambria Math" panose="02040503050406030204" pitchFamily="18" charset="0"/>
                      </a:rPr>
                      <m:t>(</m:t>
                    </m:r>
                    <m:r>
                      <a:rPr lang="en-US" sz="1800" i="1" dirty="0" err="1">
                        <a:solidFill>
                          <a:srgbClr val="00B050"/>
                        </a:solidFill>
                        <a:latin typeface="Cambria Math" panose="02040503050406030204" pitchFamily="18" charset="0"/>
                      </a:rPr>
                      <m:t>𝑐𝑝𝑖𝑑</m:t>
                    </m:r>
                  </m:oMath>
                </a14:m>
                <a:r>
                  <a:rPr lang="en-US" sz="1800" dirty="0">
                    <a:solidFill>
                      <a:prstClr val="black"/>
                    </a:solidFill>
                    <a:latin typeface="Calibri" panose="020F0502020204030204"/>
                  </a:rPr>
                  <a:t>)</a:t>
                </a:r>
              </a:p>
              <a:p>
                <a:pPr>
                  <a:lnSpc>
                    <a:spcPct val="80000"/>
                  </a:lnSpc>
                  <a:spcBef>
                    <a:spcPts val="600"/>
                  </a:spcBef>
                </a:pPr>
                <a:endParaRPr lang="en-US" sz="800" dirty="0"/>
              </a:p>
              <a:p>
                <a:pPr lvl="0">
                  <a:lnSpc>
                    <a:spcPct val="80000"/>
                  </a:lnSpc>
                  <a:spcBef>
                    <a:spcPts val="600"/>
                  </a:spcBef>
                </a:pPr>
                <a:r>
                  <a:rPr lang="en-US" sz="1800" dirty="0">
                    <a:solidFill>
                      <a:prstClr val="black"/>
                    </a:solidFill>
                    <a:latin typeface="Calibri" panose="020F0502020204030204"/>
                    <a:ea typeface="宋体" panose="02010600030101010101" pitchFamily="2" charset="-122"/>
                    <a:cs typeface="+mn-cs"/>
                  </a:rPr>
                  <a:t>Conforming to UC PAKE rules requires </a:t>
                </a:r>
                <a:r>
                  <a:rPr lang="en-US" sz="1800" dirty="0">
                    <a:solidFill>
                      <a:srgbClr val="FF0000"/>
                    </a:solidFill>
                    <a:latin typeface="Calibri" panose="020F0502020204030204"/>
                    <a:ea typeface="宋体" panose="02010600030101010101" pitchFamily="2" charset="-122"/>
                    <a:cs typeface="+mn-cs"/>
                  </a:rPr>
                  <a:t>only one extra protocol flow</a:t>
                </a:r>
                <a:endParaRPr lang="en-US" sz="1800" dirty="0">
                  <a:solidFill>
                    <a:prstClr val="black"/>
                  </a:solidFill>
                  <a:latin typeface="Calibri" panose="020F0502020204030204"/>
                  <a:ea typeface="宋体" panose="02010600030101010101" pitchFamily="2" charset="-122"/>
                  <a:cs typeface="+mn-cs"/>
                </a:endParaRPr>
              </a:p>
              <a:p>
                <a:pPr>
                  <a:lnSpc>
                    <a:spcPct val="80000"/>
                  </a:lnSpc>
                  <a:spcBef>
                    <a:spcPts val="600"/>
                  </a:spcBef>
                </a:pPr>
                <a:endParaRPr lang="en-US" sz="1100" dirty="0">
                  <a:latin typeface="+mn-lt"/>
                </a:endParaRPr>
              </a:p>
              <a:p>
                <a:pPr>
                  <a:lnSpc>
                    <a:spcPct val="80000"/>
                  </a:lnSpc>
                  <a:spcBef>
                    <a:spcPts val="600"/>
                  </a:spcBef>
                </a:pPr>
                <a:r>
                  <a:rPr lang="en-US" sz="1800" dirty="0">
                    <a:latin typeface="+mn-lt"/>
                  </a:rPr>
                  <a:t>However, </a:t>
                </a:r>
                <a:r>
                  <a:rPr lang="en-US" sz="1800" dirty="0">
                    <a:solidFill>
                      <a:srgbClr val="FF0000"/>
                    </a:solidFill>
                    <a:latin typeface="+mn-lt"/>
                  </a:rPr>
                  <a:t>in practice UC PAKE model requirements create headaches</a:t>
                </a:r>
                <a:r>
                  <a:rPr lang="en-US" sz="1800" dirty="0">
                    <a:latin typeface="+mn-lt"/>
                  </a:rPr>
                  <a:t> </a:t>
                </a:r>
                <a:r>
                  <a:rPr lang="en-US" sz="1800" i="1" dirty="0">
                    <a:latin typeface="+mn-lt"/>
                  </a:rPr>
                  <a:t>[we’ve seen this in IETF interactions]</a:t>
                </a:r>
                <a:r>
                  <a:rPr lang="en-US" sz="1800" dirty="0">
                    <a:latin typeface="+mn-lt"/>
                  </a:rPr>
                  <a:t>:</a:t>
                </a:r>
              </a:p>
              <a:p>
                <a:pPr marL="285750" indent="-285750">
                  <a:lnSpc>
                    <a:spcPct val="80000"/>
                  </a:lnSpc>
                  <a:spcBef>
                    <a:spcPts val="600"/>
                  </a:spcBef>
                  <a:buFont typeface="Arial" panose="020B0604020202020204" pitchFamily="34" charset="0"/>
                  <a:buChar char="•"/>
                </a:pPr>
                <a:r>
                  <a:rPr lang="en-US" sz="1800" dirty="0">
                    <a:latin typeface="+mn-lt"/>
                  </a:rPr>
                  <a:t>Practitioners ask: </a:t>
                </a:r>
                <a:r>
                  <a:rPr lang="en-US" sz="1800" i="1" dirty="0">
                    <a:latin typeface="+mn-lt"/>
                  </a:rPr>
                  <a:t>Is this extra round really needed?</a:t>
                </a:r>
                <a:r>
                  <a:rPr lang="en-US" sz="1800" dirty="0">
                    <a:latin typeface="+mn-lt"/>
                  </a:rPr>
                  <a:t>   	Our (lame) answer is that it is needed by the proof...</a:t>
                </a:r>
              </a:p>
              <a:p>
                <a:pPr marL="285750" indent="-285750">
                  <a:lnSpc>
                    <a:spcPct val="80000"/>
                  </a:lnSpc>
                  <a:spcBef>
                    <a:spcPts val="600"/>
                  </a:spcBef>
                  <a:buFont typeface="Arial" panose="020B0604020202020204" pitchFamily="34" charset="0"/>
                  <a:buChar char="•"/>
                </a:pPr>
                <a:r>
                  <a:rPr lang="en-US" sz="1800" dirty="0">
                    <a:latin typeface="+mn-lt"/>
                  </a:rPr>
                  <a:t>Practitioners ask: </a:t>
                </a:r>
                <a:r>
                  <a:rPr lang="en-US" sz="1800" i="1" dirty="0">
                    <a:solidFill>
                      <a:prstClr val="black"/>
                    </a:solidFill>
                    <a:latin typeface="Calibri" panose="020F0502020204030204"/>
                    <a:ea typeface="宋体" panose="02010600030101010101" pitchFamily="2" charset="-122"/>
                    <a:cs typeface="+mn-cs"/>
                  </a:rPr>
                  <a:t>Can </a:t>
                </a:r>
                <a14:m>
                  <m:oMath xmlns:m="http://schemas.openxmlformats.org/officeDocument/2006/math">
                    <m:r>
                      <a:rPr lang="en-US" sz="1800" i="1" dirty="0">
                        <a:solidFill>
                          <a:srgbClr val="0070C0"/>
                        </a:solidFill>
                        <a:latin typeface="Cambria Math" panose="02040503050406030204" pitchFamily="18" charset="0"/>
                      </a:rPr>
                      <m:t>𝑠𝑖𝑑</m:t>
                    </m:r>
                  </m:oMath>
                </a14:m>
                <a:r>
                  <a:rPr lang="en-US" sz="1800" i="1" dirty="0">
                    <a:solidFill>
                      <a:prstClr val="black"/>
                    </a:solidFill>
                    <a:latin typeface="Calibri" panose="020F0502020204030204"/>
                    <a:ea typeface="宋体" panose="02010600030101010101" pitchFamily="2" charset="-122"/>
                    <a:cs typeface="+mn-cs"/>
                  </a:rPr>
                  <a:t> be an empty string?</a:t>
                </a:r>
                <a:r>
                  <a:rPr lang="en-US" sz="1800" dirty="0">
                    <a:solidFill>
                      <a:prstClr val="black"/>
                    </a:solidFill>
                    <a:latin typeface="Calibri" panose="020F0502020204030204"/>
                    <a:ea typeface="宋体" panose="02010600030101010101" pitchFamily="2" charset="-122"/>
                    <a:cs typeface="+mn-cs"/>
                  </a:rPr>
                  <a:t>     	Answer as above…</a:t>
                </a:r>
              </a:p>
              <a:p>
                <a:pPr marL="285750" lvl="0" indent="-285750">
                  <a:lnSpc>
                    <a:spcPct val="80000"/>
                  </a:lnSpc>
                  <a:spcBef>
                    <a:spcPts val="600"/>
                  </a:spcBef>
                  <a:buFont typeface="Arial" panose="020B0604020202020204" pitchFamily="34" charset="0"/>
                  <a:buChar char="•"/>
                </a:pPr>
                <a:r>
                  <a:rPr lang="en-US" sz="1800" dirty="0">
                    <a:solidFill>
                      <a:prstClr val="black"/>
                    </a:solidFill>
                    <a:latin typeface="Calibri" panose="020F0502020204030204"/>
                    <a:ea typeface="宋体" panose="02010600030101010101" pitchFamily="2" charset="-122"/>
                    <a:cs typeface="+mn-cs"/>
                  </a:rPr>
                  <a:t>Practitioners ask: </a:t>
                </a:r>
                <a:r>
                  <a:rPr lang="en-US" sz="1800" i="1" dirty="0">
                    <a:solidFill>
                      <a:prstClr val="black"/>
                    </a:solidFill>
                    <a:latin typeface="Calibri" panose="020F0502020204030204"/>
                    <a:ea typeface="宋体" panose="02010600030101010101" pitchFamily="2" charset="-122"/>
                    <a:cs typeface="+mn-cs"/>
                  </a:rPr>
                  <a:t>Can </a:t>
                </a:r>
                <a14:m>
                  <m:oMath xmlns:m="http://schemas.openxmlformats.org/officeDocument/2006/math">
                    <m:r>
                      <a:rPr lang="en-US" sz="1800" i="1" dirty="0">
                        <a:solidFill>
                          <a:schemeClr val="accent2"/>
                        </a:solidFill>
                        <a:latin typeface="Cambria Math" panose="02040503050406030204" pitchFamily="18" charset="0"/>
                      </a:rPr>
                      <m:t>𝑝𝑖𝑑</m:t>
                    </m:r>
                  </m:oMath>
                </a14:m>
                <a:r>
                  <a:rPr lang="en-US" sz="1800" i="1" dirty="0">
                    <a:solidFill>
                      <a:prstClr val="black"/>
                    </a:solidFill>
                    <a:latin typeface="Calibri" panose="020F0502020204030204"/>
                    <a:ea typeface="宋体" panose="02010600030101010101" pitchFamily="2" charset="-122"/>
                    <a:cs typeface="+mn-cs"/>
                  </a:rPr>
                  <a:t> and </a:t>
                </a:r>
                <a14:m>
                  <m:oMath xmlns:m="http://schemas.openxmlformats.org/officeDocument/2006/math">
                    <m:r>
                      <a:rPr lang="en-US" sz="1800" i="1" dirty="0" err="1">
                        <a:solidFill>
                          <a:srgbClr val="00B050"/>
                        </a:solidFill>
                        <a:latin typeface="Cambria Math" panose="02040503050406030204" pitchFamily="18" charset="0"/>
                      </a:rPr>
                      <m:t>𝑐𝑝𝑖𝑑</m:t>
                    </m:r>
                  </m:oMath>
                </a14:m>
                <a:r>
                  <a:rPr lang="en-US" sz="1800" i="1" dirty="0">
                    <a:solidFill>
                      <a:prstClr val="black"/>
                    </a:solidFill>
                    <a:latin typeface="Calibri" panose="020F0502020204030204"/>
                    <a:ea typeface="宋体" panose="02010600030101010101" pitchFamily="2" charset="-122"/>
                    <a:cs typeface="+mn-cs"/>
                  </a:rPr>
                  <a:t> be IP addresses?  </a:t>
                </a:r>
                <a:r>
                  <a:rPr lang="en-US" sz="1800" dirty="0">
                    <a:solidFill>
                      <a:prstClr val="black"/>
                    </a:solidFill>
                    <a:latin typeface="Calibri" panose="020F0502020204030204"/>
                    <a:ea typeface="宋体" panose="02010600030101010101" pitchFamily="2" charset="-122"/>
                    <a:cs typeface="+mn-cs"/>
                  </a:rPr>
                  <a:t> 	But IP addresses can be reused, or hidden by firewalls…</a:t>
                </a:r>
              </a:p>
              <a:p>
                <a:pPr lvl="0">
                  <a:lnSpc>
                    <a:spcPct val="80000"/>
                  </a:lnSpc>
                  <a:spcBef>
                    <a:spcPts val="1200"/>
                  </a:spcBef>
                </a:pPr>
                <a:r>
                  <a:rPr lang="en-US" sz="1800" dirty="0">
                    <a:solidFill>
                      <a:prstClr val="black"/>
                    </a:solidFill>
                    <a:latin typeface="Calibri" panose="020F0502020204030204"/>
                    <a:ea typeface="宋体" panose="02010600030101010101" pitchFamily="2" charset="-122"/>
                    <a:cs typeface="+mn-cs"/>
                  </a:rPr>
                  <a:t>We have a </a:t>
                </a:r>
                <a:r>
                  <a:rPr lang="en-US" sz="1800" dirty="0">
                    <a:solidFill>
                      <a:srgbClr val="FF0000"/>
                    </a:solidFill>
                    <a:latin typeface="Calibri" panose="020F0502020204030204"/>
                    <a:ea typeface="宋体" panose="02010600030101010101" pitchFamily="2" charset="-122"/>
                    <a:cs typeface="+mn-cs"/>
                  </a:rPr>
                  <a:t>gap between practice </a:t>
                </a:r>
                <a:r>
                  <a:rPr lang="en-US" sz="1800" dirty="0">
                    <a:latin typeface="Calibri" panose="020F0502020204030204"/>
                    <a:ea typeface="宋体" panose="02010600030101010101" pitchFamily="2" charset="-122"/>
                    <a:cs typeface="+mn-cs"/>
                  </a:rPr>
                  <a:t>(no [unique] </a:t>
                </a:r>
                <a14:m>
                  <m:oMath xmlns:m="http://schemas.openxmlformats.org/officeDocument/2006/math">
                    <m:r>
                      <a:rPr lang="en-US" sz="1800" i="1" dirty="0">
                        <a:solidFill>
                          <a:srgbClr val="0070C0"/>
                        </a:solidFill>
                        <a:latin typeface="Cambria Math" panose="02040503050406030204" pitchFamily="18" charset="0"/>
                      </a:rPr>
                      <m:t>𝑠𝑖𝑑</m:t>
                    </m:r>
                  </m:oMath>
                </a14:m>
                <a:r>
                  <a:rPr lang="en-US" sz="1800" dirty="0">
                    <a:latin typeface="Calibri" panose="020F0502020204030204"/>
                    <a:ea typeface="宋体" panose="02010600030101010101" pitchFamily="2" charset="-122"/>
                    <a:cs typeface="+mn-cs"/>
                  </a:rPr>
                  <a:t>’s or </a:t>
                </a:r>
                <a14:m>
                  <m:oMath xmlns:m="http://schemas.openxmlformats.org/officeDocument/2006/math">
                    <m:r>
                      <a:rPr lang="en-US" sz="1800" i="1" dirty="0">
                        <a:solidFill>
                          <a:schemeClr val="accent2"/>
                        </a:solidFill>
                        <a:latin typeface="Cambria Math" panose="02040503050406030204" pitchFamily="18" charset="0"/>
                      </a:rPr>
                      <m:t>𝑝𝑖𝑑</m:t>
                    </m:r>
                  </m:oMath>
                </a14:m>
                <a:r>
                  <a:rPr lang="en-US" sz="1800" dirty="0" err="1">
                    <a:latin typeface="Calibri" panose="020F0502020204030204"/>
                    <a:ea typeface="宋体" panose="02010600030101010101" pitchFamily="2" charset="-122"/>
                    <a:cs typeface="+mn-cs"/>
                  </a:rPr>
                  <a:t>’s</a:t>
                </a:r>
                <a:r>
                  <a:rPr lang="en-US" sz="1800" dirty="0">
                    <a:latin typeface="Calibri" panose="020F0502020204030204"/>
                    <a:ea typeface="宋体" panose="02010600030101010101" pitchFamily="2" charset="-122"/>
                    <a:cs typeface="+mn-cs"/>
                  </a:rPr>
                  <a:t>) </a:t>
                </a:r>
                <a:r>
                  <a:rPr lang="en-US" sz="1800" dirty="0">
                    <a:solidFill>
                      <a:srgbClr val="FF0000"/>
                    </a:solidFill>
                    <a:latin typeface="Calibri" panose="020F0502020204030204"/>
                    <a:ea typeface="宋体" panose="02010600030101010101" pitchFamily="2" charset="-122"/>
                    <a:cs typeface="+mn-cs"/>
                  </a:rPr>
                  <a:t>and theory </a:t>
                </a:r>
                <a:r>
                  <a:rPr lang="en-US" sz="1800" dirty="0">
                    <a:latin typeface="Calibri" panose="020F0502020204030204"/>
                    <a:ea typeface="宋体" panose="02010600030101010101" pitchFamily="2" charset="-122"/>
                    <a:cs typeface="+mn-cs"/>
                  </a:rPr>
                  <a:t>(unique </a:t>
                </a:r>
                <a14:m>
                  <m:oMath xmlns:m="http://schemas.openxmlformats.org/officeDocument/2006/math">
                    <m:r>
                      <a:rPr lang="en-US" sz="1800" i="1" dirty="0">
                        <a:solidFill>
                          <a:srgbClr val="0070C0"/>
                        </a:solidFill>
                        <a:latin typeface="Cambria Math" panose="02040503050406030204" pitchFamily="18" charset="0"/>
                      </a:rPr>
                      <m:t>𝑠𝑖𝑑</m:t>
                    </m:r>
                  </m:oMath>
                </a14:m>
                <a:r>
                  <a:rPr lang="en-US" sz="1800" dirty="0">
                    <a:latin typeface="Calibri" panose="020F0502020204030204"/>
                    <a:ea typeface="宋体" panose="02010600030101010101" pitchFamily="2" charset="-122"/>
                  </a:rPr>
                  <a:t>’s and </a:t>
                </a:r>
                <a14:m>
                  <m:oMath xmlns:m="http://schemas.openxmlformats.org/officeDocument/2006/math">
                    <m:r>
                      <a:rPr lang="en-US" sz="1800" i="1" dirty="0">
                        <a:solidFill>
                          <a:schemeClr val="accent2"/>
                        </a:solidFill>
                        <a:latin typeface="Cambria Math" panose="02040503050406030204" pitchFamily="18" charset="0"/>
                      </a:rPr>
                      <m:t>𝑝𝑖𝑑</m:t>
                    </m:r>
                  </m:oMath>
                </a14:m>
                <a:r>
                  <a:rPr lang="en-US" sz="1800" dirty="0">
                    <a:latin typeface="Calibri" panose="020F0502020204030204"/>
                    <a:ea typeface="宋体" panose="02010600030101010101" pitchFamily="2" charset="-122"/>
                  </a:rPr>
                  <a:t>’s</a:t>
                </a:r>
                <a:r>
                  <a:rPr lang="en-US" sz="1800" dirty="0">
                    <a:latin typeface="Calibri" panose="020F0502020204030204"/>
                    <a:ea typeface="宋体" panose="02010600030101010101" pitchFamily="2" charset="-122"/>
                    <a:cs typeface="+mn-cs"/>
                  </a:rPr>
                  <a:t>) </a:t>
                </a:r>
                <a:r>
                  <a:rPr lang="en-US" sz="1800" dirty="0">
                    <a:solidFill>
                      <a:prstClr val="black"/>
                    </a:solidFill>
                    <a:latin typeface="Calibri" panose="020F0502020204030204"/>
                    <a:ea typeface="宋体" panose="02010600030101010101" pitchFamily="2" charset="-122"/>
                    <a:cs typeface="+mn-cs"/>
                  </a:rPr>
                  <a:t>…</a:t>
                </a:r>
                <a:endParaRPr lang="en-US" sz="1800" dirty="0">
                  <a:latin typeface="+mn-lt"/>
                </a:endParaRPr>
              </a:p>
            </p:txBody>
          </p:sp>
        </mc:Choice>
        <mc:Fallback xmlns="">
          <p:sp>
            <p:nvSpPr>
              <p:cNvPr id="54" name="Title 1">
                <a:extLst>
                  <a:ext uri="{FF2B5EF4-FFF2-40B4-BE49-F238E27FC236}">
                    <a16:creationId xmlns:a16="http://schemas.microsoft.com/office/drawing/2014/main" id="{274C311F-C49F-5A79-71AE-EE944E7B86E3}"/>
                  </a:ext>
                </a:extLst>
              </p:cNvPr>
              <p:cNvSpPr txBox="1">
                <a:spLocks noRot="1" noChangeAspect="1" noMove="1" noResize="1" noEditPoints="1" noAdjustHandles="1" noChangeArrowheads="1" noChangeShapeType="1" noTextEdit="1"/>
              </p:cNvSpPr>
              <p:nvPr/>
            </p:nvSpPr>
            <p:spPr bwMode="auto">
              <a:xfrm>
                <a:off x="117231" y="3989795"/>
                <a:ext cx="12001972" cy="2752830"/>
              </a:xfrm>
              <a:prstGeom prst="rect">
                <a:avLst/>
              </a:prstGeom>
              <a:blipFill>
                <a:blip r:embed="rId3"/>
                <a:stretch>
                  <a:fillRect l="-406" t="-2876" r="-356" b="-685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 name="Rectangle 2">
            <a:extLst>
              <a:ext uri="{FF2B5EF4-FFF2-40B4-BE49-F238E27FC236}">
                <a16:creationId xmlns:a16="http://schemas.microsoft.com/office/drawing/2014/main" id="{5C3BA6AA-0C0B-819E-AE37-5A760E7A43C8}"/>
              </a:ext>
            </a:extLst>
          </p:cNvPr>
          <p:cNvSpPr/>
          <p:nvPr/>
        </p:nvSpPr>
        <p:spPr>
          <a:xfrm>
            <a:off x="4378820" y="1871735"/>
            <a:ext cx="3144890" cy="1992940"/>
          </a:xfrm>
          <a:prstGeom prst="rect">
            <a:avLst/>
          </a:prstGeom>
          <a:noFill/>
          <a:ln w="19050">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3600" dirty="0"/>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D04C906-1FA6-DD53-6700-DAEDE96C9F93}"/>
                  </a:ext>
                </a:extLst>
              </p:cNvPr>
              <p:cNvSpPr/>
              <p:nvPr/>
            </p:nvSpPr>
            <p:spPr>
              <a:xfrm>
                <a:off x="7772336" y="2195962"/>
                <a:ext cx="2331484"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solidFill>
                            <a:srgbClr val="0070C0"/>
                          </a:solidFill>
                          <a:latin typeface="Cambria Math" panose="02040503050406030204" pitchFamily="18" charset="0"/>
                        </a:rPr>
                        <m:t>𝑠𝑖</m:t>
                      </m:r>
                      <m:sSup>
                        <m:sSupPr>
                          <m:ctrlPr>
                            <a:rPr lang="en-US" sz="2000" b="0" i="1" dirty="0" smtClean="0">
                              <a:solidFill>
                                <a:srgbClr val="0070C0"/>
                              </a:solidFill>
                              <a:latin typeface="Cambria Math" panose="02040503050406030204" pitchFamily="18" charset="0"/>
                            </a:rPr>
                          </m:ctrlPr>
                        </m:sSupPr>
                        <m:e>
                          <m:r>
                            <a:rPr lang="en-US" sz="2000" b="0" i="1" dirty="0" smtClean="0">
                              <a:solidFill>
                                <a:srgbClr val="0070C0"/>
                              </a:solidFill>
                              <a:latin typeface="Cambria Math" panose="02040503050406030204" pitchFamily="18" charset="0"/>
                            </a:rPr>
                            <m:t>𝑑</m:t>
                          </m:r>
                        </m:e>
                        <m:sup>
                          <m:r>
                            <a:rPr lang="en-US" sz="2000" b="0" i="1" dirty="0" smtClean="0">
                              <a:solidFill>
                                <a:srgbClr val="0070C0"/>
                              </a:solidFill>
                              <a:latin typeface="Cambria Math" panose="02040503050406030204" pitchFamily="18" charset="0"/>
                            </a:rPr>
                            <m:t>′</m:t>
                          </m:r>
                        </m:sup>
                      </m:sSup>
                      <m:r>
                        <a:rPr lang="en-US" sz="2000" b="0" i="1" dirty="0" smtClean="0">
                          <a:solidFill>
                            <a:srgbClr val="0070C0"/>
                          </a:solidFill>
                          <a:latin typeface="Cambria Math" panose="02040503050406030204" pitchFamily="18" charset="0"/>
                        </a:rPr>
                        <m:t>,</m:t>
                      </m:r>
                      <m:r>
                        <a:rPr lang="en-US" sz="2000" b="0" i="1" dirty="0" smtClean="0">
                          <a:solidFill>
                            <a:schemeClr val="accent2"/>
                          </a:solidFill>
                          <a:latin typeface="Cambria Math" panose="02040503050406030204" pitchFamily="18" charset="0"/>
                        </a:rPr>
                        <m:t>𝑝𝑖</m:t>
                      </m:r>
                      <m:sSup>
                        <m:sSupPr>
                          <m:ctrlPr>
                            <a:rPr lang="en-US" sz="2000" b="0" i="1" dirty="0" smtClean="0">
                              <a:solidFill>
                                <a:schemeClr val="accent2"/>
                              </a:solidFill>
                              <a:latin typeface="Cambria Math" panose="02040503050406030204" pitchFamily="18" charset="0"/>
                            </a:rPr>
                          </m:ctrlPr>
                        </m:sSupPr>
                        <m:e>
                          <m:r>
                            <a:rPr lang="en-US" sz="2000" b="0" i="1" dirty="0" smtClean="0">
                              <a:solidFill>
                                <a:schemeClr val="accent2"/>
                              </a:solidFill>
                              <a:latin typeface="Cambria Math" panose="02040503050406030204" pitchFamily="18" charset="0"/>
                            </a:rPr>
                            <m:t>𝑑</m:t>
                          </m:r>
                        </m:e>
                        <m:sup>
                          <m:r>
                            <a:rPr lang="en-US" sz="2000" b="0" i="1" dirty="0" smtClean="0">
                              <a:solidFill>
                                <a:schemeClr val="accent2"/>
                              </a:solidFill>
                              <a:latin typeface="Cambria Math" panose="02040503050406030204" pitchFamily="18" charset="0"/>
                            </a:rPr>
                            <m:t>′</m:t>
                          </m:r>
                        </m:sup>
                      </m:sSup>
                      <m:r>
                        <a:rPr lang="en-US" sz="2000" b="0" i="1" dirty="0" smtClean="0">
                          <a:solidFill>
                            <a:srgbClr val="0070C0"/>
                          </a:solidFill>
                          <a:latin typeface="Cambria Math" panose="02040503050406030204" pitchFamily="18" charset="0"/>
                        </a:rPr>
                        <m:t>,</m:t>
                      </m:r>
                      <m:r>
                        <a:rPr lang="en-US" sz="2000" b="0" i="1" dirty="0" smtClean="0">
                          <a:solidFill>
                            <a:srgbClr val="00B050"/>
                          </a:solidFill>
                          <a:latin typeface="Cambria Math" panose="02040503050406030204" pitchFamily="18" charset="0"/>
                        </a:rPr>
                        <m:t>𝑐𝑝𝑖</m:t>
                      </m:r>
                      <m:sSup>
                        <m:sSupPr>
                          <m:ctrlPr>
                            <a:rPr lang="en-US" sz="2000" b="0" i="1" dirty="0" smtClean="0">
                              <a:solidFill>
                                <a:srgbClr val="00B050"/>
                              </a:solidFill>
                              <a:latin typeface="Cambria Math" panose="02040503050406030204" pitchFamily="18" charset="0"/>
                            </a:rPr>
                          </m:ctrlPr>
                        </m:sSupPr>
                        <m:e>
                          <m:r>
                            <a:rPr lang="en-US" sz="2000" b="0" i="1" dirty="0" smtClean="0">
                              <a:solidFill>
                                <a:srgbClr val="00B050"/>
                              </a:solidFill>
                              <a:latin typeface="Cambria Math" panose="02040503050406030204" pitchFamily="18" charset="0"/>
                            </a:rPr>
                            <m:t>𝑑</m:t>
                          </m:r>
                        </m:e>
                        <m:sup>
                          <m:r>
                            <a:rPr lang="en-US" sz="2000" b="0" i="1" dirty="0" smtClean="0">
                              <a:solidFill>
                                <a:srgbClr val="00B050"/>
                              </a:solidFill>
                              <a:latin typeface="Cambria Math" panose="02040503050406030204" pitchFamily="18" charset="0"/>
                            </a:rPr>
                            <m:t>′</m:t>
                          </m:r>
                        </m:sup>
                      </m:sSup>
                      <m:r>
                        <a:rPr lang="en-US" sz="2000" b="0" i="1" dirty="0" smtClean="0">
                          <a:solidFill>
                            <a:srgbClr val="0070C0"/>
                          </a:solidFill>
                          <a:latin typeface="Cambria Math" panose="02040503050406030204" pitchFamily="18" charset="0"/>
                        </a:rPr>
                        <m:t>,</m:t>
                      </m:r>
                      <m:r>
                        <a:rPr lang="en-US" sz="2000" b="0" i="1" dirty="0" smtClean="0">
                          <a:latin typeface="Cambria Math" panose="02040503050406030204" pitchFamily="18" charset="0"/>
                        </a:rPr>
                        <m:t>𝑝</m:t>
                      </m:r>
                      <m:r>
                        <a:rPr lang="en-US" sz="2000" i="1" dirty="0" smtClean="0">
                          <a:latin typeface="Cambria Math" panose="02040503050406030204" pitchFamily="18" charset="0"/>
                        </a:rPr>
                        <m:t>𝑤</m:t>
                      </m:r>
                      <m:r>
                        <a:rPr lang="en-US" sz="2000" b="0" i="1" dirty="0" smtClean="0">
                          <a:latin typeface="Cambria Math" panose="02040503050406030204" pitchFamily="18" charset="0"/>
                        </a:rPr>
                        <m:t>′</m:t>
                      </m:r>
                    </m:oMath>
                  </m:oMathPara>
                </a14:m>
                <a:endParaRPr lang="en-US" sz="2000" dirty="0"/>
              </a:p>
            </p:txBody>
          </p:sp>
        </mc:Choice>
        <mc:Fallback xmlns="">
          <p:sp>
            <p:nvSpPr>
              <p:cNvPr id="5" name="Rectangle 4">
                <a:extLst>
                  <a:ext uri="{FF2B5EF4-FFF2-40B4-BE49-F238E27FC236}">
                    <a16:creationId xmlns:a16="http://schemas.microsoft.com/office/drawing/2014/main" id="{BD04C906-1FA6-DD53-6700-DAEDE96C9F93}"/>
                  </a:ext>
                </a:extLst>
              </p:cNvPr>
              <p:cNvSpPr>
                <a:spLocks noRot="1" noChangeAspect="1" noMove="1" noResize="1" noEditPoints="1" noAdjustHandles="1" noChangeArrowheads="1" noChangeShapeType="1" noTextEdit="1"/>
              </p:cNvSpPr>
              <p:nvPr/>
            </p:nvSpPr>
            <p:spPr>
              <a:xfrm>
                <a:off x="7772336" y="2195962"/>
                <a:ext cx="2331484" cy="285377"/>
              </a:xfrm>
              <a:prstGeom prst="rect">
                <a:avLst/>
              </a:prstGeom>
              <a:blipFill>
                <a:blip r:embed="rId4"/>
                <a:stretch>
                  <a:fillRect l="-1309" t="-6383" b="-4042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D81F4077-E17E-9CC0-B812-9A25CC16ED17}"/>
                  </a:ext>
                </a:extLst>
              </p:cNvPr>
              <p:cNvSpPr/>
              <p:nvPr/>
            </p:nvSpPr>
            <p:spPr>
              <a:xfrm>
                <a:off x="7866131" y="3177437"/>
                <a:ext cx="639648" cy="2286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𝑘</m:t>
                      </m:r>
                      <m:r>
                        <a:rPr lang="en-US" sz="2000" b="0" i="1" dirty="0" smtClean="0">
                          <a:latin typeface="Cambria Math" panose="02040503050406030204" pitchFamily="18" charset="0"/>
                        </a:rPr>
                        <m:t>′</m:t>
                      </m:r>
                    </m:oMath>
                  </m:oMathPara>
                </a14:m>
                <a:endParaRPr lang="en-US" sz="2000" dirty="0"/>
              </a:p>
            </p:txBody>
          </p:sp>
        </mc:Choice>
        <mc:Fallback xmlns="">
          <p:sp>
            <p:nvSpPr>
              <p:cNvPr id="10" name="Rectangle 9">
                <a:extLst>
                  <a:ext uri="{FF2B5EF4-FFF2-40B4-BE49-F238E27FC236}">
                    <a16:creationId xmlns:a16="http://schemas.microsoft.com/office/drawing/2014/main" id="{D81F4077-E17E-9CC0-B812-9A25CC16ED17}"/>
                  </a:ext>
                </a:extLst>
              </p:cNvPr>
              <p:cNvSpPr>
                <a:spLocks noRot="1" noChangeAspect="1" noMove="1" noResize="1" noEditPoints="1" noAdjustHandles="1" noChangeArrowheads="1" noChangeShapeType="1" noTextEdit="1"/>
              </p:cNvSpPr>
              <p:nvPr/>
            </p:nvSpPr>
            <p:spPr>
              <a:xfrm>
                <a:off x="7866131" y="3177437"/>
                <a:ext cx="639648" cy="228639"/>
              </a:xfrm>
              <a:prstGeom prst="rect">
                <a:avLst/>
              </a:prstGeom>
              <a:blipFill>
                <a:blip r:embed="rId5"/>
                <a:stretch>
                  <a:fillRect t="-21053" b="-28947"/>
                </a:stretch>
              </a:blipFill>
              <a:ln>
                <a:noFill/>
              </a:ln>
            </p:spPr>
            <p:txBody>
              <a:bodyPr/>
              <a:lstStyle/>
              <a:p>
                <a:r>
                  <a:rPr lang="en-US">
                    <a:noFill/>
                  </a:rPr>
                  <a:t> </a:t>
                </a:r>
              </a:p>
            </p:txBody>
          </p:sp>
        </mc:Fallback>
      </mc:AlternateContent>
      <p:cxnSp>
        <p:nvCxnSpPr>
          <p:cNvPr id="11" name="Straight Arrow Connector 10">
            <a:extLst>
              <a:ext uri="{FF2B5EF4-FFF2-40B4-BE49-F238E27FC236}">
                <a16:creationId xmlns:a16="http://schemas.microsoft.com/office/drawing/2014/main" id="{ECA015E5-D033-6840-13E3-82E972F31512}"/>
              </a:ext>
            </a:extLst>
          </p:cNvPr>
          <p:cNvCxnSpPr>
            <a:cxnSpLocks/>
          </p:cNvCxnSpPr>
          <p:nvPr/>
        </p:nvCxnSpPr>
        <p:spPr>
          <a:xfrm>
            <a:off x="7633728" y="3437729"/>
            <a:ext cx="1042773"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7B9AA896-D729-FCAE-5527-BFA218F39F9F}"/>
              </a:ext>
            </a:extLst>
          </p:cNvPr>
          <p:cNvCxnSpPr>
            <a:cxnSpLocks/>
          </p:cNvCxnSpPr>
          <p:nvPr/>
        </p:nvCxnSpPr>
        <p:spPr>
          <a:xfrm flipH="1">
            <a:off x="7644240" y="2522293"/>
            <a:ext cx="2320394"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D0BB79C6-DDB7-36EA-CB8F-71FEFD044EFB}"/>
                  </a:ext>
                </a:extLst>
              </p:cNvPr>
              <p:cNvSpPr/>
              <p:nvPr/>
            </p:nvSpPr>
            <p:spPr>
              <a:xfrm>
                <a:off x="2186524" y="2178687"/>
                <a:ext cx="1977847"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solidFill>
                            <a:srgbClr val="0070C0"/>
                          </a:solidFill>
                          <a:latin typeface="Cambria Math" panose="02040503050406030204" pitchFamily="18" charset="0"/>
                        </a:rPr>
                        <m:t>𝑠𝑖𝑑</m:t>
                      </m:r>
                      <m:r>
                        <a:rPr lang="en-US" sz="2000" b="0" i="1" dirty="0" smtClean="0">
                          <a:solidFill>
                            <a:srgbClr val="0070C0"/>
                          </a:solidFill>
                          <a:latin typeface="Cambria Math" panose="02040503050406030204" pitchFamily="18" charset="0"/>
                        </a:rPr>
                        <m:t>,</m:t>
                      </m:r>
                      <m:r>
                        <a:rPr lang="en-US" sz="2000" b="0" i="1" dirty="0" smtClean="0">
                          <a:solidFill>
                            <a:schemeClr val="accent2"/>
                          </a:solidFill>
                          <a:latin typeface="Cambria Math" panose="02040503050406030204" pitchFamily="18" charset="0"/>
                        </a:rPr>
                        <m:t>𝑝𝑖𝑑</m:t>
                      </m:r>
                      <m:r>
                        <a:rPr lang="en-US" sz="2000" b="0" i="1" dirty="0" smtClean="0">
                          <a:solidFill>
                            <a:srgbClr val="0070C0"/>
                          </a:solidFill>
                          <a:latin typeface="Cambria Math" panose="02040503050406030204" pitchFamily="18" charset="0"/>
                        </a:rPr>
                        <m:t>,</m:t>
                      </m:r>
                      <m:r>
                        <a:rPr lang="en-US" sz="2000" b="0" i="1" dirty="0" smtClean="0">
                          <a:solidFill>
                            <a:srgbClr val="00B050"/>
                          </a:solidFill>
                          <a:latin typeface="Cambria Math" panose="02040503050406030204" pitchFamily="18" charset="0"/>
                        </a:rPr>
                        <m:t>𝑐𝑝𝑖𝑑</m:t>
                      </m:r>
                      <m:r>
                        <a:rPr lang="en-US" sz="2000" b="0" i="1" dirty="0" smtClean="0">
                          <a:solidFill>
                            <a:srgbClr val="0070C0"/>
                          </a:solidFill>
                          <a:latin typeface="Cambria Math" panose="02040503050406030204" pitchFamily="18" charset="0"/>
                        </a:rPr>
                        <m:t>,</m:t>
                      </m:r>
                      <m:r>
                        <a:rPr lang="en-US" sz="2000" i="1" dirty="0" smtClean="0">
                          <a:latin typeface="Cambria Math" panose="02040503050406030204" pitchFamily="18" charset="0"/>
                        </a:rPr>
                        <m:t>𝑝𝑤</m:t>
                      </m:r>
                    </m:oMath>
                  </m:oMathPara>
                </a14:m>
                <a:endParaRPr lang="en-US" sz="2000" dirty="0"/>
              </a:p>
            </p:txBody>
          </p:sp>
        </mc:Choice>
        <mc:Fallback xmlns="">
          <p:sp>
            <p:nvSpPr>
              <p:cNvPr id="13" name="Rectangle 12">
                <a:extLst>
                  <a:ext uri="{FF2B5EF4-FFF2-40B4-BE49-F238E27FC236}">
                    <a16:creationId xmlns:a16="http://schemas.microsoft.com/office/drawing/2014/main" id="{D0BB79C6-DDB7-36EA-CB8F-71FEFD044EFB}"/>
                  </a:ext>
                </a:extLst>
              </p:cNvPr>
              <p:cNvSpPr>
                <a:spLocks noRot="1" noChangeAspect="1" noMove="1" noResize="1" noEditPoints="1" noAdjustHandles="1" noChangeArrowheads="1" noChangeShapeType="1" noTextEdit="1"/>
              </p:cNvSpPr>
              <p:nvPr/>
            </p:nvSpPr>
            <p:spPr>
              <a:xfrm>
                <a:off x="2186524" y="2178687"/>
                <a:ext cx="1977847" cy="285377"/>
              </a:xfrm>
              <a:prstGeom prst="rect">
                <a:avLst/>
              </a:prstGeom>
              <a:blipFill>
                <a:blip r:embed="rId6"/>
                <a:stretch>
                  <a:fillRect l="-2778" t="-2128" b="-4042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C552A427-30AC-D231-77D5-125B6DB349AF}"/>
                  </a:ext>
                </a:extLst>
              </p:cNvPr>
              <p:cNvSpPr/>
              <p:nvPr/>
            </p:nvSpPr>
            <p:spPr>
              <a:xfrm>
                <a:off x="3328297" y="3147832"/>
                <a:ext cx="639648" cy="2286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rPr>
                        <m:t>𝑘</m:t>
                      </m:r>
                    </m:oMath>
                  </m:oMathPara>
                </a14:m>
                <a:endParaRPr lang="en-US" sz="2000" dirty="0"/>
              </a:p>
            </p:txBody>
          </p:sp>
        </mc:Choice>
        <mc:Fallback xmlns="">
          <p:sp>
            <p:nvSpPr>
              <p:cNvPr id="14" name="Rectangle 13">
                <a:extLst>
                  <a:ext uri="{FF2B5EF4-FFF2-40B4-BE49-F238E27FC236}">
                    <a16:creationId xmlns:a16="http://schemas.microsoft.com/office/drawing/2014/main" id="{C552A427-30AC-D231-77D5-125B6DB349AF}"/>
                  </a:ext>
                </a:extLst>
              </p:cNvPr>
              <p:cNvSpPr>
                <a:spLocks noRot="1" noChangeAspect="1" noMove="1" noResize="1" noEditPoints="1" noAdjustHandles="1" noChangeArrowheads="1" noChangeShapeType="1" noTextEdit="1"/>
              </p:cNvSpPr>
              <p:nvPr/>
            </p:nvSpPr>
            <p:spPr>
              <a:xfrm>
                <a:off x="3328297" y="3147832"/>
                <a:ext cx="639648" cy="228639"/>
              </a:xfrm>
              <a:prstGeom prst="rect">
                <a:avLst/>
              </a:prstGeom>
              <a:blipFill>
                <a:blip r:embed="rId7"/>
                <a:stretch>
                  <a:fillRect t="-10526" b="-26316"/>
                </a:stretch>
              </a:blipFill>
              <a:ln>
                <a:noFill/>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B6DD8353-A27A-CB03-8A49-27D3A9D610AE}"/>
              </a:ext>
            </a:extLst>
          </p:cNvPr>
          <p:cNvCxnSpPr>
            <a:cxnSpLocks/>
          </p:cNvCxnSpPr>
          <p:nvPr/>
        </p:nvCxnSpPr>
        <p:spPr>
          <a:xfrm>
            <a:off x="2186524" y="2522293"/>
            <a:ext cx="197784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8E640B1F-6CD6-7930-DB5E-F598443FA44C}"/>
              </a:ext>
            </a:extLst>
          </p:cNvPr>
          <p:cNvCxnSpPr>
            <a:cxnSpLocks/>
          </p:cNvCxnSpPr>
          <p:nvPr/>
        </p:nvCxnSpPr>
        <p:spPr>
          <a:xfrm flipH="1">
            <a:off x="3083827" y="3437729"/>
            <a:ext cx="1005759"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0B05E13D-A509-FD6E-11DE-619A764E529E}"/>
              </a:ext>
            </a:extLst>
          </p:cNvPr>
          <p:cNvCxnSpPr>
            <a:cxnSpLocks/>
          </p:cNvCxnSpPr>
          <p:nvPr/>
        </p:nvCxnSpPr>
        <p:spPr>
          <a:xfrm>
            <a:off x="4979575" y="1281729"/>
            <a:ext cx="1977847" cy="0"/>
          </a:xfrm>
          <a:prstGeom prst="straightConnector1">
            <a:avLst/>
          </a:prstGeom>
          <a:ln w="38100">
            <a:solidFill>
              <a:schemeClr val="tx1"/>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5EE20C7B-35D4-CF6E-B47E-C00FE24D4137}"/>
                  </a:ext>
                </a:extLst>
              </p:cNvPr>
              <p:cNvSpPr/>
              <p:nvPr/>
            </p:nvSpPr>
            <p:spPr>
              <a:xfrm>
                <a:off x="2035818" y="1021640"/>
                <a:ext cx="1977847"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solidFill>
                            <a:srgbClr val="0070C0"/>
                          </a:solidFill>
                          <a:latin typeface="Cambria Math" panose="02040503050406030204" pitchFamily="18" charset="0"/>
                        </a:rPr>
                        <m:t>𝑠𝑖𝑑𝐴</m:t>
                      </m:r>
                      <m:r>
                        <a:rPr lang="en-US" sz="2000" b="0" i="1" dirty="0" smtClean="0">
                          <a:solidFill>
                            <a:srgbClr val="0070C0"/>
                          </a:solidFill>
                          <a:latin typeface="Cambria Math" panose="02040503050406030204" pitchFamily="18" charset="0"/>
                        </a:rPr>
                        <m:t>,</m:t>
                      </m:r>
                      <m:r>
                        <a:rPr lang="en-US" sz="2000" b="0" i="1" dirty="0" smtClean="0">
                          <a:solidFill>
                            <a:schemeClr val="accent2"/>
                          </a:solidFill>
                          <a:latin typeface="Cambria Math" panose="02040503050406030204" pitchFamily="18" charset="0"/>
                        </a:rPr>
                        <m:t>𝑝𝑖𝑑</m:t>
                      </m:r>
                      <m:r>
                        <a:rPr lang="en-US" sz="2000" i="1" dirty="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sym typeface="Symbol" panose="05050102010706020507" pitchFamily="18" charset="2"/>
                        </a:rPr>
                        <m:t>$</m:t>
                      </m:r>
                    </m:oMath>
                  </m:oMathPara>
                </a14:m>
                <a:endParaRPr lang="en-US" sz="2000" dirty="0"/>
              </a:p>
            </p:txBody>
          </p:sp>
        </mc:Choice>
        <mc:Fallback xmlns="">
          <p:sp>
            <p:nvSpPr>
              <p:cNvPr id="24" name="Rectangle 23">
                <a:extLst>
                  <a:ext uri="{FF2B5EF4-FFF2-40B4-BE49-F238E27FC236}">
                    <a16:creationId xmlns:a16="http://schemas.microsoft.com/office/drawing/2014/main" id="{5EE20C7B-35D4-CF6E-B47E-C00FE24D4137}"/>
                  </a:ext>
                </a:extLst>
              </p:cNvPr>
              <p:cNvSpPr>
                <a:spLocks noRot="1" noChangeAspect="1" noMove="1" noResize="1" noEditPoints="1" noAdjustHandles="1" noChangeArrowheads="1" noChangeShapeType="1" noTextEdit="1"/>
              </p:cNvSpPr>
              <p:nvPr/>
            </p:nvSpPr>
            <p:spPr>
              <a:xfrm>
                <a:off x="2035818" y="1021640"/>
                <a:ext cx="1977847" cy="285377"/>
              </a:xfrm>
              <a:prstGeom prst="rect">
                <a:avLst/>
              </a:prstGeom>
              <a:blipFill>
                <a:blip r:embed="rId8"/>
                <a:stretch>
                  <a:fillRect t="-8696" b="-4130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A81DB857-53C7-FBF5-D656-DC7CA8E5F136}"/>
                  </a:ext>
                </a:extLst>
              </p:cNvPr>
              <p:cNvSpPr/>
              <p:nvPr/>
            </p:nvSpPr>
            <p:spPr>
              <a:xfrm>
                <a:off x="7633325" y="1041121"/>
                <a:ext cx="1977847"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a:solidFill>
                            <a:srgbClr val="0070C0"/>
                          </a:solidFill>
                          <a:latin typeface="Cambria Math" panose="02040503050406030204" pitchFamily="18" charset="0"/>
                        </a:rPr>
                        <m:t>𝑠𝑖𝑑𝐵</m:t>
                      </m:r>
                      <m:r>
                        <a:rPr lang="en-US" sz="2000" i="1" dirty="0">
                          <a:solidFill>
                            <a:srgbClr val="0070C0"/>
                          </a:solidFill>
                          <a:latin typeface="Cambria Math" panose="02040503050406030204" pitchFamily="18" charset="0"/>
                        </a:rPr>
                        <m:t>,</m:t>
                      </m:r>
                      <m:r>
                        <a:rPr lang="en-US" sz="2000" i="1" dirty="0" smtClean="0">
                          <a:solidFill>
                            <a:schemeClr val="accent2"/>
                          </a:solidFill>
                          <a:latin typeface="Cambria Math" panose="02040503050406030204" pitchFamily="18" charset="0"/>
                        </a:rPr>
                        <m:t>𝑝𝑖𝑑</m:t>
                      </m:r>
                      <m:r>
                        <a:rPr lang="en-US" sz="2000" i="1" dirty="0" smtClean="0">
                          <a:solidFill>
                            <a:schemeClr val="accent2"/>
                          </a:solidFill>
                          <a:latin typeface="Cambria Math" panose="02040503050406030204" pitchFamily="18" charset="0"/>
                        </a:rPr>
                        <m:t>′←$</m:t>
                      </m:r>
                    </m:oMath>
                  </m:oMathPara>
                </a14:m>
                <a:endParaRPr lang="en-US" sz="2000" dirty="0"/>
              </a:p>
            </p:txBody>
          </p:sp>
        </mc:Choice>
        <mc:Fallback xmlns="">
          <p:sp>
            <p:nvSpPr>
              <p:cNvPr id="25" name="Rectangle 24">
                <a:extLst>
                  <a:ext uri="{FF2B5EF4-FFF2-40B4-BE49-F238E27FC236}">
                    <a16:creationId xmlns:a16="http://schemas.microsoft.com/office/drawing/2014/main" id="{A81DB857-53C7-FBF5-D656-DC7CA8E5F136}"/>
                  </a:ext>
                </a:extLst>
              </p:cNvPr>
              <p:cNvSpPr>
                <a:spLocks noRot="1" noChangeAspect="1" noMove="1" noResize="1" noEditPoints="1" noAdjustHandles="1" noChangeArrowheads="1" noChangeShapeType="1" noTextEdit="1"/>
              </p:cNvSpPr>
              <p:nvPr/>
            </p:nvSpPr>
            <p:spPr>
              <a:xfrm>
                <a:off x="7633325" y="1041121"/>
                <a:ext cx="1977847" cy="285377"/>
              </a:xfrm>
              <a:prstGeom prst="rect">
                <a:avLst/>
              </a:prstGeom>
              <a:blipFill>
                <a:blip r:embed="rId9"/>
                <a:stretch>
                  <a:fillRect t="-12766" b="-42553"/>
                </a:stretch>
              </a:blipFill>
              <a:ln>
                <a:noFill/>
              </a:ln>
            </p:spPr>
            <p:txBody>
              <a:bodyPr/>
              <a:lstStyle/>
              <a:p>
                <a:r>
                  <a:rPr lang="en-US">
                    <a:noFill/>
                  </a:rPr>
                  <a:t> </a:t>
                </a:r>
              </a:p>
            </p:txBody>
          </p:sp>
        </mc:Fallback>
      </mc:AlternateContent>
      <p:cxnSp>
        <p:nvCxnSpPr>
          <p:cNvPr id="26" name="Straight Arrow Connector 25">
            <a:extLst>
              <a:ext uri="{FF2B5EF4-FFF2-40B4-BE49-F238E27FC236}">
                <a16:creationId xmlns:a16="http://schemas.microsoft.com/office/drawing/2014/main" id="{1C522254-F399-B51F-8CC8-AB376CC8C1AA}"/>
              </a:ext>
            </a:extLst>
          </p:cNvPr>
          <p:cNvCxnSpPr>
            <a:cxnSpLocks/>
          </p:cNvCxnSpPr>
          <p:nvPr/>
        </p:nvCxnSpPr>
        <p:spPr>
          <a:xfrm>
            <a:off x="4979574" y="1707594"/>
            <a:ext cx="1977847" cy="0"/>
          </a:xfrm>
          <a:prstGeom prst="straightConnector1">
            <a:avLst/>
          </a:prstGeom>
          <a:ln w="38100">
            <a:solidFill>
              <a:schemeClr val="tx1"/>
            </a:solidFill>
            <a:headEnd type="triangle"/>
            <a:tailEnd type="non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138FA5BE-973C-EDFE-59DD-76684DB2FF36}"/>
                  </a:ext>
                </a:extLst>
              </p:cNvPr>
              <p:cNvSpPr/>
              <p:nvPr/>
            </p:nvSpPr>
            <p:spPr>
              <a:xfrm>
                <a:off x="5074568" y="921513"/>
                <a:ext cx="1977847"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dirty="0" smtClean="0">
                          <a:solidFill>
                            <a:srgbClr val="0070C0"/>
                          </a:solidFill>
                          <a:latin typeface="Cambria Math" panose="02040503050406030204" pitchFamily="18" charset="0"/>
                        </a:rPr>
                        <m:t>𝑠𝑖𝑑𝐴</m:t>
                      </m:r>
                      <m:r>
                        <a:rPr lang="en-US" sz="2000" b="0" i="1" dirty="0" smtClean="0">
                          <a:solidFill>
                            <a:srgbClr val="0070C0"/>
                          </a:solidFill>
                          <a:latin typeface="Cambria Math" panose="02040503050406030204" pitchFamily="18" charset="0"/>
                        </a:rPr>
                        <m:t>,</m:t>
                      </m:r>
                      <m:r>
                        <a:rPr lang="en-US" sz="2000" b="0" i="1" dirty="0" smtClean="0">
                          <a:solidFill>
                            <a:schemeClr val="accent2"/>
                          </a:solidFill>
                          <a:latin typeface="Cambria Math" panose="02040503050406030204" pitchFamily="18" charset="0"/>
                        </a:rPr>
                        <m:t>𝑝𝑖𝑑</m:t>
                      </m:r>
                    </m:oMath>
                  </m:oMathPara>
                </a14:m>
                <a:endParaRPr lang="en-US" sz="2000" dirty="0"/>
              </a:p>
            </p:txBody>
          </p:sp>
        </mc:Choice>
        <mc:Fallback xmlns="">
          <p:sp>
            <p:nvSpPr>
              <p:cNvPr id="27" name="Rectangle 26">
                <a:extLst>
                  <a:ext uri="{FF2B5EF4-FFF2-40B4-BE49-F238E27FC236}">
                    <a16:creationId xmlns:a16="http://schemas.microsoft.com/office/drawing/2014/main" id="{138FA5BE-973C-EDFE-59DD-76684DB2FF36}"/>
                  </a:ext>
                </a:extLst>
              </p:cNvPr>
              <p:cNvSpPr>
                <a:spLocks noRot="1" noChangeAspect="1" noMove="1" noResize="1" noEditPoints="1" noAdjustHandles="1" noChangeArrowheads="1" noChangeShapeType="1" noTextEdit="1"/>
              </p:cNvSpPr>
              <p:nvPr/>
            </p:nvSpPr>
            <p:spPr>
              <a:xfrm>
                <a:off x="5074568" y="921513"/>
                <a:ext cx="1977847" cy="285377"/>
              </a:xfrm>
              <a:prstGeom prst="rect">
                <a:avLst/>
              </a:prstGeom>
              <a:blipFill>
                <a:blip r:embed="rId10"/>
                <a:stretch>
                  <a:fillRect t="-2128" b="-40426"/>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AE5C9B85-8D09-E28C-0D6A-590115ABE3F9}"/>
                  </a:ext>
                </a:extLst>
              </p:cNvPr>
              <p:cNvSpPr/>
              <p:nvPr/>
            </p:nvSpPr>
            <p:spPr>
              <a:xfrm>
                <a:off x="5333116" y="1355357"/>
                <a:ext cx="1542009" cy="28537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i="1" dirty="0">
                          <a:solidFill>
                            <a:srgbClr val="0070C0"/>
                          </a:solidFill>
                          <a:latin typeface="Cambria Math" panose="02040503050406030204" pitchFamily="18" charset="0"/>
                        </a:rPr>
                        <m:t>𝑠𝑖𝑑𝐵</m:t>
                      </m:r>
                      <m:r>
                        <a:rPr lang="en-US" sz="2000" i="1" dirty="0">
                          <a:solidFill>
                            <a:srgbClr val="0070C0"/>
                          </a:solidFill>
                          <a:latin typeface="Cambria Math" panose="02040503050406030204" pitchFamily="18" charset="0"/>
                        </a:rPr>
                        <m:t>,</m:t>
                      </m:r>
                      <m:r>
                        <a:rPr lang="en-US" sz="2000" i="1" dirty="0" smtClean="0">
                          <a:solidFill>
                            <a:schemeClr val="accent2"/>
                          </a:solidFill>
                          <a:latin typeface="Cambria Math" panose="02040503050406030204" pitchFamily="18" charset="0"/>
                        </a:rPr>
                        <m:t>𝑝𝑖𝑑</m:t>
                      </m:r>
                      <m:r>
                        <a:rPr lang="en-US" sz="2000" i="1" dirty="0" smtClean="0">
                          <a:solidFill>
                            <a:schemeClr val="accent2"/>
                          </a:solidFill>
                          <a:latin typeface="Cambria Math" panose="02040503050406030204" pitchFamily="18" charset="0"/>
                        </a:rPr>
                        <m:t>′</m:t>
                      </m:r>
                    </m:oMath>
                  </m:oMathPara>
                </a14:m>
                <a:endParaRPr lang="en-US" sz="2000" dirty="0"/>
              </a:p>
            </p:txBody>
          </p:sp>
        </mc:Choice>
        <mc:Fallback xmlns="">
          <p:sp>
            <p:nvSpPr>
              <p:cNvPr id="28" name="Rectangle 27">
                <a:extLst>
                  <a:ext uri="{FF2B5EF4-FFF2-40B4-BE49-F238E27FC236}">
                    <a16:creationId xmlns:a16="http://schemas.microsoft.com/office/drawing/2014/main" id="{AE5C9B85-8D09-E28C-0D6A-590115ABE3F9}"/>
                  </a:ext>
                </a:extLst>
              </p:cNvPr>
              <p:cNvSpPr>
                <a:spLocks noRot="1" noChangeAspect="1" noMove="1" noResize="1" noEditPoints="1" noAdjustHandles="1" noChangeArrowheads="1" noChangeShapeType="1" noTextEdit="1"/>
              </p:cNvSpPr>
              <p:nvPr/>
            </p:nvSpPr>
            <p:spPr>
              <a:xfrm>
                <a:off x="5333116" y="1355357"/>
                <a:ext cx="1542009" cy="285377"/>
              </a:xfrm>
              <a:prstGeom prst="rect">
                <a:avLst/>
              </a:prstGeom>
              <a:blipFill>
                <a:blip r:embed="rId11"/>
                <a:stretch>
                  <a:fillRect t="-10638" b="-4468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A0155B5-45A6-B7AF-548A-E2CC5CAD9104}"/>
                  </a:ext>
                </a:extLst>
              </p:cNvPr>
              <p:cNvSpPr txBox="1"/>
              <p:nvPr/>
            </p:nvSpPr>
            <p:spPr>
              <a:xfrm>
                <a:off x="2058889" y="1388723"/>
                <a:ext cx="221079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rgbClr val="0070C0"/>
                          </a:solidFill>
                          <a:latin typeface="Cambria Math" panose="02040503050406030204" pitchFamily="18" charset="0"/>
                        </a:rPr>
                        <m:t>𝑠𝑖𝑑</m:t>
                      </m:r>
                      <m:r>
                        <a:rPr lang="en-US" sz="2000" i="1" dirty="0">
                          <a:latin typeface="Cambria Math" panose="02040503050406030204" pitchFamily="18" charset="0"/>
                          <a:ea typeface="Cambria Math" panose="02040503050406030204" pitchFamily="18" charset="0"/>
                        </a:rPr>
                        <m:t>←</m:t>
                      </m:r>
                      <m:r>
                        <a:rPr lang="en-US" sz="2000" i="1" dirty="0">
                          <a:solidFill>
                            <a:srgbClr val="0070C0"/>
                          </a:solidFill>
                          <a:latin typeface="Cambria Math" panose="02040503050406030204" pitchFamily="18" charset="0"/>
                        </a:rPr>
                        <m:t>𝑠𝑖𝑑𝐴</m:t>
                      </m:r>
                      <m:r>
                        <a:rPr lang="en-US" sz="2000" b="0" i="1" dirty="0" smtClean="0">
                          <a:solidFill>
                            <a:schemeClr val="tx1"/>
                          </a:solidFill>
                          <a:latin typeface="Cambria Math" panose="02040503050406030204" pitchFamily="18" charset="0"/>
                        </a:rPr>
                        <m:t>|</m:t>
                      </m:r>
                      <m:r>
                        <a:rPr lang="en-US" sz="2000" i="1" dirty="0">
                          <a:solidFill>
                            <a:srgbClr val="0070C0"/>
                          </a:solidFill>
                          <a:latin typeface="Cambria Math" panose="02040503050406030204" pitchFamily="18" charset="0"/>
                        </a:rPr>
                        <m:t>𝑠𝑖𝑑</m:t>
                      </m:r>
                      <m:r>
                        <a:rPr lang="en-US" sz="2000" b="0" i="1" dirty="0" smtClean="0">
                          <a:solidFill>
                            <a:srgbClr val="0070C0"/>
                          </a:solidFill>
                          <a:latin typeface="Cambria Math" panose="02040503050406030204" pitchFamily="18" charset="0"/>
                        </a:rPr>
                        <m:t>𝐵</m:t>
                      </m:r>
                    </m:oMath>
                  </m:oMathPara>
                </a14:m>
                <a:endParaRPr lang="en-US" sz="2000" i="1" dirty="0"/>
              </a:p>
            </p:txBody>
          </p:sp>
        </mc:Choice>
        <mc:Fallback xmlns="">
          <p:sp>
            <p:nvSpPr>
              <p:cNvPr id="30" name="TextBox 29">
                <a:extLst>
                  <a:ext uri="{FF2B5EF4-FFF2-40B4-BE49-F238E27FC236}">
                    <a16:creationId xmlns:a16="http://schemas.microsoft.com/office/drawing/2014/main" id="{DA0155B5-45A6-B7AF-548A-E2CC5CAD9104}"/>
                  </a:ext>
                </a:extLst>
              </p:cNvPr>
              <p:cNvSpPr txBox="1">
                <a:spLocks noRot="1" noChangeAspect="1" noMove="1" noResize="1" noEditPoints="1" noAdjustHandles="1" noChangeArrowheads="1" noChangeShapeType="1" noTextEdit="1"/>
              </p:cNvSpPr>
              <p:nvPr/>
            </p:nvSpPr>
            <p:spPr>
              <a:xfrm>
                <a:off x="2058889" y="1388723"/>
                <a:ext cx="2210797" cy="400110"/>
              </a:xfrm>
              <a:prstGeom prst="rect">
                <a:avLst/>
              </a:prstGeom>
              <a:blipFill>
                <a:blip r:embed="rId12"/>
                <a:stretch>
                  <a:fillRect b="-153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35D84D1-B924-2AFE-28D6-58D52C693265}"/>
                  </a:ext>
                </a:extLst>
              </p:cNvPr>
              <p:cNvSpPr txBox="1"/>
              <p:nvPr/>
            </p:nvSpPr>
            <p:spPr>
              <a:xfrm>
                <a:off x="7644240" y="1383855"/>
                <a:ext cx="2210797" cy="4001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000" b="0" i="1" dirty="0" smtClean="0">
                          <a:solidFill>
                            <a:srgbClr val="0070C0"/>
                          </a:solidFill>
                          <a:latin typeface="Cambria Math" panose="02040503050406030204" pitchFamily="18" charset="0"/>
                        </a:rPr>
                        <m:t>𝑠𝑖𝑑</m:t>
                      </m:r>
                      <m:r>
                        <a:rPr lang="en-US" sz="2000" i="1" dirty="0">
                          <a:latin typeface="Cambria Math" panose="02040503050406030204" pitchFamily="18" charset="0"/>
                          <a:ea typeface="Cambria Math" panose="02040503050406030204" pitchFamily="18" charset="0"/>
                        </a:rPr>
                        <m:t>←</m:t>
                      </m:r>
                      <m:r>
                        <a:rPr lang="en-US" sz="2000" i="1" dirty="0">
                          <a:solidFill>
                            <a:srgbClr val="0070C0"/>
                          </a:solidFill>
                          <a:latin typeface="Cambria Math" panose="02040503050406030204" pitchFamily="18" charset="0"/>
                        </a:rPr>
                        <m:t>𝑠𝑖𝑑𝐴</m:t>
                      </m:r>
                      <m:r>
                        <a:rPr lang="en-US" sz="2000" b="0" i="1" dirty="0" smtClean="0">
                          <a:solidFill>
                            <a:schemeClr val="tx1"/>
                          </a:solidFill>
                          <a:latin typeface="Cambria Math" panose="02040503050406030204" pitchFamily="18" charset="0"/>
                        </a:rPr>
                        <m:t>|</m:t>
                      </m:r>
                      <m:r>
                        <a:rPr lang="en-US" sz="2000" i="1" dirty="0">
                          <a:solidFill>
                            <a:srgbClr val="0070C0"/>
                          </a:solidFill>
                          <a:latin typeface="Cambria Math" panose="02040503050406030204" pitchFamily="18" charset="0"/>
                        </a:rPr>
                        <m:t>𝑠𝑖𝑑</m:t>
                      </m:r>
                      <m:r>
                        <a:rPr lang="en-US" sz="2000" b="0" i="1" dirty="0" smtClean="0">
                          <a:solidFill>
                            <a:srgbClr val="0070C0"/>
                          </a:solidFill>
                          <a:latin typeface="Cambria Math" panose="02040503050406030204" pitchFamily="18" charset="0"/>
                        </a:rPr>
                        <m:t>𝐵</m:t>
                      </m:r>
                    </m:oMath>
                  </m:oMathPara>
                </a14:m>
                <a:endParaRPr lang="en-US" sz="2000" i="1" dirty="0"/>
              </a:p>
            </p:txBody>
          </p:sp>
        </mc:Choice>
        <mc:Fallback xmlns="">
          <p:sp>
            <p:nvSpPr>
              <p:cNvPr id="38" name="TextBox 37">
                <a:extLst>
                  <a:ext uri="{FF2B5EF4-FFF2-40B4-BE49-F238E27FC236}">
                    <a16:creationId xmlns:a16="http://schemas.microsoft.com/office/drawing/2014/main" id="{F35D84D1-B924-2AFE-28D6-58D52C693265}"/>
                  </a:ext>
                </a:extLst>
              </p:cNvPr>
              <p:cNvSpPr txBox="1">
                <a:spLocks noRot="1" noChangeAspect="1" noMove="1" noResize="1" noEditPoints="1" noAdjustHandles="1" noChangeArrowheads="1" noChangeShapeType="1" noTextEdit="1"/>
              </p:cNvSpPr>
              <p:nvPr/>
            </p:nvSpPr>
            <p:spPr>
              <a:xfrm>
                <a:off x="7644240" y="1383855"/>
                <a:ext cx="2210797" cy="400110"/>
              </a:xfrm>
              <a:prstGeom prst="rect">
                <a:avLst/>
              </a:prstGeom>
              <a:blipFill>
                <a:blip r:embed="rId13"/>
                <a:stretch>
                  <a:fillRect b="-13636"/>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997A2406-8AB4-1BC2-5738-8CBDDD4BC16E}"/>
              </a:ext>
            </a:extLst>
          </p:cNvPr>
          <p:cNvSpPr txBox="1"/>
          <p:nvPr/>
        </p:nvSpPr>
        <p:spPr>
          <a:xfrm>
            <a:off x="4750999" y="1871849"/>
            <a:ext cx="2681535" cy="523220"/>
          </a:xfrm>
          <a:prstGeom prst="rect">
            <a:avLst/>
          </a:prstGeom>
          <a:noFill/>
        </p:spPr>
        <p:txBody>
          <a:bodyPr wrap="square">
            <a:spAutoFit/>
          </a:bodyPr>
          <a:lstStyle/>
          <a:p>
            <a:r>
              <a:rPr lang="en-US" sz="2800" dirty="0"/>
              <a:t>UC PAKE </a:t>
            </a:r>
            <a:r>
              <a:rPr lang="en-US" dirty="0">
                <a:solidFill>
                  <a:prstClr val="black"/>
                </a:solidFill>
                <a:latin typeface="Calibri" panose="020F0502020204030204"/>
              </a:rPr>
              <a:t>[CHKLM’05]</a:t>
            </a:r>
            <a:endParaRPr lang="en-US" sz="2800" dirty="0"/>
          </a:p>
        </p:txBody>
      </p:sp>
      <p:sp>
        <p:nvSpPr>
          <p:cNvPr id="22" name="Title 1">
            <a:extLst>
              <a:ext uri="{FF2B5EF4-FFF2-40B4-BE49-F238E27FC236}">
                <a16:creationId xmlns:a16="http://schemas.microsoft.com/office/drawing/2014/main" id="{8C9C35AE-444B-8B8E-E89A-8DFEFFBCD4DF}"/>
              </a:ext>
            </a:extLst>
          </p:cNvPr>
          <p:cNvSpPr txBox="1">
            <a:spLocks/>
          </p:cNvSpPr>
          <p:nvPr/>
        </p:nvSpPr>
        <p:spPr bwMode="auto">
          <a:xfrm>
            <a:off x="190029" y="115376"/>
            <a:ext cx="12001972"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UC PAKE model involves…  headaches in practice</a:t>
            </a:r>
            <a:endParaRPr lang="en-US" sz="3600" dirty="0">
              <a:solidFill>
                <a:srgbClr val="FF0000"/>
              </a:solidFill>
            </a:endParaRPr>
          </a:p>
        </p:txBody>
      </p:sp>
      <p:grpSp>
        <p:nvGrpSpPr>
          <p:cNvPr id="31" name="Group 30">
            <a:extLst>
              <a:ext uri="{FF2B5EF4-FFF2-40B4-BE49-F238E27FC236}">
                <a16:creationId xmlns:a16="http://schemas.microsoft.com/office/drawing/2014/main" id="{E158E7AB-CB45-467D-D16B-75C59A0C15CC}"/>
              </a:ext>
            </a:extLst>
          </p:cNvPr>
          <p:cNvGrpSpPr/>
          <p:nvPr/>
        </p:nvGrpSpPr>
        <p:grpSpPr>
          <a:xfrm>
            <a:off x="278276" y="1843623"/>
            <a:ext cx="11385215" cy="1549230"/>
            <a:chOff x="278276" y="1843623"/>
            <a:chExt cx="11385215" cy="1549230"/>
          </a:xfrm>
        </p:grpSpPr>
        <p:grpSp>
          <p:nvGrpSpPr>
            <p:cNvPr id="32" name="Group 31">
              <a:extLst>
                <a:ext uri="{FF2B5EF4-FFF2-40B4-BE49-F238E27FC236}">
                  <a16:creationId xmlns:a16="http://schemas.microsoft.com/office/drawing/2014/main" id="{1589CBFD-7430-E540-3F80-220F0489948F}"/>
                </a:ext>
              </a:extLst>
            </p:cNvPr>
            <p:cNvGrpSpPr/>
            <p:nvPr/>
          </p:nvGrpSpPr>
          <p:grpSpPr>
            <a:xfrm>
              <a:off x="278276" y="1910365"/>
              <a:ext cx="1693799" cy="1439194"/>
              <a:chOff x="278276" y="1910365"/>
              <a:chExt cx="1693799" cy="1439194"/>
            </a:xfrm>
          </p:grpSpPr>
          <p:pic>
            <p:nvPicPr>
              <p:cNvPr id="37" name="Picture 36">
                <a:extLst>
                  <a:ext uri="{FF2B5EF4-FFF2-40B4-BE49-F238E27FC236}">
                    <a16:creationId xmlns:a16="http://schemas.microsoft.com/office/drawing/2014/main" id="{2E75EB76-8DDC-7A10-41E9-16B34C1E38A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8276" y="1910365"/>
                <a:ext cx="1693799" cy="1439194"/>
              </a:xfrm>
              <a:prstGeom prst="rect">
                <a:avLst/>
              </a:prstGeom>
            </p:spPr>
          </p:pic>
          <p:sp>
            <p:nvSpPr>
              <p:cNvPr id="39" name="Rectangle 38">
                <a:extLst>
                  <a:ext uri="{FF2B5EF4-FFF2-40B4-BE49-F238E27FC236}">
                    <a16:creationId xmlns:a16="http://schemas.microsoft.com/office/drawing/2014/main" id="{4C9B86E5-EC07-EBD0-0C06-03D43B95D512}"/>
                  </a:ext>
                </a:extLst>
              </p:cNvPr>
              <p:cNvSpPr/>
              <p:nvPr/>
            </p:nvSpPr>
            <p:spPr>
              <a:xfrm>
                <a:off x="685468" y="3079628"/>
                <a:ext cx="1066477" cy="19561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Ada</a:t>
                </a:r>
              </a:p>
            </p:txBody>
          </p:sp>
        </p:grpSp>
        <p:grpSp>
          <p:nvGrpSpPr>
            <p:cNvPr id="34" name="Group 33">
              <a:extLst>
                <a:ext uri="{FF2B5EF4-FFF2-40B4-BE49-F238E27FC236}">
                  <a16:creationId xmlns:a16="http://schemas.microsoft.com/office/drawing/2014/main" id="{C1CAAF4B-8F44-F1C4-E131-D02000E0DDAA}"/>
                </a:ext>
              </a:extLst>
            </p:cNvPr>
            <p:cNvGrpSpPr/>
            <p:nvPr/>
          </p:nvGrpSpPr>
          <p:grpSpPr>
            <a:xfrm>
              <a:off x="9858564" y="1843623"/>
              <a:ext cx="1804927" cy="1549230"/>
              <a:chOff x="9224942" y="2706465"/>
              <a:chExt cx="2201013" cy="2474043"/>
            </a:xfrm>
          </p:grpSpPr>
          <p:pic>
            <p:nvPicPr>
              <p:cNvPr id="35" name="Picture 34">
                <a:extLst>
                  <a:ext uri="{FF2B5EF4-FFF2-40B4-BE49-F238E27FC236}">
                    <a16:creationId xmlns:a16="http://schemas.microsoft.com/office/drawing/2014/main" id="{1D4033DC-9558-2DE8-17A1-4A86C9B7A1D0}"/>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24942" y="2706465"/>
                <a:ext cx="2201013" cy="2474043"/>
              </a:xfrm>
              <a:prstGeom prst="rect">
                <a:avLst/>
              </a:prstGeom>
            </p:spPr>
          </p:pic>
          <p:sp>
            <p:nvSpPr>
              <p:cNvPr id="36" name="Rectangle 35">
                <a:extLst>
                  <a:ext uri="{FF2B5EF4-FFF2-40B4-BE49-F238E27FC236}">
                    <a16:creationId xmlns:a16="http://schemas.microsoft.com/office/drawing/2014/main" id="{96420234-AF8C-0F8C-C74C-BEC9982B0264}"/>
                  </a:ext>
                </a:extLst>
              </p:cNvPr>
              <p:cNvSpPr/>
              <p:nvPr/>
            </p:nvSpPr>
            <p:spPr>
              <a:xfrm>
                <a:off x="9524019" y="4776753"/>
                <a:ext cx="1668796" cy="31239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a:t>Charles</a:t>
                </a:r>
              </a:p>
            </p:txBody>
          </p:sp>
        </p:grpSp>
      </p:gr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447781F5-1314-176D-D4EC-E22D01C48D7E}"/>
                  </a:ext>
                </a:extLst>
              </p:cNvPr>
              <p:cNvSpPr/>
              <p:nvPr/>
            </p:nvSpPr>
            <p:spPr>
              <a:xfrm>
                <a:off x="4595664" y="2529880"/>
                <a:ext cx="2784286" cy="112409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𝑘</m:t>
                        </m:r>
                      </m:e>
                      <m:sup>
                        <m:r>
                          <a:rPr lang="en-US" sz="2000" b="0" i="1" dirty="0" smtClean="0">
                            <a:latin typeface="Cambria Math" panose="02040503050406030204" pitchFamily="18" charset="0"/>
                          </a:rPr>
                          <m:t>′</m:t>
                        </m:r>
                      </m:sup>
                    </m:sSup>
                    <m:r>
                      <a:rPr lang="en-US" sz="2000" i="1" dirty="0">
                        <a:latin typeface="Cambria Math" panose="02040503050406030204" pitchFamily="18" charset="0"/>
                      </a:rPr>
                      <m:t>(</m:t>
                    </m:r>
                    <m:r>
                      <a:rPr lang="en-US" sz="2000" i="1" dirty="0" smtClean="0">
                        <a:latin typeface="Cambria Math" panose="02040503050406030204" pitchFamily="18" charset="0"/>
                        <a:ea typeface="Cambria Math" panose="02040503050406030204" pitchFamily="18" charset="0"/>
                      </a:rPr>
                      <m:t>←</m:t>
                    </m:r>
                    <m:r>
                      <a:rPr lang="en-US" sz="2000" i="1" dirty="0">
                        <a:latin typeface="Cambria Math" panose="02040503050406030204" pitchFamily="18" charset="0"/>
                        <a:sym typeface="Symbol" panose="05050102010706020507" pitchFamily="18" charset="2"/>
                      </a:rPr>
                      <m:t>$)</m:t>
                    </m:r>
                  </m:oMath>
                </a14:m>
                <a:r>
                  <a:rPr lang="en-US" sz="2000" dirty="0"/>
                  <a:t> </a:t>
                </a:r>
              </a:p>
              <a:p>
                <a:pPr algn="ctr"/>
                <a:r>
                  <a:rPr lang="en-US" sz="2000" dirty="0"/>
                  <a:t>if  </a:t>
                </a:r>
                <a14:m>
                  <m:oMath xmlns:m="http://schemas.openxmlformats.org/officeDocument/2006/math">
                    <m:r>
                      <a:rPr lang="en-US" sz="2000" b="0" i="1" dirty="0" smtClean="0">
                        <a:latin typeface="Cambria Math" panose="02040503050406030204" pitchFamily="18" charset="0"/>
                      </a:rPr>
                      <m:t>(</m:t>
                    </m:r>
                    <m:r>
                      <a:rPr lang="en-US" sz="2000" b="0" i="1" dirty="0" smtClean="0">
                        <a:solidFill>
                          <a:srgbClr val="0070C0"/>
                        </a:solidFill>
                        <a:latin typeface="Cambria Math" panose="02040503050406030204" pitchFamily="18" charset="0"/>
                      </a:rPr>
                      <m:t>𝑠𝑖𝑑</m:t>
                    </m:r>
                    <m:r>
                      <a:rPr lang="en-US" sz="2000" b="0" i="1" dirty="0" smtClean="0">
                        <a:solidFill>
                          <a:srgbClr val="0070C0"/>
                        </a:solidFill>
                        <a:latin typeface="Cambria Math" panose="02040503050406030204" pitchFamily="18" charset="0"/>
                      </a:rPr>
                      <m:t>,</m:t>
                    </m:r>
                    <m:r>
                      <a:rPr lang="en-US" sz="2000" b="0" i="1" dirty="0" smtClean="0">
                        <a:solidFill>
                          <a:schemeClr val="accent2"/>
                        </a:solidFill>
                        <a:latin typeface="Cambria Math" panose="02040503050406030204" pitchFamily="18" charset="0"/>
                      </a:rPr>
                      <m:t>𝑝𝑖𝑑</m:t>
                    </m:r>
                    <m:r>
                      <a:rPr lang="en-US" sz="2000" b="0" i="1" dirty="0" smtClean="0">
                        <a:solidFill>
                          <a:srgbClr val="0070C0"/>
                        </a:solidFill>
                        <a:latin typeface="Cambria Math" panose="02040503050406030204" pitchFamily="18" charset="0"/>
                      </a:rPr>
                      <m:t>,</m:t>
                    </m:r>
                    <m:r>
                      <a:rPr lang="en-US" sz="2000" b="0" i="1" dirty="0" smtClean="0">
                        <a:solidFill>
                          <a:srgbClr val="00B050"/>
                        </a:solidFill>
                        <a:latin typeface="Cambria Math" panose="02040503050406030204" pitchFamily="18" charset="0"/>
                      </a:rPr>
                      <m:t>𝑐𝑝𝑖𝑑</m:t>
                    </m:r>
                    <m:r>
                      <a:rPr lang="en-US" sz="2000" b="0" i="1" dirty="0" smtClean="0">
                        <a:solidFill>
                          <a:srgbClr val="0070C0"/>
                        </a:solidFill>
                        <a:latin typeface="Cambria Math" panose="02040503050406030204" pitchFamily="18" charset="0"/>
                      </a:rPr>
                      <m:t>,</m:t>
                    </m:r>
                    <m:r>
                      <a:rPr lang="en-US" sz="2000" b="0" i="1" dirty="0" smtClean="0">
                        <a:latin typeface="Cambria Math" panose="02040503050406030204" pitchFamily="18" charset="0"/>
                      </a:rPr>
                      <m:t>𝑝</m:t>
                    </m:r>
                    <m:r>
                      <a:rPr lang="en-US" sz="2000" i="1" dirty="0" smtClean="0">
                        <a:latin typeface="Cambria Math" panose="02040503050406030204" pitchFamily="18" charset="0"/>
                      </a:rPr>
                      <m:t>𝑤</m:t>
                    </m:r>
                    <m:r>
                      <a:rPr lang="en-US" sz="2000" b="0" i="1" dirty="0" smtClean="0">
                        <a:latin typeface="Cambria Math" panose="02040503050406030204" pitchFamily="18" charset="0"/>
                      </a:rPr>
                      <m:t>)</m:t>
                    </m:r>
                    <m:r>
                      <a:rPr lang="en-US" sz="2000" i="1" dirty="0" smtClean="0">
                        <a:latin typeface="Cambria Math" panose="02040503050406030204" pitchFamily="18" charset="0"/>
                      </a:rPr>
                      <m:t>=</m:t>
                    </m:r>
                    <m:r>
                      <a:rPr lang="en-US" sz="2000" b="0" i="1" dirty="0" smtClean="0">
                        <a:latin typeface="Cambria Math" panose="02040503050406030204" pitchFamily="18" charset="0"/>
                      </a:rPr>
                      <m:t>(</m:t>
                    </m:r>
                    <m:r>
                      <a:rPr lang="en-US" sz="2000" b="0" i="1" dirty="0" smtClean="0">
                        <a:solidFill>
                          <a:srgbClr val="0070C0"/>
                        </a:solidFill>
                        <a:latin typeface="Cambria Math" panose="02040503050406030204" pitchFamily="18" charset="0"/>
                      </a:rPr>
                      <m:t>𝑠𝑖</m:t>
                    </m:r>
                    <m:sSup>
                      <m:sSupPr>
                        <m:ctrlPr>
                          <a:rPr lang="en-US" sz="2000" b="0" i="1" dirty="0" smtClean="0">
                            <a:solidFill>
                              <a:srgbClr val="0070C0"/>
                            </a:solidFill>
                            <a:latin typeface="Cambria Math" panose="02040503050406030204" pitchFamily="18" charset="0"/>
                          </a:rPr>
                        </m:ctrlPr>
                      </m:sSupPr>
                      <m:e>
                        <m:r>
                          <a:rPr lang="en-US" sz="2000" b="0" i="1" dirty="0" smtClean="0">
                            <a:solidFill>
                              <a:srgbClr val="0070C0"/>
                            </a:solidFill>
                            <a:latin typeface="Cambria Math" panose="02040503050406030204" pitchFamily="18" charset="0"/>
                          </a:rPr>
                          <m:t>𝑑</m:t>
                        </m:r>
                      </m:e>
                      <m:sup>
                        <m:r>
                          <a:rPr lang="en-US" sz="2000" b="0" i="1" dirty="0" smtClean="0">
                            <a:solidFill>
                              <a:srgbClr val="0070C0"/>
                            </a:solidFill>
                            <a:latin typeface="Cambria Math" panose="02040503050406030204" pitchFamily="18" charset="0"/>
                          </a:rPr>
                          <m:t>′</m:t>
                        </m:r>
                      </m:sup>
                    </m:sSup>
                    <m:r>
                      <a:rPr lang="en-US" sz="2000" b="0" i="1" dirty="0" smtClean="0">
                        <a:solidFill>
                          <a:srgbClr val="0070C0"/>
                        </a:solidFill>
                        <a:latin typeface="Cambria Math" panose="02040503050406030204" pitchFamily="18" charset="0"/>
                      </a:rPr>
                      <m:t>,</m:t>
                    </m:r>
                    <m:r>
                      <a:rPr lang="en-US" sz="2000" b="0" i="1" dirty="0" smtClean="0">
                        <a:solidFill>
                          <a:srgbClr val="00B050"/>
                        </a:solidFill>
                        <a:latin typeface="Cambria Math" panose="02040503050406030204" pitchFamily="18" charset="0"/>
                      </a:rPr>
                      <m:t>𝑐𝑝𝑖</m:t>
                    </m:r>
                    <m:sSup>
                      <m:sSupPr>
                        <m:ctrlPr>
                          <a:rPr lang="en-US" sz="2000" b="0" i="1" dirty="0" smtClean="0">
                            <a:solidFill>
                              <a:srgbClr val="00B050"/>
                            </a:solidFill>
                            <a:latin typeface="Cambria Math" panose="02040503050406030204" pitchFamily="18" charset="0"/>
                          </a:rPr>
                        </m:ctrlPr>
                      </m:sSupPr>
                      <m:e>
                        <m:r>
                          <a:rPr lang="en-US" sz="2000" b="0" i="1" dirty="0" smtClean="0">
                            <a:solidFill>
                              <a:srgbClr val="00B050"/>
                            </a:solidFill>
                            <a:latin typeface="Cambria Math" panose="02040503050406030204" pitchFamily="18" charset="0"/>
                          </a:rPr>
                          <m:t>𝑑</m:t>
                        </m:r>
                      </m:e>
                      <m:sup>
                        <m:r>
                          <a:rPr lang="en-US" sz="2000" b="0" i="1" dirty="0" smtClean="0">
                            <a:solidFill>
                              <a:srgbClr val="00B050"/>
                            </a:solidFill>
                            <a:latin typeface="Cambria Math" panose="02040503050406030204" pitchFamily="18" charset="0"/>
                          </a:rPr>
                          <m:t>′</m:t>
                        </m:r>
                      </m:sup>
                    </m:sSup>
                    <m:r>
                      <a:rPr lang="en-US" sz="2000" b="0" i="1" dirty="0" smtClean="0">
                        <a:solidFill>
                          <a:srgbClr val="0070C0"/>
                        </a:solidFill>
                        <a:latin typeface="Cambria Math" panose="02040503050406030204" pitchFamily="18" charset="0"/>
                      </a:rPr>
                      <m:t>,</m:t>
                    </m:r>
                    <m:r>
                      <a:rPr lang="en-US" sz="2000" b="0" i="1" dirty="0" smtClean="0">
                        <a:solidFill>
                          <a:schemeClr val="accent2"/>
                        </a:solidFill>
                        <a:latin typeface="Cambria Math" panose="02040503050406030204" pitchFamily="18" charset="0"/>
                      </a:rPr>
                      <m:t>𝑝𝑖</m:t>
                    </m:r>
                    <m:sSup>
                      <m:sSupPr>
                        <m:ctrlPr>
                          <a:rPr lang="en-US" sz="2000" b="0" i="1" dirty="0" smtClean="0">
                            <a:solidFill>
                              <a:schemeClr val="accent2"/>
                            </a:solidFill>
                            <a:latin typeface="Cambria Math" panose="02040503050406030204" pitchFamily="18" charset="0"/>
                          </a:rPr>
                        </m:ctrlPr>
                      </m:sSupPr>
                      <m:e>
                        <m:r>
                          <a:rPr lang="en-US" sz="2000" b="0" i="1" dirty="0" smtClean="0">
                            <a:solidFill>
                              <a:schemeClr val="accent2"/>
                            </a:solidFill>
                            <a:latin typeface="Cambria Math" panose="02040503050406030204" pitchFamily="18" charset="0"/>
                          </a:rPr>
                          <m:t>𝑑</m:t>
                        </m:r>
                      </m:e>
                      <m:sup>
                        <m:r>
                          <a:rPr lang="en-US" sz="2000" b="0" i="1" dirty="0" smtClean="0">
                            <a:solidFill>
                              <a:schemeClr val="accent2"/>
                            </a:solidFill>
                            <a:latin typeface="Cambria Math" panose="02040503050406030204" pitchFamily="18" charset="0"/>
                          </a:rPr>
                          <m:t>′</m:t>
                        </m:r>
                      </m:sup>
                    </m:sSup>
                    <m:r>
                      <a:rPr lang="en-US" sz="2000" b="0" i="1" dirty="0" smtClean="0">
                        <a:solidFill>
                          <a:srgbClr val="0070C0"/>
                        </a:solidFill>
                        <a:latin typeface="Cambria Math" panose="02040503050406030204" pitchFamily="18" charset="0"/>
                      </a:rPr>
                      <m:t>,</m:t>
                    </m:r>
                    <m:r>
                      <a:rPr lang="en-US" sz="2000" i="1" dirty="0" smtClean="0">
                        <a:latin typeface="Cambria Math" panose="02040503050406030204" pitchFamily="18" charset="0"/>
                      </a:rPr>
                      <m:t>𝑝</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𝑤</m:t>
                        </m:r>
                      </m:e>
                      <m:sup>
                        <m:r>
                          <a:rPr lang="en-US" sz="2000" b="0" i="1" dirty="0" smtClean="0">
                            <a:latin typeface="Cambria Math" panose="02040503050406030204" pitchFamily="18" charset="0"/>
                          </a:rPr>
                          <m:t>′</m:t>
                        </m:r>
                      </m:sup>
                    </m:sSup>
                    <m:r>
                      <a:rPr lang="en-US" sz="2000" b="0" i="1" dirty="0" smtClean="0">
                        <a:latin typeface="Cambria Math" panose="02040503050406030204" pitchFamily="18" charset="0"/>
                      </a:rPr>
                      <m:t>) </m:t>
                    </m:r>
                  </m:oMath>
                </a14:m>
                <a:endParaRPr lang="en-US" sz="2000" dirty="0"/>
              </a:p>
              <a:p>
                <a:pPr algn="ctr">
                  <a:lnSpc>
                    <a:spcPct val="150000"/>
                  </a:lnSpc>
                </a:pPr>
                <a:r>
                  <a:rPr lang="en-US" sz="2000" dirty="0"/>
                  <a:t>else </a:t>
                </a:r>
                <a14:m>
                  <m:oMath xmlns:m="http://schemas.openxmlformats.org/officeDocument/2006/math">
                    <m:r>
                      <a:rPr lang="en-US" sz="2000" i="1" dirty="0" smtClean="0">
                        <a:latin typeface="Cambria Math" panose="02040503050406030204" pitchFamily="18" charset="0"/>
                      </a:rPr>
                      <m:t>𝑘</m:t>
                    </m:r>
                    <m:r>
                      <a:rPr lang="en-US" sz="200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r>
                          <a:rPr lang="en-US" sz="2000" i="1" dirty="0" smtClean="0">
                            <a:latin typeface="Cambria Math" panose="02040503050406030204" pitchFamily="18" charset="0"/>
                          </a:rPr>
                          <m:t>𝑘</m:t>
                        </m:r>
                      </m:e>
                      <m:sup>
                        <m:r>
                          <a:rPr lang="en-US" sz="2000" b="0" i="1" dirty="0" smtClean="0">
                            <a:latin typeface="Cambria Math" panose="02040503050406030204" pitchFamily="18" charset="0"/>
                          </a:rPr>
                          <m:t>′</m:t>
                        </m:r>
                      </m:sup>
                    </m:sSup>
                    <m:r>
                      <a:rPr lang="en-US" sz="2000" b="0" i="1" dirty="0" smtClean="0">
                        <a:latin typeface="Cambria Math" panose="02040503050406030204" pitchFamily="18" charset="0"/>
                      </a:rPr>
                      <m:t> </m:t>
                    </m:r>
                  </m:oMath>
                </a14:m>
                <a:r>
                  <a:rPr lang="en-US" sz="2000" dirty="0"/>
                  <a:t>independent</a:t>
                </a:r>
              </a:p>
            </p:txBody>
          </p:sp>
        </mc:Choice>
        <mc:Fallback xmlns="">
          <p:sp>
            <p:nvSpPr>
              <p:cNvPr id="46" name="Rectangle 45">
                <a:extLst>
                  <a:ext uri="{FF2B5EF4-FFF2-40B4-BE49-F238E27FC236}">
                    <a16:creationId xmlns:a16="http://schemas.microsoft.com/office/drawing/2014/main" id="{447781F5-1314-176D-D4EC-E22D01C48D7E}"/>
                  </a:ext>
                </a:extLst>
              </p:cNvPr>
              <p:cNvSpPr>
                <a:spLocks noRot="1" noChangeAspect="1" noMove="1" noResize="1" noEditPoints="1" noAdjustHandles="1" noChangeArrowheads="1" noChangeShapeType="1" noTextEdit="1"/>
              </p:cNvSpPr>
              <p:nvPr/>
            </p:nvSpPr>
            <p:spPr>
              <a:xfrm>
                <a:off x="4595664" y="2529880"/>
                <a:ext cx="2784286" cy="1124091"/>
              </a:xfrm>
              <a:prstGeom prst="rect">
                <a:avLst/>
              </a:prstGeom>
              <a:blipFill>
                <a:blip r:embed="rId16"/>
                <a:stretch>
                  <a:fillRect l="-1969" t="-7609" b="-29891"/>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EF683434-C151-DBD0-4671-F33AB132AB0A}"/>
                  </a:ext>
                </a:extLst>
              </p:cNvPr>
              <p:cNvSpPr txBox="1"/>
              <p:nvPr/>
            </p:nvSpPr>
            <p:spPr>
              <a:xfrm>
                <a:off x="2154818" y="1700073"/>
                <a:ext cx="2031581"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b="0" i="1" dirty="0" smtClean="0">
                          <a:solidFill>
                            <a:srgbClr val="00B050"/>
                          </a:solidFill>
                          <a:latin typeface="Cambria Math" panose="02040503050406030204" pitchFamily="18" charset="0"/>
                        </a:rPr>
                        <m:t>𝑐𝑝𝑖𝑑</m:t>
                      </m:r>
                      <m:r>
                        <a:rPr lang="en-US" sz="2000" i="1" dirty="0" smtClean="0">
                          <a:latin typeface="Cambria Math" panose="02040503050406030204" pitchFamily="18" charset="0"/>
                          <a:ea typeface="Cambria Math" panose="02040503050406030204" pitchFamily="18" charset="0"/>
                        </a:rPr>
                        <m:t>←</m:t>
                      </m:r>
                      <m:r>
                        <a:rPr lang="en-US" sz="2000" b="0" i="1" dirty="0" smtClean="0">
                          <a:solidFill>
                            <a:schemeClr val="accent2"/>
                          </a:solidFill>
                          <a:latin typeface="Cambria Math" panose="02040503050406030204" pitchFamily="18" charset="0"/>
                          <a:ea typeface="Cambria Math" panose="02040503050406030204" pitchFamily="18" charset="0"/>
                        </a:rPr>
                        <m:t>𝑝𝑖𝑑</m:t>
                      </m:r>
                      <m:r>
                        <a:rPr lang="en-US" sz="2000" b="0" i="1" dirty="0" smtClean="0">
                          <a:solidFill>
                            <a:schemeClr val="accent2"/>
                          </a:solidFill>
                          <a:latin typeface="Cambria Math" panose="02040503050406030204" pitchFamily="18" charset="0"/>
                          <a:ea typeface="Cambria Math" panose="02040503050406030204" pitchFamily="18" charset="0"/>
                        </a:rPr>
                        <m:t>′</m:t>
                      </m:r>
                    </m:oMath>
                  </m:oMathPara>
                </a14:m>
                <a:endParaRPr lang="en-US" sz="2000" i="1" dirty="0"/>
              </a:p>
            </p:txBody>
          </p:sp>
        </mc:Choice>
        <mc:Fallback xmlns="">
          <p:sp>
            <p:nvSpPr>
              <p:cNvPr id="48" name="TextBox 47">
                <a:extLst>
                  <a:ext uri="{FF2B5EF4-FFF2-40B4-BE49-F238E27FC236}">
                    <a16:creationId xmlns:a16="http://schemas.microsoft.com/office/drawing/2014/main" id="{EF683434-C151-DBD0-4671-F33AB132AB0A}"/>
                  </a:ext>
                </a:extLst>
              </p:cNvPr>
              <p:cNvSpPr txBox="1">
                <a:spLocks noRot="1" noChangeAspect="1" noMove="1" noResize="1" noEditPoints="1" noAdjustHandles="1" noChangeArrowheads="1" noChangeShapeType="1" noTextEdit="1"/>
              </p:cNvSpPr>
              <p:nvPr/>
            </p:nvSpPr>
            <p:spPr>
              <a:xfrm>
                <a:off x="2154818" y="1700073"/>
                <a:ext cx="2031581" cy="400110"/>
              </a:xfrm>
              <a:prstGeom prst="rect">
                <a:avLst/>
              </a:prstGeom>
              <a:blipFill>
                <a:blip r:embed="rId17"/>
                <a:stretch>
                  <a:fillRect l="-1198"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0C257C9F-C8DB-3F6E-4BBC-D648934BAC9E}"/>
                  </a:ext>
                </a:extLst>
              </p:cNvPr>
              <p:cNvSpPr txBox="1"/>
              <p:nvPr/>
            </p:nvSpPr>
            <p:spPr>
              <a:xfrm>
                <a:off x="7733847" y="1696230"/>
                <a:ext cx="2031581" cy="40011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en-US" sz="2000" b="0" i="1" dirty="0" smtClean="0">
                          <a:solidFill>
                            <a:srgbClr val="00B050"/>
                          </a:solidFill>
                          <a:latin typeface="Cambria Math" panose="02040503050406030204" pitchFamily="18" charset="0"/>
                        </a:rPr>
                        <m:t>𝑐𝑝𝑖𝑑</m:t>
                      </m:r>
                      <m:r>
                        <a:rPr lang="en-US" sz="2000" b="0" i="1" dirty="0" smtClean="0">
                          <a:solidFill>
                            <a:srgbClr val="00B050"/>
                          </a:solidFill>
                          <a:latin typeface="Cambria Math" panose="02040503050406030204" pitchFamily="18" charset="0"/>
                        </a:rPr>
                        <m:t>′←</m:t>
                      </m:r>
                      <m:r>
                        <a:rPr lang="en-US" sz="2000" b="0" i="1" dirty="0" smtClean="0">
                          <a:solidFill>
                            <a:schemeClr val="accent2"/>
                          </a:solidFill>
                          <a:latin typeface="Cambria Math" panose="02040503050406030204" pitchFamily="18" charset="0"/>
                          <a:ea typeface="Cambria Math" panose="02040503050406030204" pitchFamily="18" charset="0"/>
                        </a:rPr>
                        <m:t>𝑝𝑖𝑑</m:t>
                      </m:r>
                    </m:oMath>
                  </m:oMathPara>
                </a14:m>
                <a:endParaRPr lang="en-US" sz="2000" i="1" dirty="0"/>
              </a:p>
            </p:txBody>
          </p:sp>
        </mc:Choice>
        <mc:Fallback xmlns="">
          <p:sp>
            <p:nvSpPr>
              <p:cNvPr id="49" name="TextBox 48">
                <a:extLst>
                  <a:ext uri="{FF2B5EF4-FFF2-40B4-BE49-F238E27FC236}">
                    <a16:creationId xmlns:a16="http://schemas.microsoft.com/office/drawing/2014/main" id="{0C257C9F-C8DB-3F6E-4BBC-D648934BAC9E}"/>
                  </a:ext>
                </a:extLst>
              </p:cNvPr>
              <p:cNvSpPr txBox="1">
                <a:spLocks noRot="1" noChangeAspect="1" noMove="1" noResize="1" noEditPoints="1" noAdjustHandles="1" noChangeArrowheads="1" noChangeShapeType="1" noTextEdit="1"/>
              </p:cNvSpPr>
              <p:nvPr/>
            </p:nvSpPr>
            <p:spPr>
              <a:xfrm>
                <a:off x="7733847" y="1696230"/>
                <a:ext cx="2031581" cy="400110"/>
              </a:xfrm>
              <a:prstGeom prst="rect">
                <a:avLst/>
              </a:prstGeom>
              <a:blipFill>
                <a:blip r:embed="rId18"/>
                <a:stretch>
                  <a:fillRect l="-1802" b="-1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2">
                <a:extLst>
                  <a:ext uri="{FF2B5EF4-FFF2-40B4-BE49-F238E27FC236}">
                    <a16:creationId xmlns:a16="http://schemas.microsoft.com/office/drawing/2014/main" id="{1A490428-8C06-53F7-203D-902DA97E6763}"/>
                  </a:ext>
                </a:extLst>
              </p:cNvPr>
              <p:cNvSpPr>
                <a:spLocks noChangeArrowheads="1"/>
              </p:cNvSpPr>
              <p:nvPr/>
            </p:nvSpPr>
            <p:spPr bwMode="auto">
              <a:xfrm>
                <a:off x="457925" y="977056"/>
                <a:ext cx="11027166" cy="2816156"/>
              </a:xfrm>
              <a:prstGeom prst="rect">
                <a:avLst/>
              </a:prstGeom>
              <a:solidFill>
                <a:schemeClr val="accent2">
                  <a:lumMod val="20000"/>
                  <a:lumOff val="80000"/>
                </a:schemeClr>
              </a:solidFill>
              <a:ln w="19050">
                <a:solidFill>
                  <a:srgbClr val="C00000"/>
                </a:solid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solidFill>
                    <a:srgbClr val="212529"/>
                  </a:solidFill>
                  <a:latin typeface="var(--bs-font-monospace)"/>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212529"/>
                    </a:solidFill>
                    <a:latin typeface="var(--bs-font-monospace)"/>
                  </a:rPr>
                  <a:t>Examples from IRTF CFRG draft </a:t>
                </a:r>
                <a:r>
                  <a:rPr lang="en-US" altLang="en-US" sz="1600" dirty="0">
                    <a:solidFill>
                      <a:srgbClr val="212529"/>
                    </a:solidFill>
                    <a:latin typeface="var(--bs-font-monospace)"/>
                  </a:rPr>
                  <a:t>[AHH’20-24]</a:t>
                </a:r>
                <a:r>
                  <a:rPr lang="en-US" altLang="en-US" dirty="0">
                    <a:solidFill>
                      <a:srgbClr val="212529"/>
                    </a:solidFill>
                    <a:latin typeface="var(--bs-font-monospace)"/>
                  </a:rPr>
                  <a:t> specifying </a:t>
                </a:r>
                <a:r>
                  <a:rPr lang="en-US" altLang="en-US" dirty="0" err="1">
                    <a:solidFill>
                      <a:srgbClr val="212529"/>
                    </a:solidFill>
                    <a:latin typeface="var(--bs-font-monospace)"/>
                  </a:rPr>
                  <a:t>CPace</a:t>
                </a:r>
                <a:r>
                  <a:rPr lang="en-US" altLang="en-US" dirty="0">
                    <a:solidFill>
                      <a:srgbClr val="212529"/>
                    </a:solidFill>
                    <a:latin typeface="var(--bs-font-monospace)"/>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212529"/>
                  </a:solidFill>
                  <a:effectLst/>
                  <a:latin typeface="var(--bs-font-monospace)"/>
                </a:endParaRPr>
              </a:p>
              <a:p>
                <a:pPr lvl="0"/>
                <a:r>
                  <a:rPr lang="en-US" altLang="en-US" dirty="0">
                    <a:solidFill>
                      <a:srgbClr val="212529"/>
                    </a:solidFill>
                    <a:latin typeface="var(--bs-font-monospace)"/>
                  </a:rPr>
                  <a:t>[…] </a:t>
                </a:r>
                <a:r>
                  <a:rPr kumimoji="0" lang="en-US" altLang="en-US" b="0" i="0" u="none" strike="noStrike" cap="none" normalizeH="0" baseline="0" dirty="0">
                    <a:ln>
                      <a:noFill/>
                    </a:ln>
                    <a:solidFill>
                      <a:srgbClr val="212529"/>
                    </a:solidFill>
                    <a:effectLst/>
                    <a:latin typeface="var(--bs-font-monospace)"/>
                  </a:rPr>
                  <a:t>it is </a:t>
                </a:r>
                <a:r>
                  <a:rPr kumimoji="0" lang="en-US" altLang="en-US" b="0" i="0" u="sng" strike="noStrike" cap="none" normalizeH="0" baseline="0" dirty="0">
                    <a:ln>
                      <a:noFill/>
                    </a:ln>
                    <a:solidFill>
                      <a:srgbClr val="212529"/>
                    </a:solidFill>
                    <a:effectLst/>
                    <a:latin typeface="var(--bs-font-monospace)"/>
                  </a:rPr>
                  <a:t>RECOMMENDED that applications establish a unique session identifier </a:t>
                </a:r>
                <a14:m>
                  <m:oMath xmlns:m="http://schemas.openxmlformats.org/officeDocument/2006/math">
                    <m:r>
                      <a:rPr kumimoji="0" lang="en-US" altLang="en-US" b="0" i="1" u="sng" strike="noStrike" cap="none" normalizeH="0" baseline="0" dirty="0" smtClean="0">
                        <a:ln>
                          <a:noFill/>
                        </a:ln>
                        <a:solidFill>
                          <a:srgbClr val="0070C0"/>
                        </a:solidFill>
                        <a:effectLst/>
                        <a:latin typeface="Cambria Math" panose="02040503050406030204" pitchFamily="18" charset="0"/>
                      </a:rPr>
                      <m:t>𝑠𝑖𝑑</m:t>
                    </m:r>
                  </m:oMath>
                </a14:m>
                <a:r>
                  <a:rPr kumimoji="0" lang="en-US" altLang="en-US" b="0" i="0" u="none" strike="noStrike" cap="none" normalizeH="0" baseline="0" dirty="0">
                    <a:ln>
                      <a:noFill/>
                    </a:ln>
                    <a:solidFill>
                      <a:srgbClr val="212529"/>
                    </a:solidFill>
                    <a:effectLst/>
                    <a:latin typeface="var(--bs-font-monospace)"/>
                  </a:rPr>
                  <a:t> prior to running the </a:t>
                </a:r>
                <a:r>
                  <a:rPr kumimoji="0" lang="en-US" altLang="en-US" b="0" i="0" u="none" strike="noStrike" cap="none" normalizeH="0" baseline="0" dirty="0" err="1">
                    <a:ln>
                      <a:noFill/>
                    </a:ln>
                    <a:solidFill>
                      <a:srgbClr val="212529"/>
                    </a:solidFill>
                    <a:effectLst/>
                    <a:latin typeface="var(--bs-font-monospace)"/>
                  </a:rPr>
                  <a:t>CPace</a:t>
                </a:r>
                <a:r>
                  <a:rPr kumimoji="0" lang="en-US" altLang="en-US" b="0" i="0" u="none" strike="noStrike" cap="none" normalizeH="0" baseline="0" dirty="0">
                    <a:ln>
                      <a:noFill/>
                    </a:ln>
                    <a:solidFill>
                      <a:srgbClr val="212529"/>
                    </a:solidFill>
                    <a:effectLst/>
                    <a:latin typeface="var(--bs-font-monospace)"/>
                  </a:rPr>
                  <a:t> protocol. This can be implemented by concatenating random bytes produced by A with random bytes produced by B.  If such preceding round is not an option but parties are assigned clear initiator-responder roles, it is </a:t>
                </a:r>
                <a:r>
                  <a:rPr kumimoji="0" lang="en-US" altLang="en-US" b="0" i="0" u="sng" strike="noStrike" cap="none" normalizeH="0" baseline="0" dirty="0">
                    <a:ln>
                      <a:noFill/>
                    </a:ln>
                    <a:solidFill>
                      <a:srgbClr val="212529"/>
                    </a:solidFill>
                    <a:effectLst/>
                    <a:latin typeface="var(--bs-font-monospace)"/>
                  </a:rPr>
                  <a:t>RECOMMENDED to let the initiator A choose a fresh random</a:t>
                </a:r>
                <a:r>
                  <a:rPr kumimoji="0" lang="en-US" altLang="en-US" b="0" i="0" strike="noStrike" cap="none" normalizeH="0" baseline="0" dirty="0">
                    <a:ln>
                      <a:noFill/>
                    </a:ln>
                    <a:solidFill>
                      <a:srgbClr val="212529"/>
                    </a:solidFill>
                    <a:effectLst/>
                    <a:latin typeface="var(--bs-font-monospace)"/>
                  </a:rPr>
                  <a:t> </a:t>
                </a:r>
                <a14:m>
                  <m:oMath xmlns:m="http://schemas.openxmlformats.org/officeDocument/2006/math">
                    <m:r>
                      <a:rPr lang="en-US" altLang="en-US" i="1" dirty="0">
                        <a:solidFill>
                          <a:srgbClr val="0070C0"/>
                        </a:solidFill>
                        <a:latin typeface="Cambria Math" panose="02040503050406030204" pitchFamily="18" charset="0"/>
                      </a:rPr>
                      <m:t>𝑠𝑖𝑑</m:t>
                    </m:r>
                  </m:oMath>
                </a14:m>
                <a:r>
                  <a:rPr lang="en-US" altLang="en-US" dirty="0">
                    <a:solidFill>
                      <a:srgbClr val="212529"/>
                    </a:solidFill>
                    <a:latin typeface="var(--bs-font-monospace)"/>
                  </a:rPr>
                  <a:t> </a:t>
                </a:r>
                <a:r>
                  <a:rPr kumimoji="0" lang="en-US" altLang="en-US" b="0" i="0" u="none" strike="noStrike" cap="none" normalizeH="0" baseline="0" dirty="0">
                    <a:ln>
                      <a:noFill/>
                    </a:ln>
                    <a:solidFill>
                      <a:srgbClr val="212529"/>
                    </a:solidFill>
                    <a:effectLst/>
                    <a:latin typeface="var(--bs-font-monospace)"/>
                  </a:rPr>
                  <a:t>and send it to B together with the first message. </a:t>
                </a:r>
              </a:p>
              <a:p>
                <a:pPr lvl="0"/>
                <a:endParaRPr lang="en-US" altLang="en-US" sz="1800" dirty="0">
                  <a:solidFill>
                    <a:srgbClr val="212529"/>
                  </a:solidFill>
                  <a:latin typeface="var(--bs-font-monospace)"/>
                </a:endParaRPr>
              </a:p>
              <a:p>
                <a:pPr lvl="0"/>
                <a:r>
                  <a:rPr kumimoji="0" lang="en-US" altLang="en-US" b="0" i="0" u="none" strike="noStrike" cap="none" normalizeH="0" baseline="0" dirty="0">
                    <a:ln>
                      <a:noFill/>
                    </a:ln>
                    <a:solidFill>
                      <a:srgbClr val="212529"/>
                    </a:solidFill>
                    <a:effectLst/>
                    <a:latin typeface="var(--bs-font-monospace)"/>
                  </a:rPr>
                  <a:t>[…] associated data fields (</a:t>
                </a:r>
                <a:r>
                  <a:rPr kumimoji="0" lang="en-US" altLang="en-US" b="0" i="0" u="none" strike="noStrike" cap="none" normalizeH="0" baseline="0" dirty="0" err="1">
                    <a:ln>
                      <a:noFill/>
                    </a:ln>
                    <a:solidFill>
                      <a:srgbClr val="212529"/>
                    </a:solidFill>
                    <a:effectLst/>
                    <a:latin typeface="var(--bs-font-monospace)"/>
                  </a:rPr>
                  <a:t>ADa</a:t>
                </a:r>
                <a:r>
                  <a:rPr kumimoji="0" lang="en-US" altLang="en-US" b="0" i="0" u="none" strike="noStrike" cap="none" normalizeH="0" baseline="0" dirty="0">
                    <a:ln>
                      <a:noFill/>
                    </a:ln>
                    <a:solidFill>
                      <a:srgbClr val="212529"/>
                    </a:solidFill>
                    <a:effectLst/>
                    <a:latin typeface="var(--bs-font-monospace)"/>
                  </a:rPr>
                  <a:t> and </a:t>
                </a:r>
                <a:r>
                  <a:rPr kumimoji="0" lang="en-US" altLang="en-US" b="0" i="0" u="none" strike="noStrike" cap="none" normalizeH="0" baseline="0" dirty="0" err="1">
                    <a:ln>
                      <a:noFill/>
                    </a:ln>
                    <a:solidFill>
                      <a:srgbClr val="212529"/>
                    </a:solidFill>
                    <a:effectLst/>
                    <a:latin typeface="var(--bs-font-monospace)"/>
                  </a:rPr>
                  <a:t>ADb</a:t>
                </a:r>
                <a:r>
                  <a:rPr kumimoji="0" lang="en-US" altLang="en-US" b="0" i="0" u="none" strike="noStrike" cap="none" normalizeH="0" baseline="0" dirty="0">
                    <a:ln>
                      <a:noFill/>
                    </a:ln>
                    <a:solidFill>
                      <a:srgbClr val="212529"/>
                    </a:solidFill>
                    <a:effectLst/>
                    <a:latin typeface="var(--bs-font-monospace)"/>
                  </a:rPr>
                  <a:t>) […] </a:t>
                </a:r>
                <a:r>
                  <a:rPr kumimoji="0" lang="en-US" altLang="en-US" b="0" i="0" strike="noStrike" cap="none" normalizeH="0" baseline="0" dirty="0">
                    <a:ln>
                      <a:noFill/>
                    </a:ln>
                    <a:solidFill>
                      <a:srgbClr val="212529"/>
                    </a:solidFill>
                    <a:effectLst/>
                    <a:latin typeface="var(--bs-font-monospace)"/>
                  </a:rPr>
                  <a:t>can be used </a:t>
                </a:r>
                <a:r>
                  <a:rPr kumimoji="0" lang="en-US" altLang="en-US" b="0" i="0" u="none" strike="noStrike" cap="none" normalizeH="0" baseline="0" dirty="0">
                    <a:ln>
                      <a:noFill/>
                    </a:ln>
                    <a:solidFill>
                      <a:srgbClr val="212529"/>
                    </a:solidFill>
                    <a:effectLst/>
                    <a:latin typeface="var(--bs-font-monospace)"/>
                  </a:rPr>
                  <a:t>to authenticate public associated data. […] </a:t>
                </a:r>
                <a:r>
                  <a:rPr kumimoji="0" lang="en-US" altLang="en-US" b="0" i="0" u="sng" strike="noStrike" cap="none" normalizeH="0" baseline="0" dirty="0">
                    <a:ln>
                      <a:noFill/>
                    </a:ln>
                    <a:solidFill>
                      <a:srgbClr val="212529"/>
                    </a:solidFill>
                    <a:effectLst/>
                    <a:latin typeface="var(--bs-font-monospace)"/>
                  </a:rPr>
                  <a:t>party identities (</a:t>
                </a:r>
                <a14:m>
                  <m:oMath xmlns:m="http://schemas.openxmlformats.org/officeDocument/2006/math">
                    <m:r>
                      <a:rPr kumimoji="0" lang="en-US" altLang="en-US" b="0" i="1" u="sng" strike="noStrike" cap="none" normalizeH="0" baseline="0" dirty="0" smtClean="0">
                        <a:ln>
                          <a:noFill/>
                        </a:ln>
                        <a:solidFill>
                          <a:schemeClr val="accent2"/>
                        </a:solidFill>
                        <a:effectLst/>
                        <a:latin typeface="Cambria Math" panose="02040503050406030204" pitchFamily="18" charset="0"/>
                      </a:rPr>
                      <m:t>𝑝𝑖𝑑</m:t>
                    </m:r>
                  </m:oMath>
                </a14:m>
                <a:r>
                  <a:rPr lang="en-US" altLang="en-US" u="sng" dirty="0" err="1">
                    <a:solidFill>
                      <a:srgbClr val="212529"/>
                    </a:solidFill>
                    <a:latin typeface="var(--bs-font-monospace)"/>
                  </a:rPr>
                  <a:t>’s</a:t>
                </a:r>
                <a:r>
                  <a:rPr lang="en-US" altLang="en-US" u="sng" dirty="0">
                    <a:solidFill>
                      <a:srgbClr val="212529"/>
                    </a:solidFill>
                    <a:latin typeface="var(--bs-font-monospace)"/>
                  </a:rPr>
                  <a:t>) </a:t>
                </a:r>
                <a:r>
                  <a:rPr kumimoji="0" lang="en-US" altLang="en-US" b="0" i="0" u="sng" strike="noStrike" cap="none" normalizeH="0" baseline="0" dirty="0">
                    <a:ln>
                      <a:noFill/>
                    </a:ln>
                    <a:solidFill>
                      <a:srgbClr val="212529"/>
                    </a:solidFill>
                    <a:effectLst/>
                    <a:latin typeface="var(--bs-font-monospace)"/>
                  </a:rPr>
                  <a:t>SHOULD be included in </a:t>
                </a:r>
                <a:r>
                  <a:rPr kumimoji="0" lang="en-US" altLang="en-US" b="0" i="0" u="sng" strike="noStrike" cap="none" normalizeH="0" baseline="0" dirty="0" err="1">
                    <a:ln>
                      <a:noFill/>
                    </a:ln>
                    <a:solidFill>
                      <a:srgbClr val="212529"/>
                    </a:solidFill>
                    <a:effectLst/>
                    <a:latin typeface="var(--bs-font-monospace)"/>
                  </a:rPr>
                  <a:t>ADa</a:t>
                </a:r>
                <a:r>
                  <a:rPr kumimoji="0" lang="en-US" altLang="en-US" b="0" i="0" u="sng" strike="noStrike" cap="none" normalizeH="0" baseline="0" dirty="0">
                    <a:ln>
                      <a:noFill/>
                    </a:ln>
                    <a:solidFill>
                      <a:srgbClr val="212529"/>
                    </a:solidFill>
                    <a:effectLst/>
                    <a:latin typeface="var(--bs-font-monospace)"/>
                  </a:rPr>
                  <a:t> and </a:t>
                </a:r>
                <a:r>
                  <a:rPr kumimoji="0" lang="en-US" altLang="en-US" b="0" i="0" u="sng" strike="noStrike" cap="none" normalizeH="0" baseline="0" dirty="0" err="1">
                    <a:ln>
                      <a:noFill/>
                    </a:ln>
                    <a:solidFill>
                      <a:srgbClr val="212529"/>
                    </a:solidFill>
                    <a:effectLst/>
                    <a:latin typeface="var(--bs-font-monospace)"/>
                  </a:rPr>
                  <a:t>ADb</a:t>
                </a:r>
                <a:r>
                  <a:rPr lang="en-US" altLang="en-US" dirty="0">
                    <a:solidFill>
                      <a:srgbClr val="212529"/>
                    </a:solidFill>
                    <a:latin typeface="var(--bs-font-monospace)"/>
                  </a:rPr>
                  <a:t>.</a:t>
                </a:r>
              </a:p>
              <a:p>
                <a:pPr lvl="0"/>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mc:Choice>
        <mc:Fallback xmlns="">
          <p:sp>
            <p:nvSpPr>
              <p:cNvPr id="50" name="Rectangle 2">
                <a:extLst>
                  <a:ext uri="{FF2B5EF4-FFF2-40B4-BE49-F238E27FC236}">
                    <a16:creationId xmlns:a16="http://schemas.microsoft.com/office/drawing/2014/main" id="{1A490428-8C06-53F7-203D-902DA97E6763}"/>
                  </a:ext>
                </a:extLst>
              </p:cNvPr>
              <p:cNvSpPr>
                <a:spLocks noRot="1" noChangeAspect="1" noMove="1" noResize="1" noEditPoints="1" noAdjustHandles="1" noChangeArrowheads="1" noChangeShapeType="1" noTextEdit="1"/>
              </p:cNvSpPr>
              <p:nvPr/>
            </p:nvSpPr>
            <p:spPr bwMode="auto">
              <a:xfrm>
                <a:off x="457925" y="977056"/>
                <a:ext cx="11027166" cy="2816156"/>
              </a:xfrm>
              <a:prstGeom prst="rect">
                <a:avLst/>
              </a:prstGeom>
              <a:blipFill>
                <a:blip r:embed="rId19"/>
                <a:stretch>
                  <a:fillRect l="-386"/>
                </a:stretch>
              </a:blipFill>
              <a:ln w="19050">
                <a:solidFill>
                  <a:srgbClr val="C00000"/>
                </a:solid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49107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xEl>
                                              <p:pRg st="3" end="3"/>
                                            </p:txEl>
                                          </p:spTgt>
                                        </p:tgtEl>
                                        <p:attrNameLst>
                                          <p:attrName>style.visibility</p:attrName>
                                        </p:attrNameLst>
                                      </p:cBhvr>
                                      <p:to>
                                        <p:strVal val="visible"/>
                                      </p:to>
                                    </p:set>
                                    <p:animEffect transition="in" filter="fade">
                                      <p:cBhvr>
                                        <p:cTn id="7" dur="1000"/>
                                        <p:tgtEl>
                                          <p:spTgt spid="5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4">
                                            <p:txEl>
                                              <p:pRg st="5" end="5"/>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4">
                                            <p:txEl>
                                              <p:pRg st="6" end="6"/>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4">
                                            <p:txEl>
                                              <p:pRg st="7" end="7"/>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4">
                                            <p:txEl>
                                              <p:pRg st="8" end="8"/>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4">
                                            <p:txEl>
                                              <p:pRg st="9" end="9"/>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itle 1">
                <a:extLst>
                  <a:ext uri="{FF2B5EF4-FFF2-40B4-BE49-F238E27FC236}">
                    <a16:creationId xmlns:a16="http://schemas.microsoft.com/office/drawing/2014/main" id="{3AF6E8D4-F984-E940-D361-B48C29CBCC99}"/>
                  </a:ext>
                </a:extLst>
              </p:cNvPr>
              <p:cNvSpPr txBox="1">
                <a:spLocks/>
              </p:cNvSpPr>
              <p:nvPr/>
            </p:nvSpPr>
            <p:spPr bwMode="auto">
              <a:xfrm>
                <a:off x="109006" y="1122466"/>
                <a:ext cx="11973988" cy="57355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marL="457200" indent="-457200">
                  <a:spcBef>
                    <a:spcPts val="600"/>
                  </a:spcBef>
                  <a:buFont typeface="+mj-lt"/>
                  <a:buAutoNum type="arabicPeriod"/>
                </a:pPr>
                <a:r>
                  <a:rPr lang="en-US" sz="1800" dirty="0">
                    <a:latin typeface="+mn-lt"/>
                  </a:rPr>
                  <a:t>We define Universally Composable (UC) </a:t>
                </a:r>
                <a:r>
                  <a:rPr lang="en-US" sz="1800" b="1" i="1" dirty="0">
                    <a:latin typeface="+mn-lt"/>
                  </a:rPr>
                  <a:t>Bare </a:t>
                </a:r>
                <a:r>
                  <a:rPr lang="en-US" sz="1800" b="1" dirty="0">
                    <a:latin typeface="+mn-lt"/>
                  </a:rPr>
                  <a:t>PAKE</a:t>
                </a:r>
                <a:r>
                  <a:rPr lang="en-US" sz="1800" dirty="0">
                    <a:latin typeface="+mn-lt"/>
                  </a:rPr>
                  <a:t> security model: truly </a:t>
                </a:r>
                <a:r>
                  <a:rPr lang="en-US" sz="1800" b="1" dirty="0">
                    <a:latin typeface="+mn-lt"/>
                  </a:rPr>
                  <a:t>password-only </a:t>
                </a:r>
                <a:r>
                  <a:rPr lang="en-US" sz="1800" dirty="0">
                    <a:solidFill>
                      <a:prstClr val="black"/>
                    </a:solidFill>
                    <a:latin typeface="Calibri" panose="020F0502020204030204"/>
                    <a:ea typeface="宋体" panose="02010600030101010101" pitchFamily="2" charset="-122"/>
                    <a:cs typeface="+mn-cs"/>
                  </a:rPr>
                  <a:t>(</a:t>
                </a:r>
                <a14:m>
                  <m:oMath xmlns:m="http://schemas.openxmlformats.org/officeDocument/2006/math">
                    <m:r>
                      <a:rPr lang="en-US" sz="1800" b="0" i="1" dirty="0" smtClean="0">
                        <a:solidFill>
                          <a:schemeClr val="tx1"/>
                        </a:solidFill>
                        <a:latin typeface="Cambria Math" panose="02040503050406030204" pitchFamily="18" charset="0"/>
                      </a:rPr>
                      <m:t>𝑝𝑤</m:t>
                    </m:r>
                  </m:oMath>
                </a14:m>
                <a:r>
                  <a:rPr lang="en-US" sz="1800" dirty="0">
                    <a:solidFill>
                      <a:schemeClr val="tx1"/>
                    </a:solidFill>
                    <a:latin typeface="Calibri" panose="020F0502020204030204"/>
                    <a:ea typeface="宋体" panose="02010600030101010101" pitchFamily="2" charset="-122"/>
                    <a:cs typeface="+mn-cs"/>
                  </a:rPr>
                  <a:t> </a:t>
                </a:r>
                <a:r>
                  <a:rPr lang="en-US" sz="1800" dirty="0">
                    <a:solidFill>
                      <a:prstClr val="black"/>
                    </a:solidFill>
                    <a:latin typeface="Calibri" panose="020F0502020204030204"/>
                    <a:ea typeface="宋体" panose="02010600030101010101" pitchFamily="2" charset="-122"/>
                    <a:cs typeface="+mn-cs"/>
                  </a:rPr>
                  <a:t>is the only required input)</a:t>
                </a:r>
                <a:endParaRPr lang="en-US" sz="1800" b="1" dirty="0">
                  <a:latin typeface="+mn-lt"/>
                </a:endParaRPr>
              </a:p>
              <a:p>
                <a:pPr marL="914400" lvl="1" indent="-457200">
                  <a:spcBef>
                    <a:spcPts val="600"/>
                  </a:spcBef>
                  <a:buFont typeface="Arial" panose="020B0604020202020204" pitchFamily="34" charset="0"/>
                  <a:buChar char="•"/>
                </a:pPr>
                <a:r>
                  <a:rPr lang="en-US" sz="1800" dirty="0">
                    <a:latin typeface="+mn-lt"/>
                  </a:rPr>
                  <a:t>session identifier </a:t>
                </a:r>
                <a14:m>
                  <m:oMath xmlns:m="http://schemas.openxmlformats.org/officeDocument/2006/math">
                    <m:r>
                      <a:rPr lang="en-US" sz="1800" i="1" dirty="0">
                        <a:solidFill>
                          <a:srgbClr val="0070C0"/>
                        </a:solidFill>
                        <a:latin typeface="Cambria Math" panose="02040503050406030204" pitchFamily="18" charset="0"/>
                      </a:rPr>
                      <m:t>𝑠𝑖𝑑</m:t>
                    </m:r>
                  </m:oMath>
                </a14:m>
                <a:r>
                  <a:rPr lang="en-US" sz="1800" dirty="0">
                    <a:latin typeface="Calibri" panose="020F0502020204030204"/>
                  </a:rPr>
                  <a:t> is a protocol output</a:t>
                </a:r>
                <a:endParaRPr lang="en-US" sz="1800" i="1" dirty="0">
                  <a:latin typeface="Calibri" panose="020F0502020204030204"/>
                </a:endParaRPr>
              </a:p>
              <a:p>
                <a:pPr marL="914400" lvl="1" indent="-457200">
                  <a:spcBef>
                    <a:spcPts val="600"/>
                  </a:spcBef>
                  <a:buFont typeface="Arial" panose="020B0604020202020204" pitchFamily="34" charset="0"/>
                  <a:buChar char="•"/>
                </a:pPr>
                <a:r>
                  <a:rPr lang="en-US" sz="1800" dirty="0">
                    <a:latin typeface="Calibri" panose="020F0502020204030204"/>
                  </a:rPr>
                  <a:t>counterparty identifier </a:t>
                </a:r>
                <a14:m>
                  <m:oMath xmlns:m="http://schemas.openxmlformats.org/officeDocument/2006/math">
                    <m:r>
                      <m:rPr>
                        <m:sty m:val="p"/>
                      </m:rPr>
                      <a:rPr lang="en-US" sz="1800" b="0" i="0" dirty="0" smtClean="0">
                        <a:solidFill>
                          <a:srgbClr val="00B050"/>
                        </a:solidFill>
                        <a:latin typeface="Cambria Math" panose="02040503050406030204" pitchFamily="18" charset="0"/>
                      </a:rPr>
                      <m:t>c</m:t>
                    </m:r>
                    <m:r>
                      <a:rPr lang="en-US" sz="1800" i="1" dirty="0">
                        <a:solidFill>
                          <a:srgbClr val="00B050"/>
                        </a:solidFill>
                        <a:latin typeface="Cambria Math" panose="02040503050406030204" pitchFamily="18" charset="0"/>
                      </a:rPr>
                      <m:t>𝑝𝑖𝑑</m:t>
                    </m:r>
                  </m:oMath>
                </a14:m>
                <a:r>
                  <a:rPr lang="en-US" sz="1800" dirty="0">
                    <a:latin typeface="Calibri" panose="020F0502020204030204"/>
                  </a:rPr>
                  <a:t> is an output</a:t>
                </a:r>
                <a:endParaRPr lang="en-US" sz="1800" i="1" dirty="0">
                  <a:solidFill>
                    <a:prstClr val="black"/>
                  </a:solidFill>
                  <a:latin typeface="Calibri" panose="020F0502020204030204"/>
                </a:endParaRPr>
              </a:p>
              <a:p>
                <a:pPr marL="914400" lvl="1" indent="-457200">
                  <a:spcBef>
                    <a:spcPts val="600"/>
                  </a:spcBef>
                  <a:buFont typeface="Arial" panose="020B0604020202020204" pitchFamily="34" charset="0"/>
                  <a:buChar char="•"/>
                </a:pPr>
                <a:r>
                  <a:rPr lang="en-US" sz="1800" dirty="0">
                    <a:latin typeface="Calibri" panose="020F0502020204030204"/>
                  </a:rPr>
                  <a:t>party identifier </a:t>
                </a:r>
                <a14:m>
                  <m:oMath xmlns:m="http://schemas.openxmlformats.org/officeDocument/2006/math">
                    <m:r>
                      <a:rPr lang="en-US" sz="1800" i="1" dirty="0">
                        <a:solidFill>
                          <a:schemeClr val="accent2"/>
                        </a:solidFill>
                        <a:latin typeface="Cambria Math" panose="02040503050406030204" pitchFamily="18" charset="0"/>
                      </a:rPr>
                      <m:t>𝑝𝑖𝑑</m:t>
                    </m:r>
                  </m:oMath>
                </a14:m>
                <a:r>
                  <a:rPr lang="en-US" sz="1800" dirty="0">
                    <a:latin typeface="Calibri" panose="020F0502020204030204"/>
                  </a:rPr>
                  <a:t> is </a:t>
                </a:r>
                <a:r>
                  <a:rPr lang="en-US" sz="1800" i="1" dirty="0">
                    <a:latin typeface="Calibri" panose="020F0502020204030204"/>
                  </a:rPr>
                  <a:t>an arbitrary associated data</a:t>
                </a:r>
                <a:endParaRPr lang="en-US" sz="1800" dirty="0">
                  <a:solidFill>
                    <a:prstClr val="black"/>
                  </a:solidFill>
                  <a:latin typeface="+mn-lt"/>
                </a:endParaRPr>
              </a:p>
              <a:p>
                <a:pPr marL="457200" indent="-457200">
                  <a:spcBef>
                    <a:spcPts val="1800"/>
                  </a:spcBef>
                  <a:buFont typeface="+mj-lt"/>
                  <a:buAutoNum type="arabicPeriod"/>
                </a:pPr>
                <a:r>
                  <a:rPr lang="en-US" sz="1800" dirty="0">
                    <a:latin typeface="+mn-lt"/>
                  </a:rPr>
                  <a:t>UC Bare PAKE is an </a:t>
                </a:r>
                <a:r>
                  <a:rPr lang="en-US" sz="1800" i="1" dirty="0">
                    <a:latin typeface="+mn-lt"/>
                  </a:rPr>
                  <a:t>upgrade </a:t>
                </a:r>
                <a:r>
                  <a:rPr lang="en-US" sz="1800" dirty="0">
                    <a:latin typeface="+mn-lt"/>
                  </a:rPr>
                  <a:t>over UC PAKE of </a:t>
                </a:r>
                <a:r>
                  <a:rPr lang="en-US" sz="1600" dirty="0">
                    <a:latin typeface="+mn-lt"/>
                  </a:rPr>
                  <a:t>[CHKLM’05]</a:t>
                </a:r>
                <a:r>
                  <a:rPr lang="en-US" sz="1800" dirty="0">
                    <a:latin typeface="+mn-lt"/>
                  </a:rPr>
                  <a:t>:</a:t>
                </a:r>
              </a:p>
              <a:p>
                <a:pPr marL="914400" lvl="1" indent="-457200">
                  <a:spcBef>
                    <a:spcPts val="600"/>
                  </a:spcBef>
                  <a:buFont typeface="Arial" panose="020B0604020202020204" pitchFamily="34" charset="0"/>
                  <a:buChar char="•"/>
                </a:pPr>
                <a:r>
                  <a:rPr lang="en-US" sz="1800" dirty="0">
                    <a:latin typeface="+mn-lt"/>
                  </a:rPr>
                  <a:t>Bare PAKE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latin typeface="+mn-lt"/>
                  </a:rPr>
                  <a:t>  </a:t>
                </a:r>
                <a:r>
                  <a:rPr lang="en-US" sz="1800" dirty="0">
                    <a:solidFill>
                      <a:prstClr val="black"/>
                    </a:solidFill>
                    <a:latin typeface="Calibri" panose="020F0502020204030204"/>
                  </a:rPr>
                  <a:t>PAKE at zero cost:		   run Bare PAKE on </a:t>
                </a:r>
                <a14:m>
                  <m:oMath xmlns:m="http://schemas.openxmlformats.org/officeDocument/2006/math">
                    <m:r>
                      <a:rPr lang="en-US" sz="1800" i="1" dirty="0">
                        <a:solidFill>
                          <a:prstClr val="black"/>
                        </a:solidFill>
                        <a:latin typeface="Cambria Math" panose="02040503050406030204" pitchFamily="18" charset="0"/>
                      </a:rPr>
                      <m:t>𝑝𝑤</m:t>
                    </m:r>
                    <m:r>
                      <a:rPr lang="en-US" sz="1800" b="0" i="1" dirty="0" smtClean="0">
                        <a:solidFill>
                          <a:prstClr val="black"/>
                        </a:solidFill>
                        <a:latin typeface="Cambria Math" panose="02040503050406030204" pitchFamily="18" charset="0"/>
                      </a:rPr>
                      <m:t>′</m:t>
                    </m:r>
                  </m:oMath>
                </a14:m>
                <a:r>
                  <a:rPr lang="en-US" sz="1800" dirty="0">
                    <a:solidFill>
                      <a:prstClr val="black"/>
                    </a:solidFill>
                    <a:latin typeface="Calibri" panose="020F0502020204030204"/>
                  </a:rPr>
                  <a:t> = (</a:t>
                </a:r>
                <a14:m>
                  <m:oMath xmlns:m="http://schemas.openxmlformats.org/officeDocument/2006/math">
                    <m:r>
                      <a:rPr lang="en-US" sz="1800" i="1" dirty="0">
                        <a:solidFill>
                          <a:prstClr val="black"/>
                        </a:solidFill>
                        <a:latin typeface="Cambria Math" panose="02040503050406030204" pitchFamily="18" charset="0"/>
                      </a:rPr>
                      <m:t>𝑝𝑤</m:t>
                    </m:r>
                  </m:oMath>
                </a14:m>
                <a:r>
                  <a:rPr lang="en-US" sz="1800" dirty="0">
                    <a:solidFill>
                      <a:prstClr val="black"/>
                    </a:solidFill>
                    <a:latin typeface="Calibri" panose="020F0502020204030204"/>
                  </a:rPr>
                  <a:t>|</a:t>
                </a:r>
                <a14:m>
                  <m:oMath xmlns:m="http://schemas.openxmlformats.org/officeDocument/2006/math">
                    <m:r>
                      <a:rPr lang="en-US" sz="1800" i="1" dirty="0">
                        <a:solidFill>
                          <a:srgbClr val="0070C0"/>
                        </a:solidFill>
                        <a:latin typeface="Cambria Math" panose="02040503050406030204" pitchFamily="18" charset="0"/>
                      </a:rPr>
                      <m:t>𝑠𝑑</m:t>
                    </m:r>
                  </m:oMath>
                </a14:m>
                <a:r>
                  <a:rPr lang="en-US" sz="1800" dirty="0">
                    <a:latin typeface="Calibri" panose="020F0502020204030204"/>
                  </a:rPr>
                  <a:t>|</a:t>
                </a:r>
                <a14:m>
                  <m:oMath xmlns:m="http://schemas.openxmlformats.org/officeDocument/2006/math">
                    <m:r>
                      <a:rPr lang="en-US" sz="1800" i="1" dirty="0">
                        <a:solidFill>
                          <a:schemeClr val="accent2"/>
                        </a:solidFill>
                        <a:latin typeface="Cambria Math" panose="02040503050406030204" pitchFamily="18" charset="0"/>
                      </a:rPr>
                      <m:t>𝑝𝑖𝑑</m:t>
                    </m:r>
                  </m:oMath>
                </a14:m>
                <a:r>
                  <a:rPr lang="en-US" sz="1800" dirty="0">
                    <a:latin typeface="Calibri" panose="020F0502020204030204"/>
                  </a:rPr>
                  <a:t>|</a:t>
                </a:r>
                <a14:m>
                  <m:oMath xmlns:m="http://schemas.openxmlformats.org/officeDocument/2006/math">
                    <m:r>
                      <m:rPr>
                        <m:sty m:val="p"/>
                      </m:rPr>
                      <a:rPr lang="en-US" sz="1800" dirty="0">
                        <a:solidFill>
                          <a:srgbClr val="00B050"/>
                        </a:solidFill>
                        <a:latin typeface="Cambria Math" panose="02040503050406030204" pitchFamily="18" charset="0"/>
                      </a:rPr>
                      <m:t>c</m:t>
                    </m:r>
                    <m:r>
                      <a:rPr lang="en-US" sz="1800" i="1" dirty="0">
                        <a:solidFill>
                          <a:srgbClr val="00B050"/>
                        </a:solidFill>
                        <a:latin typeface="Cambria Math" panose="02040503050406030204" pitchFamily="18" charset="0"/>
                      </a:rPr>
                      <m:t>𝑝𝑖𝑑</m:t>
                    </m:r>
                  </m:oMath>
                </a14:m>
                <a:r>
                  <a:rPr lang="en-US" sz="1800" dirty="0">
                    <a:latin typeface="+mn-lt"/>
                  </a:rPr>
                  <a:t>)</a:t>
                </a:r>
              </a:p>
              <a:p>
                <a:pPr marL="914400" lvl="1" indent="-457200">
                  <a:spcBef>
                    <a:spcPts val="600"/>
                  </a:spcBef>
                  <a:buFont typeface="Arial" panose="020B0604020202020204" pitchFamily="34" charset="0"/>
                  <a:buChar char="•"/>
                </a:pPr>
                <a:r>
                  <a:rPr lang="en-US" sz="1800" dirty="0">
                    <a:latin typeface="+mn-lt"/>
                  </a:rPr>
                  <a:t>PAKE  </a:t>
                </a:r>
                <a14:m>
                  <m:oMath xmlns:m="http://schemas.openxmlformats.org/officeDocument/2006/math">
                    <m:r>
                      <a:rPr lang="en-US" sz="1800" i="1" smtClean="0">
                        <a:latin typeface="Cambria Math" panose="02040503050406030204" pitchFamily="18" charset="0"/>
                        <a:ea typeface="Cambria Math" panose="02040503050406030204" pitchFamily="18" charset="0"/>
                      </a:rPr>
                      <m:t>→</m:t>
                    </m:r>
                  </m:oMath>
                </a14:m>
                <a:r>
                  <a:rPr lang="en-US" sz="1800" dirty="0">
                    <a:latin typeface="+mn-lt"/>
                  </a:rPr>
                  <a:t>  </a:t>
                </a:r>
                <a:r>
                  <a:rPr lang="en-US" sz="1800" dirty="0">
                    <a:solidFill>
                      <a:prstClr val="black"/>
                    </a:solidFill>
                    <a:latin typeface="Calibri" panose="020F0502020204030204"/>
                  </a:rPr>
                  <a:t>Bare PAKE at the cost of an extra round:	   create </a:t>
                </a:r>
                <a14:m>
                  <m:oMath xmlns:m="http://schemas.openxmlformats.org/officeDocument/2006/math">
                    <m:r>
                      <a:rPr lang="en-US" sz="1800" i="1" dirty="0">
                        <a:solidFill>
                          <a:srgbClr val="0070C0"/>
                        </a:solidFill>
                        <a:latin typeface="Cambria Math" panose="02040503050406030204" pitchFamily="18" charset="0"/>
                      </a:rPr>
                      <m:t>𝑠𝑖</m:t>
                    </m:r>
                    <m:r>
                      <a:rPr lang="en-US" sz="1800" i="1" dirty="0" smtClean="0">
                        <a:solidFill>
                          <a:srgbClr val="0070C0"/>
                        </a:solidFill>
                        <a:latin typeface="Cambria Math" panose="02040503050406030204" pitchFamily="18" charset="0"/>
                      </a:rPr>
                      <m:t>𝑑</m:t>
                    </m:r>
                  </m:oMath>
                </a14:m>
                <a:r>
                  <a:rPr lang="en-US" sz="1800" dirty="0">
                    <a:latin typeface="Calibri" panose="020F0502020204030204"/>
                  </a:rPr>
                  <a:t>, </a:t>
                </a:r>
                <a14:m>
                  <m:oMath xmlns:m="http://schemas.openxmlformats.org/officeDocument/2006/math">
                    <m:r>
                      <a:rPr lang="en-US" sz="1800" i="1" dirty="0">
                        <a:solidFill>
                          <a:schemeClr val="accent2"/>
                        </a:solidFill>
                        <a:latin typeface="Cambria Math" panose="02040503050406030204" pitchFamily="18" charset="0"/>
                      </a:rPr>
                      <m:t>𝑝𝑖</m:t>
                    </m:r>
                    <m:r>
                      <a:rPr lang="en-US" sz="1800" b="0" i="1" dirty="0" smtClean="0">
                        <a:solidFill>
                          <a:schemeClr val="accent2"/>
                        </a:solidFill>
                        <a:latin typeface="Cambria Math" panose="02040503050406030204" pitchFamily="18" charset="0"/>
                      </a:rPr>
                      <m:t>𝑑</m:t>
                    </m:r>
                  </m:oMath>
                </a14:m>
                <a:r>
                  <a:rPr lang="en-US" sz="1800" dirty="0">
                    <a:latin typeface="+mn-lt"/>
                  </a:rPr>
                  <a:t>’s and matching </a:t>
                </a:r>
                <a14:m>
                  <m:oMath xmlns:m="http://schemas.openxmlformats.org/officeDocument/2006/math">
                    <m:r>
                      <m:rPr>
                        <m:sty m:val="p"/>
                      </m:rPr>
                      <a:rPr lang="en-US" sz="1800" dirty="0">
                        <a:solidFill>
                          <a:srgbClr val="00B050"/>
                        </a:solidFill>
                        <a:latin typeface="Cambria Math" panose="02040503050406030204" pitchFamily="18" charset="0"/>
                      </a:rPr>
                      <m:t>c</m:t>
                    </m:r>
                    <m:r>
                      <a:rPr lang="en-US" sz="1800" i="1" dirty="0">
                        <a:solidFill>
                          <a:srgbClr val="00B050"/>
                        </a:solidFill>
                        <a:latin typeface="Cambria Math" panose="02040503050406030204" pitchFamily="18" charset="0"/>
                      </a:rPr>
                      <m:t>𝑝𝑖𝑑</m:t>
                    </m:r>
                  </m:oMath>
                </a14:m>
                <a:r>
                  <a:rPr lang="en-US" sz="1800" dirty="0">
                    <a:latin typeface="+mn-lt"/>
                  </a:rPr>
                  <a:t>’s and then run PAKE</a:t>
                </a:r>
              </a:p>
              <a:p>
                <a:pPr marL="457200" indent="-457200">
                  <a:spcBef>
                    <a:spcPts val="1800"/>
                  </a:spcBef>
                  <a:buFont typeface="+mj-lt"/>
                  <a:buAutoNum type="arabicPeriod"/>
                </a:pPr>
                <a:r>
                  <a:rPr kumimoji="0" 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We show two important symmetric PAKE protocols realize UC Bare PAKE:</a:t>
                </a:r>
              </a:p>
              <a:p>
                <a:pPr marL="914400" lvl="1" indent="-457200">
                  <a:spcBef>
                    <a:spcPts val="600"/>
                  </a:spcBef>
                  <a:buFont typeface="Arial" panose="020B0604020202020204" pitchFamily="34" charset="0"/>
                  <a:buChar char="•"/>
                </a:pPr>
                <a:r>
                  <a:rPr lang="en-US" sz="1800" dirty="0">
                    <a:solidFill>
                      <a:srgbClr val="FF0000"/>
                    </a:solidFill>
                    <a:latin typeface="Calibri" panose="020F0502020204030204"/>
                  </a:rPr>
                  <a:t>EKE-NIKE</a:t>
                </a:r>
                <a:r>
                  <a:rPr lang="en-US" sz="1800" dirty="0">
                    <a:solidFill>
                      <a:prstClr val="black"/>
                    </a:solidFill>
                    <a:latin typeface="Calibri" panose="020F0502020204030204"/>
                  </a:rPr>
                  <a:t>, Encrypted Key Exchange </a:t>
                </a:r>
                <a:r>
                  <a:rPr lang="en-US" sz="1600" dirty="0">
                    <a:solidFill>
                      <a:prstClr val="black"/>
                    </a:solidFill>
                    <a:latin typeface="Calibri" panose="020F0502020204030204"/>
                  </a:rPr>
                  <a:t>[BM’92]</a:t>
                </a:r>
                <a:r>
                  <a:rPr lang="en-US" sz="1800" dirty="0">
                    <a:solidFill>
                      <a:prstClr val="black"/>
                    </a:solidFill>
                    <a:latin typeface="Calibri" panose="020F0502020204030204"/>
                  </a:rPr>
                  <a:t> instantiated with (any) CKS-secure </a:t>
                </a:r>
                <a:r>
                  <a:rPr lang="en-US" sz="1600" dirty="0">
                    <a:solidFill>
                      <a:prstClr val="black"/>
                    </a:solidFill>
                    <a:latin typeface="Calibri" panose="020F0502020204030204"/>
                  </a:rPr>
                  <a:t>[CKS’08]</a:t>
                </a:r>
                <a:r>
                  <a:rPr lang="en-US" sz="1800" dirty="0">
                    <a:solidFill>
                      <a:prstClr val="black"/>
                    </a:solidFill>
                    <a:latin typeface="Calibri" panose="020F0502020204030204"/>
                  </a:rPr>
                  <a:t> Non-Interactive Key Exchange</a:t>
                </a:r>
              </a:p>
              <a:p>
                <a:pPr marL="1371600" lvl="2" indent="-457200">
                  <a:spcBef>
                    <a:spcPts val="600"/>
                  </a:spcBef>
                  <a:buFont typeface="Arial" panose="020B0604020202020204" pitchFamily="34" charset="0"/>
                  <a:buChar char="•"/>
                </a:pPr>
                <a:r>
                  <a:rPr lang="en-US" sz="1800" dirty="0">
                    <a:solidFill>
                      <a:prstClr val="black"/>
                    </a:solidFill>
                    <a:latin typeface="Calibri" panose="020F0502020204030204"/>
                  </a:rPr>
                  <a:t>allows for post-quantum instantiation from LWE-based NIKE, e.g. </a:t>
                </a:r>
                <a:r>
                  <a:rPr lang="en-US" sz="1600" dirty="0">
                    <a:solidFill>
                      <a:prstClr val="black"/>
                    </a:solidFill>
                    <a:latin typeface="Calibri" panose="020F0502020204030204"/>
                  </a:rPr>
                  <a:t>[GKQMS’23]</a:t>
                </a:r>
                <a:endParaRPr lang="en-US" sz="1800" dirty="0">
                  <a:solidFill>
                    <a:prstClr val="black"/>
                  </a:solidFill>
                  <a:latin typeface="Calibri" panose="020F0502020204030204"/>
                </a:endParaRPr>
              </a:p>
              <a:p>
                <a:pPr marL="914400" lvl="1" indent="-457200">
                  <a:spcBef>
                    <a:spcPts val="600"/>
                  </a:spcBef>
                  <a:buFont typeface="Arial" panose="020B0604020202020204" pitchFamily="34" charset="0"/>
                  <a:buChar char="•"/>
                </a:pPr>
                <a:r>
                  <a:rPr lang="en-US" sz="1800" dirty="0" err="1">
                    <a:solidFill>
                      <a:srgbClr val="FF0000"/>
                    </a:solidFill>
                    <a:latin typeface="Calibri" panose="020F0502020204030204"/>
                  </a:rPr>
                  <a:t>CPace</a:t>
                </a:r>
                <a:r>
                  <a:rPr lang="en-US" sz="1800" dirty="0">
                    <a:solidFill>
                      <a:prstClr val="black"/>
                    </a:solidFill>
                    <a:latin typeface="Calibri" panose="020F0502020204030204"/>
                  </a:rPr>
                  <a:t> </a:t>
                </a:r>
                <a:r>
                  <a:rPr lang="en-US" sz="1600" dirty="0">
                    <a:solidFill>
                      <a:prstClr val="black"/>
                    </a:solidFill>
                    <a:latin typeface="Calibri" panose="020F0502020204030204"/>
                  </a:rPr>
                  <a:t>[HL’17,AHH’21]</a:t>
                </a:r>
                <a:r>
                  <a:rPr lang="en-US" sz="1800" dirty="0">
                    <a:solidFill>
                      <a:prstClr val="black"/>
                    </a:solidFill>
                    <a:latin typeface="Calibri" panose="020F0502020204030204"/>
                  </a:rPr>
                  <a:t>, the IETF PAKE competition winner</a:t>
                </a:r>
              </a:p>
              <a:p>
                <a:pPr marL="1371600" lvl="2" indent="-457200">
                  <a:spcBef>
                    <a:spcPts val="600"/>
                  </a:spcBef>
                  <a:buFont typeface="Arial" panose="020B0604020202020204" pitchFamily="34" charset="0"/>
                  <a:buChar char="•"/>
                </a:pPr>
                <a:r>
                  <a:rPr lang="en-US" sz="1800" dirty="0">
                    <a:solidFill>
                      <a:prstClr val="black"/>
                    </a:solidFill>
                    <a:latin typeface="Calibri" panose="020F0502020204030204"/>
                  </a:rPr>
                  <a:t>validates </a:t>
                </a:r>
                <a:r>
                  <a:rPr lang="en-US" sz="1800" dirty="0" err="1">
                    <a:solidFill>
                      <a:prstClr val="black"/>
                    </a:solidFill>
                    <a:latin typeface="Calibri" panose="020F0502020204030204"/>
                  </a:rPr>
                  <a:t>CPace</a:t>
                </a:r>
                <a:r>
                  <a:rPr lang="en-US" sz="1800" dirty="0">
                    <a:solidFill>
                      <a:prstClr val="black"/>
                    </a:solidFill>
                    <a:latin typeface="Calibri" panose="020F0502020204030204"/>
                  </a:rPr>
                  <a:t> IRTF draft </a:t>
                </a:r>
                <a:r>
                  <a:rPr lang="en-US" sz="1600" dirty="0">
                    <a:solidFill>
                      <a:prstClr val="black"/>
                    </a:solidFill>
                    <a:latin typeface="Calibri" panose="020F0502020204030204"/>
                  </a:rPr>
                  <a:t>[AHH’20-24]</a:t>
                </a:r>
                <a:r>
                  <a:rPr lang="en-US" sz="1800" dirty="0">
                    <a:solidFill>
                      <a:prstClr val="black"/>
                    </a:solidFill>
                    <a:latin typeface="Calibri" panose="020F0502020204030204"/>
                  </a:rPr>
                  <a:t> where </a:t>
                </a:r>
                <a14:m>
                  <m:oMath xmlns:m="http://schemas.openxmlformats.org/officeDocument/2006/math">
                    <m:r>
                      <a:rPr lang="en-US" sz="1800" i="1" dirty="0">
                        <a:solidFill>
                          <a:srgbClr val="0070C0"/>
                        </a:solidFill>
                        <a:latin typeface="Cambria Math" panose="02040503050406030204" pitchFamily="18" charset="0"/>
                      </a:rPr>
                      <m:t>𝑠𝑖𝑑</m:t>
                    </m:r>
                  </m:oMath>
                </a14:m>
                <a:r>
                  <a:rPr lang="en-US" sz="1800" dirty="0">
                    <a:latin typeface="Calibri" panose="020F0502020204030204"/>
                  </a:rPr>
                  <a:t>,</a:t>
                </a:r>
                <a14:m>
                  <m:oMath xmlns:m="http://schemas.openxmlformats.org/officeDocument/2006/math">
                    <m:r>
                      <a:rPr lang="en-US" sz="1800" i="1" dirty="0">
                        <a:solidFill>
                          <a:schemeClr val="accent2"/>
                        </a:solidFill>
                        <a:latin typeface="Cambria Math" panose="02040503050406030204" pitchFamily="18" charset="0"/>
                      </a:rPr>
                      <m:t>𝑝𝑖𝑑</m:t>
                    </m:r>
                  </m:oMath>
                </a14:m>
                <a:r>
                  <a:rPr lang="en-US" sz="1800" dirty="0">
                    <a:latin typeface="Calibri" panose="020F0502020204030204"/>
                  </a:rPr>
                  <a:t>,</a:t>
                </a:r>
                <a14:m>
                  <m:oMath xmlns:m="http://schemas.openxmlformats.org/officeDocument/2006/math">
                    <m:r>
                      <m:rPr>
                        <m:sty m:val="p"/>
                      </m:rPr>
                      <a:rPr lang="en-US" sz="1800" dirty="0">
                        <a:solidFill>
                          <a:srgbClr val="00B050"/>
                        </a:solidFill>
                        <a:latin typeface="Cambria Math" panose="02040503050406030204" pitchFamily="18" charset="0"/>
                      </a:rPr>
                      <m:t>c</m:t>
                    </m:r>
                    <m:r>
                      <a:rPr lang="en-US" sz="1800" i="1" dirty="0">
                        <a:solidFill>
                          <a:srgbClr val="00B050"/>
                        </a:solidFill>
                        <a:latin typeface="Cambria Math" panose="02040503050406030204" pitchFamily="18" charset="0"/>
                      </a:rPr>
                      <m:t>𝑝𝑖𝑑</m:t>
                    </m:r>
                  </m:oMath>
                </a14:m>
                <a:r>
                  <a:rPr lang="en-US" sz="1800" dirty="0">
                    <a:solidFill>
                      <a:prstClr val="black"/>
                    </a:solidFill>
                    <a:latin typeface="Calibri" panose="020F0502020204030204"/>
                  </a:rPr>
                  <a:t> inputs optional</a:t>
                </a:r>
              </a:p>
              <a:p>
                <a:pPr marL="457200" indent="-457200">
                  <a:spcBef>
                    <a:spcPts val="1800"/>
                  </a:spcBef>
                  <a:buFont typeface="+mj-lt"/>
                  <a:buAutoNum type="arabicPeriod"/>
                </a:pPr>
                <a:r>
                  <a:rPr lang="en-US" sz="1800" dirty="0">
                    <a:latin typeface="+mn-lt"/>
                  </a:rPr>
                  <a:t>Bonus:  Bare PAKE is a </a:t>
                </a:r>
                <a:r>
                  <a:rPr lang="en-US" sz="1800" i="1" dirty="0">
                    <a:latin typeface="+mn-lt"/>
                  </a:rPr>
                  <a:t>reusable </a:t>
                </a:r>
                <a:r>
                  <a:rPr lang="en-US" sz="1800" dirty="0">
                    <a:latin typeface="+mn-lt"/>
                  </a:rPr>
                  <a:t>PAKE   </a:t>
                </a:r>
                <a:r>
                  <a:rPr lang="en-US" sz="1600" dirty="0">
                    <a:latin typeface="+mn-lt"/>
                  </a:rPr>
                  <a:t>(</a:t>
                </a:r>
                <a:r>
                  <a:rPr lang="en-US" altLang="en-US" sz="1600" dirty="0">
                    <a:solidFill>
                      <a:srgbClr val="212529"/>
                    </a:solidFill>
                    <a:latin typeface="var(--bs-font-monospace)"/>
                  </a:rPr>
                  <a:t>one-sided PAKE re-usability appeared in “</a:t>
                </a:r>
                <a:r>
                  <a:rPr lang="en-US" altLang="en-US" sz="1600" i="1" dirty="0">
                    <a:solidFill>
                      <a:srgbClr val="212529"/>
                    </a:solidFill>
                    <a:latin typeface="var(--bs-font-monospace)"/>
                  </a:rPr>
                  <a:t>Password-Authenticated PKE”</a:t>
                </a:r>
                <a:r>
                  <a:rPr lang="en-US" altLang="en-US" sz="1600" dirty="0">
                    <a:solidFill>
                      <a:srgbClr val="212529"/>
                    </a:solidFill>
                    <a:latin typeface="var(--bs-font-monospace)"/>
                  </a:rPr>
                  <a:t> </a:t>
                </a:r>
                <a:r>
                  <a:rPr lang="en-US" altLang="en-US" sz="1400" dirty="0">
                    <a:solidFill>
                      <a:srgbClr val="212529"/>
                    </a:solidFill>
                    <a:latin typeface="var(--bs-font-monospace)"/>
                  </a:rPr>
                  <a:t>[BCJLNX’19]</a:t>
                </a:r>
                <a:r>
                  <a:rPr lang="en-US" sz="1600" dirty="0"/>
                  <a:t>)</a:t>
                </a:r>
                <a:endParaRPr lang="en-US" sz="1800" i="1" dirty="0">
                  <a:latin typeface="+mn-lt"/>
                </a:endParaRPr>
              </a:p>
              <a:p>
                <a:pPr marL="914400" lvl="1" indent="-457200">
                  <a:spcBef>
                    <a:spcPts val="600"/>
                  </a:spcBef>
                  <a:buFont typeface="Arial" panose="020B0604020202020204" pitchFamily="34" charset="0"/>
                  <a:buChar char="•"/>
                </a:pPr>
                <a:r>
                  <a:rPr lang="en-US" sz="1800" dirty="0">
                    <a:latin typeface="+mn-lt"/>
                  </a:rPr>
                  <a:t>Ada’s session is bound only to </a:t>
                </a:r>
                <a14:m>
                  <m:oMath xmlns:m="http://schemas.openxmlformats.org/officeDocument/2006/math">
                    <m:r>
                      <a:rPr lang="en-US" sz="1800" i="1" dirty="0">
                        <a:solidFill>
                          <a:prstClr val="black"/>
                        </a:solidFill>
                        <a:latin typeface="Cambria Math" panose="02040503050406030204" pitchFamily="18" charset="0"/>
                      </a:rPr>
                      <m:t>𝑝𝑤</m:t>
                    </m:r>
                  </m:oMath>
                </a14:m>
                <a:r>
                  <a:rPr lang="en-US" sz="1800" dirty="0">
                    <a:latin typeface="+mn-lt"/>
                  </a:rPr>
                  <a:t>, and not to (</a:t>
                </a:r>
                <a14:m>
                  <m:oMath xmlns:m="http://schemas.openxmlformats.org/officeDocument/2006/math">
                    <m:r>
                      <a:rPr lang="en-US" sz="1800" i="1" dirty="0">
                        <a:solidFill>
                          <a:srgbClr val="0070C0"/>
                        </a:solidFill>
                        <a:latin typeface="Cambria Math" panose="02040503050406030204" pitchFamily="18" charset="0"/>
                      </a:rPr>
                      <m:t>𝑠𝑖𝑑</m:t>
                    </m:r>
                  </m:oMath>
                </a14:m>
                <a:r>
                  <a:rPr lang="en-US" sz="1800" baseline="-25000" dirty="0" err="1">
                    <a:latin typeface="+mn-lt"/>
                  </a:rPr>
                  <a:t>Ada-Charles</a:t>
                </a:r>
                <a:r>
                  <a:rPr lang="en-US" sz="1800" dirty="0" err="1">
                    <a:latin typeface="+mn-lt"/>
                  </a:rPr>
                  <a:t>,</a:t>
                </a:r>
                <a:r>
                  <a:rPr lang="en-US" sz="1800" dirty="0">
                    <a:solidFill>
                      <a:schemeClr val="accent2"/>
                    </a:solidFill>
                  </a:rPr>
                  <a:t> </a:t>
                </a:r>
                <a14:m>
                  <m:oMath xmlns:m="http://schemas.openxmlformats.org/officeDocument/2006/math">
                    <m:r>
                      <a:rPr lang="en-US" sz="1800" i="1" dirty="0">
                        <a:solidFill>
                          <a:schemeClr val="accent2"/>
                        </a:solidFill>
                        <a:latin typeface="Cambria Math" panose="02040503050406030204" pitchFamily="18" charset="0"/>
                      </a:rPr>
                      <m:t>𝑝𝑖𝑑</m:t>
                    </m:r>
                  </m:oMath>
                </a14:m>
                <a:r>
                  <a:rPr lang="en-US" sz="1800" baseline="-25000" dirty="0" err="1">
                    <a:latin typeface="+mn-lt"/>
                  </a:rPr>
                  <a:t>Ada</a:t>
                </a:r>
                <a:r>
                  <a:rPr lang="en-US" sz="1800" dirty="0" err="1">
                    <a:latin typeface="+mn-lt"/>
                  </a:rPr>
                  <a:t>,</a:t>
                </a:r>
                <a:r>
                  <a:rPr lang="en-US" sz="1800" dirty="0">
                    <a:solidFill>
                      <a:srgbClr val="00B050"/>
                    </a:solidFill>
                  </a:rPr>
                  <a:t> </a:t>
                </a:r>
                <a14:m>
                  <m:oMath xmlns:m="http://schemas.openxmlformats.org/officeDocument/2006/math">
                    <m:r>
                      <m:rPr>
                        <m:sty m:val="p"/>
                      </m:rPr>
                      <a:rPr lang="en-US" sz="1800" dirty="0">
                        <a:solidFill>
                          <a:srgbClr val="00B050"/>
                        </a:solidFill>
                        <a:latin typeface="Cambria Math" panose="02040503050406030204" pitchFamily="18" charset="0"/>
                      </a:rPr>
                      <m:t>c</m:t>
                    </m:r>
                    <m:r>
                      <a:rPr lang="en-US" sz="1800" i="1" dirty="0">
                        <a:solidFill>
                          <a:srgbClr val="00B050"/>
                        </a:solidFill>
                        <a:latin typeface="Cambria Math" panose="02040503050406030204" pitchFamily="18" charset="0"/>
                      </a:rPr>
                      <m:t>𝑝𝑖𝑑</m:t>
                    </m:r>
                  </m:oMath>
                </a14:m>
                <a:r>
                  <a:rPr lang="en-US" sz="1800" baseline="-25000" dirty="0">
                    <a:latin typeface="+mn-lt"/>
                  </a:rPr>
                  <a:t>Charles</a:t>
                </a:r>
                <a:r>
                  <a:rPr lang="en-US" sz="1800" dirty="0">
                    <a:latin typeface="+mn-lt"/>
                  </a:rPr>
                  <a:t>) as in UC PAKE</a:t>
                </a:r>
              </a:p>
              <a:p>
                <a:pPr lvl="1">
                  <a:spcBef>
                    <a:spcPts val="600"/>
                  </a:spcBef>
                </a:pPr>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 </m:t>
                    </m:r>
                  </m:oMath>
                </a14:m>
                <a:r>
                  <a:rPr lang="en-US" sz="1800" dirty="0">
                    <a:latin typeface="+mn-lt"/>
                  </a:rPr>
                  <a:t>    she can re-use her Bare PAKE session state to establish keys with Debby, Eddie, Frances, …</a:t>
                </a:r>
              </a:p>
              <a:p>
                <a:pPr lvl="2">
                  <a:spcBef>
                    <a:spcPts val="600"/>
                  </a:spcBef>
                </a:pPr>
                <a14:m>
                  <m:oMath xmlns:m="http://schemas.openxmlformats.org/officeDocument/2006/math">
                    <m:r>
                      <a:rPr lang="en-US" sz="1800" i="1">
                        <a:latin typeface="Cambria Math" panose="02040503050406030204" pitchFamily="18" charset="0"/>
                        <a:ea typeface="Cambria Math" panose="02040503050406030204" pitchFamily="18" charset="0"/>
                      </a:rPr>
                      <m:t>→ </m:t>
                    </m:r>
                  </m:oMath>
                </a14:m>
                <a:r>
                  <a:rPr lang="en-US" sz="1800" dirty="0">
                    <a:latin typeface="+mn-lt"/>
                  </a:rPr>
                  <a:t>    uses </a:t>
                </a:r>
                <a14:m>
                  <m:oMath xmlns:m="http://schemas.openxmlformats.org/officeDocument/2006/math">
                    <m:r>
                      <a:rPr lang="en-US" sz="1800" b="0" i="0" dirty="0" smtClean="0">
                        <a:latin typeface="Cambria Math" panose="02040503050406030204" pitchFamily="18" charset="0"/>
                      </a:rPr>
                      <m:t>1</m:t>
                    </m:r>
                  </m:oMath>
                </a14:m>
                <a:r>
                  <a:rPr lang="en-US" sz="1800" dirty="0">
                    <a:latin typeface="+mn-lt"/>
                  </a:rPr>
                  <a:t> message/party to establish </a:t>
                </a:r>
                <a14:m>
                  <m:oMath xmlns:m="http://schemas.openxmlformats.org/officeDocument/2006/math">
                    <m:sSup>
                      <m:sSupPr>
                        <m:ctrlPr>
                          <a:rPr lang="en-US" sz="1800" i="1" dirty="0" smtClean="0">
                            <a:latin typeface="Cambria Math" panose="02040503050406030204" pitchFamily="18" charset="0"/>
                          </a:rPr>
                        </m:ctrlPr>
                      </m:sSupPr>
                      <m:e>
                        <m:r>
                          <a:rPr lang="en-US" sz="1800" i="1" dirty="0" smtClean="0">
                            <a:latin typeface="Cambria Math" panose="02040503050406030204" pitchFamily="18" charset="0"/>
                          </a:rPr>
                          <m:t>𝑛</m:t>
                        </m:r>
                      </m:e>
                      <m:sup>
                        <m:r>
                          <a:rPr lang="en-US" sz="1800" i="1" dirty="0" smtClean="0">
                            <a:latin typeface="Cambria Math" panose="02040503050406030204" pitchFamily="18" charset="0"/>
                          </a:rPr>
                          <m:t>2</m:t>
                        </m:r>
                      </m:sup>
                    </m:sSup>
                  </m:oMath>
                </a14:m>
                <a:r>
                  <a:rPr lang="en-US" sz="1800" dirty="0">
                    <a:latin typeface="+mn-lt"/>
                  </a:rPr>
                  <a:t> pair-wise keys among </a:t>
                </a:r>
                <a14:m>
                  <m:oMath xmlns:m="http://schemas.openxmlformats.org/officeDocument/2006/math">
                    <m:r>
                      <a:rPr lang="en-US" sz="1800" i="1" dirty="0" smtClean="0">
                        <a:latin typeface="Cambria Math" panose="02040503050406030204" pitchFamily="18" charset="0"/>
                      </a:rPr>
                      <m:t>𝑛</m:t>
                    </m:r>
                  </m:oMath>
                </a14:m>
                <a:r>
                  <a:rPr lang="en-US" sz="1800" dirty="0">
                    <a:latin typeface="+mn-lt"/>
                  </a:rPr>
                  <a:t> parties sharing low-entropy password/passcode</a:t>
                </a:r>
                <a:endParaRPr lang="en-US" altLang="zh-CN" sz="1800" dirty="0">
                  <a:latin typeface="+mn-lt"/>
                  <a:sym typeface="Symbol" panose="05050102010706020507" pitchFamily="18" charset="2"/>
                </a:endParaRPr>
              </a:p>
            </p:txBody>
          </p:sp>
        </mc:Choice>
        <mc:Fallback xmlns="">
          <p:sp>
            <p:nvSpPr>
              <p:cNvPr id="7" name="Title 1">
                <a:extLst>
                  <a:ext uri="{FF2B5EF4-FFF2-40B4-BE49-F238E27FC236}">
                    <a16:creationId xmlns:a16="http://schemas.microsoft.com/office/drawing/2014/main" id="{3AF6E8D4-F984-E940-D361-B48C29CBCC99}"/>
                  </a:ext>
                </a:extLst>
              </p:cNvPr>
              <p:cNvSpPr txBox="1">
                <a:spLocks noRot="1" noChangeAspect="1" noMove="1" noResize="1" noEditPoints="1" noAdjustHandles="1" noChangeArrowheads="1" noChangeShapeType="1" noTextEdit="1"/>
              </p:cNvSpPr>
              <p:nvPr/>
            </p:nvSpPr>
            <p:spPr bwMode="auto">
              <a:xfrm>
                <a:off x="109006" y="1122466"/>
                <a:ext cx="11973988" cy="5735534"/>
              </a:xfrm>
              <a:prstGeom prst="rect">
                <a:avLst/>
              </a:prstGeom>
              <a:blipFill>
                <a:blip r:embed="rId3"/>
                <a:stretch>
                  <a:fillRect l="-458" t="-956" b="-10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3" name="Title 1">
            <a:extLst>
              <a:ext uri="{FF2B5EF4-FFF2-40B4-BE49-F238E27FC236}">
                <a16:creationId xmlns:a16="http://schemas.microsoft.com/office/drawing/2014/main" id="{F36DE411-8C2C-4523-8300-2D6B232DDC58}"/>
              </a:ext>
            </a:extLst>
          </p:cNvPr>
          <p:cNvSpPr txBox="1">
            <a:spLocks/>
          </p:cNvSpPr>
          <p:nvPr/>
        </p:nvSpPr>
        <p:spPr bwMode="auto">
          <a:xfrm>
            <a:off x="190029" y="115376"/>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Our Contributions:  UC Bare PAKE</a:t>
            </a:r>
            <a:endParaRPr lang="en-US" sz="3600" dirty="0">
              <a:solidFill>
                <a:srgbClr val="FF0000"/>
              </a:solidFill>
            </a:endParaRPr>
          </a:p>
        </p:txBody>
      </p:sp>
      <p:grpSp>
        <p:nvGrpSpPr>
          <p:cNvPr id="21" name="Group 20">
            <a:extLst>
              <a:ext uri="{FF2B5EF4-FFF2-40B4-BE49-F238E27FC236}">
                <a16:creationId xmlns:a16="http://schemas.microsoft.com/office/drawing/2014/main" id="{490A5B0E-80A0-ED30-A66B-E5E9F55FD085}"/>
              </a:ext>
            </a:extLst>
          </p:cNvPr>
          <p:cNvGrpSpPr/>
          <p:nvPr/>
        </p:nvGrpSpPr>
        <p:grpSpPr>
          <a:xfrm>
            <a:off x="651641" y="20548"/>
            <a:ext cx="11225053" cy="834735"/>
            <a:chOff x="599085" y="52078"/>
            <a:chExt cx="11225053" cy="834735"/>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2784928-D743-6C88-AB19-5F128F8ECF17}"/>
                    </a:ext>
                  </a:extLst>
                </p:cNvPr>
                <p:cNvSpPr>
                  <a:spLocks noChangeArrowheads="1"/>
                </p:cNvSpPr>
                <p:nvPr/>
              </p:nvSpPr>
              <p:spPr bwMode="auto">
                <a:xfrm>
                  <a:off x="4729654" y="55816"/>
                  <a:ext cx="7094484" cy="830997"/>
                </a:xfrm>
                <a:prstGeom prst="rect">
                  <a:avLst/>
                </a:prstGeom>
                <a:solidFill>
                  <a:schemeClr val="accent2">
                    <a:lumMod val="20000"/>
                    <a:lumOff val="80000"/>
                  </a:schemeClr>
                </a:solidFill>
                <a:ln w="19050">
                  <a:solidFill>
                    <a:srgbClr val="C00000"/>
                  </a:solidFill>
                  <a:miter lim="800000"/>
                  <a:headEnd/>
                  <a:tailEnd/>
                </a:ln>
                <a:effectLst/>
              </p:spPr>
              <p:txBody>
                <a:bodyPr vert="horz" wrap="square" lIns="91440" tIns="0" rIns="91440" bIns="0" numCol="1" anchor="ctr" anchorCtr="0" compatLnSpc="1">
                  <a:prstTxWarp prst="textNoShape">
                    <a:avLst/>
                  </a:prstTxWarp>
                  <a:spAutoFit/>
                </a:bodyPr>
                <a:lstStyle/>
                <a:p>
                  <a:pPr marL="285750" lvl="0" indent="-285750">
                    <a:buFont typeface="Arial" panose="020B0604020202020204" pitchFamily="34" charset="0"/>
                    <a:buChar char="•"/>
                  </a:pPr>
                  <a:r>
                    <a:rPr lang="en-US" altLang="en-US" sz="1600" dirty="0">
                      <a:solidFill>
                        <a:srgbClr val="212529"/>
                      </a:solidFill>
                      <a:latin typeface="var(--bs-font-monospace)"/>
                    </a:rPr>
                    <a:t>[BPR’00]</a:t>
                  </a:r>
                  <a:r>
                    <a:rPr lang="en-US" altLang="en-US" dirty="0">
                      <a:solidFill>
                        <a:srgbClr val="212529"/>
                      </a:solidFill>
                      <a:latin typeface="var(--bs-font-monospace)"/>
                    </a:rPr>
                    <a:t>:  </a:t>
                  </a:r>
                  <a14:m>
                    <m:oMath xmlns:m="http://schemas.openxmlformats.org/officeDocument/2006/math">
                      <m:r>
                        <a:rPr lang="en-US" i="1" dirty="0">
                          <a:solidFill>
                            <a:srgbClr val="0070C0"/>
                          </a:solidFill>
                          <a:latin typeface="Cambria Math" panose="02040503050406030204" pitchFamily="18" charset="0"/>
                        </a:rPr>
                        <m:t>𝑠𝑖𝑑</m:t>
                      </m:r>
                    </m:oMath>
                  </a14:m>
                  <a:r>
                    <a:rPr lang="en-US" altLang="en-US" dirty="0">
                      <a:solidFill>
                        <a:srgbClr val="212529"/>
                      </a:solidFill>
                      <a:latin typeface="var(--bs-font-monospace)"/>
                    </a:rPr>
                    <a:t>’s and </a:t>
                  </a:r>
                  <a14:m>
                    <m:oMath xmlns:m="http://schemas.openxmlformats.org/officeDocument/2006/math">
                      <m:r>
                        <m:rPr>
                          <m:sty m:val="p"/>
                        </m:rPr>
                        <a:rPr lang="en-US" dirty="0">
                          <a:solidFill>
                            <a:srgbClr val="00B050"/>
                          </a:solidFill>
                          <a:latin typeface="Cambria Math" panose="02040503050406030204" pitchFamily="18" charset="0"/>
                        </a:rPr>
                        <m:t>c</m:t>
                      </m:r>
                      <m:r>
                        <a:rPr lang="en-US" i="1" dirty="0">
                          <a:solidFill>
                            <a:srgbClr val="00B050"/>
                          </a:solidFill>
                          <a:latin typeface="Cambria Math" panose="02040503050406030204" pitchFamily="18" charset="0"/>
                        </a:rPr>
                        <m:t>𝑝𝑖𝑑</m:t>
                      </m:r>
                    </m:oMath>
                  </a14:m>
                  <a:r>
                    <a:rPr lang="en-US" altLang="en-US" dirty="0">
                      <a:solidFill>
                        <a:srgbClr val="212529"/>
                      </a:solidFill>
                      <a:latin typeface="var(--bs-font-monospace)"/>
                    </a:rPr>
                    <a:t>’s are outputs instead of inputs</a:t>
                  </a:r>
                </a:p>
                <a:p>
                  <a:pPr marL="285750" lvl="0" indent="-285750">
                    <a:buFont typeface="Arial" panose="020B0604020202020204" pitchFamily="34" charset="0"/>
                    <a:buChar char="•"/>
                  </a:pPr>
                  <a:r>
                    <a:rPr lang="en-US" altLang="en-US" sz="1600" dirty="0">
                      <a:solidFill>
                        <a:srgbClr val="212529"/>
                      </a:solidFill>
                      <a:latin typeface="var(--bs-font-monospace)"/>
                    </a:rPr>
                    <a:t>[BMP’00,CHKLM’05,</a:t>
                  </a:r>
                  <a:r>
                    <a:rPr lang="en-US" altLang="zh-CN" sz="1600" dirty="0">
                      <a:latin typeface="Calibri" panose="020F0502020204030204"/>
                    </a:rPr>
                    <a:t>ABBJKX’20</a:t>
                  </a:r>
                  <a:r>
                    <a:rPr lang="en-US" altLang="en-US" sz="1600" dirty="0">
                      <a:solidFill>
                        <a:srgbClr val="212529"/>
                      </a:solidFill>
                      <a:latin typeface="var(--bs-font-monospace)"/>
                    </a:rPr>
                    <a:t>]</a:t>
                  </a:r>
                  <a:r>
                    <a:rPr lang="en-US" altLang="en-US" dirty="0">
                      <a:solidFill>
                        <a:srgbClr val="212529"/>
                      </a:solidFill>
                      <a:latin typeface="var(--bs-font-monospace)"/>
                    </a:rPr>
                    <a:t>:  arbitrary password distribution, universal composability, admits post-execution (</a:t>
                  </a:r>
                  <a:r>
                    <a:rPr lang="en-US" altLang="en-US" i="1" dirty="0">
                      <a:solidFill>
                        <a:srgbClr val="212529"/>
                      </a:solidFill>
                      <a:latin typeface="var(--bs-font-monospace)"/>
                    </a:rPr>
                    <a:t>lazy</a:t>
                  </a:r>
                  <a:r>
                    <a:rPr lang="en-US" altLang="en-US" dirty="0">
                      <a:solidFill>
                        <a:srgbClr val="212529"/>
                      </a:solidFill>
                      <a:latin typeface="var(--bs-font-monospace)"/>
                    </a:rPr>
                    <a:t>) password test extraction</a:t>
                  </a:r>
                </a:p>
              </p:txBody>
            </p:sp>
          </mc:Choice>
          <mc:Fallback xmlns="">
            <p:sp>
              <p:nvSpPr>
                <p:cNvPr id="3" name="Rectangle 2">
                  <a:extLst>
                    <a:ext uri="{FF2B5EF4-FFF2-40B4-BE49-F238E27FC236}">
                      <a16:creationId xmlns:a16="http://schemas.microsoft.com/office/drawing/2014/main" id="{32784928-D743-6C88-AB19-5F128F8ECF17}"/>
                    </a:ext>
                  </a:extLst>
                </p:cNvPr>
                <p:cNvSpPr>
                  <a:spLocks noRot="1" noChangeAspect="1" noMove="1" noResize="1" noEditPoints="1" noAdjustHandles="1" noChangeArrowheads="1" noChangeShapeType="1" noTextEdit="1"/>
                </p:cNvSpPr>
                <p:nvPr/>
              </p:nvSpPr>
              <p:spPr bwMode="auto">
                <a:xfrm>
                  <a:off x="4729654" y="55816"/>
                  <a:ext cx="7094484" cy="830997"/>
                </a:xfrm>
                <a:prstGeom prst="rect">
                  <a:avLst/>
                </a:prstGeom>
                <a:blipFill>
                  <a:blip r:embed="rId4"/>
                  <a:stretch>
                    <a:fillRect l="-257" t="-7914" r="-857" b="-15108"/>
                  </a:stretch>
                </a:blipFill>
                <a:ln w="19050">
                  <a:solidFill>
                    <a:srgbClr val="C00000"/>
                  </a:solidFill>
                  <a:miter lim="800000"/>
                  <a:headEnd/>
                  <a:tailEnd/>
                </a:ln>
                <a:effectLst/>
              </p:spPr>
              <p:txBody>
                <a:bodyPr/>
                <a:lstStyle/>
                <a:p>
                  <a:r>
                    <a:rPr lang="en-US">
                      <a:noFill/>
                    </a:rPr>
                    <a:t> </a:t>
                  </a:r>
                </a:p>
              </p:txBody>
            </p:sp>
          </mc:Fallback>
        </mc:AlternateContent>
        <p:sp>
          <p:nvSpPr>
            <p:cNvPr id="5" name="Rectangle 4">
              <a:extLst>
                <a:ext uri="{FF2B5EF4-FFF2-40B4-BE49-F238E27FC236}">
                  <a16:creationId xmlns:a16="http://schemas.microsoft.com/office/drawing/2014/main" id="{E2B4EBB3-B118-25EB-E581-274F7FD81D6B}"/>
                </a:ext>
              </a:extLst>
            </p:cNvPr>
            <p:cNvSpPr>
              <a:spLocks noChangeArrowheads="1"/>
            </p:cNvSpPr>
            <p:nvPr/>
          </p:nvSpPr>
          <p:spPr bwMode="auto">
            <a:xfrm>
              <a:off x="599085" y="52078"/>
              <a:ext cx="4130569" cy="276999"/>
            </a:xfrm>
            <a:prstGeom prst="rect">
              <a:avLst/>
            </a:prstGeom>
            <a:solidFill>
              <a:schemeClr val="accent2">
                <a:lumMod val="20000"/>
                <a:lumOff val="80000"/>
              </a:schemeClr>
            </a:solidFill>
            <a:ln w="19050">
              <a:solidFill>
                <a:srgbClr val="C00000"/>
              </a:solid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212529"/>
                  </a:solidFill>
                  <a:latin typeface="var(--bs-font-monospace)"/>
                </a:rPr>
                <a:t>“The best of both worlds” security model:</a:t>
              </a:r>
            </a:p>
          </p:txBody>
        </p:sp>
        <p:sp>
          <p:nvSpPr>
            <p:cNvPr id="6" name="Rectangle 5">
              <a:extLst>
                <a:ext uri="{FF2B5EF4-FFF2-40B4-BE49-F238E27FC236}">
                  <a16:creationId xmlns:a16="http://schemas.microsoft.com/office/drawing/2014/main" id="{005F276B-E8AD-88E6-2C4E-D287745A4907}"/>
                </a:ext>
              </a:extLst>
            </p:cNvPr>
            <p:cNvSpPr>
              <a:spLocks noChangeArrowheads="1"/>
            </p:cNvSpPr>
            <p:nvPr/>
          </p:nvSpPr>
          <p:spPr bwMode="auto">
            <a:xfrm>
              <a:off x="4627853" y="66748"/>
              <a:ext cx="170963" cy="251818"/>
            </a:xfrm>
            <a:prstGeom prst="rect">
              <a:avLst/>
            </a:prstGeom>
            <a:solidFill>
              <a:schemeClr val="accent2">
                <a:lumMod val="20000"/>
                <a:lumOff val="80000"/>
              </a:schemeClr>
            </a:solidFill>
            <a:ln w="19050">
              <a:noFill/>
              <a:miter lim="800000"/>
              <a:headEnd/>
              <a:tailEnd/>
            </a:ln>
            <a:effectLst/>
          </p:spPr>
          <p:txBody>
            <a:bodyPr vert="horz" wrap="square" lIns="91440" tIns="0" rIns="91440" bIns="0" numCol="1" anchor="ctr" anchorCtr="0" compatLnSpc="1">
              <a:prstTxWarp prst="textNoShape">
                <a:avLst/>
              </a:prstTxWarp>
              <a:spAutoFit/>
            </a:bodyPr>
            <a:lstStyle/>
            <a:p>
              <a:pPr lvl="0"/>
              <a:r>
                <a:rPr lang="en-US" altLang="en-US" dirty="0">
                  <a:solidFill>
                    <a:srgbClr val="212529"/>
                  </a:solidFill>
                  <a:latin typeface="var(--bs-font-monospace)"/>
                </a:rPr>
                <a:t>  </a:t>
              </a:r>
            </a:p>
          </p:txBody>
        </p:sp>
      </p:gr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45214A34-2EE4-3264-A93D-9F4CD4997AFD}"/>
                  </a:ext>
                </a:extLst>
              </p:cNvPr>
              <p:cNvSpPr>
                <a:spLocks noChangeArrowheads="1"/>
              </p:cNvSpPr>
              <p:nvPr/>
            </p:nvSpPr>
            <p:spPr bwMode="auto">
              <a:xfrm>
                <a:off x="6762059" y="1518969"/>
                <a:ext cx="5114635" cy="861774"/>
              </a:xfrm>
              <a:prstGeom prst="rect">
                <a:avLst/>
              </a:prstGeom>
              <a:solidFill>
                <a:schemeClr val="accent2">
                  <a:lumMod val="20000"/>
                  <a:lumOff val="80000"/>
                </a:schemeClr>
              </a:solidFill>
              <a:ln w="19050">
                <a:solidFill>
                  <a:srgbClr val="C00000"/>
                </a:solidFill>
                <a:miter lim="800000"/>
                <a:headEnd/>
                <a:tailEnd/>
              </a:ln>
              <a:effectLst/>
            </p:spPr>
            <p:txBody>
              <a:bodyPr vert="horz" wrap="square" lIns="91440" tIns="0" rIns="91440" bIns="0" numCol="1" anchor="ctr" anchorCtr="0" compatLnSpc="1">
                <a:prstTxWarp prst="textNoShape">
                  <a:avLst/>
                </a:prstTxWarp>
                <a:spAutoFit/>
              </a:bodyPr>
              <a:lstStyle/>
              <a:p>
                <a:pPr lvl="0"/>
                <a:r>
                  <a:rPr lang="en-US" altLang="en-US" i="1" dirty="0">
                    <a:solidFill>
                      <a:srgbClr val="212529"/>
                    </a:solidFill>
                    <a:latin typeface="var(--bs-font-monospace)"/>
                  </a:rPr>
                  <a:t>other UC without </a:t>
                </a:r>
                <a14:m>
                  <m:oMath xmlns:m="http://schemas.openxmlformats.org/officeDocument/2006/math">
                    <m:r>
                      <a:rPr lang="en-US" i="1" dirty="0">
                        <a:solidFill>
                          <a:srgbClr val="0070C0"/>
                        </a:solidFill>
                        <a:latin typeface="Cambria Math" panose="02040503050406030204" pitchFamily="18" charset="0"/>
                      </a:rPr>
                      <m:t>𝑠𝑖𝑑</m:t>
                    </m:r>
                  </m:oMath>
                </a14:m>
                <a:r>
                  <a:rPr lang="en-US" altLang="en-US" i="1" dirty="0">
                    <a:solidFill>
                      <a:srgbClr val="212529"/>
                    </a:solidFill>
                    <a:latin typeface="var(--bs-font-monospace)"/>
                  </a:rPr>
                  <a:t>’s:</a:t>
                </a:r>
              </a:p>
              <a:p>
                <a:r>
                  <a:rPr lang="en-US" altLang="en-US" dirty="0">
                    <a:solidFill>
                      <a:srgbClr val="212529"/>
                    </a:solidFill>
                    <a:latin typeface="var(--bs-font-monospace)"/>
                  </a:rPr>
                  <a:t>[Sho’20]</a:t>
                </a:r>
                <a:r>
                  <a:rPr lang="en-US" altLang="en-US" sz="2000" dirty="0">
                    <a:solidFill>
                      <a:srgbClr val="212529"/>
                    </a:solidFill>
                    <a:latin typeface="var(--bs-font-monospace)"/>
                  </a:rPr>
                  <a:t>:</a:t>
                </a:r>
                <a:r>
                  <a:rPr lang="en-US" altLang="en-US" dirty="0">
                    <a:solidFill>
                      <a:srgbClr val="212529"/>
                    </a:solidFill>
                    <a:latin typeface="var(--bs-font-monospace)"/>
                  </a:rPr>
                  <a:t>  UC PAKE (SPAKE2), assumes unique </a:t>
                </a:r>
                <a14:m>
                  <m:oMath xmlns:m="http://schemas.openxmlformats.org/officeDocument/2006/math">
                    <m:r>
                      <a:rPr lang="en-US" i="1" dirty="0">
                        <a:solidFill>
                          <a:schemeClr val="accent2"/>
                        </a:solidFill>
                        <a:latin typeface="Cambria Math" panose="02040503050406030204" pitchFamily="18" charset="0"/>
                      </a:rPr>
                      <m:t>𝑝𝑖𝑑</m:t>
                    </m:r>
                  </m:oMath>
                </a14:m>
                <a:r>
                  <a:rPr lang="en-US" altLang="en-US" dirty="0">
                    <a:solidFill>
                      <a:srgbClr val="212529"/>
                    </a:solidFill>
                    <a:latin typeface="var(--bs-font-monospace)"/>
                  </a:rPr>
                  <a:t>’s</a:t>
                </a:r>
              </a:p>
              <a:p>
                <a:pPr lvl="0"/>
                <a:r>
                  <a:rPr lang="en-US" altLang="en-US" dirty="0">
                    <a:solidFill>
                      <a:srgbClr val="212529"/>
                    </a:solidFill>
                    <a:latin typeface="var(--bs-font-monospace)"/>
                  </a:rPr>
                  <a:t>[KT’11]:    no minimum-round protocols, no RO/IC</a:t>
                </a:r>
              </a:p>
            </p:txBody>
          </p:sp>
        </mc:Choice>
        <mc:Fallback xmlns="">
          <p:sp>
            <p:nvSpPr>
              <p:cNvPr id="23" name="Rectangle 22">
                <a:extLst>
                  <a:ext uri="{FF2B5EF4-FFF2-40B4-BE49-F238E27FC236}">
                    <a16:creationId xmlns:a16="http://schemas.microsoft.com/office/drawing/2014/main" id="{45214A34-2EE4-3264-A93D-9F4CD4997AFD}"/>
                  </a:ext>
                </a:extLst>
              </p:cNvPr>
              <p:cNvSpPr>
                <a:spLocks noRot="1" noChangeAspect="1" noMove="1" noResize="1" noEditPoints="1" noAdjustHandles="1" noChangeArrowheads="1" noChangeShapeType="1" noTextEdit="1"/>
              </p:cNvSpPr>
              <p:nvPr/>
            </p:nvSpPr>
            <p:spPr bwMode="auto">
              <a:xfrm>
                <a:off x="6762059" y="1518969"/>
                <a:ext cx="5114635" cy="861774"/>
              </a:xfrm>
              <a:prstGeom prst="rect">
                <a:avLst/>
              </a:prstGeom>
              <a:blipFill>
                <a:blip r:embed="rId5"/>
                <a:stretch>
                  <a:fillRect l="-831" t="-7586" b="-13793"/>
                </a:stretch>
              </a:blipFill>
              <a:ln w="19050">
                <a:solidFill>
                  <a:srgbClr val="C00000"/>
                </a:solid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64943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23"/>
                                        </p:tgtEl>
                                      </p:cBhvr>
                                    </p:animEffect>
                                    <p:set>
                                      <p:cBhvr>
                                        <p:cTn id="26" dur="1" fill="hold">
                                          <p:stCondLst>
                                            <p:cond delay="499"/>
                                          </p:stCondLst>
                                        </p:cTn>
                                        <p:tgtEl>
                                          <p:spTgt spid="2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xEl>
                                              <p:pRg st="14" end="1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F6E8D4-F984-E940-D361-B48C29CBCC99}"/>
              </a:ext>
            </a:extLst>
          </p:cNvPr>
          <p:cNvSpPr txBox="1">
            <a:spLocks/>
          </p:cNvSpPr>
          <p:nvPr/>
        </p:nvSpPr>
        <p:spPr bwMode="auto">
          <a:xfrm>
            <a:off x="109006" y="1069916"/>
            <a:ext cx="11973988" cy="399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pPr>
              <a:spcBef>
                <a:spcPts val="600"/>
              </a:spcBef>
            </a:pPr>
            <a:r>
              <a:rPr lang="en-US" sz="1800" dirty="0">
                <a:latin typeface="+mn-lt"/>
              </a:rPr>
              <a:t>Bare PAKE functionality </a:t>
            </a:r>
            <a:r>
              <a:rPr lang="en-US" sz="1800" dirty="0" err="1">
                <a:latin typeface="+mn-lt"/>
              </a:rPr>
              <a:t>F</a:t>
            </a:r>
            <a:r>
              <a:rPr lang="en-US" sz="1800" baseline="-25000" dirty="0" err="1">
                <a:latin typeface="+mn-lt"/>
              </a:rPr>
              <a:t>bPAKE</a:t>
            </a:r>
            <a:r>
              <a:rPr lang="en-US" sz="1800" dirty="0">
                <a:latin typeface="+mn-lt"/>
              </a:rPr>
              <a:t> admits three(*) command types:</a:t>
            </a:r>
          </a:p>
          <a:p>
            <a:pPr>
              <a:spcBef>
                <a:spcPts val="600"/>
              </a:spcBef>
            </a:pPr>
            <a:endParaRPr lang="en-US" sz="1200" dirty="0">
              <a:latin typeface="+mn-lt"/>
            </a:endParaRPr>
          </a:p>
          <a:p>
            <a:pPr marL="457200" indent="-457200">
              <a:spcBef>
                <a:spcPts val="600"/>
              </a:spcBef>
              <a:buFont typeface="+mj-lt"/>
              <a:buAutoNum type="arabicPeriod"/>
            </a:pPr>
            <a:r>
              <a:rPr lang="en-US" sz="1800" dirty="0">
                <a:latin typeface="+mn-lt"/>
              </a:rPr>
              <a:t>If party </a:t>
            </a:r>
            <a:r>
              <a:rPr lang="en-US" sz="1800" dirty="0">
                <a:solidFill>
                  <a:prstClr val="black"/>
                </a:solidFill>
                <a:latin typeface="+mn-lt"/>
              </a:rPr>
              <a:t>P</a:t>
            </a:r>
            <a:r>
              <a:rPr lang="en-US" sz="1800" baseline="30000" dirty="0">
                <a:solidFill>
                  <a:prstClr val="black"/>
                </a:solidFill>
                <a:latin typeface="+mn-lt"/>
              </a:rPr>
              <a:t>i</a:t>
            </a:r>
            <a:r>
              <a:rPr lang="en-US" sz="1800" dirty="0">
                <a:latin typeface="+mn-lt"/>
              </a:rPr>
              <a:t> sends (</a:t>
            </a:r>
            <a:r>
              <a:rPr lang="en-US" sz="1800" dirty="0" err="1"/>
              <a:t>NewSession</a:t>
            </a:r>
            <a:r>
              <a:rPr lang="en-US" sz="1800" dirty="0"/>
              <a:t>, pw, </a:t>
            </a:r>
            <a:r>
              <a:rPr lang="en-US" sz="1800" dirty="0" err="1">
                <a:solidFill>
                  <a:srgbClr val="C00000"/>
                </a:solidFill>
              </a:rPr>
              <a:t>id</a:t>
            </a:r>
            <a:r>
              <a:rPr lang="en-US" sz="1800" baseline="-25000" dirty="0" err="1">
                <a:solidFill>
                  <a:srgbClr val="C00000"/>
                </a:solidFill>
              </a:rPr>
              <a:t>P</a:t>
            </a:r>
            <a:r>
              <a:rPr lang="en-US" sz="1800" dirty="0">
                <a:latin typeface="+mn-lt"/>
              </a:rPr>
              <a:t>):</a:t>
            </a:r>
            <a:endParaRPr lang="en-US" sz="1800" b="1" dirty="0">
              <a:latin typeface="+mn-lt"/>
            </a:endParaRPr>
          </a:p>
          <a:p>
            <a:pPr marL="914400" lvl="1" indent="-457200">
              <a:spcBef>
                <a:spcPts val="600"/>
              </a:spcBef>
              <a:buFont typeface="Arial" panose="020B0604020202020204" pitchFamily="34" charset="0"/>
              <a:buChar char="•"/>
            </a:pPr>
            <a:r>
              <a:rPr lang="en-US" sz="1800" dirty="0">
                <a:latin typeface="+mn-lt"/>
              </a:rPr>
              <a:t>record [</a:t>
            </a:r>
            <a:r>
              <a:rPr lang="en-US" sz="1800" dirty="0">
                <a:solidFill>
                  <a:prstClr val="black"/>
                </a:solidFill>
                <a:latin typeface="+mn-lt"/>
              </a:rPr>
              <a:t>P</a:t>
            </a:r>
            <a:r>
              <a:rPr lang="en-US" sz="1800" baseline="30000" dirty="0">
                <a:solidFill>
                  <a:prstClr val="black"/>
                </a:solidFill>
                <a:latin typeface="+mn-lt"/>
              </a:rPr>
              <a:t>i</a:t>
            </a:r>
            <a:r>
              <a:rPr lang="en-US" sz="1800" dirty="0">
                <a:latin typeface="+mj-lt"/>
              </a:rPr>
              <a:t>, pw, </a:t>
            </a:r>
            <a:r>
              <a:rPr lang="en-US" sz="1800" dirty="0" err="1">
                <a:solidFill>
                  <a:srgbClr val="C00000"/>
                </a:solidFill>
                <a:latin typeface="+mj-lt"/>
              </a:rPr>
              <a:t>id</a:t>
            </a:r>
            <a:r>
              <a:rPr lang="en-US" sz="1800" baseline="-25000" dirty="0" err="1">
                <a:solidFill>
                  <a:srgbClr val="C00000"/>
                </a:solidFill>
                <a:latin typeface="+mj-lt"/>
              </a:rPr>
              <a:t>P</a:t>
            </a:r>
            <a:r>
              <a:rPr lang="en-US" sz="1800" dirty="0">
                <a:solidFill>
                  <a:prstClr val="black"/>
                </a:solidFill>
                <a:latin typeface="Calibri" panose="020F0502020204030204"/>
              </a:rPr>
              <a:t>],  </a:t>
            </a:r>
            <a:r>
              <a:rPr lang="en-US" sz="1800" dirty="0">
                <a:latin typeface="+mn-lt"/>
              </a:rPr>
              <a:t>send  (</a:t>
            </a:r>
            <a:r>
              <a:rPr lang="en-US" sz="1800" dirty="0" err="1">
                <a:latin typeface="+mj-lt"/>
              </a:rPr>
              <a:t>NewSession</a:t>
            </a:r>
            <a:r>
              <a:rPr lang="en-US" sz="1800" dirty="0">
                <a:latin typeface="+mj-lt"/>
              </a:rPr>
              <a:t>, </a:t>
            </a:r>
            <a:r>
              <a:rPr lang="en-US" sz="1800" dirty="0">
                <a:solidFill>
                  <a:prstClr val="black"/>
                </a:solidFill>
                <a:latin typeface="Calibri" panose="020F0502020204030204"/>
              </a:rPr>
              <a:t>P</a:t>
            </a:r>
            <a:r>
              <a:rPr lang="en-US" sz="1800" baseline="30000" dirty="0">
                <a:solidFill>
                  <a:prstClr val="black"/>
                </a:solidFill>
                <a:latin typeface="Calibri" panose="020F0502020204030204"/>
              </a:rPr>
              <a:t>i</a:t>
            </a:r>
            <a:r>
              <a:rPr lang="en-US" sz="1800" dirty="0">
                <a:latin typeface="+mj-lt"/>
              </a:rPr>
              <a:t>, </a:t>
            </a:r>
            <a:r>
              <a:rPr lang="en-US" sz="1800" dirty="0" err="1">
                <a:solidFill>
                  <a:srgbClr val="C00000"/>
                </a:solidFill>
                <a:latin typeface="+mj-lt"/>
              </a:rPr>
              <a:t>id</a:t>
            </a:r>
            <a:r>
              <a:rPr lang="en-US" sz="1800" baseline="-25000" dirty="0" err="1">
                <a:solidFill>
                  <a:srgbClr val="C00000"/>
                </a:solidFill>
                <a:latin typeface="+mj-lt"/>
              </a:rPr>
              <a:t>P</a:t>
            </a:r>
            <a:r>
              <a:rPr lang="en-US" sz="1800" dirty="0">
                <a:latin typeface="+mn-lt"/>
              </a:rPr>
              <a:t>)  to the adversary</a:t>
            </a:r>
            <a:endParaRPr lang="en-US" sz="1800" dirty="0">
              <a:solidFill>
                <a:prstClr val="black"/>
              </a:solidFill>
              <a:latin typeface="+mn-lt"/>
            </a:endParaRPr>
          </a:p>
          <a:p>
            <a:pPr marL="457200" lvl="0" indent="-457200">
              <a:lnSpc>
                <a:spcPct val="100000"/>
              </a:lnSpc>
              <a:spcBef>
                <a:spcPts val="600"/>
              </a:spcBef>
              <a:buFont typeface="+mj-lt"/>
              <a:buAutoNum type="arabicPeriod"/>
            </a:pPr>
            <a:endParaRPr lang="en-US" sz="900" dirty="0">
              <a:latin typeface="+mn-lt"/>
            </a:endParaRPr>
          </a:p>
          <a:p>
            <a:pPr marL="457200" lvl="0" indent="-457200">
              <a:lnSpc>
                <a:spcPct val="100000"/>
              </a:lnSpc>
              <a:spcBef>
                <a:spcPts val="600"/>
              </a:spcBef>
              <a:buFont typeface="+mj-lt"/>
              <a:buAutoNum type="arabicPeriod"/>
            </a:pPr>
            <a:r>
              <a:rPr lang="en-US" sz="1800" dirty="0">
                <a:latin typeface="+mn-lt"/>
              </a:rPr>
              <a:t>If adversary sends (</a:t>
            </a:r>
            <a:r>
              <a:rPr lang="en-US" sz="1800" dirty="0" err="1"/>
              <a:t>ActiveNewKey</a:t>
            </a:r>
            <a:r>
              <a:rPr lang="en-US" sz="1800" dirty="0"/>
              <a:t>, </a:t>
            </a:r>
            <a:r>
              <a:rPr lang="en-US" sz="1800" dirty="0">
                <a:solidFill>
                  <a:prstClr val="black"/>
                </a:solidFill>
                <a:latin typeface="Calibri" panose="020F0502020204030204"/>
                <a:ea typeface="宋体" panose="02010600030101010101" pitchFamily="2" charset="-122"/>
                <a:cs typeface="+mn-cs"/>
              </a:rPr>
              <a:t>P</a:t>
            </a:r>
            <a:r>
              <a:rPr lang="en-US" sz="1800" baseline="30000" dirty="0">
                <a:solidFill>
                  <a:prstClr val="black"/>
                </a:solidFill>
                <a:latin typeface="Calibri" panose="020F0502020204030204"/>
                <a:ea typeface="宋体" panose="02010600030101010101" pitchFamily="2" charset="-122"/>
                <a:cs typeface="+mn-cs"/>
              </a:rPr>
              <a:t>i</a:t>
            </a:r>
            <a:r>
              <a:rPr lang="en-US" sz="1800" dirty="0"/>
              <a:t>, pw*, K*, </a:t>
            </a:r>
            <a:r>
              <a:rPr lang="en-US" sz="1800" dirty="0">
                <a:solidFill>
                  <a:srgbClr val="0070C0"/>
                </a:solidFill>
              </a:rPr>
              <a:t>sid</a:t>
            </a:r>
            <a:r>
              <a:rPr lang="en-US" sz="1800" dirty="0">
                <a:solidFill>
                  <a:srgbClr val="00B050"/>
                </a:solidFill>
              </a:rPr>
              <a:t>, </a:t>
            </a:r>
            <a:r>
              <a:rPr lang="en-US" sz="1800" dirty="0" err="1">
                <a:solidFill>
                  <a:srgbClr val="00B050"/>
                </a:solidFill>
              </a:rPr>
              <a:t>id</a:t>
            </a:r>
            <a:r>
              <a:rPr lang="en-US" sz="1800" baseline="-25000" dirty="0" err="1">
                <a:solidFill>
                  <a:srgbClr val="00B050"/>
                </a:solidFill>
              </a:rPr>
              <a:t>CP</a:t>
            </a:r>
            <a:r>
              <a:rPr lang="en-US" sz="1800" dirty="0">
                <a:latin typeface="+mn-lt"/>
              </a:rPr>
              <a:t>) for </a:t>
            </a:r>
            <a:r>
              <a:rPr lang="en-US" sz="1800" dirty="0">
                <a:solidFill>
                  <a:prstClr val="black"/>
                </a:solidFill>
                <a:latin typeface="Calibri" panose="020F0502020204030204"/>
              </a:rPr>
              <a:t>some </a:t>
            </a:r>
            <a:r>
              <a:rPr lang="en-US" sz="1800" dirty="0"/>
              <a:t>[</a:t>
            </a:r>
            <a:r>
              <a:rPr lang="en-US" sz="1800" dirty="0">
                <a:solidFill>
                  <a:prstClr val="black"/>
                </a:solidFill>
              </a:rPr>
              <a:t>P</a:t>
            </a:r>
            <a:r>
              <a:rPr lang="en-US" sz="1800" baseline="30000" dirty="0">
                <a:solidFill>
                  <a:prstClr val="black"/>
                </a:solidFill>
              </a:rPr>
              <a:t>i</a:t>
            </a:r>
            <a:r>
              <a:rPr lang="en-US" sz="1800" dirty="0">
                <a:solidFill>
                  <a:prstClr val="black"/>
                </a:solidFill>
              </a:rPr>
              <a:t>, pw, </a:t>
            </a:r>
            <a:r>
              <a:rPr lang="en-US" sz="1800" dirty="0" err="1">
                <a:solidFill>
                  <a:srgbClr val="C00000"/>
                </a:solidFill>
              </a:rPr>
              <a:t>id</a:t>
            </a:r>
            <a:r>
              <a:rPr lang="en-US" sz="1800" baseline="-25000" dirty="0" err="1">
                <a:solidFill>
                  <a:srgbClr val="C00000"/>
                </a:solidFill>
              </a:rPr>
              <a:t>P</a:t>
            </a:r>
            <a:r>
              <a:rPr lang="en-US" sz="1800" dirty="0">
                <a:solidFill>
                  <a:prstClr val="black"/>
                </a:solidFill>
                <a:latin typeface="Calibri" panose="020F0502020204030204"/>
              </a:rPr>
              <a:t>]</a:t>
            </a:r>
            <a:r>
              <a:rPr lang="en-US" sz="1800" dirty="0">
                <a:latin typeface="+mn-lt"/>
              </a:rPr>
              <a:t>:</a:t>
            </a:r>
            <a:endParaRPr lang="en-US" sz="1800" b="1" dirty="0">
              <a:solidFill>
                <a:prstClr val="black"/>
              </a:solidFill>
              <a:latin typeface="Calibri" panose="020F0502020204030204"/>
              <a:ea typeface="宋体" panose="02010600030101010101" pitchFamily="2" charset="-122"/>
              <a:cs typeface="+mn-cs"/>
            </a:endParaRPr>
          </a:p>
          <a:p>
            <a:pPr marL="914400" lvl="1" indent="-457200">
              <a:lnSpc>
                <a:spcPct val="100000"/>
              </a:lnSpc>
              <a:spcBef>
                <a:spcPts val="600"/>
              </a:spcBef>
              <a:buFont typeface="Arial" panose="020B0604020202020204" pitchFamily="34" charset="0"/>
              <a:buChar char="•"/>
            </a:pPr>
            <a:r>
              <a:rPr lang="en-US" sz="1800" dirty="0">
                <a:solidFill>
                  <a:prstClr val="black"/>
                </a:solidFill>
                <a:latin typeface="Calibri" panose="020F0502020204030204"/>
              </a:rPr>
              <a:t>if </a:t>
            </a:r>
            <a:r>
              <a:rPr lang="en-US" sz="1800" dirty="0">
                <a:solidFill>
                  <a:srgbClr val="0070C0"/>
                </a:solidFill>
              </a:rPr>
              <a:t>sid</a:t>
            </a:r>
            <a:r>
              <a:rPr lang="en-US" sz="1800" dirty="0">
                <a:solidFill>
                  <a:prstClr val="black"/>
                </a:solidFill>
                <a:latin typeface="Calibri" panose="020F0502020204030204"/>
              </a:rPr>
              <a:t> has not appeared before:	if  </a:t>
            </a:r>
            <a:r>
              <a:rPr lang="en-US" sz="1800" dirty="0">
                <a:solidFill>
                  <a:prstClr val="black"/>
                </a:solidFill>
                <a:latin typeface="+mj-lt"/>
              </a:rPr>
              <a:t>pw = pw*</a:t>
            </a:r>
            <a:r>
              <a:rPr lang="en-US" sz="1800" dirty="0">
                <a:solidFill>
                  <a:prstClr val="black"/>
                </a:solidFill>
                <a:latin typeface="Calibri" panose="020F0502020204030204"/>
              </a:rPr>
              <a:t>  set  </a:t>
            </a:r>
            <a:r>
              <a:rPr lang="en-US" sz="1800" dirty="0"/>
              <a:t>K </a:t>
            </a:r>
            <a:r>
              <a:rPr lang="en-US" sz="1800" dirty="0">
                <a:sym typeface="Symbol" panose="05050102010706020507" pitchFamily="18" charset="2"/>
              </a:rPr>
              <a:t> </a:t>
            </a:r>
            <a:r>
              <a:rPr lang="en-US" sz="1800" dirty="0"/>
              <a:t>K*  </a:t>
            </a:r>
            <a:r>
              <a:rPr lang="en-US" sz="1800" dirty="0">
                <a:solidFill>
                  <a:prstClr val="black"/>
                </a:solidFill>
                <a:latin typeface="Calibri" panose="020F0502020204030204"/>
              </a:rPr>
              <a:t>else pick  </a:t>
            </a:r>
            <a:r>
              <a:rPr lang="en-US" sz="1800" dirty="0"/>
              <a:t>K </a:t>
            </a:r>
            <a:r>
              <a:rPr lang="en-US" sz="1800" dirty="0">
                <a:sym typeface="Symbol" panose="05050102010706020507" pitchFamily="18" charset="2"/>
              </a:rPr>
              <a:t> $</a:t>
            </a:r>
            <a:r>
              <a:rPr lang="en-US" sz="1800" dirty="0">
                <a:solidFill>
                  <a:prstClr val="black"/>
                </a:solidFill>
                <a:latin typeface="Calibri" panose="020F0502020204030204"/>
                <a:sym typeface="Symbol" panose="05050102010706020507" pitchFamily="18" charset="2"/>
              </a:rPr>
              <a:t>,  </a:t>
            </a:r>
            <a:r>
              <a:rPr lang="en-US" sz="1800" dirty="0">
                <a:solidFill>
                  <a:prstClr val="black"/>
                </a:solidFill>
                <a:latin typeface="Calibri" panose="020F0502020204030204"/>
              </a:rPr>
              <a:t>send </a:t>
            </a:r>
            <a:r>
              <a:rPr lang="en-US" sz="1800" dirty="0"/>
              <a:t>(K, </a:t>
            </a:r>
            <a:r>
              <a:rPr lang="en-US" sz="1800" dirty="0">
                <a:solidFill>
                  <a:srgbClr val="0070C0"/>
                </a:solidFill>
              </a:rPr>
              <a:t>sid</a:t>
            </a:r>
            <a:r>
              <a:rPr lang="en-US" sz="1800" dirty="0"/>
              <a:t>, </a:t>
            </a:r>
            <a:r>
              <a:rPr lang="en-US" sz="1800" dirty="0" err="1">
                <a:solidFill>
                  <a:srgbClr val="00B050"/>
                </a:solidFill>
              </a:rPr>
              <a:t>id</a:t>
            </a:r>
            <a:r>
              <a:rPr lang="en-US" sz="1800" baseline="-25000" dirty="0" err="1">
                <a:solidFill>
                  <a:srgbClr val="00B050"/>
                </a:solidFill>
              </a:rPr>
              <a:t>CP</a:t>
            </a:r>
            <a:r>
              <a:rPr lang="en-US" sz="1800" dirty="0"/>
              <a:t>) </a:t>
            </a:r>
            <a:r>
              <a:rPr lang="en-US" sz="1800" dirty="0">
                <a:solidFill>
                  <a:prstClr val="black"/>
                </a:solidFill>
                <a:latin typeface="Calibri" panose="020F0502020204030204"/>
              </a:rPr>
              <a:t>to party P</a:t>
            </a:r>
            <a:r>
              <a:rPr lang="en-US" sz="1800" baseline="30000" dirty="0">
                <a:solidFill>
                  <a:prstClr val="black"/>
                </a:solidFill>
                <a:latin typeface="Calibri" panose="020F0502020204030204"/>
              </a:rPr>
              <a:t>i</a:t>
            </a:r>
          </a:p>
          <a:p>
            <a:pPr marL="457200" lvl="0" indent="-457200">
              <a:lnSpc>
                <a:spcPct val="100000"/>
              </a:lnSpc>
              <a:spcBef>
                <a:spcPts val="600"/>
              </a:spcBef>
              <a:buFont typeface="+mj-lt"/>
              <a:buAutoNum type="arabicPeriod"/>
            </a:pPr>
            <a:endParaRPr lang="en-US" sz="900" dirty="0">
              <a:solidFill>
                <a:prstClr val="black"/>
              </a:solidFill>
              <a:latin typeface="Calibri" panose="020F0502020204030204"/>
              <a:ea typeface="宋体" panose="02010600030101010101" pitchFamily="2" charset="-122"/>
              <a:cs typeface="+mn-cs"/>
            </a:endParaRPr>
          </a:p>
          <a:p>
            <a:pPr marL="342900" indent="-342900">
              <a:lnSpc>
                <a:spcPct val="100000"/>
              </a:lnSpc>
              <a:spcBef>
                <a:spcPts val="600"/>
              </a:spcBef>
              <a:buFont typeface="+mj-lt"/>
              <a:buAutoNum type="arabicPeriod"/>
            </a:pPr>
            <a:r>
              <a:rPr lang="en-US" sz="1800" dirty="0">
                <a:solidFill>
                  <a:prstClr val="black"/>
                </a:solidFill>
                <a:latin typeface="Calibri" panose="020F0502020204030204"/>
                <a:ea typeface="宋体" panose="02010600030101010101" pitchFamily="2" charset="-122"/>
                <a:cs typeface="+mn-cs"/>
              </a:rPr>
              <a:t>  If adversary sends (</a:t>
            </a:r>
            <a:r>
              <a:rPr lang="en-US" sz="1800" dirty="0" err="1">
                <a:solidFill>
                  <a:prstClr val="black"/>
                </a:solidFill>
                <a:ea typeface="宋体" panose="02010600030101010101" pitchFamily="2" charset="-122"/>
                <a:cs typeface="+mn-cs"/>
              </a:rPr>
              <a:t>PassiveNewKey</a:t>
            </a:r>
            <a:r>
              <a:rPr lang="en-US" sz="1800" dirty="0">
                <a:solidFill>
                  <a:prstClr val="black"/>
                </a:solidFill>
                <a:ea typeface="宋体" panose="02010600030101010101" pitchFamily="2" charset="-122"/>
                <a:cs typeface="+mn-cs"/>
              </a:rPr>
              <a:t>, </a:t>
            </a:r>
            <a:r>
              <a:rPr lang="en-US" sz="1800" dirty="0">
                <a:solidFill>
                  <a:prstClr val="black"/>
                </a:solidFill>
                <a:latin typeface="Calibri" panose="020F0502020204030204"/>
                <a:ea typeface="宋体" panose="02010600030101010101" pitchFamily="2" charset="-122"/>
                <a:cs typeface="+mn-cs"/>
              </a:rPr>
              <a:t>P</a:t>
            </a:r>
            <a:r>
              <a:rPr lang="en-US" sz="1800" baseline="30000" dirty="0">
                <a:solidFill>
                  <a:prstClr val="black"/>
                </a:solidFill>
                <a:latin typeface="Calibri" panose="020F0502020204030204"/>
                <a:ea typeface="宋体" panose="02010600030101010101" pitchFamily="2" charset="-122"/>
                <a:cs typeface="+mn-cs"/>
              </a:rPr>
              <a:t>i</a:t>
            </a:r>
            <a:r>
              <a:rPr lang="en-US" sz="1800" dirty="0">
                <a:solidFill>
                  <a:prstClr val="black"/>
                </a:solidFill>
                <a:ea typeface="宋体" panose="02010600030101010101" pitchFamily="2" charset="-122"/>
                <a:cs typeface="+mn-cs"/>
              </a:rPr>
              <a:t>, </a:t>
            </a:r>
            <a:r>
              <a:rPr lang="en-US" sz="1800" dirty="0" err="1">
                <a:solidFill>
                  <a:prstClr val="black"/>
                </a:solidFill>
                <a:latin typeface="Calibri" panose="020F0502020204030204"/>
                <a:ea typeface="宋体" panose="02010600030101010101" pitchFamily="2" charset="-122"/>
                <a:cs typeface="+mn-cs"/>
              </a:rPr>
              <a:t>CP</a:t>
            </a:r>
            <a:r>
              <a:rPr lang="en-US" sz="1800" baseline="30000" dirty="0" err="1">
                <a:solidFill>
                  <a:prstClr val="black"/>
                </a:solidFill>
                <a:latin typeface="Calibri" panose="020F0502020204030204"/>
                <a:ea typeface="宋体" panose="02010600030101010101" pitchFamily="2" charset="-122"/>
                <a:cs typeface="+mn-cs"/>
              </a:rPr>
              <a:t>j</a:t>
            </a:r>
            <a:r>
              <a:rPr lang="en-US" sz="1800" dirty="0">
                <a:solidFill>
                  <a:prstClr val="black"/>
                </a:solidFill>
                <a:ea typeface="宋体" panose="02010600030101010101" pitchFamily="2" charset="-122"/>
                <a:cs typeface="+mn-cs"/>
              </a:rPr>
              <a:t>, </a:t>
            </a:r>
            <a:r>
              <a:rPr lang="en-US" sz="1800" dirty="0">
                <a:solidFill>
                  <a:srgbClr val="0070C0"/>
                </a:solidFill>
                <a:ea typeface="宋体" panose="02010600030101010101" pitchFamily="2" charset="-122"/>
                <a:cs typeface="+mn-cs"/>
              </a:rPr>
              <a:t>sid</a:t>
            </a:r>
            <a:r>
              <a:rPr lang="en-US" sz="1800" dirty="0">
                <a:solidFill>
                  <a:prstClr val="black"/>
                </a:solidFill>
                <a:latin typeface="Calibri" panose="020F0502020204030204"/>
                <a:ea typeface="宋体" panose="02010600030101010101" pitchFamily="2" charset="-122"/>
                <a:cs typeface="+mn-cs"/>
              </a:rPr>
              <a:t>) for some </a:t>
            </a:r>
            <a:r>
              <a:rPr lang="en-US" sz="1800" dirty="0">
                <a:solidFill>
                  <a:prstClr val="black"/>
                </a:solidFill>
                <a:latin typeface="Calibri" panose="020F0502020204030204" pitchFamily="34" charset="0"/>
                <a:ea typeface="宋体" panose="02010600030101010101" pitchFamily="2" charset="-122"/>
                <a:cs typeface="+mn-cs"/>
              </a:rPr>
              <a:t>[P</a:t>
            </a:r>
            <a:r>
              <a:rPr lang="en-US" sz="1800" baseline="30000" dirty="0">
                <a:solidFill>
                  <a:prstClr val="black"/>
                </a:solidFill>
                <a:latin typeface="Calibri" panose="020F0502020204030204" pitchFamily="34" charset="0"/>
                <a:ea typeface="宋体" panose="02010600030101010101" pitchFamily="2" charset="-122"/>
                <a:cs typeface="+mn-cs"/>
              </a:rPr>
              <a:t>i</a:t>
            </a:r>
            <a:r>
              <a:rPr lang="en-US" sz="1800" dirty="0">
                <a:solidFill>
                  <a:prstClr val="black"/>
                </a:solidFill>
                <a:ea typeface="Calibri Light" panose="020F0302020204030204" pitchFamily="34" charset="0"/>
                <a:cs typeface="Calibri Light" panose="020F0302020204030204" pitchFamily="34" charset="0"/>
              </a:rPr>
              <a:t>,</a:t>
            </a:r>
            <a:r>
              <a:rPr lang="en-US" sz="1800" dirty="0">
                <a:solidFill>
                  <a:prstClr val="black"/>
                </a:solidFill>
                <a:latin typeface="Calibri" panose="020F0502020204030204" pitchFamily="34" charset="0"/>
                <a:ea typeface="宋体" panose="02010600030101010101" pitchFamily="2" charset="-122"/>
                <a:cs typeface="+mn-cs"/>
              </a:rPr>
              <a:t> </a:t>
            </a:r>
            <a:r>
              <a:rPr lang="en-US" sz="1800" dirty="0">
                <a:solidFill>
                  <a:prstClr val="black"/>
                </a:solidFill>
                <a:latin typeface="Calibri Light" panose="020F0302020204030204" pitchFamily="34" charset="0"/>
                <a:ea typeface="Calibri Light" panose="020F0302020204030204" pitchFamily="34" charset="0"/>
                <a:cs typeface="Calibri Light" panose="020F0302020204030204" pitchFamily="34" charset="0"/>
              </a:rPr>
              <a:t>pw, </a:t>
            </a:r>
            <a:r>
              <a:rPr lang="en-US" sz="1800" dirty="0" err="1">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id</a:t>
            </a:r>
            <a:r>
              <a:rPr lang="en-US" sz="1800" baseline="-25000" dirty="0" err="1">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P</a:t>
            </a:r>
            <a:r>
              <a:rPr lang="en-US" sz="1800" dirty="0">
                <a:solidFill>
                  <a:prstClr val="black"/>
                </a:solidFill>
                <a:latin typeface="Calibri" panose="020F0502020204030204"/>
                <a:ea typeface="宋体" panose="02010600030101010101" pitchFamily="2" charset="-122"/>
                <a:cs typeface="+mn-cs"/>
              </a:rPr>
              <a:t>] and </a:t>
            </a:r>
            <a:r>
              <a:rPr lang="en-US" sz="1800" dirty="0">
                <a:solidFill>
                  <a:prstClr val="black"/>
                </a:solidFill>
                <a:latin typeface="Calibri" panose="020F0502020204030204"/>
              </a:rPr>
              <a:t>[</a:t>
            </a:r>
            <a:r>
              <a:rPr lang="en-US" sz="1800" dirty="0" err="1">
                <a:solidFill>
                  <a:prstClr val="black"/>
                </a:solidFill>
                <a:latin typeface="Calibri" panose="020F0502020204030204"/>
              </a:rPr>
              <a:t>CP</a:t>
            </a:r>
            <a:r>
              <a:rPr lang="en-US" sz="1800" baseline="30000" dirty="0" err="1">
                <a:solidFill>
                  <a:prstClr val="black"/>
                </a:solidFill>
                <a:latin typeface="Calibri" panose="020F0502020204030204"/>
              </a:rPr>
              <a:t>j</a:t>
            </a:r>
            <a:r>
              <a:rPr lang="en-US" sz="1800" dirty="0">
                <a:solidFill>
                  <a:prstClr val="black"/>
                </a:solidFill>
                <a:ea typeface="Calibri Light" panose="020F0302020204030204" pitchFamily="34" charset="0"/>
                <a:cs typeface="Calibri Light" panose="020F0302020204030204" pitchFamily="34" charset="0"/>
              </a:rPr>
              <a:t>, pw’, </a:t>
            </a:r>
            <a:r>
              <a:rPr lang="en-US" sz="1800" dirty="0" err="1">
                <a:solidFill>
                  <a:srgbClr val="00B050"/>
                </a:solidFill>
                <a:ea typeface="Calibri Light" panose="020F0302020204030204" pitchFamily="34" charset="0"/>
                <a:cs typeface="Calibri Light" panose="020F0302020204030204" pitchFamily="34" charset="0"/>
              </a:rPr>
              <a:t>id</a:t>
            </a:r>
            <a:r>
              <a:rPr lang="en-US" sz="1800" baseline="-25000" dirty="0" err="1">
                <a:solidFill>
                  <a:srgbClr val="00B050"/>
                </a:solidFill>
                <a:ea typeface="Calibri Light" panose="020F0302020204030204" pitchFamily="34" charset="0"/>
                <a:cs typeface="Calibri Light" panose="020F0302020204030204" pitchFamily="34" charset="0"/>
              </a:rPr>
              <a:t>CP</a:t>
            </a:r>
            <a:r>
              <a:rPr lang="en-US" sz="1800" dirty="0">
                <a:solidFill>
                  <a:prstClr val="black"/>
                </a:solidFill>
                <a:latin typeface="Calibri" panose="020F0502020204030204"/>
              </a:rPr>
              <a:t>]:</a:t>
            </a:r>
            <a:endParaRPr lang="en-US" sz="1800" dirty="0">
              <a:solidFill>
                <a:prstClr val="black"/>
              </a:solidFill>
              <a:latin typeface="Calibri" panose="020F0502020204030204"/>
              <a:ea typeface="宋体" panose="02010600030101010101" pitchFamily="2" charset="-122"/>
              <a:cs typeface="+mn-cs"/>
            </a:endParaRPr>
          </a:p>
          <a:p>
            <a:pPr lvl="0">
              <a:lnSpc>
                <a:spcPct val="100000"/>
              </a:lnSpc>
              <a:spcBef>
                <a:spcPts val="1200"/>
              </a:spcBef>
            </a:pPr>
            <a:r>
              <a:rPr lang="en-US" sz="1800" dirty="0">
                <a:solidFill>
                  <a:prstClr val="black"/>
                </a:solidFill>
                <a:latin typeface="Calibri" panose="020F0502020204030204"/>
                <a:ea typeface="宋体" panose="02010600030101010101" pitchFamily="2" charset="-122"/>
                <a:cs typeface="+mn-cs"/>
              </a:rPr>
              <a:t>        case 1, </a:t>
            </a:r>
            <a:r>
              <a:rPr lang="en-US" sz="1800" dirty="0">
                <a:solidFill>
                  <a:prstClr val="black"/>
                </a:solidFill>
                <a:latin typeface="Calibri" panose="020F0502020204030204"/>
                <a:ea typeface="宋体" panose="02010600030101010101" pitchFamily="2" charset="-122"/>
              </a:rPr>
              <a:t>if </a:t>
            </a:r>
            <a:r>
              <a:rPr lang="en-US" sz="1800" dirty="0">
                <a:solidFill>
                  <a:srgbClr val="0070C0"/>
                </a:solidFill>
                <a:ea typeface="宋体" panose="02010600030101010101" pitchFamily="2" charset="-122"/>
              </a:rPr>
              <a:t>sid</a:t>
            </a:r>
            <a:r>
              <a:rPr lang="en-US" sz="1800" dirty="0">
                <a:solidFill>
                  <a:prstClr val="black"/>
                </a:solidFill>
                <a:latin typeface="Calibri" panose="020F0502020204030204"/>
                <a:ea typeface="宋体" panose="02010600030101010101" pitchFamily="2" charset="-122"/>
              </a:rPr>
              <a:t> has not appeared before:</a:t>
            </a:r>
            <a:r>
              <a:rPr lang="en-US" sz="1800" b="1" dirty="0">
                <a:solidFill>
                  <a:prstClr val="black"/>
                </a:solidFill>
                <a:latin typeface="Calibri" panose="020F0502020204030204"/>
                <a:ea typeface="宋体" panose="02010600030101010101" pitchFamily="2" charset="-122"/>
                <a:cs typeface="+mn-cs"/>
              </a:rPr>
              <a:t>	</a:t>
            </a:r>
            <a:r>
              <a:rPr lang="en-US" sz="1800" dirty="0">
                <a:solidFill>
                  <a:prstClr val="black"/>
                </a:solidFill>
                <a:latin typeface="Calibri" panose="020F0502020204030204"/>
              </a:rPr>
              <a:t>pick  </a:t>
            </a:r>
            <a:r>
              <a:rPr lang="en-US" sz="1800" dirty="0">
                <a:solidFill>
                  <a:prstClr val="black"/>
                </a:solidFill>
                <a:ea typeface="Calibri Light" panose="020F0302020204030204" pitchFamily="34" charset="0"/>
                <a:cs typeface="Calibri Light" panose="020F0302020204030204" pitchFamily="34" charset="0"/>
              </a:rPr>
              <a:t>K </a:t>
            </a:r>
            <a:r>
              <a:rPr lang="en-US" sz="1800" dirty="0">
                <a:solidFill>
                  <a:prstClr val="black"/>
                </a:solidFill>
                <a:ea typeface="Calibri Light" panose="020F0302020204030204" pitchFamily="34" charset="0"/>
                <a:cs typeface="Calibri Light" panose="020F0302020204030204" pitchFamily="34" charset="0"/>
                <a:sym typeface="Symbol" panose="05050102010706020507" pitchFamily="18" charset="2"/>
              </a:rPr>
              <a:t> $,</a:t>
            </a:r>
            <a:r>
              <a:rPr lang="en-US" sz="1800" dirty="0">
                <a:solidFill>
                  <a:prstClr val="black"/>
                </a:solidFill>
                <a:latin typeface="Calibri" panose="020F0502020204030204"/>
              </a:rPr>
              <a:t>  record [P</a:t>
            </a:r>
            <a:r>
              <a:rPr lang="en-US" sz="1800" baseline="30000" dirty="0">
                <a:solidFill>
                  <a:prstClr val="black"/>
                </a:solidFill>
                <a:latin typeface="Calibri" panose="020F0502020204030204"/>
              </a:rPr>
              <a:t>i</a:t>
            </a:r>
            <a:r>
              <a:rPr lang="en-US" sz="1800" dirty="0">
                <a:solidFill>
                  <a:prstClr val="black"/>
                </a:solidFill>
                <a:latin typeface="Calibri Light" panose="020F0302020204030204"/>
              </a:rPr>
              <a:t>, </a:t>
            </a:r>
            <a:r>
              <a:rPr lang="en-US" sz="1800" dirty="0" err="1">
                <a:solidFill>
                  <a:prstClr val="black"/>
                </a:solidFill>
                <a:latin typeface="Calibri" panose="020F0502020204030204"/>
              </a:rPr>
              <a:t>CP</a:t>
            </a:r>
            <a:r>
              <a:rPr lang="en-US" sz="1800" baseline="30000" dirty="0" err="1">
                <a:solidFill>
                  <a:prstClr val="black"/>
                </a:solidFill>
                <a:latin typeface="Calibri" panose="020F0502020204030204"/>
              </a:rPr>
              <a:t>j</a:t>
            </a:r>
            <a:r>
              <a:rPr lang="en-US" sz="1800" dirty="0">
                <a:solidFill>
                  <a:prstClr val="black"/>
                </a:solidFill>
                <a:latin typeface="Calibri Light" panose="020F0302020204030204"/>
              </a:rPr>
              <a:t>, K, </a:t>
            </a:r>
            <a:r>
              <a:rPr lang="en-US" sz="1800" dirty="0">
                <a:solidFill>
                  <a:srgbClr val="0070C0"/>
                </a:solidFill>
                <a:latin typeface="Calibri Light" panose="020F0302020204030204"/>
              </a:rPr>
              <a:t>sid</a:t>
            </a:r>
            <a:r>
              <a:rPr lang="en-US" sz="1800" dirty="0">
                <a:solidFill>
                  <a:prstClr val="black"/>
                </a:solidFill>
                <a:latin typeface="+mn-lt"/>
              </a:rPr>
              <a:t>]</a:t>
            </a:r>
            <a:r>
              <a:rPr lang="en-US" sz="1800" dirty="0">
                <a:solidFill>
                  <a:prstClr val="black"/>
                </a:solidFill>
                <a:latin typeface="Calibri" panose="020F0502020204030204"/>
                <a:sym typeface="Symbol" panose="05050102010706020507" pitchFamily="18" charset="2"/>
              </a:rPr>
              <a:t>,  </a:t>
            </a:r>
            <a:r>
              <a:rPr lang="en-US" sz="1800" dirty="0">
                <a:solidFill>
                  <a:prstClr val="black"/>
                </a:solidFill>
                <a:latin typeface="Calibri" panose="020F0502020204030204"/>
              </a:rPr>
              <a:t>send </a:t>
            </a:r>
            <a:r>
              <a:rPr lang="en-US" sz="1800" dirty="0">
                <a:solidFill>
                  <a:prstClr val="black"/>
                </a:solidFill>
                <a:ea typeface="Calibri Light" panose="020F0302020204030204" pitchFamily="34" charset="0"/>
                <a:cs typeface="Calibri Light" panose="020F0302020204030204" pitchFamily="34" charset="0"/>
              </a:rPr>
              <a:t>(K, </a:t>
            </a:r>
            <a:r>
              <a:rPr lang="en-US" sz="1800" dirty="0">
                <a:solidFill>
                  <a:srgbClr val="0070C0"/>
                </a:solidFill>
                <a:ea typeface="Calibri Light" panose="020F0302020204030204" pitchFamily="34" charset="0"/>
                <a:cs typeface="Calibri Light" panose="020F0302020204030204" pitchFamily="34" charset="0"/>
              </a:rPr>
              <a:t>sid</a:t>
            </a:r>
            <a:r>
              <a:rPr lang="en-US" sz="1800" dirty="0">
                <a:solidFill>
                  <a:prstClr val="black"/>
                </a:solidFill>
                <a:ea typeface="Calibri Light" panose="020F0302020204030204" pitchFamily="34" charset="0"/>
                <a:cs typeface="Calibri Light" panose="020F0302020204030204" pitchFamily="34" charset="0"/>
              </a:rPr>
              <a:t>, </a:t>
            </a:r>
            <a:r>
              <a:rPr lang="en-US" sz="1800" dirty="0" err="1">
                <a:solidFill>
                  <a:srgbClr val="00B050"/>
                </a:solidFill>
                <a:ea typeface="Calibri Light" panose="020F0302020204030204" pitchFamily="34" charset="0"/>
                <a:cs typeface="Calibri Light" panose="020F0302020204030204" pitchFamily="34" charset="0"/>
              </a:rPr>
              <a:t>id</a:t>
            </a:r>
            <a:r>
              <a:rPr lang="en-US" sz="1800" baseline="-25000" dirty="0" err="1">
                <a:solidFill>
                  <a:srgbClr val="00B050"/>
                </a:solidFill>
                <a:ea typeface="Calibri Light" panose="020F0302020204030204" pitchFamily="34" charset="0"/>
                <a:cs typeface="Calibri Light" panose="020F0302020204030204" pitchFamily="34" charset="0"/>
              </a:rPr>
              <a:t>CP</a:t>
            </a:r>
            <a:r>
              <a:rPr lang="en-US" sz="1800" dirty="0">
                <a:solidFill>
                  <a:prstClr val="black"/>
                </a:solidFill>
                <a:ea typeface="Calibri Light" panose="020F0302020204030204" pitchFamily="34" charset="0"/>
                <a:cs typeface="Calibri Light" panose="020F0302020204030204" pitchFamily="34" charset="0"/>
              </a:rPr>
              <a:t>) </a:t>
            </a:r>
            <a:r>
              <a:rPr lang="en-US" sz="1800" dirty="0">
                <a:solidFill>
                  <a:prstClr val="black"/>
                </a:solidFill>
                <a:latin typeface="Calibri" panose="020F0502020204030204"/>
              </a:rPr>
              <a:t>to party P</a:t>
            </a:r>
            <a:r>
              <a:rPr lang="en-US" sz="1800" baseline="30000" dirty="0">
                <a:solidFill>
                  <a:prstClr val="black"/>
                </a:solidFill>
                <a:latin typeface="Calibri" panose="020F0502020204030204"/>
              </a:rPr>
              <a:t>i</a:t>
            </a:r>
            <a:endParaRPr lang="en-US" altLang="zh-CN" sz="1800" dirty="0">
              <a:solidFill>
                <a:prstClr val="black"/>
              </a:solidFill>
              <a:latin typeface="Calibri" panose="020F0502020204030204"/>
              <a:sym typeface="Symbol" panose="05050102010706020507" pitchFamily="18" charset="2"/>
            </a:endParaRPr>
          </a:p>
          <a:p>
            <a:pPr lvl="1">
              <a:lnSpc>
                <a:spcPct val="100000"/>
              </a:lnSpc>
              <a:spcBef>
                <a:spcPts val="1200"/>
              </a:spcBef>
            </a:pPr>
            <a:r>
              <a:rPr lang="en-US" sz="1800" dirty="0">
                <a:solidFill>
                  <a:prstClr val="black"/>
                </a:solidFill>
                <a:latin typeface="Calibri" panose="020F0502020204030204"/>
              </a:rPr>
              <a:t>case 2, if </a:t>
            </a:r>
            <a:r>
              <a:rPr lang="en-US" sz="1800" dirty="0">
                <a:solidFill>
                  <a:srgbClr val="0070C0"/>
                </a:solidFill>
              </a:rPr>
              <a:t>sid</a:t>
            </a:r>
            <a:r>
              <a:rPr lang="en-US" sz="1800" dirty="0">
                <a:solidFill>
                  <a:prstClr val="black"/>
                </a:solidFill>
                <a:latin typeface="Calibri" panose="020F0502020204030204"/>
              </a:rPr>
              <a:t> has appeared in (</a:t>
            </a:r>
            <a:r>
              <a:rPr lang="en-US" sz="1800" dirty="0" err="1">
                <a:solidFill>
                  <a:prstClr val="black"/>
                </a:solidFill>
                <a:ea typeface="Calibri Light" panose="020F0302020204030204" pitchFamily="34" charset="0"/>
                <a:cs typeface="Calibri Light" panose="020F0302020204030204" pitchFamily="34" charset="0"/>
              </a:rPr>
              <a:t>PassiveNewKey</a:t>
            </a:r>
            <a:r>
              <a:rPr lang="en-US" sz="1800" dirty="0">
                <a:solidFill>
                  <a:prstClr val="black"/>
                </a:solidFill>
              </a:rPr>
              <a:t>, </a:t>
            </a:r>
            <a:r>
              <a:rPr lang="en-US" sz="1800" dirty="0" err="1">
                <a:solidFill>
                  <a:prstClr val="black"/>
                </a:solidFill>
                <a:latin typeface="Calibri" panose="020F0502020204030204"/>
              </a:rPr>
              <a:t>CP</a:t>
            </a:r>
            <a:r>
              <a:rPr lang="en-US" sz="1800" baseline="30000" dirty="0" err="1">
                <a:solidFill>
                  <a:prstClr val="black"/>
                </a:solidFill>
                <a:latin typeface="Calibri" panose="020F0502020204030204"/>
              </a:rPr>
              <a:t>j</a:t>
            </a:r>
            <a:r>
              <a:rPr lang="en-US" sz="1800" baseline="30000" dirty="0">
                <a:solidFill>
                  <a:prstClr val="black"/>
                </a:solidFill>
                <a:latin typeface="Calibri" panose="020F0502020204030204"/>
              </a:rPr>
              <a:t> </a:t>
            </a:r>
            <a:r>
              <a:rPr lang="en-US" sz="1800" dirty="0">
                <a:solidFill>
                  <a:prstClr val="black"/>
                </a:solidFill>
              </a:rPr>
              <a:t>, </a:t>
            </a:r>
            <a:r>
              <a:rPr lang="en-US" sz="1800" dirty="0">
                <a:solidFill>
                  <a:prstClr val="black"/>
                </a:solidFill>
                <a:latin typeface="Calibri" panose="020F0502020204030204"/>
              </a:rPr>
              <a:t>P</a:t>
            </a:r>
            <a:r>
              <a:rPr lang="en-US" sz="1800" baseline="30000" dirty="0">
                <a:solidFill>
                  <a:prstClr val="black"/>
                </a:solidFill>
                <a:latin typeface="Calibri" panose="020F0502020204030204"/>
              </a:rPr>
              <a:t>i</a:t>
            </a:r>
            <a:r>
              <a:rPr lang="en-US" sz="1800" dirty="0">
                <a:solidFill>
                  <a:prstClr val="black"/>
                </a:solidFill>
              </a:rPr>
              <a:t>, </a:t>
            </a:r>
            <a:r>
              <a:rPr lang="en-US" sz="1800" dirty="0">
                <a:solidFill>
                  <a:srgbClr val="0070C0"/>
                </a:solidFill>
              </a:rPr>
              <a:t>sid</a:t>
            </a:r>
            <a:r>
              <a:rPr lang="en-US" sz="1800" dirty="0">
                <a:solidFill>
                  <a:prstClr val="black"/>
                </a:solidFill>
                <a:latin typeface="Calibri" panose="020F0502020204030204"/>
              </a:rPr>
              <a:t>)</a:t>
            </a:r>
            <a:r>
              <a:rPr lang="en-US" sz="1800" dirty="0">
                <a:solidFill>
                  <a:prstClr val="black"/>
                </a:solidFill>
                <a:latin typeface="+mn-lt"/>
              </a:rPr>
              <a:t>:</a:t>
            </a:r>
            <a:endParaRPr lang="en-US" sz="1800" dirty="0">
              <a:solidFill>
                <a:prstClr val="black"/>
              </a:solidFill>
              <a:latin typeface="Calibri" panose="020F0502020204030204"/>
              <a:sym typeface="Symbol" panose="05050102010706020507" pitchFamily="18" charset="2"/>
            </a:endParaRPr>
          </a:p>
          <a:p>
            <a:pPr marL="914400" lvl="1" indent="-457200">
              <a:lnSpc>
                <a:spcPct val="100000"/>
              </a:lnSpc>
              <a:spcBef>
                <a:spcPts val="600"/>
              </a:spcBef>
              <a:buFont typeface="Arial" panose="020B0604020202020204" pitchFamily="34" charset="0"/>
              <a:buChar char="•"/>
            </a:pPr>
            <a:r>
              <a:rPr lang="en-US" sz="1800" dirty="0">
                <a:solidFill>
                  <a:prstClr val="black"/>
                </a:solidFill>
                <a:latin typeface="Calibri" panose="020F0502020204030204"/>
              </a:rPr>
              <a:t>retrieve [</a:t>
            </a:r>
            <a:r>
              <a:rPr lang="en-US" sz="1800" dirty="0" err="1">
                <a:solidFill>
                  <a:prstClr val="black"/>
                </a:solidFill>
                <a:latin typeface="Calibri" panose="020F0502020204030204"/>
              </a:rPr>
              <a:t>CP</a:t>
            </a:r>
            <a:r>
              <a:rPr lang="en-US" sz="1800" baseline="30000" dirty="0" err="1">
                <a:solidFill>
                  <a:prstClr val="black"/>
                </a:solidFill>
                <a:latin typeface="Calibri" panose="020F0502020204030204"/>
              </a:rPr>
              <a:t>j</a:t>
            </a:r>
            <a:r>
              <a:rPr lang="en-US" sz="1800" dirty="0">
                <a:solidFill>
                  <a:prstClr val="black"/>
                </a:solidFill>
                <a:latin typeface="Calibri Light" panose="020F0302020204030204"/>
              </a:rPr>
              <a:t>,</a:t>
            </a:r>
            <a:r>
              <a:rPr lang="en-US" sz="1800" dirty="0">
                <a:solidFill>
                  <a:prstClr val="black"/>
                </a:solidFill>
                <a:latin typeface="Calibri" panose="020F0502020204030204"/>
              </a:rPr>
              <a:t> P</a:t>
            </a:r>
            <a:r>
              <a:rPr lang="en-US" sz="1800" baseline="30000" dirty="0">
                <a:solidFill>
                  <a:prstClr val="black"/>
                </a:solidFill>
                <a:latin typeface="Calibri" panose="020F0502020204030204"/>
              </a:rPr>
              <a:t>i</a:t>
            </a:r>
            <a:r>
              <a:rPr lang="en-US" sz="1800" dirty="0">
                <a:solidFill>
                  <a:prstClr val="black"/>
                </a:solidFill>
                <a:latin typeface="Calibri Light" panose="020F0302020204030204"/>
              </a:rPr>
              <a:t>, K’, </a:t>
            </a:r>
            <a:r>
              <a:rPr lang="en-US" sz="1800" dirty="0">
                <a:solidFill>
                  <a:srgbClr val="0070C0"/>
                </a:solidFill>
                <a:latin typeface="Calibri Light" panose="020F0302020204030204"/>
              </a:rPr>
              <a:t>sid</a:t>
            </a:r>
            <a:r>
              <a:rPr lang="en-US" sz="1800" dirty="0">
                <a:solidFill>
                  <a:prstClr val="black"/>
                </a:solidFill>
                <a:latin typeface="Calibri" panose="020F0502020204030204"/>
              </a:rPr>
              <a:t>],   if  </a:t>
            </a:r>
            <a:r>
              <a:rPr lang="en-US" sz="1800" dirty="0">
                <a:solidFill>
                  <a:prstClr val="black"/>
                </a:solidFill>
              </a:rPr>
              <a:t>pw = pw’</a:t>
            </a:r>
            <a:r>
              <a:rPr lang="en-US" sz="1800" dirty="0">
                <a:solidFill>
                  <a:prstClr val="black"/>
                </a:solidFill>
                <a:latin typeface="Calibri" panose="020F0502020204030204"/>
              </a:rPr>
              <a:t>  set  </a:t>
            </a:r>
            <a:r>
              <a:rPr lang="en-US" sz="1800" dirty="0"/>
              <a:t>K </a:t>
            </a:r>
            <a:r>
              <a:rPr lang="en-US" sz="1800" dirty="0">
                <a:sym typeface="Symbol" panose="05050102010706020507" pitchFamily="18" charset="2"/>
              </a:rPr>
              <a:t> </a:t>
            </a:r>
            <a:r>
              <a:rPr lang="en-US" sz="1800" dirty="0"/>
              <a:t>K’  </a:t>
            </a:r>
            <a:r>
              <a:rPr lang="en-US" sz="1800" dirty="0">
                <a:solidFill>
                  <a:prstClr val="black"/>
                </a:solidFill>
                <a:latin typeface="Calibri" panose="020F0502020204030204"/>
              </a:rPr>
              <a:t>else pick  </a:t>
            </a:r>
            <a:r>
              <a:rPr lang="en-US" sz="1800" dirty="0"/>
              <a:t>K </a:t>
            </a:r>
            <a:r>
              <a:rPr lang="en-US" sz="1800" dirty="0">
                <a:sym typeface="Symbol" panose="05050102010706020507" pitchFamily="18" charset="2"/>
              </a:rPr>
              <a:t> $</a:t>
            </a:r>
            <a:r>
              <a:rPr lang="en-US" sz="1800" dirty="0">
                <a:solidFill>
                  <a:prstClr val="black"/>
                </a:solidFill>
                <a:latin typeface="Calibri" panose="020F0502020204030204"/>
              </a:rPr>
              <a:t>,  send </a:t>
            </a:r>
            <a:r>
              <a:rPr lang="en-US" sz="1800" dirty="0">
                <a:solidFill>
                  <a:prstClr val="black"/>
                </a:solidFill>
                <a:ea typeface="Calibri Light" panose="020F0302020204030204" pitchFamily="34" charset="0"/>
                <a:cs typeface="Calibri Light" panose="020F0302020204030204" pitchFamily="34" charset="0"/>
              </a:rPr>
              <a:t>(K, </a:t>
            </a:r>
            <a:r>
              <a:rPr lang="en-US" sz="1800" dirty="0">
                <a:solidFill>
                  <a:srgbClr val="0070C0"/>
                </a:solidFill>
                <a:ea typeface="Calibri Light" panose="020F0302020204030204" pitchFamily="34" charset="0"/>
                <a:cs typeface="Calibri Light" panose="020F0302020204030204" pitchFamily="34" charset="0"/>
              </a:rPr>
              <a:t>sid</a:t>
            </a:r>
            <a:r>
              <a:rPr lang="en-US" sz="1800" dirty="0">
                <a:solidFill>
                  <a:prstClr val="black"/>
                </a:solidFill>
                <a:ea typeface="Calibri Light" panose="020F0302020204030204" pitchFamily="34" charset="0"/>
                <a:cs typeface="Calibri Light" panose="020F0302020204030204" pitchFamily="34" charset="0"/>
              </a:rPr>
              <a:t>, </a:t>
            </a:r>
            <a:r>
              <a:rPr lang="en-US" sz="1800" dirty="0" err="1">
                <a:solidFill>
                  <a:srgbClr val="00B050"/>
                </a:solidFill>
                <a:ea typeface="Calibri Light" panose="020F0302020204030204" pitchFamily="34" charset="0"/>
                <a:cs typeface="Calibri Light" panose="020F0302020204030204" pitchFamily="34" charset="0"/>
              </a:rPr>
              <a:t>id</a:t>
            </a:r>
            <a:r>
              <a:rPr lang="en-US" sz="1800" baseline="-25000" dirty="0" err="1">
                <a:solidFill>
                  <a:srgbClr val="00B050"/>
                </a:solidFill>
                <a:ea typeface="Calibri Light" panose="020F0302020204030204" pitchFamily="34" charset="0"/>
                <a:cs typeface="Calibri Light" panose="020F0302020204030204" pitchFamily="34" charset="0"/>
              </a:rPr>
              <a:t>CP</a:t>
            </a:r>
            <a:r>
              <a:rPr lang="en-US" sz="1800" dirty="0">
                <a:solidFill>
                  <a:prstClr val="black"/>
                </a:solidFill>
                <a:ea typeface="Calibri Light" panose="020F0302020204030204" pitchFamily="34" charset="0"/>
                <a:cs typeface="Calibri Light" panose="020F0302020204030204" pitchFamily="34" charset="0"/>
              </a:rPr>
              <a:t>) </a:t>
            </a:r>
            <a:r>
              <a:rPr lang="en-US" sz="1800" dirty="0">
                <a:solidFill>
                  <a:prstClr val="black"/>
                </a:solidFill>
                <a:latin typeface="Calibri" panose="020F0502020204030204"/>
              </a:rPr>
              <a:t>to party P</a:t>
            </a:r>
            <a:r>
              <a:rPr lang="en-US" sz="1800" baseline="30000" dirty="0">
                <a:solidFill>
                  <a:prstClr val="black"/>
                </a:solidFill>
                <a:latin typeface="Calibri" panose="020F0502020204030204"/>
              </a:rPr>
              <a:t>i</a:t>
            </a:r>
            <a:endParaRPr lang="en-US" altLang="zh-CN" sz="1800" dirty="0">
              <a:solidFill>
                <a:prstClr val="black"/>
              </a:solidFill>
              <a:latin typeface="Calibri" panose="020F0502020204030204"/>
              <a:sym typeface="Symbol" panose="05050102010706020507" pitchFamily="18" charset="2"/>
            </a:endParaRPr>
          </a:p>
        </p:txBody>
      </p:sp>
      <p:sp>
        <p:nvSpPr>
          <p:cNvPr id="33" name="Title 1">
            <a:extLst>
              <a:ext uri="{FF2B5EF4-FFF2-40B4-BE49-F238E27FC236}">
                <a16:creationId xmlns:a16="http://schemas.microsoft.com/office/drawing/2014/main" id="{F36DE411-8C2C-4523-8300-2D6B232DDC58}"/>
              </a:ext>
            </a:extLst>
          </p:cNvPr>
          <p:cNvSpPr txBox="1">
            <a:spLocks/>
          </p:cNvSpPr>
          <p:nvPr/>
        </p:nvSpPr>
        <p:spPr bwMode="auto">
          <a:xfrm>
            <a:off x="190029" y="115376"/>
            <a:ext cx="11733285" cy="8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a:lstStyle>
          <a:p>
            <a:r>
              <a:rPr lang="en-US" dirty="0"/>
              <a:t>Contribution #1:  UC Bare PAKE model</a:t>
            </a:r>
            <a:endParaRPr lang="en-US" sz="3600" dirty="0">
              <a:solidFill>
                <a:srgbClr val="FF0000"/>
              </a:solidFill>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3936C52-E17B-B92D-CC39-C73E5F27F780}"/>
                  </a:ext>
                </a:extLst>
              </p:cNvPr>
              <p:cNvSpPr>
                <a:spLocks noChangeArrowheads="1"/>
              </p:cNvSpPr>
              <p:nvPr/>
            </p:nvSpPr>
            <p:spPr bwMode="auto">
              <a:xfrm>
                <a:off x="6255680" y="1013807"/>
                <a:ext cx="5827314" cy="830997"/>
              </a:xfrm>
              <a:prstGeom prst="rect">
                <a:avLst/>
              </a:prstGeom>
              <a:solidFill>
                <a:schemeClr val="bg1"/>
              </a:solidFill>
              <a:ln w="19050">
                <a:solidFill>
                  <a:srgbClr val="C00000"/>
                </a:solidFill>
                <a:miter lim="800000"/>
                <a:headEnd/>
                <a:tailEnd/>
              </a:ln>
              <a:effectLst/>
            </p:spPr>
            <p:txBody>
              <a:bodyPr vert="horz" wrap="square" lIns="91440" tIns="0" rIns="91440" bIns="0" numCol="1" anchor="ctr" anchorCtr="0" compatLnSpc="1">
                <a:prstTxWarp prst="textNoShape">
                  <a:avLst/>
                </a:prstTxWarp>
                <a:spAutoFit/>
              </a:bodyPr>
              <a:lstStyle/>
              <a:p>
                <a:pPr marL="285750" lvl="0" indent="-285750">
                  <a:buFontTx/>
                  <a:buChar char="-"/>
                </a:pPr>
                <a:r>
                  <a:rPr lang="en-US" dirty="0">
                    <a:solidFill>
                      <a:prstClr val="black"/>
                    </a:solidFill>
                    <a:latin typeface="Calibri" panose="020F0502020204030204"/>
                  </a:rPr>
                  <a:t>F</a:t>
                </a:r>
                <a:r>
                  <a:rPr lang="en-US" baseline="-25000" dirty="0" err="1">
                    <a:solidFill>
                      <a:prstClr val="black"/>
                    </a:solidFill>
                    <a:latin typeface="Calibri" panose="020F0502020204030204"/>
                  </a:rPr>
                  <a:t>bPAKE</a:t>
                </a:r>
                <a:r>
                  <a:rPr lang="en-US" baseline="-25000" dirty="0">
                    <a:solidFill>
                      <a:prstClr val="black"/>
                    </a:solidFill>
                    <a:latin typeface="Calibri" panose="020F0502020204030204"/>
                  </a:rPr>
                  <a:t> </a:t>
                </a:r>
                <a:r>
                  <a:rPr lang="en-US" altLang="en-US" dirty="0">
                    <a:solidFill>
                      <a:srgbClr val="212529"/>
                    </a:solidFill>
                    <a:latin typeface="var(--bs-font-monospace)"/>
                  </a:rPr>
                  <a:t>conforms to “structured UC” [Can’01 v. eprint’2020]</a:t>
                </a:r>
              </a:p>
              <a:p>
                <a:pPr lvl="0"/>
                <a:r>
                  <a:rPr lang="en-US" altLang="en-US" dirty="0">
                    <a:solidFill>
                      <a:srgbClr val="212529"/>
                    </a:solidFill>
                    <a:latin typeface="var(--bs-font-monospace)"/>
                  </a:rPr>
                  <a:t>      (routing info used in outer “shell”, not passed to </a:t>
                </a:r>
                <a:r>
                  <a:rPr lang="en-US" dirty="0" err="1">
                    <a:solidFill>
                      <a:prstClr val="black"/>
                    </a:solidFill>
                    <a:latin typeface="Calibri" panose="020F0502020204030204"/>
                  </a:rPr>
                  <a:t>F</a:t>
                </a:r>
                <a:r>
                  <a:rPr lang="en-US" baseline="-25000" dirty="0" err="1">
                    <a:solidFill>
                      <a:prstClr val="black"/>
                    </a:solidFill>
                    <a:latin typeface="Calibri" panose="020F0502020204030204"/>
                  </a:rPr>
                  <a:t>bPAKE</a:t>
                </a:r>
                <a:r>
                  <a:rPr lang="en-US" altLang="en-US" dirty="0">
                    <a:solidFill>
                      <a:srgbClr val="212529"/>
                    </a:solidFill>
                    <a:latin typeface="var(--bs-font-monospace)"/>
                  </a:rPr>
                  <a:t>)</a:t>
                </a:r>
              </a:p>
              <a:p>
                <a:pPr marL="285750" lvl="0" indent="-285750">
                  <a:buFontTx/>
                  <a:buChar char="-"/>
                </a:pPr>
                <a:r>
                  <a:rPr lang="en-US" altLang="en-US" dirty="0">
                    <a:solidFill>
                      <a:srgbClr val="212529"/>
                    </a:solidFill>
                    <a:latin typeface="var(--bs-font-monospace)"/>
                  </a:rPr>
                  <a:t>omitted from notation: global identifier </a:t>
                </a:r>
                <a14:m>
                  <m:oMath xmlns:m="http://schemas.openxmlformats.org/officeDocument/2006/math">
                    <m:r>
                      <m:rPr>
                        <m:sty m:val="p"/>
                      </m:rPr>
                      <a:rPr lang="en-US" i="0" dirty="0" smtClean="0">
                        <a:solidFill>
                          <a:srgbClr val="0070C0"/>
                        </a:solidFill>
                        <a:latin typeface="Cambria Math" panose="02040503050406030204" pitchFamily="18" charset="0"/>
                      </a:rPr>
                      <m:t>sid</m:t>
                    </m:r>
                    <m:r>
                      <m:rPr>
                        <m:sty m:val="p"/>
                      </m:rPr>
                      <a:rPr lang="en-US" i="0" baseline="-25000" dirty="0">
                        <a:solidFill>
                          <a:srgbClr val="0070C0"/>
                        </a:solidFill>
                        <a:latin typeface="Cambria Math" panose="02040503050406030204" pitchFamily="18" charset="0"/>
                      </a:rPr>
                      <m:t>globa</m:t>
                    </m:r>
                    <m:r>
                      <m:rPr>
                        <m:sty m:val="p"/>
                      </m:rPr>
                      <a:rPr lang="en-US" b="0" i="0" baseline="-25000" dirty="0" smtClean="0">
                        <a:solidFill>
                          <a:srgbClr val="0070C0"/>
                        </a:solidFill>
                        <a:latin typeface="Cambria Math" panose="02040503050406030204" pitchFamily="18" charset="0"/>
                      </a:rPr>
                      <m:t>l</m:t>
                    </m:r>
                  </m:oMath>
                </a14:m>
                <a:endParaRPr lang="en-US" altLang="en-US" i="1" dirty="0">
                  <a:solidFill>
                    <a:srgbClr val="212529"/>
                  </a:solidFill>
                  <a:latin typeface="var(--bs-font-monospace)"/>
                </a:endParaRPr>
              </a:p>
            </p:txBody>
          </p:sp>
        </mc:Choice>
        <mc:Fallback xmlns="">
          <p:sp>
            <p:nvSpPr>
              <p:cNvPr id="2" name="Rectangle 1">
                <a:extLst>
                  <a:ext uri="{FF2B5EF4-FFF2-40B4-BE49-F238E27FC236}">
                    <a16:creationId xmlns:a16="http://schemas.microsoft.com/office/drawing/2014/main" id="{63936C52-E17B-B92D-CC39-C73E5F27F780}"/>
                  </a:ext>
                </a:extLst>
              </p:cNvPr>
              <p:cNvSpPr>
                <a:spLocks noRot="1" noChangeAspect="1" noMove="1" noResize="1" noEditPoints="1" noAdjustHandles="1" noChangeArrowheads="1" noChangeShapeType="1" noTextEdit="1"/>
              </p:cNvSpPr>
              <p:nvPr/>
            </p:nvSpPr>
            <p:spPr bwMode="auto">
              <a:xfrm>
                <a:off x="6255680" y="1013807"/>
                <a:ext cx="5827314" cy="830997"/>
              </a:xfrm>
              <a:prstGeom prst="rect">
                <a:avLst/>
              </a:prstGeom>
              <a:blipFill>
                <a:blip r:embed="rId3"/>
                <a:stretch>
                  <a:fillRect l="-730" t="-7857" r="-730" b="-14286"/>
                </a:stretch>
              </a:blipFill>
              <a:ln w="19050">
                <a:solidFill>
                  <a:srgbClr val="C00000"/>
                </a:solidFill>
                <a:miter lim="800000"/>
                <a:headEnd/>
                <a:tailEnd/>
              </a:ln>
              <a:effectLst/>
            </p:spPr>
            <p:txBody>
              <a:bodyPr/>
              <a:lstStyle/>
              <a:p>
                <a:r>
                  <a:rPr lang="en-US">
                    <a:noFill/>
                  </a:rPr>
                  <a:t> </a:t>
                </a:r>
              </a:p>
            </p:txBody>
          </p:sp>
        </mc:Fallback>
      </mc:AlternateContent>
      <p:sp>
        <p:nvSpPr>
          <p:cNvPr id="10" name="Rectangle 9">
            <a:extLst>
              <a:ext uri="{FF2B5EF4-FFF2-40B4-BE49-F238E27FC236}">
                <a16:creationId xmlns:a16="http://schemas.microsoft.com/office/drawing/2014/main" id="{50C0E8C6-A886-961E-FBCF-1B888CF80156}"/>
              </a:ext>
            </a:extLst>
          </p:cNvPr>
          <p:cNvSpPr>
            <a:spLocks noChangeArrowheads="1"/>
          </p:cNvSpPr>
          <p:nvPr/>
        </p:nvSpPr>
        <p:spPr bwMode="auto">
          <a:xfrm>
            <a:off x="778607" y="5157575"/>
            <a:ext cx="10634785" cy="1585049"/>
          </a:xfrm>
          <a:prstGeom prst="rect">
            <a:avLst/>
          </a:prstGeom>
          <a:solidFill>
            <a:schemeClr val="bg1"/>
          </a:solidFill>
          <a:ln w="19050">
            <a:solidFill>
              <a:srgbClr val="C00000"/>
            </a:solidFill>
            <a:miter lim="800000"/>
            <a:headEnd/>
            <a:tailEnd/>
          </a:ln>
          <a:effectLst/>
        </p:spPr>
        <p:txBody>
          <a:bodyPr vert="horz" wrap="square" lIns="91440" tIns="0" rIns="91440" bIns="0" numCol="1" anchor="ctr" anchorCtr="0" compatLnSpc="1">
            <a:prstTxWarp prst="textNoShape">
              <a:avLst/>
            </a:prstTxWarp>
            <a:spAutoFit/>
          </a:bodyPr>
          <a:lstStyle/>
          <a:p>
            <a:pPr marL="285750" lvl="0" indent="-285750">
              <a:buFontTx/>
              <a:buChar char="-"/>
            </a:pPr>
            <a:endParaRPr lang="en-US" sz="300" dirty="0">
              <a:solidFill>
                <a:prstClr val="black"/>
              </a:solidFill>
              <a:latin typeface="Calibri" panose="020F0502020204030204"/>
            </a:endParaRPr>
          </a:p>
          <a:p>
            <a:pPr lvl="0"/>
            <a:r>
              <a:rPr lang="en-US" dirty="0">
                <a:solidFill>
                  <a:prstClr val="black"/>
                </a:solidFill>
                <a:latin typeface="Calibri" panose="020F0502020204030204"/>
              </a:rPr>
              <a:t>Key Differences from UC PAKE </a:t>
            </a:r>
            <a:r>
              <a:rPr kumimoji="0" lang="en-US" sz="16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rPr>
              <a:t>[CHKLM’05] </a:t>
            </a:r>
            <a:r>
              <a:rPr lang="en-US" dirty="0">
                <a:solidFill>
                  <a:prstClr val="black"/>
                </a:solidFill>
                <a:latin typeface="Calibri" panose="020F0502020204030204"/>
              </a:rPr>
              <a:t>model:</a:t>
            </a:r>
          </a:p>
          <a:p>
            <a:pPr marL="285750" lvl="0" indent="-285750">
              <a:spcBef>
                <a:spcPts val="600"/>
              </a:spcBef>
              <a:buFontTx/>
              <a:buChar char="-"/>
            </a:pPr>
            <a:r>
              <a:rPr lang="en-US" dirty="0">
                <a:solidFill>
                  <a:prstClr val="black"/>
                </a:solidFill>
                <a:latin typeface="Calibri" panose="020F0502020204030204"/>
              </a:rPr>
              <a:t>adversary can </a:t>
            </a:r>
            <a:r>
              <a:rPr lang="en-US" i="1" dirty="0">
                <a:solidFill>
                  <a:prstClr val="black"/>
                </a:solidFill>
                <a:latin typeface="Calibri" panose="020F0502020204030204"/>
              </a:rPr>
              <a:t>adaptively</a:t>
            </a:r>
            <a:r>
              <a:rPr lang="en-US" dirty="0">
                <a:solidFill>
                  <a:prstClr val="black"/>
                </a:solidFill>
                <a:latin typeface="Calibri" panose="020F0502020204030204"/>
              </a:rPr>
              <a:t> choose which two sessions to passively connect (“free dating”)</a:t>
            </a:r>
          </a:p>
          <a:p>
            <a:pPr marL="285750" lvl="0" indent="-285750">
              <a:buFontTx/>
              <a:buChar char="-"/>
            </a:pPr>
            <a:r>
              <a:rPr lang="en-US" dirty="0">
                <a:solidFill>
                  <a:prstClr val="black"/>
                </a:solidFill>
                <a:latin typeface="Calibri" panose="020F0502020204030204"/>
              </a:rPr>
              <a:t>no limits on the number of </a:t>
            </a:r>
            <a:r>
              <a:rPr lang="en-US" sz="1800" dirty="0">
                <a:latin typeface="+mn-lt"/>
              </a:rPr>
              <a:t>(</a:t>
            </a:r>
            <a:r>
              <a:rPr lang="en-US" sz="1800" dirty="0" err="1">
                <a:latin typeface="Calibri Light" panose="020F0302020204030204" pitchFamily="34" charset="0"/>
                <a:ea typeface="Calibri Light" panose="020F0302020204030204" pitchFamily="34" charset="0"/>
                <a:cs typeface="Calibri Light" panose="020F0302020204030204" pitchFamily="34" charset="0"/>
              </a:rPr>
              <a:t>ActiveNewKey</a:t>
            </a:r>
            <a:r>
              <a:rPr lang="en-US" sz="1800" dirty="0"/>
              <a:t>, </a:t>
            </a:r>
            <a:r>
              <a:rPr lang="en-US" sz="1800" dirty="0">
                <a:solidFill>
                  <a:prstClr val="black"/>
                </a:solidFill>
                <a:latin typeface="Calibri" panose="020F0502020204030204"/>
                <a:ea typeface="宋体" panose="02010600030101010101" pitchFamily="2" charset="-122"/>
                <a:cs typeface="+mn-cs"/>
              </a:rPr>
              <a:t>P</a:t>
            </a:r>
            <a:r>
              <a:rPr lang="en-US" sz="1800" baseline="30000" dirty="0">
                <a:solidFill>
                  <a:prstClr val="black"/>
                </a:solidFill>
                <a:latin typeface="Calibri" panose="020F0502020204030204"/>
                <a:ea typeface="宋体" panose="02010600030101010101" pitchFamily="2" charset="-122"/>
                <a:cs typeface="+mn-cs"/>
              </a:rPr>
              <a:t>i</a:t>
            </a:r>
            <a:r>
              <a:rPr lang="en-US" sz="1800" dirty="0"/>
              <a:t>, …) and </a:t>
            </a:r>
            <a:r>
              <a:rPr lang="en-US" sz="1800" dirty="0">
                <a:latin typeface="+mn-lt"/>
              </a:rPr>
              <a:t>(</a:t>
            </a:r>
            <a:r>
              <a:rPr lang="en-US" dirty="0" err="1">
                <a:latin typeface="+mj-lt"/>
              </a:rPr>
              <a:t>Passive</a:t>
            </a:r>
            <a:r>
              <a:rPr lang="en-US" sz="1800" dirty="0" err="1">
                <a:latin typeface="+mj-lt"/>
              </a:rPr>
              <a:t>NewKey</a:t>
            </a:r>
            <a:r>
              <a:rPr lang="en-US" sz="1800" dirty="0"/>
              <a:t>, </a:t>
            </a:r>
            <a:r>
              <a:rPr lang="en-US" sz="1800" dirty="0">
                <a:solidFill>
                  <a:prstClr val="black"/>
                </a:solidFill>
                <a:latin typeface="Calibri" panose="020F0502020204030204"/>
                <a:ea typeface="宋体" panose="02010600030101010101" pitchFamily="2" charset="-122"/>
                <a:cs typeface="+mn-cs"/>
              </a:rPr>
              <a:t>P</a:t>
            </a:r>
            <a:r>
              <a:rPr lang="en-US" sz="1800" baseline="30000" dirty="0">
                <a:solidFill>
                  <a:prstClr val="black"/>
                </a:solidFill>
                <a:latin typeface="Calibri" panose="020F0502020204030204"/>
                <a:ea typeface="宋体" panose="02010600030101010101" pitchFamily="2" charset="-122"/>
                <a:cs typeface="+mn-cs"/>
              </a:rPr>
              <a:t>i</a:t>
            </a:r>
            <a:r>
              <a:rPr lang="en-US" sz="1800" dirty="0"/>
              <a:t>, …) sent to the same party </a:t>
            </a:r>
            <a:r>
              <a:rPr lang="en-US" sz="1800" dirty="0">
                <a:solidFill>
                  <a:prstClr val="black"/>
                </a:solidFill>
                <a:latin typeface="Calibri" panose="020F0502020204030204"/>
                <a:ea typeface="宋体" panose="02010600030101010101" pitchFamily="2" charset="-122"/>
                <a:cs typeface="+mn-cs"/>
              </a:rPr>
              <a:t>P</a:t>
            </a:r>
            <a:r>
              <a:rPr lang="en-US" sz="1800" baseline="30000" dirty="0">
                <a:solidFill>
                  <a:prstClr val="black"/>
                </a:solidFill>
                <a:latin typeface="Calibri" panose="020F0502020204030204"/>
                <a:ea typeface="宋体" panose="02010600030101010101" pitchFamily="2" charset="-122"/>
                <a:cs typeface="+mn-cs"/>
              </a:rPr>
              <a:t>i</a:t>
            </a:r>
            <a:endParaRPr lang="en-US" dirty="0">
              <a:solidFill>
                <a:prstClr val="black"/>
              </a:solidFill>
              <a:latin typeface="Calibri" panose="020F0502020204030204"/>
            </a:endParaRPr>
          </a:p>
          <a:p>
            <a:pPr lvl="0"/>
            <a:r>
              <a:rPr lang="en-US" dirty="0">
                <a:solidFill>
                  <a:prstClr val="black"/>
                </a:solidFill>
                <a:latin typeface="Calibri" panose="020F0502020204030204"/>
                <a:sym typeface="Symbol" panose="05050102010706020507" pitchFamily="18" charset="2"/>
              </a:rPr>
              <a:t>         </a:t>
            </a:r>
            <a:r>
              <a:rPr lang="en-US" sz="1800" dirty="0">
                <a:solidFill>
                  <a:prstClr val="black"/>
                </a:solidFill>
                <a:latin typeface="Calibri" panose="020F0502020204030204"/>
                <a:ea typeface="宋体" panose="02010600030101010101" pitchFamily="2" charset="-122"/>
                <a:cs typeface="+mn-cs"/>
              </a:rPr>
              <a:t>P</a:t>
            </a:r>
            <a:r>
              <a:rPr lang="en-US" sz="1800" baseline="30000" dirty="0">
                <a:solidFill>
                  <a:prstClr val="black"/>
                </a:solidFill>
                <a:latin typeface="Calibri" panose="020F0502020204030204"/>
                <a:ea typeface="宋体" panose="02010600030101010101" pitchFamily="2" charset="-122"/>
                <a:cs typeface="+mn-cs"/>
              </a:rPr>
              <a:t>i </a:t>
            </a:r>
            <a:r>
              <a:rPr lang="en-US" dirty="0">
                <a:solidFill>
                  <a:prstClr val="black"/>
                </a:solidFill>
                <a:latin typeface="Calibri" panose="020F0502020204030204"/>
              </a:rPr>
              <a:t>can establish secure sessions with </a:t>
            </a:r>
            <a:r>
              <a:rPr lang="en-US" i="1" dirty="0">
                <a:solidFill>
                  <a:prstClr val="black"/>
                </a:solidFill>
                <a:latin typeface="Calibri" panose="020F0502020204030204"/>
              </a:rPr>
              <a:t>many counterparties</a:t>
            </a:r>
            <a:r>
              <a:rPr lang="en-US" dirty="0">
                <a:solidFill>
                  <a:prstClr val="black"/>
                </a:solidFill>
                <a:latin typeface="Calibri" panose="020F0502020204030204"/>
              </a:rPr>
              <a:t>, all authenticated under the same password</a:t>
            </a:r>
          </a:p>
          <a:p>
            <a:pPr marL="285750" lvl="0" indent="-285750">
              <a:buFontTx/>
              <a:buChar char="-"/>
            </a:pPr>
            <a:r>
              <a:rPr lang="en-US" altLang="en-US" dirty="0">
                <a:solidFill>
                  <a:prstClr val="black"/>
                </a:solidFill>
                <a:latin typeface="Calibri" panose="020F0502020204030204"/>
              </a:rPr>
              <a:t>two parties have matching </a:t>
            </a:r>
            <a:r>
              <a:rPr lang="en-US" altLang="en-US" dirty="0">
                <a:solidFill>
                  <a:srgbClr val="0070C0"/>
                </a:solidFill>
                <a:latin typeface="Calibri" panose="020F0502020204030204"/>
              </a:rPr>
              <a:t>sid</a:t>
            </a:r>
            <a:r>
              <a:rPr lang="en-US" altLang="en-US" dirty="0">
                <a:solidFill>
                  <a:prstClr val="black"/>
                </a:solidFill>
                <a:latin typeface="Calibri" panose="020F0502020204030204"/>
              </a:rPr>
              <a:t> outputs only if the attacker is passive</a:t>
            </a:r>
          </a:p>
          <a:p>
            <a:pPr marL="285750" lvl="0" indent="-285750">
              <a:buFontTx/>
              <a:buChar char="-"/>
            </a:pPr>
            <a:endParaRPr lang="en-US" altLang="en-US" sz="500" dirty="0">
              <a:solidFill>
                <a:srgbClr val="212529"/>
              </a:solidFill>
              <a:latin typeface="var(--bs-font-monospace)"/>
            </a:endParaRPr>
          </a:p>
        </p:txBody>
      </p:sp>
      <p:sp>
        <p:nvSpPr>
          <p:cNvPr id="11" name="Rectangle 10">
            <a:extLst>
              <a:ext uri="{FF2B5EF4-FFF2-40B4-BE49-F238E27FC236}">
                <a16:creationId xmlns:a16="http://schemas.microsoft.com/office/drawing/2014/main" id="{A8C4DC2A-A1CF-0C69-3759-B96615075220}"/>
              </a:ext>
            </a:extLst>
          </p:cNvPr>
          <p:cNvSpPr>
            <a:spLocks noChangeArrowheads="1"/>
          </p:cNvSpPr>
          <p:nvPr/>
        </p:nvSpPr>
        <p:spPr bwMode="auto">
          <a:xfrm>
            <a:off x="9325382" y="295730"/>
            <a:ext cx="2757612" cy="492443"/>
          </a:xfrm>
          <a:prstGeom prst="rect">
            <a:avLst/>
          </a:prstGeom>
          <a:solidFill>
            <a:schemeClr val="bg1"/>
          </a:solidFill>
          <a:ln w="19050">
            <a:solidFill>
              <a:srgbClr val="C00000"/>
            </a:solidFill>
            <a:miter lim="800000"/>
            <a:headEnd/>
            <a:tailEnd/>
          </a:ln>
          <a:effectLst/>
        </p:spPr>
        <p:txBody>
          <a:bodyPr vert="horz" wrap="square" lIns="91440" tIns="0" rIns="91440" bIns="0" numCol="1" anchor="ctr" anchorCtr="0" compatLnSpc="1">
            <a:prstTxWarp prst="textNoShape">
              <a:avLst/>
            </a:prstTxWarp>
            <a:spAutoFit/>
          </a:bodyPr>
          <a:lstStyle/>
          <a:p>
            <a:pPr lvl="0"/>
            <a:r>
              <a:rPr lang="en-US" sz="1600" dirty="0">
                <a:solidFill>
                  <a:prstClr val="black"/>
                </a:solidFill>
                <a:latin typeface="Calibri" panose="020F0502020204030204"/>
              </a:rPr>
              <a:t>(*) simplified, see paper e.g. for late password test support</a:t>
            </a:r>
            <a:endParaRPr lang="en-US" altLang="en-US" sz="1600" i="1" dirty="0">
              <a:solidFill>
                <a:srgbClr val="212529"/>
              </a:solidFill>
              <a:latin typeface="var(--bs-font-monospace)"/>
            </a:endParaRPr>
          </a:p>
        </p:txBody>
      </p:sp>
    </p:spTree>
    <p:extLst>
      <p:ext uri="{BB962C8B-B14F-4D97-AF65-F5344CB8AC3E}">
        <p14:creationId xmlns:p14="http://schemas.microsoft.com/office/powerpoint/2010/main" val="382871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49588</TotalTime>
  <Words>4683</Words>
  <Application>Microsoft Office PowerPoint</Application>
  <PresentationFormat>Widescreen</PresentationFormat>
  <Paragraphs>337</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Calibri</vt:lpstr>
      <vt:lpstr>Cambria Math</vt:lpstr>
      <vt:lpstr>Calibri Light</vt:lpstr>
      <vt:lpstr>Symbol</vt:lpstr>
      <vt:lpstr>宋体</vt:lpstr>
      <vt:lpstr>CMBX12</vt:lpstr>
      <vt:lpstr>var(--bs-font-monospace)</vt:lpstr>
      <vt:lpstr>Arial</vt:lpstr>
      <vt:lpstr>Office 主题</vt:lpstr>
      <vt:lpstr>Bare PAKE: Universally Composable Key Exchange from Just Passwords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OPAQUE: A Strong Asymmetric PAKE Protocol Secure Against Pre-Computation Attacks</dc:title>
  <dc:creator>xjy</dc:creator>
  <cp:lastModifiedBy>Stanislaw Jarecki</cp:lastModifiedBy>
  <cp:revision>168</cp:revision>
  <dcterms:created xsi:type="dcterms:W3CDTF">2018-04-19T03:51:36Z</dcterms:created>
  <dcterms:modified xsi:type="dcterms:W3CDTF">2024-08-22T18:34:15Z</dcterms:modified>
</cp:coreProperties>
</file>