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661" r:id="rId3"/>
    <p:sldId id="604" r:id="rId4"/>
    <p:sldId id="705" r:id="rId5"/>
    <p:sldId id="616" r:id="rId6"/>
    <p:sldId id="688" r:id="rId7"/>
    <p:sldId id="689" r:id="rId8"/>
    <p:sldId id="690" r:id="rId9"/>
    <p:sldId id="691" r:id="rId10"/>
    <p:sldId id="653" r:id="rId11"/>
    <p:sldId id="692" r:id="rId12"/>
    <p:sldId id="694" r:id="rId13"/>
    <p:sldId id="695" r:id="rId14"/>
    <p:sldId id="703" r:id="rId15"/>
    <p:sldId id="696" r:id="rId16"/>
    <p:sldId id="702" r:id="rId17"/>
    <p:sldId id="706" r:id="rId18"/>
    <p:sldId id="627" r:id="rId19"/>
    <p:sldId id="685" r:id="rId20"/>
    <p:sldId id="622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" initials="m" lastIdx="1" clrIdx="0">
    <p:extLst>
      <p:ext uri="{19B8F6BF-5375-455C-9EA6-DF929625EA0E}">
        <p15:presenceInfo xmlns:p15="http://schemas.microsoft.com/office/powerpoint/2012/main" userId="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80419-5E7B-40FE-9C7C-0F65B6868505}" v="196" dt="2024-08-20T06:07:12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8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ashi Yamakawa（山川高志）" userId="cba2ed69-a004-472b-a3b5-91f3cec817b6" providerId="ADAL" clId="{7B980419-5E7B-40FE-9C7C-0F65B6868505}"/>
    <pc:docChg chg="modSld">
      <pc:chgData name="Takashi Yamakawa（山川高志）" userId="cba2ed69-a004-472b-a3b5-91f3cec817b6" providerId="ADAL" clId="{7B980419-5E7B-40FE-9C7C-0F65B6868505}" dt="2024-08-20T06:06:55.886" v="193" actId="113"/>
      <pc:docMkLst>
        <pc:docMk/>
      </pc:docMkLst>
      <pc:sldChg chg="addSp modSp">
        <pc:chgData name="Takashi Yamakawa（山川高志）" userId="cba2ed69-a004-472b-a3b5-91f3cec817b6" providerId="ADAL" clId="{7B980419-5E7B-40FE-9C7C-0F65B6868505}" dt="2024-08-20T04:57:34.388" v="0" actId="767"/>
        <pc:sldMkLst>
          <pc:docMk/>
          <pc:sldMk cId="3595777728" sldId="256"/>
        </pc:sldMkLst>
        <pc:spChg chg="add mod">
          <ac:chgData name="Takashi Yamakawa（山川高志）" userId="cba2ed69-a004-472b-a3b5-91f3cec817b6" providerId="ADAL" clId="{7B980419-5E7B-40FE-9C7C-0F65B6868505}" dt="2024-08-20T04:57:34.388" v="0" actId="767"/>
          <ac:spMkLst>
            <pc:docMk/>
            <pc:sldMk cId="3595777728" sldId="256"/>
            <ac:spMk id="3" creationId="{66656DD2-5654-E793-0B84-153F5298282F}"/>
          </ac:spMkLst>
        </pc:spChg>
      </pc:sldChg>
      <pc:sldChg chg="addSp modSp modAnim">
        <pc:chgData name="Takashi Yamakawa（山川高志）" userId="cba2ed69-a004-472b-a3b5-91f3cec817b6" providerId="ADAL" clId="{7B980419-5E7B-40FE-9C7C-0F65B6868505}" dt="2024-08-20T05:12:27.666" v="151"/>
        <pc:sldMkLst>
          <pc:docMk/>
          <pc:sldMk cId="3983425851" sldId="616"/>
        </pc:sldMkLst>
        <pc:spChg chg="add mod">
          <ac:chgData name="Takashi Yamakawa（山川高志）" userId="cba2ed69-a004-472b-a3b5-91f3cec817b6" providerId="ADAL" clId="{7B980419-5E7B-40FE-9C7C-0F65B6868505}" dt="2024-08-20T05:00:54.825" v="11" actId="767"/>
          <ac:spMkLst>
            <pc:docMk/>
            <pc:sldMk cId="3983425851" sldId="616"/>
            <ac:spMk id="3" creationId="{1D564419-9DF5-B031-922C-4B0FC94D689B}"/>
          </ac:spMkLst>
        </pc:spChg>
      </pc:sldChg>
      <pc:sldChg chg="addSp delSp modSp modAnim">
        <pc:chgData name="Takashi Yamakawa（山川高志）" userId="cba2ed69-a004-472b-a3b5-91f3cec817b6" providerId="ADAL" clId="{7B980419-5E7B-40FE-9C7C-0F65B6868505}" dt="2024-08-20T05:46:26.320" v="191"/>
        <pc:sldMkLst>
          <pc:docMk/>
          <pc:sldMk cId="4080317946" sldId="627"/>
        </pc:sldMkLst>
        <pc:spChg chg="mod">
          <ac:chgData name="Takashi Yamakawa（山川高志）" userId="cba2ed69-a004-472b-a3b5-91f3cec817b6" providerId="ADAL" clId="{7B980419-5E7B-40FE-9C7C-0F65B6868505}" dt="2024-08-20T05:05:23.855" v="147" actId="20577"/>
          <ac:spMkLst>
            <pc:docMk/>
            <pc:sldMk cId="4080317946" sldId="627"/>
            <ac:spMk id="3" creationId="{5846AAD4-F050-9692-9ABD-2C8A14E2AAE8}"/>
          </ac:spMkLst>
        </pc:spChg>
        <pc:spChg chg="add del mod">
          <ac:chgData name="Takashi Yamakawa（山川高志）" userId="cba2ed69-a004-472b-a3b5-91f3cec817b6" providerId="ADAL" clId="{7B980419-5E7B-40FE-9C7C-0F65B6868505}" dt="2024-08-20T05:43:55.527" v="181"/>
          <ac:spMkLst>
            <pc:docMk/>
            <pc:sldMk cId="4080317946" sldId="627"/>
            <ac:spMk id="6" creationId="{DF17C656-FB2A-F8A2-450D-F1C38564C00B}"/>
          </ac:spMkLst>
        </pc:spChg>
        <pc:spChg chg="add del mod">
          <ac:chgData name="Takashi Yamakawa（山川高志）" userId="cba2ed69-a004-472b-a3b5-91f3cec817b6" providerId="ADAL" clId="{7B980419-5E7B-40FE-9C7C-0F65B6868505}" dt="2024-08-20T05:43:55.527" v="181"/>
          <ac:spMkLst>
            <pc:docMk/>
            <pc:sldMk cId="4080317946" sldId="627"/>
            <ac:spMk id="12" creationId="{CB2C5F82-BEB6-D456-C120-55F9A1DB9B83}"/>
          </ac:spMkLst>
        </pc:spChg>
        <pc:spChg chg="add del mod">
          <ac:chgData name="Takashi Yamakawa（山川高志）" userId="cba2ed69-a004-472b-a3b5-91f3cec817b6" providerId="ADAL" clId="{7B980419-5E7B-40FE-9C7C-0F65B6868505}" dt="2024-08-20T05:43:55.527" v="181"/>
          <ac:spMkLst>
            <pc:docMk/>
            <pc:sldMk cId="4080317946" sldId="627"/>
            <ac:spMk id="14" creationId="{FC46CF72-40FB-6553-2BEA-A2A0EBBEE0B0}"/>
          </ac:spMkLst>
        </pc:spChg>
        <pc:spChg chg="add mod">
          <ac:chgData name="Takashi Yamakawa（山川高志）" userId="cba2ed69-a004-472b-a3b5-91f3cec817b6" providerId="ADAL" clId="{7B980419-5E7B-40FE-9C7C-0F65B6868505}" dt="2024-08-20T05:44:57.747" v="184" actId="20577"/>
          <ac:spMkLst>
            <pc:docMk/>
            <pc:sldMk cId="4080317946" sldId="627"/>
            <ac:spMk id="16" creationId="{52E79292-D63F-9741-8706-8CC081C7B978}"/>
          </ac:spMkLst>
        </pc:spChg>
        <pc:spChg chg="add mod">
          <ac:chgData name="Takashi Yamakawa（山川高志）" userId="cba2ed69-a004-472b-a3b5-91f3cec817b6" providerId="ADAL" clId="{7B980419-5E7B-40FE-9C7C-0F65B6868505}" dt="2024-08-20T05:44:07.153" v="182"/>
          <ac:spMkLst>
            <pc:docMk/>
            <pc:sldMk cId="4080317946" sldId="627"/>
            <ac:spMk id="26" creationId="{1C16A8AB-F31D-3430-E435-69C1C10DDE96}"/>
          </ac:spMkLst>
        </pc:spChg>
        <pc:spChg chg="add mod">
          <ac:chgData name="Takashi Yamakawa（山川高志）" userId="cba2ed69-a004-472b-a3b5-91f3cec817b6" providerId="ADAL" clId="{7B980419-5E7B-40FE-9C7C-0F65B6868505}" dt="2024-08-20T05:44:07.153" v="182"/>
          <ac:spMkLst>
            <pc:docMk/>
            <pc:sldMk cId="4080317946" sldId="627"/>
            <ac:spMk id="40" creationId="{1C18BC6B-E636-411C-F2DC-62D4F5FF8654}"/>
          </ac:spMkLst>
        </pc:spChg>
        <pc:spChg chg="add mod">
          <ac:chgData name="Takashi Yamakawa（山川高志）" userId="cba2ed69-a004-472b-a3b5-91f3cec817b6" providerId="ADAL" clId="{7B980419-5E7B-40FE-9C7C-0F65B6868505}" dt="2024-08-20T05:44:33.082" v="183"/>
          <ac:spMkLst>
            <pc:docMk/>
            <pc:sldMk cId="4080317946" sldId="627"/>
            <ac:spMk id="41" creationId="{EBB19D9A-D8CF-BF2E-AEC5-25575D7E50D8}"/>
          </ac:spMkLst>
        </pc:spChg>
        <pc:spChg chg="add mod">
          <ac:chgData name="Takashi Yamakawa（山川高志）" userId="cba2ed69-a004-472b-a3b5-91f3cec817b6" providerId="ADAL" clId="{7B980419-5E7B-40FE-9C7C-0F65B6868505}" dt="2024-08-20T05:45:01.862" v="185"/>
          <ac:spMkLst>
            <pc:docMk/>
            <pc:sldMk cId="4080317946" sldId="627"/>
            <ac:spMk id="42" creationId="{E9919F7E-4CBE-EC89-14A3-85E9D7B851CA}"/>
          </ac:spMkLst>
        </pc:spChg>
        <pc:spChg chg="add mod">
          <ac:chgData name="Takashi Yamakawa（山川高志）" userId="cba2ed69-a004-472b-a3b5-91f3cec817b6" providerId="ADAL" clId="{7B980419-5E7B-40FE-9C7C-0F65B6868505}" dt="2024-08-20T05:45:13.532" v="186"/>
          <ac:spMkLst>
            <pc:docMk/>
            <pc:sldMk cId="4080317946" sldId="627"/>
            <ac:spMk id="43" creationId="{3A8D7465-2AC3-5FCD-AD0A-F50B6E9EB391}"/>
          </ac:spMkLst>
        </pc:spChg>
      </pc:sldChg>
      <pc:sldChg chg="modAnim">
        <pc:chgData name="Takashi Yamakawa（山川高志）" userId="cba2ed69-a004-472b-a3b5-91f3cec817b6" providerId="ADAL" clId="{7B980419-5E7B-40FE-9C7C-0F65B6868505}" dt="2024-08-20T05:07:36.818" v="148"/>
        <pc:sldMkLst>
          <pc:docMk/>
          <pc:sldMk cId="3677570676" sldId="661"/>
        </pc:sldMkLst>
      </pc:sldChg>
      <pc:sldChg chg="modAnim">
        <pc:chgData name="Takashi Yamakawa（山川高志）" userId="cba2ed69-a004-472b-a3b5-91f3cec817b6" providerId="ADAL" clId="{7B980419-5E7B-40FE-9C7C-0F65B6868505}" dt="2024-08-20T05:14:00.248" v="154"/>
        <pc:sldMkLst>
          <pc:docMk/>
          <pc:sldMk cId="531963" sldId="688"/>
        </pc:sldMkLst>
      </pc:sldChg>
      <pc:sldChg chg="modAnim">
        <pc:chgData name="Takashi Yamakawa（山川高志）" userId="cba2ed69-a004-472b-a3b5-91f3cec817b6" providerId="ADAL" clId="{7B980419-5E7B-40FE-9C7C-0F65B6868505}" dt="2024-08-20T05:13:52.952" v="153"/>
        <pc:sldMkLst>
          <pc:docMk/>
          <pc:sldMk cId="3380870797" sldId="689"/>
        </pc:sldMkLst>
      </pc:sldChg>
      <pc:sldChg chg="modAnim">
        <pc:chgData name="Takashi Yamakawa（山川高志）" userId="cba2ed69-a004-472b-a3b5-91f3cec817b6" providerId="ADAL" clId="{7B980419-5E7B-40FE-9C7C-0F65B6868505}" dt="2024-08-20T05:18:15.663" v="155"/>
        <pc:sldMkLst>
          <pc:docMk/>
          <pc:sldMk cId="3285925635" sldId="692"/>
        </pc:sldMkLst>
      </pc:sldChg>
      <pc:sldChg chg="modSp modAnim">
        <pc:chgData name="Takashi Yamakawa（山川高志）" userId="cba2ed69-a004-472b-a3b5-91f3cec817b6" providerId="ADAL" clId="{7B980419-5E7B-40FE-9C7C-0F65B6868505}" dt="2024-08-20T06:06:55.886" v="193" actId="113"/>
        <pc:sldMkLst>
          <pc:docMk/>
          <pc:sldMk cId="4046825569" sldId="695"/>
        </pc:sldMkLst>
        <pc:spChg chg="mod">
          <ac:chgData name="Takashi Yamakawa（山川高志）" userId="cba2ed69-a004-472b-a3b5-91f3cec817b6" providerId="ADAL" clId="{7B980419-5E7B-40FE-9C7C-0F65B6868505}" dt="2024-08-20T06:06:55.886" v="193" actId="113"/>
          <ac:spMkLst>
            <pc:docMk/>
            <pc:sldMk cId="4046825569" sldId="695"/>
            <ac:spMk id="17" creationId="{3FC6F8E3-D922-4FB7-AF9A-02266E9D62B6}"/>
          </ac:spMkLst>
        </pc:spChg>
        <pc:spChg chg="mod">
          <ac:chgData name="Takashi Yamakawa（山川高志）" userId="cba2ed69-a004-472b-a3b5-91f3cec817b6" providerId="ADAL" clId="{7B980419-5E7B-40FE-9C7C-0F65B6868505}" dt="2024-08-20T05:00:03.255" v="10" actId="20577"/>
          <ac:spMkLst>
            <pc:docMk/>
            <pc:sldMk cId="4046825569" sldId="695"/>
            <ac:spMk id="20" creationId="{6E861C14-F605-4C8A-A3BC-8D625691F1FF}"/>
          </ac:spMkLst>
        </pc:spChg>
      </pc:sldChg>
      <pc:sldChg chg="modAnim">
        <pc:chgData name="Takashi Yamakawa（山川高志）" userId="cba2ed69-a004-472b-a3b5-91f3cec817b6" providerId="ADAL" clId="{7B980419-5E7B-40FE-9C7C-0F65B6868505}" dt="2024-08-20T05:27:54.387" v="157"/>
        <pc:sldMkLst>
          <pc:docMk/>
          <pc:sldMk cId="2321404847" sldId="696"/>
        </pc:sldMkLst>
      </pc:sldChg>
      <pc:sldChg chg="modAnim">
        <pc:chgData name="Takashi Yamakawa（山川高志）" userId="cba2ed69-a004-472b-a3b5-91f3cec817b6" providerId="ADAL" clId="{7B980419-5E7B-40FE-9C7C-0F65B6868505}" dt="2024-08-20T05:29:10.504" v="166"/>
        <pc:sldMkLst>
          <pc:docMk/>
          <pc:sldMk cId="307436224" sldId="697"/>
        </pc:sldMkLst>
      </pc:sldChg>
      <pc:sldChg chg="modAnim">
        <pc:chgData name="Takashi Yamakawa（山川高志）" userId="cba2ed69-a004-472b-a3b5-91f3cec817b6" providerId="ADAL" clId="{7B980419-5E7B-40FE-9C7C-0F65B6868505}" dt="2024-08-20T05:29:15.412" v="167"/>
        <pc:sldMkLst>
          <pc:docMk/>
          <pc:sldMk cId="2718292787" sldId="702"/>
        </pc:sldMkLst>
      </pc:sldChg>
      <pc:sldChg chg="modSp modAnim">
        <pc:chgData name="Takashi Yamakawa（山川高志）" userId="cba2ed69-a004-472b-a3b5-91f3cec817b6" providerId="ADAL" clId="{7B980419-5E7B-40FE-9C7C-0F65B6868505}" dt="2024-08-20T05:31:50.133" v="179" actId="20577"/>
        <pc:sldMkLst>
          <pc:docMk/>
          <pc:sldMk cId="2165580489" sldId="703"/>
        </pc:sldMkLst>
        <pc:spChg chg="mod">
          <ac:chgData name="Takashi Yamakawa（山川高志）" userId="cba2ed69-a004-472b-a3b5-91f3cec817b6" providerId="ADAL" clId="{7B980419-5E7B-40FE-9C7C-0F65B6868505}" dt="2024-08-20T05:31:50.133" v="179" actId="20577"/>
          <ac:spMkLst>
            <pc:docMk/>
            <pc:sldMk cId="2165580489" sldId="703"/>
            <ac:spMk id="20" creationId="{6E861C14-F605-4C8A-A3BC-8D625691F1FF}"/>
          </ac:spMkLst>
        </pc:spChg>
        <pc:spChg chg="mod">
          <ac:chgData name="Takashi Yamakawa（山川高志）" userId="cba2ed69-a004-472b-a3b5-91f3cec817b6" providerId="ADAL" clId="{7B980419-5E7B-40FE-9C7C-0F65B6868505}" dt="2024-08-20T05:28:54.143" v="165" actId="20577"/>
          <ac:spMkLst>
            <pc:docMk/>
            <pc:sldMk cId="2165580489" sldId="703"/>
            <ac:spMk id="25" creationId="{D9CD4673-4262-481D-9572-C963AD7368E1}"/>
          </ac:spMkLst>
        </pc:spChg>
      </pc:sldChg>
      <pc:sldChg chg="modAnim">
        <pc:chgData name="Takashi Yamakawa（山川高志）" userId="cba2ed69-a004-472b-a3b5-91f3cec817b6" providerId="ADAL" clId="{7B980419-5E7B-40FE-9C7C-0F65B6868505}" dt="2024-08-20T05:11:09.978" v="149"/>
        <pc:sldMkLst>
          <pc:docMk/>
          <pc:sldMk cId="3824164826" sldId="7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31885-62E1-44E4-B78F-797373A2E479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BEA16-5A11-4361-97CD-BC491B4B59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90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E03498-08C4-4C62-BB24-D0C7E52D4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72E8AA-12C7-44D7-94B0-9A008C303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C6F9F9-C162-44EE-A154-ABA91E6B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E32-5E6D-42D2-A830-B682D7500A6F}" type="datetime1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9806A9-1F98-4F85-9BFC-DA368F1E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9C1656-63A6-44FA-A545-204D8A5E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69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F249B-21BF-447C-B765-C6C4DEB8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6738C7-9CDD-407A-920E-09616B9CE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C93541-6217-4724-9A60-B92D17DC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C626-9CFC-417C-85B8-B6FA552AE81B}" type="datetime1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66468F-430A-4C98-8D08-9416EC6F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6EF3CE-7FA0-4FB8-806C-793FAF04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07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19E3909-8EAB-41AB-85B9-59CD67A5F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023B22-4A4E-4CF8-A907-3154F1EE5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C5F93E-0D5C-4210-AB47-EAD69116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5746-D99E-4375-A0A2-62C2D7399D58}" type="datetime1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989941-E069-4DDB-A9A2-EF6E975C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50A910-AAB5-489A-A73B-7E5507D8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83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FC3D97-3294-4269-B01A-EA437C4F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357A4C-F2CB-4609-97F0-1A3433F8C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92B75C-8B11-4A15-8144-0E263589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4A66-92FB-4EBC-B957-F58F8123C277}" type="datetime1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0A6251-C2C9-4803-B115-435F4FF2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3AF6BB-8A27-47BC-A034-17A277CF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50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1E5504-7340-4988-9325-1FB0DAA0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050CCB-697A-486E-A044-784729021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76F34D-2933-4F8A-95E0-17449368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A625-D72A-41B0-9D57-A0A024753722}" type="datetime1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86A63-9FFA-4630-90E8-E57C54E5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1DDC0F-D2E0-4B31-A113-4CE680C4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18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67E535-4755-49A0-8BD0-F738C0E3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880D6C-19AA-481D-9F9A-07B95EB37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4E29C14-0814-4ABC-8B5F-9CA19F77C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0278E1-B712-4D80-B1F0-6A5D395C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5D4F-3B89-4E05-8316-766FE93DD184}" type="datetime1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EE83C9-8A58-4FD2-AE82-9A69D597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7BC67E-AEA7-4F27-8C40-6430F3F0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09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2B8AE-2F81-4589-9AFB-03C898E4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F2B719-2C03-4561-B52C-CD8F4B9B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E96148-2FEF-442E-9453-4E5B6D6CF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16E96F-259D-4F2E-8BAB-B6025D1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645A5CA-0997-448B-A037-E51D823E1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280E0DC-8153-45BF-8F74-692F75D4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637F-AF83-408E-BDA3-AAA17C94C5BD}" type="datetime1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F28C37-8AF3-479C-84AB-B3715241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AEDB1F-7E35-48A6-918D-75CAAC1D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92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11C0C6-FDC3-48EB-980F-0C1F96F9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58521D7-D202-446A-A5D4-3B562AB8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42EE-C8C7-4CFF-A923-FCFC96CC5B26}" type="datetime1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AC4000-121F-4D0E-A7AE-896717C6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390C80-B7EB-4FB4-806D-D46C14DC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2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B6BDB3-1459-4A8C-8971-AA838179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8310-5DDB-45DA-B209-5FC3C7D38176}" type="datetime1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9D23B4D-58F0-4553-BB4E-50DBDBC1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FF17FF-8C8B-4616-AE3C-787B7664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67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B807D8-BF1E-4660-AAA2-251BB61A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FF0D63-A861-4D36-858D-EE3C4D45F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71019A-890C-401D-9C8F-B6ADB87F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1637DD-526F-4FA8-93CC-C1050F78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0490-46B0-4690-B461-CB96D8B252AE}" type="datetime1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38D67E-5E58-43F1-BCBF-A8F92B4B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92B9BE-26AC-4C0B-A78B-19D903FB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84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E91B61-A5AF-4700-9124-C5924B4B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B2CDC31-6521-4F58-AA24-EC8D09C1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42FDA1-C351-4075-86F0-D4BF064A5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ABCEFB-7A1E-4651-8EBE-AD9CA591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01A8-30F3-403E-9631-2EBA6D804F8D}" type="datetime1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60A1DA-6547-4A91-A67F-87F248FC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8DF81A-6E57-48BD-9F36-302DBF5C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55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B251A6-7961-42A1-B894-6399F50A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35F613-7ADD-4A4B-B8B1-9709FEAC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3F0685-2AB3-45BB-AFA1-B694331C0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EA332-0518-48E3-A5F2-45E4C7D1D9F0}" type="datetime1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76FC48-6ABF-42EA-93AD-5E02B0886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06A429-A2D8-413F-B983-ECE83CF1A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28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.jp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4.jp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Relationship Id="rId1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jpg"/><Relationship Id="rId7" Type="http://schemas.openxmlformats.org/officeDocument/2006/relationships/image" Target="../media/image4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6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jp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7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.jp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0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13" Type="http://schemas.openxmlformats.org/officeDocument/2006/relationships/image" Target="../media/image82.png"/><Relationship Id="rId3" Type="http://schemas.openxmlformats.org/officeDocument/2006/relationships/image" Target="../media/image3.jpg"/><Relationship Id="rId7" Type="http://schemas.openxmlformats.org/officeDocument/2006/relationships/image" Target="../media/image59.jpg"/><Relationship Id="rId12" Type="http://schemas.openxmlformats.org/officeDocument/2006/relationships/image" Target="../media/image81.png"/><Relationship Id="rId17" Type="http://schemas.openxmlformats.org/officeDocument/2006/relationships/image" Target="../media/image62.png"/><Relationship Id="rId2" Type="http://schemas.openxmlformats.org/officeDocument/2006/relationships/image" Target="../media/image5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4.jp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jp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10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1B9D7-2D77-4012-8B69-E44FB61C2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2114"/>
            <a:ext cx="11951645" cy="2387600"/>
          </a:xfrm>
        </p:spPr>
        <p:txBody>
          <a:bodyPr>
            <a:normAutofit/>
          </a:bodyPr>
          <a:lstStyle/>
          <a:p>
            <a:r>
              <a:rPr lang="en-US" altLang="ja-JP" sz="5400" dirty="0"/>
              <a:t>Quantum Public-Key Encryption with Tamper-Resilient Public Keys from One-Way Functions</a:t>
            </a:r>
            <a:endParaRPr kumimoji="1" lang="ja-JP" altLang="en-US" sz="54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85DA08-1902-5609-2C05-FD1B0486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D213D91-E689-8A0E-5663-CB2CD0E9A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4" y="4721395"/>
            <a:ext cx="1723713" cy="17237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7C311DD-160A-5260-5026-F1A9E9981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38" y="4973972"/>
            <a:ext cx="2861563" cy="132585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56F89F-14F8-469F-9FCA-A0DDDE7E1A05}"/>
              </a:ext>
            </a:extLst>
          </p:cNvPr>
          <p:cNvSpPr txBox="1"/>
          <p:nvPr/>
        </p:nvSpPr>
        <p:spPr>
          <a:xfrm>
            <a:off x="8889955" y="5573789"/>
            <a:ext cx="263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arXiv:2304.01800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B75D9EB-15A8-A8DB-86D8-177384538407}"/>
              </a:ext>
            </a:extLst>
          </p:cNvPr>
          <p:cNvSpPr txBox="1"/>
          <p:nvPr/>
        </p:nvSpPr>
        <p:spPr>
          <a:xfrm>
            <a:off x="3477846" y="3215619"/>
            <a:ext cx="6729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Fuyuki Kitagawa (NTT), </a:t>
            </a:r>
          </a:p>
          <a:p>
            <a:r>
              <a:rPr kumimoji="1" lang="en-US" altLang="ja-JP" sz="2400" dirty="0"/>
              <a:t>Tomoyuki Morimae (Kyoto Univ.), </a:t>
            </a:r>
          </a:p>
          <a:p>
            <a:r>
              <a:rPr kumimoji="1" lang="en-US" altLang="ja-JP" sz="2400" dirty="0"/>
              <a:t>Ryo </a:t>
            </a:r>
            <a:r>
              <a:rPr kumimoji="1" lang="en-US" altLang="ja-JP" sz="2400" dirty="0" err="1"/>
              <a:t>Nishimaki</a:t>
            </a:r>
            <a:r>
              <a:rPr kumimoji="1" lang="en-US" altLang="ja-JP" sz="2400" dirty="0"/>
              <a:t> (NTT), 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Takashi 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Yamakawa</a:t>
            </a:r>
            <a:r>
              <a:rPr kumimoji="1" lang="en-US" altLang="ja-JP" sz="2400" dirty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/>
              <a:t>(NTT</a:t>
            </a:r>
            <a:r>
              <a:rPr lang="ja-JP" altLang="en-US" sz="2400" dirty="0"/>
              <a:t> </a:t>
            </a:r>
            <a:r>
              <a:rPr kumimoji="1" lang="en-US" altLang="ja-JP" sz="2400" dirty="0"/>
              <a:t>&amp; Kyoto Univ.)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656DD2-5654-E793-0B84-153F5298282F}"/>
              </a:ext>
            </a:extLst>
          </p:cNvPr>
          <p:cNvSpPr txBox="1"/>
          <p:nvPr/>
        </p:nvSpPr>
        <p:spPr>
          <a:xfrm>
            <a:off x="507065" y="6530057"/>
            <a:ext cx="6729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dirty="0"/>
              <a:t>Slides made by Tomoyuki </a:t>
            </a:r>
            <a:r>
              <a:rPr kumimoji="1" lang="en-US" altLang="ja-JP" sz="1400" dirty="0" err="1"/>
              <a:t>Morimae</a:t>
            </a:r>
            <a:r>
              <a:rPr kumimoji="1" lang="en-US" altLang="ja-JP" sz="1400" dirty="0"/>
              <a:t> 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577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91E346-E6C1-9C38-AFA4-0DE2597F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155" y="2766218"/>
            <a:ext cx="6425045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Construction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90B4E5-AC83-4DEC-19E2-99A2AD4B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9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21D1A5-FCCE-56D6-082E-74D12D09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441" y="5023938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A6B02D-B647-B5F1-5E30-78E308CB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98" y="682558"/>
            <a:ext cx="1142536" cy="141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033540-125E-0223-4715-EF5B6A41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01" y="541843"/>
            <a:ext cx="1139355" cy="1554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/>
              <p:nvPr/>
            </p:nvSpPr>
            <p:spPr>
              <a:xfrm>
                <a:off x="8515517" y="2663329"/>
                <a:ext cx="17793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517" y="2663329"/>
                <a:ext cx="1779333" cy="369332"/>
              </a:xfrm>
              <a:prstGeom prst="rect">
                <a:avLst/>
              </a:prstGeom>
              <a:blipFill>
                <a:blip r:embed="rId4"/>
                <a:stretch>
                  <a:fillRect l="-3425" t="-1667" r="-5137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2CF088AF-B19D-42AB-BEBF-99E186562669}"/>
              </a:ext>
            </a:extLst>
          </p:cNvPr>
          <p:cNvSpPr/>
          <p:nvPr/>
        </p:nvSpPr>
        <p:spPr>
          <a:xfrm rot="10800000">
            <a:off x="3059504" y="3076153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/>
              <p:nvPr/>
            </p:nvSpPr>
            <p:spPr>
              <a:xfrm>
                <a:off x="4528961" y="2732072"/>
                <a:ext cx="2976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961" y="2732072"/>
                <a:ext cx="2976199" cy="369332"/>
              </a:xfrm>
              <a:prstGeom prst="rect">
                <a:avLst/>
              </a:prstGeom>
              <a:blipFill>
                <a:blip r:embed="rId5"/>
                <a:stretch>
                  <a:fillRect l="-3074" t="-1639" r="-2869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>
            <a:extLst>
              <a:ext uri="{FF2B5EF4-FFF2-40B4-BE49-F238E27FC236}">
                <a16:creationId xmlns:a16="http://schemas.microsoft.com/office/drawing/2014/main" id="{FB2FBF3B-7223-4C1D-A178-F213486E4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67" y="4401978"/>
            <a:ext cx="935088" cy="935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/>
              <p:nvPr/>
            </p:nvSpPr>
            <p:spPr>
              <a:xfrm>
                <a:off x="8505107" y="2146372"/>
                <a:ext cx="2026004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107" y="2146372"/>
                <a:ext cx="2026004" cy="386644"/>
              </a:xfrm>
              <a:prstGeom prst="rect">
                <a:avLst/>
              </a:prstGeom>
              <a:blipFill>
                <a:blip r:embed="rId7"/>
                <a:stretch>
                  <a:fillRect l="-901" t="-3125" r="-601" b="-109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AE34995B-D164-4BAB-B4A3-DBA555F361EA}"/>
              </a:ext>
            </a:extLst>
          </p:cNvPr>
          <p:cNvSpPr/>
          <p:nvPr/>
        </p:nvSpPr>
        <p:spPr>
          <a:xfrm>
            <a:off x="3153645" y="4004673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/>
              <p:nvPr/>
            </p:nvSpPr>
            <p:spPr>
              <a:xfrm>
                <a:off x="4025687" y="3628801"/>
                <a:ext cx="3855351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87" y="3628801"/>
                <a:ext cx="3855351" cy="375872"/>
              </a:xfrm>
              <a:prstGeom prst="rect">
                <a:avLst/>
              </a:prstGeom>
              <a:blipFill>
                <a:blip r:embed="rId8"/>
                <a:stretch>
                  <a:fillRect l="-316" t="-1613" r="-2212" b="-338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E1567F2-8F7D-444A-8BC5-AC288AB30C68}"/>
                  </a:ext>
                </a:extLst>
              </p:cNvPr>
              <p:cNvSpPr txBox="1"/>
              <p:nvPr/>
            </p:nvSpPr>
            <p:spPr>
              <a:xfrm>
                <a:off x="8687988" y="4368754"/>
                <a:ext cx="21692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E1567F2-8F7D-444A-8BC5-AC288AB3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988" y="4368754"/>
                <a:ext cx="2169248" cy="369332"/>
              </a:xfrm>
              <a:prstGeom prst="rect">
                <a:avLst/>
              </a:prstGeom>
              <a:blipFill>
                <a:blip r:embed="rId9"/>
                <a:stretch>
                  <a:fillRect l="-2528" t="-1667" r="-421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E6B0451-5C12-4BE4-9304-8C57F0259809}"/>
                  </a:ext>
                </a:extLst>
              </p:cNvPr>
              <p:cNvSpPr txBox="1"/>
              <p:nvPr/>
            </p:nvSpPr>
            <p:spPr>
              <a:xfrm>
                <a:off x="1501698" y="2188921"/>
                <a:ext cx="12645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E6B0451-5C12-4BE4-9304-8C57F025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698" y="2188921"/>
                <a:ext cx="1264513" cy="369332"/>
              </a:xfrm>
              <a:prstGeom prst="rect">
                <a:avLst/>
              </a:prstGeom>
              <a:blipFill>
                <a:blip r:embed="rId10"/>
                <a:stretch>
                  <a:fillRect l="-4808" t="-1639" r="-7692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図 26">
            <a:extLst>
              <a:ext uri="{FF2B5EF4-FFF2-40B4-BE49-F238E27FC236}">
                <a16:creationId xmlns:a16="http://schemas.microsoft.com/office/drawing/2014/main" id="{48FFBE4F-4536-48CC-AAD8-D19FE90F4C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51" y="1898480"/>
            <a:ext cx="1103310" cy="1103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吹き出し: 角を丸めた四角形 13">
                <a:extLst>
                  <a:ext uri="{FF2B5EF4-FFF2-40B4-BE49-F238E27FC236}">
                    <a16:creationId xmlns:a16="http://schemas.microsoft.com/office/drawing/2014/main" id="{698B13C1-72FD-4A4A-8871-6C2323D3CE5F}"/>
                  </a:ext>
                </a:extLst>
              </p:cNvPr>
              <p:cNvSpPr/>
              <p:nvPr/>
            </p:nvSpPr>
            <p:spPr>
              <a:xfrm>
                <a:off x="146303" y="4526966"/>
                <a:ext cx="4636712" cy="1881649"/>
              </a:xfrm>
              <a:prstGeom prst="wedgeRoundRectCallout">
                <a:avLst>
                  <a:gd name="adj1" fmla="val 65734"/>
                  <a:gd name="adj2" fmla="val -28691"/>
                  <a:gd name="adj3" fmla="val 16667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If the adversary can distinguish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, it can get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.</a:t>
                </a:r>
              </a:p>
              <a:p>
                <a:endParaRPr lang="en-US" altLang="ja-JP" dirty="0"/>
              </a:p>
              <a:p>
                <a:r>
                  <a:rPr lang="en-US" altLang="ja-JP" dirty="0"/>
                  <a:t>[Aaronson, Atiya, Susskind, 2020]</a:t>
                </a:r>
              </a:p>
              <a:p>
                <a:r>
                  <a:rPr lang="en-US" altLang="ja-JP" dirty="0"/>
                  <a:t>[</a:t>
                </a:r>
                <a:r>
                  <a:rPr lang="en-US" altLang="ja-JP" dirty="0" err="1"/>
                  <a:t>Hhan</a:t>
                </a:r>
                <a:r>
                  <a:rPr lang="en-US" altLang="ja-JP" dirty="0"/>
                  <a:t>, Morimae, </a:t>
                </a:r>
                <a:r>
                  <a:rPr lang="en-US" altLang="ja-JP" dirty="0" err="1"/>
                  <a:t>Yamakawa</a:t>
                </a:r>
                <a:r>
                  <a:rPr lang="en-US" altLang="ja-JP" dirty="0"/>
                  <a:t>, 2022]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4" name="吹き出し: 角を丸めた四角形 13">
                <a:extLst>
                  <a:ext uri="{FF2B5EF4-FFF2-40B4-BE49-F238E27FC236}">
                    <a16:creationId xmlns:a16="http://schemas.microsoft.com/office/drawing/2014/main" id="{698B13C1-72FD-4A4A-8871-6C2323D3C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3" y="4526966"/>
                <a:ext cx="4636712" cy="1881649"/>
              </a:xfrm>
              <a:prstGeom prst="wedgeRoundRectCallout">
                <a:avLst>
                  <a:gd name="adj1" fmla="val 65734"/>
                  <a:gd name="adj2" fmla="val -28691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ED368F4-0736-459B-8AE2-111BEDAB70A0}"/>
              </a:ext>
            </a:extLst>
          </p:cNvPr>
          <p:cNvSpPr/>
          <p:nvPr/>
        </p:nvSpPr>
        <p:spPr>
          <a:xfrm>
            <a:off x="5481175" y="5857385"/>
            <a:ext cx="5867835" cy="6736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Q authenticated channel is necessary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859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21D1A5-FCCE-56D6-082E-74D12D09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441" y="5023938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A6B02D-B647-B5F1-5E30-78E308CB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98" y="682558"/>
            <a:ext cx="1142536" cy="141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033540-125E-0223-4715-EF5B6A41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01" y="541843"/>
            <a:ext cx="1139355" cy="1554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/>
              <p:nvPr/>
            </p:nvSpPr>
            <p:spPr>
              <a:xfrm>
                <a:off x="8505107" y="2537509"/>
                <a:ext cx="14169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𝑠𝑖𝑔𝑘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107" y="2537509"/>
                <a:ext cx="1416926" cy="369332"/>
              </a:xfrm>
              <a:prstGeom prst="rect">
                <a:avLst/>
              </a:prstGeom>
              <a:blipFill>
                <a:blip r:embed="rId4"/>
                <a:stretch>
                  <a:fillRect l="-4292" t="-1639" r="-6009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2CF088AF-B19D-42AB-BEBF-99E186562669}"/>
              </a:ext>
            </a:extLst>
          </p:cNvPr>
          <p:cNvSpPr/>
          <p:nvPr/>
        </p:nvSpPr>
        <p:spPr>
          <a:xfrm rot="10800000">
            <a:off x="3059502" y="3178959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/>
              <p:nvPr/>
            </p:nvSpPr>
            <p:spPr>
              <a:xfrm>
                <a:off x="4189295" y="2817885"/>
                <a:ext cx="36040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(1)⟩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295" y="2817885"/>
                <a:ext cx="3604000" cy="369332"/>
              </a:xfrm>
              <a:prstGeom prst="rect">
                <a:avLst/>
              </a:prstGeom>
              <a:blipFill>
                <a:blip r:embed="rId5"/>
                <a:stretch>
                  <a:fillRect l="-2200" t="-1639" r="-2538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>
            <a:extLst>
              <a:ext uri="{FF2B5EF4-FFF2-40B4-BE49-F238E27FC236}">
                <a16:creationId xmlns:a16="http://schemas.microsoft.com/office/drawing/2014/main" id="{FB2FBF3B-7223-4C1D-A178-F213486E4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12" y="4996211"/>
            <a:ext cx="935088" cy="935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/>
              <p:nvPr/>
            </p:nvSpPr>
            <p:spPr>
              <a:xfrm>
                <a:off x="7921901" y="2101079"/>
                <a:ext cx="3975897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𝑠𝑖𝑔𝑘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𝑆𝑖𝑔𝑛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901" y="2101079"/>
                <a:ext cx="3975897" cy="386644"/>
              </a:xfrm>
              <a:prstGeom prst="rect">
                <a:avLst/>
              </a:prstGeom>
              <a:blipFill>
                <a:blip r:embed="rId7"/>
                <a:stretch>
                  <a:fillRect l="-2147" t="-3175" r="-2147" b="-317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AE34995B-D164-4BAB-B4A3-DBA555F361EA}"/>
              </a:ext>
            </a:extLst>
          </p:cNvPr>
          <p:cNvSpPr/>
          <p:nvPr/>
        </p:nvSpPr>
        <p:spPr>
          <a:xfrm>
            <a:off x="3954585" y="4618590"/>
            <a:ext cx="4322185" cy="274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/>
              <p:nvPr/>
            </p:nvSpPr>
            <p:spPr>
              <a:xfrm>
                <a:off x="4114150" y="4106115"/>
                <a:ext cx="4872039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(1)⟩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150" y="4106115"/>
                <a:ext cx="4872039" cy="375872"/>
              </a:xfrm>
              <a:prstGeom prst="rect">
                <a:avLst/>
              </a:prstGeom>
              <a:blipFill>
                <a:blip r:embed="rId8"/>
                <a:stretch>
                  <a:fillRect l="-250" t="-3279" r="-162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E6B0451-5C12-4BE4-9304-8C57F0259809}"/>
                  </a:ext>
                </a:extLst>
              </p:cNvPr>
              <p:cNvSpPr txBox="1"/>
              <p:nvPr/>
            </p:nvSpPr>
            <p:spPr>
              <a:xfrm>
                <a:off x="1501698" y="2188921"/>
                <a:ext cx="12645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E6B0451-5C12-4BE4-9304-8C57F025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698" y="2188921"/>
                <a:ext cx="1264513" cy="369332"/>
              </a:xfrm>
              <a:prstGeom prst="rect">
                <a:avLst/>
              </a:prstGeom>
              <a:blipFill>
                <a:blip r:embed="rId9"/>
                <a:stretch>
                  <a:fillRect l="-4808" t="-1639" r="-7692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吹き出し: 角を丸めた四角形 13">
                <a:extLst>
                  <a:ext uri="{FF2B5EF4-FFF2-40B4-BE49-F238E27FC236}">
                    <a16:creationId xmlns:a16="http://schemas.microsoft.com/office/drawing/2014/main" id="{698B13C1-72FD-4A4A-8871-6C2323D3CE5F}"/>
                  </a:ext>
                </a:extLst>
              </p:cNvPr>
              <p:cNvSpPr/>
              <p:nvPr/>
            </p:nvSpPr>
            <p:spPr>
              <a:xfrm>
                <a:off x="238326" y="5206500"/>
                <a:ext cx="4904197" cy="1507809"/>
              </a:xfrm>
              <a:prstGeom prst="wedgeRoundRectCallout">
                <a:avLst>
                  <a:gd name="adj1" fmla="val 65734"/>
                  <a:gd name="adj2" fmla="val -28691"/>
                  <a:gd name="adj3" fmla="val 16667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If the adversary can distinguish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000" dirty="0"/>
                  <a:t>, it can get both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ja-JP" sz="2000" dirty="0"/>
                  <a:t> and</a:t>
                </a:r>
                <a14:m>
                  <m:oMath xmlns:m="http://schemas.openxmlformats.org/officeDocument/2006/math"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kumimoji="1" lang="en-US" altLang="ja-JP" sz="2000" dirty="0"/>
                  <a:t>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" name="吹き出し: 角を丸めた四角形 13">
                <a:extLst>
                  <a:ext uri="{FF2B5EF4-FFF2-40B4-BE49-F238E27FC236}">
                    <a16:creationId xmlns:a16="http://schemas.microsoft.com/office/drawing/2014/main" id="{698B13C1-72FD-4A4A-8871-6C2323D3C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26" y="5206500"/>
                <a:ext cx="4904197" cy="1507809"/>
              </a:xfrm>
              <a:prstGeom prst="wedgeRoundRectCallout">
                <a:avLst>
                  <a:gd name="adj1" fmla="val 65734"/>
                  <a:gd name="adj2" fmla="val -28691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9ED368F4-0736-459B-8AE2-111BEDAB70A0}"/>
                  </a:ext>
                </a:extLst>
              </p:cNvPr>
              <p:cNvSpPr/>
              <p:nvPr/>
            </p:nvSpPr>
            <p:spPr>
              <a:xfrm>
                <a:off x="6096000" y="6010694"/>
                <a:ext cx="5867835" cy="67369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000" dirty="0"/>
                  <a:t>Many copies of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cannot be distributed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四角形: 角を丸くする 15">
                <a:extLst>
                  <a:ext uri="{FF2B5EF4-FFF2-40B4-BE49-F238E27FC236}">
                    <a16:creationId xmlns:a16="http://schemas.microsoft.com/office/drawing/2014/main" id="{9ED368F4-0736-459B-8AE2-111BEDAB70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010694"/>
                <a:ext cx="5867835" cy="67369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569942-F717-499D-9232-647A955583B1}"/>
              </a:ext>
            </a:extLst>
          </p:cNvPr>
          <p:cNvSpPr txBox="1"/>
          <p:nvPr/>
        </p:nvSpPr>
        <p:spPr>
          <a:xfrm>
            <a:off x="379006" y="3105834"/>
            <a:ext cx="268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Verify </a:t>
            </a:r>
            <a:r>
              <a:rPr kumimoji="1" lang="en-US" altLang="ja-JP" sz="2400" dirty="0"/>
              <a:t>signature coherently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6FDC618-FF86-4FA0-8D38-5F9CD547F483}"/>
                  </a:ext>
                </a:extLst>
              </p:cNvPr>
              <p:cNvSpPr txBox="1"/>
              <p:nvPr/>
            </p:nvSpPr>
            <p:spPr>
              <a:xfrm>
                <a:off x="355291" y="4086729"/>
                <a:ext cx="33882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/>
                  <a:t>If OK, the state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6FDC618-FF86-4FA0-8D38-5F9CD547F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91" y="4086729"/>
                <a:ext cx="3388278" cy="769441"/>
              </a:xfrm>
              <a:prstGeom prst="rect">
                <a:avLst/>
              </a:prstGeom>
              <a:blipFill>
                <a:blip r:embed="rId12"/>
                <a:stretch>
                  <a:fillRect l="-1799" t="-3937" r="-540" b="-86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矢印: 右 27">
            <a:extLst>
              <a:ext uri="{FF2B5EF4-FFF2-40B4-BE49-F238E27FC236}">
                <a16:creationId xmlns:a16="http://schemas.microsoft.com/office/drawing/2014/main" id="{65F4755B-C35A-4062-BF20-45D8CF64DEA9}"/>
              </a:ext>
            </a:extLst>
          </p:cNvPr>
          <p:cNvSpPr/>
          <p:nvPr/>
        </p:nvSpPr>
        <p:spPr>
          <a:xfrm rot="10800000">
            <a:off x="3059503" y="2413725"/>
            <a:ext cx="4733792" cy="212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334DC38-7DF2-44C4-B2E7-C1546A8D8E45}"/>
                  </a:ext>
                </a:extLst>
              </p:cNvPr>
              <p:cNvSpPr txBox="1"/>
              <p:nvPr/>
            </p:nvSpPr>
            <p:spPr>
              <a:xfrm>
                <a:off x="5322799" y="1931952"/>
                <a:ext cx="433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334DC38-7DF2-44C4-B2E7-C1546A8D8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799" y="1931952"/>
                <a:ext cx="433837" cy="369332"/>
              </a:xfrm>
              <a:prstGeom prst="rect">
                <a:avLst/>
              </a:prstGeom>
              <a:blipFill>
                <a:blip r:embed="rId13"/>
                <a:stretch>
                  <a:fillRect l="-15493" r="-14085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図 29">
            <a:extLst>
              <a:ext uri="{FF2B5EF4-FFF2-40B4-BE49-F238E27FC236}">
                <a16:creationId xmlns:a16="http://schemas.microsoft.com/office/drawing/2014/main" id="{F457BFA0-09EF-4829-926A-595DDD71DA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85" y="1245805"/>
            <a:ext cx="1103310" cy="11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21D1A5-FCCE-56D6-082E-74D12D09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441" y="5023938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A6B02D-B647-B5F1-5E30-78E308CB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98" y="682558"/>
            <a:ext cx="1142536" cy="141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033540-125E-0223-4715-EF5B6A41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01" y="541843"/>
            <a:ext cx="1139355" cy="1554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/>
              <p:nvPr/>
            </p:nvSpPr>
            <p:spPr>
              <a:xfrm>
                <a:off x="8607658" y="2599966"/>
                <a:ext cx="14169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𝑠𝑖𝑔𝑘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658" y="2599966"/>
                <a:ext cx="1416926" cy="369332"/>
              </a:xfrm>
              <a:prstGeom prst="rect">
                <a:avLst/>
              </a:prstGeom>
              <a:blipFill>
                <a:blip r:embed="rId4"/>
                <a:stretch>
                  <a:fillRect l="-4310" t="-1667" r="-6466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2CF088AF-B19D-42AB-BEBF-99E186562669}"/>
              </a:ext>
            </a:extLst>
          </p:cNvPr>
          <p:cNvSpPr/>
          <p:nvPr/>
        </p:nvSpPr>
        <p:spPr>
          <a:xfrm rot="10800000">
            <a:off x="3096080" y="3396194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/>
              <p:nvPr/>
            </p:nvSpPr>
            <p:spPr>
              <a:xfrm>
                <a:off x="3719618" y="2942208"/>
                <a:ext cx="43204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18" y="2942208"/>
                <a:ext cx="4320478" cy="369332"/>
              </a:xfrm>
              <a:prstGeom prst="rect">
                <a:avLst/>
              </a:prstGeom>
              <a:blipFill>
                <a:blip r:embed="rId5"/>
                <a:stretch>
                  <a:fillRect l="-1693" t="-1667" r="-1834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>
            <a:extLst>
              <a:ext uri="{FF2B5EF4-FFF2-40B4-BE49-F238E27FC236}">
                <a16:creationId xmlns:a16="http://schemas.microsoft.com/office/drawing/2014/main" id="{FB2FBF3B-7223-4C1D-A178-F213486E4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56" y="4984710"/>
            <a:ext cx="935088" cy="935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/>
              <p:nvPr/>
            </p:nvSpPr>
            <p:spPr>
              <a:xfrm>
                <a:off x="7965846" y="2130760"/>
                <a:ext cx="3975897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𝑠𝑖𝑔𝑘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𝑆𝑖𝑔𝑛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46" y="2130760"/>
                <a:ext cx="3975897" cy="386644"/>
              </a:xfrm>
              <a:prstGeom prst="rect">
                <a:avLst/>
              </a:prstGeom>
              <a:blipFill>
                <a:blip r:embed="rId7"/>
                <a:stretch>
                  <a:fillRect l="-2147" t="-3175" r="-2147" b="-317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AE34995B-D164-4BAB-B4A3-DBA555F361EA}"/>
              </a:ext>
            </a:extLst>
          </p:cNvPr>
          <p:cNvSpPr/>
          <p:nvPr/>
        </p:nvSpPr>
        <p:spPr>
          <a:xfrm>
            <a:off x="2922253" y="4590267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/>
              <p:nvPr/>
            </p:nvSpPr>
            <p:spPr>
              <a:xfrm>
                <a:off x="3573027" y="4077320"/>
                <a:ext cx="531023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)⟩)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027" y="4077320"/>
                <a:ext cx="5310236" cy="375872"/>
              </a:xfrm>
              <a:prstGeom prst="rect">
                <a:avLst/>
              </a:prstGeom>
              <a:blipFill>
                <a:blip r:embed="rId8"/>
                <a:stretch>
                  <a:fillRect l="-115" t="-3226" r="-1493" b="-322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E6B0451-5C12-4BE4-9304-8C57F0259809}"/>
                  </a:ext>
                </a:extLst>
              </p:cNvPr>
              <p:cNvSpPr txBox="1"/>
              <p:nvPr/>
            </p:nvSpPr>
            <p:spPr>
              <a:xfrm>
                <a:off x="1501698" y="2188921"/>
                <a:ext cx="12645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E6B0451-5C12-4BE4-9304-8C57F025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698" y="2188921"/>
                <a:ext cx="1264513" cy="369332"/>
              </a:xfrm>
              <a:prstGeom prst="rect">
                <a:avLst/>
              </a:prstGeom>
              <a:blipFill>
                <a:blip r:embed="rId9"/>
                <a:stretch>
                  <a:fillRect l="-4808" t="-1639" r="-7692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10163C4-067D-44E0-B57A-7924E40915C6}"/>
                  </a:ext>
                </a:extLst>
              </p:cNvPr>
              <p:cNvSpPr txBox="1"/>
              <p:nvPr/>
            </p:nvSpPr>
            <p:spPr>
              <a:xfrm>
                <a:off x="8583260" y="3023457"/>
                <a:ext cx="1465722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10163C4-067D-44E0-B57A-7924E4091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260" y="3023457"/>
                <a:ext cx="1465722" cy="386644"/>
              </a:xfrm>
              <a:prstGeom prst="rect">
                <a:avLst/>
              </a:prstGeom>
              <a:blipFill>
                <a:blip r:embed="rId10"/>
                <a:stretch>
                  <a:fillRect l="-1667" t="-3175" r="-1667"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6E861C14-F605-4C8A-A3BC-8D625691F1FF}"/>
                  </a:ext>
                </a:extLst>
              </p:cNvPr>
              <p:cNvSpPr/>
              <p:nvPr/>
            </p:nvSpPr>
            <p:spPr>
              <a:xfrm>
                <a:off x="6989499" y="5784339"/>
                <a:ext cx="3967625" cy="673696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quantum 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6E861C14-F605-4C8A-A3BC-8D625691F1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499" y="5784339"/>
                <a:ext cx="3967625" cy="673696"/>
              </a:xfrm>
              <a:prstGeom prst="roundRect">
                <a:avLst/>
              </a:prstGeom>
              <a:blipFill>
                <a:blip r:embed="rId11"/>
                <a:stretch>
                  <a:fillRect b="-44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8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21D1A5-FCCE-56D6-082E-74D12D09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441" y="5023938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A6B02D-B647-B5F1-5E30-78E308CB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98" y="682558"/>
            <a:ext cx="1142536" cy="141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033540-125E-0223-4715-EF5B6A41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01" y="541843"/>
            <a:ext cx="1139355" cy="1554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/>
              <p:nvPr/>
            </p:nvSpPr>
            <p:spPr>
              <a:xfrm>
                <a:off x="8505107" y="2613362"/>
                <a:ext cx="14169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𝑠𝑖𝑔𝑘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107" y="2613362"/>
                <a:ext cx="1416926" cy="369332"/>
              </a:xfrm>
              <a:prstGeom prst="rect">
                <a:avLst/>
              </a:prstGeom>
              <a:blipFill>
                <a:blip r:embed="rId4"/>
                <a:stretch>
                  <a:fillRect l="-4292" t="-1667" r="-6009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2CF088AF-B19D-42AB-BEBF-99E186562669}"/>
              </a:ext>
            </a:extLst>
          </p:cNvPr>
          <p:cNvSpPr/>
          <p:nvPr/>
        </p:nvSpPr>
        <p:spPr>
          <a:xfrm rot="10800000">
            <a:off x="3096080" y="3396194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/>
              <p:nvPr/>
            </p:nvSpPr>
            <p:spPr>
              <a:xfrm>
                <a:off x="3686894" y="2931132"/>
                <a:ext cx="43204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894" y="2931132"/>
                <a:ext cx="4320478" cy="369332"/>
              </a:xfrm>
              <a:prstGeom prst="rect">
                <a:avLst/>
              </a:prstGeom>
              <a:blipFill>
                <a:blip r:embed="rId5"/>
                <a:stretch>
                  <a:fillRect l="-1834" t="-1667" r="-169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>
            <a:extLst>
              <a:ext uri="{FF2B5EF4-FFF2-40B4-BE49-F238E27FC236}">
                <a16:creationId xmlns:a16="http://schemas.microsoft.com/office/drawing/2014/main" id="{FB2FBF3B-7223-4C1D-A178-F213486E4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54" y="5703444"/>
            <a:ext cx="935088" cy="935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/>
              <p:nvPr/>
            </p:nvSpPr>
            <p:spPr>
              <a:xfrm>
                <a:off x="7950215" y="2103000"/>
                <a:ext cx="3975897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𝑠𝑖𝑔𝑘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𝑆𝑖𝑔𝑛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215" y="2103000"/>
                <a:ext cx="3975897" cy="386644"/>
              </a:xfrm>
              <a:prstGeom prst="rect">
                <a:avLst/>
              </a:prstGeom>
              <a:blipFill>
                <a:blip r:embed="rId7"/>
                <a:stretch>
                  <a:fillRect l="-1994" t="-3175" r="-2301" b="-317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AE34995B-D164-4BAB-B4A3-DBA555F361EA}"/>
              </a:ext>
            </a:extLst>
          </p:cNvPr>
          <p:cNvSpPr/>
          <p:nvPr/>
        </p:nvSpPr>
        <p:spPr>
          <a:xfrm>
            <a:off x="4484494" y="5352552"/>
            <a:ext cx="3729430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/>
              <p:nvPr/>
            </p:nvSpPr>
            <p:spPr>
              <a:xfrm>
                <a:off x="275559" y="3874511"/>
                <a:ext cx="4834785" cy="1114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0" dirty="0"/>
                  <a:t>Measure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kumimoji="1" lang="en-US" altLang="ja-JP" sz="2400" dirty="0"/>
              </a:p>
              <a:p>
                <a:r>
                  <a:rPr lang="en-US" altLang="ja-JP" sz="2400" dirty="0"/>
                  <a:t>in the Hadamard basis to obtain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59" y="3874511"/>
                <a:ext cx="4834785" cy="1114536"/>
              </a:xfrm>
              <a:prstGeom prst="rect">
                <a:avLst/>
              </a:prstGeom>
              <a:blipFill>
                <a:blip r:embed="rId8"/>
                <a:stretch>
                  <a:fillRect l="-3783" t="-8791" r="-883" b="-15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E6B0451-5C12-4BE4-9304-8C57F0259809}"/>
                  </a:ext>
                </a:extLst>
              </p:cNvPr>
              <p:cNvSpPr txBox="1"/>
              <p:nvPr/>
            </p:nvSpPr>
            <p:spPr>
              <a:xfrm>
                <a:off x="1501698" y="2188921"/>
                <a:ext cx="12645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E6B0451-5C12-4BE4-9304-8C57F025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698" y="2188921"/>
                <a:ext cx="1264513" cy="369332"/>
              </a:xfrm>
              <a:prstGeom prst="rect">
                <a:avLst/>
              </a:prstGeom>
              <a:blipFill>
                <a:blip r:embed="rId9"/>
                <a:stretch>
                  <a:fillRect l="-4808" t="-1639" r="-7692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10163C4-067D-44E0-B57A-7924E40915C6}"/>
                  </a:ext>
                </a:extLst>
              </p:cNvPr>
              <p:cNvSpPr txBox="1"/>
              <p:nvPr/>
            </p:nvSpPr>
            <p:spPr>
              <a:xfrm>
                <a:off x="8505107" y="3068174"/>
                <a:ext cx="1465722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10163C4-067D-44E0-B57A-7924E4091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107" y="3068174"/>
                <a:ext cx="1465722" cy="386644"/>
              </a:xfrm>
              <a:prstGeom prst="rect">
                <a:avLst/>
              </a:prstGeom>
              <a:blipFill>
                <a:blip r:embed="rId10"/>
                <a:stretch>
                  <a:fillRect l="-1660" t="-3125" r="-1245" b="-46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6E861C14-F605-4C8A-A3BC-8D625691F1FF}"/>
              </a:ext>
            </a:extLst>
          </p:cNvPr>
          <p:cNvSpPr/>
          <p:nvPr/>
        </p:nvSpPr>
        <p:spPr>
          <a:xfrm>
            <a:off x="6539254" y="5850489"/>
            <a:ext cx="5117843" cy="6736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Can the receiver detect decryption error?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2096CEE-0247-425B-9158-1FDEB4952A39}"/>
                  </a:ext>
                </a:extLst>
              </p:cNvPr>
              <p:cNvSpPr txBox="1"/>
              <p:nvPr/>
            </p:nvSpPr>
            <p:spPr>
              <a:xfrm>
                <a:off x="5486735" y="4974190"/>
                <a:ext cx="14693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2096CEE-0247-425B-9158-1FDEB4952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735" y="4974190"/>
                <a:ext cx="1469313" cy="369332"/>
              </a:xfrm>
              <a:prstGeom prst="rect">
                <a:avLst/>
              </a:prstGeom>
              <a:blipFill>
                <a:blip r:embed="rId11"/>
                <a:stretch>
                  <a:fillRect l="-2905" t="-1639" r="-6639" b="-31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67B9E0D-33D7-422C-92F3-D3D328681FE1}"/>
                  </a:ext>
                </a:extLst>
              </p:cNvPr>
              <p:cNvSpPr txBox="1"/>
              <p:nvPr/>
            </p:nvSpPr>
            <p:spPr>
              <a:xfrm>
                <a:off x="334317" y="5158856"/>
                <a:ext cx="40336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⋅(0|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⊕1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67B9E0D-33D7-422C-92F3-D3D328681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17" y="5158856"/>
                <a:ext cx="4033605" cy="369332"/>
              </a:xfrm>
              <a:prstGeom prst="rect">
                <a:avLst/>
              </a:prstGeom>
              <a:blipFill>
                <a:blip r:embed="rId12"/>
                <a:stretch>
                  <a:fillRect l="-1208" t="-1639" r="-1964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5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21D1A5-FCCE-56D6-082E-74D12D09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8441" y="5023938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A6B02D-B647-B5F1-5E30-78E308CB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98" y="682558"/>
            <a:ext cx="1142536" cy="141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033540-125E-0223-4715-EF5B6A41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01" y="541843"/>
            <a:ext cx="1139355" cy="1554745"/>
          </a:xfrm>
          <a:prstGeom prst="rect">
            <a:avLst/>
          </a:prstGeom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2CF088AF-B19D-42AB-BEBF-99E186562669}"/>
              </a:ext>
            </a:extLst>
          </p:cNvPr>
          <p:cNvSpPr/>
          <p:nvPr/>
        </p:nvSpPr>
        <p:spPr>
          <a:xfrm rot="10800000">
            <a:off x="3201832" y="2758451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/>
              <p:nvPr/>
            </p:nvSpPr>
            <p:spPr>
              <a:xfrm>
                <a:off x="5478929" y="2396197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929" y="2396197"/>
                <a:ext cx="438646" cy="369332"/>
              </a:xfrm>
              <a:prstGeom prst="rect">
                <a:avLst/>
              </a:prstGeom>
              <a:blipFill>
                <a:blip r:embed="rId4"/>
                <a:stretch>
                  <a:fillRect l="-23611" t="-1639" r="-19444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>
            <a:extLst>
              <a:ext uri="{FF2B5EF4-FFF2-40B4-BE49-F238E27FC236}">
                <a16:creationId xmlns:a16="http://schemas.microsoft.com/office/drawing/2014/main" id="{FB2FBF3B-7223-4C1D-A178-F213486E4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12" y="4271412"/>
            <a:ext cx="935088" cy="935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/>
              <p:nvPr/>
            </p:nvSpPr>
            <p:spPr>
              <a:xfrm>
                <a:off x="8505107" y="2146372"/>
                <a:ext cx="2951129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107" y="2146372"/>
                <a:ext cx="2951129" cy="386644"/>
              </a:xfrm>
              <a:prstGeom prst="rect">
                <a:avLst/>
              </a:prstGeom>
              <a:blipFill>
                <a:blip r:embed="rId6"/>
                <a:stretch>
                  <a:fillRect l="-1860" t="-3125" r="-3099" b="-3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AE34995B-D164-4BAB-B4A3-DBA555F361EA}"/>
              </a:ext>
            </a:extLst>
          </p:cNvPr>
          <p:cNvSpPr/>
          <p:nvPr/>
        </p:nvSpPr>
        <p:spPr>
          <a:xfrm>
            <a:off x="3158780" y="3917069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2096CEE-0247-425B-9158-1FDEB4952A39}"/>
                  </a:ext>
                </a:extLst>
              </p:cNvPr>
              <p:cNvSpPr txBox="1"/>
              <p:nvPr/>
            </p:nvSpPr>
            <p:spPr>
              <a:xfrm>
                <a:off x="5449176" y="3525184"/>
                <a:ext cx="358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02096CEE-0247-425B-9158-1FDEB4952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176" y="3525184"/>
                <a:ext cx="358560" cy="369332"/>
              </a:xfrm>
              <a:prstGeom prst="rect">
                <a:avLst/>
              </a:prstGeom>
              <a:blipFill>
                <a:blip r:embed="rId8"/>
                <a:stretch>
                  <a:fillRect l="-15254" r="-10169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67B9E0D-33D7-422C-92F3-D3D328681FE1}"/>
                  </a:ext>
                </a:extLst>
              </p:cNvPr>
              <p:cNvSpPr txBox="1"/>
              <p:nvPr/>
            </p:nvSpPr>
            <p:spPr>
              <a:xfrm>
                <a:off x="469993" y="3290500"/>
                <a:ext cx="31936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67B9E0D-33D7-422C-92F3-D3D328681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3" y="3290500"/>
                <a:ext cx="3193631" cy="369332"/>
              </a:xfrm>
              <a:prstGeom prst="rect">
                <a:avLst/>
              </a:prstGeom>
              <a:blipFill>
                <a:blip r:embed="rId9"/>
                <a:stretch>
                  <a:fillRect l="-954" t="-1667" r="-2672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40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BEB3F-11E6-2949-06DF-39976264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504" y="166347"/>
            <a:ext cx="3587496" cy="1325563"/>
          </a:xfrm>
        </p:spPr>
        <p:txBody>
          <a:bodyPr/>
          <a:lstStyle/>
          <a:p>
            <a:r>
              <a:rPr kumimoji="1" lang="en-US" altLang="ja-JP" dirty="0"/>
              <a:t>CCA security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21D1A5-FCCE-56D6-082E-74D12D09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726" y="553077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1E0FA-CA8D-464E-8B01-FA59447B4A2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A6B02D-B647-B5F1-5E30-78E308CB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83" y="1189398"/>
            <a:ext cx="1142536" cy="141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033540-125E-0223-4715-EF5B6A41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86" y="1048683"/>
            <a:ext cx="1139355" cy="15547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/>
              <p:nvPr/>
            </p:nvSpPr>
            <p:spPr>
              <a:xfrm>
                <a:off x="8579773" y="2603428"/>
                <a:ext cx="2951129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𝑠𝑘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𝑝𝑘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←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𝐾𝑒𝑦𝐺𝑒𝑛</m:t>
                      </m:r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773" y="2603428"/>
                <a:ext cx="2951129" cy="386644"/>
              </a:xfrm>
              <a:prstGeom prst="rect">
                <a:avLst/>
              </a:prstGeom>
              <a:blipFill>
                <a:blip r:embed="rId4"/>
                <a:stretch>
                  <a:fillRect l="-1856" t="-3175" r="-2887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2CF088AF-B19D-42AB-BEBF-99E186562669}"/>
              </a:ext>
            </a:extLst>
          </p:cNvPr>
          <p:cNvSpPr/>
          <p:nvPr/>
        </p:nvSpPr>
        <p:spPr>
          <a:xfrm rot="10800000">
            <a:off x="3346432" y="2272348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/>
              <p:nvPr/>
            </p:nvSpPr>
            <p:spPr>
              <a:xfrm>
                <a:off x="5686030" y="1900273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𝑝𝑘</m:t>
                      </m:r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030" y="1900273"/>
                <a:ext cx="438646" cy="369332"/>
              </a:xfrm>
              <a:prstGeom prst="rect">
                <a:avLst/>
              </a:prstGeom>
              <a:blipFill>
                <a:blip r:embed="rId5"/>
                <a:stretch>
                  <a:fillRect l="-23611" t="-1667" r="-19444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>
            <a:extLst>
              <a:ext uri="{FF2B5EF4-FFF2-40B4-BE49-F238E27FC236}">
                <a16:creationId xmlns:a16="http://schemas.microsoft.com/office/drawing/2014/main" id="{FB2FBF3B-7223-4C1D-A178-F213486E4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27" y="3132361"/>
            <a:ext cx="935088" cy="935088"/>
          </a:xfrm>
          <a:prstGeom prst="rect">
            <a:avLst/>
          </a:prstGeom>
        </p:spPr>
      </p:pic>
      <p:sp>
        <p:nvSpPr>
          <p:cNvPr id="24" name="矢印: 右 23">
            <a:extLst>
              <a:ext uri="{FF2B5EF4-FFF2-40B4-BE49-F238E27FC236}">
                <a16:creationId xmlns:a16="http://schemas.microsoft.com/office/drawing/2014/main" id="{AE34995B-D164-4BAB-B4A3-DBA555F361EA}"/>
              </a:ext>
            </a:extLst>
          </p:cNvPr>
          <p:cNvSpPr/>
          <p:nvPr/>
        </p:nvSpPr>
        <p:spPr>
          <a:xfrm>
            <a:off x="3351103" y="2870844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/>
              <p:nvPr/>
            </p:nvSpPr>
            <p:spPr>
              <a:xfrm>
                <a:off x="5612870" y="2567373"/>
                <a:ext cx="4998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870" y="2567373"/>
                <a:ext cx="499817" cy="369332"/>
              </a:xfrm>
              <a:prstGeom prst="rect">
                <a:avLst/>
              </a:prstGeom>
              <a:blipFill>
                <a:blip r:embed="rId7"/>
                <a:stretch>
                  <a:fillRect l="-7317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id="{0B113E50-2C80-4043-9B14-B9AA41791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08" y="4204309"/>
            <a:ext cx="873837" cy="882392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EAE963F9-58C1-4094-A96F-BD7390F6445D}"/>
              </a:ext>
            </a:extLst>
          </p:cNvPr>
          <p:cNvSpPr/>
          <p:nvPr/>
        </p:nvSpPr>
        <p:spPr>
          <a:xfrm rot="1278050">
            <a:off x="6460332" y="4157167"/>
            <a:ext cx="1703397" cy="2267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4D643E9E-5833-42A0-82BC-AE82B49F2608}"/>
              </a:ext>
            </a:extLst>
          </p:cNvPr>
          <p:cNvSpPr/>
          <p:nvPr/>
        </p:nvSpPr>
        <p:spPr>
          <a:xfrm rot="12085691">
            <a:off x="6303383" y="4532138"/>
            <a:ext cx="1703397" cy="2267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FB7B5DF-7A76-4E22-ABE2-85379F803514}"/>
                  </a:ext>
                </a:extLst>
              </p:cNvPr>
              <p:cNvSpPr txBox="1"/>
              <p:nvPr/>
            </p:nvSpPr>
            <p:spPr>
              <a:xfrm>
                <a:off x="7109379" y="3797410"/>
                <a:ext cx="13413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FB7B5DF-7A76-4E22-ABE2-85379F803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379" y="3797410"/>
                <a:ext cx="1341393" cy="369332"/>
              </a:xfrm>
              <a:prstGeom prst="rect">
                <a:avLst/>
              </a:prstGeom>
              <a:blipFill>
                <a:blip r:embed="rId9"/>
                <a:stretch>
                  <a:fillRect l="-3182" t="-1639" r="-7273" b="-31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0D6DEB8-2C60-4F6C-85B2-5F5761A0FA9E}"/>
                  </a:ext>
                </a:extLst>
              </p:cNvPr>
              <p:cNvSpPr txBox="1"/>
              <p:nvPr/>
            </p:nvSpPr>
            <p:spPr>
              <a:xfrm>
                <a:off x="6325991" y="4809702"/>
                <a:ext cx="15667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0D6DEB8-2C60-4F6C-85B2-5F5761A0F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991" y="4809702"/>
                <a:ext cx="1566776" cy="369332"/>
              </a:xfrm>
              <a:prstGeom prst="rect">
                <a:avLst/>
              </a:prstGeom>
              <a:blipFill>
                <a:blip r:embed="rId10"/>
                <a:stretch>
                  <a:fillRect l="-3891" t="-1639" r="-5837" b="-31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F4EAEC-DA8F-4C1F-B0BA-40960D7BF710}"/>
              </a:ext>
            </a:extLst>
          </p:cNvPr>
          <p:cNvSpPr txBox="1"/>
          <p:nvPr/>
        </p:nvSpPr>
        <p:spPr>
          <a:xfrm>
            <a:off x="9005627" y="4375214"/>
            <a:ext cx="221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Decryption oracle</a:t>
            </a:r>
            <a:endParaRPr kumimoji="1" lang="ja-JP" altLang="en-US" sz="2400" dirty="0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974BCE7B-616A-4AEC-B0DC-CF7EDD8144B3}"/>
              </a:ext>
            </a:extLst>
          </p:cNvPr>
          <p:cNvSpPr/>
          <p:nvPr/>
        </p:nvSpPr>
        <p:spPr>
          <a:xfrm rot="9070554">
            <a:off x="3867856" y="4115454"/>
            <a:ext cx="1703397" cy="2267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A136A22A-29F4-4FB2-99B4-B49412D460C0}"/>
              </a:ext>
            </a:extLst>
          </p:cNvPr>
          <p:cNvSpPr/>
          <p:nvPr/>
        </p:nvSpPr>
        <p:spPr>
          <a:xfrm rot="19749015">
            <a:off x="4106829" y="4482330"/>
            <a:ext cx="1703397" cy="2267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9EF469A-44B9-42DF-8555-4A80D53947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19" y="4511632"/>
            <a:ext cx="873837" cy="88239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0484A1-F5E6-436F-9907-8E8504985EA7}"/>
              </a:ext>
            </a:extLst>
          </p:cNvPr>
          <p:cNvSpPr txBox="1"/>
          <p:nvPr/>
        </p:nvSpPr>
        <p:spPr>
          <a:xfrm>
            <a:off x="2313055" y="3858736"/>
            <a:ext cx="1454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Error oracle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34150AA-5B59-4443-835F-CFF736219181}"/>
                  </a:ext>
                </a:extLst>
              </p:cNvPr>
              <p:cNvSpPr txBox="1"/>
              <p:nvPr/>
            </p:nvSpPr>
            <p:spPr>
              <a:xfrm>
                <a:off x="4426562" y="3751994"/>
                <a:ext cx="4998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34150AA-5B59-4443-835F-CFF736219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562" y="3751994"/>
                <a:ext cx="499817" cy="369332"/>
              </a:xfrm>
              <a:prstGeom prst="rect">
                <a:avLst/>
              </a:prstGeom>
              <a:blipFill>
                <a:blip r:embed="rId11"/>
                <a:stretch>
                  <a:fillRect l="-6098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9B37D94-2505-46BE-B7EE-DD9E9675C89F}"/>
                  </a:ext>
                </a:extLst>
              </p:cNvPr>
              <p:cNvSpPr txBox="1"/>
              <p:nvPr/>
            </p:nvSpPr>
            <p:spPr>
              <a:xfrm>
                <a:off x="4955401" y="4629930"/>
                <a:ext cx="6460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⊤/⊥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A9B37D94-2505-46BE-B7EE-DD9E9675C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401" y="4629930"/>
                <a:ext cx="646011" cy="369332"/>
              </a:xfrm>
              <a:prstGeom prst="rect">
                <a:avLst/>
              </a:prstGeom>
              <a:blipFill>
                <a:blip r:embed="rId12"/>
                <a:stretch>
                  <a:fillRect l="-7547" t="-1667" r="-8491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16D16F79-C3B0-4E5A-8474-06339CA8BC88}"/>
              </a:ext>
            </a:extLst>
          </p:cNvPr>
          <p:cNvSpPr/>
          <p:nvPr/>
        </p:nvSpPr>
        <p:spPr>
          <a:xfrm>
            <a:off x="935301" y="5679730"/>
            <a:ext cx="9859758" cy="8823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We give a generic compiler from CPA to CCA</a:t>
            </a:r>
          </a:p>
          <a:p>
            <a:pPr algn="ctr"/>
            <a:r>
              <a:rPr lang="en-US" altLang="ja-JP" sz="2000" dirty="0"/>
              <a:t>Such a general compiler is an open problem in classical PKE!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182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13" grpId="0"/>
      <p:bldP spid="28" grpId="0"/>
      <p:bldP spid="14" grpId="0"/>
      <p:bldP spid="29" grpId="0" animBg="1"/>
      <p:bldP spid="30" grpId="0" animBg="1"/>
      <p:bldP spid="16" grpId="0"/>
      <p:bldP spid="32" grpId="0"/>
      <p:bldP spid="33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0FF24B-2B55-EB2E-430B-0B87563E4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45" y="2766218"/>
            <a:ext cx="5109309" cy="1325563"/>
          </a:xfrm>
        </p:spPr>
        <p:txBody>
          <a:bodyPr/>
          <a:lstStyle/>
          <a:p>
            <a:r>
              <a:rPr kumimoji="1" lang="en-US" altLang="ja-JP" dirty="0"/>
              <a:t>Open problems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19A2BA-92AC-C448-645A-845B85E5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72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BB57D5-5AF2-4612-B726-D27C4886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69" y="136525"/>
            <a:ext cx="10515600" cy="1325563"/>
          </a:xfrm>
        </p:spPr>
        <p:txBody>
          <a:bodyPr/>
          <a:lstStyle/>
          <a:p>
            <a:r>
              <a:rPr lang="en-US" altLang="ja-JP" dirty="0"/>
              <a:t>Open problem 1: classical pk is possible?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330C92-58F4-4B26-8FF9-B068628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10A7A4-4002-4367-8D69-59DF5A9AECBC}"/>
              </a:ext>
            </a:extLst>
          </p:cNvPr>
          <p:cNvSpPr txBox="1"/>
          <p:nvPr/>
        </p:nvSpPr>
        <p:spPr>
          <a:xfrm>
            <a:off x="261258" y="1434094"/>
            <a:ext cx="490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If pk is classical…</a:t>
            </a:r>
            <a:endParaRPr kumimoji="1" lang="ja-JP" altLang="en-US" sz="2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AA0F47E-41B1-46A3-AA18-EBBBB2083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4" y="2041649"/>
            <a:ext cx="1657484" cy="195793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4E7FA97-5A48-4B85-AAB6-90593E1BA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41" y="1840992"/>
            <a:ext cx="742281" cy="91866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0A9BF65-92CA-42C0-8012-7F54BED64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7" y="2051352"/>
            <a:ext cx="787076" cy="1074031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34DDCAD9-BC47-4493-BBAD-DC5A0D4617ED}"/>
              </a:ext>
            </a:extLst>
          </p:cNvPr>
          <p:cNvSpPr/>
          <p:nvPr/>
        </p:nvSpPr>
        <p:spPr>
          <a:xfrm>
            <a:off x="1290610" y="2544645"/>
            <a:ext cx="65836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CF23C9C-699E-4DBF-B3E5-7D994C31E93E}"/>
                  </a:ext>
                </a:extLst>
              </p:cNvPr>
              <p:cNvSpPr txBox="1"/>
              <p:nvPr/>
            </p:nvSpPr>
            <p:spPr>
              <a:xfrm>
                <a:off x="1451028" y="2192649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CF23C9C-699E-4DBF-B3E5-7D994C31E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028" y="2192649"/>
                <a:ext cx="438646" cy="369332"/>
              </a:xfrm>
              <a:prstGeom prst="rect">
                <a:avLst/>
              </a:prstGeom>
              <a:blipFill>
                <a:blip r:embed="rId5"/>
                <a:stretch>
                  <a:fillRect l="-22222" t="-1667" r="-2083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extLst>
              <a:ext uri="{FF2B5EF4-FFF2-40B4-BE49-F238E27FC236}">
                <a16:creationId xmlns:a16="http://schemas.microsoft.com/office/drawing/2014/main" id="{23C754A6-4A4A-4A1F-977F-B55FF00B4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61" y="2988935"/>
            <a:ext cx="932906" cy="101064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A1A1128-44A0-47FE-9860-44DC6C6DB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857" y="4266065"/>
            <a:ext cx="920568" cy="110019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5ECD5EA-E9F1-42FD-A0D3-63BF5B1E71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19" y="4810065"/>
            <a:ext cx="978380" cy="974032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739C56DD-CA1A-40E3-894C-344FA869A6C8}"/>
              </a:ext>
            </a:extLst>
          </p:cNvPr>
          <p:cNvSpPr/>
          <p:nvPr/>
        </p:nvSpPr>
        <p:spPr>
          <a:xfrm>
            <a:off x="3314193" y="2257195"/>
            <a:ext cx="920568" cy="21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3C51188-A9A6-4ECB-B3E4-85E39EBDA007}"/>
                  </a:ext>
                </a:extLst>
              </p:cNvPr>
              <p:cNvSpPr txBox="1"/>
              <p:nvPr/>
            </p:nvSpPr>
            <p:spPr>
              <a:xfrm>
                <a:off x="3610810" y="2016952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3C51188-A9A6-4ECB-B3E4-85E39EBD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810" y="2016952"/>
                <a:ext cx="438646" cy="369332"/>
              </a:xfrm>
              <a:prstGeom prst="rect">
                <a:avLst/>
              </a:prstGeom>
              <a:blipFill>
                <a:blip r:embed="rId9"/>
                <a:stretch>
                  <a:fillRect l="-22222" t="-1667" r="-2083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矢印: 右 19">
            <a:extLst>
              <a:ext uri="{FF2B5EF4-FFF2-40B4-BE49-F238E27FC236}">
                <a16:creationId xmlns:a16="http://schemas.microsoft.com/office/drawing/2014/main" id="{F4C7E1B0-F63F-4BA9-BB32-71BADABBF44B}"/>
              </a:ext>
            </a:extLst>
          </p:cNvPr>
          <p:cNvSpPr/>
          <p:nvPr/>
        </p:nvSpPr>
        <p:spPr>
          <a:xfrm rot="1477638">
            <a:off x="3377197" y="3173509"/>
            <a:ext cx="932906" cy="21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A60AA08-0825-4C5C-9D62-BAFCE97FBE1F}"/>
                  </a:ext>
                </a:extLst>
              </p:cNvPr>
              <p:cNvSpPr txBox="1"/>
              <p:nvPr/>
            </p:nvSpPr>
            <p:spPr>
              <a:xfrm>
                <a:off x="3720648" y="2909488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A60AA08-0825-4C5C-9D62-BAFCE97FB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648" y="2909488"/>
                <a:ext cx="438646" cy="369332"/>
              </a:xfrm>
              <a:prstGeom prst="rect">
                <a:avLst/>
              </a:prstGeom>
              <a:blipFill>
                <a:blip r:embed="rId10"/>
                <a:stretch>
                  <a:fillRect l="-22222" t="-1639" r="-20833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矢印: 右 21">
            <a:extLst>
              <a:ext uri="{FF2B5EF4-FFF2-40B4-BE49-F238E27FC236}">
                <a16:creationId xmlns:a16="http://schemas.microsoft.com/office/drawing/2014/main" id="{D55DB1B6-8341-405C-8080-1A1BDD172B11}"/>
              </a:ext>
            </a:extLst>
          </p:cNvPr>
          <p:cNvSpPr/>
          <p:nvPr/>
        </p:nvSpPr>
        <p:spPr>
          <a:xfrm rot="2472299">
            <a:off x="3144357" y="3887260"/>
            <a:ext cx="932906" cy="21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DCDD6C4-44AC-4706-AD0D-5FF8C5164071}"/>
                  </a:ext>
                </a:extLst>
              </p:cNvPr>
              <p:cNvSpPr txBox="1"/>
              <p:nvPr/>
            </p:nvSpPr>
            <p:spPr>
              <a:xfrm>
                <a:off x="3544917" y="3623239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FDCDD6C4-44AC-4706-AD0D-5FF8C5164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17" y="3623239"/>
                <a:ext cx="438646" cy="369332"/>
              </a:xfrm>
              <a:prstGeom prst="rect">
                <a:avLst/>
              </a:prstGeom>
              <a:blipFill>
                <a:blip r:embed="rId11"/>
                <a:stretch>
                  <a:fillRect l="-23944" t="-1639" r="-2112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3F59B31C-B14B-496C-B589-150FB0B9A421}"/>
              </a:ext>
            </a:extLst>
          </p:cNvPr>
          <p:cNvSpPr/>
          <p:nvPr/>
        </p:nvSpPr>
        <p:spPr>
          <a:xfrm rot="4059168">
            <a:off x="2405169" y="4342103"/>
            <a:ext cx="932906" cy="21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2B7F1D3-BA26-4A61-98F9-384422483F40}"/>
                  </a:ext>
                </a:extLst>
              </p:cNvPr>
              <p:cNvSpPr txBox="1"/>
              <p:nvPr/>
            </p:nvSpPr>
            <p:spPr>
              <a:xfrm>
                <a:off x="2932277" y="4181229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2B7F1D3-BA26-4A61-98F9-384422483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277" y="4181229"/>
                <a:ext cx="438646" cy="369332"/>
              </a:xfrm>
              <a:prstGeom prst="rect">
                <a:avLst/>
              </a:prstGeom>
              <a:blipFill>
                <a:blip r:embed="rId12"/>
                <a:stretch>
                  <a:fillRect l="-22222" t="-1667" r="-2083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235D5F1-2A49-41D0-83D4-0484C32FFB8E}"/>
              </a:ext>
            </a:extLst>
          </p:cNvPr>
          <p:cNvSpPr txBox="1"/>
          <p:nvPr/>
        </p:nvSpPr>
        <p:spPr>
          <a:xfrm>
            <a:off x="5888805" y="1452881"/>
            <a:ext cx="490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If pk is quantum…</a:t>
            </a:r>
            <a:endParaRPr kumimoji="1" lang="ja-JP" altLang="en-US" sz="2400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1674DF07-2D27-4766-8E54-B9509ECC3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31" y="2051326"/>
            <a:ext cx="1657484" cy="195793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B688618-A29E-4FF9-ADCD-ECDB7C3BC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88" y="1859779"/>
            <a:ext cx="742281" cy="91866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A555C28-F84B-4538-A188-B1E3AA4C8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34" y="2070139"/>
            <a:ext cx="787076" cy="1074031"/>
          </a:xfrm>
          <a:prstGeom prst="rect">
            <a:avLst/>
          </a:prstGeom>
        </p:spPr>
      </p:pic>
      <p:sp>
        <p:nvSpPr>
          <p:cNvPr id="31" name="矢印: 右 30">
            <a:extLst>
              <a:ext uri="{FF2B5EF4-FFF2-40B4-BE49-F238E27FC236}">
                <a16:creationId xmlns:a16="http://schemas.microsoft.com/office/drawing/2014/main" id="{C5C91A32-93EF-4190-A436-6B50F5487380}"/>
              </a:ext>
            </a:extLst>
          </p:cNvPr>
          <p:cNvSpPr/>
          <p:nvPr/>
        </p:nvSpPr>
        <p:spPr>
          <a:xfrm>
            <a:off x="6885602" y="2582195"/>
            <a:ext cx="920446" cy="195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66215C3-A3CB-4FBA-B045-1D449022B628}"/>
                  </a:ext>
                </a:extLst>
              </p:cNvPr>
              <p:cNvSpPr txBox="1"/>
              <p:nvPr/>
            </p:nvSpPr>
            <p:spPr>
              <a:xfrm>
                <a:off x="6837185" y="2237547"/>
                <a:ext cx="987643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866215C3-A3CB-4FBA-B045-1D449022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185" y="2237547"/>
                <a:ext cx="987643" cy="384657"/>
              </a:xfrm>
              <a:prstGeom prst="rect">
                <a:avLst/>
              </a:prstGeom>
              <a:blipFill>
                <a:blip r:embed="rId13"/>
                <a:stretch>
                  <a:fillRect t="-4762" r="-123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図 32">
            <a:extLst>
              <a:ext uri="{FF2B5EF4-FFF2-40B4-BE49-F238E27FC236}">
                <a16:creationId xmlns:a16="http://schemas.microsoft.com/office/drawing/2014/main" id="{EB0A0CCE-7261-40E1-A156-D43C009B0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08" y="3007722"/>
            <a:ext cx="932906" cy="101064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38ADCA8-A313-49EE-89FA-E2E6BF7CD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404" y="4284852"/>
            <a:ext cx="920568" cy="110019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3650B384-566E-4BB1-A216-436877307B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66" y="4828852"/>
            <a:ext cx="978380" cy="974032"/>
          </a:xfrm>
          <a:prstGeom prst="rect">
            <a:avLst/>
          </a:prstGeom>
        </p:spPr>
      </p:pic>
      <p:sp>
        <p:nvSpPr>
          <p:cNvPr id="36" name="矢印: 右 35">
            <a:extLst>
              <a:ext uri="{FF2B5EF4-FFF2-40B4-BE49-F238E27FC236}">
                <a16:creationId xmlns:a16="http://schemas.microsoft.com/office/drawing/2014/main" id="{09FDCF00-67CC-4866-9502-DE1D1EC17144}"/>
              </a:ext>
            </a:extLst>
          </p:cNvPr>
          <p:cNvSpPr/>
          <p:nvPr/>
        </p:nvSpPr>
        <p:spPr>
          <a:xfrm>
            <a:off x="8941740" y="2275982"/>
            <a:ext cx="920568" cy="21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2306358-FE40-4077-BAFD-AC7957968A65}"/>
                  </a:ext>
                </a:extLst>
              </p:cNvPr>
              <p:cNvSpPr txBox="1"/>
              <p:nvPr/>
            </p:nvSpPr>
            <p:spPr>
              <a:xfrm>
                <a:off x="9120027" y="1919924"/>
                <a:ext cx="6470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2306358-FE40-4077-BAFD-AC7957968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027" y="1919924"/>
                <a:ext cx="647037" cy="369332"/>
              </a:xfrm>
              <a:prstGeom prst="rect">
                <a:avLst/>
              </a:prstGeom>
              <a:blipFill>
                <a:blip r:embed="rId14"/>
                <a:stretch>
                  <a:fillRect l="-14151" t="-1639" r="-15094" b="-31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矢印: 右 37">
            <a:extLst>
              <a:ext uri="{FF2B5EF4-FFF2-40B4-BE49-F238E27FC236}">
                <a16:creationId xmlns:a16="http://schemas.microsoft.com/office/drawing/2014/main" id="{FD7E8721-7C7E-471F-8240-41DCFE16BBFC}"/>
              </a:ext>
            </a:extLst>
          </p:cNvPr>
          <p:cNvSpPr/>
          <p:nvPr/>
        </p:nvSpPr>
        <p:spPr>
          <a:xfrm rot="1477638">
            <a:off x="9004744" y="3192296"/>
            <a:ext cx="932906" cy="21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B6D237D-7E2B-460B-ADAC-0C18021AE3CD}"/>
                  </a:ext>
                </a:extLst>
              </p:cNvPr>
              <p:cNvSpPr txBox="1"/>
              <p:nvPr/>
            </p:nvSpPr>
            <p:spPr>
              <a:xfrm>
                <a:off x="9279597" y="2842666"/>
                <a:ext cx="6470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B6D237D-7E2B-460B-ADAC-0C18021AE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597" y="2842666"/>
                <a:ext cx="647037" cy="369332"/>
              </a:xfrm>
              <a:prstGeom prst="rect">
                <a:avLst/>
              </a:prstGeom>
              <a:blipFill>
                <a:blip r:embed="rId15"/>
                <a:stretch>
                  <a:fillRect l="-14151" t="-1639" r="-15094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846AAD4-F050-9692-9ABD-2C8A14E2AAE8}"/>
              </a:ext>
            </a:extLst>
          </p:cNvPr>
          <p:cNvSpPr/>
          <p:nvPr/>
        </p:nvSpPr>
        <p:spPr>
          <a:xfrm>
            <a:off x="468923" y="5970954"/>
            <a:ext cx="10691546" cy="6505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Partial </a:t>
            </a:r>
            <a:r>
              <a:rPr lang="en-US" altLang="ja-JP" sz="2400" dirty="0"/>
              <a:t>negative result shown by [Li, Li, Li, Liu, 2024]</a:t>
            </a:r>
            <a:endParaRPr kumimoji="1" lang="ja-JP" altLang="en-US" sz="2400" dirty="0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1C16A8AB-F31D-3430-E435-69C1C10DDE96}"/>
              </a:ext>
            </a:extLst>
          </p:cNvPr>
          <p:cNvSpPr/>
          <p:nvPr/>
        </p:nvSpPr>
        <p:spPr>
          <a:xfrm rot="4059168">
            <a:off x="8019015" y="4349115"/>
            <a:ext cx="932906" cy="21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矢印: 右 40">
            <a:extLst>
              <a:ext uri="{FF2B5EF4-FFF2-40B4-BE49-F238E27FC236}">
                <a16:creationId xmlns:a16="http://schemas.microsoft.com/office/drawing/2014/main" id="{EBB19D9A-D8CF-BF2E-AEC5-25575D7E50D8}"/>
              </a:ext>
            </a:extLst>
          </p:cNvPr>
          <p:cNvSpPr/>
          <p:nvPr/>
        </p:nvSpPr>
        <p:spPr>
          <a:xfrm rot="2472299">
            <a:off x="8841471" y="4054430"/>
            <a:ext cx="932906" cy="215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9919F7E-4CBE-EC89-14A3-85E9D7B851CA}"/>
                  </a:ext>
                </a:extLst>
              </p:cNvPr>
              <p:cNvSpPr txBox="1"/>
              <p:nvPr/>
            </p:nvSpPr>
            <p:spPr>
              <a:xfrm>
                <a:off x="9262628" y="3730028"/>
                <a:ext cx="6470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9919F7E-4CBE-EC89-14A3-85E9D7B85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628" y="3730028"/>
                <a:ext cx="647037" cy="369332"/>
              </a:xfrm>
              <a:prstGeom prst="rect">
                <a:avLst/>
              </a:prstGeom>
              <a:blipFill>
                <a:blip r:embed="rId16"/>
                <a:stretch>
                  <a:fillRect l="-14019" t="-1667" r="-14019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8D7465-2AC3-5FCD-AD0A-F50B6E9EB391}"/>
                  </a:ext>
                </a:extLst>
              </p:cNvPr>
              <p:cNvSpPr txBox="1"/>
              <p:nvPr/>
            </p:nvSpPr>
            <p:spPr>
              <a:xfrm>
                <a:off x="8537643" y="4240019"/>
                <a:ext cx="48532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8D7465-2AC3-5FCD-AD0A-F50B6E9EB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643" y="4240019"/>
                <a:ext cx="485329" cy="369332"/>
              </a:xfrm>
              <a:prstGeom prst="rect">
                <a:avLst/>
              </a:prstGeom>
              <a:blipFill>
                <a:blip r:embed="rId17"/>
                <a:stretch>
                  <a:fillRect l="-30380" t="-1667" r="-44304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3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7" grpId="0"/>
      <p:bldP spid="31" grpId="0" animBg="1"/>
      <p:bldP spid="32" grpId="0"/>
      <p:bldP spid="36" grpId="0" animBg="1"/>
      <p:bldP spid="37" grpId="0"/>
      <p:bldP spid="38" grpId="0" animBg="1"/>
      <p:bldP spid="39" grpId="0"/>
      <p:bldP spid="3" grpId="0" animBg="1"/>
      <p:bldP spid="26" grpId="0" animBg="1"/>
      <p:bldP spid="41" grpId="0" animBg="1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2603C29-04E7-4E7B-A322-85BEE0B24129}"/>
              </a:ext>
            </a:extLst>
          </p:cNvPr>
          <p:cNvCxnSpPr/>
          <p:nvPr/>
        </p:nvCxnSpPr>
        <p:spPr>
          <a:xfrm>
            <a:off x="834164" y="2894257"/>
            <a:ext cx="10245436" cy="46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02DDD5-8C19-4BF8-925A-DFF2ECB656AE}"/>
              </a:ext>
            </a:extLst>
          </p:cNvPr>
          <p:cNvSpPr txBox="1"/>
          <p:nvPr/>
        </p:nvSpPr>
        <p:spPr>
          <a:xfrm>
            <a:off x="527631" y="1882991"/>
            <a:ext cx="2004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Cryptomania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18E062-BA20-43C5-98D0-C405E860A724}"/>
              </a:ext>
            </a:extLst>
          </p:cNvPr>
          <p:cNvSpPr txBox="1"/>
          <p:nvPr/>
        </p:nvSpPr>
        <p:spPr>
          <a:xfrm>
            <a:off x="527632" y="3353305"/>
            <a:ext cx="173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Minicrypt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DA8E88-D8E4-43F8-A565-9942D5D92767}"/>
              </a:ext>
            </a:extLst>
          </p:cNvPr>
          <p:cNvSpPr txBox="1"/>
          <p:nvPr/>
        </p:nvSpPr>
        <p:spPr>
          <a:xfrm>
            <a:off x="6189307" y="376966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Commitments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A0F454-2B48-4E90-881D-0E4CED626604}"/>
              </a:ext>
            </a:extLst>
          </p:cNvPr>
          <p:cNvSpPr txBox="1"/>
          <p:nvPr/>
        </p:nvSpPr>
        <p:spPr>
          <a:xfrm>
            <a:off x="5208858" y="3250073"/>
            <a:ext cx="162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PRGs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B8E5C5-644C-4353-A760-DEE4A68634D7}"/>
              </a:ext>
            </a:extLst>
          </p:cNvPr>
          <p:cNvSpPr txBox="1"/>
          <p:nvPr/>
        </p:nvSpPr>
        <p:spPr>
          <a:xfrm>
            <a:off x="9083956" y="3823235"/>
            <a:ext cx="225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Digital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signatures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C2E064-CB39-4A63-8056-7630ED5452A6}"/>
              </a:ext>
            </a:extLst>
          </p:cNvPr>
          <p:cNvSpPr txBox="1"/>
          <p:nvPr/>
        </p:nvSpPr>
        <p:spPr>
          <a:xfrm>
            <a:off x="8091419" y="3168639"/>
            <a:ext cx="225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Zero knowledge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BD84AA-4A70-4977-8062-74C28D782B2B}"/>
              </a:ext>
            </a:extLst>
          </p:cNvPr>
          <p:cNvSpPr txBox="1"/>
          <p:nvPr/>
        </p:nvSpPr>
        <p:spPr>
          <a:xfrm>
            <a:off x="3345321" y="1692750"/>
            <a:ext cx="182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PKE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1E80257-77C2-44AD-AA58-BB09CE70929E}"/>
              </a:ext>
            </a:extLst>
          </p:cNvPr>
          <p:cNvSpPr txBox="1"/>
          <p:nvPr/>
        </p:nvSpPr>
        <p:spPr>
          <a:xfrm>
            <a:off x="5447221" y="1890589"/>
            <a:ext cx="169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Multiparty computation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35C317-7CEF-47CB-A4C8-2785B73532CA}"/>
              </a:ext>
            </a:extLst>
          </p:cNvPr>
          <p:cNvSpPr txBox="1"/>
          <p:nvPr/>
        </p:nvSpPr>
        <p:spPr>
          <a:xfrm>
            <a:off x="3345321" y="3691776"/>
            <a:ext cx="167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OWFs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DC03A8C-6AD8-969E-D5E5-B0128F01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1E0FA-CA8D-464E-8B01-FA59447B4A2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スライド番号プレースホルダー 2">
            <a:extLst>
              <a:ext uri="{FF2B5EF4-FFF2-40B4-BE49-F238E27FC236}">
                <a16:creationId xmlns:a16="http://schemas.microsoft.com/office/drawing/2014/main" id="{DFC11C42-ED41-201E-5A44-4F7BFFF2924A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1E0FA-CA8D-464E-8B01-FA59447B4A21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69DAAF-A0FD-446A-852E-639821A43A70}"/>
              </a:ext>
            </a:extLst>
          </p:cNvPr>
          <p:cNvSpPr txBox="1"/>
          <p:nvPr/>
        </p:nvSpPr>
        <p:spPr>
          <a:xfrm>
            <a:off x="8155955" y="3749681"/>
            <a:ext cx="79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SKE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0953C7C8-48D0-4C65-9C0C-57EAC2E9A640}"/>
              </a:ext>
            </a:extLst>
          </p:cNvPr>
          <p:cNvSpPr txBox="1">
            <a:spLocks/>
          </p:cNvSpPr>
          <p:nvPr/>
        </p:nvSpPr>
        <p:spPr>
          <a:xfrm>
            <a:off x="1093139" y="95392"/>
            <a:ext cx="119249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游ゴシック Light" panose="020F0302020204030204"/>
                <a:ea typeface="游ゴシック Light" panose="020B0300000000000000" pitchFamily="50" charset="-128"/>
              </a:rPr>
              <a:t>Open problem 2: QPKE from weaker assumptions?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F0302020204030204"/>
              <a:ea typeface="游ゴシック Light" panose="020B0300000000000000" pitchFamily="50" charset="-128"/>
              <a:cs typeface="+mj-cs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747A5E0-8272-41CA-A9A6-7F60388B82CD}"/>
              </a:ext>
            </a:extLst>
          </p:cNvPr>
          <p:cNvCxnSpPr/>
          <p:nvPr/>
        </p:nvCxnSpPr>
        <p:spPr>
          <a:xfrm>
            <a:off x="776412" y="4628515"/>
            <a:ext cx="10245436" cy="46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747F02-B55A-8A6B-E28B-D28845760D1D}"/>
              </a:ext>
            </a:extLst>
          </p:cNvPr>
          <p:cNvSpPr txBox="1"/>
          <p:nvPr/>
        </p:nvSpPr>
        <p:spPr>
          <a:xfrm>
            <a:off x="527632" y="5211904"/>
            <a:ext cx="173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Microcrypt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F4BCFE-0036-E1C6-599D-1C32082AA8B0}"/>
              </a:ext>
            </a:extLst>
          </p:cNvPr>
          <p:cNvSpPr txBox="1"/>
          <p:nvPr/>
        </p:nvSpPr>
        <p:spPr>
          <a:xfrm>
            <a:off x="8003164" y="5223717"/>
            <a:ext cx="167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PRSGs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21EFBCC-45D2-4C7E-C245-CFC6318909E8}"/>
              </a:ext>
            </a:extLst>
          </p:cNvPr>
          <p:cNvSpPr txBox="1"/>
          <p:nvPr/>
        </p:nvSpPr>
        <p:spPr>
          <a:xfrm>
            <a:off x="6365036" y="5229545"/>
            <a:ext cx="167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EFI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DFE9802-A8CF-1B0F-FDA3-8ACC56BB2B0D}"/>
              </a:ext>
            </a:extLst>
          </p:cNvPr>
          <p:cNvSpPr txBox="1"/>
          <p:nvPr/>
        </p:nvSpPr>
        <p:spPr>
          <a:xfrm>
            <a:off x="9445027" y="5220867"/>
            <a:ext cx="167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OWSGs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矢印: 上 28">
            <a:extLst>
              <a:ext uri="{FF2B5EF4-FFF2-40B4-BE49-F238E27FC236}">
                <a16:creationId xmlns:a16="http://schemas.microsoft.com/office/drawing/2014/main" id="{54CD1D96-7FC3-B876-2396-1431E8C2E0E7}"/>
              </a:ext>
            </a:extLst>
          </p:cNvPr>
          <p:cNvSpPr/>
          <p:nvPr/>
        </p:nvSpPr>
        <p:spPr>
          <a:xfrm>
            <a:off x="6502424" y="4086836"/>
            <a:ext cx="259637" cy="10787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矢印: 上 29">
            <a:extLst>
              <a:ext uri="{FF2B5EF4-FFF2-40B4-BE49-F238E27FC236}">
                <a16:creationId xmlns:a16="http://schemas.microsoft.com/office/drawing/2014/main" id="{E56C4488-7483-6FBF-4347-2A4752F47B90}"/>
              </a:ext>
            </a:extLst>
          </p:cNvPr>
          <p:cNvSpPr/>
          <p:nvPr/>
        </p:nvSpPr>
        <p:spPr>
          <a:xfrm>
            <a:off x="8361490" y="4086836"/>
            <a:ext cx="259637" cy="107876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矢印: 上 30">
            <a:extLst>
              <a:ext uri="{FF2B5EF4-FFF2-40B4-BE49-F238E27FC236}">
                <a16:creationId xmlns:a16="http://schemas.microsoft.com/office/drawing/2014/main" id="{3FC0C01C-E45A-BE89-D1EF-2FC7FBF8AB51}"/>
              </a:ext>
            </a:extLst>
          </p:cNvPr>
          <p:cNvSpPr/>
          <p:nvPr/>
        </p:nvSpPr>
        <p:spPr>
          <a:xfrm>
            <a:off x="9807558" y="4158160"/>
            <a:ext cx="259637" cy="995394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33904C5-A6CD-F6F8-E971-8D24A0894210}"/>
              </a:ext>
            </a:extLst>
          </p:cNvPr>
          <p:cNvCxnSpPr/>
          <p:nvPr/>
        </p:nvCxnSpPr>
        <p:spPr>
          <a:xfrm>
            <a:off x="721448" y="6026609"/>
            <a:ext cx="10245436" cy="46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0353484-441D-1894-FFE1-AD2E1D3D370C}"/>
              </a:ext>
            </a:extLst>
          </p:cNvPr>
          <p:cNvSpPr txBox="1"/>
          <p:nvPr/>
        </p:nvSpPr>
        <p:spPr>
          <a:xfrm>
            <a:off x="527632" y="6252739"/>
            <a:ext cx="173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Pessiland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7C49FB2-82D6-5B83-5ABF-A3CB4E398F87}"/>
              </a:ext>
            </a:extLst>
          </p:cNvPr>
          <p:cNvSpPr txBox="1"/>
          <p:nvPr/>
        </p:nvSpPr>
        <p:spPr>
          <a:xfrm>
            <a:off x="4483677" y="6312477"/>
            <a:ext cx="370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No classical crypto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矢印: 上 1">
            <a:extLst>
              <a:ext uri="{FF2B5EF4-FFF2-40B4-BE49-F238E27FC236}">
                <a16:creationId xmlns:a16="http://schemas.microsoft.com/office/drawing/2014/main" id="{E2469323-8F7D-4FBF-91A8-D42E34B6615F}"/>
              </a:ext>
            </a:extLst>
          </p:cNvPr>
          <p:cNvSpPr/>
          <p:nvPr/>
        </p:nvSpPr>
        <p:spPr>
          <a:xfrm>
            <a:off x="3350479" y="2092860"/>
            <a:ext cx="641585" cy="159891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3D0FEC-6368-4CFB-AEAC-B397E9E7B927}"/>
              </a:ext>
            </a:extLst>
          </p:cNvPr>
          <p:cNvSpPr txBox="1"/>
          <p:nvPr/>
        </p:nvSpPr>
        <p:spPr>
          <a:xfrm>
            <a:off x="2315238" y="2881285"/>
            <a:ext cx="641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solidFill>
                  <a:srgbClr val="FF0000"/>
                </a:solidFill>
              </a:rPr>
              <a:t>?</a:t>
            </a:r>
            <a:endParaRPr kumimoji="1" lang="ja-JP" altLang="en-US" sz="7200" dirty="0">
              <a:solidFill>
                <a:srgbClr val="FF0000"/>
              </a:solidFill>
            </a:endParaRPr>
          </a:p>
        </p:txBody>
      </p:sp>
      <p:sp>
        <p:nvSpPr>
          <p:cNvPr id="17" name="矢印: 下カーブ 16">
            <a:extLst>
              <a:ext uri="{FF2B5EF4-FFF2-40B4-BE49-F238E27FC236}">
                <a16:creationId xmlns:a16="http://schemas.microsoft.com/office/drawing/2014/main" id="{90DE0C13-8549-38C2-49F0-30323BA34176}"/>
              </a:ext>
            </a:extLst>
          </p:cNvPr>
          <p:cNvSpPr/>
          <p:nvPr/>
        </p:nvSpPr>
        <p:spPr>
          <a:xfrm rot="16200000">
            <a:off x="1059372" y="2889002"/>
            <a:ext cx="3591519" cy="10364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20" grpId="0"/>
      <p:bldP spid="24" grpId="0"/>
      <p:bldP spid="7" grpId="0"/>
      <p:bldP spid="19" grpId="0"/>
      <p:bldP spid="27" grpId="0"/>
      <p:bldP spid="28" grpId="0"/>
      <p:bldP spid="29" grpId="0" animBg="1"/>
      <p:bldP spid="30" grpId="0" animBg="1"/>
      <p:bldP spid="31" grpId="0" animBg="1"/>
      <p:bldP spid="34" grpId="0"/>
      <p:bldP spid="35" grpId="0"/>
      <p:bldP spid="2" grpId="0" animBg="1"/>
      <p:bldP spid="4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BEB3F-11E6-2949-06DF-39976264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Public-key Encryption (PKE):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21D1A5-FCCE-56D6-082E-74D12D09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A6B02D-B647-B5F1-5E30-78E308CB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57" y="2014970"/>
            <a:ext cx="1142536" cy="141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033540-125E-0223-4715-EF5B6A41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60" y="1874255"/>
            <a:ext cx="1139355" cy="155474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F12856-F194-4D40-ACD8-02DB366004DF}"/>
              </a:ext>
            </a:extLst>
          </p:cNvPr>
          <p:cNvSpPr txBox="1"/>
          <p:nvPr/>
        </p:nvSpPr>
        <p:spPr>
          <a:xfrm>
            <a:off x="1879636" y="1645638"/>
            <a:ext cx="1556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Sender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1C676D5-D202-40B6-88A0-9E78E6D1A9E0}"/>
              </a:ext>
            </a:extLst>
          </p:cNvPr>
          <p:cNvSpPr txBox="1"/>
          <p:nvPr/>
        </p:nvSpPr>
        <p:spPr>
          <a:xfrm>
            <a:off x="8459507" y="728848"/>
            <a:ext cx="2997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KeyGen</a:t>
            </a:r>
            <a:r>
              <a:rPr kumimoji="1" lang="en-US" altLang="ja-JP" sz="2400" dirty="0"/>
              <a:t>, Enc, Dec)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/>
              <p:nvPr/>
            </p:nvSpPr>
            <p:spPr>
              <a:xfrm>
                <a:off x="8553647" y="3429000"/>
                <a:ext cx="2951129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47" y="3429000"/>
                <a:ext cx="2951129" cy="386644"/>
              </a:xfrm>
              <a:prstGeom prst="rect">
                <a:avLst/>
              </a:prstGeom>
              <a:blipFill>
                <a:blip r:embed="rId4"/>
                <a:stretch>
                  <a:fillRect l="-1860" t="-3175" r="-3099" b="-317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2CF088AF-B19D-42AB-BEBF-99E186562669}"/>
              </a:ext>
            </a:extLst>
          </p:cNvPr>
          <p:cNvSpPr/>
          <p:nvPr/>
        </p:nvSpPr>
        <p:spPr>
          <a:xfrm rot="10800000">
            <a:off x="3341664" y="3907236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B582109-AB7A-46FF-B640-F7989FD0623F}"/>
              </a:ext>
            </a:extLst>
          </p:cNvPr>
          <p:cNvSpPr txBox="1"/>
          <p:nvPr/>
        </p:nvSpPr>
        <p:spPr>
          <a:xfrm>
            <a:off x="9085979" y="1506022"/>
            <a:ext cx="178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Receiver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/>
              <p:nvPr/>
            </p:nvSpPr>
            <p:spPr>
              <a:xfrm>
                <a:off x="5731416" y="3517993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416" y="3517993"/>
                <a:ext cx="438646" cy="369332"/>
              </a:xfrm>
              <a:prstGeom prst="rect">
                <a:avLst/>
              </a:prstGeom>
              <a:blipFill>
                <a:blip r:embed="rId5"/>
                <a:stretch>
                  <a:fillRect l="-22222" t="-1639" r="-20833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>
            <a:extLst>
              <a:ext uri="{FF2B5EF4-FFF2-40B4-BE49-F238E27FC236}">
                <a16:creationId xmlns:a16="http://schemas.microsoft.com/office/drawing/2014/main" id="{FB2FBF3B-7223-4C1D-A178-F213486E4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0" y="4147592"/>
            <a:ext cx="935088" cy="935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/>
              <p:nvPr/>
            </p:nvSpPr>
            <p:spPr>
              <a:xfrm>
                <a:off x="1572768" y="4289842"/>
                <a:ext cx="22912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68" y="4289842"/>
                <a:ext cx="2291205" cy="369332"/>
              </a:xfrm>
              <a:prstGeom prst="rect">
                <a:avLst/>
              </a:prstGeom>
              <a:blipFill>
                <a:blip r:embed="rId7"/>
                <a:stretch>
                  <a:fillRect l="-1596" t="-1667" r="-372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AE34995B-D164-4BAB-B4A3-DBA555F361EA}"/>
              </a:ext>
            </a:extLst>
          </p:cNvPr>
          <p:cNvSpPr/>
          <p:nvPr/>
        </p:nvSpPr>
        <p:spPr>
          <a:xfrm>
            <a:off x="3435804" y="5337085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/>
              <p:nvPr/>
            </p:nvSpPr>
            <p:spPr>
              <a:xfrm>
                <a:off x="5795717" y="5060086"/>
                <a:ext cx="358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717" y="5060086"/>
                <a:ext cx="358560" cy="369332"/>
              </a:xfrm>
              <a:prstGeom prst="rect">
                <a:avLst/>
              </a:prstGeom>
              <a:blipFill>
                <a:blip r:embed="rId8"/>
                <a:stretch>
                  <a:fillRect l="-15254" r="-10169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E1567F2-8F7D-444A-8BC5-AC288AB30C68}"/>
                  </a:ext>
                </a:extLst>
              </p:cNvPr>
              <p:cNvSpPr txBox="1"/>
              <p:nvPr/>
            </p:nvSpPr>
            <p:spPr>
              <a:xfrm>
                <a:off x="8970147" y="5701166"/>
                <a:ext cx="22591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E1567F2-8F7D-444A-8BC5-AC288AB3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147" y="5701166"/>
                <a:ext cx="2259145" cy="369332"/>
              </a:xfrm>
              <a:prstGeom prst="rect">
                <a:avLst/>
              </a:prstGeom>
              <a:blipFill>
                <a:blip r:embed="rId9"/>
                <a:stretch>
                  <a:fillRect l="-809" t="-1639" r="-4043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1FD5131-D9A9-4F56-A9FA-0D33E00FA776}"/>
              </a:ext>
            </a:extLst>
          </p:cNvPr>
          <p:cNvSpPr/>
          <p:nvPr/>
        </p:nvSpPr>
        <p:spPr>
          <a:xfrm>
            <a:off x="2448731" y="6169037"/>
            <a:ext cx="6693971" cy="51148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They do not need to share key in advance!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CEE9DCD-8E7E-E983-B1F2-B130704EBBEB}"/>
                  </a:ext>
                </a:extLst>
              </p:cNvPr>
              <p:cNvSpPr txBox="1"/>
              <p:nvPr/>
            </p:nvSpPr>
            <p:spPr>
              <a:xfrm>
                <a:off x="1649481" y="3456293"/>
                <a:ext cx="16983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𝑚𝑒𝑠𝑠𝑎𝑔𝑒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CEE9DCD-8E7E-E983-B1F2-B130704EB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81" y="3456293"/>
                <a:ext cx="1698350" cy="369332"/>
              </a:xfrm>
              <a:prstGeom prst="rect">
                <a:avLst/>
              </a:prstGeom>
              <a:blipFill>
                <a:blip r:embed="rId10"/>
                <a:stretch>
                  <a:fillRect l="-3597" r="-1079" b="-229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吹き出し: 角を丸めた四角形 7">
                <a:extLst>
                  <a:ext uri="{FF2B5EF4-FFF2-40B4-BE49-F238E27FC236}">
                    <a16:creationId xmlns:a16="http://schemas.microsoft.com/office/drawing/2014/main" id="{3CCC8FB8-2290-2BEA-48EF-712F3AFAF9A6}"/>
                  </a:ext>
                </a:extLst>
              </p:cNvPr>
              <p:cNvSpPr/>
              <p:nvPr/>
            </p:nvSpPr>
            <p:spPr>
              <a:xfrm>
                <a:off x="6697785" y="2721985"/>
                <a:ext cx="1630415" cy="734308"/>
              </a:xfrm>
              <a:prstGeom prst="wedgeRoundRectCallout">
                <a:avLst>
                  <a:gd name="adj1" fmla="val -35213"/>
                  <a:gd name="adj2" fmla="val 165739"/>
                  <a:gd name="adj3" fmla="val 16667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吹き出し: 角を丸めた四角形 7">
                <a:extLst>
                  <a:ext uri="{FF2B5EF4-FFF2-40B4-BE49-F238E27FC236}">
                    <a16:creationId xmlns:a16="http://schemas.microsoft.com/office/drawing/2014/main" id="{3CCC8FB8-2290-2BEA-48EF-712F3AFAF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785" y="2721985"/>
                <a:ext cx="1630415" cy="734308"/>
              </a:xfrm>
              <a:prstGeom prst="wedgeRoundRectCallout">
                <a:avLst>
                  <a:gd name="adj1" fmla="val -35213"/>
                  <a:gd name="adj2" fmla="val 165739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5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5" grpId="0" animBg="1"/>
      <p:bldP spid="21" grpId="0"/>
      <p:bldP spid="17" grpId="0"/>
      <p:bldP spid="23" grpId="0"/>
      <p:bldP spid="24" grpId="0" animBg="1"/>
      <p:bldP spid="25" grpId="0"/>
      <p:bldP spid="26" grpId="0"/>
      <p:bldP spid="27" grpId="0" animBg="1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2A8DFE-F040-4700-A462-8485FFFF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262" y="2508533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Thank you</a:t>
            </a:r>
            <a:r>
              <a:rPr kumimoji="1" lang="ja-JP" altLang="en-US" dirty="0"/>
              <a:t>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5F4F4A-253C-4186-88F4-74C2AC63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22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2603C29-04E7-4E7B-A322-85BEE0B24129}"/>
              </a:ext>
            </a:extLst>
          </p:cNvPr>
          <p:cNvCxnSpPr/>
          <p:nvPr/>
        </p:nvCxnSpPr>
        <p:spPr>
          <a:xfrm>
            <a:off x="834164" y="2894257"/>
            <a:ext cx="10245436" cy="46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02DDD5-8C19-4BF8-925A-DFF2ECB656AE}"/>
              </a:ext>
            </a:extLst>
          </p:cNvPr>
          <p:cNvSpPr txBox="1"/>
          <p:nvPr/>
        </p:nvSpPr>
        <p:spPr>
          <a:xfrm>
            <a:off x="527632" y="1882991"/>
            <a:ext cx="190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C</a:t>
            </a:r>
            <a:r>
              <a:rPr kumimoji="1" lang="en-US" altLang="ja-JP" sz="2000" dirty="0" err="1"/>
              <a:t>ryptomania</a:t>
            </a:r>
            <a:endParaRPr kumimoji="1" lang="ja-JP" altLang="en-US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18E062-BA20-43C5-98D0-C405E860A724}"/>
              </a:ext>
            </a:extLst>
          </p:cNvPr>
          <p:cNvSpPr txBox="1"/>
          <p:nvPr/>
        </p:nvSpPr>
        <p:spPr>
          <a:xfrm>
            <a:off x="527632" y="3353305"/>
            <a:ext cx="173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M</a:t>
            </a:r>
            <a:r>
              <a:rPr kumimoji="1" lang="en-US" altLang="ja-JP" sz="2000" dirty="0" err="1"/>
              <a:t>inicrypt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DA8E88-D8E4-43F8-A565-9942D5D92767}"/>
              </a:ext>
            </a:extLst>
          </p:cNvPr>
          <p:cNvSpPr txBox="1"/>
          <p:nvPr/>
        </p:nvSpPr>
        <p:spPr>
          <a:xfrm>
            <a:off x="6210952" y="3705172"/>
            <a:ext cx="1880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Commitments</a:t>
            </a:r>
            <a:endParaRPr kumimoji="1" lang="ja-JP" altLang="en-US" sz="2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A0F454-2B48-4E90-881D-0E4CED626604}"/>
              </a:ext>
            </a:extLst>
          </p:cNvPr>
          <p:cNvSpPr txBox="1"/>
          <p:nvPr/>
        </p:nvSpPr>
        <p:spPr>
          <a:xfrm>
            <a:off x="6016472" y="3181135"/>
            <a:ext cx="162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PRGs</a:t>
            </a:r>
            <a:endParaRPr kumimoji="1" lang="ja-JP" altLang="en-US" sz="2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B8E5C5-644C-4353-A760-DEE4A68634D7}"/>
              </a:ext>
            </a:extLst>
          </p:cNvPr>
          <p:cNvSpPr txBox="1"/>
          <p:nvPr/>
        </p:nvSpPr>
        <p:spPr>
          <a:xfrm>
            <a:off x="9083956" y="3823235"/>
            <a:ext cx="225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Digital</a:t>
            </a:r>
            <a:r>
              <a:rPr lang="ja-JP" altLang="en-US" sz="2000" dirty="0"/>
              <a:t> </a:t>
            </a:r>
            <a:r>
              <a:rPr lang="en-US" altLang="ja-JP" sz="2000" dirty="0"/>
              <a:t>signatures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C2E064-CB39-4A63-8056-7630ED5452A6}"/>
              </a:ext>
            </a:extLst>
          </p:cNvPr>
          <p:cNvSpPr txBox="1"/>
          <p:nvPr/>
        </p:nvSpPr>
        <p:spPr>
          <a:xfrm>
            <a:off x="8091419" y="3168639"/>
            <a:ext cx="225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Zero knowledge</a:t>
            </a:r>
            <a:endParaRPr kumimoji="1" lang="ja-JP" altLang="en-US" sz="2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BD84AA-4A70-4977-8062-74C28D782B2B}"/>
              </a:ext>
            </a:extLst>
          </p:cNvPr>
          <p:cNvSpPr txBox="1"/>
          <p:nvPr/>
        </p:nvSpPr>
        <p:spPr>
          <a:xfrm>
            <a:off x="7986194" y="1936719"/>
            <a:ext cx="182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Key exchange</a:t>
            </a:r>
            <a:endParaRPr kumimoji="1" lang="ja-JP" altLang="en-US" sz="2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1E80257-77C2-44AD-AA58-BB09CE70929E}"/>
              </a:ext>
            </a:extLst>
          </p:cNvPr>
          <p:cNvSpPr txBox="1"/>
          <p:nvPr/>
        </p:nvSpPr>
        <p:spPr>
          <a:xfrm>
            <a:off x="5447221" y="1890589"/>
            <a:ext cx="169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Multiparty computation</a:t>
            </a:r>
            <a:endParaRPr kumimoji="1"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35C317-7CEF-47CB-A4C8-2785B73532CA}"/>
              </a:ext>
            </a:extLst>
          </p:cNvPr>
          <p:cNvSpPr txBox="1"/>
          <p:nvPr/>
        </p:nvSpPr>
        <p:spPr>
          <a:xfrm>
            <a:off x="3345321" y="3691776"/>
            <a:ext cx="167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OWFs</a:t>
            </a:r>
            <a:endParaRPr kumimoji="1" lang="ja-JP" altLang="en-US" sz="2000" dirty="0"/>
          </a:p>
        </p:txBody>
      </p:sp>
      <p:sp>
        <p:nvSpPr>
          <p:cNvPr id="21" name="矢印: 左右 20">
            <a:extLst>
              <a:ext uri="{FF2B5EF4-FFF2-40B4-BE49-F238E27FC236}">
                <a16:creationId xmlns:a16="http://schemas.microsoft.com/office/drawing/2014/main" id="{266CC381-EF3A-4BA1-905B-5A131EBDDF34}"/>
              </a:ext>
            </a:extLst>
          </p:cNvPr>
          <p:cNvSpPr/>
          <p:nvPr/>
        </p:nvSpPr>
        <p:spPr>
          <a:xfrm>
            <a:off x="4392902" y="3715995"/>
            <a:ext cx="1517073" cy="2954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下 21">
            <a:extLst>
              <a:ext uri="{FF2B5EF4-FFF2-40B4-BE49-F238E27FC236}">
                <a16:creationId xmlns:a16="http://schemas.microsoft.com/office/drawing/2014/main" id="{B367773A-07BB-478E-87A4-01DBB95F73F4}"/>
              </a:ext>
            </a:extLst>
          </p:cNvPr>
          <p:cNvSpPr/>
          <p:nvPr/>
        </p:nvSpPr>
        <p:spPr>
          <a:xfrm rot="10800000">
            <a:off x="3732405" y="2664488"/>
            <a:ext cx="214745" cy="97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DC03A8C-6AD8-969E-D5E5-B0128F01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4" name="スライド番号プレースホルダー 2">
            <a:extLst>
              <a:ext uri="{FF2B5EF4-FFF2-40B4-BE49-F238E27FC236}">
                <a16:creationId xmlns:a16="http://schemas.microsoft.com/office/drawing/2014/main" id="{DFC11C42-ED41-201E-5A44-4F7BFFF2924A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21E0FA-CA8D-464E-8B01-FA59447B4A21}" type="slidenum">
              <a:rPr lang="ja-JP" altLang="en-US" smtClean="0"/>
              <a:pPr/>
              <a:t>3</a:t>
            </a:fld>
            <a:endParaRPr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1A7CEED-2B37-41DC-A523-5D9FFE3E8557}"/>
              </a:ext>
            </a:extLst>
          </p:cNvPr>
          <p:cNvCxnSpPr/>
          <p:nvPr/>
        </p:nvCxnSpPr>
        <p:spPr>
          <a:xfrm>
            <a:off x="3666377" y="3032647"/>
            <a:ext cx="412787" cy="4023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196CD67-C9CD-43E8-BD4A-EA543CF1E04B}"/>
              </a:ext>
            </a:extLst>
          </p:cNvPr>
          <p:cNvCxnSpPr>
            <a:cxnSpLocks/>
          </p:cNvCxnSpPr>
          <p:nvPr/>
        </p:nvCxnSpPr>
        <p:spPr>
          <a:xfrm flipH="1">
            <a:off x="3633421" y="3023443"/>
            <a:ext cx="412711" cy="4023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B4A2C6-5F43-4205-BB0D-81E98791869D}"/>
              </a:ext>
            </a:extLst>
          </p:cNvPr>
          <p:cNvSpPr txBox="1"/>
          <p:nvPr/>
        </p:nvSpPr>
        <p:spPr>
          <a:xfrm>
            <a:off x="4079088" y="3089870"/>
            <a:ext cx="123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[IR89]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69DAAF-A0FD-446A-852E-639821A43A70}"/>
              </a:ext>
            </a:extLst>
          </p:cNvPr>
          <p:cNvSpPr txBox="1"/>
          <p:nvPr/>
        </p:nvSpPr>
        <p:spPr>
          <a:xfrm>
            <a:off x="8155955" y="3749681"/>
            <a:ext cx="79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SKE</a:t>
            </a:r>
            <a:endParaRPr kumimoji="1" lang="ja-JP" altLang="en-US" sz="2000" dirty="0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0953C7C8-48D0-4C65-9C0C-57EAC2E9A640}"/>
              </a:ext>
            </a:extLst>
          </p:cNvPr>
          <p:cNvSpPr txBox="1">
            <a:spLocks/>
          </p:cNvSpPr>
          <p:nvPr/>
        </p:nvSpPr>
        <p:spPr>
          <a:xfrm>
            <a:off x="2371481" y="0"/>
            <a:ext cx="8609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PKE needs computational assumption</a:t>
            </a:r>
            <a:endParaRPr lang="ja-JP" altLang="en-US" sz="36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315B106-396B-4C15-A22A-F5DD73F9B783}"/>
              </a:ext>
            </a:extLst>
          </p:cNvPr>
          <p:cNvSpPr/>
          <p:nvPr/>
        </p:nvSpPr>
        <p:spPr>
          <a:xfrm>
            <a:off x="1342862" y="5070702"/>
            <a:ext cx="9003382" cy="6669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PKE needs stronger assumptions than OWFs</a:t>
            </a:r>
            <a:endParaRPr kumimoji="1"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C998C3-0406-846A-1BFB-85FE895940FA}"/>
              </a:ext>
            </a:extLst>
          </p:cNvPr>
          <p:cNvSpPr txBox="1"/>
          <p:nvPr/>
        </p:nvSpPr>
        <p:spPr>
          <a:xfrm>
            <a:off x="3298705" y="1967817"/>
            <a:ext cx="1335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PKE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20" grpId="0"/>
      <p:bldP spid="21" grpId="0" animBg="1"/>
      <p:bldP spid="22" grpId="0" animBg="1"/>
      <p:bldP spid="17" grpId="0"/>
      <p:bldP spid="24" grpId="0"/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2603C29-04E7-4E7B-A322-85BEE0B24129}"/>
              </a:ext>
            </a:extLst>
          </p:cNvPr>
          <p:cNvCxnSpPr/>
          <p:nvPr/>
        </p:nvCxnSpPr>
        <p:spPr>
          <a:xfrm>
            <a:off x="834164" y="2894257"/>
            <a:ext cx="10245436" cy="46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02DDD5-8C19-4BF8-925A-DFF2ECB656AE}"/>
              </a:ext>
            </a:extLst>
          </p:cNvPr>
          <p:cNvSpPr txBox="1"/>
          <p:nvPr/>
        </p:nvSpPr>
        <p:spPr>
          <a:xfrm>
            <a:off x="527632" y="1882991"/>
            <a:ext cx="1901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C</a:t>
            </a:r>
            <a:r>
              <a:rPr kumimoji="1" lang="en-US" altLang="ja-JP" sz="2000" dirty="0" err="1"/>
              <a:t>ryptomania</a:t>
            </a:r>
            <a:endParaRPr kumimoji="1" lang="ja-JP" altLang="en-US" sz="2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18E062-BA20-43C5-98D0-C405E860A724}"/>
              </a:ext>
            </a:extLst>
          </p:cNvPr>
          <p:cNvSpPr txBox="1"/>
          <p:nvPr/>
        </p:nvSpPr>
        <p:spPr>
          <a:xfrm>
            <a:off x="527632" y="3353305"/>
            <a:ext cx="173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M</a:t>
            </a:r>
            <a:r>
              <a:rPr kumimoji="1" lang="en-US" altLang="ja-JP" sz="2000" dirty="0" err="1"/>
              <a:t>inicrypt</a:t>
            </a:r>
            <a:endParaRPr kumimoji="1" lang="ja-JP" altLang="en-US" sz="2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DA8E88-D8E4-43F8-A565-9942D5D92767}"/>
              </a:ext>
            </a:extLst>
          </p:cNvPr>
          <p:cNvSpPr txBox="1"/>
          <p:nvPr/>
        </p:nvSpPr>
        <p:spPr>
          <a:xfrm>
            <a:off x="6210952" y="370517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Commitments</a:t>
            </a:r>
            <a:endParaRPr kumimoji="1" lang="ja-JP" altLang="en-US" sz="2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A0F454-2B48-4E90-881D-0E4CED626604}"/>
              </a:ext>
            </a:extLst>
          </p:cNvPr>
          <p:cNvSpPr txBox="1"/>
          <p:nvPr/>
        </p:nvSpPr>
        <p:spPr>
          <a:xfrm>
            <a:off x="6016472" y="3181135"/>
            <a:ext cx="162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PRGs</a:t>
            </a:r>
            <a:endParaRPr kumimoji="1" lang="ja-JP" altLang="en-US" sz="2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B8E5C5-644C-4353-A760-DEE4A68634D7}"/>
              </a:ext>
            </a:extLst>
          </p:cNvPr>
          <p:cNvSpPr txBox="1"/>
          <p:nvPr/>
        </p:nvSpPr>
        <p:spPr>
          <a:xfrm>
            <a:off x="9083956" y="3823235"/>
            <a:ext cx="225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Digital</a:t>
            </a:r>
            <a:r>
              <a:rPr lang="ja-JP" altLang="en-US" sz="2000" dirty="0"/>
              <a:t> </a:t>
            </a:r>
            <a:r>
              <a:rPr lang="en-US" altLang="ja-JP" sz="2000" dirty="0"/>
              <a:t>signatures</a:t>
            </a:r>
            <a:endParaRPr kumimoji="1" lang="ja-JP" altLang="en-US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5C2E064-CB39-4A63-8056-7630ED5452A6}"/>
              </a:ext>
            </a:extLst>
          </p:cNvPr>
          <p:cNvSpPr txBox="1"/>
          <p:nvPr/>
        </p:nvSpPr>
        <p:spPr>
          <a:xfrm>
            <a:off x="8091419" y="3168639"/>
            <a:ext cx="225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Zero knowledge</a:t>
            </a:r>
            <a:endParaRPr kumimoji="1" lang="ja-JP" altLang="en-US" sz="2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BD84AA-4A70-4977-8062-74C28D782B2B}"/>
              </a:ext>
            </a:extLst>
          </p:cNvPr>
          <p:cNvSpPr txBox="1"/>
          <p:nvPr/>
        </p:nvSpPr>
        <p:spPr>
          <a:xfrm>
            <a:off x="8610599" y="1919283"/>
            <a:ext cx="1823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Key exchange</a:t>
            </a:r>
            <a:endParaRPr kumimoji="1" lang="ja-JP" altLang="en-US" sz="2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1E80257-77C2-44AD-AA58-BB09CE70929E}"/>
              </a:ext>
            </a:extLst>
          </p:cNvPr>
          <p:cNvSpPr txBox="1"/>
          <p:nvPr/>
        </p:nvSpPr>
        <p:spPr>
          <a:xfrm>
            <a:off x="5470991" y="1658851"/>
            <a:ext cx="169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Multiparty computation</a:t>
            </a:r>
            <a:endParaRPr kumimoji="1"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A35C317-7CEF-47CB-A4C8-2785B73532CA}"/>
              </a:ext>
            </a:extLst>
          </p:cNvPr>
          <p:cNvSpPr txBox="1"/>
          <p:nvPr/>
        </p:nvSpPr>
        <p:spPr>
          <a:xfrm>
            <a:off x="3345321" y="3691776"/>
            <a:ext cx="1675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OWFs</a:t>
            </a:r>
            <a:endParaRPr kumimoji="1" lang="ja-JP" altLang="en-US" sz="20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DC03A8C-6AD8-969E-D5E5-B0128F01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4" name="スライド番号プレースホルダー 2">
            <a:extLst>
              <a:ext uri="{FF2B5EF4-FFF2-40B4-BE49-F238E27FC236}">
                <a16:creationId xmlns:a16="http://schemas.microsoft.com/office/drawing/2014/main" id="{DFC11C42-ED41-201E-5A44-4F7BFFF2924A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21E0FA-CA8D-464E-8B01-FA59447B4A21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69DAAF-A0FD-446A-852E-639821A43A70}"/>
              </a:ext>
            </a:extLst>
          </p:cNvPr>
          <p:cNvSpPr txBox="1"/>
          <p:nvPr/>
        </p:nvSpPr>
        <p:spPr>
          <a:xfrm>
            <a:off x="8155955" y="3749681"/>
            <a:ext cx="79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SKE</a:t>
            </a:r>
            <a:endParaRPr kumimoji="1" lang="ja-JP" altLang="en-US" sz="2000" dirty="0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0953C7C8-48D0-4C65-9C0C-57EAC2E9A640}"/>
              </a:ext>
            </a:extLst>
          </p:cNvPr>
          <p:cNvSpPr txBox="1">
            <a:spLocks/>
          </p:cNvSpPr>
          <p:nvPr/>
        </p:nvSpPr>
        <p:spPr>
          <a:xfrm>
            <a:off x="2371482" y="0"/>
            <a:ext cx="72899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/>
              <a:t>What happens in the Q world?</a:t>
            </a:r>
            <a:endParaRPr lang="ja-JP" altLang="en-US" sz="36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315B106-396B-4C15-A22A-F5DD73F9B783}"/>
              </a:ext>
            </a:extLst>
          </p:cNvPr>
          <p:cNvSpPr/>
          <p:nvPr/>
        </p:nvSpPr>
        <p:spPr>
          <a:xfrm>
            <a:off x="1342862" y="5070701"/>
            <a:ext cx="9003382" cy="87521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Can we realize PKE from OWFs?</a:t>
            </a:r>
            <a:endParaRPr kumimoji="1" lang="ja-JP" altLang="en-US" sz="4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C998C3-0406-846A-1BFB-85FE895940FA}"/>
              </a:ext>
            </a:extLst>
          </p:cNvPr>
          <p:cNvSpPr txBox="1"/>
          <p:nvPr/>
        </p:nvSpPr>
        <p:spPr>
          <a:xfrm>
            <a:off x="3320752" y="1889391"/>
            <a:ext cx="133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</a:rPr>
              <a:t>PKE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5F9283A3-AD9A-4838-3F83-3C44A65650C4}"/>
              </a:ext>
            </a:extLst>
          </p:cNvPr>
          <p:cNvSpPr/>
          <p:nvPr/>
        </p:nvSpPr>
        <p:spPr>
          <a:xfrm>
            <a:off x="9428185" y="841226"/>
            <a:ext cx="2012213" cy="840914"/>
          </a:xfrm>
          <a:prstGeom prst="wedgeRoundRectCallout">
            <a:avLst>
              <a:gd name="adj1" fmla="val -43905"/>
              <a:gd name="adj2" fmla="val 8272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Statistical security[BB84]</a:t>
            </a:r>
            <a:endParaRPr kumimoji="1" lang="ja-JP" altLang="en-US" dirty="0"/>
          </a:p>
        </p:txBody>
      </p:sp>
      <p:sp>
        <p:nvSpPr>
          <p:cNvPr id="7" name="矢印: 上 6">
            <a:extLst>
              <a:ext uri="{FF2B5EF4-FFF2-40B4-BE49-F238E27FC236}">
                <a16:creationId xmlns:a16="http://schemas.microsoft.com/office/drawing/2014/main" id="{0EE09065-B314-53C7-B486-FC7D4895BDB3}"/>
              </a:ext>
            </a:extLst>
          </p:cNvPr>
          <p:cNvSpPr/>
          <p:nvPr/>
        </p:nvSpPr>
        <p:spPr>
          <a:xfrm rot="20012584">
            <a:off x="6710411" y="2271341"/>
            <a:ext cx="295066" cy="147977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F3D6588-3F2D-D886-824E-1D8343EFA958}"/>
              </a:ext>
            </a:extLst>
          </p:cNvPr>
          <p:cNvSpPr txBox="1"/>
          <p:nvPr/>
        </p:nvSpPr>
        <p:spPr>
          <a:xfrm>
            <a:off x="6712622" y="2497122"/>
            <a:ext cx="248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[BCKM21,GLSV21]</a:t>
            </a:r>
            <a:endParaRPr kumimoji="1" lang="ja-JP" altLang="en-US" sz="1600" dirty="0"/>
          </a:p>
        </p:txBody>
      </p:sp>
      <p:sp>
        <p:nvSpPr>
          <p:cNvPr id="25" name="矢印: 下カーブ 24">
            <a:extLst>
              <a:ext uri="{FF2B5EF4-FFF2-40B4-BE49-F238E27FC236}">
                <a16:creationId xmlns:a16="http://schemas.microsoft.com/office/drawing/2014/main" id="{BA393D5C-FBBB-39EC-3337-85BBBC63CF85}"/>
              </a:ext>
            </a:extLst>
          </p:cNvPr>
          <p:cNvSpPr/>
          <p:nvPr/>
        </p:nvSpPr>
        <p:spPr>
          <a:xfrm rot="16200000">
            <a:off x="1908693" y="2504079"/>
            <a:ext cx="2004035" cy="82711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0C85A77-2C32-366E-628A-49EEF882AF68}"/>
              </a:ext>
            </a:extLst>
          </p:cNvPr>
          <p:cNvSpPr txBox="1"/>
          <p:nvPr/>
        </p:nvSpPr>
        <p:spPr>
          <a:xfrm>
            <a:off x="2371482" y="1325563"/>
            <a:ext cx="82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rgbClr val="FF0000"/>
                </a:solidFill>
              </a:rPr>
              <a:t>?</a:t>
            </a:r>
            <a:endParaRPr kumimoji="1" lang="ja-JP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20" grpId="0"/>
      <p:bldP spid="24" grpId="0"/>
      <p:bldP spid="5" grpId="0" animBg="1"/>
      <p:bldP spid="2" grpId="0"/>
      <p:bldP spid="4" grpId="0" animBg="1"/>
      <p:bldP spid="7" grpId="0" animBg="1"/>
      <p:bldP spid="19" grpId="0"/>
      <p:bldP spid="25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E67A4-8316-4099-95A6-33B079E6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24" y="2766218"/>
            <a:ext cx="3302448" cy="1325563"/>
          </a:xfrm>
        </p:spPr>
        <p:txBody>
          <a:bodyPr>
            <a:noAutofit/>
          </a:bodyPr>
          <a:lstStyle/>
          <a:p>
            <a:r>
              <a:rPr kumimoji="1" lang="en-US" altLang="ja-JP" sz="9600" dirty="0">
                <a:solidFill>
                  <a:srgbClr val="FF0000"/>
                </a:solidFill>
              </a:rPr>
              <a:t>YES</a:t>
            </a:r>
            <a:endParaRPr kumimoji="1"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25CC53-2397-4FEB-9422-C9E4A9D6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564419-9DF5-B031-922C-4B0FC94D689B}"/>
              </a:ext>
            </a:extLst>
          </p:cNvPr>
          <p:cNvSpPr txBox="1"/>
          <p:nvPr/>
        </p:nvSpPr>
        <p:spPr>
          <a:xfrm>
            <a:off x="3094075" y="4091781"/>
            <a:ext cx="679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400" dirty="0"/>
              <a:t>(Concurrent to [Malavolta, Walter, 2024])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834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BEB3F-11E6-2949-06DF-39976264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358" y="16269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Quantum Public-key Encryption (QPKE)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21D1A5-FCCE-56D6-082E-74D12D09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A6B02D-B647-B5F1-5E30-78E308CB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57" y="2014970"/>
            <a:ext cx="1142536" cy="141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033540-125E-0223-4715-EF5B6A41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60" y="1874255"/>
            <a:ext cx="1139355" cy="155474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F12856-F194-4D40-ACD8-02DB366004DF}"/>
              </a:ext>
            </a:extLst>
          </p:cNvPr>
          <p:cNvSpPr txBox="1"/>
          <p:nvPr/>
        </p:nvSpPr>
        <p:spPr>
          <a:xfrm>
            <a:off x="1879637" y="1645638"/>
            <a:ext cx="136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Sender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/>
              <p:nvPr/>
            </p:nvSpPr>
            <p:spPr>
              <a:xfrm>
                <a:off x="8610600" y="3419541"/>
                <a:ext cx="2326534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𝑆𝐾𝐺𝑒𝑛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419541"/>
                <a:ext cx="2326534" cy="386644"/>
              </a:xfrm>
              <a:prstGeom prst="rect">
                <a:avLst/>
              </a:prstGeom>
              <a:blipFill>
                <a:blip r:embed="rId4"/>
                <a:stretch>
                  <a:fillRect l="-2362" t="-3175" r="-4199" b="-317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2CF088AF-B19D-42AB-BEBF-99E186562669}"/>
              </a:ext>
            </a:extLst>
          </p:cNvPr>
          <p:cNvSpPr/>
          <p:nvPr/>
        </p:nvSpPr>
        <p:spPr>
          <a:xfrm rot="10800000">
            <a:off x="3341663" y="3927313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B582109-AB7A-46FF-B640-F7989FD0623F}"/>
              </a:ext>
            </a:extLst>
          </p:cNvPr>
          <p:cNvSpPr txBox="1"/>
          <p:nvPr/>
        </p:nvSpPr>
        <p:spPr>
          <a:xfrm>
            <a:off x="9085979" y="1506022"/>
            <a:ext cx="169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Receiver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/>
              <p:nvPr/>
            </p:nvSpPr>
            <p:spPr>
              <a:xfrm>
                <a:off x="5680769" y="3546376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69" y="3546376"/>
                <a:ext cx="438646" cy="369332"/>
              </a:xfrm>
              <a:prstGeom prst="rect">
                <a:avLst/>
              </a:prstGeom>
              <a:blipFill>
                <a:blip r:embed="rId5"/>
                <a:stretch>
                  <a:fillRect l="-23611" t="-1667" r="-19444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>
            <a:extLst>
              <a:ext uri="{FF2B5EF4-FFF2-40B4-BE49-F238E27FC236}">
                <a16:creationId xmlns:a16="http://schemas.microsoft.com/office/drawing/2014/main" id="{FB2FBF3B-7223-4C1D-A178-F213486E4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0" y="4147592"/>
            <a:ext cx="935088" cy="935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/>
              <p:nvPr/>
            </p:nvSpPr>
            <p:spPr>
              <a:xfrm>
                <a:off x="1001201" y="4330674"/>
                <a:ext cx="22912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201" y="4330674"/>
                <a:ext cx="2291205" cy="369332"/>
              </a:xfrm>
              <a:prstGeom prst="rect">
                <a:avLst/>
              </a:prstGeom>
              <a:blipFill>
                <a:blip r:embed="rId7"/>
                <a:stretch>
                  <a:fillRect l="-1596" t="-1639" r="-3989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AE34995B-D164-4BAB-B4A3-DBA555F361EA}"/>
              </a:ext>
            </a:extLst>
          </p:cNvPr>
          <p:cNvSpPr/>
          <p:nvPr/>
        </p:nvSpPr>
        <p:spPr>
          <a:xfrm>
            <a:off x="3435804" y="5337085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/>
              <p:nvPr/>
            </p:nvSpPr>
            <p:spPr>
              <a:xfrm>
                <a:off x="5795717" y="5060086"/>
                <a:ext cx="358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717" y="5060086"/>
                <a:ext cx="358560" cy="369332"/>
              </a:xfrm>
              <a:prstGeom prst="rect">
                <a:avLst/>
              </a:prstGeom>
              <a:blipFill>
                <a:blip r:embed="rId8"/>
                <a:stretch>
                  <a:fillRect l="-15254" r="-10169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E1567F2-8F7D-444A-8BC5-AC288AB30C68}"/>
                  </a:ext>
                </a:extLst>
              </p:cNvPr>
              <p:cNvSpPr txBox="1"/>
              <p:nvPr/>
            </p:nvSpPr>
            <p:spPr>
              <a:xfrm>
                <a:off x="8852627" y="5337907"/>
                <a:ext cx="22591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E1567F2-8F7D-444A-8BC5-AC288AB3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627" y="5337907"/>
                <a:ext cx="2259145" cy="369332"/>
              </a:xfrm>
              <a:prstGeom prst="rect">
                <a:avLst/>
              </a:prstGeom>
              <a:blipFill>
                <a:blip r:embed="rId9"/>
                <a:stretch>
                  <a:fillRect l="-809" t="-1667" r="-404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0B1E4412-0BE6-48FD-BF1B-0672E6FBAA8E}"/>
              </a:ext>
            </a:extLst>
          </p:cNvPr>
          <p:cNvSpPr/>
          <p:nvPr/>
        </p:nvSpPr>
        <p:spPr>
          <a:xfrm>
            <a:off x="5516433" y="2477908"/>
            <a:ext cx="1869105" cy="649051"/>
          </a:xfrm>
          <a:prstGeom prst="wedgeRoundRectCallout">
            <a:avLst>
              <a:gd name="adj1" fmla="val -28576"/>
              <a:gd name="adj2" fmla="val 11567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Quantum</a:t>
            </a:r>
            <a:endParaRPr kumimoji="1" lang="ja-JP" altLang="en-US" sz="24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1162885-DEDC-4DBE-80CC-E557773D2348}"/>
              </a:ext>
            </a:extLst>
          </p:cNvPr>
          <p:cNvSpPr/>
          <p:nvPr/>
        </p:nvSpPr>
        <p:spPr>
          <a:xfrm>
            <a:off x="512125" y="5837037"/>
            <a:ext cx="11317598" cy="84118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We construct QPKE from OWFs!</a:t>
            </a:r>
            <a:endParaRPr kumimoji="1" lang="ja-JP" altLang="en-US" sz="4400" dirty="0"/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19F8D4F6-0DB4-44D0-89ED-648DCF23C71B}"/>
              </a:ext>
            </a:extLst>
          </p:cNvPr>
          <p:cNvSpPr/>
          <p:nvPr/>
        </p:nvSpPr>
        <p:spPr>
          <a:xfrm>
            <a:off x="3982486" y="4468094"/>
            <a:ext cx="1640984" cy="533883"/>
          </a:xfrm>
          <a:prstGeom prst="wedgeRoundRectCallout">
            <a:avLst>
              <a:gd name="adj1" fmla="val 61480"/>
              <a:gd name="adj2" fmla="val 9511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/>
              <a:t>Classical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4024089-1E89-4197-AD87-5FAAEB89AEE1}"/>
                  </a:ext>
                </a:extLst>
              </p:cNvPr>
              <p:cNvSpPr txBox="1"/>
              <p:nvPr/>
            </p:nvSpPr>
            <p:spPr>
              <a:xfrm>
                <a:off x="8610600" y="3822529"/>
                <a:ext cx="2379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𝑃𝐾𝐺𝑒𝑛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4024089-1E89-4197-AD87-5FAAEB89A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822529"/>
                <a:ext cx="2379177" cy="369332"/>
              </a:xfrm>
              <a:prstGeom prst="rect">
                <a:avLst/>
              </a:prstGeom>
              <a:blipFill>
                <a:blip r:embed="rId10"/>
                <a:stretch>
                  <a:fillRect l="-3846" t="-1639" r="-3590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BEB3F-11E6-2949-06DF-39976264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889" y="215718"/>
            <a:ext cx="7563829" cy="1325563"/>
          </a:xfrm>
        </p:spPr>
        <p:txBody>
          <a:bodyPr/>
          <a:lstStyle/>
          <a:p>
            <a:r>
              <a:rPr kumimoji="1" lang="en-US" altLang="ja-JP" dirty="0"/>
              <a:t>Subtle issue: authentication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21D1A5-FCCE-56D6-082E-74D12D09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A6B02D-B647-B5F1-5E30-78E308CB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60" y="2319170"/>
            <a:ext cx="1142536" cy="141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033540-125E-0223-4715-EF5B6A41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63" y="2178455"/>
            <a:ext cx="1139355" cy="155474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F12856-F194-4D40-ACD8-02DB366004DF}"/>
              </a:ext>
            </a:extLst>
          </p:cNvPr>
          <p:cNvSpPr txBox="1"/>
          <p:nvPr/>
        </p:nvSpPr>
        <p:spPr>
          <a:xfrm>
            <a:off x="1869439" y="1949838"/>
            <a:ext cx="124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Sender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/>
              <p:nvPr/>
            </p:nvSpPr>
            <p:spPr>
              <a:xfrm>
                <a:off x="8543450" y="3733200"/>
                <a:ext cx="2951129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450" y="3733200"/>
                <a:ext cx="2951129" cy="386644"/>
              </a:xfrm>
              <a:prstGeom prst="rect">
                <a:avLst/>
              </a:prstGeom>
              <a:blipFill>
                <a:blip r:embed="rId4"/>
                <a:stretch>
                  <a:fillRect l="-1856" t="-3125" r="-2887" b="-3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2CF088AF-B19D-42AB-BEBF-99E186562669}"/>
              </a:ext>
            </a:extLst>
          </p:cNvPr>
          <p:cNvSpPr/>
          <p:nvPr/>
        </p:nvSpPr>
        <p:spPr>
          <a:xfrm rot="10800000">
            <a:off x="6347086" y="4263865"/>
            <a:ext cx="2061978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B582109-AB7A-46FF-B640-F7989FD0623F}"/>
              </a:ext>
            </a:extLst>
          </p:cNvPr>
          <p:cNvSpPr txBox="1"/>
          <p:nvPr/>
        </p:nvSpPr>
        <p:spPr>
          <a:xfrm>
            <a:off x="9075782" y="1810222"/>
            <a:ext cx="139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Receiver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/>
              <p:nvPr/>
            </p:nvSpPr>
            <p:spPr>
              <a:xfrm>
                <a:off x="7158752" y="3934437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752" y="3934437"/>
                <a:ext cx="438646" cy="369332"/>
              </a:xfrm>
              <a:prstGeom prst="rect">
                <a:avLst/>
              </a:prstGeom>
              <a:blipFill>
                <a:blip r:embed="rId5"/>
                <a:stretch>
                  <a:fillRect l="-22222" t="-1639" r="-20833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>
            <a:extLst>
              <a:ext uri="{FF2B5EF4-FFF2-40B4-BE49-F238E27FC236}">
                <a16:creationId xmlns:a16="http://schemas.microsoft.com/office/drawing/2014/main" id="{FB2FBF3B-7223-4C1D-A178-F213486E4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43" y="3897130"/>
            <a:ext cx="935088" cy="935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/>
              <p:nvPr/>
            </p:nvSpPr>
            <p:spPr>
              <a:xfrm>
                <a:off x="753905" y="4587333"/>
                <a:ext cx="23623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D24786B-EA71-4840-8643-FA918E3D3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05" y="4587333"/>
                <a:ext cx="2362313" cy="369332"/>
              </a:xfrm>
              <a:prstGeom prst="rect">
                <a:avLst/>
              </a:prstGeom>
              <a:blipFill>
                <a:blip r:embed="rId7"/>
                <a:stretch>
                  <a:fillRect l="-1809" t="-8333" r="-3876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AE34995B-D164-4BAB-B4A3-DBA555F361EA}"/>
              </a:ext>
            </a:extLst>
          </p:cNvPr>
          <p:cNvSpPr/>
          <p:nvPr/>
        </p:nvSpPr>
        <p:spPr>
          <a:xfrm>
            <a:off x="3328028" y="5248956"/>
            <a:ext cx="2186449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/>
              <p:nvPr/>
            </p:nvSpPr>
            <p:spPr>
              <a:xfrm>
                <a:off x="4344095" y="4896720"/>
                <a:ext cx="358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9CD4673-4262-481D-9572-C963AD736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095" y="4896720"/>
                <a:ext cx="358560" cy="369332"/>
              </a:xfrm>
              <a:prstGeom prst="rect">
                <a:avLst/>
              </a:prstGeom>
              <a:blipFill>
                <a:blip r:embed="rId8"/>
                <a:stretch>
                  <a:fillRect l="-15517" r="-12069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E1567F2-8F7D-444A-8BC5-AC288AB30C68}"/>
                  </a:ext>
                </a:extLst>
              </p:cNvPr>
              <p:cNvSpPr txBox="1"/>
              <p:nvPr/>
            </p:nvSpPr>
            <p:spPr>
              <a:xfrm>
                <a:off x="5130921" y="5580701"/>
                <a:ext cx="23302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𝐷𝑒𝑐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E1567F2-8F7D-444A-8BC5-AC288AB30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921" y="5580701"/>
                <a:ext cx="2330253" cy="369332"/>
              </a:xfrm>
              <a:prstGeom prst="rect">
                <a:avLst/>
              </a:prstGeom>
              <a:blipFill>
                <a:blip r:embed="rId9"/>
                <a:stretch>
                  <a:fillRect l="-1047" t="-3279" r="-3665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A0FEB37-8BB0-49AA-BA94-4EA0B03A8EB5}"/>
                  </a:ext>
                </a:extLst>
              </p:cNvPr>
              <p:cNvSpPr txBox="1"/>
              <p:nvPr/>
            </p:nvSpPr>
            <p:spPr>
              <a:xfrm>
                <a:off x="2366903" y="1314558"/>
                <a:ext cx="72133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should</m:t>
                      </m:r>
                      <m:r>
                        <a:rPr kumimoji="1" lang="en-US" altLang="ja-JP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a:rPr kumimoji="1" lang="en-US" altLang="ja-JP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authenticated</m:t>
                      </m:r>
                      <m:r>
                        <a:rPr kumimoji="1" lang="en-US" altLang="ja-JP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‼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A0FEB37-8BB0-49AA-BA94-4EA0B03A8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903" y="1314558"/>
                <a:ext cx="721330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8986FDA-B52B-49FB-B28A-C6E951A7FF1C}"/>
                  </a:ext>
                </a:extLst>
              </p:cNvPr>
              <p:cNvSpPr txBox="1"/>
              <p:nvPr/>
            </p:nvSpPr>
            <p:spPr>
              <a:xfrm>
                <a:off x="4478362" y="3285042"/>
                <a:ext cx="3093347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′←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8986FDA-B52B-49FB-B28A-C6E951A7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362" y="3285042"/>
                <a:ext cx="3093347" cy="386644"/>
              </a:xfrm>
              <a:prstGeom prst="rect">
                <a:avLst/>
              </a:prstGeom>
              <a:blipFill>
                <a:blip r:embed="rId11"/>
                <a:stretch>
                  <a:fillRect l="-1972" t="-3175" r="-2959" b="-349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矢印: 右 19">
            <a:extLst>
              <a:ext uri="{FF2B5EF4-FFF2-40B4-BE49-F238E27FC236}">
                <a16:creationId xmlns:a16="http://schemas.microsoft.com/office/drawing/2014/main" id="{20ED8012-8822-4A9E-9E7E-FD743AE16EDD}"/>
              </a:ext>
            </a:extLst>
          </p:cNvPr>
          <p:cNvSpPr/>
          <p:nvPr/>
        </p:nvSpPr>
        <p:spPr>
          <a:xfrm rot="10800000">
            <a:off x="3390265" y="4275677"/>
            <a:ext cx="2061978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AED4B71-0958-473E-A13A-2505BA6598D9}"/>
                  </a:ext>
                </a:extLst>
              </p:cNvPr>
              <p:cNvSpPr txBox="1"/>
              <p:nvPr/>
            </p:nvSpPr>
            <p:spPr>
              <a:xfrm>
                <a:off x="4039892" y="3941071"/>
                <a:ext cx="5097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1AED4B71-0958-473E-A13A-2505BA659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92" y="3941071"/>
                <a:ext cx="509755" cy="369332"/>
              </a:xfrm>
              <a:prstGeom prst="rect">
                <a:avLst/>
              </a:prstGeom>
              <a:blipFill>
                <a:blip r:embed="rId12"/>
                <a:stretch>
                  <a:fillRect l="-20482" t="-8333" r="-22892" b="-3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2DAE67-75FD-4CAF-8E94-62ED445CC1BE}"/>
              </a:ext>
            </a:extLst>
          </p:cNvPr>
          <p:cNvSpPr txBox="1"/>
          <p:nvPr/>
        </p:nvSpPr>
        <p:spPr>
          <a:xfrm>
            <a:off x="838200" y="6290585"/>
            <a:ext cx="955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In classical PKE, pk is authenticated by, e.g., digital signatures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808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3" grpId="0"/>
      <p:bldP spid="24" grpId="0" animBg="1"/>
      <p:bldP spid="25" grpId="0"/>
      <p:bldP spid="26" grpId="0"/>
      <p:bldP spid="19" grpId="0"/>
      <p:bldP spid="20" grpId="0" animBg="1"/>
      <p:bldP spid="2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BEB3F-11E6-2949-06DF-39976264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857" y="102942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Quantum authenticated channel?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21D1A5-FCCE-56D6-082E-74D12D09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A6B02D-B647-B5F1-5E30-78E308CBA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57" y="2014970"/>
            <a:ext cx="1142536" cy="14140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1033540-125E-0223-4715-EF5B6A41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60" y="1874255"/>
            <a:ext cx="1139355" cy="155474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F12856-F194-4D40-ACD8-02DB366004DF}"/>
              </a:ext>
            </a:extLst>
          </p:cNvPr>
          <p:cNvSpPr txBox="1"/>
          <p:nvPr/>
        </p:nvSpPr>
        <p:spPr>
          <a:xfrm>
            <a:off x="1879636" y="1645638"/>
            <a:ext cx="174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Sender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/>
              <p:nvPr/>
            </p:nvSpPr>
            <p:spPr>
              <a:xfrm>
                <a:off x="8553647" y="3429000"/>
                <a:ext cx="2951129" cy="386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𝐾𝑒𝑦𝐺𝑒𝑛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09A6BD0-2A29-4CBC-8704-D34CFB93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647" y="3429000"/>
                <a:ext cx="2951129" cy="386644"/>
              </a:xfrm>
              <a:prstGeom prst="rect">
                <a:avLst/>
              </a:prstGeom>
              <a:blipFill>
                <a:blip r:embed="rId4"/>
                <a:stretch>
                  <a:fillRect l="-1860" t="-3175" r="-3099" b="-317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2CF088AF-B19D-42AB-BEBF-99E186562669}"/>
              </a:ext>
            </a:extLst>
          </p:cNvPr>
          <p:cNvSpPr/>
          <p:nvPr/>
        </p:nvSpPr>
        <p:spPr>
          <a:xfrm rot="10800000">
            <a:off x="3365651" y="2983047"/>
            <a:ext cx="5117843" cy="240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B582109-AB7A-46FF-B640-F7989FD0623F}"/>
              </a:ext>
            </a:extLst>
          </p:cNvPr>
          <p:cNvSpPr txBox="1"/>
          <p:nvPr/>
        </p:nvSpPr>
        <p:spPr>
          <a:xfrm>
            <a:off x="9085979" y="1506022"/>
            <a:ext cx="168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Receiver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/>
              <p:nvPr/>
            </p:nvSpPr>
            <p:spPr>
              <a:xfrm>
                <a:off x="5657354" y="2547125"/>
                <a:ext cx="438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FC6F8E3-D922-4FB7-AF9A-02266E9D6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354" y="2547125"/>
                <a:ext cx="438646" cy="369332"/>
              </a:xfrm>
              <a:prstGeom prst="rect">
                <a:avLst/>
              </a:prstGeom>
              <a:blipFill>
                <a:blip r:embed="rId5"/>
                <a:stretch>
                  <a:fillRect l="-22222" t="-1667" r="-20833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図 21">
            <a:extLst>
              <a:ext uri="{FF2B5EF4-FFF2-40B4-BE49-F238E27FC236}">
                <a16:creationId xmlns:a16="http://schemas.microsoft.com/office/drawing/2014/main" id="{FB2FBF3B-7223-4C1D-A178-F213486E4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11" y="3848158"/>
            <a:ext cx="935088" cy="935088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0B1E4412-0BE6-48FD-BF1B-0672E6FBAA8E}"/>
              </a:ext>
            </a:extLst>
          </p:cNvPr>
          <p:cNvSpPr/>
          <p:nvPr/>
        </p:nvSpPr>
        <p:spPr>
          <a:xfrm>
            <a:off x="6121729" y="1207008"/>
            <a:ext cx="2361765" cy="956428"/>
          </a:xfrm>
          <a:prstGeom prst="wedgeRoundRectCallout">
            <a:avLst>
              <a:gd name="adj1" fmla="val -21497"/>
              <a:gd name="adj2" fmla="val 10584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Quantum authenticated channel</a:t>
            </a:r>
            <a:endParaRPr kumimoji="1" lang="ja-JP" altLang="en-US" sz="20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1162885-DEDC-4DBE-80CC-E557773D2348}"/>
              </a:ext>
            </a:extLst>
          </p:cNvPr>
          <p:cNvSpPr/>
          <p:nvPr/>
        </p:nvSpPr>
        <p:spPr>
          <a:xfrm>
            <a:off x="449424" y="4849835"/>
            <a:ext cx="10716706" cy="9663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However, quantum authentication channel</a:t>
            </a:r>
            <a:r>
              <a:rPr kumimoji="1" lang="ja-JP" altLang="en-US" sz="2400" dirty="0"/>
              <a:t>→</a:t>
            </a:r>
            <a:r>
              <a:rPr kumimoji="1" lang="en-US" altLang="ja-JP" sz="2400" dirty="0"/>
              <a:t>quantum secure channel</a:t>
            </a:r>
          </a:p>
          <a:p>
            <a:pPr algn="ctr"/>
            <a:r>
              <a:rPr lang="en-US" altLang="ja-JP" sz="2400" dirty="0"/>
              <a:t>The problem becomes trivial!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126BA0F-B0B8-4EE2-AEF3-A79E338BB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55" y="2678260"/>
            <a:ext cx="1103310" cy="110331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0DA0E0-0EFA-25E5-2BCA-02284AB56775}"/>
              </a:ext>
            </a:extLst>
          </p:cNvPr>
          <p:cNvSpPr txBox="1"/>
          <p:nvPr/>
        </p:nvSpPr>
        <p:spPr>
          <a:xfrm>
            <a:off x="227592" y="5984033"/>
            <a:ext cx="111603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[</a:t>
            </a:r>
            <a:r>
              <a:rPr kumimoji="1" lang="en-US" altLang="ja-JP" dirty="0" err="1"/>
              <a:t>Coladangelo</a:t>
            </a:r>
            <a:r>
              <a:rPr kumimoji="1" lang="en-US" altLang="ja-JP" dirty="0"/>
              <a:t> 2023]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[</a:t>
            </a:r>
            <a:r>
              <a:rPr lang="en-US" altLang="ja-JP" dirty="0" err="1"/>
              <a:t>Barooti</a:t>
            </a:r>
            <a:r>
              <a:rPr lang="en-US" altLang="ja-JP" dirty="0"/>
              <a:t>, </a:t>
            </a:r>
            <a:r>
              <a:rPr lang="en-US" altLang="ja-JP" dirty="0" err="1"/>
              <a:t>Grilo</a:t>
            </a:r>
            <a:r>
              <a:rPr lang="en-US" altLang="ja-JP" dirty="0"/>
              <a:t>, </a:t>
            </a:r>
            <a:r>
              <a:rPr lang="en-US" altLang="ja-JP" dirty="0" err="1"/>
              <a:t>Huguenin-Dumittan</a:t>
            </a:r>
            <a:r>
              <a:rPr lang="en-US" altLang="ja-JP" dirty="0"/>
              <a:t>, Malavolta, </a:t>
            </a:r>
            <a:r>
              <a:rPr lang="en-US" altLang="ja-JP" dirty="0" err="1"/>
              <a:t>Sattath</a:t>
            </a:r>
            <a:r>
              <a:rPr lang="en-US" altLang="ja-JP" dirty="0"/>
              <a:t>, Vu, Walter, 2023]</a:t>
            </a:r>
            <a:endParaRPr kumimoji="1" lang="ja-JP" altLang="en-US" dirty="0"/>
          </a:p>
          <a:p>
            <a:pPr algn="l"/>
            <a:r>
              <a:rPr lang="en-US" altLang="ja-JP" sz="2000" dirty="0"/>
              <a:t>a</a:t>
            </a:r>
            <a:r>
              <a:rPr kumimoji="1" lang="en-US" altLang="ja-JP" sz="2000" dirty="0"/>
              <a:t>ssume Q authenticated channel…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930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B07439-B722-45C3-9504-2957441A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622CF0-0CEF-44A1-B502-9D8476FB6D8E}"/>
              </a:ext>
            </a:extLst>
          </p:cNvPr>
          <p:cNvSpPr txBox="1"/>
          <p:nvPr/>
        </p:nvSpPr>
        <p:spPr>
          <a:xfrm>
            <a:off x="439783" y="355310"/>
            <a:ext cx="11113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In our QPKE,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3D3DBAF4-287F-46CE-BEB9-52F796AE24B1}"/>
              </a:ext>
            </a:extLst>
          </p:cNvPr>
          <p:cNvSpPr/>
          <p:nvPr/>
        </p:nvSpPr>
        <p:spPr>
          <a:xfrm>
            <a:off x="4237592" y="3912831"/>
            <a:ext cx="6547103" cy="784572"/>
          </a:xfrm>
          <a:prstGeom prst="wedgeRoundRectCallout">
            <a:avLst>
              <a:gd name="adj1" fmla="val -24741"/>
              <a:gd name="adj2" fmla="val -16582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This is the same as the classical PKE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C099B4-57E0-4427-93BB-5BB6CF3D79D5}"/>
              </a:ext>
            </a:extLst>
          </p:cNvPr>
          <p:cNvSpPr txBox="1"/>
          <p:nvPr/>
        </p:nvSpPr>
        <p:spPr>
          <a:xfrm>
            <a:off x="439783" y="2420732"/>
            <a:ext cx="11113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(2)Classical channels are authenticated</a:t>
            </a:r>
          </a:p>
          <a:p>
            <a:pPr marL="342900" indent="-342900">
              <a:buAutoNum type="arabicParenBoth"/>
            </a:pPr>
            <a:endParaRPr lang="en-US" altLang="ja-JP" sz="4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D1B50D-2D0E-4835-A6BD-7E03A79B7618}"/>
              </a:ext>
            </a:extLst>
          </p:cNvPr>
          <p:cNvSpPr txBox="1"/>
          <p:nvPr/>
        </p:nvSpPr>
        <p:spPr>
          <a:xfrm>
            <a:off x="439783" y="1440469"/>
            <a:ext cx="11113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4000" dirty="0"/>
              <a:t>Quantum channels are </a:t>
            </a:r>
            <a:r>
              <a:rPr kumimoji="1" lang="en-US" altLang="ja-JP" sz="4000" dirty="0">
                <a:solidFill>
                  <a:srgbClr val="FF0000"/>
                </a:solidFill>
              </a:rPr>
              <a:t>NOT</a:t>
            </a:r>
            <a:r>
              <a:rPr kumimoji="1" lang="en-US" altLang="ja-JP" sz="4000" dirty="0"/>
              <a:t> authenticated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32146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kumimoji="1"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7014</TotalTime>
  <Words>872</Words>
  <Application>Microsoft Office PowerPoint</Application>
  <PresentationFormat>ワイド画面</PresentationFormat>
  <Paragraphs>203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游ゴシック</vt:lpstr>
      <vt:lpstr>游ゴシック Light</vt:lpstr>
      <vt:lpstr>Arial</vt:lpstr>
      <vt:lpstr>Cambria Math</vt:lpstr>
      <vt:lpstr>Office テーマ</vt:lpstr>
      <vt:lpstr>Quantum Public-Key Encryption with Tamper-Resilient Public Keys from One-Way Functions</vt:lpstr>
      <vt:lpstr>Public-key Encryption (PKE):</vt:lpstr>
      <vt:lpstr>PowerPoint プレゼンテーション</vt:lpstr>
      <vt:lpstr>PowerPoint プレゼンテーション</vt:lpstr>
      <vt:lpstr>YES</vt:lpstr>
      <vt:lpstr>Quantum Public-key Encryption (QPKE)</vt:lpstr>
      <vt:lpstr>Subtle issue: authentication</vt:lpstr>
      <vt:lpstr>Quantum authenticated channel?</vt:lpstr>
      <vt:lpstr>PowerPoint プレゼンテーション</vt:lpstr>
      <vt:lpstr>Construction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CCA security</vt:lpstr>
      <vt:lpstr>Open problems</vt:lpstr>
      <vt:lpstr>Open problem 1: classical pk is possible?</vt:lpstr>
      <vt:lpstr>PowerPoint プレゼンテーション</vt:lpstr>
      <vt:lpstr>Thank you！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commitments and signatures without one-way functions</dc:title>
  <dc:creator>m</dc:creator>
  <cp:lastModifiedBy>Takashi Yamakawa（山川高志）</cp:lastModifiedBy>
  <cp:revision>450</cp:revision>
  <dcterms:created xsi:type="dcterms:W3CDTF">2022-10-11T05:02:58Z</dcterms:created>
  <dcterms:modified xsi:type="dcterms:W3CDTF">2024-08-20T06:07:16Z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テーマ:8</vt:lpwstr>
  </property>
  <property fmtid="{D5CDD505-2E9C-101B-9397-08002B2CF9AE}" pid="3" name="ClassificationContentMarkingHeaderText">
    <vt:lpwstr>[機密性1/Confidentiality1]</vt:lpwstr>
  </property>
  <property fmtid="{D5CDD505-2E9C-101B-9397-08002B2CF9AE}" pid="4" name="MSIP_Label_dbb4fa5d-3ac5-4415-967c-34900a0e1c6f_Enabled">
    <vt:lpwstr>true</vt:lpwstr>
  </property>
  <property fmtid="{D5CDD505-2E9C-101B-9397-08002B2CF9AE}" pid="5" name="MSIP_Label_dbb4fa5d-3ac5-4415-967c-34900a0e1c6f_SetDate">
    <vt:lpwstr>2024-08-19T18:17:50Z</vt:lpwstr>
  </property>
  <property fmtid="{D5CDD505-2E9C-101B-9397-08002B2CF9AE}" pid="6" name="MSIP_Label_dbb4fa5d-3ac5-4415-967c-34900a0e1c6f_Method">
    <vt:lpwstr>Privileged</vt:lpwstr>
  </property>
  <property fmtid="{D5CDD505-2E9C-101B-9397-08002B2CF9AE}" pid="7" name="MSIP_Label_dbb4fa5d-3ac5-4415-967c-34900a0e1c6f_Name">
    <vt:lpwstr>dbb4fa5d-3ac5-4415-967c-34900a0e1c6f</vt:lpwstr>
  </property>
  <property fmtid="{D5CDD505-2E9C-101B-9397-08002B2CF9AE}" pid="8" name="MSIP_Label_dbb4fa5d-3ac5-4415-967c-34900a0e1c6f_SiteId">
    <vt:lpwstr>a629ef32-67ba-47a6-8eb3-ec43935644fc</vt:lpwstr>
  </property>
  <property fmtid="{D5CDD505-2E9C-101B-9397-08002B2CF9AE}" pid="9" name="MSIP_Label_dbb4fa5d-3ac5-4415-967c-34900a0e1c6f_ActionId">
    <vt:lpwstr>2cd7dd6d-6e76-4a5d-80d3-64b7e4a88d6f</vt:lpwstr>
  </property>
  <property fmtid="{D5CDD505-2E9C-101B-9397-08002B2CF9AE}" pid="10" name="MSIP_Label_dbb4fa5d-3ac5-4415-967c-34900a0e1c6f_ContentBits">
    <vt:lpwstr>0</vt:lpwstr>
  </property>
</Properties>
</file>