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6" r:id="rId4"/>
    <p:sldId id="320" r:id="rId5"/>
    <p:sldId id="346" r:id="rId6"/>
    <p:sldId id="303" r:id="rId7"/>
    <p:sldId id="304" r:id="rId8"/>
    <p:sldId id="342" r:id="rId9"/>
    <p:sldId id="348" r:id="rId10"/>
    <p:sldId id="347" r:id="rId11"/>
  </p:sldIdLst>
  <p:sldSz cx="12192000" cy="6858000"/>
  <p:notesSz cx="6858000" cy="9144000"/>
  <p:embeddedFontLst>
    <p:embeddedFont>
      <p:font typeface="Cambria Math" panose="02040503050406030204" pitchFamily="18" charset="0"/>
      <p:regular r:id="rId13"/>
    </p:embeddedFont>
  </p:embeddedFontLst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9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6"/>
    <p:restoredTop sz="76289"/>
  </p:normalViewPr>
  <p:slideViewPr>
    <p:cSldViewPr snapToGrid="0">
      <p:cViewPr varScale="1">
        <p:scale>
          <a:sx n="88" d="100"/>
          <a:sy n="88" d="100"/>
        </p:scale>
        <p:origin x="1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8" d="100"/>
          <a:sy n="118" d="100"/>
        </p:scale>
        <p:origin x="5160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AF314-AD2A-C142-9A19-BF4C1D02EB92}" type="datetimeFigureOut">
              <a:rPr lang="en-IL" smtClean="0"/>
              <a:t>20/08/2024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5A19B-C305-E549-AA5E-F85D69E0CEF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1460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l" defTabSz="914400" rtl="0" eaLnBrk="1" latinLnBrk="0" hangingPunct="1"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5A19B-C305-E549-AA5E-F85D69E0CEFF}" type="slidenum">
              <a:rPr lang="en-IL" smtClean="0"/>
              <a:t>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29722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5A19B-C305-E549-AA5E-F85D69E0CEFF}" type="slidenum">
              <a:rPr lang="en-IL" smtClean="0"/>
              <a:t>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87294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IL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5A19B-C305-E549-AA5E-F85D69E0CEFF}" type="slidenum">
              <a:rPr lang="en-IL" smtClean="0"/>
              <a:t>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7749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5A19B-C305-E549-AA5E-F85D69E0CEFF}" type="slidenum">
              <a:rPr lang="en-IL" smtClean="0"/>
              <a:t>5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95303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5A19B-C305-E549-AA5E-F85D69E0CEFF}" type="slidenum">
              <a:rPr lang="en-IL" smtClean="0"/>
              <a:t>6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87550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5A19B-C305-E549-AA5E-F85D69E0CEFF}" type="slidenum">
              <a:rPr lang="en-IL" smtClean="0"/>
              <a:t>7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70381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IL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5A19B-C305-E549-AA5E-F85D69E0CEFF}" type="slidenum">
              <a:rPr lang="en-IL" smtClean="0"/>
              <a:t>8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04067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5A19B-C305-E549-AA5E-F85D69E0CEFF}" type="slidenum">
              <a:rPr lang="en-IL" smtClean="0"/>
              <a:t>9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11625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defTabSz="914400" rtl="0" eaLnBrk="1" latinLnBrk="0" hangingPunct="1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5A19B-C305-E549-AA5E-F85D69E0CEFF}" type="slidenum">
              <a:rPr lang="en-IL" smtClean="0"/>
              <a:t>10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65466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80C36-518C-0AF9-B0D1-4366332AD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FF7AAD-EB3E-5179-DE61-DB50585D3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99F8C-C98D-8BAC-D6AA-A047D9C18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CC09-F4EF-C04D-94B9-AFE2BE8A62FA}" type="datetimeFigureOut">
              <a:rPr lang="en-IL" smtClean="0"/>
              <a:t>20/08/2024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3595F-4B56-8F28-8789-B99DCAE24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397FF-D2F3-2A5E-A5C3-4993AD49B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E493-8B5B-B745-AC3D-E8E49C77BBE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3218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120ED-5935-78E9-35AC-6F6ACA267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F87529-6DFD-6DFF-E030-5DDAC661C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476E5-85DF-C230-D8F1-73C803C91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CC09-F4EF-C04D-94B9-AFE2BE8A62FA}" type="datetimeFigureOut">
              <a:rPr lang="en-IL" smtClean="0"/>
              <a:t>20/08/2024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3D69D-E776-C348-CF8E-3D24EB7F1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61F5F-8F7B-100A-0C94-6506E5D76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E493-8B5B-B745-AC3D-E8E49C77BBE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2800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99EB58-FB82-CA14-BB33-A06C4500D5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66F07-3C97-5E55-CDDC-F02C47B79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DE6DB-7A1A-F2BB-EC84-BF8732C37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CC09-F4EF-C04D-94B9-AFE2BE8A62FA}" type="datetimeFigureOut">
              <a:rPr lang="en-IL" smtClean="0"/>
              <a:t>20/08/2024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6C818-F8AD-364C-38CB-5DF3BBFE0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B052B-9596-808C-5E84-0781F4EC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E493-8B5B-B745-AC3D-E8E49C77BBE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74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0AB1A-1EDC-5B15-A84B-15461A09B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71760-23BF-5F48-491F-36BEE3416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D7C73-F702-7024-60CE-4AA814D8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CC09-F4EF-C04D-94B9-AFE2BE8A62FA}" type="datetimeFigureOut">
              <a:rPr lang="en-IL" smtClean="0"/>
              <a:t>20/08/2024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10244-0A6D-A574-104D-E40EB364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93137-8ED5-B30C-7847-1BECB5FFC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E493-8B5B-B745-AC3D-E8E49C77BBE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9941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E7BF5-E63D-3565-2EE7-93BB3DA32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6D29D-666D-963D-7260-5E1CD4B7B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FE21D-2A62-7F49-D2DA-DDA99F700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CC09-F4EF-C04D-94B9-AFE2BE8A62FA}" type="datetimeFigureOut">
              <a:rPr lang="en-IL" smtClean="0"/>
              <a:t>20/08/2024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B715F-CC3C-7208-2FC6-EFD139059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7D2BD-057E-C546-FA54-610F50DF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E493-8B5B-B745-AC3D-E8E49C77BBE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0741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12B17-A1BF-45C7-29B4-C178E2CAE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0C812-6625-1F3B-E686-1A479E9069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08FB3-F2E3-0E42-AB0D-A797A28A9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0D1A1-39B4-3744-2474-51654CB3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CC09-F4EF-C04D-94B9-AFE2BE8A62FA}" type="datetimeFigureOut">
              <a:rPr lang="en-IL" smtClean="0"/>
              <a:t>20/08/2024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B26DC7-8A10-43A7-EC71-BA4521EB2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2956A8-3909-E41D-B933-38005D73F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E493-8B5B-B745-AC3D-E8E49C77BBE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5129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1D799-B933-14C2-C6D8-806B8ECF8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AB064-59C0-6D2C-3B00-54E07DB6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F2D6C-EDF2-B4E7-607C-ED0C81425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BFFC4D-FE7E-E4D8-B2A8-D6C6421570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34DCFC-0DC6-69C3-4F0E-873C520A70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46EA6F-2A8C-518C-5473-54AF0938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CC09-F4EF-C04D-94B9-AFE2BE8A62FA}" type="datetimeFigureOut">
              <a:rPr lang="en-IL" smtClean="0"/>
              <a:t>20/08/2024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0ADAF1-965F-898E-A7DE-B926907A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87D881-6CCD-5938-54F6-41AA3F964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E493-8B5B-B745-AC3D-E8E49C77BBE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6677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6ABB7-1166-0663-FEB5-FE2BD23F5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8F7965-B6C5-669F-73A0-14EF0AB0B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CC09-F4EF-C04D-94B9-AFE2BE8A62FA}" type="datetimeFigureOut">
              <a:rPr lang="en-IL" smtClean="0"/>
              <a:t>20/08/2024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FF6769-EA15-1EB7-29FA-F5BDFE84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C0CFCA-E6F9-3B6F-963C-C0C419EEA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E493-8B5B-B745-AC3D-E8E49C77BBE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86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07D556-4291-3420-6589-C7E6461C8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CC09-F4EF-C04D-94B9-AFE2BE8A62FA}" type="datetimeFigureOut">
              <a:rPr lang="en-IL" smtClean="0"/>
              <a:t>20/08/2024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809D01-8F73-A9EB-4CDF-DA78F108C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197E68-EE53-6895-B667-324DFC2E1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E493-8B5B-B745-AC3D-E8E49C77BBE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09111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E0F2B-94BE-C713-CEA3-781F73406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09260-A464-2B1D-CD6A-5DF9244AA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DDD81E-7571-5998-5732-344997099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69F13-87E8-E2B9-DDC1-2E5A1ADD8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CC09-F4EF-C04D-94B9-AFE2BE8A62FA}" type="datetimeFigureOut">
              <a:rPr lang="en-IL" smtClean="0"/>
              <a:t>20/08/2024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4382C3-6901-38AE-162C-195F4FC68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2E2DEC-F19C-0807-2AE3-F063281AD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E493-8B5B-B745-AC3D-E8E49C77BBE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8423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83D8A-A6D3-DA59-2C1E-7D91052E4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E69423-EB96-FC37-3AE2-BC213941C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D0C5F7-85B0-0C12-53F5-D7B4596F9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4B445F-F3DD-DC68-D21B-C942F2E8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CC09-F4EF-C04D-94B9-AFE2BE8A62FA}" type="datetimeFigureOut">
              <a:rPr lang="en-IL" smtClean="0"/>
              <a:t>20/08/2024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404D7E-B58A-DDFA-E223-027A7404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B2650-FCBF-3B15-6074-2E655F866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5E493-8B5B-B745-AC3D-E8E49C77BBE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8897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41D627-7205-C035-C900-74C689BDA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9438D-B247-AEA9-03AC-4A66B4695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DE769-D4E6-2FA3-DCC4-56FAE82C15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5CCC09-F4EF-C04D-94B9-AFE2BE8A62FA}" type="datetimeFigureOut">
              <a:rPr lang="en-IL" smtClean="0"/>
              <a:t>20/08/2024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2249F-7884-7DD7-9D08-54360AD24B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935DF-CC0C-B62F-7165-6F9833239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C5E493-8B5B-B745-AC3D-E8E49C77BBE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915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9.png"/><Relationship Id="rId3" Type="http://schemas.openxmlformats.org/officeDocument/2006/relationships/image" Target="../media/image14.png"/><Relationship Id="rId7" Type="http://schemas.openxmlformats.org/officeDocument/2006/relationships/image" Target="../media/image44.png"/><Relationship Id="rId12" Type="http://schemas.openxmlformats.org/officeDocument/2006/relationships/image" Target="../media/image15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5" Type="http://schemas.openxmlformats.org/officeDocument/2006/relationships/image" Target="../media/image18.png"/><Relationship Id="rId10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46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3" Type="http://schemas.openxmlformats.org/officeDocument/2006/relationships/image" Target="../media/image9.png"/><Relationship Id="rId12" Type="http://schemas.openxmlformats.org/officeDocument/2006/relationships/image" Target="../media/image87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840.png"/><Relationship Id="rId15" Type="http://schemas.openxmlformats.org/officeDocument/2006/relationships/image" Target="../media/image90.png"/><Relationship Id="rId1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12235-624D-7758-135F-328FAE8F13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L" dirty="0"/>
              <a:t>Reusable Online-Efficient Commitments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6CC554-96F7-64E9-1A06-3214209AE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7600" y="3602038"/>
            <a:ext cx="2975429" cy="1655762"/>
          </a:xfrm>
        </p:spPr>
        <p:txBody>
          <a:bodyPr/>
          <a:lstStyle/>
          <a:p>
            <a:r>
              <a:rPr lang="en-IL" dirty="0"/>
              <a:t>Nir Bitansky</a:t>
            </a:r>
          </a:p>
          <a:p>
            <a:r>
              <a:rPr lang="en-IL" dirty="0"/>
              <a:t>New York University &amp;</a:t>
            </a:r>
          </a:p>
          <a:p>
            <a:r>
              <a:rPr lang="en-IL" dirty="0"/>
              <a:t>Tel Aviv University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13AD48B-4859-09A5-0450-66DC343E4AB0}"/>
              </a:ext>
            </a:extLst>
          </p:cNvPr>
          <p:cNvSpPr txBox="1">
            <a:spLocks/>
          </p:cNvSpPr>
          <p:nvPr/>
        </p:nvSpPr>
        <p:spPr>
          <a:xfrm>
            <a:off x="4608285" y="3602038"/>
            <a:ext cx="2975429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L" dirty="0"/>
              <a:t>Omer Paneth</a:t>
            </a:r>
          </a:p>
          <a:p>
            <a:r>
              <a:rPr lang="en-IL" dirty="0"/>
              <a:t>Tel Aviv University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993ADB6-63C4-6EA1-3DA4-2F7061595CC6}"/>
              </a:ext>
            </a:extLst>
          </p:cNvPr>
          <p:cNvSpPr txBox="1">
            <a:spLocks/>
          </p:cNvSpPr>
          <p:nvPr/>
        </p:nvSpPr>
        <p:spPr>
          <a:xfrm>
            <a:off x="8098970" y="3602038"/>
            <a:ext cx="2975429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L" b="1" u="sng" dirty="0"/>
              <a:t>Dana Shamir</a:t>
            </a:r>
          </a:p>
          <a:p>
            <a:r>
              <a:rPr lang="en-IL" dirty="0"/>
              <a:t>Tel Aviv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9782E22-F1B0-DAE5-1683-C82857BF4034}"/>
              </a:ext>
            </a:extLst>
          </p:cNvPr>
          <p:cNvSpPr txBox="1"/>
          <p:nvPr/>
        </p:nvSpPr>
        <p:spPr>
          <a:xfrm>
            <a:off x="722413" y="5179114"/>
            <a:ext cx="10747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2800" dirty="0"/>
              <a:t>[Lin-Mook-Wichs24</a:t>
            </a:r>
            <a:r>
              <a:rPr lang="en-US" sz="2800" dirty="0"/>
              <a:t>]: private digest, verification bit must be private</a:t>
            </a:r>
            <a:endParaRPr lang="en-IL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E712FE-497D-BF0C-4B52-BB7BFBDC4C01}"/>
              </a:ext>
            </a:extLst>
          </p:cNvPr>
          <p:cNvSpPr txBox="1"/>
          <p:nvPr/>
        </p:nvSpPr>
        <p:spPr>
          <a:xfrm>
            <a:off x="722414" y="1686199"/>
            <a:ext cx="10747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Dream Goal: public digest</a:t>
            </a:r>
            <a:endParaRPr lang="en-IL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7ADCA9-94E9-A9E7-8BC0-EE179A6240D0}"/>
              </a:ext>
            </a:extLst>
          </p:cNvPr>
          <p:cNvSpPr txBox="1"/>
          <p:nvPr/>
        </p:nvSpPr>
        <p:spPr>
          <a:xfrm>
            <a:off x="722416" y="3156151"/>
            <a:ext cx="9419112" cy="101566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000" b="1" dirty="0"/>
              <a:t>This work</a:t>
            </a:r>
            <a:r>
              <a:rPr lang="en-US" sz="3000" dirty="0"/>
              <a:t>: private digest, but verification bit can be public</a:t>
            </a:r>
          </a:p>
          <a:p>
            <a:r>
              <a:rPr lang="en-US" sz="3000" dirty="0"/>
              <a:t>From </a:t>
            </a:r>
            <a:r>
              <a:rPr lang="en-US" sz="3000" dirty="0" err="1"/>
              <a:t>RingLWE</a:t>
            </a:r>
            <a:endParaRPr lang="en-IL" sz="3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971479-F364-3C27-4BC2-04B86B89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IL" dirty="0"/>
              <a:t>Future Directions</a:t>
            </a:r>
          </a:p>
        </p:txBody>
      </p:sp>
      <p:sp>
        <p:nvSpPr>
          <p:cNvPr id="4" name="Left Arrow 3">
            <a:extLst>
              <a:ext uri="{FF2B5EF4-FFF2-40B4-BE49-F238E27FC236}">
                <a16:creationId xmlns:a16="http://schemas.microsoft.com/office/drawing/2014/main" id="{E5422E0B-671D-9542-BF1B-7FFC50B37030}"/>
              </a:ext>
            </a:extLst>
          </p:cNvPr>
          <p:cNvSpPr/>
          <p:nvPr/>
        </p:nvSpPr>
        <p:spPr>
          <a:xfrm>
            <a:off x="4985648" y="1833546"/>
            <a:ext cx="1251861" cy="315305"/>
          </a:xfrm>
          <a:prstGeom prst="leftArrow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5" name="Left Arrow 4">
            <a:extLst>
              <a:ext uri="{FF2B5EF4-FFF2-40B4-BE49-F238E27FC236}">
                <a16:creationId xmlns:a16="http://schemas.microsoft.com/office/drawing/2014/main" id="{637FFF2C-A2E4-4D0C-395F-3313E4F0E7CF}"/>
              </a:ext>
            </a:extLst>
          </p:cNvPr>
          <p:cNvSpPr/>
          <p:nvPr/>
        </p:nvSpPr>
        <p:spPr>
          <a:xfrm>
            <a:off x="3646701" y="3750835"/>
            <a:ext cx="1251861" cy="315305"/>
          </a:xfrm>
          <a:prstGeom prst="leftArrow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E4ECBF-5D0E-05FC-D879-E97CA7C614EC}"/>
              </a:ext>
            </a:extLst>
          </p:cNvPr>
          <p:cNvSpPr txBox="1"/>
          <p:nvPr/>
        </p:nvSpPr>
        <p:spPr>
          <a:xfrm>
            <a:off x="5225133" y="3625105"/>
            <a:ext cx="2024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From CRH ?</a:t>
            </a:r>
            <a:endParaRPr lang="en-IL" sz="28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Home">
            <a:extLst>
              <a:ext uri="{FF2B5EF4-FFF2-40B4-BE49-F238E27FC236}">
                <a16:creationId xmlns:a16="http://schemas.microsoft.com/office/drawing/2014/main" id="{FC8EEB8C-224A-6655-55B2-8A357535D3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429"/>
          <a:stretch/>
        </p:blipFill>
        <p:spPr bwMode="auto">
          <a:xfrm>
            <a:off x="10798629" y="5559670"/>
            <a:ext cx="1393371" cy="1298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6FCCEA3-C0E3-EB34-8589-204D94EFB2E3}"/>
              </a:ext>
            </a:extLst>
          </p:cNvPr>
          <p:cNvSpPr txBox="1"/>
          <p:nvPr/>
        </p:nvSpPr>
        <p:spPr>
          <a:xfrm>
            <a:off x="722413" y="6240729"/>
            <a:ext cx="10747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you!</a:t>
            </a:r>
            <a:endParaRPr lang="en-IL" sz="2800" dirty="0"/>
          </a:p>
        </p:txBody>
      </p:sp>
    </p:spTree>
    <p:extLst>
      <p:ext uri="{BB962C8B-B14F-4D97-AF65-F5344CB8AC3E}">
        <p14:creationId xmlns:p14="http://schemas.microsoft.com/office/powerpoint/2010/main" val="327361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 uiExpand="1" build="allAtOnce" animBg="1"/>
      <p:bldP spid="4" grpId="0" animBg="1"/>
      <p:bldP spid="4" grpId="1" animBg="1"/>
      <p:bldP spid="5" grpId="0" animBg="1"/>
      <p:bldP spid="6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2ACCD-2276-7D2B-81F6-45D244EA0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Online-Efficient Commitments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C6A29EB-DCD2-43AD-9701-957B831EB393}"/>
                  </a:ext>
                </a:extLst>
              </p:cNvPr>
              <p:cNvSpPr txBox="1"/>
              <p:nvPr/>
            </p:nvSpPr>
            <p:spPr>
              <a:xfrm>
                <a:off x="53325" y="3716086"/>
                <a:ext cx="118160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457200" eaLnBrk="1" latinLnBrk="0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IL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C6A29EB-DCD2-43AD-9701-957B831EB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5" y="3716086"/>
                <a:ext cx="1181609" cy="461665"/>
              </a:xfrm>
              <a:prstGeom prst="rect">
                <a:avLst/>
              </a:prstGeom>
              <a:blipFill>
                <a:blip r:embed="rId3"/>
                <a:stretch>
                  <a:fillRect l="-4255" b="-1891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78C9BF3F-BB9B-D307-B03B-B764B6FE06FE}"/>
              </a:ext>
            </a:extLst>
          </p:cNvPr>
          <p:cNvSpPr/>
          <p:nvPr/>
        </p:nvSpPr>
        <p:spPr>
          <a:xfrm>
            <a:off x="8524731" y="3518047"/>
            <a:ext cx="1526798" cy="857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L" sz="2800" dirty="0"/>
              <a:t>Receiver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5CC17FF-AC3F-EC04-6F54-749B2045E541}"/>
              </a:ext>
            </a:extLst>
          </p:cNvPr>
          <p:cNvCxnSpPr/>
          <p:nvPr/>
        </p:nvCxnSpPr>
        <p:spPr>
          <a:xfrm>
            <a:off x="332635" y="2546618"/>
            <a:ext cx="11465169" cy="0"/>
          </a:xfrm>
          <a:prstGeom prst="line">
            <a:avLst/>
          </a:prstGeom>
          <a:ln w="1905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616C646B-6A74-3B9E-7718-C92176FF1C1B}"/>
              </a:ext>
            </a:extLst>
          </p:cNvPr>
          <p:cNvSpPr/>
          <p:nvPr/>
        </p:nvSpPr>
        <p:spPr>
          <a:xfrm>
            <a:off x="1658534" y="3516802"/>
            <a:ext cx="1526798" cy="857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L" sz="2800" dirty="0"/>
              <a:t>Sender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9E2B4A1-BBD8-56B9-78E9-54B80174AFE0}"/>
              </a:ext>
            </a:extLst>
          </p:cNvPr>
          <p:cNvSpPr txBox="1"/>
          <p:nvPr/>
        </p:nvSpPr>
        <p:spPr>
          <a:xfrm>
            <a:off x="10885730" y="1999342"/>
            <a:ext cx="1181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457200" eaLnBrk="1" latinLnBrk="0" hangingPunct="1"/>
            <a:r>
              <a:rPr lang="en-IL" sz="2400" dirty="0"/>
              <a:t>Offline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88DA000-111A-B2A3-2128-3C7BEE49685C}"/>
              </a:ext>
            </a:extLst>
          </p:cNvPr>
          <p:cNvSpPr txBox="1"/>
          <p:nvPr/>
        </p:nvSpPr>
        <p:spPr>
          <a:xfrm>
            <a:off x="10885731" y="3756223"/>
            <a:ext cx="1181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457200" eaLnBrk="1" latinLnBrk="0" hangingPunct="1"/>
            <a:r>
              <a:rPr lang="en-IL" sz="2400" dirty="0"/>
              <a:t>Online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01CBC5D-D931-8EE7-280C-10FEC8972387}"/>
                  </a:ext>
                </a:extLst>
              </p:cNvPr>
              <p:cNvSpPr/>
              <p:nvPr/>
            </p:nvSpPr>
            <p:spPr>
              <a:xfrm>
                <a:off x="8997184" y="4511260"/>
                <a:ext cx="581891" cy="36006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𝑑𝑖𝑔</m:t>
                      </m:r>
                    </m:oMath>
                  </m:oMathPara>
                </a14:m>
                <a:endParaRPr lang="en-IL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01CBC5D-D931-8EE7-280C-10FEC89723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7184" y="4511260"/>
                <a:ext cx="581891" cy="360063"/>
              </a:xfrm>
              <a:prstGeom prst="rect">
                <a:avLst/>
              </a:prstGeom>
              <a:blipFill>
                <a:blip r:embed="rId4"/>
                <a:stretch>
                  <a:fillRect l="-19149" r="-6383" b="-3793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23EA184-1B44-0081-B91D-E897CEBD24C6}"/>
              </a:ext>
            </a:extLst>
          </p:cNvPr>
          <p:cNvCxnSpPr>
            <a:cxnSpLocks/>
          </p:cNvCxnSpPr>
          <p:nvPr/>
        </p:nvCxnSpPr>
        <p:spPr>
          <a:xfrm>
            <a:off x="4704586" y="2013077"/>
            <a:ext cx="239468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E68D9AF-F6B6-3759-2606-E4453135085A}"/>
              </a:ext>
            </a:extLst>
          </p:cNvPr>
          <p:cNvSpPr txBox="1"/>
          <p:nvPr/>
        </p:nvSpPr>
        <p:spPr>
          <a:xfrm>
            <a:off x="4994770" y="1593729"/>
            <a:ext cx="1862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2400" dirty="0"/>
              <a:t>preprocess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D2B8988-EDBA-E4DF-D6FD-4B126987B8B0}"/>
                  </a:ext>
                </a:extLst>
              </p:cNvPr>
              <p:cNvSpPr/>
              <p:nvPr/>
            </p:nvSpPr>
            <p:spPr>
              <a:xfrm>
                <a:off x="3778694" y="1690688"/>
                <a:ext cx="566289" cy="5330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IL" sz="2800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D2B8988-EDBA-E4DF-D6FD-4B126987B8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694" y="1690688"/>
                <a:ext cx="566289" cy="5330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FCE9C75-F092-23D9-774D-8E0236BA87E6}"/>
                  </a:ext>
                </a:extLst>
              </p:cNvPr>
              <p:cNvSpPr/>
              <p:nvPr/>
            </p:nvSpPr>
            <p:spPr>
              <a:xfrm>
                <a:off x="7590088" y="1759547"/>
                <a:ext cx="566289" cy="5330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IL" sz="28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FCE9C75-F092-23D9-774D-8E0236BA87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088" y="1759547"/>
                <a:ext cx="566289" cy="5330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EDD9554-70C3-04E0-A177-CC724504DC06}"/>
                  </a:ext>
                </a:extLst>
              </p:cNvPr>
              <p:cNvSpPr/>
              <p:nvPr/>
            </p:nvSpPr>
            <p:spPr>
              <a:xfrm>
                <a:off x="2104248" y="4503965"/>
                <a:ext cx="566289" cy="5330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IL" sz="2800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EDD9554-70C3-04E0-A177-CC724504DC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4248" y="4503965"/>
                <a:ext cx="566289" cy="5330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6C8E4122-040A-DAD7-ACDE-53644B1348FE}"/>
              </a:ext>
            </a:extLst>
          </p:cNvPr>
          <p:cNvGrpSpPr/>
          <p:nvPr/>
        </p:nvGrpSpPr>
        <p:grpSpPr>
          <a:xfrm>
            <a:off x="3863896" y="3731029"/>
            <a:ext cx="3847171" cy="152479"/>
            <a:chOff x="3914078" y="2950386"/>
            <a:chExt cx="3847171" cy="217004"/>
          </a:xfrm>
        </p:grpSpPr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75FC8E87-AAC9-295E-1BC9-42B2E671253A}"/>
                </a:ext>
              </a:extLst>
            </p:cNvPr>
            <p:cNvCxnSpPr>
              <a:cxnSpLocks/>
            </p:cNvCxnSpPr>
            <p:nvPr/>
          </p:nvCxnSpPr>
          <p:spPr>
            <a:xfrm>
              <a:off x="3914078" y="2950386"/>
              <a:ext cx="37468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3229B9E4-ED08-5D58-B41D-AD6C10701CCB}"/>
                </a:ext>
              </a:extLst>
            </p:cNvPr>
            <p:cNvCxnSpPr>
              <a:cxnSpLocks/>
            </p:cNvCxnSpPr>
            <p:nvPr/>
          </p:nvCxnSpPr>
          <p:spPr>
            <a:xfrm>
              <a:off x="4036741" y="3167390"/>
              <a:ext cx="37245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F4445FE8-4B7D-2B89-4F5F-735961C9A6F9}"/>
              </a:ext>
            </a:extLst>
          </p:cNvPr>
          <p:cNvSpPr txBox="1"/>
          <p:nvPr/>
        </p:nvSpPr>
        <p:spPr>
          <a:xfrm>
            <a:off x="4806284" y="3285969"/>
            <a:ext cx="1862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L" sz="2400" dirty="0"/>
              <a:t>commit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9BAE53D-0501-BA1C-E30C-DE626B963D37}"/>
              </a:ext>
            </a:extLst>
          </p:cNvPr>
          <p:cNvGrpSpPr/>
          <p:nvPr/>
        </p:nvGrpSpPr>
        <p:grpSpPr>
          <a:xfrm>
            <a:off x="3873795" y="5249090"/>
            <a:ext cx="3847171" cy="152479"/>
            <a:chOff x="3914078" y="2950386"/>
            <a:chExt cx="3847171" cy="217004"/>
          </a:xfrm>
        </p:grpSpPr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7059C126-8726-A7EB-A488-F9C56A429B2E}"/>
                </a:ext>
              </a:extLst>
            </p:cNvPr>
            <p:cNvCxnSpPr>
              <a:cxnSpLocks/>
            </p:cNvCxnSpPr>
            <p:nvPr/>
          </p:nvCxnSpPr>
          <p:spPr>
            <a:xfrm>
              <a:off x="3914078" y="2950386"/>
              <a:ext cx="37468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02C2F99B-AA49-E0F9-21C5-EA3E53213B4A}"/>
                </a:ext>
              </a:extLst>
            </p:cNvPr>
            <p:cNvCxnSpPr>
              <a:cxnSpLocks/>
            </p:cNvCxnSpPr>
            <p:nvPr/>
          </p:nvCxnSpPr>
          <p:spPr>
            <a:xfrm>
              <a:off x="4036741" y="3167390"/>
              <a:ext cx="37245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52A5368-0CD0-3DAD-B481-B7CD30F5BBDE}"/>
                  </a:ext>
                </a:extLst>
              </p:cNvPr>
              <p:cNvSpPr txBox="1"/>
              <p:nvPr/>
            </p:nvSpPr>
            <p:spPr>
              <a:xfrm>
                <a:off x="4816183" y="4804030"/>
                <a:ext cx="186203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O</a:t>
                </a:r>
                <a:r>
                  <a:rPr lang="en-IL" sz="2400" dirty="0"/>
                  <a:t>pen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IL" sz="2400" dirty="0"/>
                  <a:t>)</a:t>
                </a: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52A5368-0CD0-3DAD-B481-B7CD30F5B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183" y="4804030"/>
                <a:ext cx="1862033" cy="461665"/>
              </a:xfrm>
              <a:prstGeom prst="rect">
                <a:avLst/>
              </a:prstGeom>
              <a:blipFill>
                <a:blip r:embed="rId7"/>
                <a:stretch>
                  <a:fillRect t="-8108" b="-2973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Curved Right Arrow 69">
            <a:extLst>
              <a:ext uri="{FF2B5EF4-FFF2-40B4-BE49-F238E27FC236}">
                <a16:creationId xmlns:a16="http://schemas.microsoft.com/office/drawing/2014/main" id="{8CACC364-5CE8-B6BB-9AD9-DD8DF90BF7B4}"/>
              </a:ext>
            </a:extLst>
          </p:cNvPr>
          <p:cNvSpPr/>
          <p:nvPr/>
        </p:nvSpPr>
        <p:spPr>
          <a:xfrm rot="10800000">
            <a:off x="7666553" y="4861483"/>
            <a:ext cx="566288" cy="886163"/>
          </a:xfrm>
          <a:prstGeom prst="curved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0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animBg="1"/>
      <p:bldP spid="7" grpId="0" animBg="1"/>
      <p:bldP spid="27" grpId="0"/>
      <p:bldP spid="28" grpId="0"/>
      <p:bldP spid="5" grpId="0" animBg="1"/>
      <p:bldP spid="12" grpId="0"/>
      <p:bldP spid="31" grpId="0" animBg="1"/>
      <p:bldP spid="32" grpId="0" animBg="1"/>
      <p:bldP spid="33" grpId="0" animBg="1"/>
      <p:bldP spid="51" grpId="0"/>
      <p:bldP spid="69" grpId="0"/>
      <p:bldP spid="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E0DB-443A-EB0B-879B-90650A869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Existing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0015-A0FE-C06D-B8D7-2C127A8D3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sz="2400" dirty="0"/>
              <a:t>Merkle tree (</a:t>
            </a:r>
            <a:r>
              <a:rPr lang="en-IL" sz="2400" dirty="0">
                <a:solidFill>
                  <a:srgbClr val="C00000"/>
                </a:solidFill>
              </a:rPr>
              <a:t>in the CRS model</a:t>
            </a:r>
            <a:r>
              <a:rPr lang="en-IL" sz="2400" dirty="0"/>
              <a:t>)</a:t>
            </a:r>
          </a:p>
          <a:p>
            <a:r>
              <a:rPr lang="en-IL" sz="2400" dirty="0"/>
              <a:t>Keyless multi-collision resistant hash (</a:t>
            </a:r>
            <a:r>
              <a:rPr lang="en-US" sz="2400" dirty="0">
                <a:solidFill>
                  <a:srgbClr val="C00000"/>
                </a:solidFill>
              </a:rPr>
              <a:t>N</a:t>
            </a:r>
            <a:r>
              <a:rPr lang="en-IL" sz="2400" dirty="0">
                <a:solidFill>
                  <a:srgbClr val="C00000"/>
                </a:solidFill>
              </a:rPr>
              <a:t>on-standard assumption</a:t>
            </a:r>
            <a:r>
              <a:rPr lang="en-IL" sz="2400" dirty="0"/>
              <a:t>)</a:t>
            </a:r>
          </a:p>
          <a:p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RingLWE</a:t>
            </a:r>
            <a:r>
              <a:rPr lang="en-US" dirty="0"/>
              <a:t> </a:t>
            </a:r>
            <a:r>
              <a:rPr lang="en-IL" sz="2200" dirty="0"/>
              <a:t>[Lin-Mook-Wichs24</a:t>
            </a:r>
            <a:r>
              <a:rPr lang="en-US" sz="2200" dirty="0"/>
              <a:t>]</a:t>
            </a:r>
            <a:endParaRPr lang="en-IL" sz="2200" dirty="0"/>
          </a:p>
          <a:p>
            <a:pPr lvl="1"/>
            <a:r>
              <a:rPr lang="en-IL" dirty="0">
                <a:solidFill>
                  <a:srgbClr val="C00000"/>
                </a:solidFill>
              </a:rPr>
              <a:t>Privately verifiable: receiver must keep digest secret</a:t>
            </a:r>
          </a:p>
          <a:p>
            <a:pPr lvl="1"/>
            <a:r>
              <a:rPr lang="en-IL" dirty="0">
                <a:solidFill>
                  <a:srgbClr val="C00000"/>
                </a:solidFill>
              </a:rPr>
              <a:t>Selective rejection attack: verification bit leaks information on the digest</a:t>
            </a:r>
          </a:p>
          <a:p>
            <a:endParaRPr lang="en-IL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6CB3C2-A2BF-7D9A-D75F-EE13B8E13474}"/>
              </a:ext>
            </a:extLst>
          </p:cNvPr>
          <p:cNvSpPr/>
          <p:nvPr/>
        </p:nvSpPr>
        <p:spPr>
          <a:xfrm>
            <a:off x="8524731" y="4659625"/>
            <a:ext cx="1526798" cy="857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L" sz="2800" dirty="0"/>
              <a:t>Receiver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6956BF-B634-F7E4-47EF-0944BF249ABC}"/>
              </a:ext>
            </a:extLst>
          </p:cNvPr>
          <p:cNvSpPr/>
          <p:nvPr/>
        </p:nvSpPr>
        <p:spPr>
          <a:xfrm>
            <a:off x="1658534" y="4658380"/>
            <a:ext cx="1526798" cy="857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L" sz="2800" dirty="0"/>
              <a:t>Sender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49CB1E-D13C-A1C3-E4F2-F7B0CF4F9F00}"/>
              </a:ext>
            </a:extLst>
          </p:cNvPr>
          <p:cNvSpPr txBox="1"/>
          <p:nvPr/>
        </p:nvSpPr>
        <p:spPr>
          <a:xfrm>
            <a:off x="8782638" y="5516126"/>
            <a:ext cx="1118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L" sz="2400" dirty="0"/>
              <a:t>Private digest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A0AD0AB-9903-B708-99FA-43506F2875BA}"/>
              </a:ext>
            </a:extLst>
          </p:cNvPr>
          <p:cNvGrpSpPr/>
          <p:nvPr/>
        </p:nvGrpSpPr>
        <p:grpSpPr>
          <a:xfrm>
            <a:off x="3910144" y="4703982"/>
            <a:ext cx="3847171" cy="152479"/>
            <a:chOff x="3914078" y="2950386"/>
            <a:chExt cx="3847171" cy="217004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1F850B5-657B-9F32-DB43-3A0993F0016A}"/>
                </a:ext>
              </a:extLst>
            </p:cNvPr>
            <p:cNvCxnSpPr>
              <a:cxnSpLocks/>
            </p:cNvCxnSpPr>
            <p:nvPr/>
          </p:nvCxnSpPr>
          <p:spPr>
            <a:xfrm>
              <a:off x="3914078" y="2950386"/>
              <a:ext cx="37468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48D380A-4023-BE71-2399-7A019A8EC291}"/>
                </a:ext>
              </a:extLst>
            </p:cNvPr>
            <p:cNvCxnSpPr>
              <a:cxnSpLocks/>
            </p:cNvCxnSpPr>
            <p:nvPr/>
          </p:nvCxnSpPr>
          <p:spPr>
            <a:xfrm>
              <a:off x="4036741" y="3167390"/>
              <a:ext cx="37245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9" name="Curved Right Arrow 28">
            <a:extLst>
              <a:ext uri="{FF2B5EF4-FFF2-40B4-BE49-F238E27FC236}">
                <a16:creationId xmlns:a16="http://schemas.microsoft.com/office/drawing/2014/main" id="{73CF9534-1079-466E-F071-A6A0046B8AB3}"/>
              </a:ext>
            </a:extLst>
          </p:cNvPr>
          <p:cNvSpPr/>
          <p:nvPr/>
        </p:nvSpPr>
        <p:spPr>
          <a:xfrm rot="10800000" flipH="1">
            <a:off x="3185332" y="5521288"/>
            <a:ext cx="574000" cy="1259683"/>
          </a:xfrm>
          <a:prstGeom prst="curved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solidFill>
                <a:schemeClr val="tx1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2825084-D3EF-0B2F-AAFE-1B0DE3B59E65}"/>
              </a:ext>
            </a:extLst>
          </p:cNvPr>
          <p:cNvCxnSpPr>
            <a:cxnSpLocks/>
          </p:cNvCxnSpPr>
          <p:nvPr/>
        </p:nvCxnSpPr>
        <p:spPr>
          <a:xfrm>
            <a:off x="3917391" y="6610953"/>
            <a:ext cx="374681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F91829A-02F4-9BCD-8260-1CD6FC273542}"/>
              </a:ext>
            </a:extLst>
          </p:cNvPr>
          <p:cNvSpPr txBox="1"/>
          <p:nvPr/>
        </p:nvSpPr>
        <p:spPr>
          <a:xfrm>
            <a:off x="4780722" y="6176142"/>
            <a:ext cx="2780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  <a:r>
              <a:rPr lang="en-IL" sz="2400" dirty="0"/>
              <a:t>ccept / reject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0B9E8EF-6BBE-8885-C422-39BBEFABDB48}"/>
              </a:ext>
            </a:extLst>
          </p:cNvPr>
          <p:cNvGrpSpPr/>
          <p:nvPr/>
        </p:nvGrpSpPr>
        <p:grpSpPr>
          <a:xfrm>
            <a:off x="3873795" y="5925982"/>
            <a:ext cx="3847171" cy="152479"/>
            <a:chOff x="3914078" y="2950386"/>
            <a:chExt cx="3847171" cy="217004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CE64D33-1349-CBA7-6292-4156A1778F65}"/>
                </a:ext>
              </a:extLst>
            </p:cNvPr>
            <p:cNvCxnSpPr>
              <a:cxnSpLocks/>
            </p:cNvCxnSpPr>
            <p:nvPr/>
          </p:nvCxnSpPr>
          <p:spPr>
            <a:xfrm>
              <a:off x="3914078" y="2950386"/>
              <a:ext cx="37468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72DBEC7F-C766-EE8C-8CBF-322D2C7A6569}"/>
                </a:ext>
              </a:extLst>
            </p:cNvPr>
            <p:cNvCxnSpPr>
              <a:cxnSpLocks/>
            </p:cNvCxnSpPr>
            <p:nvPr/>
          </p:nvCxnSpPr>
          <p:spPr>
            <a:xfrm>
              <a:off x="4036741" y="3167390"/>
              <a:ext cx="37245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EF841DA-6A25-6995-24DF-11CA11399292}"/>
              </a:ext>
            </a:extLst>
          </p:cNvPr>
          <p:cNvSpPr txBox="1"/>
          <p:nvPr/>
        </p:nvSpPr>
        <p:spPr>
          <a:xfrm>
            <a:off x="4816183" y="5480922"/>
            <a:ext cx="1862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L" sz="2400" dirty="0"/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314413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/>
      <p:bldP spid="29" grpId="0" animBg="1"/>
      <p:bldP spid="11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9782E22-F1B0-DAE5-1683-C82857BF4034}"/>
              </a:ext>
            </a:extLst>
          </p:cNvPr>
          <p:cNvSpPr txBox="1"/>
          <p:nvPr/>
        </p:nvSpPr>
        <p:spPr>
          <a:xfrm>
            <a:off x="722413" y="5179114"/>
            <a:ext cx="10747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2800" dirty="0"/>
              <a:t>[Lin-Mook-Wichs24</a:t>
            </a:r>
            <a:r>
              <a:rPr lang="en-US" sz="2800" dirty="0"/>
              <a:t>]: private digest, verification bit must be kept private</a:t>
            </a:r>
            <a:endParaRPr lang="en-IL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E712FE-497D-BF0C-4B52-BB7BFBDC4C01}"/>
              </a:ext>
            </a:extLst>
          </p:cNvPr>
          <p:cNvSpPr txBox="1"/>
          <p:nvPr/>
        </p:nvSpPr>
        <p:spPr>
          <a:xfrm>
            <a:off x="722414" y="1174568"/>
            <a:ext cx="10747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Dream Goal: public digest</a:t>
            </a:r>
            <a:endParaRPr lang="en-IL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7ADCA9-94E9-A9E7-8BC0-EE179A6240D0}"/>
              </a:ext>
            </a:extLst>
          </p:cNvPr>
          <p:cNvSpPr txBox="1"/>
          <p:nvPr/>
        </p:nvSpPr>
        <p:spPr>
          <a:xfrm>
            <a:off x="722416" y="2905780"/>
            <a:ext cx="10179132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000" b="1" dirty="0"/>
              <a:t>This work</a:t>
            </a:r>
            <a:r>
              <a:rPr lang="en-US" sz="3000" dirty="0"/>
              <a:t>: private digest, but verification bit can be made public</a:t>
            </a:r>
          </a:p>
          <a:p>
            <a:r>
              <a:rPr lang="en-US" sz="3000" dirty="0"/>
              <a:t>Assuming </a:t>
            </a:r>
            <a:r>
              <a:rPr lang="en-US" sz="3000" dirty="0" err="1"/>
              <a:t>RingLWE</a:t>
            </a:r>
            <a:endParaRPr lang="en-IL" sz="3000" dirty="0"/>
          </a:p>
        </p:txBody>
      </p:sp>
    </p:spTree>
    <p:extLst>
      <p:ext uri="{BB962C8B-B14F-4D97-AF65-F5344CB8AC3E}">
        <p14:creationId xmlns:p14="http://schemas.microsoft.com/office/powerpoint/2010/main" val="74202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 uiExpan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00F1C-4A51-DC3B-AE2E-21A7E1627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Our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3A7BF-19B0-CC8D-AC70-A85C98BB2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48951"/>
            <a:ext cx="10515600" cy="17280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Leakage resilient Crypto: </a:t>
            </a:r>
          </a:p>
          <a:p>
            <a:pPr lvl="1"/>
            <a:r>
              <a:rPr lang="en-US" dirty="0"/>
              <a:t>Algebraic leakage lemma </a:t>
            </a:r>
            <a:r>
              <a:rPr lang="en-IL" sz="1600" dirty="0"/>
              <a:t>[Chung-Kalai-Liu-Raz11]</a:t>
            </a:r>
          </a:p>
          <a:p>
            <a:r>
              <a:rPr lang="en-IL" dirty="0"/>
              <a:t>New algebraic commitment</a:t>
            </a:r>
          </a:p>
          <a:p>
            <a:pPr lvl="1"/>
            <a:r>
              <a:rPr lang="en-IL" dirty="0"/>
              <a:t>inspired by linear commitments of </a:t>
            </a:r>
            <a:r>
              <a:rPr lang="en-IL" sz="1600" dirty="0"/>
              <a:t>[Ishai-Kushilevitz-Ostrovsky07]</a:t>
            </a:r>
            <a:endParaRPr lang="en-IL" dirty="0"/>
          </a:p>
          <a:p>
            <a:endParaRPr lang="en-IL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7C68D0-C65F-EAB3-D199-EEBC6B7CB0B0}"/>
              </a:ext>
            </a:extLst>
          </p:cNvPr>
          <p:cNvSpPr/>
          <p:nvPr/>
        </p:nvSpPr>
        <p:spPr>
          <a:xfrm>
            <a:off x="7704397" y="1691933"/>
            <a:ext cx="1526798" cy="857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L" sz="2800" dirty="0"/>
              <a:t>Receiver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8E8BA5-5FEA-F057-B9B7-1F45CB8EB905}"/>
              </a:ext>
            </a:extLst>
          </p:cNvPr>
          <p:cNvSpPr/>
          <p:nvPr/>
        </p:nvSpPr>
        <p:spPr>
          <a:xfrm>
            <a:off x="838200" y="1690688"/>
            <a:ext cx="1526798" cy="857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L" sz="2800" dirty="0"/>
              <a:t>Sender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858FC6-9DB9-D583-652B-3836C3B9DE2F}"/>
              </a:ext>
            </a:extLst>
          </p:cNvPr>
          <p:cNvSpPr txBox="1"/>
          <p:nvPr/>
        </p:nvSpPr>
        <p:spPr>
          <a:xfrm>
            <a:off x="7962304" y="2548434"/>
            <a:ext cx="1118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L" sz="2400" dirty="0"/>
              <a:t>Private digest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002CBE-DF05-F8DB-1A8A-9F4A94F2C3D0}"/>
              </a:ext>
            </a:extLst>
          </p:cNvPr>
          <p:cNvGrpSpPr/>
          <p:nvPr/>
        </p:nvGrpSpPr>
        <p:grpSpPr>
          <a:xfrm>
            <a:off x="3089810" y="1736290"/>
            <a:ext cx="3847171" cy="152479"/>
            <a:chOff x="3914078" y="2950386"/>
            <a:chExt cx="3847171" cy="21700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F2990A42-B748-658E-94F0-2BD8F098F46D}"/>
                </a:ext>
              </a:extLst>
            </p:cNvPr>
            <p:cNvCxnSpPr>
              <a:cxnSpLocks/>
            </p:cNvCxnSpPr>
            <p:nvPr/>
          </p:nvCxnSpPr>
          <p:spPr>
            <a:xfrm>
              <a:off x="3914078" y="2950386"/>
              <a:ext cx="37468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1A6DB97-22D3-09C5-E636-E8DF5444EFE5}"/>
                </a:ext>
              </a:extLst>
            </p:cNvPr>
            <p:cNvCxnSpPr>
              <a:cxnSpLocks/>
            </p:cNvCxnSpPr>
            <p:nvPr/>
          </p:nvCxnSpPr>
          <p:spPr>
            <a:xfrm>
              <a:off x="4036741" y="3167390"/>
              <a:ext cx="37245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" name="Curved Right Arrow 9">
            <a:extLst>
              <a:ext uri="{FF2B5EF4-FFF2-40B4-BE49-F238E27FC236}">
                <a16:creationId xmlns:a16="http://schemas.microsoft.com/office/drawing/2014/main" id="{6E5B2DAD-760B-B336-3A79-F9A0102D4241}"/>
              </a:ext>
            </a:extLst>
          </p:cNvPr>
          <p:cNvSpPr/>
          <p:nvPr/>
        </p:nvSpPr>
        <p:spPr>
          <a:xfrm rot="10800000" flipH="1">
            <a:off x="2364998" y="2553596"/>
            <a:ext cx="574000" cy="1185768"/>
          </a:xfrm>
          <a:prstGeom prst="curved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4EA3A37-C020-1088-90CD-F8DB510337C8}"/>
              </a:ext>
            </a:extLst>
          </p:cNvPr>
          <p:cNvCxnSpPr>
            <a:cxnSpLocks/>
          </p:cNvCxnSpPr>
          <p:nvPr/>
        </p:nvCxnSpPr>
        <p:spPr>
          <a:xfrm>
            <a:off x="3097057" y="3643261"/>
            <a:ext cx="374681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206B9AE-22E6-0F58-62B0-9FDE53051BA8}"/>
              </a:ext>
            </a:extLst>
          </p:cNvPr>
          <p:cNvSpPr txBox="1"/>
          <p:nvPr/>
        </p:nvSpPr>
        <p:spPr>
          <a:xfrm>
            <a:off x="3960388" y="3208450"/>
            <a:ext cx="2780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  <a:r>
              <a:rPr lang="en-IL" sz="2400" dirty="0"/>
              <a:t>ccept / reject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08BBFA3-64CF-88B3-D122-D36586FFE05D}"/>
              </a:ext>
            </a:extLst>
          </p:cNvPr>
          <p:cNvGrpSpPr/>
          <p:nvPr/>
        </p:nvGrpSpPr>
        <p:grpSpPr>
          <a:xfrm>
            <a:off x="3053461" y="2958290"/>
            <a:ext cx="3847171" cy="152479"/>
            <a:chOff x="3914078" y="2950386"/>
            <a:chExt cx="3847171" cy="217004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0975CF2-3437-E3ED-1040-CAD11AFF06D8}"/>
                </a:ext>
              </a:extLst>
            </p:cNvPr>
            <p:cNvCxnSpPr>
              <a:cxnSpLocks/>
            </p:cNvCxnSpPr>
            <p:nvPr/>
          </p:nvCxnSpPr>
          <p:spPr>
            <a:xfrm>
              <a:off x="3914078" y="2950386"/>
              <a:ext cx="37468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74F546D3-E9F3-4BC2-2DC2-4DF4665DBAD7}"/>
                </a:ext>
              </a:extLst>
            </p:cNvPr>
            <p:cNvCxnSpPr>
              <a:cxnSpLocks/>
            </p:cNvCxnSpPr>
            <p:nvPr/>
          </p:nvCxnSpPr>
          <p:spPr>
            <a:xfrm>
              <a:off x="4036741" y="3167390"/>
              <a:ext cx="37245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4B84108A-7582-6ED5-8531-704DF08DE1BD}"/>
              </a:ext>
            </a:extLst>
          </p:cNvPr>
          <p:cNvSpPr txBox="1"/>
          <p:nvPr/>
        </p:nvSpPr>
        <p:spPr>
          <a:xfrm>
            <a:off x="3995849" y="2513230"/>
            <a:ext cx="1862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L" sz="2400" dirty="0"/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287305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0" grpId="0" animBg="1"/>
      <p:bldP spid="1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CBB5C-C5E3-6E74-DC74-2083F1336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Algebraic Encoding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10047E7-2A05-F109-2B87-69178A4594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30872"/>
                <a:ext cx="10515600" cy="5327128"/>
              </a:xfrm>
            </p:spPr>
            <p:txBody>
              <a:bodyPr>
                <a:normAutofit/>
              </a:bodyPr>
              <a:lstStyle/>
              <a:p>
                <a:r>
                  <a:rPr lang="en-US" b="0" dirty="0"/>
                  <a:t>Low Degree Extension: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</m:oMath>
                </a14:m>
                <a:r>
                  <a:rPr lang="en-US" dirty="0"/>
                  <a:t> polynomial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: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𝔽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Mapping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𝔽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IL" dirty="0"/>
                  <a:t> database for doubly-efficient PIR</a:t>
                </a:r>
              </a:p>
              <a:p>
                <a:pPr lvl="1"/>
                <a:r>
                  <a:rPr lang="en-IL" dirty="0"/>
                  <a:t>Use PIR preprocessing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10047E7-2A05-F109-2B87-69178A4594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30872"/>
                <a:ext cx="10515600" cy="5327128"/>
              </a:xfrm>
              <a:blipFill>
                <a:blip r:embed="rId3"/>
                <a:stretch>
                  <a:fillRect l="-1086" t="-190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E718A811-84F3-CA16-6DE6-515E994DAC67}"/>
              </a:ext>
            </a:extLst>
          </p:cNvPr>
          <p:cNvSpPr/>
          <p:nvPr/>
        </p:nvSpPr>
        <p:spPr>
          <a:xfrm>
            <a:off x="8524731" y="4678412"/>
            <a:ext cx="1526798" cy="857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L" sz="2800" dirty="0"/>
              <a:t>Receiver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3E122C-C2E3-B9D8-BD0A-37B854F35854}"/>
              </a:ext>
            </a:extLst>
          </p:cNvPr>
          <p:cNvSpPr/>
          <p:nvPr/>
        </p:nvSpPr>
        <p:spPr>
          <a:xfrm>
            <a:off x="1658534" y="4677167"/>
            <a:ext cx="1526798" cy="857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L" sz="2800" dirty="0"/>
              <a:t>Sender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81A9B03-4FB8-A86A-6917-1A0CA6E5CBC0}"/>
              </a:ext>
            </a:extLst>
          </p:cNvPr>
          <p:cNvGrpSpPr/>
          <p:nvPr/>
        </p:nvGrpSpPr>
        <p:grpSpPr>
          <a:xfrm>
            <a:off x="4196242" y="4519013"/>
            <a:ext cx="3222651" cy="461665"/>
            <a:chOff x="3914076" y="5310224"/>
            <a:chExt cx="3222651" cy="461665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D2BBC92-A39B-56CF-58DA-D2699EDF04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14076" y="5712070"/>
              <a:ext cx="3222651" cy="1313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non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68E05495-D364-58B8-744A-7D46634EEEF4}"/>
                    </a:ext>
                  </a:extLst>
                </p:cNvPr>
                <p:cNvSpPr txBox="1"/>
                <p:nvPr/>
              </p:nvSpPr>
              <p:spPr>
                <a:xfrm>
                  <a:off x="4650502" y="5310224"/>
                  <a:ext cx="191642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𝑃𝐼𝑅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IL" sz="2400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68E05495-D364-58B8-744A-7D46634EEE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50502" y="5310224"/>
                  <a:ext cx="1916426" cy="461665"/>
                </a:xfrm>
                <a:prstGeom prst="rect">
                  <a:avLst/>
                </a:prstGeom>
                <a:blipFill>
                  <a:blip r:embed="rId4"/>
                  <a:stretch>
                    <a:fillRect b="-15789"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8E378BB-679A-0B69-28A6-B83527E770CD}"/>
              </a:ext>
            </a:extLst>
          </p:cNvPr>
          <p:cNvGrpSpPr/>
          <p:nvPr/>
        </p:nvGrpSpPr>
        <p:grpSpPr>
          <a:xfrm>
            <a:off x="4318907" y="4970554"/>
            <a:ext cx="3229194" cy="509178"/>
            <a:chOff x="4036741" y="5712070"/>
            <a:chExt cx="3229194" cy="509178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D33BDFE9-CA60-8833-1E04-2325ECC63CD1}"/>
                </a:ext>
              </a:extLst>
            </p:cNvPr>
            <p:cNvCxnSpPr>
              <a:cxnSpLocks/>
            </p:cNvCxnSpPr>
            <p:nvPr/>
          </p:nvCxnSpPr>
          <p:spPr>
            <a:xfrm>
              <a:off x="4036741" y="6170143"/>
              <a:ext cx="322919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0FB6F4D1-9055-9925-43FF-BBF67996581C}"/>
                    </a:ext>
                  </a:extLst>
                </p:cNvPr>
                <p:cNvSpPr txBox="1"/>
                <p:nvPr/>
              </p:nvSpPr>
              <p:spPr>
                <a:xfrm>
                  <a:off x="4700128" y="5712070"/>
                  <a:ext cx="1717580" cy="5091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𝑃𝐼𝑅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lang="en-IL" sz="2400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0FB6F4D1-9055-9925-43FF-BBF6799658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00128" y="5712070"/>
                  <a:ext cx="1717580" cy="509178"/>
                </a:xfrm>
                <a:prstGeom prst="rect">
                  <a:avLst/>
                </a:prstGeom>
                <a:blipFill>
                  <a:blip r:embed="rId5"/>
                  <a:stretch>
                    <a:fillRect l="-735" r="-8824" b="-4878"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5F414B5-C32F-91BC-C97B-4C681B2190D0}"/>
                  </a:ext>
                </a:extLst>
              </p:cNvPr>
              <p:cNvSpPr/>
              <p:nvPr/>
            </p:nvSpPr>
            <p:spPr>
              <a:xfrm>
                <a:off x="2138788" y="5634516"/>
                <a:ext cx="566289" cy="5330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IL" sz="28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5F414B5-C32F-91BC-C97B-4C681B2190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788" y="5634516"/>
                <a:ext cx="566289" cy="533028"/>
              </a:xfrm>
              <a:prstGeom prst="rect">
                <a:avLst/>
              </a:prstGeom>
              <a:blipFill>
                <a:blip r:embed="rId6"/>
                <a:stretch>
                  <a:fillRect l="-10870" b="-93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372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2ACCD-2276-7D2B-81F6-45D244EA0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The Commitment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8C9BF3F-BB9B-D307-B03B-B764B6FE06FE}"/>
              </a:ext>
            </a:extLst>
          </p:cNvPr>
          <p:cNvSpPr/>
          <p:nvPr/>
        </p:nvSpPr>
        <p:spPr>
          <a:xfrm>
            <a:off x="8521474" y="2063979"/>
            <a:ext cx="1526798" cy="857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L" sz="2800" dirty="0"/>
              <a:t>Receiver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7CCA3B58-15BD-D4C8-1065-2E48E29E5167}"/>
              </a:ext>
            </a:extLst>
          </p:cNvPr>
          <p:cNvGrpSpPr/>
          <p:nvPr/>
        </p:nvGrpSpPr>
        <p:grpSpPr>
          <a:xfrm>
            <a:off x="3914075" y="4063885"/>
            <a:ext cx="3746812" cy="461665"/>
            <a:chOff x="3914076" y="5303061"/>
            <a:chExt cx="3746812" cy="461665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E272247-9412-8A2D-D109-52DD1FB1749B}"/>
                </a:ext>
              </a:extLst>
            </p:cNvPr>
            <p:cNvCxnSpPr>
              <a:cxnSpLocks/>
            </p:cNvCxnSpPr>
            <p:nvPr/>
          </p:nvCxnSpPr>
          <p:spPr>
            <a:xfrm>
              <a:off x="3914076" y="5725207"/>
              <a:ext cx="374681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non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EAC4E3D1-2396-1DEA-EFE4-A4348C07B112}"/>
                    </a:ext>
                  </a:extLst>
                </p:cNvPr>
                <p:cNvSpPr txBox="1"/>
                <p:nvPr/>
              </p:nvSpPr>
              <p:spPr>
                <a:xfrm>
                  <a:off x="4118519" y="5303061"/>
                  <a:ext cx="347603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𝑃𝐼𝑅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IL" sz="2400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EAC4E3D1-2396-1DEA-EFE4-A4348C07B1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8519" y="5303061"/>
                  <a:ext cx="3476030" cy="461665"/>
                </a:xfrm>
                <a:prstGeom prst="rect">
                  <a:avLst/>
                </a:prstGeom>
                <a:blipFill>
                  <a:blip r:embed="rId3"/>
                  <a:stretch>
                    <a:fillRect b="-21622"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A48D5F6A-21EC-D63D-66D4-CCA79EA3C5C6}"/>
              </a:ext>
            </a:extLst>
          </p:cNvPr>
          <p:cNvGrpSpPr/>
          <p:nvPr/>
        </p:nvGrpSpPr>
        <p:grpSpPr>
          <a:xfrm>
            <a:off x="4036740" y="4472894"/>
            <a:ext cx="3724507" cy="461665"/>
            <a:chOff x="4036741" y="5712070"/>
            <a:chExt cx="3724507" cy="461665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AC9F7C8-26DF-FD8D-143C-9ED101DDB175}"/>
                </a:ext>
              </a:extLst>
            </p:cNvPr>
            <p:cNvCxnSpPr>
              <a:cxnSpLocks/>
            </p:cNvCxnSpPr>
            <p:nvPr/>
          </p:nvCxnSpPr>
          <p:spPr>
            <a:xfrm>
              <a:off x="4036741" y="6125539"/>
              <a:ext cx="372450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A67A5705-C3F4-CD0A-1153-438E90EF1515}"/>
                    </a:ext>
                  </a:extLst>
                </p:cNvPr>
                <p:cNvSpPr txBox="1"/>
                <p:nvPr/>
              </p:nvSpPr>
              <p:spPr>
                <a:xfrm>
                  <a:off x="4106800" y="5712070"/>
                  <a:ext cx="347603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𝑃𝐼𝑅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∘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</m:oMath>
                    </m:oMathPara>
                  </a14:m>
                  <a:endParaRPr lang="en-IL" sz="2400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A67A5705-C3F4-CD0A-1153-438E90EF15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06800" y="5712070"/>
                  <a:ext cx="3476030" cy="461665"/>
                </a:xfrm>
                <a:prstGeom prst="rect">
                  <a:avLst/>
                </a:prstGeom>
                <a:blipFill>
                  <a:blip r:embed="rId4"/>
                  <a:stretch>
                    <a:fillRect b="-21622"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6B166E7-493B-4B50-3A17-847B0DCE09E5}"/>
                  </a:ext>
                </a:extLst>
              </p:cNvPr>
              <p:cNvSpPr txBox="1"/>
              <p:nvPr/>
            </p:nvSpPr>
            <p:spPr>
              <a:xfrm>
                <a:off x="2055801" y="2911226"/>
                <a:ext cx="5649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IL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6B166E7-493B-4B50-3A17-847B0DCE09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5801" y="2911226"/>
                <a:ext cx="564962" cy="461665"/>
              </a:xfrm>
              <a:prstGeom prst="rect">
                <a:avLst/>
              </a:prstGeom>
              <a:blipFill>
                <a:blip r:embed="rId5"/>
                <a:stretch>
                  <a:fillRect b="-1081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5CC17FF-AC3F-EC04-6F54-749B2045E541}"/>
              </a:ext>
            </a:extLst>
          </p:cNvPr>
          <p:cNvCxnSpPr>
            <a:cxnSpLocks/>
          </p:cNvCxnSpPr>
          <p:nvPr/>
        </p:nvCxnSpPr>
        <p:spPr>
          <a:xfrm>
            <a:off x="3248722" y="3414679"/>
            <a:ext cx="5003180" cy="0"/>
          </a:xfrm>
          <a:prstGeom prst="line">
            <a:avLst/>
          </a:prstGeom>
          <a:ln w="1905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616C646B-6A74-3B9E-7718-C92176FF1C1B}"/>
              </a:ext>
            </a:extLst>
          </p:cNvPr>
          <p:cNvSpPr/>
          <p:nvPr/>
        </p:nvSpPr>
        <p:spPr>
          <a:xfrm>
            <a:off x="1515566" y="2063979"/>
            <a:ext cx="1526798" cy="857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L" sz="2800" dirty="0"/>
              <a:t>Sender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1CD30A-8F8D-683C-9C28-76B81D63A5E2}"/>
                  </a:ext>
                </a:extLst>
              </p:cNvPr>
              <p:cNvSpPr txBox="1"/>
              <p:nvPr/>
            </p:nvSpPr>
            <p:spPr>
              <a:xfrm>
                <a:off x="8310668" y="2906055"/>
                <a:ext cx="18973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𝑑𝑖𝑔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</m:oMath>
                  </m:oMathPara>
                </a14:m>
                <a:endParaRPr lang="en-IL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B1CD30A-8F8D-683C-9C28-76B81D63A5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0668" y="2906055"/>
                <a:ext cx="1897379" cy="461665"/>
              </a:xfrm>
              <a:prstGeom prst="rect">
                <a:avLst/>
              </a:prstGeom>
              <a:blipFill>
                <a:blip r:embed="rId6"/>
                <a:stretch>
                  <a:fillRect l="-662" b="-24324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Group 67">
            <a:extLst>
              <a:ext uri="{FF2B5EF4-FFF2-40B4-BE49-F238E27FC236}">
                <a16:creationId xmlns:a16="http://schemas.microsoft.com/office/drawing/2014/main" id="{4F72D009-69F7-F4B7-1988-E93359248A57}"/>
              </a:ext>
            </a:extLst>
          </p:cNvPr>
          <p:cNvGrpSpPr/>
          <p:nvPr/>
        </p:nvGrpSpPr>
        <p:grpSpPr>
          <a:xfrm>
            <a:off x="3914077" y="2021439"/>
            <a:ext cx="3746810" cy="461665"/>
            <a:chOff x="3910143" y="3790594"/>
            <a:chExt cx="3746810" cy="461665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4A48029A-8BB2-7486-9BBC-7B664592C5C0}"/>
                </a:ext>
              </a:extLst>
            </p:cNvPr>
            <p:cNvCxnSpPr>
              <a:cxnSpLocks/>
            </p:cNvCxnSpPr>
            <p:nvPr/>
          </p:nvCxnSpPr>
          <p:spPr>
            <a:xfrm>
              <a:off x="3910143" y="4214813"/>
              <a:ext cx="37468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971AA4D1-5D22-CE19-B40F-50560450C3AE}"/>
                    </a:ext>
                  </a:extLst>
                </p:cNvPr>
                <p:cNvSpPr txBox="1"/>
                <p:nvPr/>
              </p:nvSpPr>
              <p:spPr>
                <a:xfrm>
                  <a:off x="4279093" y="3790594"/>
                  <a:ext cx="293456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algn="r" defTabSz="914400" rtl="1" eaLnBrk="1" latinLnBrk="0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𝑃𝐼𝑅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∼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𝔽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en-IL" sz="2400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971AA4D1-5D22-CE19-B40F-50560450C3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9093" y="3790594"/>
                  <a:ext cx="2934569" cy="461665"/>
                </a:xfrm>
                <a:prstGeom prst="rect">
                  <a:avLst/>
                </a:prstGeom>
                <a:blipFill>
                  <a:blip r:embed="rId7"/>
                  <a:stretch>
                    <a:fillRect b="-13514"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D083E4C-4163-C60D-0E05-D89A8CABA1D6}"/>
              </a:ext>
            </a:extLst>
          </p:cNvPr>
          <p:cNvGrpSpPr/>
          <p:nvPr/>
        </p:nvGrpSpPr>
        <p:grpSpPr>
          <a:xfrm>
            <a:off x="4036741" y="2459931"/>
            <a:ext cx="3724508" cy="509178"/>
            <a:chOff x="4032807" y="4229086"/>
            <a:chExt cx="3724508" cy="509178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8EAC2F8E-E96D-A7D5-07A1-14160C9BBE15}"/>
                </a:ext>
              </a:extLst>
            </p:cNvPr>
            <p:cNvCxnSpPr>
              <a:cxnSpLocks/>
            </p:cNvCxnSpPr>
            <p:nvPr/>
          </p:nvCxnSpPr>
          <p:spPr>
            <a:xfrm>
              <a:off x="4032807" y="4676781"/>
              <a:ext cx="37245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7EFF1EE3-4792-F647-BA46-B454AD59FF13}"/>
                    </a:ext>
                  </a:extLst>
                </p:cNvPr>
                <p:cNvSpPr txBox="1"/>
                <p:nvPr/>
              </p:nvSpPr>
              <p:spPr>
                <a:xfrm>
                  <a:off x="4262391" y="4229086"/>
                  <a:ext cx="3042311" cy="5091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algn="r" defTabSz="914400" rtl="1" eaLnBrk="1" latinLnBrk="0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𝑃𝐼𝑅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lang="en-IL" sz="2400" dirty="0"/>
                </a:p>
              </p:txBody>
            </p:sp>
          </mc:Choice>
          <mc:Fallback xmlns="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7EFF1EE3-4792-F647-BA46-B454AD59FF1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2391" y="4229086"/>
                  <a:ext cx="3042311" cy="509178"/>
                </a:xfrm>
                <a:prstGeom prst="rect">
                  <a:avLst/>
                </a:prstGeom>
                <a:blipFill>
                  <a:blip r:embed="rId8"/>
                  <a:stretch>
                    <a:fillRect b="-4878"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34F399B-95C1-2034-CE3F-559853F109D2}"/>
              </a:ext>
            </a:extLst>
          </p:cNvPr>
          <p:cNvGrpSpPr/>
          <p:nvPr/>
        </p:nvGrpSpPr>
        <p:grpSpPr>
          <a:xfrm>
            <a:off x="8517386" y="3614829"/>
            <a:ext cx="2162290" cy="1287144"/>
            <a:chOff x="8814590" y="5205731"/>
            <a:chExt cx="2162290" cy="1287144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9A68A19-5DAB-1257-EDC9-22CED1AE85FC}"/>
                </a:ext>
              </a:extLst>
            </p:cNvPr>
            <p:cNvSpPr/>
            <p:nvPr/>
          </p:nvSpPr>
          <p:spPr>
            <a:xfrm>
              <a:off x="8814590" y="5312366"/>
              <a:ext cx="1526798" cy="118050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A00B02D2-C907-A6FF-03F2-BBE1A0C34681}"/>
                    </a:ext>
                  </a:extLst>
                </p:cNvPr>
                <p:cNvSpPr txBox="1"/>
                <p:nvPr/>
              </p:nvSpPr>
              <p:spPr>
                <a:xfrm>
                  <a:off x="9017458" y="6035040"/>
                  <a:ext cx="31253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A00B02D2-C907-A6FF-03F2-BBE1A0C346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17458" y="6035040"/>
                  <a:ext cx="312536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45E62AC8-425A-DEC4-000B-DA9EAB67C0BE}"/>
                    </a:ext>
                  </a:extLst>
                </p:cNvPr>
                <p:cNvSpPr txBox="1"/>
                <p:nvPr/>
              </p:nvSpPr>
              <p:spPr>
                <a:xfrm>
                  <a:off x="9910283" y="5635101"/>
                  <a:ext cx="3473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en-IL" dirty="0"/>
                </a:p>
              </p:txBody>
            </p:sp>
          </mc:Choice>
          <mc:Fallback xmlns="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45E62AC8-425A-DEC4-000B-DA9EAB67C0B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10283" y="5635101"/>
                  <a:ext cx="347338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5B7F0F2F-A90E-BEDD-60B6-6D75B7C06EE1}"/>
                </a:ext>
              </a:extLst>
            </p:cNvPr>
            <p:cNvSpPr/>
            <p:nvPr/>
          </p:nvSpPr>
          <p:spPr>
            <a:xfrm>
              <a:off x="9910283" y="5784501"/>
              <a:ext cx="45719" cy="45719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41F1D1AA-EF6E-F96E-B41D-C4CCC54D1B21}"/>
                </a:ext>
              </a:extLst>
            </p:cNvPr>
            <p:cNvSpPr/>
            <p:nvPr/>
          </p:nvSpPr>
          <p:spPr>
            <a:xfrm>
              <a:off x="9284275" y="6206959"/>
              <a:ext cx="45719" cy="45719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65FC1BAE-5994-3640-A5A3-F073B4C5781B}"/>
                    </a:ext>
                  </a:extLst>
                </p:cNvPr>
                <p:cNvSpPr txBox="1"/>
                <p:nvPr/>
              </p:nvSpPr>
              <p:spPr>
                <a:xfrm>
                  <a:off x="10309133" y="5205731"/>
                  <a:ext cx="66774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𝔽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</m:oMath>
                    </m:oMathPara>
                  </a14:m>
                  <a:endParaRPr lang="en-IL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65FC1BAE-5994-3640-A5A3-F073B4C578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09133" y="5205731"/>
                  <a:ext cx="667747" cy="46166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8ABBAB7-5335-67AB-D05C-9A0951B820FC}"/>
              </a:ext>
            </a:extLst>
          </p:cNvPr>
          <p:cNvSpPr txBox="1"/>
          <p:nvPr/>
        </p:nvSpPr>
        <p:spPr>
          <a:xfrm>
            <a:off x="6979196" y="1322793"/>
            <a:ext cx="1272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L" sz="2400" dirty="0">
                <a:solidFill>
                  <a:srgbClr val="C00000"/>
                </a:solidFill>
              </a:rPr>
              <a:t>Commit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CE757D4-A677-E1AA-BE87-DB359AB30674}"/>
              </a:ext>
            </a:extLst>
          </p:cNvPr>
          <p:cNvSpPr txBox="1"/>
          <p:nvPr/>
        </p:nvSpPr>
        <p:spPr>
          <a:xfrm>
            <a:off x="7024534" y="3488690"/>
            <a:ext cx="1272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L" sz="2400" dirty="0">
                <a:solidFill>
                  <a:srgbClr val="C00000"/>
                </a:solidFill>
              </a:rPr>
              <a:t>Open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05BA1EB-DDE8-5CF9-E959-6940D3EA04C7}"/>
                  </a:ext>
                </a:extLst>
              </p:cNvPr>
              <p:cNvSpPr txBox="1"/>
              <p:nvPr/>
            </p:nvSpPr>
            <p:spPr>
              <a:xfrm>
                <a:off x="7426487" y="5086639"/>
                <a:ext cx="366574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L" sz="2400" dirty="0"/>
                  <a:t>Verify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IL" sz="2400" dirty="0"/>
                  <a:t> low deg and consistent with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IL" sz="2400" dirty="0"/>
                  <a:t> 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05BA1EB-DDE8-5CF9-E959-6940D3EA0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487" y="5086639"/>
                <a:ext cx="3665742" cy="1200329"/>
              </a:xfrm>
              <a:prstGeom prst="rect">
                <a:avLst/>
              </a:prstGeom>
              <a:blipFill>
                <a:blip r:embed="rId13"/>
                <a:stretch>
                  <a:fillRect t="-3158" b="-105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171299C-5975-68DA-612E-6394C3678F67}"/>
                  </a:ext>
                </a:extLst>
              </p:cNvPr>
              <p:cNvSpPr txBox="1"/>
              <p:nvPr/>
            </p:nvSpPr>
            <p:spPr>
              <a:xfrm>
                <a:off x="600812" y="6096052"/>
                <a:ext cx="60899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Binding from Schwartz-Zippel and hiding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171299C-5975-68DA-612E-6394C3678F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12" y="6096052"/>
                <a:ext cx="6089919" cy="461665"/>
              </a:xfrm>
              <a:prstGeom prst="rect">
                <a:avLst/>
              </a:prstGeom>
              <a:blipFill>
                <a:blip r:embed="rId14"/>
                <a:stretch>
                  <a:fillRect l="-1455" t="-8108" b="-2973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D961231F-62A4-DDF0-6D54-A37029968D47}"/>
              </a:ext>
            </a:extLst>
          </p:cNvPr>
          <p:cNvSpPr/>
          <p:nvPr/>
        </p:nvSpPr>
        <p:spPr>
          <a:xfrm rot="20583746">
            <a:off x="8736057" y="4159145"/>
            <a:ext cx="1228449" cy="5044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F6B717-AD56-2E3B-B25A-B7E0F35411E8}"/>
                  </a:ext>
                </a:extLst>
              </p:cNvPr>
              <p:cNvSpPr txBox="1"/>
              <p:nvPr/>
            </p:nvSpPr>
            <p:spPr>
              <a:xfrm>
                <a:off x="9117151" y="3764212"/>
                <a:ext cx="4167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IL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F6B717-AD56-2E3B-B25A-B7E0F35411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7151" y="3764212"/>
                <a:ext cx="416716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E5B7E8F-FEF8-484E-1501-5427DCC5DEF0}"/>
              </a:ext>
            </a:extLst>
          </p:cNvPr>
          <p:cNvCxnSpPr>
            <a:cxnSpLocks/>
          </p:cNvCxnSpPr>
          <p:nvPr/>
        </p:nvCxnSpPr>
        <p:spPr>
          <a:xfrm>
            <a:off x="3950456" y="5416521"/>
            <a:ext cx="374681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501CA00-0EC8-910C-CC75-C3ED33A4ADB3}"/>
              </a:ext>
            </a:extLst>
          </p:cNvPr>
          <p:cNvSpPr txBox="1"/>
          <p:nvPr/>
        </p:nvSpPr>
        <p:spPr>
          <a:xfrm>
            <a:off x="4813787" y="4981710"/>
            <a:ext cx="2780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  <a:r>
              <a:rPr lang="en-IL" sz="2400" dirty="0"/>
              <a:t>ccept / reject</a:t>
            </a:r>
          </a:p>
        </p:txBody>
      </p:sp>
    </p:spTree>
    <p:extLst>
      <p:ext uri="{BB962C8B-B14F-4D97-AF65-F5344CB8AC3E}">
        <p14:creationId xmlns:p14="http://schemas.microsoft.com/office/powerpoint/2010/main" val="160268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9" grpId="0"/>
      <p:bldP spid="7" grpId="0" animBg="1"/>
      <p:bldP spid="12" grpId="0"/>
      <p:bldP spid="21" grpId="0"/>
      <p:bldP spid="25" grpId="0"/>
      <p:bldP spid="30" grpId="0"/>
      <p:bldP spid="5" grpId="0" animBg="1"/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8C7C2-817B-84E2-5B67-CE4DE508A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The Leakage Lemma </a:t>
            </a:r>
            <a:r>
              <a:rPr lang="en-IL" sz="3200" dirty="0"/>
              <a:t>[Chung-Kalai-Liu-Raz11]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73AA7C-2201-F737-0158-490D5BBFC1DA}"/>
                  </a:ext>
                </a:extLst>
              </p:cNvPr>
              <p:cNvSpPr txBox="1"/>
              <p:nvPr/>
            </p:nvSpPr>
            <p:spPr>
              <a:xfrm>
                <a:off x="6709216" y="4615305"/>
                <a:ext cx="194982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∼</m:t>
                      </m:r>
                      <m:sSup>
                        <m:sSupPr>
                          <m:ctrlPr>
                            <a:rPr lang="en-US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𝔽</m:t>
                          </m:r>
                        </m:e>
                        <m:sup>
                          <m:r>
                            <a:rPr lang="en-US" sz="4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IL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73AA7C-2201-F737-0158-490D5BBFC1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216" y="4615305"/>
                <a:ext cx="1949829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3FB6FA85-5758-99E2-9583-9958E4DC9DEC}"/>
              </a:ext>
            </a:extLst>
          </p:cNvPr>
          <p:cNvGrpSpPr/>
          <p:nvPr/>
        </p:nvGrpSpPr>
        <p:grpSpPr>
          <a:xfrm>
            <a:off x="4869133" y="1484348"/>
            <a:ext cx="1905165" cy="1723104"/>
            <a:chOff x="8647859" y="5310982"/>
            <a:chExt cx="1526798" cy="1180509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0379A50-01B6-0FBF-9030-07DAD1766858}"/>
                </a:ext>
              </a:extLst>
            </p:cNvPr>
            <p:cNvGrpSpPr/>
            <p:nvPr/>
          </p:nvGrpSpPr>
          <p:grpSpPr>
            <a:xfrm>
              <a:off x="8647859" y="5310982"/>
              <a:ext cx="1526798" cy="1180509"/>
              <a:chOff x="8814590" y="5312366"/>
              <a:chExt cx="1526798" cy="1180509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E9B625E-7559-4271-EF89-22F2E57095F1}"/>
                  </a:ext>
                </a:extLst>
              </p:cNvPr>
              <p:cNvSpPr/>
              <p:nvPr/>
            </p:nvSpPr>
            <p:spPr>
              <a:xfrm>
                <a:off x="8814590" y="5312366"/>
                <a:ext cx="1526798" cy="118050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0FE27334-CF30-BCDF-98FB-449E968D1676}"/>
                      </a:ext>
                    </a:extLst>
                  </p:cNvPr>
                  <p:cNvSpPr txBox="1"/>
                  <p:nvPr/>
                </p:nvSpPr>
                <p:spPr>
                  <a:xfrm>
                    <a:off x="9158550" y="6035040"/>
                    <a:ext cx="30065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oMath>
                      </m:oMathPara>
                    </a14:m>
                    <a:endParaRPr lang="en-IL" dirty="0"/>
                  </a:p>
                </p:txBody>
              </p:sp>
            </mc:Choice>
            <mc:Fallback xmlns="">
              <p:sp>
                <p:nvSpPr>
                  <p:cNvPr id="71" name="TextBox 70">
                    <a:extLst>
                      <a:ext uri="{FF2B5EF4-FFF2-40B4-BE49-F238E27FC236}">
                        <a16:creationId xmlns:a16="http://schemas.microsoft.com/office/drawing/2014/main" id="{A22C5758-D9A6-2361-DA15-059A64F2B9F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158550" y="6035040"/>
                    <a:ext cx="300651" cy="369332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IL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90E73BE6-2358-18D0-6E43-515A1E3F09DF}"/>
                  </a:ext>
                </a:extLst>
              </p:cNvPr>
              <p:cNvSpPr/>
              <p:nvPr/>
            </p:nvSpPr>
            <p:spPr>
              <a:xfrm>
                <a:off x="9413482" y="6206959"/>
                <a:ext cx="45719" cy="45719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L"/>
              </a:p>
            </p:txBody>
          </p:sp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36E9E85-DE60-B10A-DFA4-8610E3CABF36}"/>
                </a:ext>
              </a:extLst>
            </p:cNvPr>
            <p:cNvSpPr/>
            <p:nvPr/>
          </p:nvSpPr>
          <p:spPr>
            <a:xfrm rot="20583746">
              <a:off x="8756097" y="5816717"/>
              <a:ext cx="1228449" cy="50442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3390C4B6-FC02-EA5D-0A97-09A82B65FFD0}"/>
                    </a:ext>
                  </a:extLst>
                </p:cNvPr>
                <p:cNvSpPr txBox="1"/>
                <p:nvPr/>
              </p:nvSpPr>
              <p:spPr>
                <a:xfrm>
                  <a:off x="9137191" y="5491392"/>
                  <a:ext cx="41671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en-IL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3390C4B6-FC02-EA5D-0A97-09A82B65FF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37191" y="5491392"/>
                  <a:ext cx="416716" cy="46166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80ADFD4-EF98-2242-880F-2ADCAE971693}"/>
                  </a:ext>
                </a:extLst>
              </p:cNvPr>
              <p:cNvSpPr txBox="1"/>
              <p:nvPr/>
            </p:nvSpPr>
            <p:spPr>
              <a:xfrm>
                <a:off x="3434257" y="4615305"/>
                <a:ext cx="153939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en-US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IL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80ADFD4-EF98-2242-880F-2ADCAE9716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257" y="4615305"/>
                <a:ext cx="1539396" cy="7078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E5548C2-A677-81CA-3C6A-0D00BFD428B2}"/>
                  </a:ext>
                </a:extLst>
              </p:cNvPr>
              <p:cNvSpPr txBox="1"/>
              <p:nvPr/>
            </p:nvSpPr>
            <p:spPr>
              <a:xfrm>
                <a:off x="3749389" y="3952220"/>
                <a:ext cx="404809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Leakage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𝑃𝐼𝑅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L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E5548C2-A677-81CA-3C6A-0D00BFD42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389" y="3952220"/>
                <a:ext cx="4048096" cy="523220"/>
              </a:xfrm>
              <a:prstGeom prst="rect">
                <a:avLst/>
              </a:prstGeom>
              <a:blipFill>
                <a:blip r:embed="rId14"/>
                <a:stretch>
                  <a:fillRect r="-627" b="-2142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0E85186-6F0E-2771-1B50-3B6B2F75A313}"/>
                  </a:ext>
                </a:extLst>
              </p:cNvPr>
              <p:cNvSpPr txBox="1"/>
              <p:nvPr/>
            </p:nvSpPr>
            <p:spPr>
              <a:xfrm>
                <a:off x="5162541" y="4619053"/>
                <a:ext cx="130706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IL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0E85186-6F0E-2771-1B50-3B6B2F75A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541" y="4619053"/>
                <a:ext cx="1307068" cy="7078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03A42F-ED90-6322-6D43-984DF0BF7AA6}"/>
                  </a:ext>
                </a:extLst>
              </p:cNvPr>
              <p:cNvSpPr txBox="1"/>
              <p:nvPr/>
            </p:nvSpPr>
            <p:spPr>
              <a:xfrm>
                <a:off x="4899863" y="3412572"/>
                <a:ext cx="174714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𝑃𝐼𝑅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</m:oMath>
                  </m:oMathPara>
                </a14:m>
                <a:endParaRPr lang="en-IL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03A42F-ED90-6322-6D43-984DF0BF7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9863" y="3412572"/>
                <a:ext cx="1747145" cy="523220"/>
              </a:xfrm>
              <a:prstGeom prst="rect">
                <a:avLst/>
              </a:prstGeom>
              <a:blipFill>
                <a:blip r:embed="rId16"/>
                <a:stretch>
                  <a:fillRect b="-1162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80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6" grpId="0"/>
      <p:bldP spid="27" grpId="0"/>
      <p:bldP spid="28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B67AB-6A77-9951-2410-6CEA58E0A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Additional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FD5E1-77F4-A983-3AF1-3F6ACE23D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Private polynomial evaluation over large fields</a:t>
            </a:r>
          </a:p>
          <a:p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E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xtraction of polynomials over large fields</a:t>
            </a:r>
            <a:b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(inspired by </a:t>
            </a:r>
            <a:r>
              <a:rPr lang="en-US" sz="2400" dirty="0">
                <a:highlight>
                  <a:srgbClr val="FFFFFF"/>
                </a:highlight>
              </a:rPr>
              <a:t>[Barak-Goldreich08]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)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65279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41283</TotalTime>
  <Words>359</Words>
  <Application>Microsoft Macintosh PowerPoint</Application>
  <PresentationFormat>Widescreen</PresentationFormat>
  <Paragraphs>104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Wingdings</vt:lpstr>
      <vt:lpstr>Calibri Light</vt:lpstr>
      <vt:lpstr>Aptos</vt:lpstr>
      <vt:lpstr>Arial</vt:lpstr>
      <vt:lpstr>Cambria Math</vt:lpstr>
      <vt:lpstr>Calibri</vt:lpstr>
      <vt:lpstr>Office Theme</vt:lpstr>
      <vt:lpstr>Reusable Online-Efficient Commitments</vt:lpstr>
      <vt:lpstr>Online-Efficient Commitments</vt:lpstr>
      <vt:lpstr>Existing Solutions</vt:lpstr>
      <vt:lpstr>PowerPoint Presentation</vt:lpstr>
      <vt:lpstr>Our Approach</vt:lpstr>
      <vt:lpstr>Algebraic Encoding</vt:lpstr>
      <vt:lpstr>The Commitment</vt:lpstr>
      <vt:lpstr>The Leakage Lemma [Chung-Kalai-Liu-Raz11]</vt:lpstr>
      <vt:lpstr>Additional Challenges</vt:lpstr>
      <vt:lpstr>Future Directions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Reusable Online-Efficient Commitments</dc:title>
  <dc:creator>Dana Shamir</dc:creator>
  <cp:lastModifiedBy>Dana Shamir</cp:lastModifiedBy>
  <cp:revision>563</cp:revision>
  <cp:lastPrinted>2024-07-01T08:15:48Z</cp:lastPrinted>
  <dcterms:created xsi:type="dcterms:W3CDTF">2024-06-24T11:35:55Z</dcterms:created>
  <dcterms:modified xsi:type="dcterms:W3CDTF">2024-08-21T06:30:29Z</dcterms:modified>
</cp:coreProperties>
</file>