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549" r:id="rId3"/>
    <p:sldId id="561" r:id="rId4"/>
    <p:sldId id="562" r:id="rId5"/>
    <p:sldId id="552" r:id="rId6"/>
    <p:sldId id="563" r:id="rId7"/>
    <p:sldId id="554" r:id="rId8"/>
    <p:sldId id="556" r:id="rId9"/>
    <p:sldId id="557" r:id="rId10"/>
    <p:sldId id="558" r:id="rId11"/>
    <p:sldId id="559" r:id="rId12"/>
    <p:sldId id="560" r:id="rId13"/>
    <p:sldId id="555" r:id="rId14"/>
    <p:sldId id="564" r:id="rId15"/>
    <p:sldId id="565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CMU Sans Serif" panose="02000603000000000000" pitchFamily="2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1360" autoAdjust="0"/>
  </p:normalViewPr>
  <p:slideViewPr>
    <p:cSldViewPr snapToGrid="0" showGuides="1">
      <p:cViewPr varScale="1">
        <p:scale>
          <a:sx n="93" d="100"/>
          <a:sy n="93" d="100"/>
        </p:scale>
        <p:origin x="7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10F47-0500-4622-A292-8177CC6583D9}" type="datetimeFigureOut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728DF-6A31-4A18-A977-14946609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952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977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68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780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9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174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06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26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64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3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28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1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096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64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28DF-6A31-4A18-A977-14946609F45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75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8E5-F8FB-407A-8328-D3DCC8454ED4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115C-8809-40F1-B288-04CD167AC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04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31A7-0E3D-452E-9C5F-4C6D889D6F0D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115C-8809-40F1-B288-04CD167AC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1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058-E7EA-4B46-A647-7D1C2EF38D59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115C-8809-40F1-B288-04CD167AC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03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F9C6-0C76-4F0A-90B1-79C1C6ACE867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115C-8809-40F1-B288-04CD167AC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1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1BFE-B58D-4C63-80E6-AF159A777ED3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115C-8809-40F1-B288-04CD167AC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7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09A-BD1A-4D70-9A27-07AF852DE082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115C-8809-40F1-B288-04CD167AC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89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EAFC-DEFF-459A-836A-9C8758340FB6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115C-8809-40F1-B288-04CD167AC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95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54AD-FE1E-4A34-8F17-03F0F76155D4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115C-8809-40F1-B288-04CD167AC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5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4C17-3C06-45F3-8E26-DFB34327D84E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115C-8809-40F1-B288-04CD167AC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42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3663-F9ED-4F4D-B139-5DEC2D49F45A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115C-8809-40F1-B288-04CD167AC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53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106D-B640-4F36-B97B-55B84C1A38FD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115C-8809-40F1-B288-04CD167AC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0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A1C5-F17D-42A0-A0DC-AE6674E4472D}" type="datetime1">
              <a:rPr lang="ko-KR" altLang="en-US" smtClean="0"/>
              <a:t>2024-08-19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2115C-8809-40F1-B288-04CD167AC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29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5031" y="1122363"/>
            <a:ext cx="9849853" cy="2387600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Calibri" panose="020F0502020204030204" pitchFamily="34" charset="0"/>
                <a:ea typeface="CMU Sans Serif" panose="02000603000000000000" pitchFamily="2" charset="0"/>
                <a:cs typeface="Calibri" panose="020F0502020204030204" pitchFamily="34" charset="0"/>
              </a:rPr>
              <a:t>Quantum Complexity for Discrete Logarithms and Related Problems</a:t>
            </a:r>
            <a:br>
              <a:rPr lang="en-US" altLang="ko-KR" sz="4000" b="1" dirty="0">
                <a:latin typeface="Calibri" panose="020F0502020204030204" pitchFamily="34" charset="0"/>
                <a:ea typeface="CMU Sans Serif" panose="02000603000000000000" pitchFamily="2" charset="0"/>
                <a:cs typeface="Calibri" panose="020F0502020204030204" pitchFamily="34" charset="0"/>
              </a:rPr>
            </a:b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84657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Minki </a:t>
            </a:r>
            <a:r>
              <a:rPr lang="en-US" altLang="ko-K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Hhan</a:t>
            </a:r>
            <a:r>
              <a:rPr lang="en-US" altLang="ko-K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ko-K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ko-K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KIAS</a:t>
            </a:r>
            <a:r>
              <a:rPr lang="en-US" altLang="ko-K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(-&gt; UT Austin from Oct.)</a:t>
            </a: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Aaram</a:t>
            </a:r>
            <a:r>
              <a:rPr lang="en-US" altLang="ko-K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>
                <a:latin typeface="Calibri" panose="020F0502020204030204" pitchFamily="34" charset="0"/>
                <a:cs typeface="Calibri" panose="020F0502020204030204" pitchFamily="34" charset="0"/>
              </a:rPr>
              <a:t>Yun 		</a:t>
            </a:r>
            <a:r>
              <a:rPr lang="en-US" altLang="ko-K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ko-KR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Ewha</a:t>
            </a:r>
            <a:r>
              <a:rPr lang="en-US" altLang="ko-K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Womans</a:t>
            </a:r>
            <a:r>
              <a:rPr lang="en-US" altLang="ko-K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en-US" altLang="ko-KR" sz="3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Takashi </a:t>
            </a:r>
            <a:r>
              <a:rPr lang="en-US" altLang="ko-K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Yamakawa</a:t>
            </a:r>
            <a:r>
              <a:rPr lang="en-US" altLang="ko-KR" sz="32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ko-K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NTT </a:t>
            </a:r>
            <a:r>
              <a:rPr lang="en-US" altLang="ko-KR" sz="3200" b="1" dirty="0">
                <a:latin typeface="Calibri" panose="020F0502020204030204" pitchFamily="34" charset="0"/>
                <a:cs typeface="Calibri" panose="020F0502020204030204" pitchFamily="34" charset="0"/>
              </a:rPr>
              <a:t>&amp; Kyoto </a:t>
            </a:r>
            <a:r>
              <a:rPr lang="en-US" altLang="ko-K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endParaRPr lang="en-US" altLang="ko-KR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2024/08/21 </a:t>
            </a:r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 CRYPTO’24</a:t>
            </a:r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타원 23"/>
          <p:cNvSpPr/>
          <p:nvPr/>
        </p:nvSpPr>
        <p:spPr>
          <a:xfrm>
            <a:off x="4929318" y="4114545"/>
            <a:ext cx="1025730" cy="53775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5235953" y="2650063"/>
            <a:ext cx="1025730" cy="53775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6261683" y="4383423"/>
            <a:ext cx="1607190" cy="53775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702804" y="2927758"/>
            <a:ext cx="815130" cy="53775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>
                <a:latin typeface="Calibri" panose="020F0502020204030204" pitchFamily="34" charset="0"/>
                <a:cs typeface="Calibri" panose="020F0502020204030204" pitchFamily="34" charset="0"/>
              </a:rPr>
              <a:t>Technical Details </a:t>
            </a:r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(2/4)</a:t>
            </a:r>
            <a:r>
              <a:rPr lang="en-US" altLang="ko-KR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Shor’s algorithm in the QGGM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881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Given instance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|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|</m:t>
                            </m:r>
                          </m:e>
                        </m:func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altLang="ko-K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Prepare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0,0</m:t>
                            </m:r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⊗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apply QFT to obtain</a:t>
                </a:r>
                <a:b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𝑇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Using group operations, compute</a:t>
                </a:r>
                <a:b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𝑇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Apply the inverse QFT and measure the register </a:t>
                </a:r>
                <a:r>
                  <a:rPr lang="en-US" altLang="ko-KR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requires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𝚯</m:t>
                    </m:r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e>
                    </m:d>
                    <m:r>
                      <a:rPr lang="en-US" altLang="ko-KR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ko-KR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𝚯</m:t>
                    </m:r>
                    <m:r>
                      <a:rPr lang="en-US" altLang="ko-KR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ko-KR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altLang="ko-KR" b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𝐥𝐨𝐠</m:t>
                        </m:r>
                      </m:fName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|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𝑮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|</m:t>
                        </m:r>
                      </m:e>
                    </m:func>
                    <m:r>
                      <a:rPr lang="en-US" altLang="ko-KR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ko-KR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group ops. </a:t>
                </a:r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using binary reps.</a:t>
                </a:r>
              </a:p>
              <a:p>
                <a:pPr marL="0" indent="0">
                  <a:buNone/>
                </a:pPr>
                <a:endParaRPr lang="en-US" altLang="ko-KR" b="0" i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88191"/>
              </a:xfrm>
              <a:blipFill>
                <a:blip r:embed="rId3"/>
                <a:stretch>
                  <a:fillRect l="-1217" t="-20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직선 화살표 연결선 6"/>
          <p:cNvCxnSpPr/>
          <p:nvPr/>
        </p:nvCxnSpPr>
        <p:spPr>
          <a:xfrm flipV="1">
            <a:off x="7539781" y="1686850"/>
            <a:ext cx="2139192" cy="150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7642371" y="1820411"/>
            <a:ext cx="2189526" cy="2689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>
          <a:xfrm>
            <a:off x="9756396" y="1339064"/>
            <a:ext cx="1963024" cy="486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Group elements</a:t>
            </a:r>
            <a:endParaRPr lang="ko-KR" altLang="en-US" dirty="0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6416529" y="3012413"/>
            <a:ext cx="3541203" cy="5152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6032033" y="3730717"/>
            <a:ext cx="3925699" cy="605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모서리가 둥근 직사각형 17"/>
          <p:cNvSpPr/>
          <p:nvPr/>
        </p:nvSpPr>
        <p:spPr>
          <a:xfrm>
            <a:off x="10077625" y="3379795"/>
            <a:ext cx="1963024" cy="4865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Others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3"/>
              <p:cNvSpPr/>
              <p:nvPr/>
            </p:nvSpPr>
            <p:spPr>
              <a:xfrm>
                <a:off x="5442183" y="5101753"/>
                <a:ext cx="6561222" cy="8610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2345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sub>
                          </m:sSub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  <m:sup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000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e>
                              </m:d>
                            </m:sub>
                          </m:sSub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  <m:sup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altLang="ko-K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183" y="5101753"/>
                <a:ext cx="6561222" cy="861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1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3" grpId="0" animBg="1"/>
      <p:bldP spid="23" grpId="1" animBg="1"/>
      <p:bldP spid="22" grpId="0" animBg="1"/>
      <p:bldP spid="21" grpId="0" animBg="1"/>
      <p:bldP spid="12" grpId="0" animBg="1"/>
      <p:bldP spid="18" grpId="0" animBg="1"/>
      <p:bldP spid="18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Technical Details (3/4)</a:t>
            </a:r>
            <a:b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Proof idea of the QGGM lower bound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1. </a:t>
                </a:r>
                <a:r>
                  <a:rPr lang="en-US" altLang="ko-KR" sz="2400" i="1" u="sng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Simulating</a:t>
                </a:r>
                <a:r>
                  <a:rPr lang="en-US" altLang="ko-KR" sz="2400" i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quantum generic group 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algorithm </a:t>
                </a:r>
                <a:r>
                  <a:rPr lang="en-US" altLang="ko-KR" sz="24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the GGM</a:t>
                </a:r>
                <a:endParaRPr lang="en-US" altLang="ko-K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2. Applying the classical lower bound (#</a:t>
                </a:r>
                <a:r>
                  <a:rPr lang="en-US" altLang="ko-KR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gops</a:t>
                </a:r>
                <a:r>
                  <a:rPr lang="en-US" altLang="ko-K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altLang="ko-K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Classical </a:t>
                </a:r>
                <a:r>
                  <a:rPr lang="en-US" altLang="ko-K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simulation incurs exponential 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blow-ups as usual, so we have: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quantum group operations can be simulated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exp</m:t>
                        </m:r>
                      </m:fName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classical group ops</a:t>
                </a:r>
              </a:p>
              <a:p>
                <a:r>
                  <a:rPr lang="en-US" altLang="ko-KR" sz="24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classical simulation satisfies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exp</m:t>
                        </m:r>
                      </m:fName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0.5</m:t>
                        </m:r>
                      </m:sup>
                    </m:sSup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because of the classical lower bound</a:t>
                </a:r>
              </a:p>
              <a:p>
                <a:r>
                  <a:rPr lang="en-US" altLang="ko-KR" sz="24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 we have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</m:d>
                      </m:e>
                    </m:func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928" t="-1695" r="-5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/>
          <p:cNvSpPr/>
          <p:nvPr/>
        </p:nvSpPr>
        <p:spPr>
          <a:xfrm>
            <a:off x="1771210" y="2443447"/>
            <a:ext cx="8649579" cy="845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Classical generic lower bound applies </a:t>
            </a:r>
            <a:r>
              <a:rPr lang="en-US" altLang="ko-KR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for quantum/unbounded algorithm</a:t>
            </a:r>
            <a:r>
              <a:rPr lang="en-US" altLang="ko-K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long as it makes only classical group operations!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Technical Details (4/4)</a:t>
            </a:r>
            <a:b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Classical simulation sketch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Initially, the algorithm’s group elements are the input instances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{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𝑔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first quantum group operation potentially makes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{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𝑔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𝑔𝑦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𝑔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𝑦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the overall superposition, which is a subset of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{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𝑏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≤2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k-</a:t>
                </a:r>
                <a:r>
                  <a:rPr lang="en-US" altLang="ko-KR" sz="2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quantum group operation makes a subset of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{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: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altLang="ko-K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  <m:r>
                        <a:rPr lang="en-US" altLang="ko-K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≤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𝑘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}</m:t>
                      </m:r>
                    </m:oMath>
                  </m:oMathPara>
                </a14:m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classical simulation </a:t>
                </a: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prepares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{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𝑏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altLang="ko-K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altLang="ko-K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exp</m:t>
                        </m:r>
                      </m:fName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classical </a:t>
                </a:r>
                <a:r>
                  <a:rPr lang="en-US" altLang="ko-KR" sz="2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gops</a:t>
                </a:r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2400" u="sng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simulates the overall quantum state of the QGGM algorithm</a:t>
                </a:r>
                <a:endParaRPr lang="en-US" altLang="ko-KR" sz="2400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928" t="-1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/>
          <p:cNvSpPr/>
          <p:nvPr/>
        </p:nvSpPr>
        <p:spPr>
          <a:xfrm>
            <a:off x="8808162" y="134292"/>
            <a:ext cx="3176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q=# quantum group ops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results: Classical-quantum hybrids and QRAM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Shor’s algorithm starts with (small) classical precomputation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𝑔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,…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altLang="ko-KR" sz="2400" b="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func>
                      <m:func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|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classical group operation</a:t>
                </a:r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Using base-k reps of the exponents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𝑔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…,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…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altLang="ko-KR" sz="2400" i="1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br>
                  <a:rPr lang="en-US" altLang="ko-KR" sz="2400" i="1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can be computed using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</m:d>
                      </m:e>
                    </m:func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/</m:t>
                    </m:r>
                    <m:func>
                      <m:func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func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group operations</a:t>
                </a:r>
              </a:p>
              <a:p>
                <a:pPr marL="0" indent="0">
                  <a:buNone/>
                </a:pPr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내용 개체 틀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47406368"/>
                  </p:ext>
                </p:extLst>
              </p:nvPr>
            </p:nvGraphicFramePr>
            <p:xfrm>
              <a:off x="1889760" y="4001294"/>
              <a:ext cx="8412480" cy="1114171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93570976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69933684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57855618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0200318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Algorithms</a:t>
                          </a:r>
                          <a:endParaRPr lang="en-US" altLang="ko-K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#</a:t>
                          </a:r>
                          <a:r>
                            <a:rPr lang="en-US" altLang="ko-KR" dirty="0" err="1"/>
                            <a:t>qgops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#</a:t>
                          </a:r>
                          <a:r>
                            <a:rPr lang="en-US" altLang="ko-KR" dirty="0" err="1"/>
                            <a:t>cgops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|QRAM|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1149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Shor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/>
                                  <m:t>𝑂</m:t>
                                </m:r>
                                <m:r>
                                  <a:rPr lang="en-US" altLang="ko-KR" smtClean="0"/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ko-KR" smtClean="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mtClean="0"/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ko-KR" smtClean="0"/>
                                        </m:ctrlPr>
                                      </m:dPr>
                                      <m:e>
                                        <m:r>
                                          <a:rPr lang="en-US" altLang="ko-KR" smtClean="0"/>
                                          <m:t>𝐺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ko-KR" smtClean="0"/>
                                  <m:t>)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/>
                                  <m:t>𝑂</m:t>
                                </m:r>
                                <m:r>
                                  <a:rPr lang="en-US" altLang="ko-KR" smtClean="0"/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ko-KR" smtClean="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mtClean="0"/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ko-KR" smtClean="0"/>
                                        </m:ctrlPr>
                                      </m:dPr>
                                      <m:e>
                                        <m:r>
                                          <a:rPr lang="en-US" altLang="ko-KR" smtClean="0"/>
                                          <m:t>𝐺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ko-KR" smtClean="0"/>
                                  <m:t>)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7291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C/Q</a:t>
                          </a:r>
                          <a:r>
                            <a:rPr lang="en-US" altLang="ko-KR" baseline="0" dirty="0" smtClean="0"/>
                            <a:t> tradeoff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/>
                                  <m:t>𝑂</m:t>
                                </m:r>
                                <m:r>
                                  <a:rPr lang="en-US" altLang="ko-KR" smtClean="0"/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ko-KR" smtClean="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mtClean="0"/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ko-KR" smtClean="0"/>
                                        </m:ctrlPr>
                                      </m:dPr>
                                      <m:e>
                                        <m:r>
                                          <a:rPr lang="en-US" altLang="ko-KR" smtClean="0"/>
                                          <m:t>𝐺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ko-KR" smtClean="0"/>
                                  <m:t>/</m:t>
                                </m:r>
                                <m:func>
                                  <m:funcPr>
                                    <m:ctrlPr>
                                      <a:rPr lang="en-US" altLang="ko-KR" smtClean="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mtClean="0"/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ko-KR" smtClean="0"/>
                                      <m:t>𝑘</m:t>
                                    </m:r>
                                  </m:e>
                                </m:func>
                                <m:r>
                                  <a:rPr lang="en-US" altLang="ko-KR" smtClean="0"/>
                                  <m:t>)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ko-KR" smtClean="0"/>
                                  </m:ctrlPr>
                                </m:accPr>
                                <m:e>
                                  <m:r>
                                    <a:rPr lang="en-US" altLang="ko-KR" smtClean="0"/>
                                    <m:t>𝑂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ko-KR" dirty="0"/>
                            <a:t>(k)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ko-KR" alt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451088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내용 개체 틀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47406368"/>
                  </p:ext>
                </p:extLst>
              </p:nvPr>
            </p:nvGraphicFramePr>
            <p:xfrm>
              <a:off x="1889760" y="4001294"/>
              <a:ext cx="8412480" cy="1114171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93570976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69933684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57855618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0200318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Algorithms</a:t>
                          </a:r>
                          <a:endParaRPr lang="en-US" altLang="ko-K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#</a:t>
                          </a:r>
                          <a:r>
                            <a:rPr lang="en-US" altLang="ko-KR" dirty="0" err="1"/>
                            <a:t>qgops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#</a:t>
                          </a:r>
                          <a:r>
                            <a:rPr lang="en-US" altLang="ko-KR" dirty="0" err="1"/>
                            <a:t>cgops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|QRAM|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1149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Shor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80" t="-108197" r="-20087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580" t="-108197" r="-10087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580" t="-108197" r="-870" b="-1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291760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C/Q</a:t>
                          </a:r>
                          <a:r>
                            <a:rPr lang="en-US" altLang="ko-KR" baseline="0" dirty="0" smtClean="0"/>
                            <a:t> tradeoff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80" t="-204839" r="-20087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580" t="-204839" r="-10087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580" t="-204839" r="-870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51088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내용 개체 틀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77174230"/>
                  </p:ext>
                </p:extLst>
              </p:nvPr>
            </p:nvGraphicFramePr>
            <p:xfrm>
              <a:off x="1889760" y="5204460"/>
              <a:ext cx="8412480" cy="1112584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93570976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69933684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57855618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020031895"/>
                        </a:ext>
                      </a:extLst>
                    </a:gridCol>
                  </a:tblGrid>
                  <a:tr h="27241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Model for LBs</a:t>
                          </a:r>
                          <a:endParaRPr lang="en-US" altLang="ko-K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#</a:t>
                          </a:r>
                          <a:r>
                            <a:rPr lang="en-US" altLang="ko-KR" dirty="0" err="1"/>
                            <a:t>qgops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#</a:t>
                          </a:r>
                          <a:r>
                            <a:rPr lang="en-US" altLang="ko-KR" dirty="0" err="1"/>
                            <a:t>cgops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|</a:t>
                          </a:r>
                          <a:r>
                            <a:rPr lang="en-US" altLang="ko-KR" dirty="0" smtClean="0"/>
                            <a:t>QRAM|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1149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hybrid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arbitrary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45108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QRAM </a:t>
                          </a:r>
                          <a:r>
                            <a:rPr lang="en-US" altLang="ko-KR" dirty="0"/>
                            <a:t>bounded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ko-K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mtClean="0"/>
                                <m:t>≪</m:t>
                              </m:r>
                              <m:sSup>
                                <m:sSupPr>
                                  <m:ctrlPr>
                                    <a:rPr lang="en-US" altLang="ko-KR" smtClean="0"/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smtClean="0"/>
                                      </m:ctrlPr>
                                    </m:dPr>
                                    <m:e>
                                      <m:r>
                                        <a:rPr lang="en-US" altLang="ko-KR" smtClean="0"/>
                                        <m:t>𝐺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smtClean="0"/>
                                    <m:t>0.5</m:t>
                                  </m:r>
                                </m:sup>
                              </m:sSup>
                            </m:oMath>
                          </a14:m>
                          <a:r>
                            <a:rPr lang="ko-KR" altLang="en-US" dirty="0"/>
                            <a:t> </a:t>
                          </a:r>
                          <a:r>
                            <a:rPr lang="en-US" altLang="ko-KR" sz="1200" dirty="0"/>
                            <a:t>(*)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ko-KR" alt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43401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내용 개체 틀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77174230"/>
                  </p:ext>
                </p:extLst>
              </p:nvPr>
            </p:nvGraphicFramePr>
            <p:xfrm>
              <a:off x="1889760" y="5204460"/>
              <a:ext cx="8412480" cy="1112584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93570976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69933684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57855618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02003189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Model for LBs</a:t>
                          </a:r>
                          <a:endParaRPr lang="en-US" altLang="ko-K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#</a:t>
                          </a:r>
                          <a:r>
                            <a:rPr lang="en-US" altLang="ko-KR" dirty="0" err="1"/>
                            <a:t>qgops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#</a:t>
                          </a:r>
                          <a:r>
                            <a:rPr lang="en-US" altLang="ko-KR" dirty="0" err="1"/>
                            <a:t>cgops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|</a:t>
                          </a:r>
                          <a:r>
                            <a:rPr lang="en-US" altLang="ko-KR" dirty="0" smtClean="0"/>
                            <a:t>QRAM|</a:t>
                          </a:r>
                          <a:endParaRPr lang="ko-KR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1149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hybrid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80" t="-104839" r="-200870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80" t="-104839" r="-100870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arbitrary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45108844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QRAM </a:t>
                          </a:r>
                          <a:r>
                            <a:rPr lang="en-US" altLang="ko-KR" dirty="0"/>
                            <a:t>bounded</a:t>
                          </a:r>
                          <a:endParaRPr lang="ko-KR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80" t="-204839" r="-20087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80" t="-204839" r="-10087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580" t="-204839" r="-870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43401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36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summary, Shor’s DL algorithm is optimal in the QGGM:</a:t>
                </a: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Any quantum DL algorithm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Ω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</m:d>
                      </m:e>
                    </m:func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quantum </a:t>
                </a:r>
                <a:r>
                  <a:rPr lang="en-US" altLang="ko-KR" sz="2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gops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the QGGM</a:t>
                </a: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Classical precomputation + base-k representation speed-up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𝐺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2400" b="0" i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which is optimal in the QGGM</a:t>
                </a: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Without large QRAM,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Θ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</m:d>
                      </m:e>
                    </m:func>
                    <m:r>
                      <a:rPr lang="en-US" altLang="ko-K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optimal even with classical precomputation</a:t>
                </a:r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 also show:</a:t>
                </a:r>
              </a:p>
              <a:p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same bound holds for the classical-quantum hybrid algorithms + the </a:t>
                </a:r>
                <a:r>
                  <a:rPr lang="en-US" altLang="ko-KR" sz="20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gop</a:t>
                </a:r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depth bounds</a:t>
                </a:r>
              </a:p>
              <a:p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quantum algorithm for the multiple DL problem </a:t>
                </a:r>
                <a:b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ko-KR" sz="1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(refuting strong quantum annoying conjecture)</a:t>
                </a:r>
                <a:endParaRPr lang="en-US" altLang="ko-K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모서리가 둥근 사각형 설명선 3"/>
          <p:cNvSpPr/>
          <p:nvPr/>
        </p:nvSpPr>
        <p:spPr>
          <a:xfrm>
            <a:off x="8280971" y="1825625"/>
            <a:ext cx="2321960" cy="323047"/>
          </a:xfrm>
          <a:prstGeom prst="wedgeRoundRectCallout">
            <a:avLst>
              <a:gd name="adj1" fmla="val -36111"/>
              <a:gd name="adj2" fmla="val 106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actually </a:t>
            </a:r>
            <a:r>
              <a:rPr lang="en-US" altLang="ko-KR" dirty="0" err="1" smtClean="0"/>
              <a:t>gop</a:t>
            </a:r>
            <a:r>
              <a:rPr lang="en-US" altLang="ko-KR" dirty="0" smtClean="0"/>
              <a:t> depth!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49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Follow-up works &amp; Open problems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Tight bound? </a:t>
                </a:r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|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|</m:t>
                        </m:r>
                      </m:e>
                    </m:func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(1)</m:t>
                    </m:r>
                  </m:oMath>
                </a14:m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algorithm vs.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0.25</m:t>
                    </m:r>
                    <m:func>
                      <m:func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|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lower bound in this paper)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ko-KR" sz="1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ko-KR" sz="18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HhanKwonMori</a:t>
                </a:r>
                <a:r>
                  <a:rPr lang="en-US" altLang="ko-KR" sz="1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] proves the tight bound</a:t>
                </a:r>
                <a:endParaRPr lang="en-US" altLang="ko-KR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Further quantum generic limitation?</a:t>
                </a:r>
              </a:p>
              <a:p>
                <a:pPr lvl="1"/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Multiple DLP? Factoring? </a:t>
                </a:r>
                <a:r>
                  <a:rPr lang="en-US" altLang="ko-KR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[Hhan] addresses them</a:t>
                </a:r>
                <a:endParaRPr lang="en-US" altLang="ko-K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Quantum generic group actions? </a:t>
                </a:r>
                <a:r>
                  <a:rPr lang="en-US" altLang="ko-KR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[Zhandry24] quantum money uses the QGGAM independently</a:t>
                </a:r>
                <a:endParaRPr lang="en-US" altLang="ko-K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Non-abelian hidden subgroup problems?</a:t>
                </a:r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Can we say something about </a:t>
                </a:r>
                <a:r>
                  <a:rPr lang="en-US" altLang="ko-KR" sz="2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Regev’s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variants?</a:t>
                </a:r>
              </a:p>
              <a:p>
                <a:pPr lvl="1"/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 need to assume LWE quantum hardness….. </a:t>
                </a:r>
                <a:b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(otherwise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quantum time + classical poly)</a:t>
                </a:r>
              </a:p>
              <a:p>
                <a:pPr marL="0" lvl="0" indent="0" algn="ctr">
                  <a:buNone/>
                </a:pPr>
                <a:r>
                  <a:rPr lang="en-US" altLang="ko-KR" sz="60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Thanks!</a:t>
                </a:r>
              </a:p>
              <a:p>
                <a:pPr marL="0" indent="0" algn="ctr">
                  <a:buNone/>
                </a:pPr>
                <a:r>
                  <a:rPr lang="en-US" altLang="ko-K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ia.cr/2023/1054</a:t>
                </a: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928" t="-18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1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Limitation of quantum generic algorithms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Limitation of </a:t>
            </a:r>
            <a:r>
              <a:rPr lang="en-US" altLang="ko-KR" sz="3600" strike="sngStrike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generic algorithms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Generic algorithms:</a:t>
            </a:r>
          </a:p>
          <a:p>
            <a:pPr marL="0" indent="0">
              <a:buNone/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use the ideal functionalities </a:t>
            </a:r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(group operation, hash evaluation)</a:t>
            </a:r>
            <a:endParaRPr lang="en-US" altLang="ko-K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do not care about the implementation</a:t>
            </a:r>
          </a:p>
          <a:p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the best-possible security</a:t>
            </a:r>
            <a:endParaRPr lang="en-US" altLang="ko-K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076" y="2352033"/>
            <a:ext cx="2214612" cy="1221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4264" y="3416519"/>
            <a:ext cx="182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Ideal functionality (Group, Hash, …)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13" y="2622103"/>
            <a:ext cx="697063" cy="11145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오른쪽 화살표 7"/>
              <p:cNvSpPr/>
              <p:nvPr/>
            </p:nvSpPr>
            <p:spPr>
              <a:xfrm>
                <a:off x="4818580" y="2486346"/>
                <a:ext cx="2020496" cy="5959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8" name="오른쪽 화살표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80" y="2486346"/>
                <a:ext cx="2020496" cy="595901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왼쪽 화살표 8"/>
              <p:cNvSpPr/>
              <p:nvPr/>
            </p:nvSpPr>
            <p:spPr>
              <a:xfrm>
                <a:off x="4755223" y="3167562"/>
                <a:ext cx="2030770" cy="569095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9" name="왼쪽 화살표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223" y="3167562"/>
                <a:ext cx="2030770" cy="569095"/>
              </a:xfrm>
              <a:prstGeom prst="lef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Limitation of </a:t>
            </a:r>
            <a:r>
              <a:rPr lang="en-US" altLang="ko-KR" sz="3600" strike="sngStrike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generic algorithms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Many “ideal” constructions satisfy the best-possible security</a:t>
                </a:r>
              </a:p>
              <a:p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Function inversion: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				</a:t>
                </a:r>
                <a:r>
                  <a:rPr lang="en-US" altLang="ko-KR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the ROM</a:t>
                </a:r>
                <a:endParaRPr lang="en-US" altLang="ko-K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Discrete logarithm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			</a:t>
                </a:r>
                <a:r>
                  <a:rPr lang="en-US" altLang="ko-KR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the GGM</a:t>
                </a:r>
              </a:p>
              <a:p>
                <a:pPr marL="0" indent="0">
                  <a:buNone/>
                </a:pPr>
                <a:endParaRPr lang="en-US" altLang="ko-K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Heuristic beliefs:</a:t>
                </a:r>
              </a:p>
              <a:p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Best hash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random oracles 				</a:t>
                </a:r>
                <a:r>
                  <a:rPr lang="en-US" altLang="ko-K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(Random oracle heuristics)</a:t>
                </a:r>
                <a:endParaRPr lang="en-US" altLang="ko-K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Elliptic curves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generic groups			</a:t>
                </a:r>
                <a:r>
                  <a:rPr lang="en-US" altLang="ko-K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(…generic group heuristics?)</a:t>
                </a:r>
                <a:endParaRPr lang="en-US" altLang="ko-K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 b="-15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8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Limitation of </a:t>
            </a:r>
            <a:r>
              <a:rPr lang="en-US" altLang="ko-KR" sz="3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</a:t>
            </a:r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generic algorithms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Quantum generic </a:t>
                </a:r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algorithms:</a:t>
                </a:r>
                <a:endParaRPr lang="en-US" altLang="ko-K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do not care about the </a:t>
                </a:r>
                <a:r>
                  <a:rPr lang="en-US" altLang="ko-K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implementation</a:t>
                </a:r>
                <a:endParaRPr lang="en-US" altLang="ko-K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identify the best-possible </a:t>
                </a:r>
                <a:r>
                  <a:rPr lang="en-US" altLang="ko-K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(post-)quantum security</a:t>
                </a: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have quantum access to the oracle					</a:t>
                </a:r>
                <a:r>
                  <a:rPr lang="en-US" altLang="ko-K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(clarified later)</a:t>
                </a:r>
                <a:endParaRPr lang="en-US" altLang="ko-KR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ko-K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Tight lower bounds are known in the quantum (random) oracle model</a:t>
                </a: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function inversion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0.5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collision finding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1/3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Simon’s problem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		(for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altLang="ko-K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 b="-15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1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discrete logarithm problems (DLP), </a:t>
            </a:r>
            <a:r>
              <a:rPr lang="en-US" altLang="ko-KR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quantumly</a:t>
            </a:r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2429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i="1" u="sng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Discrete Logarithm Problem</a:t>
                </a:r>
                <a:r>
                  <a:rPr lang="en-US" altLang="ko-KR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find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over cyclic group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endParaRPr lang="en-US" altLang="ko-K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Classical: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Θ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0.5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		in the GGM (or for Elliptic curve DLP)</a:t>
                </a:r>
              </a:p>
              <a:p>
                <a:pPr marL="0" indent="0">
                  <a:buNone/>
                </a:pPr>
                <a:r>
                  <a:rPr lang="en-US" altLang="ko-KR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Quantum: Shor’s algorithm!</a:t>
                </a:r>
              </a:p>
              <a:p>
                <a:r>
                  <a:rPr lang="en-US" altLang="ko-KR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runs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Calibri" panose="020F0502020204030204" pitchFamily="34" charset="0"/>
                                          </a:rPr>
                                          <m:t>𝐺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time*			</a:t>
                </a:r>
                <a:r>
                  <a:rPr lang="en-US" altLang="ko-K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*assuming fast multiplication</a:t>
                </a:r>
                <a:endParaRPr lang="en-US" altLang="ko-K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uses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|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|</m:t>
                        </m:r>
                      </m:e>
                    </m:func>
                    <m:r>
                      <a:rPr lang="en-US" altLang="ko-K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ko-KR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quantum group operations</a:t>
                </a:r>
                <a:endParaRPr lang="en-US" altLang="ko-KR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 will talk </a:t>
                </a:r>
                <a:r>
                  <a:rPr lang="en-US" altLang="ko-K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about </a:t>
                </a:r>
                <a:r>
                  <a:rPr lang="en-US" altLang="ko-KR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Regev</a:t>
                </a:r>
                <a:r>
                  <a:rPr lang="en-US" altLang="ko-K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altLang="ko-KR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Ragavan-Vaikuntanathan</a:t>
                </a:r>
                <a:r>
                  <a:rPr lang="en-US" altLang="ko-K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altLang="ko-KR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Ekerå-Gärtner</a:t>
                </a:r>
                <a:r>
                  <a:rPr lang="en-US" altLang="ko-K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shortly</a:t>
                </a:r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242995"/>
              </a:xfrm>
              <a:blipFill>
                <a:blip r:embed="rId3"/>
                <a:stretch>
                  <a:fillRect l="-1217" t="-18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직사각형 9"/>
              <p:cNvSpPr/>
              <p:nvPr/>
            </p:nvSpPr>
            <p:spPr>
              <a:xfrm>
                <a:off x="1301393" y="4428162"/>
                <a:ext cx="9589214" cy="1767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Our (first) result: Any quantum DL algorithm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Ω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|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|</m:t>
                        </m:r>
                      </m:e>
                    </m:func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ko-KR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quantum group operations (in the quantum GGM)</a:t>
                </a:r>
              </a:p>
              <a:p>
                <a:pPr algn="ctr"/>
                <a:endParaRPr lang="en-US" altLang="ko-KR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altLang="ko-KR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i.e., Shor’s algorithm is generically optimal!</a:t>
                </a:r>
                <a:endParaRPr lang="ko-KR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393" y="4428162"/>
                <a:ext cx="9589214" cy="1767154"/>
              </a:xfrm>
              <a:prstGeom prst="rect">
                <a:avLst/>
              </a:prstGeom>
              <a:blipFill>
                <a:blip r:embed="rId4"/>
                <a:stretch>
                  <a:fillRect l="-317" t="-3767" b="-106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[PHOTO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545" y="2786299"/>
            <a:ext cx="1530662" cy="157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3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Implications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current estimation suggests:</a:t>
            </a:r>
          </a:p>
          <a:p>
            <a:pPr marL="0" indent="0">
              <a:buNone/>
            </a:pPr>
            <a:endParaRPr lang="en-US" altLang="ko-K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ko-K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..using tens million (physical) qubits, assuming many things</a:t>
            </a:r>
            <a:endParaRPr lang="en-US" altLang="ko-K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lower bound </a:t>
            </a:r>
          </a:p>
          <a:p>
            <a:r>
              <a:rPr lang="en-US" altLang="ko-K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suggests no sudden extremely fast quantum DL attack in nearer future</a:t>
            </a:r>
            <a:br>
              <a:rPr lang="en-US" altLang="ko-K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(i.e., improved attack requires </a:t>
            </a:r>
            <a:r>
              <a:rPr lang="en-US" altLang="ko-K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brand-new ideas</a:t>
            </a:r>
            <a:r>
              <a:rPr lang="en-US" altLang="ko-K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r>
              <a:rPr lang="en-US" altLang="ko-K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some confidence on the above estimation</a:t>
            </a:r>
          </a:p>
          <a:p>
            <a:r>
              <a:rPr lang="en-US" altLang="ko-K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we have some time to prepare PQC (?)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230385" y="2244867"/>
            <a:ext cx="9731229" cy="87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ko-K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Gidney</a:t>
            </a: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Ekerå’21</a:t>
            </a: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altLang="ko-K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Shor’s algorithm </a:t>
            </a:r>
            <a:r>
              <a:rPr lang="en-US" altLang="ko-K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sovles</a:t>
            </a:r>
            <a:r>
              <a:rPr lang="en-US" altLang="ko-K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altLang="ko-K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Elliptic curve DLP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(and RSA2048/DL modulo prime) </a:t>
            </a:r>
            <a:r>
              <a:rPr lang="en-US" altLang="ko-K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about </a:t>
            </a:r>
            <a:r>
              <a:rPr lang="en-US" altLang="ko-KR" sz="28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day</a:t>
            </a:r>
            <a:r>
              <a:rPr lang="en-US" altLang="ko-K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568611" y="3185403"/>
            <a:ext cx="5051461" cy="976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When the first draft appeared, quantum non-generic algorithms are all circuit optimizations of (variants of) Shor’s algorithm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6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>
                <a:latin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en-US" altLang="ko-K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brand-new idea </a:t>
            </a:r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(à la </a:t>
            </a:r>
            <a:r>
              <a:rPr lang="en-US" altLang="ko-KR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Regev</a:t>
            </a:r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Regev</a:t>
                </a:r>
                <a:r>
                  <a:rPr lang="en-US" altLang="ko-K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gives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𝑂</m:t>
                        </m:r>
                      </m:e>
                    </m:acc>
                    <m:r>
                      <a:rPr lang="en-US" altLang="ko-KR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ko-KR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1.5</m:t>
                        </m:r>
                      </m:sup>
                    </m:sSup>
                    <m:r>
                      <a:rPr lang="en-US" altLang="ko-KR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quantum factoring algorithm with </a:t>
                </a:r>
                <a:r>
                  <a:rPr lang="en-US" altLang="ko-KR" sz="2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brand-new idea</a:t>
                </a:r>
              </a:p>
              <a:p>
                <a:r>
                  <a:rPr lang="en-US" altLang="ko-KR" sz="2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Ragavan-Vaikunthanatan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gives space optimization + noisy resistant version</a:t>
                </a:r>
              </a:p>
              <a:p>
                <a:r>
                  <a:rPr lang="en-US" altLang="ko-KR" sz="2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Ekerå-Gärtner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gives a similar DLP algorithm (</a:t>
                </a:r>
                <a:r>
                  <a:rPr lang="en-US" altLang="ko-KR" sz="2400" u="sng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modulo prime case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brand-new idea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use </a:t>
                </a:r>
                <a:r>
                  <a:rPr lang="en-US" altLang="ko-KR" sz="2400" u="sng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easy group operations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many times!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2×3=6</m:t>
                      </m:r>
                    </m:oMath>
                  </m:oMathPara>
                </a14:m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altLang="ko-KR" sz="2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kinda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orthogonal results</a:t>
                </a: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Elliptic curve DLP: No such “easy group operations”</a:t>
                </a:r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6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/>
          <p:cNvSpPr/>
          <p:nvPr/>
        </p:nvSpPr>
        <p:spPr>
          <a:xfrm>
            <a:off x="8875107" y="1456293"/>
            <a:ext cx="280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fast multiplication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표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01811"/>
                  </p:ext>
                </p:extLst>
              </p:nvPr>
            </p:nvGraphicFramePr>
            <p:xfrm>
              <a:off x="7294652" y="4101561"/>
              <a:ext cx="4786614" cy="1112520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1595538">
                      <a:extLst>
                        <a:ext uri="{9D8B030D-6E8A-4147-A177-3AD203B41FA5}">
                          <a16:colId xmlns:a16="http://schemas.microsoft.com/office/drawing/2014/main" val="872928782"/>
                        </a:ext>
                      </a:extLst>
                    </a:gridCol>
                    <a:gridCol w="1595538">
                      <a:extLst>
                        <a:ext uri="{9D8B030D-6E8A-4147-A177-3AD203B41FA5}">
                          <a16:colId xmlns:a16="http://schemas.microsoft.com/office/drawing/2014/main" val="2016477119"/>
                        </a:ext>
                      </a:extLst>
                    </a:gridCol>
                    <a:gridCol w="1595538">
                      <a:extLst>
                        <a:ext uri="{9D8B030D-6E8A-4147-A177-3AD203B41FA5}">
                          <a16:colId xmlns:a16="http://schemas.microsoft.com/office/drawing/2014/main" val="2035406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cost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 smtClean="0"/>
                            <a:t>Regev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QGGM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6293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smtClean="0"/>
                                  <m:t>×3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fast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1 group op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5656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1703</m:t>
                                </m:r>
                                <m:r>
                                  <a:rPr lang="en-US" altLang="ko-KR" smtClean="0"/>
                                  <m:t>×1993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slow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1 group op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7379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표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01811"/>
                  </p:ext>
                </p:extLst>
              </p:nvPr>
            </p:nvGraphicFramePr>
            <p:xfrm>
              <a:off x="7294652" y="4101561"/>
              <a:ext cx="4786614" cy="1112520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1595538">
                      <a:extLst>
                        <a:ext uri="{9D8B030D-6E8A-4147-A177-3AD203B41FA5}">
                          <a16:colId xmlns:a16="http://schemas.microsoft.com/office/drawing/2014/main" val="872928782"/>
                        </a:ext>
                      </a:extLst>
                    </a:gridCol>
                    <a:gridCol w="1595538">
                      <a:extLst>
                        <a:ext uri="{9D8B030D-6E8A-4147-A177-3AD203B41FA5}">
                          <a16:colId xmlns:a16="http://schemas.microsoft.com/office/drawing/2014/main" val="2016477119"/>
                        </a:ext>
                      </a:extLst>
                    </a:gridCol>
                    <a:gridCol w="1595538">
                      <a:extLst>
                        <a:ext uri="{9D8B030D-6E8A-4147-A177-3AD203B41FA5}">
                          <a16:colId xmlns:a16="http://schemas.microsoft.com/office/drawing/2014/main" val="2035406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cost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err="1" smtClean="0"/>
                            <a:t>Regev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QGGM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6293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t="-106452" r="-200382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fast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1 group op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5656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t="-209836" r="-20038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slow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1 group op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7379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66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Technical Details (1/4)</a:t>
            </a:r>
            <a:b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Quantum Generic Group Model (QGGM)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Recall the generic group model [Mau’05]: Group elements are accessible only using</a:t>
                </a:r>
              </a:p>
              <a:p>
                <a:r>
                  <a:rPr lang="en-US" altLang="ko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Group operations: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altLang="ko-K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↦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p>
                    </m:sSup>
                  </m:oMath>
                </a14:m>
                <a:endParaRPr lang="en-US" altLang="ko-K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Equality test: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</m:d>
                    <m:r>
                      <a:rPr lang="en-US" altLang="ko-K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↦0</m:t>
                    </m:r>
                  </m:oMath>
                </a14:m>
                <a:r>
                  <a:rPr lang="en-US" altLang="ko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altLang="ko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1 if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endParaRPr lang="en-US" altLang="ko-K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the QGGM, group </a:t>
                </a:r>
                <a:r>
                  <a:rPr lang="en-US" altLang="ko-KR" sz="24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elts</a:t>
                </a:r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are stored in the black-box register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only accessible by</a:t>
                </a: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Quantum group </a:t>
                </a:r>
                <a:r>
                  <a:rPr lang="en-US" altLang="ko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operations: </a:t>
                </a:r>
                <a:endParaRPr lang="en-US" altLang="ko-KR" sz="2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,…,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𝑏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…,</m:t>
                                  </m:r>
                                  <m:sSup>
                                    <m:sSup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,…,</m:t>
                                  </m:r>
                                  <m:sSup>
                                    <m:sSup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r>
                        <a:rPr lang="en-US" altLang="ko-KR" sz="24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↦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,…,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𝑏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ko-KR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…,</m:t>
                                  </m:r>
                                  <m:sSup>
                                    <m:sSup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24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24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𝑏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,…,</m:t>
                                  </m:r>
                                  <m:sSup>
                                    <m:sSup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4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ko-K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Same for the equality tests (but omitted in this talk)</a:t>
                </a: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928" t="-1695" r="-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3"/>
              <p:cNvSpPr/>
              <p:nvPr/>
            </p:nvSpPr>
            <p:spPr>
              <a:xfrm>
                <a:off x="7839182" y="2373330"/>
                <a:ext cx="3123344" cy="7602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↦|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182" y="2373330"/>
                <a:ext cx="3123344" cy="760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6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16101</TotalTime>
  <Words>479</Words>
  <Application>Microsoft Office PowerPoint</Application>
  <PresentationFormat>와이드스크린</PresentationFormat>
  <Paragraphs>190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Arial</vt:lpstr>
      <vt:lpstr>Calibri</vt:lpstr>
      <vt:lpstr>맑은 고딕</vt:lpstr>
      <vt:lpstr>CMU Sans Serif</vt:lpstr>
      <vt:lpstr>Cambria Math</vt:lpstr>
      <vt:lpstr>Office 테마</vt:lpstr>
      <vt:lpstr>Quantum Complexity for Discrete Logarithms and Related Problems </vt:lpstr>
      <vt:lpstr>Limitation of quantum generic algorithms</vt:lpstr>
      <vt:lpstr>Limitation of quantum generic algorithms</vt:lpstr>
      <vt:lpstr>Limitation of quantum generic algorithms</vt:lpstr>
      <vt:lpstr>Limitation of quantum generic algorithms</vt:lpstr>
      <vt:lpstr>The discrete logarithm problems (DLP), quantumly?</vt:lpstr>
      <vt:lpstr>Implications</vt:lpstr>
      <vt:lpstr>vs. A brand-new idea (à la Regev)</vt:lpstr>
      <vt:lpstr>Technical Details (1/4) Quantum Generic Group Model (QGGM)</vt:lpstr>
      <vt:lpstr>Technical Details (2/4) Shor’s algorithm in the QGGM</vt:lpstr>
      <vt:lpstr>Technical Details (3/4) Proof idea of the QGGM lower bound</vt:lpstr>
      <vt:lpstr>Technical Details (4/4) Classical simulation sketch</vt:lpstr>
      <vt:lpstr>More results: Classical-quantum hybrids and QRAM</vt:lpstr>
      <vt:lpstr>Results</vt:lpstr>
      <vt:lpstr>Follow-up works &amp; 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 Theory Meets Mathematics         (and more)</dc:title>
  <dc:creator>Hhan Minki</dc:creator>
  <cp:lastModifiedBy>Minki Hhan</cp:lastModifiedBy>
  <cp:revision>308</cp:revision>
  <dcterms:created xsi:type="dcterms:W3CDTF">2022-08-18T12:03:31Z</dcterms:created>
  <dcterms:modified xsi:type="dcterms:W3CDTF">2024-08-21T01:00:57Z</dcterms:modified>
</cp:coreProperties>
</file>