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9" r:id="rId2"/>
    <p:sldId id="257" r:id="rId3"/>
    <p:sldId id="264" r:id="rId4"/>
    <p:sldId id="259" r:id="rId5"/>
    <p:sldId id="260" r:id="rId6"/>
    <p:sldId id="284" r:id="rId7"/>
    <p:sldId id="285" r:id="rId8"/>
    <p:sldId id="343" r:id="rId9"/>
    <p:sldId id="266" r:id="rId10"/>
    <p:sldId id="267" r:id="rId11"/>
    <p:sldId id="282" r:id="rId12"/>
    <p:sldId id="283" r:id="rId13"/>
    <p:sldId id="352" r:id="rId14"/>
    <p:sldId id="276" r:id="rId15"/>
    <p:sldId id="272" r:id="rId16"/>
    <p:sldId id="281" r:id="rId17"/>
    <p:sldId id="273" r:id="rId18"/>
    <p:sldId id="357" r:id="rId19"/>
    <p:sldId id="274" r:id="rId20"/>
    <p:sldId id="265" r:id="rId21"/>
    <p:sldId id="271" r:id="rId22"/>
    <p:sldId id="280" r:id="rId23"/>
    <p:sldId id="277" r:id="rId24"/>
    <p:sldId id="278" r:id="rId25"/>
    <p:sldId id="347" r:id="rId26"/>
    <p:sldId id="355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3"/>
    <p:restoredTop sz="87204"/>
  </p:normalViewPr>
  <p:slideViewPr>
    <p:cSldViewPr snapToGrid="0">
      <p:cViewPr varScale="1">
        <p:scale>
          <a:sx n="142" d="100"/>
          <a:sy n="142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0F78-5605-6144-B5AC-7A4F791D37E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78163-0953-B146-A7EB-9D27F922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Hi, I’m Sam Gunn and I’m going to be talking about pseudorandom error-correcting codes, or what I’ll call pseudorandom codes for short.</a:t>
            </a:r>
          </a:p>
          <a:p>
            <a:r>
              <a:rPr lang="en-US" dirty="0">
                <a:effectLst/>
                <a:latin typeface="Helvetica" pitchFamily="2" charset="0"/>
              </a:rPr>
              <a:t>This is based on joint work with Miranda Christ, a PhD student at Columbia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Before we go any further, I should probably spell out what a PRC is in more detail.</a:t>
            </a:r>
          </a:p>
          <a:p>
            <a:r>
              <a:rPr lang="en-US" dirty="0">
                <a:effectLst/>
                <a:latin typeface="Helvetica" pitchFamily="2" charset="0"/>
              </a:rPr>
              <a:t>A PRC is defined by an encoding and a decoding algorithm.</a:t>
            </a:r>
          </a:p>
          <a:p>
            <a:r>
              <a:rPr lang="en-US" dirty="0">
                <a:effectLst/>
                <a:latin typeface="Helvetica" pitchFamily="2" charset="0"/>
              </a:rPr>
              <a:t>The encoding algorithm is required to satisfy pseudorandomness, which is probably exactly what you think it is: Any polynomial number of adaptive queries to an encoding oracle should be indistinguishable from an oracle that just gives a fresh random response to each query.</a:t>
            </a:r>
          </a:p>
          <a:p>
            <a:r>
              <a:rPr lang="en-US" dirty="0">
                <a:effectLst/>
                <a:latin typeface="Helvetica" pitchFamily="2" charset="0"/>
              </a:rPr>
              <a:t>And if an encoded message is subjected to a bounded number of bit-flip errors, then the decoding algorithm should still recover the message with high probability.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 this talk we’ll only consider binary PRCs, because in many settings it turns out to be much easier to build randomness recovery algorithms with binary errors.</a:t>
            </a:r>
          </a:p>
          <a:p>
            <a:r>
              <a:rPr lang="en-US" dirty="0">
                <a:effectLst/>
                <a:latin typeface="Helvetica" pitchFamily="2" charset="0"/>
              </a:rPr>
              <a:t>We’ll also only consider bit-flip errors, but we show in the paper how to extend to handle deletions as well.</a:t>
            </a:r>
          </a:p>
          <a:p>
            <a:r>
              <a:rPr lang="en-US" dirty="0">
                <a:effectLst/>
                <a:latin typeface="Helvetica" pitchFamily="2" charset="0"/>
              </a:rPr>
              <a:t>But of course you could generalize this definition to arbitrary alphabets and error channels (and we state a general definition in our paper).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Also, here I’ve just defined “secret-key” PRCs, but in our paper we actually construct the stronger public-key version, analogous to public-key encryption.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Alright so hopefully you’re wondering how we go about building these things.</a:t>
            </a:r>
          </a:p>
          <a:p>
            <a:r>
              <a:rPr lang="en-US" dirty="0">
                <a:effectLst/>
                <a:latin typeface="Helvetica" pitchFamily="2" charset="0"/>
              </a:rPr>
              <a:t>A natural attempt is to try to combine pseudorandom encryption with error correction.</a:t>
            </a:r>
          </a:p>
          <a:p>
            <a:r>
              <a:rPr lang="en-US" dirty="0">
                <a:effectLst/>
                <a:latin typeface="Helvetica" pitchFamily="2" charset="0"/>
              </a:rPr>
              <a:t>You can trivially get secret-key pseudorandom encryption with a PRF, and error-correcting codes are of course well-known.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So what happens if you take a pseudorandom encryption of an error-corrected message?</a:t>
            </a:r>
          </a:p>
          <a:p>
            <a:r>
              <a:rPr lang="en-US" dirty="0">
                <a:effectLst/>
                <a:latin typeface="Helvetica" pitchFamily="2" charset="0"/>
              </a:rPr>
              <a:t>It’s pseudorandom, but you totally lost any robustness afforded by the error-correcting code.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Ok and what if we error-correct a pseudorandom encryption?</a:t>
            </a:r>
          </a:p>
          <a:p>
            <a:r>
              <a:rPr lang="en-US" dirty="0">
                <a:effectLst/>
                <a:latin typeface="Helvetica" pitchFamily="2" charset="0"/>
              </a:rPr>
              <a:t>Well now decoding is robust to errors, but not pseudorandom!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The issue is that every bit you use should be both pseudorandom and robust, and these primitives only give you one or the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We take a different approach.</a:t>
            </a:r>
          </a:p>
          <a:p>
            <a:r>
              <a:rPr lang="en-US" dirty="0">
                <a:effectLst/>
                <a:latin typeface="Helvetica" pitchFamily="2" charset="0"/>
              </a:rPr>
              <a:t>Since we have a question about error-correcting codes, it seems natural to try to see if we can use LPN to build PRCs.</a:t>
            </a:r>
          </a:p>
          <a:p>
            <a:r>
              <a:rPr lang="en-US" dirty="0">
                <a:effectLst/>
                <a:latin typeface="Helvetica" pitchFamily="2" charset="0"/>
              </a:rPr>
              <a:t>LPN says that noisy samples from a random linear subspace of F2 are pseudorandom.</a:t>
            </a:r>
          </a:p>
          <a:p>
            <a:r>
              <a:rPr lang="en-US" dirty="0">
                <a:effectLst/>
                <a:latin typeface="Helvetica" pitchFamily="2" charset="0"/>
              </a:rPr>
              <a:t>So are we done? Do we just encode 1-bit messages as either random strings, or noisy samples from a random linear subspace?</a:t>
            </a:r>
          </a:p>
          <a:p>
            <a:r>
              <a:rPr lang="en-US" dirty="0">
                <a:effectLst/>
                <a:latin typeface="Helvetica" pitchFamily="2" charset="0"/>
              </a:rPr>
              <a:t>No, because LPN says that these samples are pseudorandom even if you know what the subspace is.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But we show that it’s possible to sample small random linear subspaces together with a trapdoor for decoding.</a:t>
            </a:r>
          </a:p>
          <a:p>
            <a:r>
              <a:rPr lang="en-US" dirty="0">
                <a:effectLst/>
                <a:latin typeface="Helvetica" pitchFamily="2" charset="0"/>
              </a:rPr>
              <a:t>Crucially, this trapdoor will work even if the codeword is subjected to a high rate of errors.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The way we do this is simple.</a:t>
            </a:r>
          </a:p>
          <a:p>
            <a:r>
              <a:rPr lang="en-US" dirty="0">
                <a:effectLst/>
                <a:latin typeface="Helvetica" pitchFamily="2" charset="0"/>
              </a:rPr>
              <a:t>First we sample a random parity check matrix where the rows have sparsity log(n).</a:t>
            </a:r>
          </a:p>
          <a:p>
            <a:r>
              <a:rPr lang="en-US" dirty="0">
                <a:effectLst/>
                <a:latin typeface="Helvetica" pitchFamily="2" charset="0"/>
              </a:rPr>
              <a:t>This will serve as the detection key.</a:t>
            </a:r>
          </a:p>
          <a:p>
            <a:r>
              <a:rPr lang="en-US" dirty="0">
                <a:effectLst/>
                <a:latin typeface="Helvetica" pitchFamily="2" charset="0"/>
              </a:rPr>
              <a:t>Then we sample a random m-dimensional subspace of the kernel of P, with generator matrix A.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The first technical theorem that we prove is that the marginal distribution on A is actually statistically random, as long as m is not too big (like log^2 n).</a:t>
            </a:r>
          </a:p>
          <a:p>
            <a:r>
              <a:rPr lang="en-US" dirty="0">
                <a:effectLst/>
                <a:latin typeface="Helvetica" pitchFamily="2" charset="0"/>
              </a:rPr>
              <a:t>So by sub-exponential LPN, noisy samples from the image of A are pseudorandom — but if you know P, then you can easily distinguish them.</a:t>
            </a:r>
          </a:p>
          <a:p>
            <a:r>
              <a:rPr lang="en-US" dirty="0">
                <a:effectLst/>
                <a:latin typeface="Helvetica" pitchFamily="2" charset="0"/>
              </a:rPr>
              <a:t>On the next slide we’ll spell this out a bit more carefully.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To encode 0, we’ll just output a random string.</a:t>
            </a:r>
          </a:p>
          <a:p>
            <a:r>
              <a:rPr lang="en-US" dirty="0">
                <a:effectLst/>
                <a:latin typeface="Helvetica" pitchFamily="2" charset="0"/>
              </a:rPr>
              <a:t>To encode 1, we’ll output </a:t>
            </a:r>
            <a:r>
              <a:rPr lang="en-US" dirty="0" err="1">
                <a:effectLst/>
                <a:latin typeface="Helvetica" pitchFamily="2" charset="0"/>
              </a:rPr>
              <a:t>As+e</a:t>
            </a:r>
            <a:r>
              <a:rPr lang="en-US" dirty="0">
                <a:effectLst/>
                <a:latin typeface="Helvetica" pitchFamily="2" charset="0"/>
              </a:rPr>
              <a:t> where e is a random low-weight noise vector and s is a random string from F2^m.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By our theorem from the previous slide together with sub-exponential LPN, </a:t>
            </a:r>
            <a:r>
              <a:rPr lang="en-US" dirty="0" err="1">
                <a:effectLst/>
                <a:latin typeface="Helvetica" pitchFamily="2" charset="0"/>
              </a:rPr>
              <a:t>As+e</a:t>
            </a:r>
            <a:r>
              <a:rPr lang="en-US" dirty="0">
                <a:effectLst/>
                <a:latin typeface="Helvetica" pitchFamily="2" charset="0"/>
              </a:rPr>
              <a:t> is pseudorandom.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To decode, we’ll count the number of satisfied parity checks.</a:t>
            </a:r>
          </a:p>
          <a:p>
            <a:r>
              <a:rPr lang="en-US" dirty="0">
                <a:effectLst/>
                <a:latin typeface="Helvetica" pitchFamily="2" charset="0"/>
              </a:rPr>
              <a:t>That is, we’ll multiply the given string by P and count the number of 0’s and 1’s.</a:t>
            </a:r>
          </a:p>
          <a:p>
            <a:r>
              <a:rPr lang="en-US" dirty="0">
                <a:effectLst/>
                <a:latin typeface="Helvetica" pitchFamily="2" charset="0"/>
              </a:rPr>
              <a:t>If significantly more than half of the parity checks are satisfied, then we output 1; otherwise we output 0.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Why does this work?</a:t>
            </a:r>
          </a:p>
          <a:p>
            <a:r>
              <a:rPr lang="en-US" dirty="0">
                <a:effectLst/>
                <a:latin typeface="Helvetica" pitchFamily="2" charset="0"/>
              </a:rPr>
              <a:t>Suppose that we’re attempting to decode x, which was generated as an encoding of either 0 or 1 that subsequently had some low-weight error vector added to it.</a:t>
            </a:r>
          </a:p>
          <a:p>
            <a:r>
              <a:rPr lang="en-US" dirty="0">
                <a:effectLst/>
                <a:latin typeface="Helvetica" pitchFamily="2" charset="0"/>
              </a:rPr>
              <a:t>Well if x is a noisy encoding of 0, then we expect about half of the parity checks to be satisfied because x is uniformly random.</a:t>
            </a:r>
          </a:p>
          <a:p>
            <a:r>
              <a:rPr lang="en-US" dirty="0">
                <a:effectLst/>
                <a:latin typeface="Helvetica" pitchFamily="2" charset="0"/>
              </a:rPr>
              <a:t>And if x is a noisy encoding of 1, then since PA=0, we’re just counting the number of parity checks that are satisfied by the error.</a:t>
            </a:r>
          </a:p>
          <a:p>
            <a:r>
              <a:rPr lang="en-US" dirty="0">
                <a:effectLst/>
                <a:latin typeface="Helvetica" pitchFamily="2" charset="0"/>
              </a:rPr>
              <a:t>Note that the error has two parts — e, that was added by the encoder for pseudorandomness, and e’, that was added as noise that we want to be robust to.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But as long as e + e’ has low weight, </a:t>
            </a:r>
            <a:r>
              <a:rPr lang="en-US" dirty="0" err="1">
                <a:effectLst/>
                <a:latin typeface="Helvetica" pitchFamily="2" charset="0"/>
              </a:rPr>
              <a:t>e+e</a:t>
            </a:r>
            <a:r>
              <a:rPr lang="en-US" dirty="0">
                <a:effectLst/>
                <a:latin typeface="Helvetica" pitchFamily="2" charset="0"/>
              </a:rPr>
              <a:t>’ will satisfy significantly more than half of the parity checks.</a:t>
            </a:r>
          </a:p>
          <a:p>
            <a:r>
              <a:rPr lang="en-US" dirty="0">
                <a:effectLst/>
                <a:latin typeface="Helvetica" pitchFamily="2" charset="0"/>
              </a:rPr>
              <a:t>This will work as long as the noise is bounded away from 1/2 by a constant, if we choose P to have rows of sparsity some small fraction of log(n).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OK so that’s how we encode 1 bit in a PRC.</a:t>
            </a:r>
          </a:p>
          <a:p>
            <a:r>
              <a:rPr lang="en-US" dirty="0">
                <a:effectLst/>
                <a:latin typeface="Helvetica" pitchFamily="2" charset="0"/>
              </a:rPr>
              <a:t>But for many applications we’d like to be able to encode longer messages.</a:t>
            </a:r>
          </a:p>
          <a:p>
            <a:r>
              <a:rPr lang="en-US" dirty="0">
                <a:effectLst/>
                <a:latin typeface="Helvetica" pitchFamily="2" charset="0"/>
              </a:rPr>
              <a:t>Of course we could do this by just encoding each bit separately, but then the rate would only be 1/n.</a:t>
            </a:r>
          </a:p>
          <a:p>
            <a:r>
              <a:rPr lang="en-US" dirty="0">
                <a:effectLst/>
                <a:latin typeface="Helvetica" pitchFamily="2" charset="0"/>
              </a:rPr>
              <a:t>Ideally we’d like to encode a linear number of bits.</a:t>
            </a:r>
          </a:p>
          <a:p>
            <a:r>
              <a:rPr lang="en-US" dirty="0">
                <a:effectLst/>
                <a:latin typeface="Helvetica" pitchFamily="2" charset="0"/>
              </a:rPr>
              <a:t>Fortunately, there’s an easy way to do this, by combining the 1-bit PRCs from the previous slide with standard error-correcting codes.</a:t>
            </a:r>
          </a:p>
          <a:p>
            <a:r>
              <a:rPr lang="en-US" dirty="0">
                <a:effectLst/>
                <a:latin typeface="Helvetica" pitchFamily="2" charset="0"/>
              </a:rPr>
              <a:t>The idea is to just encode a random lambda-bit string by using the 1-bit PRC separately on each bit, and to then use this string as a seed for a PRG that hides a standard error-correcting encoding of the message.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 long messages m, since lambda is just the security parameter, the information rate approaches that of the standard error-correcting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Now that we’ve seen the definition and a construction of PRCs, we can actually use our watermarking template.</a:t>
            </a:r>
          </a:p>
          <a:p>
            <a:r>
              <a:rPr lang="en-US" dirty="0">
                <a:effectLst/>
                <a:latin typeface="Helvetica" pitchFamily="2" charset="0"/>
              </a:rPr>
              <a:t>If there’s one thing I want you to take away from this talk, it’s this picture.</a:t>
            </a:r>
          </a:p>
          <a:p>
            <a:r>
              <a:rPr lang="en-US" dirty="0">
                <a:effectLst/>
                <a:latin typeface="Helvetica" pitchFamily="2" charset="0"/>
              </a:rPr>
              <a:t>Next, I’ll show you three applications of this template to watermarking various types of content.</a:t>
            </a:r>
          </a:p>
          <a:p>
            <a:r>
              <a:rPr lang="en-US" dirty="0">
                <a:effectLst/>
                <a:latin typeface="Helvetica" pitchFamily="2" charset="0"/>
              </a:rPr>
              <a:t>The first two applications aren’t included in the paper, because there wasn’t much to prove about them except experiments.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7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context of LLMs, there’s another nice thing you can do with PRCs.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Pseudorandom codes are a cryptographic object, but I’m going to try to convince you that they come up very naturally in the context of detecting AI-generated content.</a:t>
            </a:r>
          </a:p>
          <a:p>
            <a:r>
              <a:rPr lang="en-US" dirty="0">
                <a:effectLst/>
                <a:latin typeface="Helvetica" pitchFamily="2" charset="0"/>
              </a:rPr>
              <a:t>As generative AI becomes increasingly powerful, it’s becoming more and more important to have ways to detect AI-generated content.</a:t>
            </a:r>
          </a:p>
          <a:p>
            <a:r>
              <a:rPr lang="en-US" dirty="0">
                <a:effectLst/>
                <a:latin typeface="Helvetica" pitchFamily="2" charset="0"/>
              </a:rPr>
              <a:t>I don’t think I need to convince you that this could be a big problem for society.</a:t>
            </a:r>
          </a:p>
          <a:p>
            <a:r>
              <a:rPr lang="en-US" dirty="0">
                <a:effectLst/>
                <a:latin typeface="Helvetica" pitchFamily="2" charset="0"/>
              </a:rPr>
              <a:t>But since this problem arises from ML, maybe the most obvious way to solve it is to use more ML.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That is, you might simply train an ML classifier to do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4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94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This is called post-hoc detection, and there are a ton of websites online that do it.</a:t>
            </a:r>
          </a:p>
          <a:p>
            <a:r>
              <a:rPr lang="en-US" dirty="0">
                <a:effectLst/>
                <a:latin typeface="Helvetica" pitchFamily="2" charset="0"/>
              </a:rPr>
              <a:t>The problem is that none of them really work that well.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 AI-generated images, the Times has a survey with similar findings.</a:t>
            </a:r>
          </a:p>
          <a:p>
            <a:r>
              <a:rPr lang="en-US" dirty="0">
                <a:effectLst/>
                <a:latin typeface="Helvetica" pitchFamily="2" charset="0"/>
              </a:rPr>
              <a:t>Here’s an image of a giant that fooled all the major AI detectors they tried.</a:t>
            </a:r>
          </a:p>
          <a:p>
            <a:r>
              <a:rPr lang="en-US" dirty="0">
                <a:effectLst/>
                <a:latin typeface="Helvetica" pitchFamily="2" charset="0"/>
              </a:rPr>
              <a:t>Now you could try to improve these detectors, but ultimately they’re fighting an uphill battle: As generative AI gets better, I expect them to produce content that is statistically indistinguishable from real content, at which point there’s nothing that post-hoc detection can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Fortunately, there’s an alternative --- watermarking.</a:t>
            </a:r>
          </a:p>
          <a:p>
            <a:r>
              <a:rPr lang="en-US" dirty="0">
                <a:effectLst/>
                <a:latin typeface="Helvetica" pitchFamily="2" charset="0"/>
              </a:rPr>
              <a:t>In watermarking, we intentionally modify the AI algorithm to embed a hidden pattern in the generated content.</a:t>
            </a:r>
          </a:p>
          <a:p>
            <a:r>
              <a:rPr lang="en-US" dirty="0">
                <a:effectLst/>
                <a:latin typeface="Helvetica" pitchFamily="2" charset="0"/>
              </a:rPr>
              <a:t>This identifies a specific model rather than any AI model.</a:t>
            </a:r>
          </a:p>
          <a:p>
            <a:r>
              <a:rPr lang="en-US" dirty="0">
                <a:effectLst/>
                <a:latin typeface="Helvetica" pitchFamily="2" charset="0"/>
              </a:rPr>
              <a:t>And let me just say up front, we’re not going to worry too much about making the hidden pattern “unremovable.”</a:t>
            </a:r>
          </a:p>
          <a:p>
            <a:r>
              <a:rPr lang="en-US" dirty="0">
                <a:effectLst/>
                <a:latin typeface="Helvetica" pitchFamily="2" charset="0"/>
              </a:rPr>
              <a:t>It turns out that this is a very difficult problem, even to formalize, and it’s already an interesting problem to get watermarks with robustness to non-trivial classes of perturbations.</a:t>
            </a:r>
          </a:p>
          <a:p>
            <a:r>
              <a:rPr lang="en-US" dirty="0">
                <a:effectLst/>
                <a:latin typeface="Helvetica" pitchFamily="2" charset="0"/>
              </a:rPr>
              <a:t>Even if a watermark can be removed, if we achieve good robustness then removing it should be either expensive or reduce the quality of the content.</a:t>
            </a:r>
          </a:p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OK so how do we embed a hidden pattern in AI-generated content?</a:t>
            </a:r>
          </a:p>
          <a:p>
            <a:r>
              <a:rPr lang="en-US" dirty="0">
                <a:effectLst/>
                <a:latin typeface="Helvetica" pitchFamily="2" charset="0"/>
              </a:rPr>
              <a:t>We’re going to exploit the fact that generative AI algorithms have the following form: You take some input or prompt, you sample some randomness, and you run some algorithm to produce the content.</a:t>
            </a:r>
          </a:p>
          <a:p>
            <a:r>
              <a:rPr lang="en-US" dirty="0">
                <a:effectLst/>
                <a:latin typeface="Helvetica" pitchFamily="2" charset="0"/>
              </a:rPr>
              <a:t>Our watermark will work by altering this randomness in a detectable way.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 natural way to embed a watermark is then to sample pseudorandomness instead of true randomness.</a:t>
            </a:r>
          </a:p>
          <a:p>
            <a:r>
              <a:rPr lang="en-US" dirty="0">
                <a:effectLst/>
                <a:latin typeface="Helvetica" pitchFamily="2" charset="0"/>
              </a:rPr>
              <a:t>This way, the watermarked content is actually computationally indistinguishable from un-watermarked content, so you don’t have to worry that the watermark degrades the quality or anything.</a:t>
            </a:r>
          </a:p>
          <a:p>
            <a:r>
              <a:rPr lang="en-US" dirty="0">
                <a:effectLst/>
                <a:latin typeface="Helvetica" pitchFamily="2" charset="0"/>
              </a:rPr>
              <a:t>Of course, you want to be able to test for the presence of the watermark, so you’re going to need a way to partially invert the generative algorithm to get back the randomness.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Fortunately, in all generative AI scenarios I’m aware of, such a “randomness recovery” algorithm exists.</a:t>
            </a:r>
          </a:p>
          <a:p>
            <a:r>
              <a:rPr lang="en-US" dirty="0">
                <a:effectLst/>
                <a:latin typeface="Helvetica" pitchFamily="2" charset="0"/>
              </a:rPr>
              <a:t>By running the randomness recovery algorithm, you can get back the randomness and then test whether it’s truly random or pseudorandom, as long as you have a trapdoor for detecting the pseudorandomness.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And trapdoor pseudorandom generators are easy to build from pseudorandom functions.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But there’s a problem: I don’t know of any randomness recovery algorithms (in any watermarking setting) that perfectly recover the randomness.</a:t>
            </a:r>
          </a:p>
          <a:p>
            <a:r>
              <a:rPr lang="en-US" dirty="0">
                <a:effectLst/>
                <a:latin typeface="Helvetica" pitchFamily="2" charset="0"/>
              </a:rPr>
              <a:t>Instead, randomness recovery will only give you some noisy version of the random string.</a:t>
            </a:r>
          </a:p>
          <a:p>
            <a:r>
              <a:rPr lang="en-US" dirty="0">
                <a:effectLst/>
                <a:latin typeface="Helvetica" pitchFamily="2" charset="0"/>
              </a:rPr>
              <a:t>As a result, existing works on watermarking have had to either use a fixed, memorized random string (thereby introducing correlations across generations), or else to exploit more structure about the particular generation algorithm to get around this 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 natural way to embed a watermark is then to sample pseudorandomness instead of true randomness.</a:t>
            </a:r>
          </a:p>
          <a:p>
            <a:r>
              <a:rPr lang="en-US" dirty="0">
                <a:effectLst/>
                <a:latin typeface="Helvetica" pitchFamily="2" charset="0"/>
              </a:rPr>
              <a:t>This way, the watermarked content is actually computationally indistinguishable from un-watermarked content, so you don’t have to worry that the watermark degrades the quality or anything.</a:t>
            </a:r>
          </a:p>
          <a:p>
            <a:r>
              <a:rPr lang="en-US" dirty="0">
                <a:effectLst/>
                <a:latin typeface="Helvetica" pitchFamily="2" charset="0"/>
              </a:rPr>
              <a:t>Of course, you want to be able to test for the presence of the watermark, so you’re going to need a way to partially invert the generative algorithm to get back the randomness.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Fortunately, in all generative AI scenarios I’m aware of, such a “randomness recovery” algorithm exists.</a:t>
            </a:r>
          </a:p>
          <a:p>
            <a:r>
              <a:rPr lang="en-US" dirty="0">
                <a:effectLst/>
                <a:latin typeface="Helvetica" pitchFamily="2" charset="0"/>
              </a:rPr>
              <a:t>By running the randomness recovery algorithm, you can get back the randomness and then test whether it’s truly random or pseudorandom, as long as you have a trapdoor for detecting the pseudorandomness.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And trapdoor pseudorandom generators are easy to build from pseudorandom functions.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But there’s a problem: I don’t know of any randomness recovery algorithms (in any watermarking setting) that perfectly recover the randomness.</a:t>
            </a:r>
          </a:p>
          <a:p>
            <a:r>
              <a:rPr lang="en-US" dirty="0">
                <a:effectLst/>
                <a:latin typeface="Helvetica" pitchFamily="2" charset="0"/>
              </a:rPr>
              <a:t>Instead, randomness recovery will only give you some noisy version of the random string.</a:t>
            </a:r>
          </a:p>
          <a:p>
            <a:r>
              <a:rPr lang="en-US" dirty="0">
                <a:effectLst/>
                <a:latin typeface="Helvetica" pitchFamily="2" charset="0"/>
              </a:rPr>
              <a:t>As a result, existing works on watermarking have had to either use a fixed, memorized random string (thereby introducing correlations across generations), or else to exploit more structure about the particular generation algorithm to get around this 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 natural way to embed a watermark is then to sample pseudorandomness instead of true randomness.</a:t>
            </a:r>
          </a:p>
          <a:p>
            <a:r>
              <a:rPr lang="en-US" dirty="0">
                <a:effectLst/>
                <a:latin typeface="Helvetica" pitchFamily="2" charset="0"/>
              </a:rPr>
              <a:t>This way, the watermarked content is actually computationally indistinguishable from un-watermarked content, so you don’t have to worry that the watermark degrades the quality or anything.</a:t>
            </a:r>
          </a:p>
          <a:p>
            <a:r>
              <a:rPr lang="en-US" dirty="0">
                <a:effectLst/>
                <a:latin typeface="Helvetica" pitchFamily="2" charset="0"/>
              </a:rPr>
              <a:t>Of course, you want to be able to test for the presence of the watermark, so you’re going to need a way to partially invert the generative algorithm to get back the randomness.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Fortunately, in all generative AI scenarios I’m aware of, such a “randomness recovery” algorithm exists.</a:t>
            </a:r>
          </a:p>
          <a:p>
            <a:r>
              <a:rPr lang="en-US" dirty="0">
                <a:effectLst/>
                <a:latin typeface="Helvetica" pitchFamily="2" charset="0"/>
              </a:rPr>
              <a:t>By running the randomness recovery algorithm, you can get back the randomness and then test whether it’s truly random or pseudorandom, as long as you have a trapdoor for detecting the pseudorandomness.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And trapdoor pseudorandom generators are easy to build from pseudorandom functions.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But there’s a problem: I don’t know of any randomness recovery algorithms (in any watermarking setting) that perfectly recover the randomness.</a:t>
            </a:r>
          </a:p>
          <a:p>
            <a:r>
              <a:rPr lang="en-US" dirty="0">
                <a:effectLst/>
                <a:latin typeface="Helvetica" pitchFamily="2" charset="0"/>
              </a:rPr>
              <a:t>Instead, randomness recovery will only give you some noisy version of the random string.</a:t>
            </a:r>
          </a:p>
          <a:p>
            <a:r>
              <a:rPr lang="en-US" dirty="0">
                <a:effectLst/>
                <a:latin typeface="Helvetica" pitchFamily="2" charset="0"/>
              </a:rPr>
              <a:t>As a result, existing works on watermarking have had to either use a fixed, memorized random string (thereby introducing correlations across generations), or else to exploit more structure about the particular generation algorithm to get around this 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2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So we propose replacing the randomness with samples from a pseudorandom code instead.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Pseudorandom codes, or PRCs, give you pseudorandomness with a trapdoor detection algorithm that is also robust to errors.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In fact, we will construct PRCs that actually encode messages (with a constant information rate).</a:t>
            </a:r>
          </a:p>
          <a:p>
            <a:r>
              <a:rPr lang="en-US" dirty="0">
                <a:effectLst/>
                <a:latin typeface="Helvetica" pitchFamily="2" charset="0"/>
              </a:rPr>
              <a:t>This means that we can embed not only watermarks in the generated content, but also arbitrary information like a secret message, a user ID, a timestamp, etc.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And to the best of our knowledge, it wasn’t known how to construct anything like this before our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78163-0953-B146-A7EB-9D27F92294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F297-BC7B-C5E4-C081-53F39A44B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25324-3D3C-8E3E-3AA5-7320F2A2C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5759F-3E1E-CB33-5E95-92939ABE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45951-D724-14A8-78D9-31FAE2E4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FDE9-855F-C0B7-DD34-0171F548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417-477B-9AC9-2BEB-CD321F57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62C82-D571-8BF5-0DB8-F5AD9E0E1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7C526-E11A-536F-D737-BF7F0587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DEA3-8B26-EDA2-D4A5-E7ECA529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A30A-ECC0-3D9F-82C2-4F2A0F0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4E57E-4B6E-E7E6-173F-D657C16BA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2474A-A635-0034-0D3D-37923A37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DE44-953A-2A54-F251-573DC881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2016-CAE9-051A-C6B9-C5A9FB68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81362-5EE5-56F0-F89F-00451087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0B1D-A745-90DB-9147-6739083A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4628-1697-6F90-CB40-2795CCDD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5F74-CB1D-C855-1C8C-9E36B5A4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51FD1-03BC-10D0-475F-0DCA36FF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5C8D-A576-312A-2525-7218EE56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1B3C-F07D-2C0C-2196-768DEFF5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55FC-B49E-0BF4-C78C-259EAE08B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908AD-5821-7AE8-A9FB-F2BE2C77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6A56-C6E1-1035-7C03-557162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3B1B-38EB-8DD9-4F55-6EEBCB65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8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2364-CBF4-7866-22F1-58384395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32E8-BF34-210E-6EB9-4DBC3DF84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AD3A0-551D-A841-A242-11CD139A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F3A16-8890-54EB-536E-41A6A710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7D8A3-A64A-6D4A-C745-F1C82810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8F41-A7E9-B59F-788F-7D78B5D7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5057-3F16-BE8D-E09D-868BA759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34CDA-1E15-013F-475E-FB7B2854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518C3-52D8-A0A5-5DA6-5A677C62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06BA8-CB4A-5D5D-5EA7-92EF6CD31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D943C-9FEE-75CE-FA27-A5AACE5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47CBB-DA9F-81E5-49A5-156B3379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F1F4A-0338-C337-A2A6-93152881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5B2E6-75B6-CBF8-92EB-E68163FB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4386-8B88-50CF-173D-4EE32504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34397-4560-9CD1-10E6-B5D42864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26B88-E32D-9A25-5BE0-67CC3AA5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092A3-9BC9-CC4C-7C5A-CC70903B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5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44726-363D-DD06-CDC6-2F8FCF88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E4896-71A1-B254-2E20-325A4428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E957F-CA29-9438-FDEB-A1FA42FC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8328-16BB-1F38-E3E8-D1BEFE8F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A862-AE8C-B259-76D2-C00024AA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DAC9B-2FE9-EF86-3DFF-898F9B94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9854D-1E6A-78E0-99F6-CF7226F7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4DEE1-84F6-2683-C48D-FA8401B7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14FCD-F27C-E98C-3213-8E7DBA10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4D97-2872-5615-453E-1B0C0E33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656DB-49BF-23A9-782B-D35A1625D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734A2-2246-2F42-4392-D40F99C06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27A2B-D0A3-07AE-6796-03BA8425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E5A8B-D90A-A79F-295A-5E0FA2EE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6C581-DC95-3A03-AD0B-23BE571A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86E5-433F-2E9B-6B3F-1A5F165A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F100D-40F5-8D25-9C8B-528D850DF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E5F69-C106-0C0F-B000-E184240D9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C70E-5139-8749-AB66-9CBAE9F98BDC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1787-295D-0FBC-F411-B9DFEB8E1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C345-75CA-893F-11E4-57686FD9D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7DDF-B01F-804B-AEB0-1A0D4A9E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50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80.png"/><Relationship Id="rId18" Type="http://schemas.openxmlformats.org/officeDocument/2006/relationships/image" Target="../media/image430.png"/><Relationship Id="rId3" Type="http://schemas.openxmlformats.org/officeDocument/2006/relationships/image" Target="../media/image280.png"/><Relationship Id="rId7" Type="http://schemas.openxmlformats.org/officeDocument/2006/relationships/image" Target="../media/image321.png"/><Relationship Id="rId12" Type="http://schemas.openxmlformats.org/officeDocument/2006/relationships/image" Target="../media/image370.png"/><Relationship Id="rId17" Type="http://schemas.openxmlformats.org/officeDocument/2006/relationships/image" Target="../media/image420.png"/><Relationship Id="rId2" Type="http://schemas.openxmlformats.org/officeDocument/2006/relationships/image" Target="../media/image34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19" Type="http://schemas.openxmlformats.org/officeDocument/2006/relationships/image" Target="../media/image44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0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9.png"/><Relationship Id="rId7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871A-9FAD-0807-6FED-E9265C74C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Pseudorandom error-correcting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2F1DB-8BFA-90B1-3C18-AB65008C4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Miranda Christ and </a:t>
            </a:r>
            <a:r>
              <a:rPr lang="en-US" b="1" u="sng" dirty="0"/>
              <a:t>Sam Gunn</a:t>
            </a:r>
          </a:p>
        </p:txBody>
      </p:sp>
    </p:spTree>
    <p:extLst>
      <p:ext uri="{BB962C8B-B14F-4D97-AF65-F5344CB8AC3E}">
        <p14:creationId xmlns:p14="http://schemas.microsoft.com/office/powerpoint/2010/main" val="142597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6F62-337C-2286-FEDC-94AEBE7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BF572-9EEA-F3CC-15FD-18310B3B7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0633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pseudorandom code (PRC) is a pair of algorithms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dirty="0"/>
                  <a:t> satisfying: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Pseudorandomness</a:t>
                </a:r>
                <a:r>
                  <a:rPr lang="en-US" dirty="0"/>
                  <a:t>: For any polynomial-time distinguisher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𝐸𝑛𝑐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; ⋅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/>
                  <a:t>Error correction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has low (</a:t>
                </a:r>
                <a:r>
                  <a:rPr lang="en-US" b="1" dirty="0"/>
                  <a:t>constant</a:t>
                </a:r>
                <a:r>
                  <a:rPr lang="en-US" dirty="0"/>
                  <a:t>) weight, then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𝐷𝑒𝑐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BF572-9EEA-F3CC-15FD-18310B3B7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06333"/>
              </a:xfrm>
              <a:blipFill>
                <a:blip r:embed="rId3"/>
                <a:stretch>
                  <a:fillRect l="-1086" t="-2602" b="-4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08921C7-A9CC-16F2-8EA5-CE94D0AE4979}"/>
              </a:ext>
            </a:extLst>
          </p:cNvPr>
          <p:cNvSpPr txBox="1"/>
          <p:nvPr/>
        </p:nvSpPr>
        <p:spPr>
          <a:xfrm>
            <a:off x="838200" y="5365687"/>
            <a:ext cx="1055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*For the purposes of this talk we will only consider binary PRCs and random bit-flips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7FF40-122D-C123-8182-59DE1451015A}"/>
              </a:ext>
            </a:extLst>
          </p:cNvPr>
          <p:cNvSpPr txBox="1"/>
          <p:nvPr/>
        </p:nvSpPr>
        <p:spPr>
          <a:xfrm>
            <a:off x="838200" y="5961082"/>
            <a:ext cx="680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**We construct a stronger public-key version of PRCs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7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6F62-337C-2286-FEDC-94AEBE7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751F14F-D687-F28C-D5FE-5C58EDF33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9735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natural attempt is to combine a pseudorandom encryption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𝐸𝑛𝑐𝑟𝑦𝑝𝑡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𝐷𝑒𝑐𝑟𝑦𝑝𝑡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 error-correcting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751F14F-D687-F28C-D5FE-5C58EDF33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973559"/>
              </a:xfrm>
              <a:blipFill>
                <a:blip r:embed="rId3"/>
                <a:stretch>
                  <a:fillRect l="-1206" t="-10256" r="-60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BC1CBDAD-45B4-76E8-5B81-DAEF85E0A7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686550"/>
                <a:ext cx="10515600" cy="689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𝐸𝑛𝑐𝑟𝑦𝑝𝑡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𝐸𝑛𝑐𝑜𝑑𝑒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robust</a:t>
                </a:r>
              </a:p>
            </p:txBody>
          </p:sp>
        </mc:Choice>
        <mc:Fallback xmlns="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BC1CBDAD-45B4-76E8-5B81-DAEF85E0A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686550"/>
                <a:ext cx="10515600" cy="689622"/>
              </a:xfrm>
              <a:prstGeom prst="rect">
                <a:avLst/>
              </a:prstGeom>
              <a:blipFill>
                <a:blip r:embed="rId4"/>
                <a:stretch>
                  <a:fillRect l="-965" t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FF2EAC0E-A7C0-3F05-B099-E780F533A4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996928"/>
                <a:ext cx="10515600" cy="689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𝐸𝑛𝑐𝑟𝑦𝑝𝑡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pseudorandom</a:t>
                </a:r>
              </a:p>
            </p:txBody>
          </p:sp>
        </mc:Choice>
        <mc:Fallback xmlns="">
          <p:sp>
            <p:nvSpPr>
              <p:cNvPr id="11" name="Content Placeholder 7">
                <a:extLst>
                  <a:ext uri="{FF2B5EF4-FFF2-40B4-BE49-F238E27FC236}">
                    <a16:creationId xmlns:a16="http://schemas.microsoft.com/office/drawing/2014/main" id="{FF2EAC0E-A7C0-3F05-B099-E780F533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996928"/>
                <a:ext cx="10515600" cy="689622"/>
              </a:xfrm>
              <a:prstGeom prst="rect">
                <a:avLst/>
              </a:prstGeom>
              <a:blipFill>
                <a:blip r:embed="rId5"/>
                <a:stretch>
                  <a:fillRect l="-965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9B86C35-2393-96E7-B228-496C29DFAB3B}"/>
              </a:ext>
            </a:extLst>
          </p:cNvPr>
          <p:cNvSpPr txBox="1"/>
          <p:nvPr/>
        </p:nvSpPr>
        <p:spPr>
          <a:xfrm>
            <a:off x="2979223" y="5376172"/>
            <a:ext cx="6233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Every code bit must satisfy both robustness and pseudorandomness!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5721E937-8C22-9C2E-73CC-304B1E4EF5AA}"/>
              </a:ext>
            </a:extLst>
          </p:cNvPr>
          <p:cNvSpPr txBox="1">
            <a:spLocks/>
          </p:cNvSpPr>
          <p:nvPr/>
        </p:nvSpPr>
        <p:spPr>
          <a:xfrm>
            <a:off x="838200" y="3357776"/>
            <a:ext cx="10515600" cy="5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73AAA-6740-A7A4-2486-B9197B0E0103}"/>
              </a:ext>
            </a:extLst>
          </p:cNvPr>
          <p:cNvSpPr txBox="1"/>
          <p:nvPr/>
        </p:nvSpPr>
        <p:spPr>
          <a:xfrm>
            <a:off x="2979223" y="3126861"/>
            <a:ext cx="2340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Robust encryption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E6A3485-9D12-5056-FBDA-14F2F7CE2AA5}"/>
              </a:ext>
            </a:extLst>
          </p:cNvPr>
          <p:cNvSpPr/>
          <p:nvPr/>
        </p:nvSpPr>
        <p:spPr>
          <a:xfrm rot="7161089">
            <a:off x="3537566" y="3641936"/>
            <a:ext cx="402298" cy="1793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728FE-7525-7F7A-18C9-C296F4A68D2D}"/>
              </a:ext>
            </a:extLst>
          </p:cNvPr>
          <p:cNvSpPr txBox="1"/>
          <p:nvPr/>
        </p:nvSpPr>
        <p:spPr>
          <a:xfrm>
            <a:off x="772491" y="5684239"/>
            <a:ext cx="191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Nothing (Trash)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5E02DD3-C22E-511B-2C04-7FCEE5255E45}"/>
              </a:ext>
            </a:extLst>
          </p:cNvPr>
          <p:cNvSpPr/>
          <p:nvPr/>
        </p:nvSpPr>
        <p:spPr>
          <a:xfrm rot="17068913">
            <a:off x="1530797" y="5356717"/>
            <a:ext cx="402298" cy="1793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1" grpId="0"/>
      <p:bldP spid="12" grpId="0"/>
      <p:bldP spid="3" grpId="0"/>
      <p:bldP spid="4" grpId="0"/>
      <p:bldP spid="5" grpId="0" animBg="1"/>
      <p:bldP spid="10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6F62-337C-2286-FEDC-94AEBE7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BF572-9EEA-F3CC-15FD-18310B3B7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9791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LPN says that noisy samples from random linear codes are pseudorandom,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)≈(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BF572-9EEA-F3CC-15FD-18310B3B7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97916"/>
              </a:xfrm>
              <a:blipFill>
                <a:blip r:embed="rId3"/>
                <a:stretch>
                  <a:fillRect l="-965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D3FEE33-AA12-CFB9-0F15-48F3D08DB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31669"/>
                <a:ext cx="10578738" cy="1002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 show how to sample a random linear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a </a:t>
                </a:r>
                <a:r>
                  <a:rPr lang="en-US" i="1" dirty="0"/>
                  <a:t>robust trapdoor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𝐾𝑒𝑦𝐺𝑒𝑛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D3FEE33-AA12-CFB9-0F15-48F3D08DB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31669"/>
                <a:ext cx="10578738" cy="1002791"/>
              </a:xfrm>
              <a:prstGeom prst="rect">
                <a:avLst/>
              </a:prstGeom>
              <a:blipFill>
                <a:blip r:embed="rId4"/>
                <a:stretch>
                  <a:fillRect l="-959" t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E8CA754-C961-28E9-369A-F20C80535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062" y="3934460"/>
                <a:ext cx="10515600" cy="2558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0" dirty="0"/>
                  <a:t>Such that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The marginal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is uniformly random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 lets us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E8CA754-C961-28E9-369A-F20C80535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3934460"/>
                <a:ext cx="10515600" cy="2558415"/>
              </a:xfrm>
              <a:prstGeom prst="rect">
                <a:avLst/>
              </a:prstGeom>
              <a:blipFill>
                <a:blip r:embed="rId5"/>
                <a:stretch>
                  <a:fillRect l="-1206"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39CB-F17F-7699-B6F9-C4ACE52D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57CDB42-8CE2-1207-3A77-742C04B145F3}"/>
                  </a:ext>
                </a:extLst>
              </p:cNvPr>
              <p:cNvSpPr/>
              <p:nvPr/>
            </p:nvSpPr>
            <p:spPr>
              <a:xfrm>
                <a:off x="450885" y="1419984"/>
                <a:ext cx="11290229" cy="20726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ysClr val="windowText" lastClr="000000"/>
                    </a:solidFill>
                  </a:rPr>
                  <a:t>Theorem (this work):</a:t>
                </a:r>
              </a:p>
              <a:p>
                <a:r>
                  <a:rPr lang="en-US" sz="2400" dirty="0">
                    <a:solidFill>
                      <a:sysClr val="windowText" lastClr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be a random matrix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0.99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such that each row has exactly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1’s.</a:t>
                </a:r>
              </a:p>
              <a:p>
                <a:r>
                  <a:rPr lang="en-US" sz="2400" dirty="0">
                    <a:solidFill>
                      <a:sysClr val="windowText" lastClr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be a random matrix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US" sz="24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57CDB42-8CE2-1207-3A77-742C04B14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5" y="1419984"/>
                <a:ext cx="11290229" cy="20726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9267DF2-BA00-81E0-1E1A-4BD39D9E1E49}"/>
              </a:ext>
            </a:extLst>
          </p:cNvPr>
          <p:cNvGrpSpPr/>
          <p:nvPr/>
        </p:nvGrpSpPr>
        <p:grpSpPr>
          <a:xfrm>
            <a:off x="5521322" y="3940281"/>
            <a:ext cx="1172925" cy="2681674"/>
            <a:chOff x="5521322" y="3940281"/>
            <a:chExt cx="1172925" cy="2681674"/>
          </a:xfrm>
        </p:grpSpPr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A457F841-130E-C5A9-16D1-6ACEA7BDF2E9}"/>
                </a:ext>
              </a:extLst>
            </p:cNvPr>
            <p:cNvSpPr/>
            <p:nvPr/>
          </p:nvSpPr>
          <p:spPr>
            <a:xfrm>
              <a:off x="5521323" y="3940281"/>
              <a:ext cx="1172924" cy="2681674"/>
            </a:xfrm>
            <a:prstGeom prst="bracketPair">
              <a:avLst>
                <a:gd name="adj" fmla="val 6215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526063C-E15F-B99D-4DDE-DF17E37AD5C7}"/>
                    </a:ext>
                  </a:extLst>
                </p:cNvPr>
                <p:cNvSpPr txBox="1"/>
                <p:nvPr/>
              </p:nvSpPr>
              <p:spPr>
                <a:xfrm>
                  <a:off x="5544894" y="3981432"/>
                  <a:ext cx="11493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526063C-E15F-B99D-4DDE-DF17E37AD5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894" y="3981432"/>
                  <a:ext cx="1149353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6522" t="-8571" r="-6522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60D8B2-6A6F-0488-4158-433E3A6C3BBF}"/>
                    </a:ext>
                  </a:extLst>
                </p:cNvPr>
                <p:cNvSpPr txBox="1"/>
                <p:nvPr/>
              </p:nvSpPr>
              <p:spPr>
                <a:xfrm>
                  <a:off x="5544894" y="4422603"/>
                  <a:ext cx="11493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1   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60D8B2-6A6F-0488-4158-433E3A6C3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894" y="4422603"/>
                  <a:ext cx="1149353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6522" t="-8571" r="-6522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C7A56A-F712-DB92-9139-8F26A3B5D4FD}"/>
                    </a:ext>
                  </a:extLst>
                </p:cNvPr>
                <p:cNvSpPr txBox="1"/>
                <p:nvPr/>
              </p:nvSpPr>
              <p:spPr>
                <a:xfrm>
                  <a:off x="5521323" y="4863774"/>
                  <a:ext cx="11493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C7A56A-F712-DB92-9139-8F26A3B5D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323" y="4863774"/>
                  <a:ext cx="1149353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6522" t="-8571" r="-6522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A1C36A-9027-64F7-E763-55A20AF40254}"/>
                    </a:ext>
                  </a:extLst>
                </p:cNvPr>
                <p:cNvSpPr txBox="1"/>
                <p:nvPr/>
              </p:nvSpPr>
              <p:spPr>
                <a:xfrm>
                  <a:off x="5521323" y="5301164"/>
                  <a:ext cx="11493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1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A1C36A-9027-64F7-E763-55A20AF40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323" y="5301164"/>
                  <a:ext cx="1149353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6522" t="-8571" r="-6522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6FC613-BA87-F56B-EFB0-F816CBB76BB9}"/>
                    </a:ext>
                  </a:extLst>
                </p:cNvPr>
                <p:cNvSpPr txBox="1"/>
                <p:nvPr/>
              </p:nvSpPr>
              <p:spPr>
                <a:xfrm>
                  <a:off x="5521323" y="5746116"/>
                  <a:ext cx="11493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1   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6FC613-BA87-F56B-EFB0-F816CBB76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323" y="5746116"/>
                  <a:ext cx="1149354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6522" t="-8571" r="-6522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D7BDAD5-8DAD-FBE2-594D-6DE979DC1A5D}"/>
                    </a:ext>
                  </a:extLst>
                </p:cNvPr>
                <p:cNvSpPr txBox="1"/>
                <p:nvPr/>
              </p:nvSpPr>
              <p:spPr>
                <a:xfrm>
                  <a:off x="5521322" y="6191068"/>
                  <a:ext cx="11493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1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D7BDAD5-8DAD-FBE2-594D-6DE979DC1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322" y="6191068"/>
                  <a:ext cx="1149354" cy="430887"/>
                </a:xfrm>
                <a:prstGeom prst="rect">
                  <a:avLst/>
                </a:prstGeom>
                <a:blipFill>
                  <a:blip r:embed="rId9"/>
                  <a:stretch>
                    <a:fillRect l="-6522" t="-8571" r="-6522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FE3D9F-2BD4-5D14-45C6-1D765F20F154}"/>
              </a:ext>
            </a:extLst>
          </p:cNvPr>
          <p:cNvGrpSpPr/>
          <p:nvPr/>
        </p:nvGrpSpPr>
        <p:grpSpPr>
          <a:xfrm>
            <a:off x="2377068" y="4340659"/>
            <a:ext cx="2819400" cy="1928264"/>
            <a:chOff x="2377068" y="4340659"/>
            <a:chExt cx="2819400" cy="1928264"/>
          </a:xfrm>
        </p:grpSpPr>
        <p:sp>
          <p:nvSpPr>
            <p:cNvPr id="13" name="Double Bracket 12">
              <a:extLst>
                <a:ext uri="{FF2B5EF4-FFF2-40B4-BE49-F238E27FC236}">
                  <a16:creationId xmlns:a16="http://schemas.microsoft.com/office/drawing/2014/main" id="{1612834C-84D2-28C0-36C8-F0DC0E4C0E2C}"/>
                </a:ext>
              </a:extLst>
            </p:cNvPr>
            <p:cNvSpPr/>
            <p:nvPr/>
          </p:nvSpPr>
          <p:spPr>
            <a:xfrm>
              <a:off x="2377068" y="4340659"/>
              <a:ext cx="2819400" cy="1928264"/>
            </a:xfrm>
            <a:prstGeom prst="bracketPair">
              <a:avLst>
                <a:gd name="adj" fmla="val 6215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528B5DB-5357-C309-A997-3DE6069873EB}"/>
                    </a:ext>
                  </a:extLst>
                </p:cNvPr>
                <p:cNvSpPr txBox="1"/>
                <p:nvPr/>
              </p:nvSpPr>
              <p:spPr>
                <a:xfrm>
                  <a:off x="2563818" y="4416100"/>
                  <a:ext cx="248768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0   1   1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528B5DB-5357-C309-A997-3DE606987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818" y="4416100"/>
                  <a:ext cx="2487684" cy="430887"/>
                </a:xfrm>
                <a:prstGeom prst="rect">
                  <a:avLst/>
                </a:prstGeom>
                <a:blipFill>
                  <a:blip r:embed="rId10"/>
                  <a:stretch>
                    <a:fillRect l="-2551" t="-8571" r="-2041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052405B-5557-E27F-97A8-022BCA824CC4}"/>
                    </a:ext>
                  </a:extLst>
                </p:cNvPr>
                <p:cNvSpPr txBox="1"/>
                <p:nvPr/>
              </p:nvSpPr>
              <p:spPr>
                <a:xfrm>
                  <a:off x="2563818" y="5294661"/>
                  <a:ext cx="248768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1   1   0   1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052405B-5557-E27F-97A8-022BCA824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818" y="5294661"/>
                  <a:ext cx="2487684" cy="430887"/>
                </a:xfrm>
                <a:prstGeom prst="rect">
                  <a:avLst/>
                </a:prstGeom>
                <a:blipFill>
                  <a:blip r:embed="rId11"/>
                  <a:stretch>
                    <a:fillRect l="-2551" t="-11765" r="-2041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F911A15-61DF-F431-C960-E08112D60783}"/>
                    </a:ext>
                  </a:extLst>
                </p:cNvPr>
                <p:cNvSpPr txBox="1"/>
                <p:nvPr/>
              </p:nvSpPr>
              <p:spPr>
                <a:xfrm>
                  <a:off x="2563818" y="4857270"/>
                  <a:ext cx="248768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1   1   0   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F911A15-61DF-F431-C960-E08112D60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818" y="4857270"/>
                  <a:ext cx="2487684" cy="430887"/>
                </a:xfrm>
                <a:prstGeom prst="rect">
                  <a:avLst/>
                </a:prstGeom>
                <a:blipFill>
                  <a:blip r:embed="rId12"/>
                  <a:stretch>
                    <a:fillRect l="-2551" t="-8571" r="-2041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D72BBD1-7630-7B16-A205-9570A652C9CD}"/>
                    </a:ext>
                  </a:extLst>
                </p:cNvPr>
                <p:cNvSpPr txBox="1"/>
                <p:nvPr/>
              </p:nvSpPr>
              <p:spPr>
                <a:xfrm>
                  <a:off x="2563818" y="5720380"/>
                  <a:ext cx="2487684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1   0   0   0   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D72BBD1-7630-7B16-A205-9570A652C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818" y="5720380"/>
                  <a:ext cx="2487684" cy="430887"/>
                </a:xfrm>
                <a:prstGeom prst="rect">
                  <a:avLst/>
                </a:prstGeom>
                <a:blipFill>
                  <a:blip r:embed="rId13"/>
                  <a:stretch>
                    <a:fillRect l="-2551" t="-8571" r="-2041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9BD422-E264-3A2B-5854-A121BDC72924}"/>
                  </a:ext>
                </a:extLst>
              </p:cNvPr>
              <p:cNvSpPr txBox="1"/>
              <p:nvPr/>
            </p:nvSpPr>
            <p:spPr>
              <a:xfrm>
                <a:off x="7019102" y="5085720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9BD422-E264-3A2B-5854-A121BDC72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102" y="5085720"/>
                <a:ext cx="349455" cy="430887"/>
              </a:xfrm>
              <a:prstGeom prst="rect">
                <a:avLst/>
              </a:prstGeom>
              <a:blipFill>
                <a:blip r:embed="rId14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4321CD7-0416-C8B8-6F3C-D2EB4575ECB5}"/>
              </a:ext>
            </a:extLst>
          </p:cNvPr>
          <p:cNvGrpSpPr/>
          <p:nvPr/>
        </p:nvGrpSpPr>
        <p:grpSpPr>
          <a:xfrm>
            <a:off x="7693412" y="4337031"/>
            <a:ext cx="1277868" cy="1928264"/>
            <a:chOff x="7671886" y="4333502"/>
            <a:chExt cx="1277868" cy="1928264"/>
          </a:xfrm>
        </p:grpSpPr>
        <p:sp>
          <p:nvSpPr>
            <p:cNvPr id="23" name="Double Bracket 22">
              <a:extLst>
                <a:ext uri="{FF2B5EF4-FFF2-40B4-BE49-F238E27FC236}">
                  <a16:creationId xmlns:a16="http://schemas.microsoft.com/office/drawing/2014/main" id="{D289FB66-5B8A-3AB5-D56C-C6F60604FA3C}"/>
                </a:ext>
              </a:extLst>
            </p:cNvPr>
            <p:cNvSpPr/>
            <p:nvPr/>
          </p:nvSpPr>
          <p:spPr>
            <a:xfrm>
              <a:off x="7671886" y="4333502"/>
              <a:ext cx="1277868" cy="1928264"/>
            </a:xfrm>
            <a:prstGeom prst="bracketPair">
              <a:avLst>
                <a:gd name="adj" fmla="val 6215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59307D8-0AE6-E28F-94B6-8B680A4337E0}"/>
                    </a:ext>
                  </a:extLst>
                </p:cNvPr>
                <p:cNvSpPr txBox="1"/>
                <p:nvPr/>
              </p:nvSpPr>
              <p:spPr>
                <a:xfrm>
                  <a:off x="7693412" y="4408943"/>
                  <a:ext cx="125634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59307D8-0AE6-E28F-94B6-8B680A433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412" y="4408943"/>
                  <a:ext cx="1256342" cy="430887"/>
                </a:xfrm>
                <a:prstGeom prst="rect">
                  <a:avLst/>
                </a:prstGeom>
                <a:blipFill>
                  <a:blip r:embed="rId15"/>
                  <a:stretch>
                    <a:fillRect l="-2000" t="-8571" r="-2000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9C59915-20BE-9360-8DB9-0E1088E9EA44}"/>
                    </a:ext>
                  </a:extLst>
                </p:cNvPr>
                <p:cNvSpPr txBox="1"/>
                <p:nvPr/>
              </p:nvSpPr>
              <p:spPr>
                <a:xfrm>
                  <a:off x="7693412" y="5287504"/>
                  <a:ext cx="125634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9C59915-20BE-9360-8DB9-0E1088E9E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412" y="5287504"/>
                  <a:ext cx="1256342" cy="430887"/>
                </a:xfrm>
                <a:prstGeom prst="rect">
                  <a:avLst/>
                </a:prstGeom>
                <a:blipFill>
                  <a:blip r:embed="rId16"/>
                  <a:stretch>
                    <a:fillRect l="-2000" t="-8571" r="-2000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3C6306-E1C8-9797-D409-EB0E64B8164A}"/>
                    </a:ext>
                  </a:extLst>
                </p:cNvPr>
                <p:cNvSpPr txBox="1"/>
                <p:nvPr/>
              </p:nvSpPr>
              <p:spPr>
                <a:xfrm>
                  <a:off x="7693412" y="4850113"/>
                  <a:ext cx="125634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3C6306-E1C8-9797-D409-EB0E64B81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412" y="4850113"/>
                  <a:ext cx="1256342" cy="430887"/>
                </a:xfrm>
                <a:prstGeom prst="rect">
                  <a:avLst/>
                </a:prstGeom>
                <a:blipFill>
                  <a:blip r:embed="rId17"/>
                  <a:stretch>
                    <a:fillRect l="-2000" t="-8571" r="-2000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EEE54F-0B0D-C310-179D-17BDF9B49D2A}"/>
                    </a:ext>
                  </a:extLst>
                </p:cNvPr>
                <p:cNvSpPr txBox="1"/>
                <p:nvPr/>
              </p:nvSpPr>
              <p:spPr>
                <a:xfrm>
                  <a:off x="7693412" y="5713223"/>
                  <a:ext cx="125634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0  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EEE54F-0B0D-C310-179D-17BDF9B49D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412" y="5713223"/>
                  <a:ext cx="1256342" cy="430887"/>
                </a:xfrm>
                <a:prstGeom prst="rect">
                  <a:avLst/>
                </a:prstGeom>
                <a:blipFill>
                  <a:blip r:embed="rId18"/>
                  <a:stretch>
                    <a:fillRect l="-2000" t="-11765" r="-2000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CC8B3-DD1B-C2DC-B0E2-AF7DA7E1E2F2}"/>
                  </a:ext>
                </a:extLst>
              </p:cNvPr>
              <p:cNvSpPr txBox="1"/>
              <p:nvPr/>
            </p:nvSpPr>
            <p:spPr>
              <a:xfrm>
                <a:off x="1144245" y="4408943"/>
                <a:ext cx="313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CC8B3-DD1B-C2DC-B0E2-AF7DA7E1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45" y="4408943"/>
                <a:ext cx="313356" cy="430887"/>
              </a:xfrm>
              <a:prstGeom prst="rect">
                <a:avLst/>
              </a:prstGeom>
              <a:blipFill>
                <a:blip r:embed="rId19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227AF1-837E-F5FD-AB96-516A57921E24}"/>
                  </a:ext>
                </a:extLst>
              </p:cNvPr>
              <p:cNvSpPr txBox="1"/>
              <p:nvPr/>
            </p:nvSpPr>
            <p:spPr>
              <a:xfrm>
                <a:off x="7393530" y="3553129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227AF1-837E-F5FD-AB96-516A57921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530" y="3553129"/>
                <a:ext cx="312906" cy="430887"/>
              </a:xfrm>
              <a:prstGeom prst="rect">
                <a:avLst/>
              </a:prstGeom>
              <a:blipFill>
                <a:blip r:embed="rId20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>
            <a:extLst>
              <a:ext uri="{FF2B5EF4-FFF2-40B4-BE49-F238E27FC236}">
                <a16:creationId xmlns:a16="http://schemas.microsoft.com/office/drawing/2014/main" id="{D547D355-C3F2-27F9-D9D8-72BAF6654A71}"/>
              </a:ext>
            </a:extLst>
          </p:cNvPr>
          <p:cNvSpPr/>
          <p:nvPr/>
        </p:nvSpPr>
        <p:spPr>
          <a:xfrm rot="1414121">
            <a:off x="1575055" y="4720701"/>
            <a:ext cx="607977" cy="2472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4CE207B6-2F7C-80A0-9A3B-E25441138F4F}"/>
              </a:ext>
            </a:extLst>
          </p:cNvPr>
          <p:cNvSpPr/>
          <p:nvPr/>
        </p:nvSpPr>
        <p:spPr>
          <a:xfrm rot="9083039">
            <a:off x="6739900" y="3966441"/>
            <a:ext cx="607977" cy="2472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61CE91-471A-9FFA-4592-E18BD4A76DBE}"/>
              </a:ext>
            </a:extLst>
          </p:cNvPr>
          <p:cNvSpPr txBox="1"/>
          <p:nvPr/>
        </p:nvSpPr>
        <p:spPr>
          <a:xfrm>
            <a:off x="7717198" y="3562217"/>
            <a:ext cx="34037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is</a:t>
            </a:r>
            <a:r>
              <a:rPr lang="en-US" sz="2800" dirty="0">
                <a:solidFill>
                  <a:srgbClr val="FF0000"/>
                </a:solidFill>
              </a:rPr>
              <a:t> statistically 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F0B371-073E-A350-5CBC-3C4B9B4C56BD}"/>
                  </a:ext>
                </a:extLst>
              </p:cNvPr>
              <p:cNvSpPr txBox="1"/>
              <p:nvPr/>
            </p:nvSpPr>
            <p:spPr>
              <a:xfrm>
                <a:off x="1172901" y="2926613"/>
                <a:ext cx="82461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ysClr val="windowText" lastClr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-close to uniform in statistical distance.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F0B371-073E-A350-5CBC-3C4B9B4C5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901" y="2926613"/>
                <a:ext cx="8246165" cy="461665"/>
              </a:xfrm>
              <a:prstGeom prst="rect">
                <a:avLst/>
              </a:prstGeom>
              <a:blipFill>
                <a:blip r:embed="rId21"/>
                <a:stretch>
                  <a:fillRect l="-12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A89DF578-1A59-F947-40F3-A56C2668AA9F}"/>
              </a:ext>
            </a:extLst>
          </p:cNvPr>
          <p:cNvSpPr/>
          <p:nvPr/>
        </p:nvSpPr>
        <p:spPr>
          <a:xfrm>
            <a:off x="664760" y="2973409"/>
            <a:ext cx="508141" cy="3113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3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6F62-337C-2286-FEDC-94AEBE7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BF572-9EEA-F3CC-15FD-18310B3B7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51744" cy="1692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To encode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output a random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To encode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bSup>
                  </m:oMath>
                </a14:m>
                <a:r>
                  <a:rPr lang="en-US" dirty="0"/>
                  <a:t> and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BF572-9EEA-F3CC-15FD-18310B3B7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51744" cy="1692638"/>
              </a:xfrm>
              <a:blipFill>
                <a:blip r:embed="rId3"/>
                <a:stretch>
                  <a:fillRect l="-1138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F696FF-0E47-92E6-6886-FBF7F7BA3C17}"/>
              </a:ext>
            </a:extLst>
          </p:cNvPr>
          <p:cNvSpPr txBox="1"/>
          <p:nvPr/>
        </p:nvSpPr>
        <p:spPr>
          <a:xfrm>
            <a:off x="8804366" y="1396365"/>
            <a:ext cx="3185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Pseudorandom by our theorem + LPN!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4C9CDC7-6F4E-9DF3-04FF-AC9874D545D3}"/>
              </a:ext>
            </a:extLst>
          </p:cNvPr>
          <p:cNvSpPr/>
          <p:nvPr/>
        </p:nvSpPr>
        <p:spPr>
          <a:xfrm rot="3753453">
            <a:off x="10205681" y="2532186"/>
            <a:ext cx="607977" cy="2472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68E0B7E-68B4-D396-A2FB-0AB1EB9C8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56091"/>
                <a:ext cx="10515600" cy="1625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Otherwise output 0.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68E0B7E-68B4-D396-A2FB-0AB1EB9C8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56091"/>
                <a:ext cx="10515600" cy="1625509"/>
              </a:xfrm>
              <a:prstGeom prst="rect">
                <a:avLst/>
              </a:prstGeom>
              <a:blipFill>
                <a:blip r:embed="rId4"/>
                <a:stretch>
                  <a:fillRect l="-1206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44411A0-A9F3-3D75-5574-EFCB56A79DE7}"/>
                  </a:ext>
                </a:extLst>
              </p:cNvPr>
              <p:cNvSpPr/>
              <p:nvPr/>
            </p:nvSpPr>
            <p:spPr>
              <a:xfrm>
                <a:off x="699715" y="5181600"/>
                <a:ext cx="11290229" cy="144126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</m:e>
                    </m:d>
                    <m:r>
                      <a:rPr lang="en-US" sz="28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</m:e>
                    </m:d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𝑃𝐴𝑠</m:t>
                        </m:r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𝑃𝑒</m:t>
                        </m:r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𝑃𝑒</m:t>
                        </m:r>
                        <m:r>
                          <a:rPr lang="en-US" sz="28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𝑃𝑒</m:t>
                    </m:r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𝑃𝑒</m:t>
                    </m:r>
                    <m:r>
                      <a:rPr lang="en-US" sz="28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44411A0-A9F3-3D75-5574-EFCB56A79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5" y="5181600"/>
                <a:ext cx="11290229" cy="1441269"/>
              </a:xfrm>
              <a:prstGeom prst="roundRect">
                <a:avLst/>
              </a:prstGeom>
              <a:blipFill>
                <a:blip r:embed="rId5"/>
                <a:stretch>
                  <a:fillRect l="-562"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348809-CC12-55E6-3740-514D2D1C00DC}"/>
                  </a:ext>
                </a:extLst>
              </p:cNvPr>
              <p:cNvSpPr txBox="1"/>
              <p:nvPr/>
            </p:nvSpPr>
            <p:spPr>
              <a:xfrm>
                <a:off x="6763192" y="4047672"/>
                <a:ext cx="52267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 are sparse enough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348809-CC12-55E6-3740-514D2D1C0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192" y="4047672"/>
                <a:ext cx="5226752" cy="523220"/>
              </a:xfrm>
              <a:prstGeom prst="rect">
                <a:avLst/>
              </a:prstGeom>
              <a:blipFill>
                <a:blip r:embed="rId6"/>
                <a:stretch>
                  <a:fillRect l="-484" t="-11905" r="-12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AFBD256D-BA33-4F50-E8E0-A12C686123EE}"/>
              </a:ext>
            </a:extLst>
          </p:cNvPr>
          <p:cNvSpPr/>
          <p:nvPr/>
        </p:nvSpPr>
        <p:spPr>
          <a:xfrm rot="4453375">
            <a:off x="8890385" y="5157135"/>
            <a:ext cx="1474227" cy="2861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5493-AFB8-BABD-D6EC-1C1F48C7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E0B65-662C-0473-D4E9-524E0F228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556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an error-correcting code (not pseudorandom), then we can encode a message 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 are random bits.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E0B65-662C-0473-D4E9-524E0F228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556235"/>
              </a:xfrm>
              <a:blipFill>
                <a:blip r:embed="rId3"/>
                <a:stretch>
                  <a:fillRect l="-1206"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5F393A8-D5B4-13F3-2D07-E03019A3BB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81860"/>
                <a:ext cx="10515600" cy="6563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long messages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the information rate approaches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5F393A8-D5B4-13F3-2D07-E03019A3B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81860"/>
                <a:ext cx="10515600" cy="656364"/>
              </a:xfrm>
              <a:prstGeom prst="rect">
                <a:avLst/>
              </a:prstGeom>
              <a:blipFill>
                <a:blip r:embed="rId4"/>
                <a:stretch>
                  <a:fillRect l="-1206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4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63F2-3A4D-468A-D126-AE49E103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7E84DB1D-092A-1431-C3E0-75A5CCCA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680" y="2625429"/>
            <a:ext cx="2072640" cy="2072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C5A6-751E-2B64-1070-A6551B92BCE3}"/>
              </a:ext>
            </a:extLst>
          </p:cNvPr>
          <p:cNvSpPr txBox="1"/>
          <p:nvPr/>
        </p:nvSpPr>
        <p:spPr>
          <a:xfrm>
            <a:off x="1988672" y="2902986"/>
            <a:ext cx="19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trike="sngStrike" dirty="0"/>
              <a:t>randomness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07728-2DB8-2928-AADA-3BF732D5C7CB}"/>
              </a:ext>
            </a:extLst>
          </p:cNvPr>
          <p:cNvSpPr txBox="1"/>
          <p:nvPr/>
        </p:nvSpPr>
        <p:spPr>
          <a:xfrm>
            <a:off x="1772266" y="3834113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input/prompt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62601E-C3DD-393E-80A6-671C8F20F52B}"/>
              </a:ext>
            </a:extLst>
          </p:cNvPr>
          <p:cNvSpPr/>
          <p:nvPr/>
        </p:nvSpPr>
        <p:spPr>
          <a:xfrm>
            <a:off x="3966136" y="3027436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D3B06C1-9642-18C2-A7C6-65127C18142E}"/>
              </a:ext>
            </a:extLst>
          </p:cNvPr>
          <p:cNvSpPr/>
          <p:nvPr/>
        </p:nvSpPr>
        <p:spPr>
          <a:xfrm>
            <a:off x="3966136" y="4006477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81EE9F1-04C9-7BDB-FF73-618C26E33B7F}"/>
              </a:ext>
            </a:extLst>
          </p:cNvPr>
          <p:cNvSpPr/>
          <p:nvPr/>
        </p:nvSpPr>
        <p:spPr>
          <a:xfrm>
            <a:off x="7139468" y="3524589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90889-E5A3-2B64-6BA8-B1F843659F55}"/>
              </a:ext>
            </a:extLst>
          </p:cNvPr>
          <p:cNvSpPr txBox="1"/>
          <p:nvPr/>
        </p:nvSpPr>
        <p:spPr>
          <a:xfrm>
            <a:off x="8453392" y="3366289"/>
            <a:ext cx="130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content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1BCD9B18-69FB-DA6E-E0BC-FC25EF798E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2044" y="65305"/>
            <a:ext cx="466344" cy="6135624"/>
          </a:xfrm>
          <a:prstGeom prst="curvedConnector3">
            <a:avLst>
              <a:gd name="adj1" fmla="val 266761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0811CC-334C-A633-8A28-52A5EAAC456B}"/>
              </a:ext>
            </a:extLst>
          </p:cNvPr>
          <p:cNvSpPr txBox="1"/>
          <p:nvPr/>
        </p:nvSpPr>
        <p:spPr>
          <a:xfrm>
            <a:off x="4385562" y="1587378"/>
            <a:ext cx="331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randomness recovery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3A1AC-E832-3BDE-1642-748718B20E8E}"/>
              </a:ext>
            </a:extLst>
          </p:cNvPr>
          <p:cNvSpPr txBox="1"/>
          <p:nvPr/>
        </p:nvSpPr>
        <p:spPr>
          <a:xfrm>
            <a:off x="1449088" y="5101807"/>
            <a:ext cx="9293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Pseudorandom code (PRC)</a:t>
            </a:r>
            <a:r>
              <a:rPr lang="en-US" sz="2800" dirty="0"/>
              <a:t>:</a:t>
            </a:r>
          </a:p>
          <a:p>
            <a:r>
              <a:rPr lang="en-US" sz="2800" dirty="0"/>
              <a:t>Pseudorandomness with a </a:t>
            </a:r>
            <a:r>
              <a:rPr lang="en-US" sz="2800" i="1" dirty="0"/>
              <a:t>robust</a:t>
            </a:r>
            <a:r>
              <a:rPr lang="en-US" sz="2800" dirty="0"/>
              <a:t> trapdoor detection algorithm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A86E5-A8A1-0A33-DE9E-8F95E4C33FF6}"/>
              </a:ext>
            </a:extLst>
          </p:cNvPr>
          <p:cNvSpPr txBox="1"/>
          <p:nvPr/>
        </p:nvSpPr>
        <p:spPr>
          <a:xfrm>
            <a:off x="838200" y="3229129"/>
            <a:ext cx="325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pseudorandom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2D9998-93BC-4F4F-817B-3B5A859B4768}"/>
              </a:ext>
            </a:extLst>
          </p:cNvPr>
          <p:cNvSpPr txBox="1"/>
          <p:nvPr/>
        </p:nvSpPr>
        <p:spPr>
          <a:xfrm>
            <a:off x="8601201" y="4234048"/>
            <a:ext cx="325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Now we have these!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1A608BDE-0B55-45E3-A0E6-531912BC4474}"/>
              </a:ext>
            </a:extLst>
          </p:cNvPr>
          <p:cNvSpPr/>
          <p:nvPr/>
        </p:nvSpPr>
        <p:spPr>
          <a:xfrm rot="9406443">
            <a:off x="8202656" y="4891655"/>
            <a:ext cx="1016678" cy="47705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7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A4C-EF06-2251-911B-A67D52EF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4AD9-3938-09CF-1DD8-3B811E57F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770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Generative image models: Sample from the latent space with PRC signs [Gunn &amp; Zhao ??]</a:t>
            </a:r>
          </a:p>
        </p:txBody>
      </p:sp>
      <p:sp>
        <p:nvSpPr>
          <p:cNvPr id="6" name="Manual Operation 5">
            <a:extLst>
              <a:ext uri="{FF2B5EF4-FFF2-40B4-BE49-F238E27FC236}">
                <a16:creationId xmlns:a16="http://schemas.microsoft.com/office/drawing/2014/main" id="{DFB99359-D056-A884-69A0-01690D2E89D9}"/>
              </a:ext>
            </a:extLst>
          </p:cNvPr>
          <p:cNvSpPr/>
          <p:nvPr/>
        </p:nvSpPr>
        <p:spPr>
          <a:xfrm rot="5400000">
            <a:off x="4962942" y="2269869"/>
            <a:ext cx="2122615" cy="4493814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9174-27D2-A69F-C169-20AA648882D1}"/>
              </a:ext>
            </a:extLst>
          </p:cNvPr>
          <p:cNvSpPr txBox="1"/>
          <p:nvPr/>
        </p:nvSpPr>
        <p:spPr>
          <a:xfrm>
            <a:off x="4702763" y="4255165"/>
            <a:ext cx="2971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Generative 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4F9AD-F39C-1316-4E41-915566143B85}"/>
              </a:ext>
            </a:extLst>
          </p:cNvPr>
          <p:cNvSpPr/>
          <p:nvPr/>
        </p:nvSpPr>
        <p:spPr>
          <a:xfrm>
            <a:off x="3006155" y="3869455"/>
            <a:ext cx="537515" cy="1279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EF9FD-6813-F22F-CC13-71674AFA834E}"/>
              </a:ext>
            </a:extLst>
          </p:cNvPr>
          <p:cNvSpPr txBox="1"/>
          <p:nvPr/>
        </p:nvSpPr>
        <p:spPr>
          <a:xfrm>
            <a:off x="2145783" y="2698817"/>
            <a:ext cx="2318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“Latent space”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1384F77-ABA9-19C4-6C4C-AC1037876E8A}"/>
              </a:ext>
            </a:extLst>
          </p:cNvPr>
          <p:cNvSpPr/>
          <p:nvPr/>
        </p:nvSpPr>
        <p:spPr>
          <a:xfrm rot="5400000">
            <a:off x="2938607" y="3458577"/>
            <a:ext cx="591143" cy="8484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99C26D-4A97-6F6C-0619-7C0A527478F2}"/>
              </a:ext>
            </a:extLst>
          </p:cNvPr>
          <p:cNvSpPr txBox="1">
            <a:spLocks/>
          </p:cNvSpPr>
          <p:nvPr/>
        </p:nvSpPr>
        <p:spPr>
          <a:xfrm>
            <a:off x="366668" y="6225501"/>
            <a:ext cx="10987132" cy="52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generate new images: Apply generative process to a random Gaussian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357943-E6C7-11F2-C7AA-41F6DCEA31AD}"/>
              </a:ext>
            </a:extLst>
          </p:cNvPr>
          <p:cNvSpPr/>
          <p:nvPr/>
        </p:nvSpPr>
        <p:spPr>
          <a:xfrm>
            <a:off x="8516457" y="3455468"/>
            <a:ext cx="537515" cy="2122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965B2-C3BC-7D9F-617C-F927A173CBFC}"/>
              </a:ext>
            </a:extLst>
          </p:cNvPr>
          <p:cNvSpPr txBox="1"/>
          <p:nvPr/>
        </p:nvSpPr>
        <p:spPr>
          <a:xfrm>
            <a:off x="8091302" y="2381116"/>
            <a:ext cx="1217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Images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9151A48-357F-4295-6946-EB5207D66759}"/>
              </a:ext>
            </a:extLst>
          </p:cNvPr>
          <p:cNvSpPr/>
          <p:nvPr/>
        </p:nvSpPr>
        <p:spPr>
          <a:xfrm rot="5400000">
            <a:off x="8555768" y="3085440"/>
            <a:ext cx="450334" cy="16201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2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A4C-EF06-2251-911B-A67D52EF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template: examples</a:t>
            </a:r>
          </a:p>
        </p:txBody>
      </p:sp>
      <p:sp>
        <p:nvSpPr>
          <p:cNvPr id="6" name="Manual Operation 5">
            <a:extLst>
              <a:ext uri="{FF2B5EF4-FFF2-40B4-BE49-F238E27FC236}">
                <a16:creationId xmlns:a16="http://schemas.microsoft.com/office/drawing/2014/main" id="{DFB99359-D056-A884-69A0-01690D2E89D9}"/>
              </a:ext>
            </a:extLst>
          </p:cNvPr>
          <p:cNvSpPr/>
          <p:nvPr/>
        </p:nvSpPr>
        <p:spPr>
          <a:xfrm rot="5400000">
            <a:off x="4962942" y="2269869"/>
            <a:ext cx="2122615" cy="4493814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9174-27D2-A69F-C169-20AA648882D1}"/>
              </a:ext>
            </a:extLst>
          </p:cNvPr>
          <p:cNvSpPr txBox="1"/>
          <p:nvPr/>
        </p:nvSpPr>
        <p:spPr>
          <a:xfrm>
            <a:off x="4702763" y="4255165"/>
            <a:ext cx="2971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Generative 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4F9AD-F39C-1316-4E41-915566143B85}"/>
              </a:ext>
            </a:extLst>
          </p:cNvPr>
          <p:cNvSpPr/>
          <p:nvPr/>
        </p:nvSpPr>
        <p:spPr>
          <a:xfrm>
            <a:off x="3006155" y="3869455"/>
            <a:ext cx="537515" cy="1279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EF9FD-6813-F22F-CC13-71674AFA834E}"/>
              </a:ext>
            </a:extLst>
          </p:cNvPr>
          <p:cNvSpPr txBox="1"/>
          <p:nvPr/>
        </p:nvSpPr>
        <p:spPr>
          <a:xfrm>
            <a:off x="2145783" y="2698817"/>
            <a:ext cx="2318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“Latent space”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1384F77-ABA9-19C4-6C4C-AC1037876E8A}"/>
              </a:ext>
            </a:extLst>
          </p:cNvPr>
          <p:cNvSpPr/>
          <p:nvPr/>
        </p:nvSpPr>
        <p:spPr>
          <a:xfrm rot="5400000">
            <a:off x="2938607" y="3458577"/>
            <a:ext cx="591143" cy="8484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99C26D-4A97-6F6C-0619-7C0A527478F2}"/>
              </a:ext>
            </a:extLst>
          </p:cNvPr>
          <p:cNvSpPr txBox="1">
            <a:spLocks/>
          </p:cNvSpPr>
          <p:nvPr/>
        </p:nvSpPr>
        <p:spPr>
          <a:xfrm>
            <a:off x="366668" y="6225501"/>
            <a:ext cx="10987132" cy="52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generate new images: Apply generative process to a </a:t>
            </a:r>
            <a:r>
              <a:rPr lang="en-US" strike="sngStrike" dirty="0"/>
              <a:t>random</a:t>
            </a:r>
            <a:r>
              <a:rPr lang="en-US" dirty="0"/>
              <a:t> Gaussian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357943-E6C7-11F2-C7AA-41F6DCEA31AD}"/>
              </a:ext>
            </a:extLst>
          </p:cNvPr>
          <p:cNvSpPr/>
          <p:nvPr/>
        </p:nvSpPr>
        <p:spPr>
          <a:xfrm>
            <a:off x="8516457" y="3455468"/>
            <a:ext cx="537515" cy="2122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965B2-C3BC-7D9F-617C-F927A173CBFC}"/>
              </a:ext>
            </a:extLst>
          </p:cNvPr>
          <p:cNvSpPr txBox="1"/>
          <p:nvPr/>
        </p:nvSpPr>
        <p:spPr>
          <a:xfrm>
            <a:off x="8091302" y="2381116"/>
            <a:ext cx="1217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Images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9151A48-357F-4295-6946-EB5207D66759}"/>
              </a:ext>
            </a:extLst>
          </p:cNvPr>
          <p:cNvSpPr/>
          <p:nvPr/>
        </p:nvSpPr>
        <p:spPr>
          <a:xfrm rot="5400000">
            <a:off x="8555768" y="3085440"/>
            <a:ext cx="450334" cy="16201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6044D-A175-8DFD-5C38-EC8CB4304620}"/>
              </a:ext>
            </a:extLst>
          </p:cNvPr>
          <p:cNvSpPr txBox="1"/>
          <p:nvPr/>
        </p:nvSpPr>
        <p:spPr>
          <a:xfrm>
            <a:off x="7660874" y="5811515"/>
            <a:ext cx="240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pseudorandom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E267D9-EFDA-0C9D-223B-D4CAD1385408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770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Generative image models: Sample from the latent space with PRC signs [Gunn &amp; Zhao ??]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3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A4C-EF06-2251-911B-A67D52EF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4AD9-3938-09CF-1DD8-3B811E57F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30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Neural networks: Initialize the weights with PRC signs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F53FEF-CDEE-A0FE-6D2B-32A9850C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31" y="3017193"/>
            <a:ext cx="2423300" cy="29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140BB-205F-312E-B812-1470BFC51350}"/>
                  </a:ext>
                </a:extLst>
              </p:cNvPr>
              <p:cNvSpPr txBox="1"/>
              <p:nvPr/>
            </p:nvSpPr>
            <p:spPr>
              <a:xfrm>
                <a:off x="2880496" y="3595430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140BB-205F-312E-B812-1470BFC5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96" y="3595430"/>
                <a:ext cx="402354" cy="276999"/>
              </a:xfrm>
              <a:prstGeom prst="rect">
                <a:avLst/>
              </a:prstGeom>
              <a:blipFill>
                <a:blip r:embed="rId3"/>
                <a:stretch>
                  <a:fillRect l="-6250" r="-125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D246D-68C4-CEB8-6A8C-D0F727C881E0}"/>
                  </a:ext>
                </a:extLst>
              </p:cNvPr>
              <p:cNvSpPr txBox="1"/>
              <p:nvPr/>
            </p:nvSpPr>
            <p:spPr>
              <a:xfrm>
                <a:off x="3913660" y="3242509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D246D-68C4-CEB8-6A8C-D0F727C88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60" y="3242509"/>
                <a:ext cx="229230" cy="276999"/>
              </a:xfrm>
              <a:prstGeom prst="rect">
                <a:avLst/>
              </a:prstGeom>
              <a:blipFill>
                <a:blip r:embed="rId4"/>
                <a:stretch>
                  <a:fillRect l="-5263" r="-210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7489A68C-90DE-A49E-04C8-6BA6F02F12E9}"/>
              </a:ext>
            </a:extLst>
          </p:cNvPr>
          <p:cNvSpPr/>
          <p:nvPr/>
        </p:nvSpPr>
        <p:spPr>
          <a:xfrm>
            <a:off x="5663513" y="4234656"/>
            <a:ext cx="864973" cy="4033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A96F5B-D187-E0E7-1661-1E1E07540EB5}"/>
                  </a:ext>
                </a:extLst>
              </p:cNvPr>
              <p:cNvSpPr txBox="1"/>
              <p:nvPr/>
            </p:nvSpPr>
            <p:spPr>
              <a:xfrm>
                <a:off x="4760421" y="3957657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A96F5B-D187-E0E7-1661-1E1E07540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21" y="3957657"/>
                <a:ext cx="402354" cy="276999"/>
              </a:xfrm>
              <a:prstGeom prst="rect">
                <a:avLst/>
              </a:prstGeom>
              <a:blipFill>
                <a:blip r:embed="rId5"/>
                <a:stretch>
                  <a:fillRect l="-3030" r="-1212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18933D-38EC-7876-FF2B-2828CC4D95A3}"/>
                  </a:ext>
                </a:extLst>
              </p:cNvPr>
              <p:cNvSpPr txBox="1"/>
              <p:nvPr/>
            </p:nvSpPr>
            <p:spPr>
              <a:xfrm>
                <a:off x="3912910" y="3982707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18933D-38EC-7876-FF2B-2828CC4D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10" y="3982707"/>
                <a:ext cx="229230" cy="276999"/>
              </a:xfrm>
              <a:prstGeom prst="rect">
                <a:avLst/>
              </a:prstGeom>
              <a:blipFill>
                <a:blip r:embed="rId6"/>
                <a:stretch>
                  <a:fillRect l="-5556" r="-2777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585C92-FBFC-36AF-C253-C65DBD2B37EB}"/>
                  </a:ext>
                </a:extLst>
              </p:cNvPr>
              <p:cNvSpPr txBox="1"/>
              <p:nvPr/>
            </p:nvSpPr>
            <p:spPr>
              <a:xfrm>
                <a:off x="3833304" y="4703208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585C92-FBFC-36AF-C253-C65DBD2B3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04" y="4703208"/>
                <a:ext cx="402354" cy="276999"/>
              </a:xfrm>
              <a:prstGeom prst="rect">
                <a:avLst/>
              </a:prstGeom>
              <a:blipFill>
                <a:blip r:embed="rId7"/>
                <a:stretch>
                  <a:fillRect l="-3030" r="-1212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68F62-8225-4B53-9F82-C7901FB5FF6D}"/>
                  </a:ext>
                </a:extLst>
              </p:cNvPr>
              <p:cNvSpPr txBox="1"/>
              <p:nvPr/>
            </p:nvSpPr>
            <p:spPr>
              <a:xfrm>
                <a:off x="4897731" y="4722904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68F62-8225-4B53-9F82-C7901FB5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731" y="4722904"/>
                <a:ext cx="229230" cy="276999"/>
              </a:xfrm>
              <a:prstGeom prst="rect">
                <a:avLst/>
              </a:prstGeom>
              <a:blipFill>
                <a:blip r:embed="rId8"/>
                <a:stretch>
                  <a:fillRect r="-2631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BD38A-D718-7C6A-A609-A29DB8A70C04}"/>
                  </a:ext>
                </a:extLst>
              </p:cNvPr>
              <p:cNvSpPr txBox="1"/>
              <p:nvPr/>
            </p:nvSpPr>
            <p:spPr>
              <a:xfrm>
                <a:off x="3826348" y="5434503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BD38A-D718-7C6A-A609-A29DB8A7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348" y="5434503"/>
                <a:ext cx="402354" cy="276999"/>
              </a:xfrm>
              <a:prstGeom prst="rect">
                <a:avLst/>
              </a:prstGeom>
              <a:blipFill>
                <a:blip r:embed="rId9"/>
                <a:stretch>
                  <a:fillRect l="-3030" r="-909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F9CB39-E051-5F26-4E9B-A4EEBEABD5D9}"/>
                  </a:ext>
                </a:extLst>
              </p:cNvPr>
              <p:cNvSpPr txBox="1"/>
              <p:nvPr/>
            </p:nvSpPr>
            <p:spPr>
              <a:xfrm>
                <a:off x="2967058" y="5082814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F9CB39-E051-5F26-4E9B-A4EEBEABD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058" y="5082814"/>
                <a:ext cx="229230" cy="276999"/>
              </a:xfrm>
              <a:prstGeom prst="rect">
                <a:avLst/>
              </a:prstGeom>
              <a:blipFill>
                <a:blip r:embed="rId10"/>
                <a:stretch>
                  <a:fillRect r="-210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79A6ED-417F-94D9-F1A7-3C0343287E1B}"/>
                  </a:ext>
                </a:extLst>
              </p:cNvPr>
              <p:cNvSpPr txBox="1"/>
              <p:nvPr/>
            </p:nvSpPr>
            <p:spPr>
              <a:xfrm>
                <a:off x="2880496" y="4339122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79A6ED-417F-94D9-F1A7-3C034328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96" y="4339122"/>
                <a:ext cx="402354" cy="276999"/>
              </a:xfrm>
              <a:prstGeom prst="rect">
                <a:avLst/>
              </a:prstGeom>
              <a:blipFill>
                <a:blip r:embed="rId11"/>
                <a:stretch>
                  <a:fillRect l="-6250" r="-125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DD37520A-B637-420F-F20C-76D38EA1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68" y="3017193"/>
            <a:ext cx="2423300" cy="29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ED6A1D-C336-F9C6-69CB-161F7E3955F9}"/>
                  </a:ext>
                </a:extLst>
              </p:cNvPr>
              <p:cNvSpPr txBox="1"/>
              <p:nvPr/>
            </p:nvSpPr>
            <p:spPr>
              <a:xfrm>
                <a:off x="7003533" y="3595430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ED6A1D-C336-F9C6-69CB-161F7E395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33" y="3595430"/>
                <a:ext cx="402354" cy="276999"/>
              </a:xfrm>
              <a:prstGeom prst="rect">
                <a:avLst/>
              </a:prstGeom>
              <a:blipFill>
                <a:blip r:embed="rId12"/>
                <a:stretch>
                  <a:fillRect l="-3030" r="-1212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3B4B9A-0219-60F1-1A88-ED2E9D5986EC}"/>
                  </a:ext>
                </a:extLst>
              </p:cNvPr>
              <p:cNvSpPr txBox="1"/>
              <p:nvPr/>
            </p:nvSpPr>
            <p:spPr>
              <a:xfrm>
                <a:off x="8036697" y="3242509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3B4B9A-0219-60F1-1A88-ED2E9D598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697" y="3242509"/>
                <a:ext cx="229230" cy="276999"/>
              </a:xfrm>
              <a:prstGeom prst="rect">
                <a:avLst/>
              </a:prstGeom>
              <a:blipFill>
                <a:blip r:embed="rId13"/>
                <a:stretch>
                  <a:fillRect r="-210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51B8AE-4591-C074-79C5-EEA114DEAE19}"/>
                  </a:ext>
                </a:extLst>
              </p:cNvPr>
              <p:cNvSpPr txBox="1"/>
              <p:nvPr/>
            </p:nvSpPr>
            <p:spPr>
              <a:xfrm>
                <a:off x="8883458" y="3957657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51B8AE-4591-C074-79C5-EEA114DEA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58" y="3957657"/>
                <a:ext cx="402354" cy="276999"/>
              </a:xfrm>
              <a:prstGeom prst="rect">
                <a:avLst/>
              </a:prstGeom>
              <a:blipFill>
                <a:blip r:embed="rId14"/>
                <a:stretch>
                  <a:fillRect l="-3030" r="-1212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CB34FC-19A9-315C-9CBD-0AFBBA5C34E3}"/>
                  </a:ext>
                </a:extLst>
              </p:cNvPr>
              <p:cNvSpPr txBox="1"/>
              <p:nvPr/>
            </p:nvSpPr>
            <p:spPr>
              <a:xfrm>
                <a:off x="8035947" y="3982707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CB34FC-19A9-315C-9CBD-0AFBBA5C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47" y="3982707"/>
                <a:ext cx="229230" cy="276999"/>
              </a:xfrm>
              <a:prstGeom prst="rect">
                <a:avLst/>
              </a:prstGeom>
              <a:blipFill>
                <a:blip r:embed="rId15"/>
                <a:stretch>
                  <a:fillRect r="-2105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4D7A78-0E02-9998-DF54-40EB8F36B688}"/>
                  </a:ext>
                </a:extLst>
              </p:cNvPr>
              <p:cNvSpPr txBox="1"/>
              <p:nvPr/>
            </p:nvSpPr>
            <p:spPr>
              <a:xfrm>
                <a:off x="8035947" y="4722905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4D7A78-0E02-9998-DF54-40EB8F36B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47" y="4722905"/>
                <a:ext cx="229230" cy="276999"/>
              </a:xfrm>
              <a:prstGeom prst="rect">
                <a:avLst/>
              </a:prstGeom>
              <a:blipFill>
                <a:blip r:embed="rId16"/>
                <a:stretch>
                  <a:fillRect r="-210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0E2E-D002-33C3-F666-45AC72355ADF}"/>
                  </a:ext>
                </a:extLst>
              </p:cNvPr>
              <p:cNvSpPr txBox="1"/>
              <p:nvPr/>
            </p:nvSpPr>
            <p:spPr>
              <a:xfrm>
                <a:off x="9020768" y="4722904"/>
                <a:ext cx="22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0E2E-D002-33C3-F666-45AC7235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68" y="4722904"/>
                <a:ext cx="229230" cy="276999"/>
              </a:xfrm>
              <a:prstGeom prst="rect">
                <a:avLst/>
              </a:prstGeom>
              <a:blipFill>
                <a:blip r:embed="rId17"/>
                <a:stretch>
                  <a:fillRect l="-5263" r="-210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855E5D-4D79-25EF-75BE-BA294C44936D}"/>
                  </a:ext>
                </a:extLst>
              </p:cNvPr>
              <p:cNvSpPr txBox="1"/>
              <p:nvPr/>
            </p:nvSpPr>
            <p:spPr>
              <a:xfrm>
                <a:off x="7949385" y="5434503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855E5D-4D79-25EF-75BE-BA294C44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385" y="5434503"/>
                <a:ext cx="402354" cy="276999"/>
              </a:xfrm>
              <a:prstGeom prst="rect">
                <a:avLst/>
              </a:prstGeom>
              <a:blipFill>
                <a:blip r:embed="rId18"/>
                <a:stretch>
                  <a:fillRect l="-3030" r="-1212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EAE492-D69A-90B0-07CC-355CE331F730}"/>
                  </a:ext>
                </a:extLst>
              </p:cNvPr>
              <p:cNvSpPr txBox="1"/>
              <p:nvPr/>
            </p:nvSpPr>
            <p:spPr>
              <a:xfrm>
                <a:off x="7003533" y="5052139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EAE492-D69A-90B0-07CC-355CE331F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33" y="5052139"/>
                <a:ext cx="402354" cy="276999"/>
              </a:xfrm>
              <a:prstGeom prst="rect">
                <a:avLst/>
              </a:prstGeom>
              <a:blipFill>
                <a:blip r:embed="rId19"/>
                <a:stretch>
                  <a:fillRect l="-3030" r="-1212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5D9BBF-7450-31CD-CB25-0CDE0872F697}"/>
                  </a:ext>
                </a:extLst>
              </p:cNvPr>
              <p:cNvSpPr txBox="1"/>
              <p:nvPr/>
            </p:nvSpPr>
            <p:spPr>
              <a:xfrm>
                <a:off x="7003533" y="4339122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5D9BBF-7450-31CD-CB25-0CDE0872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33" y="4339122"/>
                <a:ext cx="402354" cy="276999"/>
              </a:xfrm>
              <a:prstGeom prst="rect">
                <a:avLst/>
              </a:prstGeom>
              <a:blipFill>
                <a:blip r:embed="rId19"/>
                <a:stretch>
                  <a:fillRect l="-3030" r="-1212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E7733E1-3852-3178-2134-51BBCDC48EC8}"/>
              </a:ext>
            </a:extLst>
          </p:cNvPr>
          <p:cNvSpPr txBox="1"/>
          <p:nvPr/>
        </p:nvSpPr>
        <p:spPr>
          <a:xfrm>
            <a:off x="2452725" y="5837908"/>
            <a:ext cx="314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Random initial 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D8D1DC-FBA0-B010-A4E4-8EA2CA21DFE8}"/>
              </a:ext>
            </a:extLst>
          </p:cNvPr>
          <p:cNvSpPr txBox="1"/>
          <p:nvPr/>
        </p:nvSpPr>
        <p:spPr>
          <a:xfrm>
            <a:off x="7039042" y="5850235"/>
            <a:ext cx="2330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Trained network</a:t>
            </a:r>
          </a:p>
        </p:txBody>
      </p:sp>
    </p:spTree>
    <p:extLst>
      <p:ext uri="{BB962C8B-B14F-4D97-AF65-F5344CB8AC3E}">
        <p14:creationId xmlns:p14="http://schemas.microsoft.com/office/powerpoint/2010/main" val="3204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6FBF-22A2-4C62-B023-657B153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26A5E70-1EF8-C705-BBB4-803B5B289A90}"/>
              </a:ext>
            </a:extLst>
          </p:cNvPr>
          <p:cNvSpPr/>
          <p:nvPr/>
        </p:nvSpPr>
        <p:spPr>
          <a:xfrm>
            <a:off x="838201" y="1449718"/>
            <a:ext cx="4271682" cy="1923729"/>
          </a:xfrm>
          <a:prstGeom prst="wedgeRoundRectCallout">
            <a:avLst>
              <a:gd name="adj1" fmla="val -1397"/>
              <a:gd name="adj2" fmla="val 754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Graphic 7" descr="Robot with solid fill">
            <a:extLst>
              <a:ext uri="{FF2B5EF4-FFF2-40B4-BE49-F238E27FC236}">
                <a16:creationId xmlns:a16="http://schemas.microsoft.com/office/drawing/2014/main" id="{AB75C2B3-DFD5-6017-8196-6A452F14B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5356" y="3421720"/>
            <a:ext cx="2072640" cy="207264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DFD9CBD-DD8C-C9E3-25D8-D1F6F3305B83}"/>
              </a:ext>
            </a:extLst>
          </p:cNvPr>
          <p:cNvSpPr/>
          <p:nvPr/>
        </p:nvSpPr>
        <p:spPr>
          <a:xfrm>
            <a:off x="6392563" y="1186249"/>
            <a:ext cx="5170292" cy="2187198"/>
          </a:xfrm>
          <a:prstGeom prst="wedgeRoundRectCallout">
            <a:avLst>
              <a:gd name="adj1" fmla="val 4451"/>
              <a:gd name="adj2" fmla="val 7499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8FF9FE18-8902-5A06-14F2-97EEEFA40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4032" y="3441975"/>
            <a:ext cx="2072640" cy="20726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E39A3EA-9E6E-30F6-C154-16D7B9CB854F}"/>
              </a:ext>
            </a:extLst>
          </p:cNvPr>
          <p:cNvGrpSpPr/>
          <p:nvPr/>
        </p:nvGrpSpPr>
        <p:grpSpPr>
          <a:xfrm>
            <a:off x="1425803" y="4458040"/>
            <a:ext cx="9111641" cy="2010634"/>
            <a:chOff x="1398908" y="2707327"/>
            <a:chExt cx="9111641" cy="201063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6863763-E78C-FFCB-0E7C-53FC336792CB}"/>
                </a:ext>
              </a:extLst>
            </p:cNvPr>
            <p:cNvSpPr/>
            <p:nvPr/>
          </p:nvSpPr>
          <p:spPr>
            <a:xfrm>
              <a:off x="1681450" y="2707327"/>
              <a:ext cx="8829099" cy="201063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cs typeface="Consolas" panose="020B0609020204030204" pitchFamily="49" charset="0"/>
                </a:rPr>
                <a:t>Train an ML classifier to distinguish</a:t>
              </a:r>
            </a:p>
          </p:txBody>
        </p:sp>
        <p:pic>
          <p:nvPicPr>
            <p:cNvPr id="13" name="Graphic 12" descr="Lightbulb with solid fill">
              <a:extLst>
                <a:ext uri="{FF2B5EF4-FFF2-40B4-BE49-F238E27FC236}">
                  <a16:creationId xmlns:a16="http://schemas.microsoft.com/office/drawing/2014/main" id="{B7172E84-BC71-E6AE-C54F-72E99B6E4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98908" y="2769334"/>
              <a:ext cx="1948626" cy="1948626"/>
            </a:xfrm>
            <a:prstGeom prst="rect">
              <a:avLst/>
            </a:prstGeom>
          </p:spPr>
        </p:pic>
      </p:grpSp>
      <p:pic>
        <p:nvPicPr>
          <p:cNvPr id="7" name="Picture 6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C52D6556-8C95-FC55-EE13-521E549F8F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45" y="1484620"/>
            <a:ext cx="3667299" cy="1761363"/>
          </a:xfrm>
          <a:prstGeom prst="rect">
            <a:avLst/>
          </a:prstGeom>
        </p:spPr>
      </p:pic>
      <p:pic>
        <p:nvPicPr>
          <p:cNvPr id="12" name="Picture 11" descr="A wall of pictures of different images&#10;&#10;Description automatically generated with medium confidence">
            <a:extLst>
              <a:ext uri="{FF2B5EF4-FFF2-40B4-BE49-F238E27FC236}">
                <a16:creationId xmlns:a16="http://schemas.microsoft.com/office/drawing/2014/main" id="{60A64018-57CD-B36F-687B-341EB1F47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868" y="1260109"/>
            <a:ext cx="4271682" cy="20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A4C-EF06-2251-911B-A67D52EF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4AD9-3938-09CF-1DD8-3B811E57F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3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LLM outputs: Bias the text towards a PRC codeword [Aar22, KGW+23, CGZ23]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37847-D7E0-F2C9-2B3C-8331E811A174}"/>
              </a:ext>
            </a:extLst>
          </p:cNvPr>
          <p:cNvGrpSpPr/>
          <p:nvPr/>
        </p:nvGrpSpPr>
        <p:grpSpPr>
          <a:xfrm>
            <a:off x="1754176" y="3704444"/>
            <a:ext cx="7712182" cy="771504"/>
            <a:chOff x="980257" y="2368245"/>
            <a:chExt cx="7712182" cy="77150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9BA333-9F56-E230-B86C-0942256FB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48" b="-1498"/>
            <a:stretch/>
          </p:blipFill>
          <p:spPr>
            <a:xfrm>
              <a:off x="980257" y="2655288"/>
              <a:ext cx="5178496" cy="3209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CA14D5B-29D2-93D9-B5D6-4ABC9141BB47}"/>
                    </a:ext>
                  </a:extLst>
                </p:cNvPr>
                <p:cNvSpPr txBox="1"/>
                <p:nvPr/>
              </p:nvSpPr>
              <p:spPr>
                <a:xfrm>
                  <a:off x="7909917" y="2368245"/>
                  <a:ext cx="7825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=0.7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CA14D5B-29D2-93D9-B5D6-4ABC9141B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917" y="2368245"/>
                  <a:ext cx="782522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9375" r="-634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close-up of a logo&#10;&#10;Description automatically generated">
              <a:extLst>
                <a:ext uri="{FF2B5EF4-FFF2-40B4-BE49-F238E27FC236}">
                  <a16:creationId xmlns:a16="http://schemas.microsoft.com/office/drawing/2014/main" id="{251F84D8-FD4E-BFEA-2A9B-33F84C3BB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265" y="2812812"/>
              <a:ext cx="968922" cy="326937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2B03016A-CBBE-839F-FA95-C882D3A5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26265" y="2393640"/>
              <a:ext cx="968922" cy="3209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2EF3D7-50CD-2A69-C026-7B6FADD82C10}"/>
                    </a:ext>
                  </a:extLst>
                </p:cNvPr>
                <p:cNvSpPr txBox="1"/>
                <p:nvPr/>
              </p:nvSpPr>
              <p:spPr>
                <a:xfrm>
                  <a:off x="7909917" y="2739639"/>
                  <a:ext cx="7825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=0.3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52EF3D7-50CD-2A69-C026-7B6FADD82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917" y="2739639"/>
                  <a:ext cx="782522" cy="400110"/>
                </a:xfrm>
                <a:prstGeom prst="rect">
                  <a:avLst/>
                </a:prstGeom>
                <a:blipFill>
                  <a:blip r:embed="rId14"/>
                  <a:stretch>
                    <a:fillRect t="-9375" r="-6349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17617F59-7451-4ADF-316A-C234F3749C9E}"/>
                </a:ext>
              </a:extLst>
            </p:cNvPr>
            <p:cNvSpPr/>
            <p:nvPr/>
          </p:nvSpPr>
          <p:spPr>
            <a:xfrm rot="20469904">
              <a:off x="6175908" y="2640216"/>
              <a:ext cx="633201" cy="7231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204BAA83-9D15-56A9-7A9F-4CC9A463CD1A}"/>
                </a:ext>
              </a:extLst>
            </p:cNvPr>
            <p:cNvSpPr/>
            <p:nvPr/>
          </p:nvSpPr>
          <p:spPr>
            <a:xfrm rot="820026">
              <a:off x="6174128" y="2886594"/>
              <a:ext cx="633201" cy="7231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96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DDDC-2BFE-C56B-DB1A-64C2572F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attribution for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417F-31DF-19C4-6072-F17CBA7D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4032"/>
          </a:xfrm>
        </p:spPr>
        <p:txBody>
          <a:bodyPr>
            <a:normAutofit fontScale="92500"/>
          </a:bodyPr>
          <a:lstStyle/>
          <a:p>
            <a:r>
              <a:rPr lang="en-US" dirty="0"/>
              <a:t>We would sometimes like for a user to be able to prove</a:t>
            </a:r>
            <a:r>
              <a:rPr lang="en-US" i="1" dirty="0"/>
              <a:t> </a:t>
            </a:r>
            <a:r>
              <a:rPr lang="en-US" dirty="0"/>
              <a:t>that a given output came from a particular model. This is called </a:t>
            </a:r>
            <a:r>
              <a:rPr lang="en-US" i="1" dirty="0"/>
              <a:t>attribution</a:t>
            </a:r>
            <a:r>
              <a:rPr lang="en-US" dirty="0"/>
              <a:t> [FGJ+23]</a:t>
            </a:r>
            <a:r>
              <a:rPr lang="en-US" i="1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531669-1D42-D3A3-9597-0A68BF7E15CD}"/>
              </a:ext>
            </a:extLst>
          </p:cNvPr>
          <p:cNvSpPr txBox="1">
            <a:spLocks/>
          </p:cNvSpPr>
          <p:nvPr/>
        </p:nvSpPr>
        <p:spPr>
          <a:xfrm>
            <a:off x="838200" y="2834594"/>
            <a:ext cx="10515600" cy="94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Attribution should be unforgeable --- which means that robustness is actually a bad thing!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949AA1-7441-3E0C-781F-6DE7D185215F}"/>
              </a:ext>
            </a:extLst>
          </p:cNvPr>
          <p:cNvSpPr txBox="1">
            <a:spLocks/>
          </p:cNvSpPr>
          <p:nvPr/>
        </p:nvSpPr>
        <p:spPr>
          <a:xfrm>
            <a:off x="838200" y="3913278"/>
            <a:ext cx="10515600" cy="155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PRCs, we show that you can get the best of both worlds: We’ll give a scheme that can be </a:t>
            </a:r>
            <a:r>
              <a:rPr lang="en-US" i="1" dirty="0"/>
              <a:t>simultaneously</a:t>
            </a:r>
            <a:r>
              <a:rPr lang="en-US" dirty="0"/>
              <a:t> used for standard watermarking and for attribution.</a:t>
            </a:r>
          </a:p>
        </p:txBody>
      </p:sp>
    </p:spTree>
    <p:extLst>
      <p:ext uri="{BB962C8B-B14F-4D97-AF65-F5344CB8AC3E}">
        <p14:creationId xmlns:p14="http://schemas.microsoft.com/office/powerpoint/2010/main" val="31426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A48D-C72F-1803-7EDA-CF40FD64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attribution for LLMs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30E9FC-61D4-7D0C-8FDC-DA699B2E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154" y="1688414"/>
            <a:ext cx="4067893" cy="12416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1C4D5-4883-D2D2-2420-9E36C0A2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6329"/>
          <a:stretch/>
        </p:blipFill>
        <p:spPr>
          <a:xfrm>
            <a:off x="9278047" y="1690688"/>
            <a:ext cx="1971924" cy="128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2F494-0BDE-929B-9B86-8A2D02E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88415"/>
            <a:ext cx="4395708" cy="123610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D971DC5E-4CD2-F8DD-6F7C-1ACCE702DA48}"/>
              </a:ext>
            </a:extLst>
          </p:cNvPr>
          <p:cNvSpPr/>
          <p:nvPr/>
        </p:nvSpPr>
        <p:spPr>
          <a:xfrm rot="16200000">
            <a:off x="3194603" y="-447098"/>
            <a:ext cx="301157" cy="5013963"/>
          </a:xfrm>
          <a:prstGeom prst="leftBrace">
            <a:avLst>
              <a:gd name="adj1" fmla="val 6113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79FA56B-DB73-AB68-6472-5F0ACBEE44FA}"/>
              </a:ext>
            </a:extLst>
          </p:cNvPr>
          <p:cNvSpPr/>
          <p:nvPr/>
        </p:nvSpPr>
        <p:spPr>
          <a:xfrm rot="16200000">
            <a:off x="8468073" y="-571437"/>
            <a:ext cx="301157" cy="5262640"/>
          </a:xfrm>
          <a:prstGeom prst="leftBrace">
            <a:avLst>
              <a:gd name="adj1" fmla="val 6905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686E19-7A05-0F22-C638-E3C8B100F26A}"/>
                  </a:ext>
                </a:extLst>
              </p:cNvPr>
              <p:cNvSpPr txBox="1"/>
              <p:nvPr/>
            </p:nvSpPr>
            <p:spPr>
              <a:xfrm>
                <a:off x="3190129" y="2340734"/>
                <a:ext cx="4057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686E19-7A05-0F22-C638-E3C8B100F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129" y="2340734"/>
                <a:ext cx="405752" cy="430887"/>
              </a:xfrm>
              <a:prstGeom prst="rect">
                <a:avLst/>
              </a:prstGeom>
              <a:blipFill>
                <a:blip r:embed="rId5"/>
                <a:stretch>
                  <a:fillRect l="-12121" r="-606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2AC48C-636C-9C76-46C7-C30D2CEFF4FC}"/>
                  </a:ext>
                </a:extLst>
              </p:cNvPr>
              <p:cNvSpPr txBox="1"/>
              <p:nvPr/>
            </p:nvSpPr>
            <p:spPr>
              <a:xfrm>
                <a:off x="8411639" y="2340733"/>
                <a:ext cx="414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2AC48C-636C-9C76-46C7-C30D2CEFF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39" y="2340733"/>
                <a:ext cx="414023" cy="430887"/>
              </a:xfrm>
              <a:prstGeom prst="rect">
                <a:avLst/>
              </a:prstGeom>
              <a:blipFill>
                <a:blip r:embed="rId6"/>
                <a:stretch>
                  <a:fillRect l="-8824" r="-294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F4EBAD4-0A6B-E576-C2ED-36E359AC0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44477"/>
                <a:ext cx="10515600" cy="17058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bias towards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𝑃𝑅𝐶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bias towards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𝑃𝑅𝐶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F4EBAD4-0A6B-E576-C2ED-36E359AC0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4477"/>
                <a:ext cx="10515600" cy="1705819"/>
              </a:xfrm>
              <a:prstGeom prst="rect">
                <a:avLst/>
              </a:prstGeom>
              <a:blipFill>
                <a:blip r:embed="rId7"/>
                <a:stretch>
                  <a:fillRect l="-108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B13F298-8BBD-A529-E4EE-8C7D300CE6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67312"/>
                <a:ext cx="10515600" cy="13067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watermark detection checks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close to a PRC codeword.</a:t>
                </a:r>
              </a:p>
              <a:p>
                <a:r>
                  <a:rPr lang="en-US" dirty="0"/>
                  <a:t>Attribution checks if the signature is valid for the given text.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B13F298-8BBD-A529-E4EE-8C7D300CE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67312"/>
                <a:ext cx="10515600" cy="1306746"/>
              </a:xfrm>
              <a:prstGeom prst="rect">
                <a:avLst/>
              </a:prstGeom>
              <a:blipFill>
                <a:blip r:embed="rId8"/>
                <a:stretch>
                  <a:fillRect l="-1086" t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4B66-2DE3-AC6C-68C1-1F481CCD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4623" cy="1325563"/>
          </a:xfrm>
        </p:spPr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DFF4B7-DB61-442C-44EE-C0D7228A6B9A}"/>
              </a:ext>
            </a:extLst>
          </p:cNvPr>
          <p:cNvSpPr/>
          <p:nvPr/>
        </p:nvSpPr>
        <p:spPr>
          <a:xfrm>
            <a:off x="1310715" y="4946632"/>
            <a:ext cx="8804216" cy="978120"/>
          </a:xfrm>
          <a:prstGeom prst="roundRect">
            <a:avLst/>
          </a:prstGeom>
          <a:solidFill>
            <a:srgbClr val="92D050">
              <a:alpha val="62807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PRCs are a natural tool for hiding information in generative AI outputs</a:t>
            </a:r>
          </a:p>
        </p:txBody>
      </p:sp>
      <p:pic>
        <p:nvPicPr>
          <p:cNvPr id="26" name="Picture 25" descr="A black and white image of a robot&#10;&#10;Description automatically generated">
            <a:extLst>
              <a:ext uri="{FF2B5EF4-FFF2-40B4-BE49-F238E27FC236}">
                <a16:creationId xmlns:a16="http://schemas.microsoft.com/office/drawing/2014/main" id="{A7E5DEC8-800B-983F-E010-4587F892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00" y="1356733"/>
            <a:ext cx="8989831" cy="32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4B66-2DE3-AC6C-68C1-1F481CCD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4623" cy="1325563"/>
          </a:xfrm>
        </p:spPr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FD0E81-FE42-B60B-9DAD-1EDD53748C28}"/>
              </a:ext>
            </a:extLst>
          </p:cNvPr>
          <p:cNvSpPr txBox="1">
            <a:spLocks/>
          </p:cNvSpPr>
          <p:nvPr/>
        </p:nvSpPr>
        <p:spPr>
          <a:xfrm>
            <a:off x="838200" y="3620748"/>
            <a:ext cx="10515600" cy="267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Yielding watermarking schemes simultaneously satisfying…</a:t>
            </a:r>
          </a:p>
          <a:p>
            <a:r>
              <a:rPr lang="en-US" dirty="0"/>
              <a:t>Undetectability</a:t>
            </a:r>
          </a:p>
          <a:p>
            <a:r>
              <a:rPr lang="en-US" dirty="0"/>
              <a:t>Robustness to high error rates and even deletions</a:t>
            </a:r>
          </a:p>
          <a:p>
            <a:r>
              <a:rPr lang="en-US" dirty="0"/>
              <a:t>Unforgeable public attribution</a:t>
            </a:r>
          </a:p>
          <a:p>
            <a:r>
              <a:rPr lang="en-US" dirty="0"/>
              <a:t>Linear information rate</a:t>
            </a:r>
          </a:p>
          <a:p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DFF4B7-DB61-442C-44EE-C0D7228A6B9A}"/>
              </a:ext>
            </a:extLst>
          </p:cNvPr>
          <p:cNvSpPr/>
          <p:nvPr/>
        </p:nvSpPr>
        <p:spPr>
          <a:xfrm>
            <a:off x="1310715" y="2334061"/>
            <a:ext cx="8804216" cy="978120"/>
          </a:xfrm>
          <a:prstGeom prst="roundRect">
            <a:avLst/>
          </a:prstGeom>
          <a:solidFill>
            <a:srgbClr val="92D050">
              <a:alpha val="62807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PRCs are a natural tool for hiding information in generative AI outputs</a:t>
            </a:r>
          </a:p>
        </p:txBody>
      </p:sp>
      <p:pic>
        <p:nvPicPr>
          <p:cNvPr id="6" name="Picture 5" descr="A black and white image of a robot&#10;&#10;Description automatically generated">
            <a:extLst>
              <a:ext uri="{FF2B5EF4-FFF2-40B4-BE49-F238E27FC236}">
                <a16:creationId xmlns:a16="http://schemas.microsoft.com/office/drawing/2014/main" id="{21696E59-64B9-75FD-910C-55FBB0FA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09" y="210842"/>
            <a:ext cx="5424622" cy="19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EB70-4650-E4BD-3826-9AFE7ACE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r>
              <a:rPr lang="en-US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39174-3202-027F-B1A5-49DE9A324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740"/>
            <a:ext cx="10515600" cy="4791223"/>
          </a:xfrm>
        </p:spPr>
        <p:txBody>
          <a:bodyPr>
            <a:normAutofit/>
          </a:bodyPr>
          <a:lstStyle/>
          <a:p>
            <a:r>
              <a:rPr lang="en-US" dirty="0"/>
              <a:t>[Golowich &amp; </a:t>
            </a:r>
            <a:r>
              <a:rPr lang="en-US" dirty="0" err="1"/>
              <a:t>Moitra</a:t>
            </a:r>
            <a:r>
              <a:rPr lang="en-US" dirty="0"/>
              <a:t> 24] construct polynomial-alphabet pseudorandom codes with robustness to adversarial edits.</a:t>
            </a:r>
          </a:p>
          <a:p>
            <a:r>
              <a:rPr lang="en-US" dirty="0"/>
              <a:t>[Cohen, Hoover &amp; </a:t>
            </a:r>
            <a:r>
              <a:rPr lang="en-US" dirty="0" err="1"/>
              <a:t>Schoenbach</a:t>
            </a:r>
            <a:r>
              <a:rPr lang="en-US" dirty="0"/>
              <a:t> 24] define “adaptive robustness” for watermarks and show that the [CGZ23] scheme has this property for low error rates.</a:t>
            </a:r>
          </a:p>
          <a:p>
            <a:r>
              <a:rPr lang="en-US" dirty="0"/>
              <a:t>[</a:t>
            </a:r>
            <a:r>
              <a:rPr lang="en-US" dirty="0" err="1"/>
              <a:t>Alrabiah</a:t>
            </a:r>
            <a:r>
              <a:rPr lang="en-US" dirty="0"/>
              <a:t>, Ananth, Christ, </a:t>
            </a:r>
            <a:r>
              <a:rPr lang="en-US" dirty="0" err="1"/>
              <a:t>Dodis</a:t>
            </a:r>
            <a:r>
              <a:rPr lang="en-US" dirty="0"/>
              <a:t>, Gunn ??] show that the scheme from this talk is adaptively robust for </a:t>
            </a:r>
            <a:r>
              <a:rPr lang="en-US" i="1" dirty="0"/>
              <a:t>constant</a:t>
            </a:r>
            <a:r>
              <a:rPr lang="en-US" dirty="0"/>
              <a:t> error rates.</a:t>
            </a:r>
          </a:p>
        </p:txBody>
      </p:sp>
    </p:spTree>
    <p:extLst>
      <p:ext uri="{BB962C8B-B14F-4D97-AF65-F5344CB8AC3E}">
        <p14:creationId xmlns:p14="http://schemas.microsoft.com/office/powerpoint/2010/main" val="10948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910D-D4AA-6568-8880-69A02622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70514-3E70-9C5B-3A96-F206F895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593"/>
            <a:ext cx="10515600" cy="500028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Can we construct a pseudorandom code without quasipolynomial-time attacks?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Are there other useful ways to tamper with the randomness in ML algorithms? [GKVZ22]</a:t>
            </a:r>
          </a:p>
        </p:txBody>
      </p:sp>
    </p:spTree>
    <p:extLst>
      <p:ext uri="{BB962C8B-B14F-4D97-AF65-F5344CB8AC3E}">
        <p14:creationId xmlns:p14="http://schemas.microsoft.com/office/powerpoint/2010/main" val="16368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178-E9EA-D8B7-8D6A-676DD6107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31"/>
            <a:ext cx="9144000" cy="62954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Thanks!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AC61BB-8A3A-A744-0E09-07AD212C002D}"/>
              </a:ext>
            </a:extLst>
          </p:cNvPr>
          <p:cNvSpPr txBox="1">
            <a:spLocks/>
          </p:cNvSpPr>
          <p:nvPr/>
        </p:nvSpPr>
        <p:spPr>
          <a:xfrm>
            <a:off x="663388" y="462653"/>
            <a:ext cx="11170023" cy="639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[</a:t>
            </a:r>
            <a:r>
              <a:rPr lang="en-US" b="1" dirty="0"/>
              <a:t>Aar22</a:t>
            </a:r>
            <a:r>
              <a:rPr lang="en-US" dirty="0"/>
              <a:t>] S. Aaronson, “Leaning Into </a:t>
            </a:r>
            <a:r>
              <a:rPr lang="en-US" dirty="0" err="1"/>
              <a:t>Uninterpretability</a:t>
            </a:r>
            <a:r>
              <a:rPr lang="en-US" dirty="0"/>
              <a:t> for AI Alignment,” https://www.scottaaronson.com/talks/leaning-harvard.ppt, 2022.</a:t>
            </a:r>
          </a:p>
          <a:p>
            <a:pPr algn="l"/>
            <a:r>
              <a:rPr lang="en-US" dirty="0"/>
              <a:t>[</a:t>
            </a:r>
            <a:r>
              <a:rPr lang="en-US" b="1" dirty="0"/>
              <a:t>KGWKMG23</a:t>
            </a:r>
            <a:r>
              <a:rPr lang="en-US" dirty="0"/>
              <a:t>] J. </a:t>
            </a:r>
            <a:r>
              <a:rPr lang="en-US" dirty="0" err="1"/>
              <a:t>Kirchenbauer</a:t>
            </a:r>
            <a:r>
              <a:rPr lang="en-US" dirty="0"/>
              <a:t>, J. </a:t>
            </a:r>
            <a:r>
              <a:rPr lang="en-US" dirty="0" err="1"/>
              <a:t>Geiping</a:t>
            </a:r>
            <a:r>
              <a:rPr lang="en-US" dirty="0"/>
              <a:t>, Y. Wen, J. Katz, I. </a:t>
            </a:r>
            <a:r>
              <a:rPr lang="en-US" dirty="0" err="1"/>
              <a:t>Miers</a:t>
            </a:r>
            <a:r>
              <a:rPr lang="en-US" dirty="0"/>
              <a:t> and T. Goldstein, “A Watermark for Language Models,” 2023.</a:t>
            </a:r>
          </a:p>
          <a:p>
            <a:pPr algn="l"/>
            <a:r>
              <a:rPr lang="en-US" dirty="0"/>
              <a:t>[</a:t>
            </a:r>
            <a:r>
              <a:rPr lang="en-US" b="1" dirty="0">
                <a:solidFill>
                  <a:srgbClr val="FF0000"/>
                </a:solidFill>
              </a:rPr>
              <a:t>CGZ23</a:t>
            </a:r>
            <a:r>
              <a:rPr lang="en-US" dirty="0"/>
              <a:t>] M. Christ, S. Gunn and O. Zamir, “Undetectable Watermarks for Language Models,” 2023.</a:t>
            </a:r>
          </a:p>
          <a:p>
            <a:pPr algn="l"/>
            <a:r>
              <a:rPr lang="en-US" dirty="0"/>
              <a:t>[</a:t>
            </a:r>
            <a:r>
              <a:rPr lang="en-US" b="1" dirty="0"/>
              <a:t>FGJMM23</a:t>
            </a:r>
            <a:r>
              <a:rPr lang="en-US" dirty="0"/>
              <a:t>] J. </a:t>
            </a:r>
            <a:r>
              <a:rPr lang="en-US" dirty="0" err="1"/>
              <a:t>Fairoze</a:t>
            </a:r>
            <a:r>
              <a:rPr lang="en-US" dirty="0"/>
              <a:t>, S. Garg, S. Jha, S. </a:t>
            </a:r>
            <a:r>
              <a:rPr lang="en-US" dirty="0" err="1"/>
              <a:t>Mahloujifar</a:t>
            </a:r>
            <a:r>
              <a:rPr lang="en-US" dirty="0"/>
              <a:t>, M. </a:t>
            </a:r>
            <a:r>
              <a:rPr lang="en-US" dirty="0" err="1"/>
              <a:t>Mahmoody</a:t>
            </a:r>
            <a:r>
              <a:rPr lang="en-US" dirty="0"/>
              <a:t> and M. Wang, “Publicly-Detectable Watermarking for Language Models,” 2023.</a:t>
            </a:r>
          </a:p>
          <a:p>
            <a:pPr algn="l"/>
            <a:r>
              <a:rPr lang="en-US" dirty="0"/>
              <a:t>[</a:t>
            </a:r>
            <a:r>
              <a:rPr lang="en-US" b="1" dirty="0"/>
              <a:t>Zam24</a:t>
            </a:r>
            <a:r>
              <a:rPr lang="en-US" dirty="0"/>
              <a:t>] O. Zamir, “Excuse me sir, your language model is leaking (information),” 2024.</a:t>
            </a:r>
          </a:p>
          <a:p>
            <a:pPr algn="l"/>
            <a:r>
              <a:rPr lang="en-US" dirty="0"/>
              <a:t>[</a:t>
            </a:r>
            <a:r>
              <a:rPr lang="en-US" b="1" dirty="0">
                <a:solidFill>
                  <a:srgbClr val="FF0000"/>
                </a:solidFill>
              </a:rPr>
              <a:t>CG24</a:t>
            </a:r>
            <a:r>
              <a:rPr lang="en-US" dirty="0"/>
              <a:t>] M. Christ and S. Gunn, “Pseudorandom error-correcting codes,” 2024.</a:t>
            </a:r>
          </a:p>
          <a:p>
            <a:pPr algn="l"/>
            <a:r>
              <a:rPr lang="en-US" dirty="0"/>
              <a:t>[</a:t>
            </a:r>
            <a:r>
              <a:rPr lang="en-US" b="1" dirty="0"/>
              <a:t>CHS24</a:t>
            </a:r>
            <a:r>
              <a:rPr lang="en-US" dirty="0"/>
              <a:t>] A. Cohen, A. Hoover, G. </a:t>
            </a:r>
            <a:r>
              <a:rPr lang="en-US" dirty="0" err="1"/>
              <a:t>Schoenbach</a:t>
            </a:r>
            <a:r>
              <a:rPr lang="en-US" dirty="0"/>
              <a:t>, “Watermarking Language Models for Many Adaptive Users,” 2024.</a:t>
            </a:r>
          </a:p>
          <a:p>
            <a:pPr algn="l"/>
            <a:r>
              <a:rPr lang="en-US" dirty="0"/>
              <a:t>[</a:t>
            </a:r>
            <a:r>
              <a:rPr lang="en-US" b="1" dirty="0"/>
              <a:t>GM24</a:t>
            </a:r>
            <a:r>
              <a:rPr lang="en-US" dirty="0"/>
              <a:t>] N. Golowich and A. </a:t>
            </a:r>
            <a:r>
              <a:rPr lang="en-US" dirty="0" err="1"/>
              <a:t>Moitra</a:t>
            </a:r>
            <a:r>
              <a:rPr lang="en-US" dirty="0"/>
              <a:t>, “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EFEFE"/>
                </a:highlight>
                <a:latin typeface="system-ui"/>
              </a:rPr>
              <a:t>Edit Distance Robust Watermarks for Language Models,” 2024.</a:t>
            </a:r>
          </a:p>
          <a:p>
            <a:pPr algn="l"/>
            <a:r>
              <a:rPr lang="en-US" dirty="0">
                <a:solidFill>
                  <a:srgbClr val="212529"/>
                </a:solidFill>
                <a:highlight>
                  <a:srgbClr val="FEFEFE"/>
                </a:highlight>
              </a:rPr>
              <a:t>[</a:t>
            </a:r>
            <a:r>
              <a:rPr lang="en-US" b="1" dirty="0">
                <a:solidFill>
                  <a:srgbClr val="212529"/>
                </a:solidFill>
                <a:highlight>
                  <a:srgbClr val="FEFEFE"/>
                </a:highlight>
              </a:rPr>
              <a:t>GKVZ22</a:t>
            </a:r>
            <a:r>
              <a:rPr lang="en-US" dirty="0">
                <a:solidFill>
                  <a:srgbClr val="212529"/>
                </a:solidFill>
                <a:highlight>
                  <a:srgbClr val="FEFEFE"/>
                </a:highlight>
              </a:rPr>
              <a:t>] S. Goldwasser, M. Kim, V. </a:t>
            </a:r>
            <a:r>
              <a:rPr lang="en-US" dirty="0" err="1">
                <a:solidFill>
                  <a:srgbClr val="212529"/>
                </a:solidFill>
                <a:highlight>
                  <a:srgbClr val="FEFEFE"/>
                </a:highlight>
              </a:rPr>
              <a:t>Vaikuntanathan</a:t>
            </a:r>
            <a:r>
              <a:rPr lang="en-US" dirty="0">
                <a:solidFill>
                  <a:srgbClr val="212529"/>
                </a:solidFill>
                <a:highlight>
                  <a:srgbClr val="FEFEFE"/>
                </a:highlight>
              </a:rPr>
              <a:t>, O. Zamir, “Planting Undetectable Backdoors in Machine Learning Models”</a:t>
            </a:r>
          </a:p>
        </p:txBody>
      </p:sp>
    </p:spTree>
    <p:extLst>
      <p:ext uri="{BB962C8B-B14F-4D97-AF65-F5344CB8AC3E}">
        <p14:creationId xmlns:p14="http://schemas.microsoft.com/office/powerpoint/2010/main" val="327337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E44ABFF-A728-E4DF-3C2E-D098DAB8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53" y="1699515"/>
            <a:ext cx="7025672" cy="1910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766C5-039A-239D-DCEE-625C1D7C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3067-3B68-6FC5-8B64-FF93661E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017" y="792475"/>
            <a:ext cx="5400868" cy="470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GPTZero</a:t>
            </a:r>
            <a:r>
              <a:rPr lang="en-US" dirty="0"/>
              <a:t>, Hive, A.I. or Not, …</a:t>
            </a:r>
          </a:p>
        </p:txBody>
      </p:sp>
      <p:pic>
        <p:nvPicPr>
          <p:cNvPr id="9" name="Picture 8" descr="Two people standing next to a large creature&#10;&#10;Description automatically generated">
            <a:extLst>
              <a:ext uri="{FF2B5EF4-FFF2-40B4-BE49-F238E27FC236}">
                <a16:creationId xmlns:a16="http://schemas.microsoft.com/office/drawing/2014/main" id="{0C9FC822-9F9A-70DB-B3C9-7BDCD6B27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93" y="1655926"/>
            <a:ext cx="2693405" cy="4635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A873FB-A088-68E0-1D41-DBDC366B16B4}"/>
              </a:ext>
            </a:extLst>
          </p:cNvPr>
          <p:cNvSpPr txBox="1"/>
          <p:nvPr/>
        </p:nvSpPr>
        <p:spPr>
          <a:xfrm>
            <a:off x="550079" y="5027556"/>
            <a:ext cx="675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(Answer</a:t>
            </a:r>
            <a:r>
              <a:rPr lang="en-US" sz="2800">
                <a:solidFill>
                  <a:srgbClr val="FF0000"/>
                </a:solidFill>
              </a:rPr>
              <a:t>: fairly </a:t>
            </a:r>
            <a:r>
              <a:rPr lang="en-US" sz="2800" dirty="0">
                <a:solidFill>
                  <a:srgbClr val="FF0000"/>
                </a:solidFill>
              </a:rPr>
              <a:t>easy, even if you’re not trying)</a:t>
            </a:r>
          </a:p>
        </p:txBody>
      </p:sp>
    </p:spTree>
    <p:extLst>
      <p:ext uri="{BB962C8B-B14F-4D97-AF65-F5344CB8AC3E}">
        <p14:creationId xmlns:p14="http://schemas.microsoft.com/office/powerpoint/2010/main" val="38399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F994-0900-95AD-4815-FA7B4AA6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4F9A2-3B46-32EC-3A32-FAAEEE6B7661}"/>
              </a:ext>
            </a:extLst>
          </p:cNvPr>
          <p:cNvGrpSpPr/>
          <p:nvPr/>
        </p:nvGrpSpPr>
        <p:grpSpPr>
          <a:xfrm>
            <a:off x="1149751" y="2229835"/>
            <a:ext cx="10204049" cy="1977484"/>
            <a:chOff x="1149751" y="2229835"/>
            <a:chExt cx="10204049" cy="197748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70BEFF3-4DAD-5ED9-4FF3-9BBE68BBB43F}"/>
                </a:ext>
              </a:extLst>
            </p:cNvPr>
            <p:cNvSpPr/>
            <p:nvPr/>
          </p:nvSpPr>
          <p:spPr>
            <a:xfrm>
              <a:off x="1334535" y="2229835"/>
              <a:ext cx="10019265" cy="197748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</a:rPr>
                <a:t>	Modify the generative algorithm to embed a hidden pattern in the content</a:t>
              </a:r>
            </a:p>
          </p:txBody>
        </p:sp>
        <p:pic>
          <p:nvPicPr>
            <p:cNvPr id="10" name="Graphic 9" descr="Lightbulb with solid fill">
              <a:extLst>
                <a:ext uri="{FF2B5EF4-FFF2-40B4-BE49-F238E27FC236}">
                  <a16:creationId xmlns:a16="http://schemas.microsoft.com/office/drawing/2014/main" id="{3F7D3D20-A4D1-A3FD-D866-A5B14D5F4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9751" y="2229835"/>
              <a:ext cx="1948626" cy="1948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57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63F2-3A4D-468A-D126-AE49E103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</a:t>
            </a:r>
          </a:p>
        </p:txBody>
      </p:sp>
      <p:pic>
        <p:nvPicPr>
          <p:cNvPr id="12" name="Graphic 11" descr="Robot with solid fill">
            <a:extLst>
              <a:ext uri="{FF2B5EF4-FFF2-40B4-BE49-F238E27FC236}">
                <a16:creationId xmlns:a16="http://schemas.microsoft.com/office/drawing/2014/main" id="{2DB4BB8A-3053-1C10-4628-141684E3B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680" y="2625429"/>
            <a:ext cx="2072640" cy="2072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36C64-B20D-2A95-4B4F-36ABBDCAC8E0}"/>
              </a:ext>
            </a:extLst>
          </p:cNvPr>
          <p:cNvSpPr txBox="1"/>
          <p:nvPr/>
        </p:nvSpPr>
        <p:spPr>
          <a:xfrm>
            <a:off x="1988672" y="2902986"/>
            <a:ext cx="19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C49C3-AE17-2D2D-A126-A2D4E510E0FC}"/>
              </a:ext>
            </a:extLst>
          </p:cNvPr>
          <p:cNvSpPr txBox="1"/>
          <p:nvPr/>
        </p:nvSpPr>
        <p:spPr>
          <a:xfrm>
            <a:off x="1772266" y="3834113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input/prompt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167290D-6DAF-C3EF-8937-7FB5F816C392}"/>
              </a:ext>
            </a:extLst>
          </p:cNvPr>
          <p:cNvSpPr/>
          <p:nvPr/>
        </p:nvSpPr>
        <p:spPr>
          <a:xfrm>
            <a:off x="3966136" y="3027436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698D515-EC9C-1BF6-6C57-7070BC721080}"/>
              </a:ext>
            </a:extLst>
          </p:cNvPr>
          <p:cNvSpPr/>
          <p:nvPr/>
        </p:nvSpPr>
        <p:spPr>
          <a:xfrm>
            <a:off x="3966136" y="4006477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F898DF2-25F5-97F8-246B-94E9B239469C}"/>
              </a:ext>
            </a:extLst>
          </p:cNvPr>
          <p:cNvSpPr/>
          <p:nvPr/>
        </p:nvSpPr>
        <p:spPr>
          <a:xfrm>
            <a:off x="7139468" y="3524589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201D0D-4200-9D34-9587-D7B84EB15C9B}"/>
              </a:ext>
            </a:extLst>
          </p:cNvPr>
          <p:cNvSpPr txBox="1"/>
          <p:nvPr/>
        </p:nvSpPr>
        <p:spPr>
          <a:xfrm>
            <a:off x="8453392" y="3366289"/>
            <a:ext cx="130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3866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63F2-3A4D-468A-D126-AE49E103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7E84DB1D-092A-1431-C3E0-75A5CCCA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680" y="2625429"/>
            <a:ext cx="2072640" cy="2072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C5A6-751E-2B64-1070-A6551B92BCE3}"/>
              </a:ext>
            </a:extLst>
          </p:cNvPr>
          <p:cNvSpPr txBox="1"/>
          <p:nvPr/>
        </p:nvSpPr>
        <p:spPr>
          <a:xfrm>
            <a:off x="1988672" y="2902986"/>
            <a:ext cx="19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trike="sngStrike" dirty="0"/>
              <a:t>randomness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07728-2DB8-2928-AADA-3BF732D5C7CB}"/>
              </a:ext>
            </a:extLst>
          </p:cNvPr>
          <p:cNvSpPr txBox="1"/>
          <p:nvPr/>
        </p:nvSpPr>
        <p:spPr>
          <a:xfrm>
            <a:off x="1772266" y="3834113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input/prompt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62601E-C3DD-393E-80A6-671C8F20F52B}"/>
              </a:ext>
            </a:extLst>
          </p:cNvPr>
          <p:cNvSpPr/>
          <p:nvPr/>
        </p:nvSpPr>
        <p:spPr>
          <a:xfrm>
            <a:off x="3966136" y="3027436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D3B06C1-9642-18C2-A7C6-65127C18142E}"/>
              </a:ext>
            </a:extLst>
          </p:cNvPr>
          <p:cNvSpPr/>
          <p:nvPr/>
        </p:nvSpPr>
        <p:spPr>
          <a:xfrm>
            <a:off x="3966136" y="4006477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81EE9F1-04C9-7BDB-FF73-618C26E33B7F}"/>
              </a:ext>
            </a:extLst>
          </p:cNvPr>
          <p:cNvSpPr/>
          <p:nvPr/>
        </p:nvSpPr>
        <p:spPr>
          <a:xfrm>
            <a:off x="7139468" y="3524589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90889-E5A3-2B64-6BA8-B1F843659F55}"/>
              </a:ext>
            </a:extLst>
          </p:cNvPr>
          <p:cNvSpPr txBox="1"/>
          <p:nvPr/>
        </p:nvSpPr>
        <p:spPr>
          <a:xfrm>
            <a:off x="8453392" y="3366289"/>
            <a:ext cx="130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3AB60-C9F9-3B3E-0280-B6B05CB1261B}"/>
              </a:ext>
            </a:extLst>
          </p:cNvPr>
          <p:cNvSpPr txBox="1"/>
          <p:nvPr/>
        </p:nvSpPr>
        <p:spPr>
          <a:xfrm>
            <a:off x="914399" y="3229129"/>
            <a:ext cx="360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tampered randomness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1BCD9B18-69FB-DA6E-E0BC-FC25EF798E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2044" y="65305"/>
            <a:ext cx="466344" cy="6135624"/>
          </a:xfrm>
          <a:prstGeom prst="curvedConnector3">
            <a:avLst>
              <a:gd name="adj1" fmla="val 266761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0811CC-334C-A633-8A28-52A5EAAC456B}"/>
              </a:ext>
            </a:extLst>
          </p:cNvPr>
          <p:cNvSpPr txBox="1"/>
          <p:nvPr/>
        </p:nvSpPr>
        <p:spPr>
          <a:xfrm>
            <a:off x="4385562" y="1587378"/>
            <a:ext cx="331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randomness recovery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7A933-253A-7795-FBE0-EEBCD1B1035D}"/>
              </a:ext>
            </a:extLst>
          </p:cNvPr>
          <p:cNvSpPr txBox="1"/>
          <p:nvPr/>
        </p:nvSpPr>
        <p:spPr>
          <a:xfrm>
            <a:off x="1660715" y="5121016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1: tampering may hurt the quality of the content.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9ACC7-3C77-DD75-9CDA-3312A480420C}"/>
              </a:ext>
            </a:extLst>
          </p:cNvPr>
          <p:cNvSpPr txBox="1"/>
          <p:nvPr/>
        </p:nvSpPr>
        <p:spPr>
          <a:xfrm>
            <a:off x="449776" y="2486001"/>
            <a:ext cx="197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with a detector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B952CEF-181C-D447-1F69-EF15C8B661EE}"/>
              </a:ext>
            </a:extLst>
          </p:cNvPr>
          <p:cNvSpPr/>
          <p:nvPr/>
        </p:nvSpPr>
        <p:spPr>
          <a:xfrm rot="4516911">
            <a:off x="1433274" y="2994893"/>
            <a:ext cx="402298" cy="179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63F2-3A4D-468A-D126-AE49E103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7E84DB1D-092A-1431-C3E0-75A5CCCA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680" y="2625429"/>
            <a:ext cx="2072640" cy="2072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C5A6-751E-2B64-1070-A6551B92BCE3}"/>
              </a:ext>
            </a:extLst>
          </p:cNvPr>
          <p:cNvSpPr txBox="1"/>
          <p:nvPr/>
        </p:nvSpPr>
        <p:spPr>
          <a:xfrm>
            <a:off x="1988672" y="2902986"/>
            <a:ext cx="19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trike="sngStrike" dirty="0"/>
              <a:t>randomness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07728-2DB8-2928-AADA-3BF732D5C7CB}"/>
              </a:ext>
            </a:extLst>
          </p:cNvPr>
          <p:cNvSpPr txBox="1"/>
          <p:nvPr/>
        </p:nvSpPr>
        <p:spPr>
          <a:xfrm>
            <a:off x="1772266" y="3834113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input/prompt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62601E-C3DD-393E-80A6-671C8F20F52B}"/>
              </a:ext>
            </a:extLst>
          </p:cNvPr>
          <p:cNvSpPr/>
          <p:nvPr/>
        </p:nvSpPr>
        <p:spPr>
          <a:xfrm>
            <a:off x="3966136" y="3027436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D3B06C1-9642-18C2-A7C6-65127C18142E}"/>
              </a:ext>
            </a:extLst>
          </p:cNvPr>
          <p:cNvSpPr/>
          <p:nvPr/>
        </p:nvSpPr>
        <p:spPr>
          <a:xfrm>
            <a:off x="3966136" y="4006477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81EE9F1-04C9-7BDB-FF73-618C26E33B7F}"/>
              </a:ext>
            </a:extLst>
          </p:cNvPr>
          <p:cNvSpPr/>
          <p:nvPr/>
        </p:nvSpPr>
        <p:spPr>
          <a:xfrm>
            <a:off x="7139468" y="3524589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90889-E5A3-2B64-6BA8-B1F843659F55}"/>
              </a:ext>
            </a:extLst>
          </p:cNvPr>
          <p:cNvSpPr txBox="1"/>
          <p:nvPr/>
        </p:nvSpPr>
        <p:spPr>
          <a:xfrm>
            <a:off x="8453392" y="3366289"/>
            <a:ext cx="130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3AB60-C9F9-3B3E-0280-B6B05CB1261B}"/>
              </a:ext>
            </a:extLst>
          </p:cNvPr>
          <p:cNvSpPr txBox="1"/>
          <p:nvPr/>
        </p:nvSpPr>
        <p:spPr>
          <a:xfrm>
            <a:off x="914399" y="3229129"/>
            <a:ext cx="360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tampered randomness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1BCD9B18-69FB-DA6E-E0BC-FC25EF798E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2044" y="65305"/>
            <a:ext cx="466344" cy="6135624"/>
          </a:xfrm>
          <a:prstGeom prst="curvedConnector3">
            <a:avLst>
              <a:gd name="adj1" fmla="val 266761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0811CC-334C-A633-8A28-52A5EAAC456B}"/>
              </a:ext>
            </a:extLst>
          </p:cNvPr>
          <p:cNvSpPr txBox="1"/>
          <p:nvPr/>
        </p:nvSpPr>
        <p:spPr>
          <a:xfrm>
            <a:off x="4385562" y="1587378"/>
            <a:ext cx="331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randomness recovery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7A933-253A-7795-FBE0-EEBCD1B1035D}"/>
              </a:ext>
            </a:extLst>
          </p:cNvPr>
          <p:cNvSpPr txBox="1"/>
          <p:nvPr/>
        </p:nvSpPr>
        <p:spPr>
          <a:xfrm>
            <a:off x="1660715" y="5121016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1: tampering may hurt the quality of the content.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83E3FC-3964-30C9-AC3A-4E7A577EAF07}"/>
              </a:ext>
            </a:extLst>
          </p:cNvPr>
          <p:cNvGrpSpPr/>
          <p:nvPr/>
        </p:nvGrpSpPr>
        <p:grpSpPr>
          <a:xfrm>
            <a:off x="648336" y="4001294"/>
            <a:ext cx="11117838" cy="2010634"/>
            <a:chOff x="1577691" y="2707327"/>
            <a:chExt cx="8932858" cy="201063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24B52AB-8860-E83A-062D-61DA5B6DC8D3}"/>
                </a:ext>
              </a:extLst>
            </p:cNvPr>
            <p:cNvSpPr/>
            <p:nvPr/>
          </p:nvSpPr>
          <p:spPr>
            <a:xfrm>
              <a:off x="1681450" y="2707327"/>
              <a:ext cx="8829099" cy="201063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cs typeface="Consolas" panose="020B0609020204030204" pitchFamily="49" charset="0"/>
                </a:rPr>
                <a:t>Use indistinguishability to argue about quality!</a:t>
              </a:r>
            </a:p>
          </p:txBody>
        </p:sp>
        <p:pic>
          <p:nvPicPr>
            <p:cNvPr id="18" name="Graphic 17" descr="Lightbulb with solid fill">
              <a:extLst>
                <a:ext uri="{FF2B5EF4-FFF2-40B4-BE49-F238E27FC236}">
                  <a16:creationId xmlns:a16="http://schemas.microsoft.com/office/drawing/2014/main" id="{64FFC4F8-C488-9A44-2B68-2FC6561C9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691" y="2708729"/>
              <a:ext cx="1661230" cy="194862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E6736-744A-68E4-17E9-53185CE09FD2}"/>
              </a:ext>
            </a:extLst>
          </p:cNvPr>
          <p:cNvSpPr txBox="1"/>
          <p:nvPr/>
        </p:nvSpPr>
        <p:spPr>
          <a:xfrm>
            <a:off x="449776" y="2486001"/>
            <a:ext cx="197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with a detector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EA13541-8E84-EF2C-42BC-25A7B3322D61}"/>
              </a:ext>
            </a:extLst>
          </p:cNvPr>
          <p:cNvSpPr/>
          <p:nvPr/>
        </p:nvSpPr>
        <p:spPr>
          <a:xfrm rot="4516911">
            <a:off x="1433274" y="2994893"/>
            <a:ext cx="402298" cy="179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63F2-3A4D-468A-D126-AE49E103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7E84DB1D-092A-1431-C3E0-75A5CCCA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680" y="2625429"/>
            <a:ext cx="2072640" cy="2072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C5A6-751E-2B64-1070-A6551B92BCE3}"/>
              </a:ext>
            </a:extLst>
          </p:cNvPr>
          <p:cNvSpPr txBox="1"/>
          <p:nvPr/>
        </p:nvSpPr>
        <p:spPr>
          <a:xfrm>
            <a:off x="1988672" y="2902986"/>
            <a:ext cx="19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trike="sngStrike" dirty="0"/>
              <a:t>randomness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07728-2DB8-2928-AADA-3BF732D5C7CB}"/>
              </a:ext>
            </a:extLst>
          </p:cNvPr>
          <p:cNvSpPr txBox="1"/>
          <p:nvPr/>
        </p:nvSpPr>
        <p:spPr>
          <a:xfrm>
            <a:off x="1772266" y="3834113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input/prompt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62601E-C3DD-393E-80A6-671C8F20F52B}"/>
              </a:ext>
            </a:extLst>
          </p:cNvPr>
          <p:cNvSpPr/>
          <p:nvPr/>
        </p:nvSpPr>
        <p:spPr>
          <a:xfrm>
            <a:off x="3966136" y="3027436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D3B06C1-9642-18C2-A7C6-65127C18142E}"/>
              </a:ext>
            </a:extLst>
          </p:cNvPr>
          <p:cNvSpPr/>
          <p:nvPr/>
        </p:nvSpPr>
        <p:spPr>
          <a:xfrm>
            <a:off x="3966136" y="4006477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81EE9F1-04C9-7BDB-FF73-618C26E33B7F}"/>
              </a:ext>
            </a:extLst>
          </p:cNvPr>
          <p:cNvSpPr/>
          <p:nvPr/>
        </p:nvSpPr>
        <p:spPr>
          <a:xfrm>
            <a:off x="7139468" y="3524589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90889-E5A3-2B64-6BA8-B1F843659F55}"/>
              </a:ext>
            </a:extLst>
          </p:cNvPr>
          <p:cNvSpPr txBox="1"/>
          <p:nvPr/>
        </p:nvSpPr>
        <p:spPr>
          <a:xfrm>
            <a:off x="8453392" y="3366289"/>
            <a:ext cx="130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3AB60-C9F9-3B3E-0280-B6B05CB1261B}"/>
              </a:ext>
            </a:extLst>
          </p:cNvPr>
          <p:cNvSpPr txBox="1"/>
          <p:nvPr/>
        </p:nvSpPr>
        <p:spPr>
          <a:xfrm>
            <a:off x="914399" y="3229129"/>
            <a:ext cx="360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pseudorandomness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1BCD9B18-69FB-DA6E-E0BC-FC25EF798E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2044" y="65305"/>
            <a:ext cx="466344" cy="6135624"/>
          </a:xfrm>
          <a:prstGeom prst="curvedConnector3">
            <a:avLst>
              <a:gd name="adj1" fmla="val 266761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0811CC-334C-A633-8A28-52A5EAAC456B}"/>
              </a:ext>
            </a:extLst>
          </p:cNvPr>
          <p:cNvSpPr txBox="1"/>
          <p:nvPr/>
        </p:nvSpPr>
        <p:spPr>
          <a:xfrm>
            <a:off x="4385562" y="1587378"/>
            <a:ext cx="331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randomness recovery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3A1AC-E832-3BDE-1642-748718B20E8E}"/>
              </a:ext>
            </a:extLst>
          </p:cNvPr>
          <p:cNvSpPr txBox="1"/>
          <p:nvPr/>
        </p:nvSpPr>
        <p:spPr>
          <a:xfrm>
            <a:off x="1744552" y="5881709"/>
            <a:ext cx="870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2: randomness recovery is almost never perfect.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7A933-253A-7795-FBE0-EEBCD1B1035D}"/>
              </a:ext>
            </a:extLst>
          </p:cNvPr>
          <p:cNvSpPr txBox="1"/>
          <p:nvPr/>
        </p:nvSpPr>
        <p:spPr>
          <a:xfrm>
            <a:off x="1660715" y="5121016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1: tampering may hurt the quality of the content.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FC501-A2F3-21BF-7BAD-AC2F5505AABB}"/>
              </a:ext>
            </a:extLst>
          </p:cNvPr>
          <p:cNvCxnSpPr>
            <a:cxnSpLocks/>
          </p:cNvCxnSpPr>
          <p:nvPr/>
        </p:nvCxnSpPr>
        <p:spPr>
          <a:xfrm>
            <a:off x="1660715" y="5396274"/>
            <a:ext cx="8684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7EF555-8948-6558-C806-160D6B46BB1F}"/>
              </a:ext>
            </a:extLst>
          </p:cNvPr>
          <p:cNvSpPr txBox="1"/>
          <p:nvPr/>
        </p:nvSpPr>
        <p:spPr>
          <a:xfrm>
            <a:off x="449776" y="2486001"/>
            <a:ext cx="197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with a trapdoor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FC63E79-C127-BEC2-3808-371C597A1AE1}"/>
              </a:ext>
            </a:extLst>
          </p:cNvPr>
          <p:cNvSpPr/>
          <p:nvPr/>
        </p:nvSpPr>
        <p:spPr>
          <a:xfrm rot="4516911">
            <a:off x="1433274" y="2994893"/>
            <a:ext cx="402298" cy="179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63F2-3A4D-468A-D126-AE49E103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Watermarking template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7E84DB1D-092A-1431-C3E0-75A5CCCA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680" y="2625429"/>
            <a:ext cx="2072640" cy="2072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C5A6-751E-2B64-1070-A6551B92BCE3}"/>
              </a:ext>
            </a:extLst>
          </p:cNvPr>
          <p:cNvSpPr txBox="1"/>
          <p:nvPr/>
        </p:nvSpPr>
        <p:spPr>
          <a:xfrm>
            <a:off x="1988672" y="2902986"/>
            <a:ext cx="19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trike="sngStrike" dirty="0"/>
              <a:t>randomness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07728-2DB8-2928-AADA-3BF732D5C7CB}"/>
              </a:ext>
            </a:extLst>
          </p:cNvPr>
          <p:cNvSpPr txBox="1"/>
          <p:nvPr/>
        </p:nvSpPr>
        <p:spPr>
          <a:xfrm>
            <a:off x="1772266" y="3834113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input/prompt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62601E-C3DD-393E-80A6-671C8F20F52B}"/>
              </a:ext>
            </a:extLst>
          </p:cNvPr>
          <p:cNvSpPr/>
          <p:nvPr/>
        </p:nvSpPr>
        <p:spPr>
          <a:xfrm>
            <a:off x="3966136" y="3027436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D3B06C1-9642-18C2-A7C6-65127C18142E}"/>
              </a:ext>
            </a:extLst>
          </p:cNvPr>
          <p:cNvSpPr/>
          <p:nvPr/>
        </p:nvSpPr>
        <p:spPr>
          <a:xfrm>
            <a:off x="3966136" y="4006477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81EE9F1-04C9-7BDB-FF73-618C26E33B7F}"/>
              </a:ext>
            </a:extLst>
          </p:cNvPr>
          <p:cNvSpPr/>
          <p:nvPr/>
        </p:nvSpPr>
        <p:spPr>
          <a:xfrm>
            <a:off x="7139468" y="3524589"/>
            <a:ext cx="1188720" cy="2743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90889-E5A3-2B64-6BA8-B1F843659F55}"/>
              </a:ext>
            </a:extLst>
          </p:cNvPr>
          <p:cNvSpPr txBox="1"/>
          <p:nvPr/>
        </p:nvSpPr>
        <p:spPr>
          <a:xfrm>
            <a:off x="8453392" y="3366289"/>
            <a:ext cx="130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content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1BCD9B18-69FB-DA6E-E0BC-FC25EF798E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2044" y="65305"/>
            <a:ext cx="466344" cy="6135624"/>
          </a:xfrm>
          <a:prstGeom prst="curvedConnector3">
            <a:avLst>
              <a:gd name="adj1" fmla="val 266761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0811CC-334C-A633-8A28-52A5EAAC456B}"/>
              </a:ext>
            </a:extLst>
          </p:cNvPr>
          <p:cNvSpPr txBox="1"/>
          <p:nvPr/>
        </p:nvSpPr>
        <p:spPr>
          <a:xfrm>
            <a:off x="4385562" y="1587378"/>
            <a:ext cx="331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randomness recovery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3A1AC-E832-3BDE-1642-748718B20E8E}"/>
              </a:ext>
            </a:extLst>
          </p:cNvPr>
          <p:cNvSpPr txBox="1"/>
          <p:nvPr/>
        </p:nvSpPr>
        <p:spPr>
          <a:xfrm>
            <a:off x="1449088" y="5101807"/>
            <a:ext cx="9293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Pseudorandom code (PRC)</a:t>
            </a:r>
            <a:r>
              <a:rPr lang="en-US" sz="2800" dirty="0"/>
              <a:t>:</a:t>
            </a:r>
          </a:p>
          <a:p>
            <a:r>
              <a:rPr lang="en-US" sz="2800" dirty="0"/>
              <a:t>Pseudorandomness with a </a:t>
            </a:r>
            <a:r>
              <a:rPr lang="en-US" sz="2800" i="1" dirty="0"/>
              <a:t>robust</a:t>
            </a:r>
            <a:r>
              <a:rPr lang="en-US" sz="2800" dirty="0"/>
              <a:t> trapdoor detection algorithm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A86E5-A8A1-0A33-DE9E-8F95E4C33FF6}"/>
              </a:ext>
            </a:extLst>
          </p:cNvPr>
          <p:cNvSpPr txBox="1"/>
          <p:nvPr/>
        </p:nvSpPr>
        <p:spPr>
          <a:xfrm>
            <a:off x="838200" y="3229129"/>
            <a:ext cx="325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pseudorandom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7AAB1-0BE2-1FC1-04FF-E028B50BAD49}"/>
              </a:ext>
            </a:extLst>
          </p:cNvPr>
          <p:cNvSpPr txBox="1"/>
          <p:nvPr/>
        </p:nvSpPr>
        <p:spPr>
          <a:xfrm>
            <a:off x="7641258" y="5923983"/>
            <a:ext cx="173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decoding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39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26141</TotalTime>
  <Words>3818</Words>
  <Application>Microsoft Macintosh PowerPoint</Application>
  <PresentationFormat>Widescreen</PresentationFormat>
  <Paragraphs>355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Consolas</vt:lpstr>
      <vt:lpstr>Helvetica</vt:lpstr>
      <vt:lpstr>system-ui</vt:lpstr>
      <vt:lpstr>Office Theme</vt:lpstr>
      <vt:lpstr>Pseudorandom error-correcting codes</vt:lpstr>
      <vt:lpstr>Background</vt:lpstr>
      <vt:lpstr>Post-hoc detection</vt:lpstr>
      <vt:lpstr>Watermarking</vt:lpstr>
      <vt:lpstr>Watermarking template</vt:lpstr>
      <vt:lpstr>Watermarking template</vt:lpstr>
      <vt:lpstr>Watermarking template</vt:lpstr>
      <vt:lpstr>Watermarking template</vt:lpstr>
      <vt:lpstr>Watermarking template</vt:lpstr>
      <vt:lpstr>PRC Definition</vt:lpstr>
      <vt:lpstr>Constructing a PRC</vt:lpstr>
      <vt:lpstr>Constructing a PRC</vt:lpstr>
      <vt:lpstr>Constructing a PRC</vt:lpstr>
      <vt:lpstr>Constructing a PRC</vt:lpstr>
      <vt:lpstr>Improving the rate</vt:lpstr>
      <vt:lpstr>Watermarking template</vt:lpstr>
      <vt:lpstr>Watermarking template: examples</vt:lpstr>
      <vt:lpstr>Watermarking template: examples</vt:lpstr>
      <vt:lpstr>Watermarking template: examples</vt:lpstr>
      <vt:lpstr>Watermarking template: examples</vt:lpstr>
      <vt:lpstr>Public attribution for LLMs</vt:lpstr>
      <vt:lpstr>Public attribution for LLMs</vt:lpstr>
      <vt:lpstr>Takeaway</vt:lpstr>
      <vt:lpstr>Takeaway</vt:lpstr>
      <vt:lpstr>Recent work</vt:lpstr>
      <vt:lpstr>Open questions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Undetectable Watermarks for Language Models</dc:title>
  <dc:creator>Sam Gunn</dc:creator>
  <cp:lastModifiedBy>Sam Gunn</cp:lastModifiedBy>
  <cp:revision>554</cp:revision>
  <dcterms:created xsi:type="dcterms:W3CDTF">2023-07-05T18:10:01Z</dcterms:created>
  <dcterms:modified xsi:type="dcterms:W3CDTF">2024-08-19T05:42:12Z</dcterms:modified>
</cp:coreProperties>
</file>