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 autoCompressPictures="0">
  <p:sldMasterIdLst>
    <p:sldMasterId id="2147483648" r:id="rId1"/>
  </p:sldMasterIdLst>
  <p:notesMasterIdLst>
    <p:notesMasterId r:id="rId31"/>
  </p:notesMasterIdLst>
  <p:sldIdLst>
    <p:sldId id="256" r:id="rId2"/>
    <p:sldId id="258" r:id="rId3"/>
    <p:sldId id="323" r:id="rId4"/>
    <p:sldId id="281" r:id="rId5"/>
    <p:sldId id="259" r:id="rId6"/>
    <p:sldId id="294" r:id="rId7"/>
    <p:sldId id="324" r:id="rId8"/>
    <p:sldId id="282" r:id="rId9"/>
    <p:sldId id="283" r:id="rId10"/>
    <p:sldId id="264" r:id="rId11"/>
    <p:sldId id="319" r:id="rId12"/>
    <p:sldId id="325" r:id="rId13"/>
    <p:sldId id="287" r:id="rId14"/>
    <p:sldId id="291" r:id="rId15"/>
    <p:sldId id="304" r:id="rId16"/>
    <p:sldId id="289" r:id="rId17"/>
    <p:sldId id="326" r:id="rId18"/>
    <p:sldId id="298" r:id="rId19"/>
    <p:sldId id="329" r:id="rId20"/>
    <p:sldId id="328" r:id="rId21"/>
    <p:sldId id="297" r:id="rId22"/>
    <p:sldId id="330" r:id="rId23"/>
    <p:sldId id="299" r:id="rId24"/>
    <p:sldId id="312" r:id="rId25"/>
    <p:sldId id="318" r:id="rId26"/>
    <p:sldId id="311" r:id="rId27"/>
    <p:sldId id="305" r:id="rId28"/>
    <p:sldId id="332" r:id="rId29"/>
    <p:sldId id="333" r:id="rId30"/>
  </p:sldIdLst>
  <p:sldSz cx="12192000" cy="6858000"/>
  <p:notesSz cx="6858000" cy="9144000"/>
  <p:embeddedFontLst>
    <p:embeddedFont>
      <p:font typeface="Cambria Math" panose="02040503050406030204" pitchFamily="18" charset="0"/>
      <p:regular r:id="rId32"/>
    </p:embeddedFont>
    <p:embeddedFont>
      <p:font typeface="CMU Serif" panose="02000603000000000000" pitchFamily="2" charset="0"/>
      <p:regular r:id="rId33"/>
      <p:bold r:id="rId34"/>
      <p:italic r:id="rId35"/>
      <p:boldItalic r:id="rId36"/>
    </p:embeddedFont>
    <p:embeddedFont>
      <p:font typeface="CMU Serif Roman" panose="02000603000000000000" pitchFamily="2" charset="0"/>
      <p:regular r:id="rId37"/>
    </p:embeddedFont>
    <p:embeddedFont>
      <p:font typeface="CMU Serif Roman" panose="02000603000000000000" pitchFamily="2" charset="0"/>
      <p:regular r:id="rId37"/>
    </p:embeddedFont>
    <p:embeddedFont>
      <p:font typeface="CMU Typewriter Text" panose="02000609000000000000" pitchFamily="49" charset="0"/>
      <p:regular r:id="rId38"/>
      <p:bold r:id="rId39"/>
      <p:italic r:id="rId40"/>
      <p:boldItalic r:id="rId41"/>
    </p:embeddedFont>
    <p:embeddedFont>
      <p:font typeface="CMU Typewriter Text Light" panose="02000309000000000000" pitchFamily="49" charset="0"/>
      <p:regular r:id="rId4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2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97161CD-7FE0-EA4F-9F3A-1DC944AABFA9}" v="3095" dt="2024-08-18T20:20:05.90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197"/>
    <p:restoredTop sz="94694"/>
  </p:normalViewPr>
  <p:slideViewPr>
    <p:cSldViewPr snapToGrid="0">
      <p:cViewPr varScale="1">
        <p:scale>
          <a:sx n="121" d="100"/>
          <a:sy n="121" d="100"/>
        </p:scale>
        <p:origin x="89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8.fntdata"/><Relationship Id="rId21" Type="http://schemas.openxmlformats.org/officeDocument/2006/relationships/slide" Target="slides/slide20.xml"/><Relationship Id="rId34" Type="http://schemas.openxmlformats.org/officeDocument/2006/relationships/font" Target="fonts/font3.fntdata"/><Relationship Id="rId42" Type="http://schemas.openxmlformats.org/officeDocument/2006/relationships/font" Target="fonts/font11.fntdata"/><Relationship Id="rId47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font" Target="fonts/font9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4.fntdata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2.fntdata"/><Relationship Id="rId38" Type="http://schemas.openxmlformats.org/officeDocument/2006/relationships/font" Target="fonts/font7.fntdata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font" Target="fonts/font1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071858-CB5A-3F41-B862-C436EC043B41}" type="datetimeFigureOut">
              <a:rPr lang="en-US" smtClean="0"/>
              <a:t>8/18/24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F25741-26EC-6743-87EC-C8B78B7AE4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9632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F25741-26EC-6743-87EC-C8B78B7AE41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3029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F25741-26EC-6743-87EC-C8B78B7AE41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053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F25741-26EC-6743-87EC-C8B78B7AE41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7642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(Maurer)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F25741-26EC-6743-87EC-C8B78B7AE41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0748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F25741-26EC-6743-87EC-C8B78B7AE41B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9169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Fix bracket heights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F25741-26EC-6743-87EC-C8B78B7AE41B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4233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F25741-26EC-6743-87EC-C8B78B7AE41B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8327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(Maurer)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F25741-26EC-6743-87EC-C8B78B7AE41B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09112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F25741-26EC-6743-87EC-C8B78B7AE41B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6261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Add that “FKL breaks for 1 version, we show that it doesn’t for the other version”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F25741-26EC-6743-87EC-C8B78B7AE41B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494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F25741-26EC-6743-87EC-C8B78B7AE41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5783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F25741-26EC-6743-87EC-C8B78B7AE41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1407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F25741-26EC-6743-87EC-C8B78B7AE41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5312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F25741-26EC-6743-87EC-C8B78B7AE41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0387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F25741-26EC-6743-87EC-C8B78B7AE41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4905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F25741-26EC-6743-87EC-C8B78B7AE41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9111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F25741-26EC-6743-87EC-C8B78B7AE41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1067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F25741-26EC-6743-87EC-C8B78B7AE41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7003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6F5D3F-033D-90BF-6792-1A3C5CE424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 i="0">
                <a:latin typeface="CMU Serif" panose="02000603000000000000" pitchFamily="2" charset="0"/>
                <a:ea typeface="CMU Serif" panose="02000603000000000000" pitchFamily="2" charset="0"/>
                <a:cs typeface="CMU Serif" panose="02000603000000000000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284A8D0-D1E9-6052-8543-7628CCB825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4D8F19-6A6F-1B93-4701-1ACACEC854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3809D-7193-8D43-81CE-2E1557F25161}" type="datetime1">
              <a:rPr lang="en-US" smtClean="0"/>
              <a:t>8/18/24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8538BC-CA96-D192-9CE5-850DE849CF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AC6F36-60C3-00C8-0391-86ADBD605B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0E443-75A1-4C43-B58A-74D2520A4F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4518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BD2F20-E068-2FFA-D27F-454BE8F447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C31C4C6-86A3-18FE-5F22-F10D293078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D02DA1-F69D-5869-7BE9-039A6508C5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06CBF-9095-3A49-9398-C960FC896D58}" type="datetime1">
              <a:rPr lang="en-US" smtClean="0"/>
              <a:t>8/18/24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82784D-2D75-3D63-F2E0-E9371C62E4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92C1BC-ACFE-992E-9093-25FA8E4CC7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0E443-75A1-4C43-B58A-74D2520A4F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6372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6EA6BF1-B3ED-14A0-7CAE-56B8AB2B6E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FADC8F-28B0-E57D-024B-7E1B8DCB6B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8A4322-E15F-1A0E-3552-DE128BCA19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CFAC5-13BD-034C-B755-32AF8A594376}" type="datetime1">
              <a:rPr lang="en-US" smtClean="0"/>
              <a:t>8/18/24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F004C6-F7AC-3B4F-B03F-EF23E72FA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7EBE88-1B5B-5258-8B12-3FFFC66731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0E443-75A1-4C43-B58A-74D2520A4F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3351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56E2D8-E2F1-05A1-9484-FB2D10E362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latin typeface="CMU Serif" panose="02000603000000000000" pitchFamily="2" charset="0"/>
                <a:ea typeface="CMU Serif" panose="02000603000000000000" pitchFamily="2" charset="0"/>
                <a:cs typeface="CMU Serif" panose="02000603000000000000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46B8FF-572B-9046-239A-19E7145CCC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defRPr>
            </a:lvl1pPr>
            <a:lvl2pPr>
              <a:defRPr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defRPr>
            </a:lvl2pPr>
            <a:lvl3pPr>
              <a:defRPr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defRPr>
            </a:lvl3pPr>
            <a:lvl4pPr>
              <a:defRPr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defRPr>
            </a:lvl4pPr>
            <a:lvl5pPr>
              <a:defRPr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BE2DBB-AEB0-336C-364E-F20B63C737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CB47B-8B27-E942-8696-7DCDF41D3CA0}" type="datetime1">
              <a:rPr lang="en-US" smtClean="0"/>
              <a:t>8/18/24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50B7AF-4203-586C-4974-2485FC5A16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24BBEF-E613-366E-FCF1-1D25E96692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0E443-75A1-4C43-B58A-74D2520A4F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6453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715924-8E6A-2CB7-836D-C61F789387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14F8FE-4DDA-C6B6-D9DB-23A48FC8F7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1E80C6-EADA-C45D-7231-D05C3C1A3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2C1D3-1089-744B-994D-5B42352FF2FC}" type="datetime1">
              <a:rPr lang="en-US" smtClean="0"/>
              <a:t>8/18/24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FF5124-0A57-F8CC-DD13-C15AF3E376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B3660B-F72A-AABD-3B70-859DB15DFE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0E443-75A1-4C43-B58A-74D2520A4F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749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0DFA51-25BC-DCC7-E596-ABF5E9B371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9FC93F-9762-B810-2DDF-098C67ECAF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B15F8F-ED09-E07B-1085-71641E1A2F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F47371-14EC-04FB-589C-03B026423A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96CBC-3305-5640-B138-3137AE932B4D}" type="datetime1">
              <a:rPr lang="en-US" smtClean="0"/>
              <a:t>8/18/24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595209-A268-3F33-069D-0D8D998B83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9670FC-0240-C1F3-D0A1-453F06BBC5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0E443-75A1-4C43-B58A-74D2520A4F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5274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06ECD0-C340-C328-52F7-8226FADA01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0347B4-ECCD-9ED6-55E0-E3B8DCACDA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66EDD6-B741-CAFC-4652-91559685E2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77DCF5E-0988-7D12-B87A-7F9DBB2A62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7825714-3685-39A0-7F5D-7875D2C9C70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9563F18-A616-C07B-6411-D9884353A5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3FEBE-9791-1644-8C77-4B0C605F1E51}" type="datetime1">
              <a:rPr lang="en-US" smtClean="0"/>
              <a:t>8/18/24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93201DA-6E96-18C8-940F-0D06A77FFC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94D54D1-0138-74C6-779E-B3AA38785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0E443-75A1-4C43-B58A-74D2520A4F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8427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085C3D-3A59-7DE5-B0B1-E9D288FD7F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7C403B4-115E-9C49-0FCA-F6C790B9A0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22204-37F8-D245-A2A4-43A56CC13A78}" type="datetime1">
              <a:rPr lang="en-US" smtClean="0"/>
              <a:t>8/18/24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6A54C89-D457-5FAB-9D18-2B6854F3EF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273A83-CFC4-7D64-7347-97C7D0EA39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0E443-75A1-4C43-B58A-74D2520A4F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4782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1350033-21CB-6150-F727-558CF0A503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B4CBE-6F38-4B49-8B35-E02766AB1D8C}" type="datetime1">
              <a:rPr lang="en-US" smtClean="0"/>
              <a:t>8/18/24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265F025-55B3-933F-8B6B-8F74BE01A1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10C56F-F478-EBF8-E77C-8DC735C926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0E443-75A1-4C43-B58A-74D2520A4F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4161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C6F69D-02ED-4B4E-EFD6-AFBE93D884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72B490-A8B3-FFD0-DAC9-08B180AD18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E8F18B-7D46-8C65-04AD-DE369EFCBB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C7E4BE-0AC9-5EF3-F857-8169E6D44F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20920-8807-A74F-B511-CEB07EB6EAC3}" type="datetime1">
              <a:rPr lang="en-US" smtClean="0"/>
              <a:t>8/18/24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F49787-BB80-D69C-BE90-FC582D6153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C9D4B3-EDFE-DE9E-1D0A-1259121224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0E443-75A1-4C43-B58A-74D2520A4F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468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E090B7-99E5-9D35-B9A2-76AB11C492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2C102D8-3ED8-5549-D09B-B9FF1007164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E39DDE-0EE5-754D-2B10-B02DF64555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B275CF-8E7E-C675-7934-B6081EF01A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9EE86-0098-FE47-BDD6-C075D67E4328}" type="datetime1">
              <a:rPr lang="en-US" smtClean="0"/>
              <a:t>8/18/24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6AA26B-F7E7-F099-3276-EF10D1BB2A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B22AA5-2935-C201-DE7B-D435EF9304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0E443-75A1-4C43-B58A-74D2520A4F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4412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273F449-9C04-2C56-0D11-08AB1ED9F1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E9974F-0397-6FB6-0CC1-BD42BDE445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3CC902-50C1-02D2-AD11-FBDEBF5A41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4B7473F-7CAB-FE45-BB47-24DB5E2D1233}" type="datetime1">
              <a:rPr lang="en-US" smtClean="0"/>
              <a:t>8/18/24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DC5109-C048-5DAE-6877-5B5F9914DF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36C318-0318-EE28-DE5B-06FE1325D3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820E443-75A1-4C43-B58A-74D2520A4F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844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CMU Serif" panose="02000603000000000000" pitchFamily="2" charset="0"/>
          <a:ea typeface="CMU Serif" panose="02000603000000000000" pitchFamily="2" charset="0"/>
          <a:cs typeface="CMU Serif" panose="02000603000000000000" pitchFamily="2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MU Serif Roman" panose="02000603000000000000" pitchFamily="2" charset="0"/>
          <a:ea typeface="CMU Serif Roman" panose="02000603000000000000" pitchFamily="2" charset="0"/>
          <a:cs typeface="CMU Serif Roman" panose="02000603000000000000" pitchFamily="2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MU Serif Roman" panose="02000603000000000000" pitchFamily="2" charset="0"/>
          <a:ea typeface="CMU Serif Roman" panose="02000603000000000000" pitchFamily="2" charset="0"/>
          <a:cs typeface="CMU Serif Roman" panose="02000603000000000000" pitchFamily="2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MU Serif Roman" panose="02000603000000000000" pitchFamily="2" charset="0"/>
          <a:ea typeface="CMU Serif Roman" panose="02000603000000000000" pitchFamily="2" charset="0"/>
          <a:cs typeface="CMU Serif Roman" panose="02000603000000000000" pitchFamily="2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MU Serif Roman" panose="02000603000000000000" pitchFamily="2" charset="0"/>
          <a:ea typeface="CMU Serif Roman" panose="02000603000000000000" pitchFamily="2" charset="0"/>
          <a:cs typeface="CMU Serif Roman" panose="02000603000000000000" pitchFamily="2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MU Serif Roman" panose="02000603000000000000" pitchFamily="2" charset="0"/>
          <a:ea typeface="CMU Serif Roman" panose="02000603000000000000" pitchFamily="2" charset="0"/>
          <a:cs typeface="CMU Serif Roman" panose="02000603000000000000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51.png"/><Relationship Id="rId7" Type="http://schemas.openxmlformats.org/officeDocument/2006/relationships/image" Target="../media/image45.png"/><Relationship Id="rId12" Type="http://schemas.openxmlformats.org/officeDocument/2006/relationships/image" Target="../media/image5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11" Type="http://schemas.openxmlformats.org/officeDocument/2006/relationships/image" Target="../media/image41.png"/><Relationship Id="rId5" Type="http://schemas.openxmlformats.org/officeDocument/2006/relationships/image" Target="../media/image43.png"/><Relationship Id="rId10" Type="http://schemas.openxmlformats.org/officeDocument/2006/relationships/image" Target="../media/image48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Relationship Id="rId14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49.png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37.png"/><Relationship Id="rId7" Type="http://schemas.openxmlformats.org/officeDocument/2006/relationships/image" Target="../media/image53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49.png"/><Relationship Id="rId4" Type="http://schemas.openxmlformats.org/officeDocument/2006/relationships/image" Target="../media/image39.png"/><Relationship Id="rId9" Type="http://schemas.openxmlformats.org/officeDocument/2006/relationships/image" Target="../media/image55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13" Type="http://schemas.openxmlformats.org/officeDocument/2006/relationships/image" Target="../media/image69.png"/><Relationship Id="rId3" Type="http://schemas.openxmlformats.org/officeDocument/2006/relationships/image" Target="../media/image59.png"/><Relationship Id="rId7" Type="http://schemas.openxmlformats.org/officeDocument/2006/relationships/image" Target="../media/image63.png"/><Relationship Id="rId12" Type="http://schemas.openxmlformats.org/officeDocument/2006/relationships/image" Target="../media/image68.png"/><Relationship Id="rId17" Type="http://schemas.openxmlformats.org/officeDocument/2006/relationships/image" Target="../media/image73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11" Type="http://schemas.openxmlformats.org/officeDocument/2006/relationships/image" Target="../media/image67.png"/><Relationship Id="rId5" Type="http://schemas.openxmlformats.org/officeDocument/2006/relationships/image" Target="../media/image61.png"/><Relationship Id="rId15" Type="http://schemas.openxmlformats.org/officeDocument/2006/relationships/image" Target="../media/image71.png"/><Relationship Id="rId10" Type="http://schemas.openxmlformats.org/officeDocument/2006/relationships/image" Target="../media/image66.png"/><Relationship Id="rId4" Type="http://schemas.openxmlformats.org/officeDocument/2006/relationships/image" Target="../media/image60.png"/><Relationship Id="rId9" Type="http://schemas.openxmlformats.org/officeDocument/2006/relationships/image" Target="../media/image65.png"/><Relationship Id="rId14" Type="http://schemas.openxmlformats.org/officeDocument/2006/relationships/image" Target="../media/image70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7.png"/><Relationship Id="rId4" Type="http://schemas.openxmlformats.org/officeDocument/2006/relationships/image" Target="../media/image96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png"/><Relationship Id="rId13" Type="http://schemas.openxmlformats.org/officeDocument/2006/relationships/image" Target="../media/image111.png"/><Relationship Id="rId18" Type="http://schemas.openxmlformats.org/officeDocument/2006/relationships/image" Target="../media/image116.png"/><Relationship Id="rId3" Type="http://schemas.openxmlformats.org/officeDocument/2006/relationships/image" Target="../media/image101.png"/><Relationship Id="rId21" Type="http://schemas.openxmlformats.org/officeDocument/2006/relationships/image" Target="../media/image119.png"/><Relationship Id="rId7" Type="http://schemas.openxmlformats.org/officeDocument/2006/relationships/image" Target="../media/image105.png"/><Relationship Id="rId12" Type="http://schemas.openxmlformats.org/officeDocument/2006/relationships/image" Target="../media/image110.png"/><Relationship Id="rId17" Type="http://schemas.openxmlformats.org/officeDocument/2006/relationships/image" Target="../media/image115.png"/><Relationship Id="rId25" Type="http://schemas.openxmlformats.org/officeDocument/2006/relationships/image" Target="../media/image123.png"/><Relationship Id="rId2" Type="http://schemas.openxmlformats.org/officeDocument/2006/relationships/notesSlide" Target="../notesSlides/notesSlide15.xml"/><Relationship Id="rId16" Type="http://schemas.openxmlformats.org/officeDocument/2006/relationships/image" Target="../media/image114.png"/><Relationship Id="rId20" Type="http://schemas.openxmlformats.org/officeDocument/2006/relationships/image" Target="../media/image1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4.png"/><Relationship Id="rId11" Type="http://schemas.openxmlformats.org/officeDocument/2006/relationships/image" Target="../media/image109.png"/><Relationship Id="rId24" Type="http://schemas.openxmlformats.org/officeDocument/2006/relationships/image" Target="../media/image122.png"/><Relationship Id="rId5" Type="http://schemas.openxmlformats.org/officeDocument/2006/relationships/image" Target="../media/image103.png"/><Relationship Id="rId15" Type="http://schemas.openxmlformats.org/officeDocument/2006/relationships/image" Target="../media/image113.png"/><Relationship Id="rId23" Type="http://schemas.openxmlformats.org/officeDocument/2006/relationships/image" Target="../media/image121.png"/><Relationship Id="rId10" Type="http://schemas.openxmlformats.org/officeDocument/2006/relationships/image" Target="../media/image108.png"/><Relationship Id="rId19" Type="http://schemas.openxmlformats.org/officeDocument/2006/relationships/image" Target="../media/image117.png"/><Relationship Id="rId4" Type="http://schemas.openxmlformats.org/officeDocument/2006/relationships/image" Target="../media/image102.png"/><Relationship Id="rId9" Type="http://schemas.openxmlformats.org/officeDocument/2006/relationships/image" Target="../media/image107.png"/><Relationship Id="rId14" Type="http://schemas.openxmlformats.org/officeDocument/2006/relationships/image" Target="../media/image112.png"/><Relationship Id="rId22" Type="http://schemas.openxmlformats.org/officeDocument/2006/relationships/image" Target="../media/image120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125.png"/><Relationship Id="rId7" Type="http://schemas.openxmlformats.org/officeDocument/2006/relationships/image" Target="../media/image129.png"/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8.png"/><Relationship Id="rId11" Type="http://schemas.openxmlformats.org/officeDocument/2006/relationships/image" Target="../media/image133.png"/><Relationship Id="rId5" Type="http://schemas.openxmlformats.org/officeDocument/2006/relationships/image" Target="../media/image127.png"/><Relationship Id="rId10" Type="http://schemas.openxmlformats.org/officeDocument/2006/relationships/image" Target="../media/image132.png"/><Relationship Id="rId4" Type="http://schemas.openxmlformats.org/officeDocument/2006/relationships/image" Target="../media/image126.png"/><Relationship Id="rId9" Type="http://schemas.openxmlformats.org/officeDocument/2006/relationships/image" Target="../media/image58.sv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0D0155-2C63-7F22-9455-2971025DB7A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Generic and Algebraic Computation Models: </a:t>
            </a:r>
            <a:br>
              <a:rPr lang="en-US"/>
            </a:br>
            <a:r>
              <a:rPr lang="en-US" sz="4900"/>
              <a:t>When AGM Proofs Transfer to the GGM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8F11BE-BDF9-0508-C539-3DF260881F9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800" dirty="0"/>
              <a:t>Joseph Jaeger, </a:t>
            </a:r>
            <a:r>
              <a:rPr lang="en-US" sz="2800" b="1" dirty="0"/>
              <a:t>Deep Inder Mohan</a:t>
            </a:r>
          </a:p>
          <a:p>
            <a:r>
              <a:rPr lang="en-US" dirty="0"/>
              <a:t>Georgia Institute of Technology</a:t>
            </a:r>
          </a:p>
          <a:p>
            <a:r>
              <a:rPr lang="en-US" sz="18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{</a:t>
            </a:r>
            <a:r>
              <a:rPr lang="en-US" sz="1800" dirty="0" err="1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josephjaeger,dmohan</a:t>
            </a:r>
            <a:r>
              <a:rPr lang="en-US" sz="18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}@</a:t>
            </a:r>
            <a:r>
              <a:rPr lang="en-US" sz="1800" dirty="0" err="1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gatech.edu</a:t>
            </a:r>
            <a:endParaRPr lang="en-US" sz="1800" dirty="0">
              <a:latin typeface="CMU Typewriter Text" panose="02000609000000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FDE622F-0041-2222-35B1-BB8E7F942F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8454" y="4816284"/>
            <a:ext cx="4675092" cy="1655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8098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84E7D28F-5304-FB04-846A-B390B120642C}"/>
              </a:ext>
            </a:extLst>
          </p:cNvPr>
          <p:cNvGrpSpPr/>
          <p:nvPr/>
        </p:nvGrpSpPr>
        <p:grpSpPr>
          <a:xfrm>
            <a:off x="1841156" y="2671220"/>
            <a:ext cx="3728076" cy="2796083"/>
            <a:chOff x="3677612" y="2562224"/>
            <a:chExt cx="3728076" cy="2796083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071652B7-B399-97AF-5CD8-0C5288156C0F}"/>
                </a:ext>
              </a:extLst>
            </p:cNvPr>
            <p:cNvGrpSpPr/>
            <p:nvPr/>
          </p:nvGrpSpPr>
          <p:grpSpPr>
            <a:xfrm>
              <a:off x="4719638" y="2562224"/>
              <a:ext cx="2686050" cy="2295525"/>
              <a:chOff x="6653213" y="2438399"/>
              <a:chExt cx="2686050" cy="2295525"/>
            </a:xfrm>
            <a:solidFill>
              <a:schemeClr val="bg2">
                <a:lumMod val="90000"/>
              </a:schemeClr>
            </a:solidFill>
          </p:grpSpPr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135C5BDF-3E94-86D7-23AB-B95BBC2E327B}"/>
                  </a:ext>
                </a:extLst>
              </p:cNvPr>
              <p:cNvSpPr/>
              <p:nvPr/>
            </p:nvSpPr>
            <p:spPr>
              <a:xfrm>
                <a:off x="6653213" y="2438399"/>
                <a:ext cx="2686050" cy="2295525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318FEC8-781F-6E12-3E3A-FA6937550C55}"/>
                  </a:ext>
                </a:extLst>
              </p:cNvPr>
              <p:cNvSpPr txBox="1"/>
              <p:nvPr/>
            </p:nvSpPr>
            <p:spPr>
              <a:xfrm>
                <a:off x="7935826" y="3291214"/>
                <a:ext cx="1319592" cy="523220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latin typeface="CMU Typewriter Text" panose="02000609000000000000" pitchFamily="49" charset="0"/>
                    <a:ea typeface="CMU Typewriter Text" panose="02000609000000000000" pitchFamily="49" charset="0"/>
                    <a:cs typeface="CMU Typewriter Text" panose="02000609000000000000" pitchFamily="49" charset="0"/>
                  </a:rPr>
                  <a:t>ENCODE</a:t>
                </a:r>
                <a:endParaRPr lang="en-US">
                  <a:latin typeface="CMU Typewriter Text" panose="02000609000000000000" pitchFamily="49" charset="0"/>
                  <a:ea typeface="CMU Typewriter Text" panose="02000609000000000000" pitchFamily="49" charset="0"/>
                  <a:cs typeface="CMU Typewriter Text" panose="02000609000000000000" pitchFamily="49" charset="0"/>
                </a:endParaRPr>
              </a:p>
            </p:txBody>
          </p:sp>
        </p:grp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465DB62-4E02-1041-BB01-AF5AE2E7C2F7}"/>
                </a:ext>
              </a:extLst>
            </p:cNvPr>
            <p:cNvCxnSpPr/>
            <p:nvPr/>
          </p:nvCxnSpPr>
          <p:spPr>
            <a:xfrm flipV="1">
              <a:off x="4745331" y="4515238"/>
              <a:ext cx="704850" cy="40005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AEA9479-44A0-28F9-660A-DEC620AD948E}"/>
                </a:ext>
              </a:extLst>
            </p:cNvPr>
            <p:cNvSpPr txBox="1"/>
            <p:nvPr/>
          </p:nvSpPr>
          <p:spPr>
            <a:xfrm>
              <a:off x="3677612" y="4835087"/>
              <a:ext cx="106471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>
                  <a:latin typeface="CMU Serif Roman" panose="02000603000000000000" pitchFamily="2" charset="0"/>
                  <a:ea typeface="CMU Serif Roman" panose="02000603000000000000" pitchFamily="2" charset="0"/>
                  <a:cs typeface="CMU Serif Roman" panose="02000603000000000000" pitchFamily="2" charset="0"/>
                </a:rPr>
                <a:t>AGM</a:t>
              </a:r>
              <a:endParaRPr lang="en-US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F943A4E-7BC7-46E2-3EB3-0C8DDBCA28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MU Serif"/>
              </a:rPr>
              <a:t>Syntactic hierarchy</a:t>
            </a:r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73CFBC7D-3142-8B8C-4D45-646F5BD44200}"/>
              </a:ext>
            </a:extLst>
          </p:cNvPr>
          <p:cNvGrpSpPr/>
          <p:nvPr/>
        </p:nvGrpSpPr>
        <p:grpSpPr>
          <a:xfrm>
            <a:off x="838200" y="3121277"/>
            <a:ext cx="3364194" cy="1719311"/>
            <a:chOff x="2674656" y="3012281"/>
            <a:chExt cx="3364194" cy="1719311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64F2808C-ED1F-B555-69E4-C930193A9879}"/>
                </a:ext>
              </a:extLst>
            </p:cNvPr>
            <p:cNvGrpSpPr/>
            <p:nvPr/>
          </p:nvGrpSpPr>
          <p:grpSpPr>
            <a:xfrm>
              <a:off x="4719638" y="3012281"/>
              <a:ext cx="1319212" cy="1328738"/>
              <a:chOff x="6653213" y="2888456"/>
              <a:chExt cx="1319212" cy="1328738"/>
            </a:xfrm>
            <a:solidFill>
              <a:schemeClr val="bg2">
                <a:lumMod val="50000"/>
              </a:schemeClr>
            </a:solidFill>
          </p:grpSpPr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F85EC53F-B492-7214-F269-8D0752164657}"/>
                  </a:ext>
                </a:extLst>
              </p:cNvPr>
              <p:cNvSpPr/>
              <p:nvPr/>
            </p:nvSpPr>
            <p:spPr>
              <a:xfrm>
                <a:off x="6653213" y="2888456"/>
                <a:ext cx="1319212" cy="1328738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0F4F2CD-8C03-2FAF-97F4-846F3DD68DD2}"/>
                  </a:ext>
                </a:extLst>
              </p:cNvPr>
              <p:cNvSpPr txBox="1"/>
              <p:nvPr/>
            </p:nvSpPr>
            <p:spPr>
              <a:xfrm>
                <a:off x="7031331" y="3075771"/>
                <a:ext cx="562975" cy="954107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latin typeface="CMU Typewriter Text" panose="02000609000000000000" pitchFamily="49" charset="0"/>
                    <a:ea typeface="CMU Typewriter Text" panose="02000609000000000000" pitchFamily="49" charset="0"/>
                    <a:cs typeface="CMU Typewriter Text" panose="02000609000000000000" pitchFamily="49" charset="0"/>
                  </a:rPr>
                  <a:t>OP</a:t>
                </a:r>
              </a:p>
              <a:p>
                <a:r>
                  <a:rPr lang="en-US" sz="2800">
                    <a:latin typeface="CMU Typewriter Text" panose="02000609000000000000" pitchFamily="49" charset="0"/>
                    <a:ea typeface="CMU Typewriter Text" panose="02000609000000000000" pitchFamily="49" charset="0"/>
                    <a:cs typeface="CMU Typewriter Text" panose="02000609000000000000" pitchFamily="49" charset="0"/>
                  </a:rPr>
                  <a:t>EQ</a:t>
                </a:r>
              </a:p>
            </p:txBody>
          </p:sp>
        </p:grp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A6D34897-9981-9221-D602-124C416098B1}"/>
                </a:ext>
              </a:extLst>
            </p:cNvPr>
            <p:cNvCxnSpPr/>
            <p:nvPr/>
          </p:nvCxnSpPr>
          <p:spPr>
            <a:xfrm flipV="1">
              <a:off x="4229100" y="3790950"/>
              <a:ext cx="704850" cy="40005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BA917E0-41FE-9D23-8938-0C72124714A0}"/>
                </a:ext>
              </a:extLst>
            </p:cNvPr>
            <p:cNvSpPr txBox="1"/>
            <p:nvPr/>
          </p:nvSpPr>
          <p:spPr>
            <a:xfrm>
              <a:off x="2674656" y="4208372"/>
              <a:ext cx="165622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>
                  <a:latin typeface="CMU Serif Roman" panose="02000603000000000000" pitchFamily="2" charset="0"/>
                  <a:ea typeface="CMU Serif Roman" panose="02000603000000000000" pitchFamily="2" charset="0"/>
                  <a:cs typeface="CMU Serif Roman" panose="02000603000000000000" pitchFamily="2" charset="0"/>
                </a:rPr>
                <a:t>TS-GGM</a:t>
              </a:r>
              <a:endParaRPr lang="en-US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93EB77C-3614-869D-B275-1C4654E500EE}"/>
              </a:ext>
            </a:extLst>
          </p:cNvPr>
          <p:cNvGrpSpPr/>
          <p:nvPr/>
        </p:nvGrpSpPr>
        <p:grpSpPr>
          <a:xfrm>
            <a:off x="838200" y="1923509"/>
            <a:ext cx="6155019" cy="4200019"/>
            <a:chOff x="2674656" y="1814513"/>
            <a:chExt cx="6155019" cy="4200019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CE5329BB-7D30-6CB5-C5F5-02B53CA2056E}"/>
                </a:ext>
              </a:extLst>
            </p:cNvPr>
            <p:cNvGrpSpPr/>
            <p:nvPr/>
          </p:nvGrpSpPr>
          <p:grpSpPr>
            <a:xfrm>
              <a:off x="4719638" y="1814513"/>
              <a:ext cx="4110037" cy="3713381"/>
              <a:chOff x="6653213" y="1690688"/>
              <a:chExt cx="4110037" cy="3713381"/>
            </a:xfrm>
          </p:grpSpPr>
          <p:sp>
            <p:nvSpPr>
              <p:cNvPr id="3" name="Oval 2">
                <a:extLst>
                  <a:ext uri="{FF2B5EF4-FFF2-40B4-BE49-F238E27FC236}">
                    <a16:creationId xmlns:a16="http://schemas.microsoft.com/office/drawing/2014/main" id="{95626B47-58E7-56C5-309C-0034CD6835B1}"/>
                  </a:ext>
                </a:extLst>
              </p:cNvPr>
              <p:cNvSpPr/>
              <p:nvPr/>
            </p:nvSpPr>
            <p:spPr>
              <a:xfrm>
                <a:off x="6653213" y="1690688"/>
                <a:ext cx="4110037" cy="3713381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A0C0815-678A-BDD0-410E-E115D7D9EAF3}"/>
                  </a:ext>
                </a:extLst>
              </p:cNvPr>
              <p:cNvSpPr txBox="1"/>
              <p:nvPr/>
            </p:nvSpPr>
            <p:spPr>
              <a:xfrm>
                <a:off x="9362886" y="3295648"/>
                <a:ext cx="131959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latin typeface="CMU Typewriter Text" panose="02000609000000000000" pitchFamily="49" charset="0"/>
                    <a:ea typeface="CMU Typewriter Text" panose="02000609000000000000" pitchFamily="49" charset="0"/>
                    <a:cs typeface="CMU Typewriter Text" panose="02000609000000000000" pitchFamily="49" charset="0"/>
                  </a:rPr>
                  <a:t>DECODE</a:t>
                </a:r>
                <a:endParaRPr lang="en-US">
                  <a:latin typeface="CMU Typewriter Text" panose="02000609000000000000" pitchFamily="49" charset="0"/>
                  <a:ea typeface="CMU Typewriter Text" panose="02000609000000000000" pitchFamily="49" charset="0"/>
                  <a:cs typeface="CMU Typewriter Text" panose="02000609000000000000" pitchFamily="49" charset="0"/>
                </a:endParaRPr>
              </a:p>
            </p:txBody>
          </p:sp>
        </p:grp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A09E73B5-1085-1322-E2E7-3918452D854D}"/>
                </a:ext>
              </a:extLst>
            </p:cNvPr>
            <p:cNvSpPr txBox="1"/>
            <p:nvPr/>
          </p:nvSpPr>
          <p:spPr>
            <a:xfrm>
              <a:off x="2674656" y="5491312"/>
              <a:ext cx="270458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>
                  <a:latin typeface="CMU Serif Roman" panose="02000603000000000000" pitchFamily="2" charset="0"/>
                  <a:ea typeface="CMU Serif Roman" panose="02000603000000000000" pitchFamily="2" charset="0"/>
                  <a:cs typeface="CMU Serif Roman" panose="02000603000000000000" pitchFamily="2" charset="0"/>
                </a:rPr>
                <a:t>Standard Model</a:t>
              </a:r>
              <a:endParaRPr lang="en-US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endParaRPr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747CEF2E-7FA6-ED79-A352-FA51B2572759}"/>
                </a:ext>
              </a:extLst>
            </p:cNvPr>
            <p:cNvCxnSpPr/>
            <p:nvPr/>
          </p:nvCxnSpPr>
          <p:spPr>
            <a:xfrm flipV="1">
              <a:off x="5319713" y="5166759"/>
              <a:ext cx="704850" cy="40005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2E243CB2-B4CE-9581-F295-B8C039932A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0E443-75A1-4C43-B58A-74D2520A4F33}" type="slidenum">
              <a:rPr lang="en-US" smtClean="0"/>
              <a:t>10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56170BD-69A2-89A8-CECE-833F48D67570}"/>
              </a:ext>
            </a:extLst>
          </p:cNvPr>
          <p:cNvSpPr txBox="1"/>
          <p:nvPr/>
        </p:nvSpPr>
        <p:spPr>
          <a:xfrm>
            <a:off x="7713785" y="2124222"/>
            <a:ext cx="3802966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u="sng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Claim 1</a:t>
            </a:r>
            <a:r>
              <a:rPr lang="en-US" sz="2000" u="sng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:</a:t>
            </a:r>
            <a:r>
              <a:rPr lang="en-US" sz="2000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 </a:t>
            </a:r>
            <a:r>
              <a:rPr lang="en-US" sz="200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OP + EQ </a:t>
            </a:r>
            <a:r>
              <a:rPr lang="en-US" sz="2000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captures all TS-GGM algorithms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798D792-6006-A413-0E2D-20C81A814418}"/>
              </a:ext>
            </a:extLst>
          </p:cNvPr>
          <p:cNvSpPr txBox="1"/>
          <p:nvPr/>
        </p:nvSpPr>
        <p:spPr>
          <a:xfrm>
            <a:off x="7713785" y="3111096"/>
            <a:ext cx="3802966" cy="10156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u="sng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Claim 2</a:t>
            </a:r>
            <a:r>
              <a:rPr lang="en-US" sz="2000" u="sng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:</a:t>
            </a:r>
            <a:r>
              <a:rPr lang="en-US" sz="2000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 </a:t>
            </a:r>
            <a:r>
              <a:rPr lang="en-US" sz="200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OP + EQ + ENCODE </a:t>
            </a:r>
            <a:r>
              <a:rPr lang="en-US" sz="2000" i="1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correctly</a:t>
            </a:r>
            <a:r>
              <a:rPr lang="en-US" sz="200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US" sz="2000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captures all AGM algorithms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0FEDA4F-1F07-954C-DCC1-6AF7E034D536}"/>
              </a:ext>
            </a:extLst>
          </p:cNvPr>
          <p:cNvSpPr txBox="1"/>
          <p:nvPr/>
        </p:nvSpPr>
        <p:spPr>
          <a:xfrm>
            <a:off x="7713785" y="4460117"/>
            <a:ext cx="3802966" cy="10156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u="sng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Claim 3</a:t>
            </a:r>
            <a:r>
              <a:rPr lang="en-US" sz="2000" u="sng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:</a:t>
            </a:r>
            <a:r>
              <a:rPr lang="en-US" sz="2000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 </a:t>
            </a:r>
            <a:r>
              <a:rPr lang="en-US" sz="200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OP + EQ + ENCODE + DECODE </a:t>
            </a:r>
            <a:r>
              <a:rPr lang="en-US" sz="2000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captures all Standard Model algorithms</a:t>
            </a:r>
          </a:p>
        </p:txBody>
      </p:sp>
      <p:sp>
        <p:nvSpPr>
          <p:cNvPr id="26" name="TextBox 25" hidden="1">
            <a:extLst>
              <a:ext uri="{FF2B5EF4-FFF2-40B4-BE49-F238E27FC236}">
                <a16:creationId xmlns:a16="http://schemas.microsoft.com/office/drawing/2014/main" id="{1B51F2C1-9A0C-7EE5-17BA-E3AACC46E5B6}"/>
              </a:ext>
            </a:extLst>
          </p:cNvPr>
          <p:cNvSpPr txBox="1"/>
          <p:nvPr/>
        </p:nvSpPr>
        <p:spPr>
          <a:xfrm>
            <a:off x="7713785" y="2124222"/>
            <a:ext cx="3802966" cy="707886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u="sng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Claim 1</a:t>
            </a:r>
            <a:r>
              <a:rPr lang="en-US" sz="2000" u="sng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:</a:t>
            </a:r>
            <a:r>
              <a:rPr lang="en-US" sz="2000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 </a:t>
            </a:r>
            <a:r>
              <a:rPr lang="en-US" sz="200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OP + EQ </a:t>
            </a:r>
            <a:r>
              <a:rPr lang="en-US" sz="2000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captures all TS-GGM algorithms</a:t>
            </a:r>
          </a:p>
        </p:txBody>
      </p:sp>
    </p:spTree>
    <p:extLst>
      <p:ext uri="{BB962C8B-B14F-4D97-AF65-F5344CB8AC3E}">
        <p14:creationId xmlns:p14="http://schemas.microsoft.com/office/powerpoint/2010/main" val="1888779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22A4AA-8756-7F74-EBF2-3646CC34BA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KZZ philosophical critiques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337E9D-7D0E-0BF6-1A08-183371D2D9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US"/>
              <a:t>What differentiates input/output </a:t>
            </a:r>
            <a:r>
              <a:rPr lang="en-US">
                <a:solidFill>
                  <a:schemeClr val="accent4"/>
                </a:solidFill>
              </a:rPr>
              <a:t>bits</a:t>
            </a:r>
            <a:r>
              <a:rPr lang="en-US"/>
              <a:t> vs. </a:t>
            </a:r>
            <a:r>
              <a:rPr lang="en-US">
                <a:solidFill>
                  <a:schemeClr val="accent6"/>
                </a:solidFill>
              </a:rPr>
              <a:t>group elements</a:t>
            </a:r>
            <a:r>
              <a:rPr lang="en-US"/>
              <a:t>?</a:t>
            </a:r>
          </a:p>
          <a:p>
            <a:pPr>
              <a:buFont typeface="Wingdings" pitchFamily="2" charset="2"/>
              <a:buChar char="q"/>
            </a:pPr>
            <a:r>
              <a:rPr lang="en-US"/>
              <a:t>Are AGM algorithms actually “algebraic”?</a:t>
            </a:r>
          </a:p>
          <a:p>
            <a:pPr>
              <a:buFont typeface="Wingdings" pitchFamily="2" charset="2"/>
              <a:buChar char="q"/>
            </a:pPr>
            <a:r>
              <a:rPr lang="en-US"/>
              <a:t>Is AGM assumption really “weaker” than GGM?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924837-BCA2-8F4E-EA7C-26C7E59B6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0E443-75A1-4C43-B58A-74D2520A4F33}" type="slidenum">
              <a:rPr lang="en-US" smtClean="0"/>
              <a:t>11</a:t>
            </a:fld>
            <a:endParaRPr lang="en-US"/>
          </a:p>
        </p:txBody>
      </p:sp>
      <p:pic>
        <p:nvPicPr>
          <p:cNvPr id="5" name="Graphic 4" descr="Checkmark with solid fill">
            <a:extLst>
              <a:ext uri="{FF2B5EF4-FFF2-40B4-BE49-F238E27FC236}">
                <a16:creationId xmlns:a16="http://schemas.microsoft.com/office/drawing/2014/main" id="{A1275845-0130-1FD3-B684-EF568A7998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2052" y="1825625"/>
            <a:ext cx="365760" cy="365760"/>
          </a:xfrm>
          <a:prstGeom prst="rect">
            <a:avLst/>
          </a:prstGeom>
        </p:spPr>
      </p:pic>
      <p:pic>
        <p:nvPicPr>
          <p:cNvPr id="6" name="Graphic 5" descr="Checkmark with solid fill">
            <a:extLst>
              <a:ext uri="{FF2B5EF4-FFF2-40B4-BE49-F238E27FC236}">
                <a16:creationId xmlns:a16="http://schemas.microsoft.com/office/drawing/2014/main" id="{462C80AF-4EA9-F058-9B98-B53AE70B57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2052" y="2326322"/>
            <a:ext cx="365760" cy="365760"/>
          </a:xfrm>
          <a:prstGeom prst="rect">
            <a:avLst/>
          </a:prstGeom>
        </p:spPr>
      </p:pic>
      <p:pic>
        <p:nvPicPr>
          <p:cNvPr id="7" name="Graphic 6" descr="Checkmark with solid fill">
            <a:extLst>
              <a:ext uri="{FF2B5EF4-FFF2-40B4-BE49-F238E27FC236}">
                <a16:creationId xmlns:a16="http://schemas.microsoft.com/office/drawing/2014/main" id="{ABC20278-5E14-0668-36C8-285549A433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2052" y="2884488"/>
            <a:ext cx="365760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822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84E7D28F-5304-FB04-846A-B390B120642C}"/>
              </a:ext>
            </a:extLst>
          </p:cNvPr>
          <p:cNvGrpSpPr/>
          <p:nvPr/>
        </p:nvGrpSpPr>
        <p:grpSpPr>
          <a:xfrm>
            <a:off x="1841156" y="2671220"/>
            <a:ext cx="3728076" cy="2796083"/>
            <a:chOff x="3677612" y="2562224"/>
            <a:chExt cx="3728076" cy="2796083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071652B7-B399-97AF-5CD8-0C5288156C0F}"/>
                </a:ext>
              </a:extLst>
            </p:cNvPr>
            <p:cNvGrpSpPr/>
            <p:nvPr/>
          </p:nvGrpSpPr>
          <p:grpSpPr>
            <a:xfrm>
              <a:off x="4719638" y="2562224"/>
              <a:ext cx="2686050" cy="2295525"/>
              <a:chOff x="6653213" y="2438399"/>
              <a:chExt cx="2686050" cy="2295525"/>
            </a:xfrm>
            <a:solidFill>
              <a:schemeClr val="bg2">
                <a:lumMod val="90000"/>
              </a:schemeClr>
            </a:solidFill>
          </p:grpSpPr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135C5BDF-3E94-86D7-23AB-B95BBC2E327B}"/>
                  </a:ext>
                </a:extLst>
              </p:cNvPr>
              <p:cNvSpPr/>
              <p:nvPr/>
            </p:nvSpPr>
            <p:spPr>
              <a:xfrm>
                <a:off x="6653213" y="2438399"/>
                <a:ext cx="2686050" cy="2295525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318FEC8-781F-6E12-3E3A-FA6937550C55}"/>
                  </a:ext>
                </a:extLst>
              </p:cNvPr>
              <p:cNvSpPr txBox="1"/>
              <p:nvPr/>
            </p:nvSpPr>
            <p:spPr>
              <a:xfrm>
                <a:off x="7935826" y="3291214"/>
                <a:ext cx="1319592" cy="523220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latin typeface="CMU Typewriter Text" panose="02000609000000000000" pitchFamily="49" charset="0"/>
                    <a:ea typeface="CMU Typewriter Text" panose="02000609000000000000" pitchFamily="49" charset="0"/>
                    <a:cs typeface="CMU Typewriter Text" panose="02000609000000000000" pitchFamily="49" charset="0"/>
                  </a:rPr>
                  <a:t>ENCODE</a:t>
                </a:r>
                <a:endParaRPr lang="en-US">
                  <a:latin typeface="CMU Typewriter Text" panose="02000609000000000000" pitchFamily="49" charset="0"/>
                  <a:ea typeface="CMU Typewriter Text" panose="02000609000000000000" pitchFamily="49" charset="0"/>
                  <a:cs typeface="CMU Typewriter Text" panose="02000609000000000000" pitchFamily="49" charset="0"/>
                </a:endParaRPr>
              </a:p>
            </p:txBody>
          </p:sp>
        </p:grp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465DB62-4E02-1041-BB01-AF5AE2E7C2F7}"/>
                </a:ext>
              </a:extLst>
            </p:cNvPr>
            <p:cNvCxnSpPr/>
            <p:nvPr/>
          </p:nvCxnSpPr>
          <p:spPr>
            <a:xfrm flipV="1">
              <a:off x="4745331" y="4515238"/>
              <a:ext cx="704850" cy="40005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AEA9479-44A0-28F9-660A-DEC620AD948E}"/>
                </a:ext>
              </a:extLst>
            </p:cNvPr>
            <p:cNvSpPr txBox="1"/>
            <p:nvPr/>
          </p:nvSpPr>
          <p:spPr>
            <a:xfrm>
              <a:off x="3677612" y="4835087"/>
              <a:ext cx="106471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>
                  <a:latin typeface="CMU Serif Roman" panose="02000603000000000000" pitchFamily="2" charset="0"/>
                  <a:ea typeface="CMU Serif Roman" panose="02000603000000000000" pitchFamily="2" charset="0"/>
                  <a:cs typeface="CMU Serif Roman" panose="02000603000000000000" pitchFamily="2" charset="0"/>
                </a:rPr>
                <a:t>AGM</a:t>
              </a:r>
              <a:endParaRPr lang="en-US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F943A4E-7BC7-46E2-3EB3-0C8DDBCA28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MU Serif"/>
              </a:rPr>
              <a:t>Syntactic hierarchy</a:t>
            </a:r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73CFBC7D-3142-8B8C-4D45-646F5BD44200}"/>
              </a:ext>
            </a:extLst>
          </p:cNvPr>
          <p:cNvGrpSpPr/>
          <p:nvPr/>
        </p:nvGrpSpPr>
        <p:grpSpPr>
          <a:xfrm>
            <a:off x="838200" y="3121277"/>
            <a:ext cx="3364194" cy="1719311"/>
            <a:chOff x="2674656" y="3012281"/>
            <a:chExt cx="3364194" cy="1719311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64F2808C-ED1F-B555-69E4-C930193A9879}"/>
                </a:ext>
              </a:extLst>
            </p:cNvPr>
            <p:cNvGrpSpPr/>
            <p:nvPr/>
          </p:nvGrpSpPr>
          <p:grpSpPr>
            <a:xfrm>
              <a:off x="4719638" y="3012281"/>
              <a:ext cx="1319212" cy="1328738"/>
              <a:chOff x="6653213" y="2888456"/>
              <a:chExt cx="1319212" cy="1328738"/>
            </a:xfrm>
            <a:solidFill>
              <a:schemeClr val="bg2">
                <a:lumMod val="50000"/>
              </a:schemeClr>
            </a:solidFill>
          </p:grpSpPr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F85EC53F-B492-7214-F269-8D0752164657}"/>
                  </a:ext>
                </a:extLst>
              </p:cNvPr>
              <p:cNvSpPr/>
              <p:nvPr/>
            </p:nvSpPr>
            <p:spPr>
              <a:xfrm>
                <a:off x="6653213" y="2888456"/>
                <a:ext cx="1319212" cy="1328738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0F4F2CD-8C03-2FAF-97F4-846F3DD68DD2}"/>
                  </a:ext>
                </a:extLst>
              </p:cNvPr>
              <p:cNvSpPr txBox="1"/>
              <p:nvPr/>
            </p:nvSpPr>
            <p:spPr>
              <a:xfrm>
                <a:off x="7031331" y="3075771"/>
                <a:ext cx="562975" cy="954107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latin typeface="CMU Typewriter Text" panose="02000609000000000000" pitchFamily="49" charset="0"/>
                    <a:ea typeface="CMU Typewriter Text" panose="02000609000000000000" pitchFamily="49" charset="0"/>
                    <a:cs typeface="CMU Typewriter Text" panose="02000609000000000000" pitchFamily="49" charset="0"/>
                  </a:rPr>
                  <a:t>OP</a:t>
                </a:r>
              </a:p>
              <a:p>
                <a:r>
                  <a:rPr lang="en-US" sz="2800">
                    <a:latin typeface="CMU Typewriter Text" panose="02000609000000000000" pitchFamily="49" charset="0"/>
                    <a:ea typeface="CMU Typewriter Text" panose="02000609000000000000" pitchFamily="49" charset="0"/>
                    <a:cs typeface="CMU Typewriter Text" panose="02000609000000000000" pitchFamily="49" charset="0"/>
                  </a:rPr>
                  <a:t>EQ</a:t>
                </a:r>
              </a:p>
            </p:txBody>
          </p:sp>
        </p:grp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A6D34897-9981-9221-D602-124C416098B1}"/>
                </a:ext>
              </a:extLst>
            </p:cNvPr>
            <p:cNvCxnSpPr/>
            <p:nvPr/>
          </p:nvCxnSpPr>
          <p:spPr>
            <a:xfrm flipV="1">
              <a:off x="4229100" y="3790950"/>
              <a:ext cx="704850" cy="40005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BA917E0-41FE-9D23-8938-0C72124714A0}"/>
                </a:ext>
              </a:extLst>
            </p:cNvPr>
            <p:cNvSpPr txBox="1"/>
            <p:nvPr/>
          </p:nvSpPr>
          <p:spPr>
            <a:xfrm>
              <a:off x="2674656" y="4208372"/>
              <a:ext cx="165622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>
                  <a:latin typeface="CMU Serif Roman" panose="02000603000000000000" pitchFamily="2" charset="0"/>
                  <a:ea typeface="CMU Serif Roman" panose="02000603000000000000" pitchFamily="2" charset="0"/>
                  <a:cs typeface="CMU Serif Roman" panose="02000603000000000000" pitchFamily="2" charset="0"/>
                </a:rPr>
                <a:t>TS-GGM</a:t>
              </a:r>
              <a:endParaRPr lang="en-US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93EB77C-3614-869D-B275-1C4654E500EE}"/>
              </a:ext>
            </a:extLst>
          </p:cNvPr>
          <p:cNvGrpSpPr/>
          <p:nvPr/>
        </p:nvGrpSpPr>
        <p:grpSpPr>
          <a:xfrm>
            <a:off x="838200" y="1923509"/>
            <a:ext cx="6155019" cy="4200019"/>
            <a:chOff x="2674656" y="1814513"/>
            <a:chExt cx="6155019" cy="4200019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CE5329BB-7D30-6CB5-C5F5-02B53CA2056E}"/>
                </a:ext>
              </a:extLst>
            </p:cNvPr>
            <p:cNvGrpSpPr/>
            <p:nvPr/>
          </p:nvGrpSpPr>
          <p:grpSpPr>
            <a:xfrm>
              <a:off x="4719638" y="1814513"/>
              <a:ext cx="4110037" cy="3713381"/>
              <a:chOff x="6653213" y="1690688"/>
              <a:chExt cx="4110037" cy="3713381"/>
            </a:xfrm>
          </p:grpSpPr>
          <p:sp>
            <p:nvSpPr>
              <p:cNvPr id="3" name="Oval 2">
                <a:extLst>
                  <a:ext uri="{FF2B5EF4-FFF2-40B4-BE49-F238E27FC236}">
                    <a16:creationId xmlns:a16="http://schemas.microsoft.com/office/drawing/2014/main" id="{95626B47-58E7-56C5-309C-0034CD6835B1}"/>
                  </a:ext>
                </a:extLst>
              </p:cNvPr>
              <p:cNvSpPr/>
              <p:nvPr/>
            </p:nvSpPr>
            <p:spPr>
              <a:xfrm>
                <a:off x="6653213" y="1690688"/>
                <a:ext cx="4110037" cy="3713381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A0C0815-678A-BDD0-410E-E115D7D9EAF3}"/>
                  </a:ext>
                </a:extLst>
              </p:cNvPr>
              <p:cNvSpPr txBox="1"/>
              <p:nvPr/>
            </p:nvSpPr>
            <p:spPr>
              <a:xfrm>
                <a:off x="9362886" y="3295648"/>
                <a:ext cx="131959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latin typeface="CMU Typewriter Text" panose="02000609000000000000" pitchFamily="49" charset="0"/>
                    <a:ea typeface="CMU Typewriter Text" panose="02000609000000000000" pitchFamily="49" charset="0"/>
                    <a:cs typeface="CMU Typewriter Text" panose="02000609000000000000" pitchFamily="49" charset="0"/>
                  </a:rPr>
                  <a:t>DECODE</a:t>
                </a:r>
                <a:endParaRPr lang="en-US">
                  <a:latin typeface="CMU Typewriter Text" panose="02000609000000000000" pitchFamily="49" charset="0"/>
                  <a:ea typeface="CMU Typewriter Text" panose="02000609000000000000" pitchFamily="49" charset="0"/>
                  <a:cs typeface="CMU Typewriter Text" panose="02000609000000000000" pitchFamily="49" charset="0"/>
                </a:endParaRPr>
              </a:p>
            </p:txBody>
          </p:sp>
        </p:grp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A09E73B5-1085-1322-E2E7-3918452D854D}"/>
                </a:ext>
              </a:extLst>
            </p:cNvPr>
            <p:cNvSpPr txBox="1"/>
            <p:nvPr/>
          </p:nvSpPr>
          <p:spPr>
            <a:xfrm>
              <a:off x="2674656" y="5491312"/>
              <a:ext cx="270458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>
                  <a:latin typeface="CMU Serif Roman" panose="02000603000000000000" pitchFamily="2" charset="0"/>
                  <a:ea typeface="CMU Serif Roman" panose="02000603000000000000" pitchFamily="2" charset="0"/>
                  <a:cs typeface="CMU Serif Roman" panose="02000603000000000000" pitchFamily="2" charset="0"/>
                </a:rPr>
                <a:t>Standard Model</a:t>
              </a:r>
              <a:endParaRPr lang="en-US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endParaRPr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747CEF2E-7FA6-ED79-A352-FA51B2572759}"/>
                </a:ext>
              </a:extLst>
            </p:cNvPr>
            <p:cNvCxnSpPr/>
            <p:nvPr/>
          </p:nvCxnSpPr>
          <p:spPr>
            <a:xfrm flipV="1">
              <a:off x="5319713" y="5166759"/>
              <a:ext cx="704850" cy="40005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2E243CB2-B4CE-9581-F295-B8C039932A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0E443-75A1-4C43-B58A-74D2520A4F33}" type="slidenum">
              <a:rPr lang="en-US" smtClean="0"/>
              <a:t>12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56170BD-69A2-89A8-CECE-833F48D67570}"/>
              </a:ext>
            </a:extLst>
          </p:cNvPr>
          <p:cNvSpPr txBox="1"/>
          <p:nvPr/>
        </p:nvSpPr>
        <p:spPr>
          <a:xfrm>
            <a:off x="7713785" y="2124222"/>
            <a:ext cx="3802966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u="sng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Claim 1</a:t>
            </a:r>
            <a:r>
              <a:rPr lang="en-US" sz="2000" u="sng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:</a:t>
            </a:r>
            <a:r>
              <a:rPr lang="en-US" sz="2000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 </a:t>
            </a:r>
            <a:r>
              <a:rPr lang="en-US" sz="200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OP + EQ </a:t>
            </a:r>
            <a:r>
              <a:rPr lang="en-US" sz="2000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captures all TS-GGM algorithms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798D792-6006-A413-0E2D-20C81A814418}"/>
              </a:ext>
            </a:extLst>
          </p:cNvPr>
          <p:cNvSpPr txBox="1"/>
          <p:nvPr/>
        </p:nvSpPr>
        <p:spPr>
          <a:xfrm>
            <a:off x="7713785" y="3111096"/>
            <a:ext cx="3802966" cy="10156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u="sng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Claim 2</a:t>
            </a:r>
            <a:r>
              <a:rPr lang="en-US" sz="2000" u="sng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:</a:t>
            </a:r>
            <a:r>
              <a:rPr lang="en-US" sz="2000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 </a:t>
            </a:r>
            <a:r>
              <a:rPr lang="en-US" sz="200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OP + EQ + ENCODE </a:t>
            </a:r>
            <a:r>
              <a:rPr lang="en-US" sz="2000" i="1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correctly</a:t>
            </a:r>
            <a:r>
              <a:rPr lang="en-US" sz="200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US" sz="2000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captures all AGM algorithms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0FEDA4F-1F07-954C-DCC1-6AF7E034D536}"/>
              </a:ext>
            </a:extLst>
          </p:cNvPr>
          <p:cNvSpPr txBox="1"/>
          <p:nvPr/>
        </p:nvSpPr>
        <p:spPr>
          <a:xfrm>
            <a:off x="7713785" y="4460117"/>
            <a:ext cx="3802966" cy="10156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u="sng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Claim 3</a:t>
            </a:r>
            <a:r>
              <a:rPr lang="en-US" sz="2000" u="sng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:</a:t>
            </a:r>
            <a:r>
              <a:rPr lang="en-US" sz="2000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 </a:t>
            </a:r>
            <a:r>
              <a:rPr lang="en-US" sz="200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OP + EQ + ENCODE + DECODE </a:t>
            </a:r>
            <a:r>
              <a:rPr lang="en-US" sz="2000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captures all Standard Model algorithms</a:t>
            </a:r>
          </a:p>
        </p:txBody>
      </p:sp>
      <p:sp>
        <p:nvSpPr>
          <p:cNvPr id="26" name="TextBox 25" hidden="1">
            <a:extLst>
              <a:ext uri="{FF2B5EF4-FFF2-40B4-BE49-F238E27FC236}">
                <a16:creationId xmlns:a16="http://schemas.microsoft.com/office/drawing/2014/main" id="{1B51F2C1-9A0C-7EE5-17BA-E3AACC46E5B6}"/>
              </a:ext>
            </a:extLst>
          </p:cNvPr>
          <p:cNvSpPr txBox="1"/>
          <p:nvPr/>
        </p:nvSpPr>
        <p:spPr>
          <a:xfrm>
            <a:off x="7713785" y="2124222"/>
            <a:ext cx="3802966" cy="707886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u="sng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Claim 1</a:t>
            </a:r>
            <a:r>
              <a:rPr lang="en-US" sz="2000" u="sng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:</a:t>
            </a:r>
            <a:r>
              <a:rPr lang="en-US" sz="2000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 </a:t>
            </a:r>
            <a:r>
              <a:rPr lang="en-US" sz="200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OP + EQ </a:t>
            </a:r>
            <a:r>
              <a:rPr lang="en-US" sz="2000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captures all TS-GGM algorithms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8A9B9BB-C7E2-7343-74F7-BD92A5A7C7E2}"/>
              </a:ext>
            </a:extLst>
          </p:cNvPr>
          <p:cNvSpPr txBox="1"/>
          <p:nvPr/>
        </p:nvSpPr>
        <p:spPr>
          <a:xfrm>
            <a:off x="7713785" y="2119582"/>
            <a:ext cx="3802966" cy="707886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u="sng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Claim 1</a:t>
            </a:r>
            <a:r>
              <a:rPr lang="en-US" sz="2000" u="sng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:</a:t>
            </a:r>
            <a:r>
              <a:rPr lang="en-US" sz="2000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 </a:t>
            </a:r>
            <a:r>
              <a:rPr lang="en-US" sz="200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OP + EQ </a:t>
            </a:r>
            <a:r>
              <a:rPr lang="en-US" sz="2000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captures all TS-GGM algorithms</a:t>
            </a:r>
          </a:p>
        </p:txBody>
      </p:sp>
    </p:spTree>
    <p:extLst>
      <p:ext uri="{BB962C8B-B14F-4D97-AF65-F5344CB8AC3E}">
        <p14:creationId xmlns:p14="http://schemas.microsoft.com/office/powerpoint/2010/main" val="302836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3F1387-880C-D3AB-44F4-B629DFED99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Claim 1: TS-GGM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B6BBC2-F97C-7AC6-0F75-F1D89896EA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The GGM models group-based algorithms as having </a:t>
            </a:r>
            <a:r>
              <a:rPr lang="en-US" i="1"/>
              <a:t>black-box</a:t>
            </a:r>
            <a:r>
              <a:rPr lang="en-US"/>
              <a:t> access to the underlying group.</a:t>
            </a:r>
          </a:p>
          <a:p>
            <a:r>
              <a:rPr lang="en-US"/>
              <a:t>Intuitively,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7E5FCAB-137B-7D48-D3AA-893D91F98231}"/>
              </a:ext>
            </a:extLst>
          </p:cNvPr>
          <p:cNvSpPr txBox="1"/>
          <p:nvPr/>
        </p:nvSpPr>
        <p:spPr>
          <a:xfrm>
            <a:off x="682139" y="3357563"/>
            <a:ext cx="12187952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GGM Framework = </a:t>
            </a:r>
            <a:r>
              <a:rPr lang="en-US" sz="2800">
                <a:solidFill>
                  <a:schemeClr val="accent5"/>
                </a:solidFill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Computational paradigm </a:t>
            </a:r>
          </a:p>
          <a:p>
            <a:r>
              <a:rPr lang="en-US" sz="2800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						+ </a:t>
            </a:r>
          </a:p>
          <a:p>
            <a:r>
              <a:rPr lang="en-US" sz="2800">
                <a:solidFill>
                  <a:schemeClr val="accent6"/>
                </a:solidFill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			     Abstract representation for group elements </a:t>
            </a:r>
            <a:r>
              <a:rPr lang="en-US" sz="2800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		</a:t>
            </a:r>
          </a:p>
          <a:p>
            <a:r>
              <a:rPr lang="en-US" sz="2800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						+ </a:t>
            </a:r>
          </a:p>
          <a:p>
            <a:r>
              <a:rPr lang="en-US" sz="2800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			     </a:t>
            </a:r>
            <a:r>
              <a:rPr lang="en-US" sz="2800">
                <a:solidFill>
                  <a:schemeClr val="accent2"/>
                </a:solidFill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Black box group operation functionality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812ACB-3BF5-74CD-2B06-7414EA023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0E443-75A1-4C43-B58A-74D2520A4F3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05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EC018D-84DA-2365-CD70-06C7762FAA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Claim 1: TS-GGM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E1ED53B5-99F3-76AD-6B6D-4917F4699BA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80264839"/>
                  </p:ext>
                </p:extLst>
              </p:nvPr>
            </p:nvGraphicFramePr>
            <p:xfrm>
              <a:off x="838200" y="2123878"/>
              <a:ext cx="7334248" cy="292608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2290074">
                      <a:extLst>
                        <a:ext uri="{9D8B030D-6E8A-4147-A177-3AD203B41FA5}">
                          <a16:colId xmlns:a16="http://schemas.microsoft.com/office/drawing/2014/main" val="1870685091"/>
                        </a:ext>
                      </a:extLst>
                    </a:gridCol>
                    <a:gridCol w="2522087">
                      <a:extLst>
                        <a:ext uri="{9D8B030D-6E8A-4147-A177-3AD203B41FA5}">
                          <a16:colId xmlns:a16="http://schemas.microsoft.com/office/drawing/2014/main" val="2276741619"/>
                        </a:ext>
                      </a:extLst>
                    </a:gridCol>
                    <a:gridCol w="2522087">
                      <a:extLst>
                        <a:ext uri="{9D8B030D-6E8A-4147-A177-3AD203B41FA5}">
                          <a16:colId xmlns:a16="http://schemas.microsoft.com/office/drawing/2014/main" val="178428716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>
                              <a:solidFill>
                                <a:schemeClr val="accent5"/>
                              </a:solidFill>
                              <a:latin typeface="CMU Serif Roman" panose="02000603000000000000" pitchFamily="2" charset="0"/>
                              <a:ea typeface="CMU Serif Roman" panose="02000603000000000000" pitchFamily="2" charset="0"/>
                              <a:cs typeface="CMU Serif Roman" panose="02000603000000000000" pitchFamily="2" charset="0"/>
                            </a:rPr>
                            <a:t>Computational Paradigm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>
                              <a:solidFill>
                                <a:schemeClr val="accent6"/>
                              </a:solidFill>
                              <a:latin typeface="CMU Serif Roman" panose="02000603000000000000" pitchFamily="2" charset="0"/>
                              <a:ea typeface="CMU Serif Roman" panose="02000603000000000000" pitchFamily="2" charset="0"/>
                              <a:cs typeface="CMU Serif Roman" panose="02000603000000000000" pitchFamily="2" charset="0"/>
                            </a:rPr>
                            <a:t>Group-element representation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>
                              <a:solidFill>
                                <a:schemeClr val="accent2"/>
                              </a:solidFill>
                              <a:latin typeface="CMU Serif Roman" panose="02000603000000000000" pitchFamily="2" charset="0"/>
                              <a:ea typeface="CMU Serif Roman" panose="02000603000000000000" pitchFamily="2" charset="0"/>
                              <a:cs typeface="CMU Serif Roman" panose="02000603000000000000" pitchFamily="2" charset="0"/>
                            </a:rPr>
                            <a:t>Group-operation functionality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1058152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>
                              <a:latin typeface="CMU Serif Roman" panose="02000603000000000000" pitchFamily="2" charset="0"/>
                              <a:ea typeface="CMU Serif Roman" panose="02000603000000000000" pitchFamily="2" charset="0"/>
                              <a:cs typeface="CMU Serif Roman" panose="02000603000000000000" pitchFamily="2" charset="0"/>
                            </a:rPr>
                            <a:t>Pseudocode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MU Serif Roman" panose="02000603000000000000" pitchFamily="2" charset="0"/>
                                  <a:cs typeface="CMU Serif Roman" panose="02000603000000000000" pitchFamily="2" charset="0"/>
                                </a:rPr>
                                <m:t>⟨</m:t>
                              </m:r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  <a:ea typeface="CMU Serif Roman" panose="02000603000000000000" pitchFamily="2" charset="0"/>
                                  <a:cs typeface="CMU Serif Roman" panose="02000603000000000000" pitchFamily="2" charset="0"/>
                                </a:rPr>
                                <m:t>elem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MU Serif Roman" panose="02000603000000000000" pitchFamily="2" charset="0"/>
                                  <a:cs typeface="CMU Serif Roman" panose="02000603000000000000" pitchFamily="2" charset="0"/>
                                </a:rPr>
                                <m:t>⟩</m:t>
                              </m:r>
                            </m:oMath>
                          </a14:m>
                          <a:r>
                            <a:rPr lang="en-US" sz="2400">
                              <a:latin typeface="CMU Serif Roman" panose="02000603000000000000" pitchFamily="2" charset="0"/>
                              <a:ea typeface="CMU Serif Roman" panose="02000603000000000000" pitchFamily="2" charset="0"/>
                              <a:cs typeface="CMU Serif Roman" panose="02000603000000000000" pitchFamily="2" charset="0"/>
                            </a:rPr>
                            <a:t> variables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>
                              <a:latin typeface="CMU Serif Roman" panose="02000603000000000000" pitchFamily="2" charset="0"/>
                              <a:ea typeface="CMU Serif Roman" panose="02000603000000000000" pitchFamily="2" charset="0"/>
                              <a:cs typeface="CMU Serif Roman" panose="02000603000000000000" pitchFamily="2" charset="0"/>
                            </a:rPr>
                            <a:t>op() and eq() functions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0610011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>
                              <a:latin typeface="CMU Serif Roman" panose="02000603000000000000" pitchFamily="2" charset="0"/>
                              <a:ea typeface="CMU Serif Roman" panose="02000603000000000000" pitchFamily="2" charset="0"/>
                              <a:cs typeface="CMU Serif Roman" panose="02000603000000000000" pitchFamily="2" charset="0"/>
                            </a:rPr>
                            <a:t>Circuits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>
                              <a:latin typeface="CMU Typewriter Text" panose="02000609000000000000" pitchFamily="49" charset="0"/>
                              <a:ea typeface="CMU Typewriter Text" panose="02000609000000000000" pitchFamily="49" charset="0"/>
                              <a:cs typeface="CMU Typewriter Text" panose="02000609000000000000" pitchFamily="49" charset="0"/>
                            </a:rPr>
                            <a:t>elem </a:t>
                          </a:r>
                          <a:r>
                            <a:rPr lang="en-US" sz="2400">
                              <a:latin typeface="CMU Serif Roman" panose="02000603000000000000" pitchFamily="2" charset="0"/>
                              <a:ea typeface="CMU Serif Roman" panose="02000603000000000000" pitchFamily="2" charset="0"/>
                              <a:cs typeface="CMU Serif Roman" panose="02000603000000000000" pitchFamily="2" charset="0"/>
                            </a:rPr>
                            <a:t>wires</a:t>
                          </a:r>
                          <a:endParaRPr lang="en-US" sz="2400">
                            <a:latin typeface="CMU Typewriter Text" panose="02000609000000000000" pitchFamily="49" charset="0"/>
                            <a:ea typeface="CMU Typewriter Text" panose="02000609000000000000" pitchFamily="49" charset="0"/>
                            <a:cs typeface="CMU Typewriter Text" panose="02000609000000000000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>
                              <a:latin typeface="CMU Typewriter Text" panose="02000609000000000000" pitchFamily="49" charset="0"/>
                              <a:ea typeface="CMU Typewriter Text" panose="02000609000000000000" pitchFamily="49" charset="0"/>
                              <a:cs typeface="CMU Typewriter Text" panose="02000609000000000000" pitchFamily="49" charset="0"/>
                            </a:rPr>
                            <a:t>op</a:t>
                          </a:r>
                          <a:r>
                            <a:rPr lang="en-US" sz="2400">
                              <a:latin typeface="CMU Serif Roman" panose="02000603000000000000" pitchFamily="2" charset="0"/>
                              <a:ea typeface="CMU Serif Roman" panose="02000603000000000000" pitchFamily="2" charset="0"/>
                              <a:cs typeface="CMU Serif Roman" panose="02000603000000000000" pitchFamily="2" charset="0"/>
                            </a:rPr>
                            <a:t> and </a:t>
                          </a:r>
                          <a:r>
                            <a:rPr lang="en-US" sz="2400">
                              <a:latin typeface="CMU Typewriter Text" panose="02000609000000000000" pitchFamily="49" charset="0"/>
                              <a:ea typeface="CMU Typewriter Text" panose="02000609000000000000" pitchFamily="49" charset="0"/>
                              <a:cs typeface="CMU Typewriter Text" panose="02000609000000000000" pitchFamily="49" charset="0"/>
                            </a:rPr>
                            <a:t>eq</a:t>
                          </a:r>
                          <a:r>
                            <a:rPr lang="en-US" sz="2400">
                              <a:latin typeface="CMU Serif Roman" panose="02000603000000000000" pitchFamily="2" charset="0"/>
                              <a:ea typeface="CMU Serif Roman" panose="02000603000000000000" pitchFamily="2" charset="0"/>
                              <a:cs typeface="CMU Serif Roman" panose="02000603000000000000" pitchFamily="2" charset="0"/>
                            </a:rPr>
                            <a:t> gates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15581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>
                              <a:latin typeface="CMU Serif Roman" panose="02000603000000000000" pitchFamily="2" charset="0"/>
                              <a:ea typeface="CMU Serif Roman" panose="02000603000000000000" pitchFamily="2" charset="0"/>
                              <a:cs typeface="CMU Serif Roman" panose="02000603000000000000" pitchFamily="2" charset="0"/>
                            </a:rPr>
                            <a:t>Abstract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>
                              <a:latin typeface="CMU Serif Roman" panose="02000603000000000000" pitchFamily="2" charset="0"/>
                              <a:ea typeface="CMU Serif Roman" panose="02000603000000000000" pitchFamily="2" charset="0"/>
                              <a:cs typeface="CMU Serif Roman" panose="02000603000000000000" pitchFamily="2" charset="0"/>
                            </a:rPr>
                            <a:t>Indices of a table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CMU Serif Roman" panose="02000603000000000000" pitchFamily="2" charset="0"/>
                              <a:ea typeface="CMU Serif Roman" panose="02000603000000000000" pitchFamily="2" charset="0"/>
                              <a:cs typeface="CMU Serif Roman" panose="02000603000000000000" pitchFamily="2" charset="0"/>
                            </a:rPr>
                            <a:t>op and eq oracles for labels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97237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E1ED53B5-99F3-76AD-6B6D-4917F4699BA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80264839"/>
                  </p:ext>
                </p:extLst>
              </p:nvPr>
            </p:nvGraphicFramePr>
            <p:xfrm>
              <a:off x="838200" y="2123878"/>
              <a:ext cx="7334248" cy="292608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2290074">
                      <a:extLst>
                        <a:ext uri="{9D8B030D-6E8A-4147-A177-3AD203B41FA5}">
                          <a16:colId xmlns:a16="http://schemas.microsoft.com/office/drawing/2014/main" val="1870685091"/>
                        </a:ext>
                      </a:extLst>
                    </a:gridCol>
                    <a:gridCol w="2522087">
                      <a:extLst>
                        <a:ext uri="{9D8B030D-6E8A-4147-A177-3AD203B41FA5}">
                          <a16:colId xmlns:a16="http://schemas.microsoft.com/office/drawing/2014/main" val="2276741619"/>
                        </a:ext>
                      </a:extLst>
                    </a:gridCol>
                    <a:gridCol w="2522087">
                      <a:extLst>
                        <a:ext uri="{9D8B030D-6E8A-4147-A177-3AD203B41FA5}">
                          <a16:colId xmlns:a16="http://schemas.microsoft.com/office/drawing/2014/main" val="1784287161"/>
                        </a:ext>
                      </a:extLst>
                    </a:gridCol>
                  </a:tblGrid>
                  <a:tr h="8229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>
                              <a:solidFill>
                                <a:schemeClr val="accent5"/>
                              </a:solidFill>
                              <a:latin typeface="CMU Serif Roman" panose="02000603000000000000" pitchFamily="2" charset="0"/>
                              <a:ea typeface="CMU Serif Roman" panose="02000603000000000000" pitchFamily="2" charset="0"/>
                              <a:cs typeface="CMU Serif Roman" panose="02000603000000000000" pitchFamily="2" charset="0"/>
                            </a:rPr>
                            <a:t>Computational Paradigm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>
                              <a:solidFill>
                                <a:schemeClr val="accent6"/>
                              </a:solidFill>
                              <a:latin typeface="CMU Serif Roman" panose="02000603000000000000" pitchFamily="2" charset="0"/>
                              <a:ea typeface="CMU Serif Roman" panose="02000603000000000000" pitchFamily="2" charset="0"/>
                              <a:cs typeface="CMU Serif Roman" panose="02000603000000000000" pitchFamily="2" charset="0"/>
                            </a:rPr>
                            <a:t>Group-element representation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>
                              <a:solidFill>
                                <a:schemeClr val="accent2"/>
                              </a:solidFill>
                              <a:latin typeface="CMU Serif Roman" panose="02000603000000000000" pitchFamily="2" charset="0"/>
                              <a:ea typeface="CMU Serif Roman" panose="02000603000000000000" pitchFamily="2" charset="0"/>
                              <a:cs typeface="CMU Serif Roman" panose="02000603000000000000" pitchFamily="2" charset="0"/>
                            </a:rPr>
                            <a:t>Group-operation functionality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10581525"/>
                      </a:ext>
                    </a:extLst>
                  </a:tr>
                  <a:tr h="8229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>
                              <a:latin typeface="CMU Serif Roman" panose="02000603000000000000" pitchFamily="2" charset="0"/>
                              <a:ea typeface="CMU Serif Roman" panose="02000603000000000000" pitchFamily="2" charset="0"/>
                              <a:cs typeface="CMU Serif Roman" panose="02000603000000000000" pitchFamily="2" charset="0"/>
                            </a:rPr>
                            <a:t>Pseudocode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90955" t="-106154" r="-101005" b="-1723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>
                              <a:latin typeface="CMU Serif Roman" panose="02000603000000000000" pitchFamily="2" charset="0"/>
                              <a:ea typeface="CMU Serif Roman" panose="02000603000000000000" pitchFamily="2" charset="0"/>
                              <a:cs typeface="CMU Serif Roman" panose="02000603000000000000" pitchFamily="2" charset="0"/>
                            </a:rPr>
                            <a:t>op() and eq() functions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06100115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>
                              <a:latin typeface="CMU Serif Roman" panose="02000603000000000000" pitchFamily="2" charset="0"/>
                              <a:ea typeface="CMU Serif Roman" panose="02000603000000000000" pitchFamily="2" charset="0"/>
                              <a:cs typeface="CMU Serif Roman" panose="02000603000000000000" pitchFamily="2" charset="0"/>
                            </a:rPr>
                            <a:t>Circuits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>
                              <a:latin typeface="CMU Typewriter Text" panose="02000609000000000000" pitchFamily="49" charset="0"/>
                              <a:ea typeface="CMU Typewriter Text" panose="02000609000000000000" pitchFamily="49" charset="0"/>
                              <a:cs typeface="CMU Typewriter Text" panose="02000609000000000000" pitchFamily="49" charset="0"/>
                            </a:rPr>
                            <a:t>elem </a:t>
                          </a:r>
                          <a:r>
                            <a:rPr lang="en-US" sz="2400">
                              <a:latin typeface="CMU Serif Roman" panose="02000603000000000000" pitchFamily="2" charset="0"/>
                              <a:ea typeface="CMU Serif Roman" panose="02000603000000000000" pitchFamily="2" charset="0"/>
                              <a:cs typeface="CMU Serif Roman" panose="02000603000000000000" pitchFamily="2" charset="0"/>
                            </a:rPr>
                            <a:t>wires</a:t>
                          </a:r>
                          <a:endParaRPr lang="en-US" sz="2400">
                            <a:latin typeface="CMU Typewriter Text" panose="02000609000000000000" pitchFamily="49" charset="0"/>
                            <a:ea typeface="CMU Typewriter Text" panose="02000609000000000000" pitchFamily="49" charset="0"/>
                            <a:cs typeface="CMU Typewriter Text" panose="02000609000000000000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>
                              <a:latin typeface="CMU Typewriter Text" panose="02000609000000000000" pitchFamily="49" charset="0"/>
                              <a:ea typeface="CMU Typewriter Text" panose="02000609000000000000" pitchFamily="49" charset="0"/>
                              <a:cs typeface="CMU Typewriter Text" panose="02000609000000000000" pitchFamily="49" charset="0"/>
                            </a:rPr>
                            <a:t>op</a:t>
                          </a:r>
                          <a:r>
                            <a:rPr lang="en-US" sz="2400">
                              <a:latin typeface="CMU Serif Roman" panose="02000603000000000000" pitchFamily="2" charset="0"/>
                              <a:ea typeface="CMU Serif Roman" panose="02000603000000000000" pitchFamily="2" charset="0"/>
                              <a:cs typeface="CMU Serif Roman" panose="02000603000000000000" pitchFamily="2" charset="0"/>
                            </a:rPr>
                            <a:t> and </a:t>
                          </a:r>
                          <a:r>
                            <a:rPr lang="en-US" sz="2400">
                              <a:latin typeface="CMU Typewriter Text" panose="02000609000000000000" pitchFamily="49" charset="0"/>
                              <a:ea typeface="CMU Typewriter Text" panose="02000609000000000000" pitchFamily="49" charset="0"/>
                              <a:cs typeface="CMU Typewriter Text" panose="02000609000000000000" pitchFamily="49" charset="0"/>
                            </a:rPr>
                            <a:t>eq</a:t>
                          </a:r>
                          <a:r>
                            <a:rPr lang="en-US" sz="2400">
                              <a:latin typeface="CMU Serif Roman" panose="02000603000000000000" pitchFamily="2" charset="0"/>
                              <a:ea typeface="CMU Serif Roman" panose="02000603000000000000" pitchFamily="2" charset="0"/>
                              <a:cs typeface="CMU Serif Roman" panose="02000603000000000000" pitchFamily="2" charset="0"/>
                            </a:rPr>
                            <a:t> gates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1558103"/>
                      </a:ext>
                    </a:extLst>
                  </a:tr>
                  <a:tr h="8229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>
                              <a:latin typeface="CMU Serif Roman" panose="02000603000000000000" pitchFamily="2" charset="0"/>
                              <a:ea typeface="CMU Serif Roman" panose="02000603000000000000" pitchFamily="2" charset="0"/>
                              <a:cs typeface="CMU Serif Roman" panose="02000603000000000000" pitchFamily="2" charset="0"/>
                            </a:rPr>
                            <a:t>Abstract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>
                              <a:latin typeface="CMU Serif Roman" panose="02000603000000000000" pitchFamily="2" charset="0"/>
                              <a:ea typeface="CMU Serif Roman" panose="02000603000000000000" pitchFamily="2" charset="0"/>
                              <a:cs typeface="CMU Serif Roman" panose="02000603000000000000" pitchFamily="2" charset="0"/>
                            </a:rPr>
                            <a:t>Indices of a table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CMU Serif Roman" panose="02000603000000000000" pitchFamily="2" charset="0"/>
                              <a:ea typeface="CMU Serif Roman" panose="02000603000000000000" pitchFamily="2" charset="0"/>
                              <a:cs typeface="CMU Serif Roman" panose="02000603000000000000" pitchFamily="2" charset="0"/>
                            </a:rPr>
                            <a:t>op and eq oracles for labels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972379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117C2FA3-DF21-1B1B-4CD4-4842093694F5}"/>
              </a:ext>
            </a:extLst>
          </p:cNvPr>
          <p:cNvSpPr txBox="1"/>
          <p:nvPr/>
        </p:nvSpPr>
        <p:spPr>
          <a:xfrm>
            <a:off x="8876579" y="2071990"/>
            <a:ext cx="27860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Circuit-based framework [Zha20]</a:t>
            </a:r>
          </a:p>
          <a:p>
            <a:endParaRPr lang="en-US" sz="2400" dirty="0">
              <a:latin typeface="CMU Serif Roman" panose="02000603000000000000" pitchFamily="2" charset="0"/>
              <a:ea typeface="CMU Serif Roman" panose="02000603000000000000" pitchFamily="2" charset="0"/>
              <a:cs typeface="CMU Serif Roman" panose="02000603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460792D-6AFC-BF8A-6F89-239A99D10E69}"/>
              </a:ext>
            </a:extLst>
          </p:cNvPr>
          <p:cNvSpPr txBox="1"/>
          <p:nvPr/>
        </p:nvSpPr>
        <p:spPr>
          <a:xfrm>
            <a:off x="8882057" y="4912211"/>
            <a:ext cx="27860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Oracle-based framework [Mau05]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BE8A12D-413D-9D87-577F-9D2DF392B10B}"/>
              </a:ext>
            </a:extLst>
          </p:cNvPr>
          <p:cNvSpPr/>
          <p:nvPr/>
        </p:nvSpPr>
        <p:spPr>
          <a:xfrm>
            <a:off x="8876578" y="2054365"/>
            <a:ext cx="2786063" cy="956250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D90CC5D0-1202-0CD2-C031-60EE72A47B52}"/>
              </a:ext>
            </a:extLst>
          </p:cNvPr>
          <p:cNvGrpSpPr/>
          <p:nvPr/>
        </p:nvGrpSpPr>
        <p:grpSpPr>
          <a:xfrm>
            <a:off x="8860150" y="3318319"/>
            <a:ext cx="2936561" cy="1456593"/>
            <a:chOff x="9277346" y="3607538"/>
            <a:chExt cx="2936561" cy="1200329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12B7F4D-7357-CE5D-1FC9-3ABFB6C926AE}"/>
                </a:ext>
              </a:extLst>
            </p:cNvPr>
            <p:cNvSpPr txBox="1"/>
            <p:nvPr/>
          </p:nvSpPr>
          <p:spPr>
            <a:xfrm>
              <a:off x="9299256" y="3607538"/>
              <a:ext cx="291465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CMU Serif Roman" panose="02000603000000000000" pitchFamily="2" charset="0"/>
                  <a:ea typeface="CMU Serif Roman" panose="02000603000000000000" pitchFamily="2" charset="0"/>
                  <a:cs typeface="CMU Serif Roman" panose="02000603000000000000" pitchFamily="2" charset="0"/>
                </a:rPr>
                <a:t>Pseudocode-based framework [Meier23, Ducas09]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1278A09-A919-1599-AF94-0EF0E3D61353}"/>
                </a:ext>
              </a:extLst>
            </p:cNvPr>
            <p:cNvSpPr/>
            <p:nvPr/>
          </p:nvSpPr>
          <p:spPr>
            <a:xfrm>
              <a:off x="9277346" y="3638843"/>
              <a:ext cx="2786063" cy="1066506"/>
            </a:xfrm>
            <a:prstGeom prst="rect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56D371F4-DB84-46A9-B8E6-787631ACED99}"/>
              </a:ext>
            </a:extLst>
          </p:cNvPr>
          <p:cNvSpPr/>
          <p:nvPr/>
        </p:nvSpPr>
        <p:spPr>
          <a:xfrm>
            <a:off x="8882057" y="4923161"/>
            <a:ext cx="2786063" cy="930484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D8A94A51-3BC8-3E5D-874B-8145D9E87BA2}"/>
              </a:ext>
            </a:extLst>
          </p:cNvPr>
          <p:cNvCxnSpPr>
            <a:cxnSpLocks/>
            <a:endCxn id="8" idx="1"/>
          </p:cNvCxnSpPr>
          <p:nvPr/>
        </p:nvCxnSpPr>
        <p:spPr>
          <a:xfrm flipV="1">
            <a:off x="8166968" y="2532490"/>
            <a:ext cx="709610" cy="68651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3894C46-FB25-4ACF-FB5C-D983B3BE44FC}"/>
              </a:ext>
            </a:extLst>
          </p:cNvPr>
          <p:cNvCxnSpPr>
            <a:cxnSpLocks/>
            <a:endCxn id="9" idx="1"/>
          </p:cNvCxnSpPr>
          <p:nvPr/>
        </p:nvCxnSpPr>
        <p:spPr>
          <a:xfrm flipV="1">
            <a:off x="8158755" y="4003407"/>
            <a:ext cx="701395" cy="2041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83789C35-BA67-02E0-7D19-CD2CD5CF0F42}"/>
              </a:ext>
            </a:extLst>
          </p:cNvPr>
          <p:cNvCxnSpPr>
            <a:cxnSpLocks/>
            <a:endCxn id="7" idx="1"/>
          </p:cNvCxnSpPr>
          <p:nvPr/>
        </p:nvCxnSpPr>
        <p:spPr>
          <a:xfrm>
            <a:off x="8172445" y="4654163"/>
            <a:ext cx="709612" cy="67354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1796FFC5-988C-FD53-E406-DA058CD898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121596"/>
              </p:ext>
            </p:extLst>
          </p:nvPr>
        </p:nvGraphicFramePr>
        <p:xfrm>
          <a:off x="838200" y="2123878"/>
          <a:ext cx="7334248" cy="8229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290074">
                  <a:extLst>
                    <a:ext uri="{9D8B030D-6E8A-4147-A177-3AD203B41FA5}">
                      <a16:colId xmlns:a16="http://schemas.microsoft.com/office/drawing/2014/main" val="1870685091"/>
                    </a:ext>
                  </a:extLst>
                </a:gridCol>
                <a:gridCol w="2522087">
                  <a:extLst>
                    <a:ext uri="{9D8B030D-6E8A-4147-A177-3AD203B41FA5}">
                      <a16:colId xmlns:a16="http://schemas.microsoft.com/office/drawing/2014/main" val="2276741619"/>
                    </a:ext>
                  </a:extLst>
                </a:gridCol>
                <a:gridCol w="2522087">
                  <a:extLst>
                    <a:ext uri="{9D8B030D-6E8A-4147-A177-3AD203B41FA5}">
                      <a16:colId xmlns:a16="http://schemas.microsoft.com/office/drawing/2014/main" val="178428716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chemeClr val="accent5"/>
                          </a:solidFill>
                          <a:latin typeface="CMU Serif Roman" panose="02000603000000000000" pitchFamily="2" charset="0"/>
                          <a:ea typeface="CMU Serif Roman" panose="02000603000000000000" pitchFamily="2" charset="0"/>
                          <a:cs typeface="CMU Serif Roman" panose="02000603000000000000" pitchFamily="2" charset="0"/>
                        </a:rPr>
                        <a:t>Computational Paradigm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chemeClr val="accent6"/>
                          </a:solidFill>
                          <a:latin typeface="CMU Serif Roman" panose="02000603000000000000" pitchFamily="2" charset="0"/>
                          <a:ea typeface="CMU Serif Roman" panose="02000603000000000000" pitchFamily="2" charset="0"/>
                          <a:cs typeface="CMU Serif Roman" panose="02000603000000000000" pitchFamily="2" charset="0"/>
                        </a:rPr>
                        <a:t>Group-element representation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accent2"/>
                          </a:solidFill>
                          <a:latin typeface="CMU Serif Roman" panose="02000603000000000000" pitchFamily="2" charset="0"/>
                          <a:ea typeface="CMU Serif Roman" panose="02000603000000000000" pitchFamily="2" charset="0"/>
                          <a:cs typeface="CMU Serif Roman" panose="02000603000000000000" pitchFamily="2" charset="0"/>
                        </a:rPr>
                        <a:t>Group-operation functionality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0581525"/>
                  </a:ext>
                </a:extLst>
              </a:tr>
            </a:tbl>
          </a:graphicData>
        </a:graphic>
      </p:graphicFrame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2754650D-31B3-D20A-9205-6FEF97B076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4273096"/>
              </p:ext>
            </p:extLst>
          </p:nvPr>
        </p:nvGraphicFramePr>
        <p:xfrm>
          <a:off x="838200" y="2123878"/>
          <a:ext cx="7334248" cy="12801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290074">
                  <a:extLst>
                    <a:ext uri="{9D8B030D-6E8A-4147-A177-3AD203B41FA5}">
                      <a16:colId xmlns:a16="http://schemas.microsoft.com/office/drawing/2014/main" val="1870685091"/>
                    </a:ext>
                  </a:extLst>
                </a:gridCol>
                <a:gridCol w="2522087">
                  <a:extLst>
                    <a:ext uri="{9D8B030D-6E8A-4147-A177-3AD203B41FA5}">
                      <a16:colId xmlns:a16="http://schemas.microsoft.com/office/drawing/2014/main" val="2276741619"/>
                    </a:ext>
                  </a:extLst>
                </a:gridCol>
                <a:gridCol w="2522087">
                  <a:extLst>
                    <a:ext uri="{9D8B030D-6E8A-4147-A177-3AD203B41FA5}">
                      <a16:colId xmlns:a16="http://schemas.microsoft.com/office/drawing/2014/main" val="178428716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chemeClr val="accent5"/>
                          </a:solidFill>
                          <a:latin typeface="CMU Serif Roman" panose="02000603000000000000" pitchFamily="2" charset="0"/>
                          <a:ea typeface="CMU Serif Roman" panose="02000603000000000000" pitchFamily="2" charset="0"/>
                          <a:cs typeface="CMU Serif Roman" panose="02000603000000000000" pitchFamily="2" charset="0"/>
                        </a:rPr>
                        <a:t>Computational Paradigm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chemeClr val="accent6"/>
                          </a:solidFill>
                          <a:latin typeface="CMU Serif Roman" panose="02000603000000000000" pitchFamily="2" charset="0"/>
                          <a:ea typeface="CMU Serif Roman" panose="02000603000000000000" pitchFamily="2" charset="0"/>
                          <a:cs typeface="CMU Serif Roman" panose="02000603000000000000" pitchFamily="2" charset="0"/>
                        </a:rPr>
                        <a:t>Group-element representation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chemeClr val="accent2"/>
                          </a:solidFill>
                          <a:latin typeface="CMU Serif Roman" panose="02000603000000000000" pitchFamily="2" charset="0"/>
                          <a:ea typeface="CMU Serif Roman" panose="02000603000000000000" pitchFamily="2" charset="0"/>
                          <a:cs typeface="CMU Serif Roman" panose="02000603000000000000" pitchFamily="2" charset="0"/>
                        </a:rPr>
                        <a:t>Group-operation functionality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05815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MU Serif Roman" panose="02000603000000000000" pitchFamily="2" charset="0"/>
                          <a:ea typeface="CMU Serif Roman" panose="02000603000000000000" pitchFamily="2" charset="0"/>
                          <a:cs typeface="CMU Serif Roman" panose="02000603000000000000" pitchFamily="2" charset="0"/>
                        </a:rPr>
                        <a:t>Circuits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MU Typewriter Text" panose="02000609000000000000" pitchFamily="49" charset="0"/>
                          <a:ea typeface="CMU Typewriter Text" panose="02000609000000000000" pitchFamily="49" charset="0"/>
                          <a:cs typeface="CMU Typewriter Text" panose="02000609000000000000" pitchFamily="49" charset="0"/>
                        </a:rPr>
                        <a:t>elem </a:t>
                      </a:r>
                      <a:r>
                        <a:rPr lang="en-US" sz="2400" dirty="0">
                          <a:latin typeface="CMU Serif Roman" panose="02000603000000000000" pitchFamily="2" charset="0"/>
                          <a:ea typeface="CMU Serif Roman" panose="02000603000000000000" pitchFamily="2" charset="0"/>
                          <a:cs typeface="CMU Serif Roman" panose="02000603000000000000" pitchFamily="2" charset="0"/>
                        </a:rPr>
                        <a:t>wires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MU Typewriter Text" panose="02000609000000000000" pitchFamily="49" charset="0"/>
                          <a:ea typeface="CMU Typewriter Text" panose="02000609000000000000" pitchFamily="49" charset="0"/>
                          <a:cs typeface="CMU Typewriter Text" panose="02000609000000000000" pitchFamily="49" charset="0"/>
                        </a:rPr>
                        <a:t>op</a:t>
                      </a:r>
                      <a:r>
                        <a:rPr lang="en-US" sz="2400" dirty="0">
                          <a:latin typeface="CMU Serif Roman" panose="02000603000000000000" pitchFamily="2" charset="0"/>
                          <a:ea typeface="CMU Serif Roman" panose="02000603000000000000" pitchFamily="2" charset="0"/>
                          <a:cs typeface="CMU Serif Roman" panose="02000603000000000000" pitchFamily="2" charset="0"/>
                        </a:rPr>
                        <a:t> and </a:t>
                      </a:r>
                      <a:r>
                        <a:rPr lang="en-US" sz="2400" dirty="0">
                          <a:latin typeface="CMU Typewriter Text" panose="02000609000000000000" pitchFamily="49" charset="0"/>
                          <a:ea typeface="CMU Typewriter Text" panose="02000609000000000000" pitchFamily="49" charset="0"/>
                          <a:cs typeface="CMU Typewriter Text" panose="02000609000000000000" pitchFamily="49" charset="0"/>
                        </a:rPr>
                        <a:t>eq</a:t>
                      </a:r>
                      <a:r>
                        <a:rPr lang="en-US" sz="2400" dirty="0">
                          <a:latin typeface="CMU Serif Roman" panose="02000603000000000000" pitchFamily="2" charset="0"/>
                          <a:ea typeface="CMU Serif Roman" panose="02000603000000000000" pitchFamily="2" charset="0"/>
                          <a:cs typeface="CMU Serif Roman" panose="02000603000000000000" pitchFamily="2" charset="0"/>
                        </a:rPr>
                        <a:t> gates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6100115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1" name="Table 20">
                <a:extLst>
                  <a:ext uri="{FF2B5EF4-FFF2-40B4-BE49-F238E27FC236}">
                    <a16:creationId xmlns:a16="http://schemas.microsoft.com/office/drawing/2014/main" id="{5DEEDE8D-259A-EB30-439C-4571D384C42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78009476"/>
                  </p:ext>
                </p:extLst>
              </p:nvPr>
            </p:nvGraphicFramePr>
            <p:xfrm>
              <a:off x="838200" y="2123878"/>
              <a:ext cx="7334248" cy="210312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2290074">
                      <a:extLst>
                        <a:ext uri="{9D8B030D-6E8A-4147-A177-3AD203B41FA5}">
                          <a16:colId xmlns:a16="http://schemas.microsoft.com/office/drawing/2014/main" val="1870685091"/>
                        </a:ext>
                      </a:extLst>
                    </a:gridCol>
                    <a:gridCol w="2522087">
                      <a:extLst>
                        <a:ext uri="{9D8B030D-6E8A-4147-A177-3AD203B41FA5}">
                          <a16:colId xmlns:a16="http://schemas.microsoft.com/office/drawing/2014/main" val="2276741619"/>
                        </a:ext>
                      </a:extLst>
                    </a:gridCol>
                    <a:gridCol w="2522087">
                      <a:extLst>
                        <a:ext uri="{9D8B030D-6E8A-4147-A177-3AD203B41FA5}">
                          <a16:colId xmlns:a16="http://schemas.microsoft.com/office/drawing/2014/main" val="178428716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>
                              <a:solidFill>
                                <a:schemeClr val="accent5"/>
                              </a:solidFill>
                              <a:latin typeface="CMU Serif Roman" panose="02000603000000000000" pitchFamily="2" charset="0"/>
                              <a:ea typeface="CMU Serif Roman" panose="02000603000000000000" pitchFamily="2" charset="0"/>
                              <a:cs typeface="CMU Serif Roman" panose="02000603000000000000" pitchFamily="2" charset="0"/>
                            </a:rPr>
                            <a:t>Computational Paradigm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>
                              <a:solidFill>
                                <a:schemeClr val="accent6"/>
                              </a:solidFill>
                              <a:latin typeface="CMU Serif Roman" panose="02000603000000000000" pitchFamily="2" charset="0"/>
                              <a:ea typeface="CMU Serif Roman" panose="02000603000000000000" pitchFamily="2" charset="0"/>
                              <a:cs typeface="CMU Serif Roman" panose="02000603000000000000" pitchFamily="2" charset="0"/>
                            </a:rPr>
                            <a:t>Group-element representation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>
                              <a:solidFill>
                                <a:schemeClr val="accent2"/>
                              </a:solidFill>
                              <a:latin typeface="CMU Serif Roman" panose="02000603000000000000" pitchFamily="2" charset="0"/>
                              <a:ea typeface="CMU Serif Roman" panose="02000603000000000000" pitchFamily="2" charset="0"/>
                              <a:cs typeface="CMU Serif Roman" panose="02000603000000000000" pitchFamily="2" charset="0"/>
                            </a:rPr>
                            <a:t>Group-operation functionality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1058152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dirty="0">
                              <a:latin typeface="CMU Serif Roman" panose="02000603000000000000" pitchFamily="2" charset="0"/>
                              <a:ea typeface="CMU Serif Roman" panose="02000603000000000000" pitchFamily="2" charset="0"/>
                              <a:cs typeface="CMU Serif Roman" panose="02000603000000000000" pitchFamily="2" charset="0"/>
                            </a:rPr>
                            <a:t>Circuits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dirty="0">
                              <a:latin typeface="CMU Typewriter Text" panose="02000609000000000000" pitchFamily="49" charset="0"/>
                              <a:ea typeface="CMU Typewriter Text" panose="02000609000000000000" pitchFamily="49" charset="0"/>
                              <a:cs typeface="CMU Typewriter Text" panose="02000609000000000000" pitchFamily="49" charset="0"/>
                            </a:rPr>
                            <a:t>elem </a:t>
                          </a:r>
                          <a:r>
                            <a:rPr lang="en-US" sz="2400" dirty="0">
                              <a:latin typeface="CMU Serif Roman" panose="02000603000000000000" pitchFamily="2" charset="0"/>
                              <a:ea typeface="CMU Serif Roman" panose="02000603000000000000" pitchFamily="2" charset="0"/>
                              <a:cs typeface="CMU Serif Roman" panose="02000603000000000000" pitchFamily="2" charset="0"/>
                            </a:rPr>
                            <a:t>wires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dirty="0">
                              <a:latin typeface="CMU Typewriter Text" panose="02000609000000000000" pitchFamily="49" charset="0"/>
                              <a:ea typeface="CMU Typewriter Text" panose="02000609000000000000" pitchFamily="49" charset="0"/>
                              <a:cs typeface="CMU Typewriter Text" panose="02000609000000000000" pitchFamily="49" charset="0"/>
                            </a:rPr>
                            <a:t>op</a:t>
                          </a:r>
                          <a:r>
                            <a:rPr lang="en-US" sz="2400" dirty="0">
                              <a:latin typeface="CMU Serif Roman" panose="02000603000000000000" pitchFamily="2" charset="0"/>
                              <a:ea typeface="CMU Serif Roman" panose="02000603000000000000" pitchFamily="2" charset="0"/>
                              <a:cs typeface="CMU Serif Roman" panose="02000603000000000000" pitchFamily="2" charset="0"/>
                            </a:rPr>
                            <a:t> and </a:t>
                          </a:r>
                          <a:r>
                            <a:rPr lang="en-US" sz="2400" dirty="0">
                              <a:latin typeface="CMU Typewriter Text" panose="02000609000000000000" pitchFamily="49" charset="0"/>
                              <a:ea typeface="CMU Typewriter Text" panose="02000609000000000000" pitchFamily="49" charset="0"/>
                              <a:cs typeface="CMU Typewriter Text" panose="02000609000000000000" pitchFamily="49" charset="0"/>
                            </a:rPr>
                            <a:t>eq</a:t>
                          </a:r>
                          <a:r>
                            <a:rPr lang="en-US" sz="2400" dirty="0">
                              <a:latin typeface="CMU Serif Roman" panose="02000603000000000000" pitchFamily="2" charset="0"/>
                              <a:ea typeface="CMU Serif Roman" panose="02000603000000000000" pitchFamily="2" charset="0"/>
                              <a:cs typeface="CMU Serif Roman" panose="02000603000000000000" pitchFamily="2" charset="0"/>
                            </a:rPr>
                            <a:t> gates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0610011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CMU Serif Roman" panose="02000603000000000000" pitchFamily="2" charset="0"/>
                              <a:ea typeface="CMU Serif Roman" panose="02000603000000000000" pitchFamily="2" charset="0"/>
                              <a:cs typeface="CMU Serif Roman" panose="02000603000000000000" pitchFamily="2" charset="0"/>
                            </a:rPr>
                            <a:t>Pseudocode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MU Serif Roman" panose="02000603000000000000" pitchFamily="2" charset="0"/>
                                  <a:cs typeface="CMU Serif Roman" panose="02000603000000000000" pitchFamily="2" charset="0"/>
                                </a:rPr>
                                <m:t>⟨</m:t>
                              </m:r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  <a:ea typeface="CMU Serif Roman" panose="02000603000000000000" pitchFamily="2" charset="0"/>
                                  <a:cs typeface="CMU Serif Roman" panose="02000603000000000000" pitchFamily="2" charset="0"/>
                                </a:rPr>
                                <m:t>elem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MU Serif Roman" panose="02000603000000000000" pitchFamily="2" charset="0"/>
                                  <a:cs typeface="CMU Serif Roman" panose="02000603000000000000" pitchFamily="2" charset="0"/>
                                </a:rPr>
                                <m:t>⟩</m:t>
                              </m:r>
                            </m:oMath>
                          </a14:m>
                          <a:r>
                            <a:rPr lang="en-US" sz="2400" dirty="0">
                              <a:latin typeface="CMU Serif Roman" panose="02000603000000000000" pitchFamily="2" charset="0"/>
                              <a:ea typeface="CMU Serif Roman" panose="02000603000000000000" pitchFamily="2" charset="0"/>
                              <a:cs typeface="CMU Serif Roman" panose="02000603000000000000" pitchFamily="2" charset="0"/>
                            </a:rPr>
                            <a:t> variables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CMU Serif Roman" panose="02000603000000000000" pitchFamily="2" charset="0"/>
                              <a:ea typeface="CMU Serif Roman" panose="02000603000000000000" pitchFamily="2" charset="0"/>
                              <a:cs typeface="CMU Serif Roman" panose="02000603000000000000" pitchFamily="2" charset="0"/>
                            </a:rPr>
                            <a:t>op() and eq() functions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15581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1" name="Table 20">
                <a:extLst>
                  <a:ext uri="{FF2B5EF4-FFF2-40B4-BE49-F238E27FC236}">
                    <a16:creationId xmlns:a16="http://schemas.microsoft.com/office/drawing/2014/main" id="{5DEEDE8D-259A-EB30-439C-4571D384C42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78009476"/>
                  </p:ext>
                </p:extLst>
              </p:nvPr>
            </p:nvGraphicFramePr>
            <p:xfrm>
              <a:off x="838200" y="2123878"/>
              <a:ext cx="7334248" cy="210312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2290074">
                      <a:extLst>
                        <a:ext uri="{9D8B030D-6E8A-4147-A177-3AD203B41FA5}">
                          <a16:colId xmlns:a16="http://schemas.microsoft.com/office/drawing/2014/main" val="1870685091"/>
                        </a:ext>
                      </a:extLst>
                    </a:gridCol>
                    <a:gridCol w="2522087">
                      <a:extLst>
                        <a:ext uri="{9D8B030D-6E8A-4147-A177-3AD203B41FA5}">
                          <a16:colId xmlns:a16="http://schemas.microsoft.com/office/drawing/2014/main" val="2276741619"/>
                        </a:ext>
                      </a:extLst>
                    </a:gridCol>
                    <a:gridCol w="2522087">
                      <a:extLst>
                        <a:ext uri="{9D8B030D-6E8A-4147-A177-3AD203B41FA5}">
                          <a16:colId xmlns:a16="http://schemas.microsoft.com/office/drawing/2014/main" val="1784287161"/>
                        </a:ext>
                      </a:extLst>
                    </a:gridCol>
                  </a:tblGrid>
                  <a:tr h="8229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>
                              <a:solidFill>
                                <a:schemeClr val="accent5"/>
                              </a:solidFill>
                              <a:latin typeface="CMU Serif Roman" panose="02000603000000000000" pitchFamily="2" charset="0"/>
                              <a:ea typeface="CMU Serif Roman" panose="02000603000000000000" pitchFamily="2" charset="0"/>
                              <a:cs typeface="CMU Serif Roman" panose="02000603000000000000" pitchFamily="2" charset="0"/>
                            </a:rPr>
                            <a:t>Computational Paradigm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>
                              <a:solidFill>
                                <a:schemeClr val="accent6"/>
                              </a:solidFill>
                              <a:latin typeface="CMU Serif Roman" panose="02000603000000000000" pitchFamily="2" charset="0"/>
                              <a:ea typeface="CMU Serif Roman" panose="02000603000000000000" pitchFamily="2" charset="0"/>
                              <a:cs typeface="CMU Serif Roman" panose="02000603000000000000" pitchFamily="2" charset="0"/>
                            </a:rPr>
                            <a:t>Group-element representation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>
                              <a:solidFill>
                                <a:schemeClr val="accent2"/>
                              </a:solidFill>
                              <a:latin typeface="CMU Serif Roman" panose="02000603000000000000" pitchFamily="2" charset="0"/>
                              <a:ea typeface="CMU Serif Roman" panose="02000603000000000000" pitchFamily="2" charset="0"/>
                              <a:cs typeface="CMU Serif Roman" panose="02000603000000000000" pitchFamily="2" charset="0"/>
                            </a:rPr>
                            <a:t>Group-operation functionality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10581525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dirty="0">
                              <a:latin typeface="CMU Serif Roman" panose="02000603000000000000" pitchFamily="2" charset="0"/>
                              <a:ea typeface="CMU Serif Roman" panose="02000603000000000000" pitchFamily="2" charset="0"/>
                              <a:cs typeface="CMU Serif Roman" panose="02000603000000000000" pitchFamily="2" charset="0"/>
                            </a:rPr>
                            <a:t>Circuits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dirty="0">
                              <a:latin typeface="CMU Typewriter Text" panose="02000609000000000000" pitchFamily="49" charset="0"/>
                              <a:ea typeface="CMU Typewriter Text" panose="02000609000000000000" pitchFamily="49" charset="0"/>
                              <a:cs typeface="CMU Typewriter Text" panose="02000609000000000000" pitchFamily="49" charset="0"/>
                            </a:rPr>
                            <a:t>elem </a:t>
                          </a:r>
                          <a:r>
                            <a:rPr lang="en-US" sz="2400" dirty="0">
                              <a:latin typeface="CMU Serif Roman" panose="02000603000000000000" pitchFamily="2" charset="0"/>
                              <a:ea typeface="CMU Serif Roman" panose="02000603000000000000" pitchFamily="2" charset="0"/>
                              <a:cs typeface="CMU Serif Roman" panose="02000603000000000000" pitchFamily="2" charset="0"/>
                            </a:rPr>
                            <a:t>wires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dirty="0">
                              <a:latin typeface="CMU Typewriter Text" panose="02000609000000000000" pitchFamily="49" charset="0"/>
                              <a:ea typeface="CMU Typewriter Text" panose="02000609000000000000" pitchFamily="49" charset="0"/>
                              <a:cs typeface="CMU Typewriter Text" panose="02000609000000000000" pitchFamily="49" charset="0"/>
                            </a:rPr>
                            <a:t>op</a:t>
                          </a:r>
                          <a:r>
                            <a:rPr lang="en-US" sz="2400" dirty="0">
                              <a:latin typeface="CMU Serif Roman" panose="02000603000000000000" pitchFamily="2" charset="0"/>
                              <a:ea typeface="CMU Serif Roman" panose="02000603000000000000" pitchFamily="2" charset="0"/>
                              <a:cs typeface="CMU Serif Roman" panose="02000603000000000000" pitchFamily="2" charset="0"/>
                            </a:rPr>
                            <a:t> and </a:t>
                          </a:r>
                          <a:r>
                            <a:rPr lang="en-US" sz="2400" dirty="0">
                              <a:latin typeface="CMU Typewriter Text" panose="02000609000000000000" pitchFamily="49" charset="0"/>
                              <a:ea typeface="CMU Typewriter Text" panose="02000609000000000000" pitchFamily="49" charset="0"/>
                              <a:cs typeface="CMU Typewriter Text" panose="02000609000000000000" pitchFamily="49" charset="0"/>
                            </a:rPr>
                            <a:t>eq</a:t>
                          </a:r>
                          <a:r>
                            <a:rPr lang="en-US" sz="2400" dirty="0">
                              <a:latin typeface="CMU Serif Roman" panose="02000603000000000000" pitchFamily="2" charset="0"/>
                              <a:ea typeface="CMU Serif Roman" panose="02000603000000000000" pitchFamily="2" charset="0"/>
                              <a:cs typeface="CMU Serif Roman" panose="02000603000000000000" pitchFamily="2" charset="0"/>
                            </a:rPr>
                            <a:t> gates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06100115"/>
                      </a:ext>
                    </a:extLst>
                  </a:tr>
                  <a:tr h="8229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CMU Serif Roman" panose="02000603000000000000" pitchFamily="2" charset="0"/>
                              <a:ea typeface="CMU Serif Roman" panose="02000603000000000000" pitchFamily="2" charset="0"/>
                              <a:cs typeface="CMU Serif Roman" panose="02000603000000000000" pitchFamily="2" charset="0"/>
                            </a:rPr>
                            <a:t>Pseudocode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90955" t="-161538" r="-101005" b="-184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CMU Serif Roman" panose="02000603000000000000" pitchFamily="2" charset="0"/>
                              <a:ea typeface="CMU Serif Roman" panose="02000603000000000000" pitchFamily="2" charset="0"/>
                              <a:cs typeface="CMU Serif Roman" panose="02000603000000000000" pitchFamily="2" charset="0"/>
                            </a:rPr>
                            <a:t>op() and eq() functions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155810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541BD979-B190-7B45-830E-DCCE2FADFE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0E443-75A1-4C43-B58A-74D2520A4F33}" type="slidenum">
              <a:rPr lang="en-US" smtClean="0"/>
              <a:t>14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56FDDB3-FED0-3077-7D01-B1E0ECEE3B3D}"/>
              </a:ext>
            </a:extLst>
          </p:cNvPr>
          <p:cNvSpPr txBox="1"/>
          <p:nvPr/>
        </p:nvSpPr>
        <p:spPr>
          <a:xfrm>
            <a:off x="2072640" y="5221538"/>
            <a:ext cx="45768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solidFill>
                  <a:srgbClr val="C00000"/>
                </a:solidFill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Frameworks not equivalent!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C382CD6-B680-4382-1CA1-C5A547D67DC5}"/>
              </a:ext>
            </a:extLst>
          </p:cNvPr>
          <p:cNvSpPr txBox="1"/>
          <p:nvPr/>
        </p:nvSpPr>
        <p:spPr>
          <a:xfrm>
            <a:off x="1527048" y="5744371"/>
            <a:ext cx="74446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solidFill>
                  <a:schemeClr val="accent6"/>
                </a:solidFill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E.g., We must include a MUX gate in circuits</a:t>
            </a:r>
          </a:p>
        </p:txBody>
      </p:sp>
    </p:spTree>
    <p:extLst>
      <p:ext uri="{BB962C8B-B14F-4D97-AF65-F5344CB8AC3E}">
        <p14:creationId xmlns:p14="http://schemas.microsoft.com/office/powerpoint/2010/main" val="2060500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 animBg="1"/>
      <p:bldP spid="11" grpId="0" animBg="1"/>
      <p:bldP spid="3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84E7D28F-5304-FB04-846A-B390B120642C}"/>
              </a:ext>
            </a:extLst>
          </p:cNvPr>
          <p:cNvGrpSpPr/>
          <p:nvPr/>
        </p:nvGrpSpPr>
        <p:grpSpPr>
          <a:xfrm>
            <a:off x="1841156" y="2671220"/>
            <a:ext cx="3728076" cy="2796083"/>
            <a:chOff x="3677612" y="2562224"/>
            <a:chExt cx="3728076" cy="2796083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071652B7-B399-97AF-5CD8-0C5288156C0F}"/>
                </a:ext>
              </a:extLst>
            </p:cNvPr>
            <p:cNvGrpSpPr/>
            <p:nvPr/>
          </p:nvGrpSpPr>
          <p:grpSpPr>
            <a:xfrm>
              <a:off x="4719638" y="2562224"/>
              <a:ext cx="2686050" cy="2295525"/>
              <a:chOff x="6653213" y="2438399"/>
              <a:chExt cx="2686050" cy="2295525"/>
            </a:xfrm>
            <a:solidFill>
              <a:schemeClr val="bg2">
                <a:lumMod val="90000"/>
              </a:schemeClr>
            </a:solidFill>
          </p:grpSpPr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135C5BDF-3E94-86D7-23AB-B95BBC2E327B}"/>
                  </a:ext>
                </a:extLst>
              </p:cNvPr>
              <p:cNvSpPr/>
              <p:nvPr/>
            </p:nvSpPr>
            <p:spPr>
              <a:xfrm>
                <a:off x="6653213" y="2438399"/>
                <a:ext cx="2686050" cy="2295525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318FEC8-781F-6E12-3E3A-FA6937550C55}"/>
                  </a:ext>
                </a:extLst>
              </p:cNvPr>
              <p:cNvSpPr txBox="1"/>
              <p:nvPr/>
            </p:nvSpPr>
            <p:spPr>
              <a:xfrm>
                <a:off x="7935826" y="3291214"/>
                <a:ext cx="1319592" cy="523220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latin typeface="CMU Typewriter Text" panose="02000609000000000000" pitchFamily="49" charset="0"/>
                    <a:ea typeface="CMU Typewriter Text" panose="02000609000000000000" pitchFamily="49" charset="0"/>
                    <a:cs typeface="CMU Typewriter Text" panose="02000609000000000000" pitchFamily="49" charset="0"/>
                  </a:rPr>
                  <a:t>ENCODE</a:t>
                </a:r>
                <a:endParaRPr lang="en-US">
                  <a:latin typeface="CMU Typewriter Text" panose="02000609000000000000" pitchFamily="49" charset="0"/>
                  <a:ea typeface="CMU Typewriter Text" panose="02000609000000000000" pitchFamily="49" charset="0"/>
                  <a:cs typeface="CMU Typewriter Text" panose="02000609000000000000" pitchFamily="49" charset="0"/>
                </a:endParaRPr>
              </a:p>
            </p:txBody>
          </p:sp>
        </p:grp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465DB62-4E02-1041-BB01-AF5AE2E7C2F7}"/>
                </a:ext>
              </a:extLst>
            </p:cNvPr>
            <p:cNvCxnSpPr/>
            <p:nvPr/>
          </p:nvCxnSpPr>
          <p:spPr>
            <a:xfrm flipV="1">
              <a:off x="4745331" y="4515238"/>
              <a:ext cx="704850" cy="40005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AEA9479-44A0-28F9-660A-DEC620AD948E}"/>
                </a:ext>
              </a:extLst>
            </p:cNvPr>
            <p:cNvSpPr txBox="1"/>
            <p:nvPr/>
          </p:nvSpPr>
          <p:spPr>
            <a:xfrm>
              <a:off x="3677612" y="4835087"/>
              <a:ext cx="106471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>
                  <a:latin typeface="CMU Serif Roman" panose="02000603000000000000" pitchFamily="2" charset="0"/>
                  <a:ea typeface="CMU Serif Roman" panose="02000603000000000000" pitchFamily="2" charset="0"/>
                  <a:cs typeface="CMU Serif Roman" panose="02000603000000000000" pitchFamily="2" charset="0"/>
                </a:rPr>
                <a:t>AGM</a:t>
              </a:r>
              <a:endParaRPr lang="en-US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F943A4E-7BC7-46E2-3EB3-0C8DDBCA28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MU Serif"/>
              </a:rPr>
              <a:t>Syntactic hierarchy</a:t>
            </a:r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73CFBC7D-3142-8B8C-4D45-646F5BD44200}"/>
              </a:ext>
            </a:extLst>
          </p:cNvPr>
          <p:cNvGrpSpPr/>
          <p:nvPr/>
        </p:nvGrpSpPr>
        <p:grpSpPr>
          <a:xfrm>
            <a:off x="838200" y="3121277"/>
            <a:ext cx="3364194" cy="1719311"/>
            <a:chOff x="2674656" y="3012281"/>
            <a:chExt cx="3364194" cy="1719311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64F2808C-ED1F-B555-69E4-C930193A9879}"/>
                </a:ext>
              </a:extLst>
            </p:cNvPr>
            <p:cNvGrpSpPr/>
            <p:nvPr/>
          </p:nvGrpSpPr>
          <p:grpSpPr>
            <a:xfrm>
              <a:off x="4719638" y="3012281"/>
              <a:ext cx="1319212" cy="1328738"/>
              <a:chOff x="6653213" y="2888456"/>
              <a:chExt cx="1319212" cy="1328738"/>
            </a:xfrm>
            <a:solidFill>
              <a:schemeClr val="bg2">
                <a:lumMod val="50000"/>
              </a:schemeClr>
            </a:solidFill>
          </p:grpSpPr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F85EC53F-B492-7214-F269-8D0752164657}"/>
                  </a:ext>
                </a:extLst>
              </p:cNvPr>
              <p:cNvSpPr/>
              <p:nvPr/>
            </p:nvSpPr>
            <p:spPr>
              <a:xfrm>
                <a:off x="6653213" y="2888456"/>
                <a:ext cx="1319212" cy="1328738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0F4F2CD-8C03-2FAF-97F4-846F3DD68DD2}"/>
                  </a:ext>
                </a:extLst>
              </p:cNvPr>
              <p:cNvSpPr txBox="1"/>
              <p:nvPr/>
            </p:nvSpPr>
            <p:spPr>
              <a:xfrm>
                <a:off x="7031331" y="3075771"/>
                <a:ext cx="562975" cy="954107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latin typeface="CMU Typewriter Text" panose="02000609000000000000" pitchFamily="49" charset="0"/>
                    <a:ea typeface="CMU Typewriter Text" panose="02000609000000000000" pitchFamily="49" charset="0"/>
                    <a:cs typeface="CMU Typewriter Text" panose="02000609000000000000" pitchFamily="49" charset="0"/>
                  </a:rPr>
                  <a:t>OP</a:t>
                </a:r>
              </a:p>
              <a:p>
                <a:r>
                  <a:rPr lang="en-US" sz="2800">
                    <a:latin typeface="CMU Typewriter Text" panose="02000609000000000000" pitchFamily="49" charset="0"/>
                    <a:ea typeface="CMU Typewriter Text" panose="02000609000000000000" pitchFamily="49" charset="0"/>
                    <a:cs typeface="CMU Typewriter Text" panose="02000609000000000000" pitchFamily="49" charset="0"/>
                  </a:rPr>
                  <a:t>EQ</a:t>
                </a:r>
              </a:p>
            </p:txBody>
          </p:sp>
        </p:grp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A6D34897-9981-9221-D602-124C416098B1}"/>
                </a:ext>
              </a:extLst>
            </p:cNvPr>
            <p:cNvCxnSpPr/>
            <p:nvPr/>
          </p:nvCxnSpPr>
          <p:spPr>
            <a:xfrm flipV="1">
              <a:off x="4229100" y="3790950"/>
              <a:ext cx="704850" cy="40005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BA917E0-41FE-9D23-8938-0C72124714A0}"/>
                </a:ext>
              </a:extLst>
            </p:cNvPr>
            <p:cNvSpPr txBox="1"/>
            <p:nvPr/>
          </p:nvSpPr>
          <p:spPr>
            <a:xfrm>
              <a:off x="2674656" y="4208372"/>
              <a:ext cx="165622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>
                  <a:latin typeface="CMU Serif Roman" panose="02000603000000000000" pitchFamily="2" charset="0"/>
                  <a:ea typeface="CMU Serif Roman" panose="02000603000000000000" pitchFamily="2" charset="0"/>
                  <a:cs typeface="CMU Serif Roman" panose="02000603000000000000" pitchFamily="2" charset="0"/>
                </a:rPr>
                <a:t>TS-GGM</a:t>
              </a:r>
              <a:endParaRPr lang="en-US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93EB77C-3614-869D-B275-1C4654E500EE}"/>
              </a:ext>
            </a:extLst>
          </p:cNvPr>
          <p:cNvGrpSpPr/>
          <p:nvPr/>
        </p:nvGrpSpPr>
        <p:grpSpPr>
          <a:xfrm>
            <a:off x="838200" y="1923509"/>
            <a:ext cx="6155019" cy="4200019"/>
            <a:chOff x="2674656" y="1814513"/>
            <a:chExt cx="6155019" cy="4200019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CE5329BB-7D30-6CB5-C5F5-02B53CA2056E}"/>
                </a:ext>
              </a:extLst>
            </p:cNvPr>
            <p:cNvGrpSpPr/>
            <p:nvPr/>
          </p:nvGrpSpPr>
          <p:grpSpPr>
            <a:xfrm>
              <a:off x="4719638" y="1814513"/>
              <a:ext cx="4110037" cy="3713381"/>
              <a:chOff x="6653213" y="1690688"/>
              <a:chExt cx="4110037" cy="3713381"/>
            </a:xfrm>
          </p:grpSpPr>
          <p:sp>
            <p:nvSpPr>
              <p:cNvPr id="3" name="Oval 2">
                <a:extLst>
                  <a:ext uri="{FF2B5EF4-FFF2-40B4-BE49-F238E27FC236}">
                    <a16:creationId xmlns:a16="http://schemas.microsoft.com/office/drawing/2014/main" id="{95626B47-58E7-56C5-309C-0034CD6835B1}"/>
                  </a:ext>
                </a:extLst>
              </p:cNvPr>
              <p:cNvSpPr/>
              <p:nvPr/>
            </p:nvSpPr>
            <p:spPr>
              <a:xfrm>
                <a:off x="6653213" y="1690688"/>
                <a:ext cx="4110037" cy="3713381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A0C0815-678A-BDD0-410E-E115D7D9EAF3}"/>
                  </a:ext>
                </a:extLst>
              </p:cNvPr>
              <p:cNvSpPr txBox="1"/>
              <p:nvPr/>
            </p:nvSpPr>
            <p:spPr>
              <a:xfrm>
                <a:off x="9362886" y="3295648"/>
                <a:ext cx="131959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latin typeface="CMU Typewriter Text" panose="02000609000000000000" pitchFamily="49" charset="0"/>
                    <a:ea typeface="CMU Typewriter Text" panose="02000609000000000000" pitchFamily="49" charset="0"/>
                    <a:cs typeface="CMU Typewriter Text" panose="02000609000000000000" pitchFamily="49" charset="0"/>
                  </a:rPr>
                  <a:t>DECODE</a:t>
                </a:r>
                <a:endParaRPr lang="en-US">
                  <a:latin typeface="CMU Typewriter Text" panose="02000609000000000000" pitchFamily="49" charset="0"/>
                  <a:ea typeface="CMU Typewriter Text" panose="02000609000000000000" pitchFamily="49" charset="0"/>
                  <a:cs typeface="CMU Typewriter Text" panose="02000609000000000000" pitchFamily="49" charset="0"/>
                </a:endParaRPr>
              </a:p>
            </p:txBody>
          </p:sp>
        </p:grp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A09E73B5-1085-1322-E2E7-3918452D854D}"/>
                </a:ext>
              </a:extLst>
            </p:cNvPr>
            <p:cNvSpPr txBox="1"/>
            <p:nvPr/>
          </p:nvSpPr>
          <p:spPr>
            <a:xfrm>
              <a:off x="2674656" y="5491312"/>
              <a:ext cx="270458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>
                  <a:latin typeface="CMU Serif Roman" panose="02000603000000000000" pitchFamily="2" charset="0"/>
                  <a:ea typeface="CMU Serif Roman" panose="02000603000000000000" pitchFamily="2" charset="0"/>
                  <a:cs typeface="CMU Serif Roman" panose="02000603000000000000" pitchFamily="2" charset="0"/>
                </a:rPr>
                <a:t>Standard Model</a:t>
              </a:r>
              <a:endParaRPr lang="en-US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endParaRPr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747CEF2E-7FA6-ED79-A352-FA51B2572759}"/>
                </a:ext>
              </a:extLst>
            </p:cNvPr>
            <p:cNvCxnSpPr/>
            <p:nvPr/>
          </p:nvCxnSpPr>
          <p:spPr>
            <a:xfrm flipV="1">
              <a:off x="5319713" y="5166759"/>
              <a:ext cx="704850" cy="40005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2E243CB2-B4CE-9581-F295-B8C039932A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0E443-75A1-4C43-B58A-74D2520A4F33}" type="slidenum">
              <a:rPr lang="en-US" smtClean="0"/>
              <a:t>15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56170BD-69A2-89A8-CECE-833F48D67570}"/>
              </a:ext>
            </a:extLst>
          </p:cNvPr>
          <p:cNvSpPr txBox="1"/>
          <p:nvPr/>
        </p:nvSpPr>
        <p:spPr>
          <a:xfrm>
            <a:off x="7713785" y="2124222"/>
            <a:ext cx="3802966" cy="707886"/>
          </a:xfrm>
          <a:prstGeom prst="rect">
            <a:avLst/>
          </a:prstGeom>
          <a:ln>
            <a:solidFill>
              <a:schemeClr val="accent6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u="sng">
                <a:solidFill>
                  <a:schemeClr val="accent6"/>
                </a:solidFill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Claim 1</a:t>
            </a:r>
            <a:r>
              <a:rPr lang="en-US" sz="2000" u="sng">
                <a:solidFill>
                  <a:schemeClr val="accent6"/>
                </a:solidFill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:</a:t>
            </a:r>
            <a:r>
              <a:rPr lang="en-US" sz="2000">
                <a:solidFill>
                  <a:schemeClr val="accent6"/>
                </a:solidFill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 </a:t>
            </a:r>
            <a:r>
              <a:rPr lang="en-US" sz="2000">
                <a:solidFill>
                  <a:schemeClr val="accent6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OP + EQ </a:t>
            </a:r>
            <a:r>
              <a:rPr lang="en-US" sz="2000">
                <a:solidFill>
                  <a:schemeClr val="accent6"/>
                </a:solidFill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captures all TS-GGM algorithms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798D792-6006-A413-0E2D-20C81A814418}"/>
              </a:ext>
            </a:extLst>
          </p:cNvPr>
          <p:cNvSpPr txBox="1"/>
          <p:nvPr/>
        </p:nvSpPr>
        <p:spPr>
          <a:xfrm>
            <a:off x="7713785" y="3111096"/>
            <a:ext cx="3802966" cy="10156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u="sng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Claim 2</a:t>
            </a:r>
            <a:r>
              <a:rPr lang="en-US" sz="2000" u="sng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:</a:t>
            </a:r>
            <a:r>
              <a:rPr lang="en-US" sz="2000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 </a:t>
            </a:r>
            <a:r>
              <a:rPr lang="en-US" sz="200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OP + EQ + ENCODE </a:t>
            </a:r>
            <a:r>
              <a:rPr lang="en-US" sz="2000" i="1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correctly</a:t>
            </a:r>
            <a:r>
              <a:rPr lang="en-US" sz="200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US" sz="2000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captures all AGM algorithms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0FEDA4F-1F07-954C-DCC1-6AF7E034D536}"/>
              </a:ext>
            </a:extLst>
          </p:cNvPr>
          <p:cNvSpPr txBox="1"/>
          <p:nvPr/>
        </p:nvSpPr>
        <p:spPr>
          <a:xfrm>
            <a:off x="7713785" y="4460117"/>
            <a:ext cx="3802966" cy="10156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u="sng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Claim 3</a:t>
            </a:r>
            <a:r>
              <a:rPr lang="en-US" sz="2000" u="sng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:</a:t>
            </a:r>
            <a:r>
              <a:rPr lang="en-US" sz="2000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 </a:t>
            </a:r>
            <a:r>
              <a:rPr lang="en-US" sz="200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OP + EQ + ENCODE + DECODE </a:t>
            </a:r>
            <a:r>
              <a:rPr lang="en-US" sz="2000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captures all Standard Model algorithms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5956FA0-612C-8786-8F12-C5ED47F7D44F}"/>
              </a:ext>
            </a:extLst>
          </p:cNvPr>
          <p:cNvSpPr txBox="1"/>
          <p:nvPr/>
        </p:nvSpPr>
        <p:spPr>
          <a:xfrm>
            <a:off x="7713785" y="4460117"/>
            <a:ext cx="3802966" cy="1015663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u="sng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Claim 3</a:t>
            </a:r>
            <a:r>
              <a:rPr lang="en-US" sz="2000" u="sng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:</a:t>
            </a:r>
            <a:r>
              <a:rPr lang="en-US" sz="2000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 </a:t>
            </a:r>
            <a:r>
              <a:rPr lang="en-US" sz="200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OP + EQ + ENCODE + DECODE </a:t>
            </a:r>
            <a:r>
              <a:rPr lang="en-US" sz="2000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captures all Standard Model algorithms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123BB85-33AB-B535-5C21-6DAA7C4CBC8F}"/>
              </a:ext>
            </a:extLst>
          </p:cNvPr>
          <p:cNvSpPr txBox="1"/>
          <p:nvPr/>
        </p:nvSpPr>
        <p:spPr>
          <a:xfrm>
            <a:off x="7713785" y="3111096"/>
            <a:ext cx="3802966" cy="1015663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u="sng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Claim 2</a:t>
            </a:r>
            <a:r>
              <a:rPr lang="en-US" sz="2000" u="sng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:</a:t>
            </a:r>
            <a:r>
              <a:rPr lang="en-US" sz="2000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 </a:t>
            </a:r>
            <a:r>
              <a:rPr lang="en-US" sz="200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OP + EQ + ENCODE </a:t>
            </a:r>
            <a:r>
              <a:rPr lang="en-US" sz="2000" i="1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correctly</a:t>
            </a:r>
            <a:r>
              <a:rPr lang="en-US" sz="200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US" sz="2000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captures all AGM algorithms</a:t>
            </a:r>
          </a:p>
        </p:txBody>
      </p:sp>
    </p:spTree>
    <p:extLst>
      <p:ext uri="{BB962C8B-B14F-4D97-AF65-F5344CB8AC3E}">
        <p14:creationId xmlns:p14="http://schemas.microsoft.com/office/powerpoint/2010/main" val="92825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3F1387-880C-D3AB-44F4-B629DFED99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028680" cy="1325563"/>
          </a:xfrm>
        </p:spPr>
        <p:txBody>
          <a:bodyPr/>
          <a:lstStyle/>
          <a:p>
            <a:r>
              <a:rPr lang="en-US" dirty="0"/>
              <a:t>Claims 2+3: AGM &amp; Standard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B6BBC2-F97C-7AC6-0F75-F1D89896EA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026535"/>
          </a:xfrm>
        </p:spPr>
        <p:txBody>
          <a:bodyPr>
            <a:normAutofit/>
          </a:bodyPr>
          <a:lstStyle/>
          <a:p>
            <a:r>
              <a:rPr lang="en-US" dirty="0"/>
              <a:t>Using </a:t>
            </a:r>
            <a:r>
              <a:rPr lang="en-US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ENCODE</a:t>
            </a:r>
            <a:r>
              <a:rPr lang="en-US" dirty="0"/>
              <a:t>, an algorithm may </a:t>
            </a:r>
            <a:r>
              <a:rPr lang="en-US" i="1" dirty="0">
                <a:solidFill>
                  <a:schemeClr val="accent6"/>
                </a:solidFill>
              </a:rPr>
              <a:t>see</a:t>
            </a:r>
            <a:r>
              <a:rPr lang="en-US" dirty="0">
                <a:solidFill>
                  <a:schemeClr val="accent6"/>
                </a:solidFill>
              </a:rPr>
              <a:t> the group </a:t>
            </a:r>
            <a:r>
              <a:rPr lang="en-US" dirty="0"/>
              <a:t>and </a:t>
            </a:r>
            <a:r>
              <a:rPr lang="en-US" i="1" dirty="0"/>
              <a:t>decide</a:t>
            </a:r>
            <a:r>
              <a:rPr lang="en-US" dirty="0"/>
              <a:t> what to do, but it </a:t>
            </a:r>
            <a:r>
              <a:rPr lang="en-US" dirty="0">
                <a:solidFill>
                  <a:schemeClr val="accent2"/>
                </a:solidFill>
              </a:rPr>
              <a:t>may only yield new group elements via </a:t>
            </a:r>
            <a:r>
              <a:rPr lang="en-US" dirty="0">
                <a:solidFill>
                  <a:schemeClr val="accent2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OP</a:t>
            </a:r>
            <a:r>
              <a:rPr lang="en-US" dirty="0">
                <a:solidFill>
                  <a:schemeClr val="accent2"/>
                </a:solidFill>
              </a:rPr>
              <a:t>.</a:t>
            </a:r>
          </a:p>
          <a:p>
            <a:r>
              <a:rPr lang="en-US" dirty="0"/>
              <a:t>By using </a:t>
            </a:r>
            <a:r>
              <a:rPr lang="en-US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encode </a:t>
            </a:r>
            <a:r>
              <a:rPr lang="en-US" dirty="0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and</a:t>
            </a:r>
            <a:r>
              <a:rPr lang="en-US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decode</a:t>
            </a:r>
            <a:r>
              <a:rPr lang="en-US" dirty="0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, it becomes possible to </a:t>
            </a:r>
            <a:r>
              <a:rPr lang="en-US" dirty="0">
                <a:solidFill>
                  <a:schemeClr val="accent6"/>
                </a:solidFill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freely switch</a:t>
            </a:r>
            <a:r>
              <a:rPr lang="en-US" dirty="0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 between an abstract and a non-abstract representation for group elements – </a:t>
            </a:r>
            <a:r>
              <a:rPr lang="en-US" dirty="0">
                <a:solidFill>
                  <a:schemeClr val="accent6"/>
                </a:solidFill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no operations are restricted</a:t>
            </a:r>
            <a:r>
              <a:rPr lang="en-US" dirty="0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.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DE24F1-A9C7-3675-DC58-CC1E829E9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0E443-75A1-4C43-B58A-74D2520A4F3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149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3F1387-880C-D3AB-44F4-B629DFED99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Claim 3: Standard Model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DE24F1-A9C7-3675-DC58-CC1E829E9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0E443-75A1-4C43-B58A-74D2520A4F33}" type="slidenum">
              <a:rPr lang="en-US" smtClean="0"/>
              <a:t>17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D148324-A494-EB98-8CD5-23E4F8AF309F}"/>
                  </a:ext>
                </a:extLst>
              </p:cNvPr>
              <p:cNvSpPr txBox="1"/>
              <p:nvPr/>
            </p:nvSpPr>
            <p:spPr>
              <a:xfrm>
                <a:off x="1323963" y="1988919"/>
                <a:ext cx="274536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CMU Serif Roman" panose="02000603000000000000" pitchFamily="2" charset="0"/>
                    <a:ea typeface="CMU Serif Roman" panose="02000603000000000000" pitchFamily="2" charset="0"/>
                    <a:cs typeface="CMU Serif Roman" panose="02000603000000000000" pitchFamily="2" charset="0"/>
                  </a:rPr>
                  <a:t>For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…,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𝑜𝑢𝑡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𝔾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D148324-A494-EB98-8CD5-23E4F8AF30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3963" y="1988919"/>
                <a:ext cx="2745367" cy="369332"/>
              </a:xfrm>
              <a:prstGeom prst="rect">
                <a:avLst/>
              </a:prstGeom>
              <a:blipFill>
                <a:blip r:embed="rId2"/>
                <a:stretch>
                  <a:fillRect l="-1843" t="-6667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2" name="Group 21">
            <a:extLst>
              <a:ext uri="{FF2B5EF4-FFF2-40B4-BE49-F238E27FC236}">
                <a16:creationId xmlns:a16="http://schemas.microsoft.com/office/drawing/2014/main" id="{DFA3B1F2-DDB0-C669-E331-2B39A26FD62F}"/>
              </a:ext>
            </a:extLst>
          </p:cNvPr>
          <p:cNvGrpSpPr/>
          <p:nvPr/>
        </p:nvGrpSpPr>
        <p:grpSpPr>
          <a:xfrm>
            <a:off x="3845810" y="2918833"/>
            <a:ext cx="4150579" cy="2209371"/>
            <a:chOff x="1036014" y="3604624"/>
            <a:chExt cx="4150579" cy="2209371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286448D2-99F5-F4E5-0E7D-988A45FE31F0}"/>
                </a:ext>
              </a:extLst>
            </p:cNvPr>
            <p:cNvSpPr/>
            <p:nvPr/>
          </p:nvSpPr>
          <p:spPr>
            <a:xfrm>
              <a:off x="2391507" y="3805312"/>
              <a:ext cx="1439594" cy="1341120"/>
            </a:xfrm>
            <a:prstGeom prst="rect">
              <a:avLst/>
            </a:prstGeom>
            <a:noFill/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0B008B1-C5EA-54CA-E5AC-EB0085E67C77}"/>
                </a:ext>
              </a:extLst>
            </p:cNvPr>
            <p:cNvSpPr txBox="1"/>
            <p:nvPr/>
          </p:nvSpPr>
          <p:spPr>
            <a:xfrm>
              <a:off x="2502804" y="4014207"/>
              <a:ext cx="1217000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>
                  <a:latin typeface="CMU Serif Roman" panose="02000603000000000000" pitchFamily="2" charset="0"/>
                  <a:ea typeface="CMU Serif Roman" panose="02000603000000000000" pitchFamily="2" charset="0"/>
                  <a:cs typeface="CMU Serif Roman" panose="02000603000000000000" pitchFamily="2" charset="0"/>
                </a:rPr>
                <a:t>SM </a:t>
              </a:r>
            </a:p>
            <a:p>
              <a:pPr algn="ctr"/>
              <a:r>
                <a:rPr lang="en-US">
                  <a:latin typeface="CMU Serif Roman" panose="02000603000000000000" pitchFamily="2" charset="0"/>
                  <a:ea typeface="CMU Serif Roman" panose="02000603000000000000" pitchFamily="2" charset="0"/>
                  <a:cs typeface="CMU Serif Roman" panose="02000603000000000000" pitchFamily="2" charset="0"/>
                </a:rPr>
                <a:t>Algorithm</a:t>
              </a:r>
            </a:p>
            <a:p>
              <a:pPr algn="ctr"/>
              <a:r>
                <a:rPr lang="en-US">
                  <a:latin typeface="CMU Serif Roman" panose="02000603000000000000" pitchFamily="2" charset="0"/>
                  <a:ea typeface="CMU Serif Roman" panose="02000603000000000000" pitchFamily="2" charset="0"/>
                  <a:cs typeface="CMU Serif Roman" panose="02000603000000000000" pitchFamily="2" charset="0"/>
                </a:rPr>
                <a:t>A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D61A4047-99C7-4BE0-8674-CD69B140025F}"/>
                    </a:ext>
                  </a:extLst>
                </p:cNvPr>
                <p:cNvSpPr txBox="1"/>
                <p:nvPr/>
              </p:nvSpPr>
              <p:spPr>
                <a:xfrm>
                  <a:off x="1036014" y="5444663"/>
                  <a:ext cx="415057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MU Serif Roman" panose="02000603000000000000" pitchFamily="2" charset="0"/>
                              <a:cs typeface="CMU Serif Roman" panose="02000603000000000000" pitchFamily="2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MU Serif Roman" panose="02000603000000000000" pitchFamily="2" charset="0"/>
                              <a:cs typeface="CMU Serif Roman" panose="02000603000000000000" pitchFamily="2" charset="0"/>
                            </a:rPr>
                            <m:t>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MU Serif Roman" panose="02000603000000000000" pitchFamily="2" charset="0"/>
                              <a:cs typeface="CMU Serif Roman" panose="02000603000000000000" pitchFamily="2" charset="0"/>
                            </a:rPr>
                            <m:t>𝐴</m:t>
                          </m:r>
                        </m:sub>
                      </m:sSub>
                    </m:oMath>
                  </a14:m>
                  <a:r>
                    <a:rPr lang="en-US">
                      <a:latin typeface="CMU Serif Roman" panose="02000603000000000000" pitchFamily="2" charset="0"/>
                      <a:ea typeface="CMU Serif Roman" panose="02000603000000000000" pitchFamily="2" charset="0"/>
                      <a:cs typeface="CMU Serif Roman" panose="02000603000000000000" pitchFamily="2" charset="0"/>
                    </a:rPr>
                    <a:t> is some group encoding known to A</a:t>
                  </a:r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D61A4047-99C7-4BE0-8674-CD69B140025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36014" y="5444663"/>
                  <a:ext cx="4150579" cy="369332"/>
                </a:xfrm>
                <a:prstGeom prst="rect">
                  <a:avLst/>
                </a:prstGeom>
                <a:blipFill>
                  <a:blip r:embed="rId3"/>
                  <a:stretch>
                    <a:fillRect t="-6667" b="-2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DFCDCC6A-23D2-407D-E0A5-C95BD553B527}"/>
                </a:ext>
              </a:extLst>
            </p:cNvPr>
            <p:cNvCxnSpPr/>
            <p:nvPr/>
          </p:nvCxnSpPr>
          <p:spPr>
            <a:xfrm>
              <a:off x="1406769" y="3929575"/>
              <a:ext cx="984738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4821FDA7-A858-A082-1DD9-F1D09D07D3C3}"/>
                </a:ext>
              </a:extLst>
            </p:cNvPr>
            <p:cNvCxnSpPr/>
            <p:nvPr/>
          </p:nvCxnSpPr>
          <p:spPr>
            <a:xfrm>
              <a:off x="1406769" y="4241409"/>
              <a:ext cx="984738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4CA761D3-EF23-8F40-9A0D-8CD8F576A089}"/>
                </a:ext>
              </a:extLst>
            </p:cNvPr>
            <p:cNvCxnSpPr/>
            <p:nvPr/>
          </p:nvCxnSpPr>
          <p:spPr>
            <a:xfrm>
              <a:off x="1406769" y="4989341"/>
              <a:ext cx="984738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F3A28437-C9E2-9B1C-AA7C-BADD4BA402C8}"/>
                    </a:ext>
                  </a:extLst>
                </p:cNvPr>
                <p:cNvSpPr txBox="1"/>
                <p:nvPr/>
              </p:nvSpPr>
              <p:spPr>
                <a:xfrm>
                  <a:off x="1470677" y="3604624"/>
                  <a:ext cx="810029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1600"/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F3A28437-C9E2-9B1C-AA7C-BADD4BA402C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70677" y="3604624"/>
                  <a:ext cx="810029" cy="338554"/>
                </a:xfrm>
                <a:prstGeom prst="rect">
                  <a:avLst/>
                </a:prstGeom>
                <a:blipFill>
                  <a:blip r:embed="rId4"/>
                  <a:stretch>
                    <a:fillRect b="-1428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3DF0131C-FB79-ECCD-A3CA-BBA278F58A5B}"/>
                    </a:ext>
                  </a:extLst>
                </p:cNvPr>
                <p:cNvSpPr txBox="1"/>
                <p:nvPr/>
              </p:nvSpPr>
              <p:spPr>
                <a:xfrm>
                  <a:off x="1470180" y="3931455"/>
                  <a:ext cx="814775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1600"/>
                </a:p>
              </p:txBody>
            </p:sp>
          </mc:Choice>
          <mc:Fallback xmlns="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3DF0131C-FB79-ECCD-A3CA-BBA278F58A5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70180" y="3931455"/>
                  <a:ext cx="814775" cy="338554"/>
                </a:xfrm>
                <a:prstGeom prst="rect">
                  <a:avLst/>
                </a:prstGeom>
                <a:blipFill>
                  <a:blip r:embed="rId5"/>
                  <a:stretch>
                    <a:fillRect b="-1428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F10E1D70-C185-82C6-2118-471400C80825}"/>
                    </a:ext>
                  </a:extLst>
                </p:cNvPr>
                <p:cNvSpPr txBox="1"/>
                <p:nvPr/>
              </p:nvSpPr>
              <p:spPr>
                <a:xfrm>
                  <a:off x="1470181" y="4644231"/>
                  <a:ext cx="828560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1600"/>
                </a:p>
              </p:txBody>
            </p:sp>
          </mc:Choice>
          <mc:Fallback xmlns="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F10E1D70-C185-82C6-2118-471400C8082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70181" y="4644231"/>
                  <a:ext cx="828560" cy="338554"/>
                </a:xfrm>
                <a:prstGeom prst="rect">
                  <a:avLst/>
                </a:prstGeom>
                <a:blipFill>
                  <a:blip r:embed="rId6"/>
                  <a:stretch>
                    <a:fillRect b="-1428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2CA3D4F4-A07A-F5FD-D6AF-543BB42F8AA9}"/>
                </a:ext>
              </a:extLst>
            </p:cNvPr>
            <p:cNvCxnSpPr/>
            <p:nvPr/>
          </p:nvCxnSpPr>
          <p:spPr>
            <a:xfrm>
              <a:off x="3831101" y="4475872"/>
              <a:ext cx="984738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3D164582-C236-AA9A-BEDA-23CE8E1394B5}"/>
                    </a:ext>
                  </a:extLst>
                </p:cNvPr>
                <p:cNvSpPr txBox="1"/>
                <p:nvPr/>
              </p:nvSpPr>
              <p:spPr>
                <a:xfrm>
                  <a:off x="3909190" y="4137318"/>
                  <a:ext cx="983924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𝑜𝑢𝑡</m:t>
                            </m:r>
                          </m:sub>
                        </m:s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1600"/>
                </a:p>
              </p:txBody>
            </p:sp>
          </mc:Choice>
          <mc:Fallback xmlns="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3D164582-C236-AA9A-BEDA-23CE8E1394B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09190" y="4137318"/>
                  <a:ext cx="983924" cy="338554"/>
                </a:xfrm>
                <a:prstGeom prst="rect">
                  <a:avLst/>
                </a:prstGeom>
                <a:blipFill>
                  <a:blip r:embed="rId7"/>
                  <a:stretch>
                    <a:fillRect b="-1071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9008801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3F1387-880C-D3AB-44F4-B629DFED99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Claim 3: Standard Model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DE24F1-A9C7-3675-DC58-CC1E829E9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0E443-75A1-4C43-B58A-74D2520A4F33}" type="slidenum">
              <a:rPr lang="en-US" smtClean="0"/>
              <a:t>18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8498B9F-7160-C957-4192-D104CD14FF8C}"/>
              </a:ext>
            </a:extLst>
          </p:cNvPr>
          <p:cNvSpPr/>
          <p:nvPr/>
        </p:nvSpPr>
        <p:spPr>
          <a:xfrm>
            <a:off x="3076135" y="2701222"/>
            <a:ext cx="5608320" cy="2177717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14CF371-FA8A-ADB5-BB0C-28CBC4A48801}"/>
              </a:ext>
            </a:extLst>
          </p:cNvPr>
          <p:cNvSpPr txBox="1"/>
          <p:nvPr/>
        </p:nvSpPr>
        <p:spPr>
          <a:xfrm>
            <a:off x="2042715" y="4910633"/>
            <a:ext cx="81985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Algorithm A* in our framework with abstract group element inputs/outputs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F879A624-9226-4C1D-0D67-4FD2939533CE}"/>
              </a:ext>
            </a:extLst>
          </p:cNvPr>
          <p:cNvGrpSpPr/>
          <p:nvPr/>
        </p:nvGrpSpPr>
        <p:grpSpPr>
          <a:xfrm>
            <a:off x="4253519" y="2909253"/>
            <a:ext cx="3486345" cy="1541808"/>
            <a:chOff x="1406769" y="3604624"/>
            <a:chExt cx="3486345" cy="1541808"/>
          </a:xfrm>
          <a:noFill/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D9B4E903-0038-0890-54F4-C240065AA8C0}"/>
                </a:ext>
              </a:extLst>
            </p:cNvPr>
            <p:cNvSpPr/>
            <p:nvPr/>
          </p:nvSpPr>
          <p:spPr>
            <a:xfrm>
              <a:off x="2391507" y="3805312"/>
              <a:ext cx="1439594" cy="1341120"/>
            </a:xfrm>
            <a:prstGeom prst="rect">
              <a:avLst/>
            </a:prstGeom>
            <a:grpFill/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F89AA028-5569-C221-319E-A9DF7ACB8AC3}"/>
                </a:ext>
              </a:extLst>
            </p:cNvPr>
            <p:cNvSpPr txBox="1"/>
            <p:nvPr/>
          </p:nvSpPr>
          <p:spPr>
            <a:xfrm>
              <a:off x="2502804" y="4014207"/>
              <a:ext cx="1217000" cy="92333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>
                  <a:latin typeface="CMU Serif Roman" panose="02000603000000000000" pitchFamily="2" charset="0"/>
                  <a:ea typeface="CMU Serif Roman" panose="02000603000000000000" pitchFamily="2" charset="0"/>
                  <a:cs typeface="CMU Serif Roman" panose="02000603000000000000" pitchFamily="2" charset="0"/>
                </a:rPr>
                <a:t>SM </a:t>
              </a:r>
            </a:p>
            <a:p>
              <a:pPr algn="ctr"/>
              <a:r>
                <a:rPr lang="en-US">
                  <a:latin typeface="CMU Serif Roman" panose="02000603000000000000" pitchFamily="2" charset="0"/>
                  <a:ea typeface="CMU Serif Roman" panose="02000603000000000000" pitchFamily="2" charset="0"/>
                  <a:cs typeface="CMU Serif Roman" panose="02000603000000000000" pitchFamily="2" charset="0"/>
                </a:rPr>
                <a:t>Algorithm</a:t>
              </a:r>
            </a:p>
            <a:p>
              <a:pPr algn="ctr"/>
              <a:r>
                <a:rPr lang="en-US">
                  <a:latin typeface="CMU Serif Roman" panose="02000603000000000000" pitchFamily="2" charset="0"/>
                  <a:ea typeface="CMU Serif Roman" panose="02000603000000000000" pitchFamily="2" charset="0"/>
                  <a:cs typeface="CMU Serif Roman" panose="02000603000000000000" pitchFamily="2" charset="0"/>
                </a:rPr>
                <a:t>A</a:t>
              </a:r>
            </a:p>
          </p:txBody>
        </p: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9C276DDE-3982-4F88-81E5-706BCF61E979}"/>
                </a:ext>
              </a:extLst>
            </p:cNvPr>
            <p:cNvCxnSpPr/>
            <p:nvPr/>
          </p:nvCxnSpPr>
          <p:spPr>
            <a:xfrm>
              <a:off x="1406769" y="3929575"/>
              <a:ext cx="984738" cy="0"/>
            </a:xfrm>
            <a:prstGeom prst="straightConnector1">
              <a:avLst/>
            </a:prstGeom>
            <a:grpFill/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CE55B505-F03C-13A2-958A-BEB3AB8DC1AE}"/>
                </a:ext>
              </a:extLst>
            </p:cNvPr>
            <p:cNvCxnSpPr/>
            <p:nvPr/>
          </p:nvCxnSpPr>
          <p:spPr>
            <a:xfrm>
              <a:off x="1406769" y="4241409"/>
              <a:ext cx="984738" cy="0"/>
            </a:xfrm>
            <a:prstGeom prst="straightConnector1">
              <a:avLst/>
            </a:prstGeom>
            <a:grpFill/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E74CAB24-CB80-5219-DB12-A1BA74EE7C0C}"/>
                </a:ext>
              </a:extLst>
            </p:cNvPr>
            <p:cNvCxnSpPr/>
            <p:nvPr/>
          </p:nvCxnSpPr>
          <p:spPr>
            <a:xfrm>
              <a:off x="1406769" y="4989341"/>
              <a:ext cx="984738" cy="0"/>
            </a:xfrm>
            <a:prstGeom prst="straightConnector1">
              <a:avLst/>
            </a:prstGeom>
            <a:grpFill/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09577D29-C662-AC46-727E-78C26103215D}"/>
                    </a:ext>
                  </a:extLst>
                </p:cNvPr>
                <p:cNvSpPr txBox="1"/>
                <p:nvPr/>
              </p:nvSpPr>
              <p:spPr>
                <a:xfrm>
                  <a:off x="1470677" y="3604624"/>
                  <a:ext cx="810029" cy="338554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1600"/>
                </a:p>
              </p:txBody>
            </p:sp>
          </mc:Choice>
          <mc:Fallback xmlns="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09577D29-C662-AC46-727E-78C26103215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70677" y="3604624"/>
                  <a:ext cx="810029" cy="338554"/>
                </a:xfrm>
                <a:prstGeom prst="rect">
                  <a:avLst/>
                </a:prstGeom>
                <a:blipFill>
                  <a:blip r:embed="rId4"/>
                  <a:stretch>
                    <a:fillRect b="-1090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A8D4A1B2-6587-B086-B77B-390AC1B844E4}"/>
                    </a:ext>
                  </a:extLst>
                </p:cNvPr>
                <p:cNvSpPr txBox="1"/>
                <p:nvPr/>
              </p:nvSpPr>
              <p:spPr>
                <a:xfrm>
                  <a:off x="1470180" y="3931455"/>
                  <a:ext cx="814775" cy="338554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1600"/>
                </a:p>
              </p:txBody>
            </p:sp>
          </mc:Choice>
          <mc:Fallback xmlns="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A8D4A1B2-6587-B086-B77B-390AC1B844E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70180" y="3931455"/>
                  <a:ext cx="814775" cy="338554"/>
                </a:xfrm>
                <a:prstGeom prst="rect">
                  <a:avLst/>
                </a:prstGeom>
                <a:blipFill>
                  <a:blip r:embed="rId5"/>
                  <a:stretch>
                    <a:fillRect b="-909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320C72A4-7ABC-0B69-B496-BC2ADEDCC42C}"/>
                    </a:ext>
                  </a:extLst>
                </p:cNvPr>
                <p:cNvSpPr txBox="1"/>
                <p:nvPr/>
              </p:nvSpPr>
              <p:spPr>
                <a:xfrm>
                  <a:off x="1470181" y="4644231"/>
                  <a:ext cx="828560" cy="338554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1600"/>
                </a:p>
              </p:txBody>
            </p:sp>
          </mc:Choice>
          <mc:Fallback xmlns="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320C72A4-7ABC-0B69-B496-BC2ADEDCC42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70181" y="4644231"/>
                  <a:ext cx="828560" cy="338554"/>
                </a:xfrm>
                <a:prstGeom prst="rect">
                  <a:avLst/>
                </a:prstGeom>
                <a:blipFill>
                  <a:blip r:embed="rId6"/>
                  <a:stretch>
                    <a:fillRect b="-892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9FA5DFAE-8343-9756-AB3F-B39A9FCA89E8}"/>
                </a:ext>
              </a:extLst>
            </p:cNvPr>
            <p:cNvCxnSpPr/>
            <p:nvPr/>
          </p:nvCxnSpPr>
          <p:spPr>
            <a:xfrm>
              <a:off x="3831101" y="4475872"/>
              <a:ext cx="984738" cy="0"/>
            </a:xfrm>
            <a:prstGeom prst="straightConnector1">
              <a:avLst/>
            </a:prstGeom>
            <a:grpFill/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C2E5DE92-E679-3B25-F420-BE7295E12E74}"/>
                    </a:ext>
                  </a:extLst>
                </p:cNvPr>
                <p:cNvSpPr txBox="1"/>
                <p:nvPr/>
              </p:nvSpPr>
              <p:spPr>
                <a:xfrm>
                  <a:off x="3909190" y="4137318"/>
                  <a:ext cx="983924" cy="338554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𝑜𝑢𝑡</m:t>
                            </m:r>
                          </m:sub>
                        </m:s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1600"/>
                </a:p>
              </p:txBody>
            </p:sp>
          </mc:Choice>
          <mc:Fallback xmlns="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C2E5DE92-E679-3B25-F420-BE7295E12E7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09190" y="4137318"/>
                  <a:ext cx="983924" cy="338554"/>
                </a:xfrm>
                <a:prstGeom prst="rect">
                  <a:avLst/>
                </a:prstGeom>
                <a:blipFill>
                  <a:blip r:embed="rId7"/>
                  <a:stretch>
                    <a:fillRect b="-892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CE064662-F612-AB50-2F3E-679016882723}"/>
              </a:ext>
            </a:extLst>
          </p:cNvPr>
          <p:cNvGrpSpPr/>
          <p:nvPr/>
        </p:nvGrpSpPr>
        <p:grpSpPr>
          <a:xfrm>
            <a:off x="1962264" y="2903710"/>
            <a:ext cx="1099626" cy="1383704"/>
            <a:chOff x="1036319" y="3842687"/>
            <a:chExt cx="1099626" cy="1383704"/>
          </a:xfrm>
        </p:grpSpPr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7BD2257F-0225-D8E7-E675-41B5675A5454}"/>
                </a:ext>
              </a:extLst>
            </p:cNvPr>
            <p:cNvCxnSpPr>
              <a:cxnSpLocks/>
            </p:cNvCxnSpPr>
            <p:nvPr/>
          </p:nvCxnSpPr>
          <p:spPr>
            <a:xfrm>
              <a:off x="1036320" y="4183027"/>
              <a:ext cx="1099625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61E35F5F-FA11-032C-D9B9-F2BEFA2EFD98}"/>
                </a:ext>
              </a:extLst>
            </p:cNvPr>
            <p:cNvCxnSpPr>
              <a:cxnSpLocks/>
            </p:cNvCxnSpPr>
            <p:nvPr/>
          </p:nvCxnSpPr>
          <p:spPr>
            <a:xfrm>
              <a:off x="1036319" y="4494861"/>
              <a:ext cx="1099626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B2FB1AF5-8F96-CB63-6C1B-1E79DAB77B2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36319" y="5223849"/>
              <a:ext cx="1099626" cy="2542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FBFFBBE9-9826-C1AD-57C2-F1FD9535538B}"/>
                    </a:ext>
                  </a:extLst>
                </p:cNvPr>
                <p:cNvSpPr txBox="1"/>
                <p:nvPr/>
              </p:nvSpPr>
              <p:spPr>
                <a:xfrm>
                  <a:off x="1390043" y="3842687"/>
                  <a:ext cx="46634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/>
                </a:p>
              </p:txBody>
            </p:sp>
          </mc:Choice>
          <mc:Fallback xmlns="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FBFFBBE9-9826-C1AD-57C2-F1FD9535538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90043" y="3842687"/>
                  <a:ext cx="466346" cy="369332"/>
                </a:xfrm>
                <a:prstGeom prst="rect">
                  <a:avLst/>
                </a:prstGeom>
                <a:blipFill>
                  <a:blip r:embed="rId8"/>
                  <a:stretch>
                    <a:fillRect b="-491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4C4E4676-CB0D-EE44-E176-B28A885A8649}"/>
                    </a:ext>
                  </a:extLst>
                </p:cNvPr>
                <p:cNvSpPr txBox="1"/>
                <p:nvPr/>
              </p:nvSpPr>
              <p:spPr>
                <a:xfrm>
                  <a:off x="1380778" y="4150521"/>
                  <a:ext cx="47166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/>
                </a:p>
              </p:txBody>
            </p:sp>
          </mc:Choice>
          <mc:Fallback xmlns="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4C4E4676-CB0D-EE44-E176-B28A885A864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80778" y="4150521"/>
                  <a:ext cx="471668" cy="369332"/>
                </a:xfrm>
                <a:prstGeom prst="rect">
                  <a:avLst/>
                </a:prstGeom>
                <a:blipFill>
                  <a:blip r:embed="rId9"/>
                  <a:stretch>
                    <a:fillRect b="-655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D860ECF8-E85E-349E-52EA-18C4C6BDC817}"/>
                    </a:ext>
                  </a:extLst>
                </p:cNvPr>
                <p:cNvSpPr txBox="1"/>
                <p:nvPr/>
              </p:nvSpPr>
              <p:spPr>
                <a:xfrm>
                  <a:off x="1377993" y="4854517"/>
                  <a:ext cx="48577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oMath>
                    </m:oMathPara>
                  </a14:m>
                  <a:endParaRPr lang="en-US"/>
                </a:p>
              </p:txBody>
            </p:sp>
          </mc:Choice>
          <mc:Fallback xmlns=""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D860ECF8-E85E-349E-52EA-18C4C6BDC81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77993" y="4854517"/>
                  <a:ext cx="485774" cy="369332"/>
                </a:xfrm>
                <a:prstGeom prst="rect">
                  <a:avLst/>
                </a:prstGeom>
                <a:blipFill>
                  <a:blip r:embed="rId10"/>
                  <a:stretch>
                    <a:fillRect b="-491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F68AC726-7CBB-05A2-1DA4-69154B8AAA20}"/>
              </a:ext>
            </a:extLst>
          </p:cNvPr>
          <p:cNvCxnSpPr>
            <a:cxnSpLocks/>
          </p:cNvCxnSpPr>
          <p:nvPr/>
        </p:nvCxnSpPr>
        <p:spPr>
          <a:xfrm>
            <a:off x="8699695" y="3790079"/>
            <a:ext cx="1112919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0BEB2934-70A2-A7B5-9117-4371061E5036}"/>
                  </a:ext>
                </a:extLst>
              </p:cNvPr>
              <p:cNvSpPr txBox="1"/>
              <p:nvPr/>
            </p:nvSpPr>
            <p:spPr>
              <a:xfrm>
                <a:off x="8884728" y="3396210"/>
                <a:ext cx="66050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𝑜𝑢𝑡</m:t>
                          </m:r>
                        </m:sub>
                      </m:sSub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0BEB2934-70A2-A7B5-9117-4371061E50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84728" y="3396210"/>
                <a:ext cx="660502" cy="369332"/>
              </a:xfrm>
              <a:prstGeom prst="rect">
                <a:avLst/>
              </a:prstGeom>
              <a:blipFill>
                <a:blip r:embed="rId11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4" name="Group 53">
            <a:extLst>
              <a:ext uri="{FF2B5EF4-FFF2-40B4-BE49-F238E27FC236}">
                <a16:creationId xmlns:a16="http://schemas.microsoft.com/office/drawing/2014/main" id="{779846C4-E0F4-3359-A1D9-171668EE496A}"/>
              </a:ext>
            </a:extLst>
          </p:cNvPr>
          <p:cNvGrpSpPr/>
          <p:nvPr/>
        </p:nvGrpSpPr>
        <p:grpSpPr>
          <a:xfrm>
            <a:off x="1967057" y="2903710"/>
            <a:ext cx="1412726" cy="1388805"/>
            <a:chOff x="2149937" y="3855075"/>
            <a:chExt cx="1412726" cy="1388805"/>
          </a:xfrm>
        </p:grpSpPr>
        <p:cxnSp>
          <p:nvCxnSpPr>
            <p:cNvPr id="55" name="Straight Arrow Connector 54">
              <a:extLst>
                <a:ext uri="{FF2B5EF4-FFF2-40B4-BE49-F238E27FC236}">
                  <a16:creationId xmlns:a16="http://schemas.microsoft.com/office/drawing/2014/main" id="{3162731B-2883-FD76-4FD4-B9EEE74C11AC}"/>
                </a:ext>
              </a:extLst>
            </p:cNvPr>
            <p:cNvCxnSpPr>
              <a:cxnSpLocks/>
            </p:cNvCxnSpPr>
            <p:nvPr/>
          </p:nvCxnSpPr>
          <p:spPr>
            <a:xfrm>
              <a:off x="2149937" y="4185569"/>
              <a:ext cx="1412726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56" name="Straight Arrow Connector 55">
              <a:extLst>
                <a:ext uri="{FF2B5EF4-FFF2-40B4-BE49-F238E27FC236}">
                  <a16:creationId xmlns:a16="http://schemas.microsoft.com/office/drawing/2014/main" id="{AE4966BA-5115-D0E9-E317-AC90579D634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149937" y="4494861"/>
              <a:ext cx="1398481" cy="16055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57" name="Straight Arrow Connector 56">
              <a:extLst>
                <a:ext uri="{FF2B5EF4-FFF2-40B4-BE49-F238E27FC236}">
                  <a16:creationId xmlns:a16="http://schemas.microsoft.com/office/drawing/2014/main" id="{97F68C5E-872C-0D5A-B9A9-A8E93C32822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159390" y="5238779"/>
              <a:ext cx="1389028" cy="5101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4DB1A799-8B39-798F-8D9C-6746FC8B7674}"/>
                    </a:ext>
                  </a:extLst>
                </p:cNvPr>
                <p:cNvSpPr txBox="1"/>
                <p:nvPr/>
              </p:nvSpPr>
              <p:spPr>
                <a:xfrm>
                  <a:off x="2496725" y="3855075"/>
                  <a:ext cx="46634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/>
                </a:p>
              </p:txBody>
            </p:sp>
          </mc:Choice>
          <mc:Fallback xmlns=""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4DB1A799-8B39-798F-8D9C-6746FC8B767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96725" y="3855075"/>
                  <a:ext cx="466346" cy="369332"/>
                </a:xfrm>
                <a:prstGeom prst="rect">
                  <a:avLst/>
                </a:prstGeom>
                <a:blipFill>
                  <a:blip r:embed="rId8"/>
                  <a:stretch>
                    <a:fillRect b="-491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E728A065-76A9-592F-2CF8-76783265B9AA}"/>
                    </a:ext>
                  </a:extLst>
                </p:cNvPr>
                <p:cNvSpPr txBox="1"/>
                <p:nvPr/>
              </p:nvSpPr>
              <p:spPr>
                <a:xfrm>
                  <a:off x="2491002" y="4157808"/>
                  <a:ext cx="47166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/>
                </a:p>
              </p:txBody>
            </p:sp>
          </mc:Choice>
          <mc:Fallback xmlns="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E728A065-76A9-592F-2CF8-76783265B9A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91002" y="4157808"/>
                  <a:ext cx="471668" cy="369332"/>
                </a:xfrm>
                <a:prstGeom prst="rect">
                  <a:avLst/>
                </a:prstGeom>
                <a:blipFill>
                  <a:blip r:embed="rId12"/>
                  <a:stretch>
                    <a:fillRect b="-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9E1324C8-A050-08B2-60DA-B45A89D092E1}"/>
                    </a:ext>
                  </a:extLst>
                </p:cNvPr>
                <p:cNvSpPr txBox="1"/>
                <p:nvPr/>
              </p:nvSpPr>
              <p:spPr>
                <a:xfrm>
                  <a:off x="2489154" y="4868176"/>
                  <a:ext cx="48577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oMath>
                    </m:oMathPara>
                  </a14:m>
                  <a:endParaRPr lang="en-US"/>
                </a:p>
              </p:txBody>
            </p:sp>
          </mc:Choice>
          <mc:Fallback xmlns=""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9E1324C8-A050-08B2-60DA-B45A89D092E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89154" y="4868176"/>
                  <a:ext cx="485774" cy="369332"/>
                </a:xfrm>
                <a:prstGeom prst="rect">
                  <a:avLst/>
                </a:prstGeom>
                <a:blipFill>
                  <a:blip r:embed="rId13"/>
                  <a:stretch>
                    <a:fillRect b="-655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13A2F568-CBED-3B0A-7734-C16EFCC5742C}"/>
              </a:ext>
            </a:extLst>
          </p:cNvPr>
          <p:cNvGrpSpPr/>
          <p:nvPr/>
        </p:nvGrpSpPr>
        <p:grpSpPr>
          <a:xfrm>
            <a:off x="3357761" y="3130515"/>
            <a:ext cx="915635" cy="1341120"/>
            <a:chOff x="2352904" y="4073124"/>
            <a:chExt cx="915635" cy="1341120"/>
          </a:xfrm>
        </p:grpSpPr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F496C3BB-B228-1039-000A-A2A93FB9939F}"/>
                </a:ext>
              </a:extLst>
            </p:cNvPr>
            <p:cNvSpPr/>
            <p:nvPr/>
          </p:nvSpPr>
          <p:spPr>
            <a:xfrm>
              <a:off x="2374926" y="4073124"/>
              <a:ext cx="871593" cy="1341120"/>
            </a:xfrm>
            <a:prstGeom prst="rect">
              <a:avLst/>
            </a:prstGeom>
            <a:noFill/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D117DA1B-DDD1-0597-8636-F2F2F66B18EF}"/>
                </a:ext>
              </a:extLst>
            </p:cNvPr>
            <p:cNvSpPr txBox="1"/>
            <p:nvPr/>
          </p:nvSpPr>
          <p:spPr>
            <a:xfrm>
              <a:off x="2352904" y="4524092"/>
              <a:ext cx="9156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>
                  <a:latin typeface="CMU Typewriter Text" panose="02000609000000000000" pitchFamily="49" charset="0"/>
                  <a:ea typeface="CMU Typewriter Text" panose="02000609000000000000" pitchFamily="49" charset="0"/>
                  <a:cs typeface="CMU Typewriter Text" panose="02000609000000000000" pitchFamily="49" charset="0"/>
                </a:rPr>
                <a:t>encode</a:t>
              </a:r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9AFC08FA-67D2-A49D-013D-A1A0D02F4C0D}"/>
              </a:ext>
            </a:extLst>
          </p:cNvPr>
          <p:cNvGrpSpPr/>
          <p:nvPr/>
        </p:nvGrpSpPr>
        <p:grpSpPr>
          <a:xfrm>
            <a:off x="7642712" y="3109941"/>
            <a:ext cx="915635" cy="1341120"/>
            <a:chOff x="2352904" y="4073124"/>
            <a:chExt cx="915635" cy="1341120"/>
          </a:xfrm>
        </p:grpSpPr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421D1E2D-F8E9-BF40-6EF4-45679780F6BB}"/>
                </a:ext>
              </a:extLst>
            </p:cNvPr>
            <p:cNvSpPr/>
            <p:nvPr/>
          </p:nvSpPr>
          <p:spPr>
            <a:xfrm>
              <a:off x="2374926" y="4073124"/>
              <a:ext cx="871593" cy="1341120"/>
            </a:xfrm>
            <a:prstGeom prst="rect">
              <a:avLst/>
            </a:prstGeom>
            <a:noFill/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57F05BA3-EB07-4DB2-1193-59ACE2CD074D}"/>
                </a:ext>
              </a:extLst>
            </p:cNvPr>
            <p:cNvSpPr txBox="1"/>
            <p:nvPr/>
          </p:nvSpPr>
          <p:spPr>
            <a:xfrm>
              <a:off x="2352904" y="4524092"/>
              <a:ext cx="9156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>
                  <a:latin typeface="CMU Typewriter Text" panose="02000609000000000000" pitchFamily="49" charset="0"/>
                  <a:ea typeface="CMU Typewriter Text" panose="02000609000000000000" pitchFamily="49" charset="0"/>
                  <a:cs typeface="CMU Typewriter Text" panose="02000609000000000000" pitchFamily="49" charset="0"/>
                </a:rPr>
                <a:t>decode</a:t>
              </a:r>
            </a:p>
          </p:txBody>
        </p:sp>
      </p:grp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A89BC0B2-A10D-DC77-D7E6-FADF4BC7059A}"/>
              </a:ext>
            </a:extLst>
          </p:cNvPr>
          <p:cNvCxnSpPr>
            <a:cxnSpLocks/>
          </p:cNvCxnSpPr>
          <p:nvPr/>
        </p:nvCxnSpPr>
        <p:spPr>
          <a:xfrm flipV="1">
            <a:off x="8536327" y="3785952"/>
            <a:ext cx="1276287" cy="825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B83370B-7702-6C3B-0DAC-8D27CCF9D6DF}"/>
                  </a:ext>
                </a:extLst>
              </p:cNvPr>
              <p:cNvSpPr txBox="1"/>
              <p:nvPr/>
            </p:nvSpPr>
            <p:spPr>
              <a:xfrm>
                <a:off x="1323963" y="1988919"/>
                <a:ext cx="274536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CMU Serif Roman" panose="02000603000000000000" pitchFamily="2" charset="0"/>
                    <a:ea typeface="CMU Serif Roman" panose="02000603000000000000" pitchFamily="2" charset="0"/>
                    <a:cs typeface="CMU Serif Roman" panose="02000603000000000000" pitchFamily="2" charset="0"/>
                  </a:rPr>
                  <a:t>For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…,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𝑜𝑢𝑡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𝔾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B83370B-7702-6C3B-0DAC-8D27CCF9D6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3963" y="1988919"/>
                <a:ext cx="2745367" cy="369332"/>
              </a:xfrm>
              <a:prstGeom prst="rect">
                <a:avLst/>
              </a:prstGeom>
              <a:blipFill>
                <a:blip r:embed="rId14"/>
                <a:stretch>
                  <a:fillRect l="-1843" t="-6667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73283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AC6EA2-77BA-44D2-A916-E7A8E8DF29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Claim 2: AGM</a:t>
            </a:r>
          </a:p>
        </p:txBody>
      </p:sp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B9BA4942-AB7A-BF7D-436C-70D2A95DE0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0E443-75A1-4C43-B58A-74D2520A4F33}" type="slidenum">
              <a:rPr lang="en-US" smtClean="0"/>
              <a:t>19</a:t>
            </a:fld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62324859-6FA3-9B9B-D837-4CD127A01E7B}"/>
              </a:ext>
            </a:extLst>
          </p:cNvPr>
          <p:cNvGrpSpPr/>
          <p:nvPr/>
        </p:nvGrpSpPr>
        <p:grpSpPr>
          <a:xfrm>
            <a:off x="3845810" y="2918833"/>
            <a:ext cx="4150579" cy="2209371"/>
            <a:chOff x="1036014" y="3604624"/>
            <a:chExt cx="4150579" cy="2209371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123FFA31-B846-1345-7A0D-EA993B464174}"/>
                </a:ext>
              </a:extLst>
            </p:cNvPr>
            <p:cNvSpPr/>
            <p:nvPr/>
          </p:nvSpPr>
          <p:spPr>
            <a:xfrm>
              <a:off x="2391507" y="3805312"/>
              <a:ext cx="1439594" cy="1341120"/>
            </a:xfrm>
            <a:prstGeom prst="rect">
              <a:avLst/>
            </a:prstGeom>
            <a:noFill/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E844E4C1-9404-06D9-8B3C-75A2AF426105}"/>
                </a:ext>
              </a:extLst>
            </p:cNvPr>
            <p:cNvSpPr txBox="1"/>
            <p:nvPr/>
          </p:nvSpPr>
          <p:spPr>
            <a:xfrm>
              <a:off x="2502804" y="4014207"/>
              <a:ext cx="1217000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latin typeface="CMU Serif Roman" panose="02000603000000000000" pitchFamily="2" charset="0"/>
                  <a:ea typeface="CMU Serif Roman" panose="02000603000000000000" pitchFamily="2" charset="0"/>
                  <a:cs typeface="CMU Serif Roman" panose="02000603000000000000" pitchFamily="2" charset="0"/>
                </a:rPr>
                <a:t>AGM </a:t>
              </a:r>
            </a:p>
            <a:p>
              <a:pPr algn="ctr"/>
              <a:r>
                <a:rPr lang="en-US" dirty="0">
                  <a:latin typeface="CMU Serif Roman" panose="02000603000000000000" pitchFamily="2" charset="0"/>
                  <a:ea typeface="CMU Serif Roman" panose="02000603000000000000" pitchFamily="2" charset="0"/>
                  <a:cs typeface="CMU Serif Roman" panose="02000603000000000000" pitchFamily="2" charset="0"/>
                </a:rPr>
                <a:t>Algorithm</a:t>
              </a:r>
            </a:p>
            <a:p>
              <a:pPr algn="ctr"/>
              <a:r>
                <a:rPr lang="en-US" dirty="0">
                  <a:latin typeface="CMU Serif Roman" panose="02000603000000000000" pitchFamily="2" charset="0"/>
                  <a:ea typeface="CMU Serif Roman" panose="02000603000000000000" pitchFamily="2" charset="0"/>
                  <a:cs typeface="CMU Serif Roman" panose="02000603000000000000" pitchFamily="2" charset="0"/>
                </a:rPr>
                <a:t>A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76050666-A7EE-A070-5BAA-B1F4E79C93E2}"/>
                    </a:ext>
                  </a:extLst>
                </p:cNvPr>
                <p:cNvSpPr txBox="1"/>
                <p:nvPr/>
              </p:nvSpPr>
              <p:spPr>
                <a:xfrm>
                  <a:off x="1036014" y="5444663"/>
                  <a:ext cx="415057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MU Serif Roman" panose="02000603000000000000" pitchFamily="2" charset="0"/>
                              <a:cs typeface="CMU Serif Roman" panose="02000603000000000000" pitchFamily="2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MU Serif Roman" panose="02000603000000000000" pitchFamily="2" charset="0"/>
                              <a:cs typeface="CMU Serif Roman" panose="02000603000000000000" pitchFamily="2" charset="0"/>
                            </a:rPr>
                            <m:t>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MU Serif Roman" panose="02000603000000000000" pitchFamily="2" charset="0"/>
                              <a:cs typeface="CMU Serif Roman" panose="02000603000000000000" pitchFamily="2" charset="0"/>
                            </a:rPr>
                            <m:t>𝐴</m:t>
                          </m:r>
                        </m:sub>
                      </m:sSub>
                    </m:oMath>
                  </a14:m>
                  <a:r>
                    <a:rPr lang="en-US">
                      <a:latin typeface="CMU Serif Roman" panose="02000603000000000000" pitchFamily="2" charset="0"/>
                      <a:ea typeface="CMU Serif Roman" panose="02000603000000000000" pitchFamily="2" charset="0"/>
                      <a:cs typeface="CMU Serif Roman" panose="02000603000000000000" pitchFamily="2" charset="0"/>
                    </a:rPr>
                    <a:t> is some group encoding known to A</a:t>
                  </a:r>
                </a:p>
              </p:txBody>
            </p:sp>
          </mc:Choice>
          <mc:Fallback xmlns="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76050666-A7EE-A070-5BAA-B1F4E79C93E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36014" y="5444663"/>
                  <a:ext cx="4150579" cy="369332"/>
                </a:xfrm>
                <a:prstGeom prst="rect">
                  <a:avLst/>
                </a:prstGeom>
                <a:blipFill>
                  <a:blip r:embed="rId2"/>
                  <a:stretch>
                    <a:fillRect t="-6667" b="-2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E6633342-FBDB-1719-3D87-312B4857D1EF}"/>
                </a:ext>
              </a:extLst>
            </p:cNvPr>
            <p:cNvCxnSpPr/>
            <p:nvPr/>
          </p:nvCxnSpPr>
          <p:spPr>
            <a:xfrm>
              <a:off x="1406769" y="3929575"/>
              <a:ext cx="984738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214635EC-F3A6-DEB4-90E8-E4CB2016FD49}"/>
                </a:ext>
              </a:extLst>
            </p:cNvPr>
            <p:cNvCxnSpPr/>
            <p:nvPr/>
          </p:nvCxnSpPr>
          <p:spPr>
            <a:xfrm>
              <a:off x="1406769" y="4989341"/>
              <a:ext cx="984738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81E8A08E-88D4-015B-40A9-BA8BC2DAD738}"/>
                    </a:ext>
                  </a:extLst>
                </p:cNvPr>
                <p:cNvSpPr txBox="1"/>
                <p:nvPr/>
              </p:nvSpPr>
              <p:spPr>
                <a:xfrm>
                  <a:off x="1470677" y="3604624"/>
                  <a:ext cx="810029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81E8A08E-88D4-015B-40A9-BA8BC2DAD73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70677" y="3604624"/>
                  <a:ext cx="810029" cy="338554"/>
                </a:xfrm>
                <a:prstGeom prst="rect">
                  <a:avLst/>
                </a:prstGeom>
                <a:blipFill>
                  <a:blip r:embed="rId3"/>
                  <a:stretch>
                    <a:fillRect b="-1428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6350434E-D01E-3EC1-AAB4-05251831A1B4}"/>
                    </a:ext>
                  </a:extLst>
                </p:cNvPr>
                <p:cNvSpPr txBox="1"/>
                <p:nvPr/>
              </p:nvSpPr>
              <p:spPr>
                <a:xfrm>
                  <a:off x="1470181" y="4644231"/>
                  <a:ext cx="828560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1600"/>
                </a:p>
              </p:txBody>
            </p:sp>
          </mc:Choice>
          <mc:Fallback xmlns="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6350434E-D01E-3EC1-AAB4-05251831A1B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70181" y="4644231"/>
                  <a:ext cx="828560" cy="338554"/>
                </a:xfrm>
                <a:prstGeom prst="rect">
                  <a:avLst/>
                </a:prstGeom>
                <a:blipFill>
                  <a:blip r:embed="rId4"/>
                  <a:stretch>
                    <a:fillRect b="-1428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AEC2BDA4-D784-DB22-436E-1D04F4EB217E}"/>
                </a:ext>
              </a:extLst>
            </p:cNvPr>
            <p:cNvCxnSpPr/>
            <p:nvPr/>
          </p:nvCxnSpPr>
          <p:spPr>
            <a:xfrm>
              <a:off x="3831101" y="4152642"/>
              <a:ext cx="984738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98855D7A-FEFA-5381-A872-BB2AB6169C88}"/>
                    </a:ext>
                  </a:extLst>
                </p:cNvPr>
                <p:cNvSpPr txBox="1"/>
                <p:nvPr/>
              </p:nvSpPr>
              <p:spPr>
                <a:xfrm>
                  <a:off x="3831915" y="3783207"/>
                  <a:ext cx="983924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𝑜𝑢𝑡</m:t>
                            </m:r>
                          </m:sub>
                        </m:s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1600"/>
                </a:p>
              </p:txBody>
            </p:sp>
          </mc:Choice>
          <mc:Fallback xmlns="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98855D7A-FEFA-5381-A872-BB2AB6169C8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31915" y="3783207"/>
                  <a:ext cx="983924" cy="338554"/>
                </a:xfrm>
                <a:prstGeom prst="rect">
                  <a:avLst/>
                </a:prstGeom>
                <a:blipFill>
                  <a:blip r:embed="rId5"/>
                  <a:stretch>
                    <a:fillRect b="-1428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50667441-D6B5-B811-FA6F-E0041B77024E}"/>
              </a:ext>
            </a:extLst>
          </p:cNvPr>
          <p:cNvSpPr txBox="1"/>
          <p:nvPr/>
        </p:nvSpPr>
        <p:spPr>
          <a:xfrm>
            <a:off x="4427446" y="3205775"/>
            <a:ext cx="5629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4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bits</a:t>
            </a:r>
            <a:endParaRPr lang="en-US" dirty="0">
              <a:solidFill>
                <a:schemeClr val="accent4"/>
              </a:solidFill>
              <a:latin typeface="CMU Typewriter Text" panose="02000609000000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AC5C972-F3F1-0749-5870-BBE016C7040A}"/>
              </a:ext>
            </a:extLst>
          </p:cNvPr>
          <p:cNvSpPr txBox="1"/>
          <p:nvPr/>
        </p:nvSpPr>
        <p:spPr>
          <a:xfrm>
            <a:off x="4427788" y="4256054"/>
            <a:ext cx="5629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4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bits</a:t>
            </a:r>
            <a:endParaRPr lang="en-US" dirty="0">
              <a:solidFill>
                <a:schemeClr val="accent4"/>
              </a:solidFill>
              <a:latin typeface="CMU Typewriter Text" panose="02000609000000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9181372-8F3A-62C9-6B4F-D58D545EA76C}"/>
              </a:ext>
            </a:extLst>
          </p:cNvPr>
          <p:cNvSpPr txBox="1"/>
          <p:nvPr/>
        </p:nvSpPr>
        <p:spPr>
          <a:xfrm>
            <a:off x="4899234" y="3221158"/>
            <a:ext cx="2438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...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AAD62B44-DB50-9093-1F62-0CABE18ABF9A}"/>
              </a:ext>
            </a:extLst>
          </p:cNvPr>
          <p:cNvGrpSpPr/>
          <p:nvPr/>
        </p:nvGrpSpPr>
        <p:grpSpPr>
          <a:xfrm>
            <a:off x="6575645" y="3943969"/>
            <a:ext cx="1049990" cy="516672"/>
            <a:chOff x="6620672" y="4003336"/>
            <a:chExt cx="1049990" cy="51667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90421D37-8CE4-5DA6-5C21-E7D082DA61FA}"/>
                    </a:ext>
                  </a:extLst>
                </p:cNvPr>
                <p:cNvSpPr txBox="1"/>
                <p:nvPr/>
              </p:nvSpPr>
              <p:spPr>
                <a:xfrm>
                  <a:off x="6620672" y="4212231"/>
                  <a:ext cx="986809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,…, </m:t>
                        </m:r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90421D37-8CE4-5DA6-5C21-E7D082DA61F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20672" y="4212231"/>
                  <a:ext cx="986809" cy="307777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AB5EBBC2-9D67-A252-2059-CEC69D4E572B}"/>
                </a:ext>
              </a:extLst>
            </p:cNvPr>
            <p:cNvCxnSpPr>
              <a:cxnSpLocks/>
            </p:cNvCxnSpPr>
            <p:nvPr/>
          </p:nvCxnSpPr>
          <p:spPr>
            <a:xfrm>
              <a:off x="6676686" y="4267080"/>
              <a:ext cx="993976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07E18AEA-8937-B75F-B32F-F39B50DABB40}"/>
                </a:ext>
              </a:extLst>
            </p:cNvPr>
            <p:cNvSpPr txBox="1"/>
            <p:nvPr/>
          </p:nvSpPr>
          <p:spPr>
            <a:xfrm>
              <a:off x="6832588" y="4003336"/>
              <a:ext cx="56297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chemeClr val="accent4"/>
                  </a:solidFill>
                  <a:latin typeface="CMU Typewriter Text" panose="02000609000000000000" pitchFamily="49" charset="0"/>
                  <a:ea typeface="CMU Typewriter Text" panose="02000609000000000000" pitchFamily="49" charset="0"/>
                  <a:cs typeface="CMU Typewriter Text" panose="02000609000000000000" pitchFamily="49" charset="0"/>
                </a:rPr>
                <a:t>bits</a:t>
              </a:r>
              <a:endParaRPr lang="en-US" dirty="0">
                <a:solidFill>
                  <a:schemeClr val="accent4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endParaRP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E05AF953-7766-4CA6-4100-4B0096240A58}"/>
              </a:ext>
            </a:extLst>
          </p:cNvPr>
          <p:cNvSpPr txBox="1"/>
          <p:nvPr/>
        </p:nvSpPr>
        <p:spPr>
          <a:xfrm>
            <a:off x="7638761" y="3321017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Output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C989DC6D-5BDC-2DE6-4BC5-E424DF20386C}"/>
              </a:ext>
            </a:extLst>
          </p:cNvPr>
          <p:cNvSpPr txBox="1"/>
          <p:nvPr/>
        </p:nvSpPr>
        <p:spPr>
          <a:xfrm>
            <a:off x="7608499" y="4023047"/>
            <a:ext cx="15039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Explanations</a:t>
            </a:r>
          </a:p>
        </p:txBody>
      </p:sp>
    </p:spTree>
    <p:extLst>
      <p:ext uri="{BB962C8B-B14F-4D97-AF65-F5344CB8AC3E}">
        <p14:creationId xmlns:p14="http://schemas.microsoft.com/office/powerpoint/2010/main" val="33827873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6B94A5-2A17-3EA3-F5FF-D36EE2BB5B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Group-based cryptography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F198DB5-45DC-CE23-7A52-64A7FB4BBFBA}"/>
              </a:ext>
            </a:extLst>
          </p:cNvPr>
          <p:cNvGrpSpPr/>
          <p:nvPr/>
        </p:nvGrpSpPr>
        <p:grpSpPr>
          <a:xfrm>
            <a:off x="1239314" y="2288321"/>
            <a:ext cx="2724633" cy="3035622"/>
            <a:chOff x="1239314" y="2288321"/>
            <a:chExt cx="2724633" cy="3035622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BEF6818-9977-89FE-E8AF-5FFD5AE0217C}"/>
                </a:ext>
              </a:extLst>
            </p:cNvPr>
            <p:cNvSpPr/>
            <p:nvPr/>
          </p:nvSpPr>
          <p:spPr>
            <a:xfrm>
              <a:off x="1239314" y="2288321"/>
              <a:ext cx="2724633" cy="303562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endParaRPr>
            </a:p>
            <a:p>
              <a:r>
                <a:rPr lang="en-US">
                  <a:latin typeface="CMU Serif Roman" panose="02000603000000000000" pitchFamily="2" charset="0"/>
                  <a:ea typeface="CMU Serif Roman" panose="02000603000000000000" pitchFamily="2" charset="0"/>
                  <a:cs typeface="CMU Serif Roman" panose="02000603000000000000" pitchFamily="2" charset="0"/>
                </a:rPr>
                <a:t>No idealizing assumption</a:t>
              </a:r>
            </a:p>
            <a:p>
              <a:endParaRPr lang="en-US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endParaRPr>
            </a:p>
            <a:p>
              <a:r>
                <a:rPr lang="en-US">
                  <a:latin typeface="CMU Serif Roman" panose="02000603000000000000" pitchFamily="2" charset="0"/>
                  <a:ea typeface="CMU Serif Roman" panose="02000603000000000000" pitchFamily="2" charset="0"/>
                  <a:cs typeface="CMU Serif Roman" panose="02000603000000000000" pitchFamily="2" charset="0"/>
                </a:rPr>
                <a:t>Direct access to group elements</a:t>
              </a:r>
              <a:endParaRPr lang="en-US" b="1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endParaRPr>
            </a:p>
            <a:p>
              <a:endParaRPr lang="en-US" i="1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endParaRPr>
            </a:p>
            <a:p>
              <a:r>
                <a:rPr lang="en-US">
                  <a:latin typeface="CMU Serif Roman" panose="02000603000000000000" pitchFamily="2" charset="0"/>
                  <a:ea typeface="CMU Serif Roman" panose="02000603000000000000" pitchFamily="2" charset="0"/>
                  <a:cs typeface="CMU Serif Roman" panose="02000603000000000000" pitchFamily="2" charset="0"/>
                </a:rPr>
                <a:t>Unrestricted group operations</a:t>
              </a:r>
              <a:endParaRPr lang="en-US" b="1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A2CD369C-C3F8-BBDE-C1D5-DD31D4CF7329}"/>
                </a:ext>
              </a:extLst>
            </p:cNvPr>
            <p:cNvSpPr txBox="1"/>
            <p:nvPr/>
          </p:nvSpPr>
          <p:spPr>
            <a:xfrm>
              <a:off x="1427270" y="2357944"/>
              <a:ext cx="234872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u="sng">
                  <a:latin typeface="CMU Serif Roman" panose="02000603000000000000" pitchFamily="2" charset="0"/>
                  <a:ea typeface="CMU Serif Roman" panose="02000603000000000000" pitchFamily="2" charset="0"/>
                  <a:cs typeface="CMU Serif Roman" panose="02000603000000000000" pitchFamily="2" charset="0"/>
                </a:rPr>
                <a:t>Standard Model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4BEDC21-7865-1AC4-DACB-EC99D51B7C05}"/>
              </a:ext>
            </a:extLst>
          </p:cNvPr>
          <p:cNvGrpSpPr/>
          <p:nvPr/>
        </p:nvGrpSpPr>
        <p:grpSpPr>
          <a:xfrm>
            <a:off x="4707849" y="2288321"/>
            <a:ext cx="2738250" cy="3035622"/>
            <a:chOff x="4707849" y="2288321"/>
            <a:chExt cx="2738250" cy="3035622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1C3B6E2-1EE9-7207-FB89-C56E9670D302}"/>
                </a:ext>
              </a:extLst>
            </p:cNvPr>
            <p:cNvSpPr/>
            <p:nvPr/>
          </p:nvSpPr>
          <p:spPr>
            <a:xfrm>
              <a:off x="4721466" y="2288321"/>
              <a:ext cx="2724633" cy="303562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endParaRPr>
            </a:p>
            <a:p>
              <a:endParaRPr lang="en-US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endParaRPr>
            </a:p>
            <a:p>
              <a:endParaRPr lang="en-US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endParaRPr>
            </a:p>
            <a:p>
              <a:r>
                <a:rPr lang="en-US">
                  <a:latin typeface="CMU Serif Roman" panose="02000603000000000000" pitchFamily="2" charset="0"/>
                  <a:ea typeface="CMU Serif Roman" panose="02000603000000000000" pitchFamily="2" charset="0"/>
                  <a:cs typeface="CMU Serif Roman" panose="02000603000000000000" pitchFamily="2" charset="0"/>
                </a:rPr>
                <a:t>Direct access to group elements</a:t>
              </a:r>
              <a:endParaRPr lang="en-US" b="1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endParaRPr>
            </a:p>
            <a:p>
              <a:endParaRPr lang="en-US" i="1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endParaRPr>
            </a:p>
            <a:p>
              <a:r>
                <a:rPr lang="en-US">
                  <a:latin typeface="CMU Serif Roman" panose="02000603000000000000" pitchFamily="2" charset="0"/>
                  <a:ea typeface="CMU Serif Roman" panose="02000603000000000000" pitchFamily="2" charset="0"/>
                  <a:cs typeface="CMU Serif Roman" panose="02000603000000000000" pitchFamily="2" charset="0"/>
                </a:rPr>
                <a:t>Restricted group operations</a:t>
              </a:r>
              <a:endParaRPr lang="en-US" b="1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endParaRPr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38E96DC9-5477-65BA-72D3-E98B1D0E7EE6}"/>
                </a:ext>
              </a:extLst>
            </p:cNvPr>
            <p:cNvGrpSpPr/>
            <p:nvPr/>
          </p:nvGrpSpPr>
          <p:grpSpPr>
            <a:xfrm>
              <a:off x="4707849" y="2288321"/>
              <a:ext cx="2738250" cy="830997"/>
              <a:chOff x="4474612" y="2353303"/>
              <a:chExt cx="2738250" cy="830997"/>
            </a:xfrm>
          </p:grpSpPr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871D836-76F6-ED42-B54F-DA9D0EB2CCFD}"/>
                  </a:ext>
                </a:extLst>
              </p:cNvPr>
              <p:cNvSpPr txBox="1"/>
              <p:nvPr/>
            </p:nvSpPr>
            <p:spPr>
              <a:xfrm>
                <a:off x="4707849" y="2353303"/>
                <a:ext cx="227177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latin typeface="CMU SERIF ROMAN" panose="02000603000000000000" pitchFamily="2" charset="0"/>
                    <a:ea typeface="CMU SERIF ROMAN" panose="02000603000000000000" pitchFamily="2" charset="0"/>
                    <a:cs typeface="CMU SERIF ROMAN" panose="02000603000000000000" pitchFamily="2" charset="0"/>
                  </a:rPr>
                  <a:t>AGM </a:t>
                </a:r>
                <a:r>
                  <a:rPr lang="en-US" sz="2400">
                    <a:latin typeface="CMU Serif Roman" panose="02000603000000000000" pitchFamily="2" charset="0"/>
                    <a:ea typeface="CMU Serif Roman" panose="02000603000000000000" pitchFamily="2" charset="0"/>
                    <a:cs typeface="CMU Serif Roman" panose="02000603000000000000" pitchFamily="2" charset="0"/>
                  </a:rPr>
                  <a:t>[FKL18] </a:t>
                </a:r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4C071F5-C816-8F5A-C445-4EE10B3AC911}"/>
                  </a:ext>
                </a:extLst>
              </p:cNvPr>
              <p:cNvSpPr txBox="1"/>
              <p:nvPr/>
            </p:nvSpPr>
            <p:spPr>
              <a:xfrm>
                <a:off x="4474612" y="2814968"/>
                <a:ext cx="273825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u="sng">
                    <a:latin typeface="CMU Serif Roman" panose="02000603000000000000" pitchFamily="2" charset="0"/>
                    <a:ea typeface="CMU Serif Roman" panose="02000603000000000000" pitchFamily="2" charset="0"/>
                    <a:cs typeface="CMU Serif Roman" panose="02000603000000000000" pitchFamily="2" charset="0"/>
                  </a:rPr>
                  <a:t>(Algebraic Group Model)</a:t>
                </a:r>
              </a:p>
            </p:txBody>
          </p:sp>
        </p:grp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D3403E1-C24D-5BF8-3CF3-FEA2EE158B5C}"/>
              </a:ext>
            </a:extLst>
          </p:cNvPr>
          <p:cNvGrpSpPr/>
          <p:nvPr/>
        </p:nvGrpSpPr>
        <p:grpSpPr>
          <a:xfrm>
            <a:off x="8099440" y="2320812"/>
            <a:ext cx="3147015" cy="3003131"/>
            <a:chOff x="8099440" y="2320812"/>
            <a:chExt cx="3147015" cy="3003131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809871B-C562-5603-367F-BC17C9652FBC}"/>
                </a:ext>
              </a:extLst>
            </p:cNvPr>
            <p:cNvSpPr/>
            <p:nvPr/>
          </p:nvSpPr>
          <p:spPr>
            <a:xfrm>
              <a:off x="8099440" y="2320812"/>
              <a:ext cx="3085912" cy="300313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 sz="2000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endParaRPr>
            </a:p>
            <a:p>
              <a:endParaRPr lang="en-US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endParaRPr>
            </a:p>
            <a:p>
              <a:r>
                <a:rPr lang="en-US">
                  <a:latin typeface="CMU Serif Roman" panose="02000603000000000000" pitchFamily="2" charset="0"/>
                  <a:ea typeface="CMU Serif Roman" panose="02000603000000000000" pitchFamily="2" charset="0"/>
                  <a:cs typeface="CMU Serif Roman" panose="02000603000000000000" pitchFamily="2" charset="0"/>
                </a:rPr>
                <a:t>Black-box access to group elements</a:t>
              </a:r>
            </a:p>
            <a:p>
              <a:endParaRPr lang="en-US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endParaRPr>
            </a:p>
            <a:p>
              <a:r>
                <a:rPr lang="en-US">
                  <a:latin typeface="CMU Serif Roman" panose="02000603000000000000" pitchFamily="2" charset="0"/>
                  <a:ea typeface="CMU Serif Roman" panose="02000603000000000000" pitchFamily="2" charset="0"/>
                  <a:cs typeface="CMU Serif Roman" panose="02000603000000000000" pitchFamily="2" charset="0"/>
                </a:rPr>
                <a:t>Black-box group operations</a:t>
              </a: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6E7782B4-B2AF-8CB8-E3E7-A88505F00087}"/>
                </a:ext>
              </a:extLst>
            </p:cNvPr>
            <p:cNvGrpSpPr/>
            <p:nvPr/>
          </p:nvGrpSpPr>
          <p:grpSpPr>
            <a:xfrm>
              <a:off x="8099440" y="2357944"/>
              <a:ext cx="3147015" cy="826356"/>
              <a:chOff x="8099440" y="2357944"/>
              <a:chExt cx="3147015" cy="826356"/>
            </a:xfrm>
          </p:grpSpPr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41C3AB1-6CAF-32B0-19E6-E3592139BC44}"/>
                  </a:ext>
                </a:extLst>
              </p:cNvPr>
              <p:cNvSpPr txBox="1"/>
              <p:nvPr/>
            </p:nvSpPr>
            <p:spPr>
              <a:xfrm>
                <a:off x="8099440" y="2357944"/>
                <a:ext cx="314701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latin typeface="CMU SERIF ROMAN" panose="02000603000000000000" pitchFamily="2" charset="0"/>
                    <a:ea typeface="CMU SERIF ROMAN" panose="02000603000000000000" pitchFamily="2" charset="0"/>
                    <a:cs typeface="CMU SERIF ROMAN" panose="02000603000000000000" pitchFamily="2" charset="0"/>
                  </a:rPr>
                  <a:t>GGM </a:t>
                </a:r>
                <a:r>
                  <a:rPr lang="en-US" sz="2400">
                    <a:latin typeface="CMU Serif Roman" panose="02000603000000000000" pitchFamily="2" charset="0"/>
                    <a:ea typeface="CMU Serif Roman" panose="02000603000000000000" pitchFamily="2" charset="0"/>
                    <a:cs typeface="CMU Serif Roman" panose="02000603000000000000" pitchFamily="2" charset="0"/>
                  </a:rPr>
                  <a:t>[Sho97, Mau05]</a:t>
                </a:r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DA6B662-C45A-6C66-77B8-76D844785551}"/>
                  </a:ext>
                </a:extLst>
              </p:cNvPr>
              <p:cNvSpPr txBox="1"/>
              <p:nvPr/>
            </p:nvSpPr>
            <p:spPr>
              <a:xfrm>
                <a:off x="8332677" y="2814968"/>
                <a:ext cx="25539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u="sng">
                    <a:latin typeface="CMU Serif Roman" panose="02000603000000000000" pitchFamily="2" charset="0"/>
                    <a:ea typeface="CMU Serif Roman" panose="02000603000000000000" pitchFamily="2" charset="0"/>
                    <a:cs typeface="CMU Serif Roman" panose="02000603000000000000" pitchFamily="2" charset="0"/>
                  </a:rPr>
                  <a:t>(Generic Group Model)</a:t>
                </a:r>
              </a:p>
            </p:txBody>
          </p:sp>
        </p:grp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55157152-8A3E-859F-91CD-68B847E29E9A}"/>
              </a:ext>
            </a:extLst>
          </p:cNvPr>
          <p:cNvSpPr txBox="1"/>
          <p:nvPr/>
        </p:nvSpPr>
        <p:spPr>
          <a:xfrm>
            <a:off x="4113624" y="3513744"/>
            <a:ext cx="5116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&lt;</a:t>
            </a:r>
            <a:endParaRPr lang="en-US" b="1">
              <a:latin typeface="CMU SERIF ROMAN" panose="02000603000000000000" pitchFamily="2" charset="0"/>
              <a:ea typeface="CMU SERIF ROMAN" panose="02000603000000000000" pitchFamily="2" charset="0"/>
              <a:cs typeface="CMU SERIF ROMAN" panose="02000603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5C2300B-468A-433A-2391-DFB221619391}"/>
              </a:ext>
            </a:extLst>
          </p:cNvPr>
          <p:cNvSpPr txBox="1"/>
          <p:nvPr/>
        </p:nvSpPr>
        <p:spPr>
          <a:xfrm>
            <a:off x="7516930" y="3513743"/>
            <a:ext cx="5116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&lt;</a:t>
            </a:r>
            <a:endParaRPr lang="en-US" b="1">
              <a:latin typeface="CMU SERIF ROMAN" panose="02000603000000000000" pitchFamily="2" charset="0"/>
              <a:ea typeface="CMU SERIF ROMAN" panose="02000603000000000000" pitchFamily="2" charset="0"/>
              <a:cs typeface="CMU SERIF ROMAN" panose="02000603000000000000" pitchFamily="2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4206C22B-A896-BAB4-023C-4730EC47A742}"/>
              </a:ext>
            </a:extLst>
          </p:cNvPr>
          <p:cNvGrpSpPr/>
          <p:nvPr/>
        </p:nvGrpSpPr>
        <p:grpSpPr>
          <a:xfrm>
            <a:off x="6671710" y="1709032"/>
            <a:ext cx="3050835" cy="870636"/>
            <a:chOff x="6671710" y="1709032"/>
            <a:chExt cx="3050835" cy="870636"/>
          </a:xfrm>
        </p:grpSpPr>
        <p:sp>
          <p:nvSpPr>
            <p:cNvPr id="20" name="Right Arrow 19">
              <a:extLst>
                <a:ext uri="{FF2B5EF4-FFF2-40B4-BE49-F238E27FC236}">
                  <a16:creationId xmlns:a16="http://schemas.microsoft.com/office/drawing/2014/main" id="{4AB4F1F9-4A9F-7329-A1A4-4BC6C7690BC3}"/>
                </a:ext>
              </a:extLst>
            </p:cNvPr>
            <p:cNvSpPr/>
            <p:nvPr/>
          </p:nvSpPr>
          <p:spPr>
            <a:xfrm>
              <a:off x="7212862" y="2118003"/>
              <a:ext cx="990756" cy="461665"/>
            </a:xfrm>
            <a:prstGeom prst="rightArrow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6"/>
                </a:solidFill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C885C44-6932-6756-6FE0-F26B68BE455A}"/>
                </a:ext>
              </a:extLst>
            </p:cNvPr>
            <p:cNvSpPr txBox="1"/>
            <p:nvPr/>
          </p:nvSpPr>
          <p:spPr>
            <a:xfrm>
              <a:off x="6671710" y="1709032"/>
              <a:ext cx="305083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>
                  <a:solidFill>
                    <a:schemeClr val="accent6"/>
                  </a:solidFill>
                  <a:latin typeface="CMU Serif Roman" panose="02000603000000000000" pitchFamily="2" charset="0"/>
                  <a:ea typeface="CMU Serif Roman" panose="02000603000000000000" pitchFamily="2" charset="0"/>
                  <a:cs typeface="CMU Serif Roman" panose="02000603000000000000" pitchFamily="2" charset="0"/>
                </a:rPr>
                <a:t>Lifting result[FKL18]</a:t>
              </a:r>
            </a:p>
          </p:txBody>
        </p:sp>
      </p:grpSp>
      <p:pic>
        <p:nvPicPr>
          <p:cNvPr id="28" name="Graphic 27" descr="Smiling with hearts face outline with solid fill">
            <a:extLst>
              <a:ext uri="{FF2B5EF4-FFF2-40B4-BE49-F238E27FC236}">
                <a16:creationId xmlns:a16="http://schemas.microsoft.com/office/drawing/2014/main" id="{531C1497-B3D9-59E4-69E9-57F1AA034D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85141" y="646699"/>
            <a:ext cx="1619522" cy="1619522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89E608A-4B5C-BB52-CBB9-6C7889CB8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0E443-75A1-4C43-B58A-74D2520A4F3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004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AC6EA2-77BA-44D2-A916-E7A8E8DF29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Claim 2: AGM</a:t>
            </a:r>
          </a:p>
        </p:txBody>
      </p:sp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B9BA4942-AB7A-BF7D-436C-70D2A95DE0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0E443-75A1-4C43-B58A-74D2520A4F33}" type="slidenum">
              <a:rPr lang="en-US" smtClean="0"/>
              <a:t>20</a:t>
            </a:fld>
            <a:endParaRPr lang="en-US" dirty="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62324859-6FA3-9B9B-D837-4CD127A01E7B}"/>
              </a:ext>
            </a:extLst>
          </p:cNvPr>
          <p:cNvGrpSpPr/>
          <p:nvPr/>
        </p:nvGrpSpPr>
        <p:grpSpPr>
          <a:xfrm>
            <a:off x="3845810" y="2918833"/>
            <a:ext cx="4150579" cy="2209371"/>
            <a:chOff x="1036014" y="3604624"/>
            <a:chExt cx="4150579" cy="2209371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123FFA31-B846-1345-7A0D-EA993B464174}"/>
                </a:ext>
              </a:extLst>
            </p:cNvPr>
            <p:cNvSpPr/>
            <p:nvPr/>
          </p:nvSpPr>
          <p:spPr>
            <a:xfrm>
              <a:off x="2391507" y="3805312"/>
              <a:ext cx="1439594" cy="1341120"/>
            </a:xfrm>
            <a:prstGeom prst="rect">
              <a:avLst/>
            </a:prstGeom>
            <a:noFill/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E844E4C1-9404-06D9-8B3C-75A2AF426105}"/>
                </a:ext>
              </a:extLst>
            </p:cNvPr>
            <p:cNvSpPr txBox="1"/>
            <p:nvPr/>
          </p:nvSpPr>
          <p:spPr>
            <a:xfrm>
              <a:off x="2502804" y="4014207"/>
              <a:ext cx="1217000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latin typeface="CMU Serif Roman" panose="02000603000000000000" pitchFamily="2" charset="0"/>
                  <a:ea typeface="CMU Serif Roman" panose="02000603000000000000" pitchFamily="2" charset="0"/>
                  <a:cs typeface="CMU Serif Roman" panose="02000603000000000000" pitchFamily="2" charset="0"/>
                </a:rPr>
                <a:t>AGM </a:t>
              </a:r>
            </a:p>
            <a:p>
              <a:pPr algn="ctr"/>
              <a:r>
                <a:rPr lang="en-US" dirty="0">
                  <a:latin typeface="CMU Serif Roman" panose="02000603000000000000" pitchFamily="2" charset="0"/>
                  <a:ea typeface="CMU Serif Roman" panose="02000603000000000000" pitchFamily="2" charset="0"/>
                  <a:cs typeface="CMU Serif Roman" panose="02000603000000000000" pitchFamily="2" charset="0"/>
                </a:rPr>
                <a:t>Algorithm</a:t>
              </a:r>
            </a:p>
            <a:p>
              <a:pPr algn="ctr"/>
              <a:r>
                <a:rPr lang="en-US" dirty="0">
                  <a:latin typeface="CMU Serif Roman" panose="02000603000000000000" pitchFamily="2" charset="0"/>
                  <a:ea typeface="CMU Serif Roman" panose="02000603000000000000" pitchFamily="2" charset="0"/>
                  <a:cs typeface="CMU Serif Roman" panose="02000603000000000000" pitchFamily="2" charset="0"/>
                </a:rPr>
                <a:t>A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76050666-A7EE-A070-5BAA-B1F4E79C93E2}"/>
                    </a:ext>
                  </a:extLst>
                </p:cNvPr>
                <p:cNvSpPr txBox="1"/>
                <p:nvPr/>
              </p:nvSpPr>
              <p:spPr>
                <a:xfrm>
                  <a:off x="1036014" y="5444663"/>
                  <a:ext cx="415057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MU Serif Roman" panose="02000603000000000000" pitchFamily="2" charset="0"/>
                              <a:cs typeface="CMU Serif Roman" panose="02000603000000000000" pitchFamily="2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MU Serif Roman" panose="02000603000000000000" pitchFamily="2" charset="0"/>
                              <a:cs typeface="CMU Serif Roman" panose="02000603000000000000" pitchFamily="2" charset="0"/>
                            </a:rPr>
                            <m:t>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MU Serif Roman" panose="02000603000000000000" pitchFamily="2" charset="0"/>
                              <a:cs typeface="CMU Serif Roman" panose="02000603000000000000" pitchFamily="2" charset="0"/>
                            </a:rPr>
                            <m:t>𝐴</m:t>
                          </m:r>
                        </m:sub>
                      </m:sSub>
                    </m:oMath>
                  </a14:m>
                  <a:r>
                    <a:rPr lang="en-US">
                      <a:latin typeface="CMU Serif Roman" panose="02000603000000000000" pitchFamily="2" charset="0"/>
                      <a:ea typeface="CMU Serif Roman" panose="02000603000000000000" pitchFamily="2" charset="0"/>
                      <a:cs typeface="CMU Serif Roman" panose="02000603000000000000" pitchFamily="2" charset="0"/>
                    </a:rPr>
                    <a:t> is some group encoding known to A</a:t>
                  </a:r>
                </a:p>
              </p:txBody>
            </p:sp>
          </mc:Choice>
          <mc:Fallback xmlns="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76050666-A7EE-A070-5BAA-B1F4E79C93E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36014" y="5444663"/>
                  <a:ext cx="4150579" cy="369332"/>
                </a:xfrm>
                <a:prstGeom prst="rect">
                  <a:avLst/>
                </a:prstGeom>
                <a:blipFill>
                  <a:blip r:embed="rId2"/>
                  <a:stretch>
                    <a:fillRect t="-6667" b="-2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E6633342-FBDB-1719-3D87-312B4857D1EF}"/>
                </a:ext>
              </a:extLst>
            </p:cNvPr>
            <p:cNvCxnSpPr/>
            <p:nvPr/>
          </p:nvCxnSpPr>
          <p:spPr>
            <a:xfrm>
              <a:off x="1406769" y="3929575"/>
              <a:ext cx="984738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214635EC-F3A6-DEB4-90E8-E4CB2016FD49}"/>
                </a:ext>
              </a:extLst>
            </p:cNvPr>
            <p:cNvCxnSpPr/>
            <p:nvPr/>
          </p:nvCxnSpPr>
          <p:spPr>
            <a:xfrm>
              <a:off x="1406769" y="4989341"/>
              <a:ext cx="984738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81E8A08E-88D4-015B-40A9-BA8BC2DAD738}"/>
                    </a:ext>
                  </a:extLst>
                </p:cNvPr>
                <p:cNvSpPr txBox="1"/>
                <p:nvPr/>
              </p:nvSpPr>
              <p:spPr>
                <a:xfrm>
                  <a:off x="1470677" y="3604624"/>
                  <a:ext cx="810029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81E8A08E-88D4-015B-40A9-BA8BC2DAD73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70677" y="3604624"/>
                  <a:ext cx="810029" cy="338554"/>
                </a:xfrm>
                <a:prstGeom prst="rect">
                  <a:avLst/>
                </a:prstGeom>
                <a:blipFill>
                  <a:blip r:embed="rId3"/>
                  <a:stretch>
                    <a:fillRect b="-1428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6350434E-D01E-3EC1-AAB4-05251831A1B4}"/>
                    </a:ext>
                  </a:extLst>
                </p:cNvPr>
                <p:cNvSpPr txBox="1"/>
                <p:nvPr/>
              </p:nvSpPr>
              <p:spPr>
                <a:xfrm>
                  <a:off x="1470181" y="4644231"/>
                  <a:ext cx="828560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1600"/>
                </a:p>
              </p:txBody>
            </p:sp>
          </mc:Choice>
          <mc:Fallback xmlns="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6350434E-D01E-3EC1-AAB4-05251831A1B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70181" y="4644231"/>
                  <a:ext cx="828560" cy="338554"/>
                </a:xfrm>
                <a:prstGeom prst="rect">
                  <a:avLst/>
                </a:prstGeom>
                <a:blipFill>
                  <a:blip r:embed="rId4"/>
                  <a:stretch>
                    <a:fillRect b="-1428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AEC2BDA4-D784-DB22-436E-1D04F4EB217E}"/>
                </a:ext>
              </a:extLst>
            </p:cNvPr>
            <p:cNvCxnSpPr>
              <a:cxnSpLocks/>
            </p:cNvCxnSpPr>
            <p:nvPr/>
          </p:nvCxnSpPr>
          <p:spPr>
            <a:xfrm>
              <a:off x="3831101" y="4152642"/>
              <a:ext cx="984738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98855D7A-FEFA-5381-A872-BB2AB6169C88}"/>
                    </a:ext>
                  </a:extLst>
                </p:cNvPr>
                <p:cNvSpPr txBox="1"/>
                <p:nvPr/>
              </p:nvSpPr>
              <p:spPr>
                <a:xfrm>
                  <a:off x="3831915" y="3783207"/>
                  <a:ext cx="983924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𝑜𝑢𝑡</m:t>
                            </m:r>
                          </m:sub>
                        </m:s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1600"/>
                </a:p>
              </p:txBody>
            </p:sp>
          </mc:Choice>
          <mc:Fallback xmlns="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98855D7A-FEFA-5381-A872-BB2AB6169C8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31915" y="3783207"/>
                  <a:ext cx="983924" cy="338554"/>
                </a:xfrm>
                <a:prstGeom prst="rect">
                  <a:avLst/>
                </a:prstGeom>
                <a:blipFill>
                  <a:blip r:embed="rId5"/>
                  <a:stretch>
                    <a:fillRect b="-1428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50667441-D6B5-B811-FA6F-E0041B77024E}"/>
              </a:ext>
            </a:extLst>
          </p:cNvPr>
          <p:cNvSpPr txBox="1"/>
          <p:nvPr/>
        </p:nvSpPr>
        <p:spPr>
          <a:xfrm>
            <a:off x="4427446" y="3205775"/>
            <a:ext cx="5629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4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bits</a:t>
            </a:r>
            <a:endParaRPr lang="en-US" dirty="0">
              <a:solidFill>
                <a:schemeClr val="accent4"/>
              </a:solidFill>
              <a:latin typeface="CMU Typewriter Text" panose="02000609000000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AC5C972-F3F1-0749-5870-BBE016C7040A}"/>
              </a:ext>
            </a:extLst>
          </p:cNvPr>
          <p:cNvSpPr txBox="1"/>
          <p:nvPr/>
        </p:nvSpPr>
        <p:spPr>
          <a:xfrm>
            <a:off x="4427788" y="4256054"/>
            <a:ext cx="5629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4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bits</a:t>
            </a:r>
            <a:endParaRPr lang="en-US" dirty="0">
              <a:solidFill>
                <a:schemeClr val="accent4"/>
              </a:solidFill>
              <a:latin typeface="CMU Typewriter Text" panose="02000609000000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9181372-8F3A-62C9-6B4F-D58D545EA76C}"/>
              </a:ext>
            </a:extLst>
          </p:cNvPr>
          <p:cNvSpPr txBox="1"/>
          <p:nvPr/>
        </p:nvSpPr>
        <p:spPr>
          <a:xfrm>
            <a:off x="4899234" y="3221158"/>
            <a:ext cx="2438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...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AAD62B44-DB50-9093-1F62-0CABE18ABF9A}"/>
              </a:ext>
            </a:extLst>
          </p:cNvPr>
          <p:cNvGrpSpPr/>
          <p:nvPr/>
        </p:nvGrpSpPr>
        <p:grpSpPr>
          <a:xfrm>
            <a:off x="6575645" y="3947279"/>
            <a:ext cx="1253249" cy="513362"/>
            <a:chOff x="6620672" y="4006646"/>
            <a:chExt cx="1253249" cy="51336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90421D37-8CE4-5DA6-5C21-E7D082DA61FA}"/>
                    </a:ext>
                  </a:extLst>
                </p:cNvPr>
                <p:cNvSpPr txBox="1"/>
                <p:nvPr/>
              </p:nvSpPr>
              <p:spPr>
                <a:xfrm>
                  <a:off x="6620672" y="4212231"/>
                  <a:ext cx="986809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,…, </m:t>
                        </m:r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90421D37-8CE4-5DA6-5C21-E7D082DA61F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20672" y="4212231"/>
                  <a:ext cx="986809" cy="307777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AB5EBBC2-9D67-A252-2059-CEC69D4E572B}"/>
                </a:ext>
              </a:extLst>
            </p:cNvPr>
            <p:cNvCxnSpPr>
              <a:cxnSpLocks/>
            </p:cNvCxnSpPr>
            <p:nvPr/>
          </p:nvCxnSpPr>
          <p:spPr>
            <a:xfrm>
              <a:off x="6676686" y="4267080"/>
              <a:ext cx="1197235" cy="1039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07E18AEA-8937-B75F-B32F-F39B50DABB40}"/>
                </a:ext>
              </a:extLst>
            </p:cNvPr>
            <p:cNvSpPr txBox="1"/>
            <p:nvPr/>
          </p:nvSpPr>
          <p:spPr>
            <a:xfrm>
              <a:off x="6832588" y="4006646"/>
              <a:ext cx="56297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chemeClr val="accent4"/>
                  </a:solidFill>
                  <a:latin typeface="CMU Typewriter Text" panose="02000609000000000000" pitchFamily="49" charset="0"/>
                  <a:ea typeface="CMU Typewriter Text" panose="02000609000000000000" pitchFamily="49" charset="0"/>
                  <a:cs typeface="CMU Typewriter Text" panose="02000609000000000000" pitchFamily="49" charset="0"/>
                </a:rPr>
                <a:t>bits</a:t>
              </a:r>
              <a:endParaRPr lang="en-US" dirty="0">
                <a:solidFill>
                  <a:schemeClr val="accent4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endParaRP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E05AF953-7766-4CA6-4100-4B0096240A58}"/>
              </a:ext>
            </a:extLst>
          </p:cNvPr>
          <p:cNvSpPr txBox="1"/>
          <p:nvPr/>
        </p:nvSpPr>
        <p:spPr>
          <a:xfrm>
            <a:off x="7699795" y="3285498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Output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C989DC6D-5BDC-2DE6-4BC5-E424DF20386C}"/>
              </a:ext>
            </a:extLst>
          </p:cNvPr>
          <p:cNvSpPr txBox="1"/>
          <p:nvPr/>
        </p:nvSpPr>
        <p:spPr>
          <a:xfrm>
            <a:off x="7792948" y="4036310"/>
            <a:ext cx="15039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Explanations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BC10963C-207A-4C8F-2215-DB6944CD58F9}"/>
              </a:ext>
            </a:extLst>
          </p:cNvPr>
          <p:cNvSpPr/>
          <p:nvPr/>
        </p:nvSpPr>
        <p:spPr>
          <a:xfrm>
            <a:off x="2540000" y="2042161"/>
            <a:ext cx="6898640" cy="335774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57C42C0A-274C-C2BF-EE45-AB4A5E9CF02D}"/>
              </a:ext>
            </a:extLst>
          </p:cNvPr>
          <p:cNvCxnSpPr>
            <a:cxnSpLocks/>
          </p:cNvCxnSpPr>
          <p:nvPr/>
        </p:nvCxnSpPr>
        <p:spPr>
          <a:xfrm>
            <a:off x="1127274" y="3245239"/>
            <a:ext cx="141272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C766C182-09F8-3BF0-774E-B7F7DA3592B7}"/>
              </a:ext>
            </a:extLst>
          </p:cNvPr>
          <p:cNvCxnSpPr>
            <a:cxnSpLocks/>
          </p:cNvCxnSpPr>
          <p:nvPr/>
        </p:nvCxnSpPr>
        <p:spPr>
          <a:xfrm flipV="1">
            <a:off x="1136727" y="4298449"/>
            <a:ext cx="1389028" cy="510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D3A314E2-219D-F88B-C6E8-FFC046D36034}"/>
                  </a:ext>
                </a:extLst>
              </p:cNvPr>
              <p:cNvSpPr txBox="1"/>
              <p:nvPr/>
            </p:nvSpPr>
            <p:spPr>
              <a:xfrm>
                <a:off x="1464459" y="2856800"/>
                <a:ext cx="4663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D3A314E2-219D-F88B-C6E8-FFC046D360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4459" y="2856800"/>
                <a:ext cx="466346" cy="369332"/>
              </a:xfrm>
              <a:prstGeom prst="rect">
                <a:avLst/>
              </a:prstGeom>
              <a:blipFill>
                <a:blip r:embed="rId7"/>
                <a:stretch>
                  <a:fillRect b="-103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6791B52D-F166-37F7-BFDF-B60688F9D5AE}"/>
                  </a:ext>
                </a:extLst>
              </p:cNvPr>
              <p:cNvSpPr txBox="1"/>
              <p:nvPr/>
            </p:nvSpPr>
            <p:spPr>
              <a:xfrm>
                <a:off x="1466491" y="3927846"/>
                <a:ext cx="4857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6791B52D-F166-37F7-BFDF-B60688F9D5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6491" y="3927846"/>
                <a:ext cx="485774" cy="369332"/>
              </a:xfrm>
              <a:prstGeom prst="rect">
                <a:avLst/>
              </a:prstGeom>
              <a:blipFill>
                <a:blip r:embed="rId8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TextBox 53">
            <a:extLst>
              <a:ext uri="{FF2B5EF4-FFF2-40B4-BE49-F238E27FC236}">
                <a16:creationId xmlns:a16="http://schemas.microsoft.com/office/drawing/2014/main" id="{ECA6D876-B557-3D42-F7C4-3C9AD4CB2846}"/>
              </a:ext>
            </a:extLst>
          </p:cNvPr>
          <p:cNvSpPr txBox="1"/>
          <p:nvPr/>
        </p:nvSpPr>
        <p:spPr>
          <a:xfrm>
            <a:off x="1436663" y="3249496"/>
            <a:ext cx="5629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6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elem</a:t>
            </a:r>
            <a:endParaRPr lang="en-US" dirty="0">
              <a:solidFill>
                <a:schemeClr val="accent6"/>
              </a:solidFill>
              <a:latin typeface="CMU Typewriter Text" panose="02000609000000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EDB9E3F8-D08F-9269-1E85-D7EC7FC5608E}"/>
              </a:ext>
            </a:extLst>
          </p:cNvPr>
          <p:cNvSpPr txBox="1"/>
          <p:nvPr/>
        </p:nvSpPr>
        <p:spPr>
          <a:xfrm>
            <a:off x="1416145" y="4279336"/>
            <a:ext cx="5629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6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elem</a:t>
            </a:r>
            <a:endParaRPr lang="en-US" dirty="0">
              <a:solidFill>
                <a:schemeClr val="accent6"/>
              </a:solidFill>
              <a:latin typeface="CMU Typewriter Text" panose="02000609000000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68204525-A0D5-757F-E33C-BE6831AA787C}"/>
              </a:ext>
            </a:extLst>
          </p:cNvPr>
          <p:cNvSpPr txBox="1"/>
          <p:nvPr/>
        </p:nvSpPr>
        <p:spPr>
          <a:xfrm>
            <a:off x="2196079" y="3285422"/>
            <a:ext cx="2438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...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CF9202CB-BD27-9213-4139-C1CD2F1DB997}"/>
              </a:ext>
            </a:extLst>
          </p:cNvPr>
          <p:cNvSpPr txBox="1"/>
          <p:nvPr/>
        </p:nvSpPr>
        <p:spPr>
          <a:xfrm>
            <a:off x="2196079" y="5468653"/>
            <a:ext cx="81985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Algorithm A* in our framework with abstract group element inputs/outputs</a:t>
            </a:r>
          </a:p>
        </p:txBody>
      </p: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2FCC05E0-5284-C21D-8D84-9B0F2C464D48}"/>
              </a:ext>
            </a:extLst>
          </p:cNvPr>
          <p:cNvCxnSpPr>
            <a:cxnSpLocks/>
          </p:cNvCxnSpPr>
          <p:nvPr/>
        </p:nvCxnSpPr>
        <p:spPr>
          <a:xfrm>
            <a:off x="9433770" y="3745224"/>
            <a:ext cx="1895475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61" name="TextBox 60">
            <a:extLst>
              <a:ext uri="{FF2B5EF4-FFF2-40B4-BE49-F238E27FC236}">
                <a16:creationId xmlns:a16="http://schemas.microsoft.com/office/drawing/2014/main" id="{BDDEAC26-D0E1-F238-EC08-EAD6F80EA3C6}"/>
              </a:ext>
            </a:extLst>
          </p:cNvPr>
          <p:cNvSpPr txBox="1"/>
          <p:nvPr/>
        </p:nvSpPr>
        <p:spPr>
          <a:xfrm>
            <a:off x="10100019" y="3440752"/>
            <a:ext cx="5629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6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elem</a:t>
            </a:r>
            <a:endParaRPr lang="en-US" dirty="0">
              <a:solidFill>
                <a:schemeClr val="accent6"/>
              </a:solidFill>
              <a:latin typeface="CMU Typewriter Text" panose="02000609000000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B8A32591-072D-7E90-9C35-3E7232AC28E5}"/>
                  </a:ext>
                </a:extLst>
              </p:cNvPr>
              <p:cNvSpPr txBox="1"/>
              <p:nvPr/>
            </p:nvSpPr>
            <p:spPr>
              <a:xfrm>
                <a:off x="9329711" y="3770103"/>
                <a:ext cx="2268109" cy="336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𝑜𝑢𝑡</m:t>
                              </m:r>
                            </m:sub>
                          </m:s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sSub>
                                <m:sSub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p>
                      </m:sSub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×⋯×</m:t>
                      </m:r>
                      <m:sSubSup>
                        <m:sSub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sup>
                      </m:sSubSup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B8A32591-072D-7E90-9C35-3E7232AC28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9711" y="3770103"/>
                <a:ext cx="2268109" cy="33643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2" name="Group 71">
            <a:extLst>
              <a:ext uri="{FF2B5EF4-FFF2-40B4-BE49-F238E27FC236}">
                <a16:creationId xmlns:a16="http://schemas.microsoft.com/office/drawing/2014/main" id="{7B7395E3-5102-288A-4246-B67520D322F4}"/>
              </a:ext>
            </a:extLst>
          </p:cNvPr>
          <p:cNvGrpSpPr/>
          <p:nvPr/>
        </p:nvGrpSpPr>
        <p:grpSpPr>
          <a:xfrm>
            <a:off x="1127274" y="3119521"/>
            <a:ext cx="3117280" cy="1341120"/>
            <a:chOff x="1127274" y="3119521"/>
            <a:chExt cx="3117280" cy="1341120"/>
          </a:xfrm>
        </p:grpSpPr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328DBAD2-7391-0DAB-0ECF-9842F888E5CD}"/>
                </a:ext>
              </a:extLst>
            </p:cNvPr>
            <p:cNvGrpSpPr/>
            <p:nvPr/>
          </p:nvGrpSpPr>
          <p:grpSpPr>
            <a:xfrm>
              <a:off x="3328919" y="3119521"/>
              <a:ext cx="915635" cy="1341120"/>
              <a:chOff x="2352904" y="4073124"/>
              <a:chExt cx="915635" cy="1341120"/>
            </a:xfrm>
          </p:grpSpPr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000E2C73-9B11-99E4-999A-D6190CE83060}"/>
                  </a:ext>
                </a:extLst>
              </p:cNvPr>
              <p:cNvSpPr/>
              <p:nvPr/>
            </p:nvSpPr>
            <p:spPr>
              <a:xfrm>
                <a:off x="2374926" y="4073124"/>
                <a:ext cx="871593" cy="1341120"/>
              </a:xfrm>
              <a:prstGeom prst="rect">
                <a:avLst/>
              </a:prstGeom>
              <a:noFill/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ABDDF49E-FBBA-357B-178B-9AFAECFCE3B6}"/>
                  </a:ext>
                </a:extLst>
              </p:cNvPr>
              <p:cNvSpPr txBox="1"/>
              <p:nvPr/>
            </p:nvSpPr>
            <p:spPr>
              <a:xfrm>
                <a:off x="2352904" y="4524092"/>
                <a:ext cx="91563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>
                    <a:latin typeface="CMU Typewriter Text" panose="02000609000000000000" pitchFamily="49" charset="0"/>
                    <a:ea typeface="CMU Typewriter Text" panose="02000609000000000000" pitchFamily="49" charset="0"/>
                    <a:cs typeface="CMU Typewriter Text" panose="02000609000000000000" pitchFamily="49" charset="0"/>
                  </a:rPr>
                  <a:t>encode</a:t>
                </a:r>
              </a:p>
            </p:txBody>
          </p:sp>
        </p:grpSp>
        <p:cxnSp>
          <p:nvCxnSpPr>
            <p:cNvPr id="66" name="Straight Arrow Connector 65">
              <a:extLst>
                <a:ext uri="{FF2B5EF4-FFF2-40B4-BE49-F238E27FC236}">
                  <a16:creationId xmlns:a16="http://schemas.microsoft.com/office/drawing/2014/main" id="{C671F33B-3709-9169-3E71-362CD18D583D}"/>
                </a:ext>
              </a:extLst>
            </p:cNvPr>
            <p:cNvCxnSpPr>
              <a:cxnSpLocks/>
            </p:cNvCxnSpPr>
            <p:nvPr/>
          </p:nvCxnSpPr>
          <p:spPr>
            <a:xfrm>
              <a:off x="1127274" y="3257387"/>
              <a:ext cx="2223667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67" name="Straight Arrow Connector 66">
              <a:extLst>
                <a:ext uri="{FF2B5EF4-FFF2-40B4-BE49-F238E27FC236}">
                  <a16:creationId xmlns:a16="http://schemas.microsoft.com/office/drawing/2014/main" id="{832F6B94-55CF-A4C9-5A86-8F37EF75DE22}"/>
                </a:ext>
              </a:extLst>
            </p:cNvPr>
            <p:cNvCxnSpPr>
              <a:cxnSpLocks/>
            </p:cNvCxnSpPr>
            <p:nvPr/>
          </p:nvCxnSpPr>
          <p:spPr>
            <a:xfrm>
              <a:off x="1136727" y="4316095"/>
              <a:ext cx="2192192" cy="3639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73" name="Rectangle 72">
            <a:extLst>
              <a:ext uri="{FF2B5EF4-FFF2-40B4-BE49-F238E27FC236}">
                <a16:creationId xmlns:a16="http://schemas.microsoft.com/office/drawing/2014/main" id="{72EF1DA2-906E-3720-EF05-731DF53CA1DE}"/>
              </a:ext>
            </a:extLst>
          </p:cNvPr>
          <p:cNvSpPr/>
          <p:nvPr/>
        </p:nvSpPr>
        <p:spPr>
          <a:xfrm>
            <a:off x="7839162" y="2715801"/>
            <a:ext cx="1324427" cy="1719263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FAST-EXP  </a:t>
            </a:r>
            <a:r>
              <a:rPr lang="en-US">
                <a:solidFill>
                  <a:schemeClr val="tx1"/>
                </a:solidFill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(via </a:t>
            </a:r>
            <a:r>
              <a:rPr lang="en-US">
                <a:solidFill>
                  <a:schemeClr val="tx1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OP)</a:t>
            </a:r>
          </a:p>
        </p:txBody>
      </p:sp>
      <p:cxnSp>
        <p:nvCxnSpPr>
          <p:cNvPr id="80" name="Elbow Connector 79">
            <a:extLst>
              <a:ext uri="{FF2B5EF4-FFF2-40B4-BE49-F238E27FC236}">
                <a16:creationId xmlns:a16="http://schemas.microsoft.com/office/drawing/2014/main" id="{99AD6328-D011-B8FC-10E3-5494341CFDD8}"/>
              </a:ext>
            </a:extLst>
          </p:cNvPr>
          <p:cNvCxnSpPr>
            <a:cxnSpLocks/>
          </p:cNvCxnSpPr>
          <p:nvPr/>
        </p:nvCxnSpPr>
        <p:spPr>
          <a:xfrm flipV="1">
            <a:off x="2848610" y="2821290"/>
            <a:ext cx="4976307" cy="1482054"/>
          </a:xfrm>
          <a:prstGeom prst="bentConnector3">
            <a:avLst>
              <a:gd name="adj1" fmla="val -225"/>
            </a:avLst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84" name="Elbow Connector 83">
            <a:extLst>
              <a:ext uri="{FF2B5EF4-FFF2-40B4-BE49-F238E27FC236}">
                <a16:creationId xmlns:a16="http://schemas.microsoft.com/office/drawing/2014/main" id="{D35279EB-D201-FAC0-2762-48256451979C}"/>
              </a:ext>
            </a:extLst>
          </p:cNvPr>
          <p:cNvCxnSpPr>
            <a:cxnSpLocks/>
          </p:cNvCxnSpPr>
          <p:nvPr/>
        </p:nvCxnSpPr>
        <p:spPr>
          <a:xfrm flipV="1">
            <a:off x="3000799" y="2821084"/>
            <a:ext cx="4824118" cy="436303"/>
          </a:xfrm>
          <a:prstGeom prst="bentConnector3">
            <a:avLst>
              <a:gd name="adj1" fmla="val 928"/>
            </a:avLst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CABB4A4A-9A06-C90A-E019-4943DC458D67}"/>
              </a:ext>
            </a:extLst>
          </p:cNvPr>
          <p:cNvCxnSpPr>
            <a:cxnSpLocks/>
          </p:cNvCxnSpPr>
          <p:nvPr/>
        </p:nvCxnSpPr>
        <p:spPr>
          <a:xfrm>
            <a:off x="9163589" y="3755155"/>
            <a:ext cx="2165654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8003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5" grpId="0"/>
      <p:bldP spid="7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" name="Group 107">
            <a:extLst>
              <a:ext uri="{FF2B5EF4-FFF2-40B4-BE49-F238E27FC236}">
                <a16:creationId xmlns:a16="http://schemas.microsoft.com/office/drawing/2014/main" id="{1D532878-18BF-32AC-6507-D7AA63316F39}"/>
              </a:ext>
            </a:extLst>
          </p:cNvPr>
          <p:cNvGrpSpPr/>
          <p:nvPr/>
        </p:nvGrpSpPr>
        <p:grpSpPr>
          <a:xfrm>
            <a:off x="2262842" y="4802004"/>
            <a:ext cx="1944821" cy="876668"/>
            <a:chOff x="4248299" y="4285216"/>
            <a:chExt cx="1944821" cy="876668"/>
          </a:xfrm>
        </p:grpSpPr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82090BEE-01C3-EE69-23EE-7DF08F5685FE}"/>
                </a:ext>
              </a:extLst>
            </p:cNvPr>
            <p:cNvSpPr/>
            <p:nvPr/>
          </p:nvSpPr>
          <p:spPr>
            <a:xfrm>
              <a:off x="4783015" y="4413525"/>
              <a:ext cx="884864" cy="748359"/>
            </a:xfrm>
            <a:prstGeom prst="rect">
              <a:avLst/>
            </a:prstGeom>
            <a:noFill/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59EAB2B9-FAF2-09F1-2034-F5850A174E16}"/>
                </a:ext>
              </a:extLst>
            </p:cNvPr>
            <p:cNvSpPr txBox="1"/>
            <p:nvPr/>
          </p:nvSpPr>
          <p:spPr>
            <a:xfrm>
              <a:off x="5046552" y="4591511"/>
              <a:ext cx="3577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>
                  <a:latin typeface="CMU Serif Roman" panose="02000603000000000000" pitchFamily="2" charset="0"/>
                  <a:ea typeface="CMU Serif Roman" panose="02000603000000000000" pitchFamily="2" charset="0"/>
                  <a:cs typeface="CMU Serif Roman" panose="02000603000000000000" pitchFamily="2" charset="0"/>
                </a:rPr>
                <a:t>A</a:t>
              </a:r>
            </a:p>
          </p:txBody>
        </p:sp>
        <p:cxnSp>
          <p:nvCxnSpPr>
            <p:cNvPr id="98" name="Straight Arrow Connector 97">
              <a:extLst>
                <a:ext uri="{FF2B5EF4-FFF2-40B4-BE49-F238E27FC236}">
                  <a16:creationId xmlns:a16="http://schemas.microsoft.com/office/drawing/2014/main" id="{570F6B6A-8050-DAFC-9F57-0A86A70CAEF0}"/>
                </a:ext>
              </a:extLst>
            </p:cNvPr>
            <p:cNvCxnSpPr>
              <a:cxnSpLocks/>
            </p:cNvCxnSpPr>
            <p:nvPr/>
          </p:nvCxnSpPr>
          <p:spPr>
            <a:xfrm>
              <a:off x="4262511" y="4603038"/>
              <a:ext cx="52050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00" name="Straight Arrow Connector 99">
              <a:extLst>
                <a:ext uri="{FF2B5EF4-FFF2-40B4-BE49-F238E27FC236}">
                  <a16:creationId xmlns:a16="http://schemas.microsoft.com/office/drawing/2014/main" id="{DB7602EF-BC6C-4373-CDBA-024B3ADCA9FE}"/>
                </a:ext>
              </a:extLst>
            </p:cNvPr>
            <p:cNvCxnSpPr>
              <a:cxnSpLocks/>
            </p:cNvCxnSpPr>
            <p:nvPr/>
          </p:nvCxnSpPr>
          <p:spPr>
            <a:xfrm>
              <a:off x="4262511" y="4972370"/>
              <a:ext cx="52050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01" name="Straight Arrow Connector 100">
              <a:extLst>
                <a:ext uri="{FF2B5EF4-FFF2-40B4-BE49-F238E27FC236}">
                  <a16:creationId xmlns:a16="http://schemas.microsoft.com/office/drawing/2014/main" id="{11B566C8-ABBD-0506-32B8-9AE512022A49}"/>
                </a:ext>
              </a:extLst>
            </p:cNvPr>
            <p:cNvCxnSpPr>
              <a:cxnSpLocks/>
            </p:cNvCxnSpPr>
            <p:nvPr/>
          </p:nvCxnSpPr>
          <p:spPr>
            <a:xfrm>
              <a:off x="5672616" y="4792937"/>
              <a:ext cx="52050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2" name="TextBox 101">
                  <a:extLst>
                    <a:ext uri="{FF2B5EF4-FFF2-40B4-BE49-F238E27FC236}">
                      <a16:creationId xmlns:a16="http://schemas.microsoft.com/office/drawing/2014/main" id="{410D03BB-513E-D999-F8D7-225DAFAAAEFE}"/>
                    </a:ext>
                  </a:extLst>
                </p:cNvPr>
                <p:cNvSpPr txBox="1"/>
                <p:nvPr/>
              </p:nvSpPr>
              <p:spPr>
                <a:xfrm>
                  <a:off x="4342227" y="4285216"/>
                  <a:ext cx="220394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oMath>
                    </m:oMathPara>
                  </a14:m>
                  <a:endParaRPr lang="en-US"/>
                </a:p>
              </p:txBody>
            </p:sp>
          </mc:Choice>
          <mc:Fallback xmlns="">
            <p:sp>
              <p:nvSpPr>
                <p:cNvPr id="102" name="TextBox 101">
                  <a:extLst>
                    <a:ext uri="{FF2B5EF4-FFF2-40B4-BE49-F238E27FC236}">
                      <a16:creationId xmlns:a16="http://schemas.microsoft.com/office/drawing/2014/main" id="{410D03BB-513E-D999-F8D7-225DAFAAAEF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42227" y="4285216"/>
                  <a:ext cx="220394" cy="338554"/>
                </a:xfrm>
                <a:prstGeom prst="rect">
                  <a:avLst/>
                </a:prstGeom>
                <a:blipFill>
                  <a:blip r:embed="rId3"/>
                  <a:stretch>
                    <a:fillRect r="-1388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3" name="TextBox 102">
                  <a:extLst>
                    <a:ext uri="{FF2B5EF4-FFF2-40B4-BE49-F238E27FC236}">
                      <a16:creationId xmlns:a16="http://schemas.microsoft.com/office/drawing/2014/main" id="{C522DA66-79E2-05C1-61B7-2774BD9B906E}"/>
                    </a:ext>
                  </a:extLst>
                </p:cNvPr>
                <p:cNvSpPr txBox="1"/>
                <p:nvPr/>
              </p:nvSpPr>
              <p:spPr>
                <a:xfrm>
                  <a:off x="4342227" y="4699726"/>
                  <a:ext cx="220394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oMath>
                    </m:oMathPara>
                  </a14:m>
                  <a:endParaRPr lang="en-US"/>
                </a:p>
              </p:txBody>
            </p:sp>
          </mc:Choice>
          <mc:Fallback xmlns="">
            <p:sp>
              <p:nvSpPr>
                <p:cNvPr id="103" name="TextBox 102">
                  <a:extLst>
                    <a:ext uri="{FF2B5EF4-FFF2-40B4-BE49-F238E27FC236}">
                      <a16:creationId xmlns:a16="http://schemas.microsoft.com/office/drawing/2014/main" id="{C522DA66-79E2-05C1-61B7-2774BD9B906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42227" y="4699726"/>
                  <a:ext cx="220394" cy="338554"/>
                </a:xfrm>
                <a:prstGeom prst="rect">
                  <a:avLst/>
                </a:prstGeom>
                <a:blipFill>
                  <a:blip r:embed="rId4"/>
                  <a:stretch>
                    <a:fillRect r="-2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4" name="TextBox 103">
                  <a:extLst>
                    <a:ext uri="{FF2B5EF4-FFF2-40B4-BE49-F238E27FC236}">
                      <a16:creationId xmlns:a16="http://schemas.microsoft.com/office/drawing/2014/main" id="{3C14AFE7-171E-2B47-0CE2-D892430F6D24}"/>
                    </a:ext>
                  </a:extLst>
                </p:cNvPr>
                <p:cNvSpPr txBox="1"/>
                <p:nvPr/>
              </p:nvSpPr>
              <p:spPr>
                <a:xfrm>
                  <a:off x="5782813" y="4512143"/>
                  <a:ext cx="220394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oMath>
                    </m:oMathPara>
                  </a14:m>
                  <a:endParaRPr lang="en-US"/>
                </a:p>
              </p:txBody>
            </p:sp>
          </mc:Choice>
          <mc:Fallback xmlns="">
            <p:sp>
              <p:nvSpPr>
                <p:cNvPr id="104" name="TextBox 103">
                  <a:extLst>
                    <a:ext uri="{FF2B5EF4-FFF2-40B4-BE49-F238E27FC236}">
                      <a16:creationId xmlns:a16="http://schemas.microsoft.com/office/drawing/2014/main" id="{3C14AFE7-171E-2B47-0CE2-D892430F6D2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82813" y="4512143"/>
                  <a:ext cx="220394" cy="338554"/>
                </a:xfrm>
                <a:prstGeom prst="rect">
                  <a:avLst/>
                </a:prstGeom>
                <a:blipFill>
                  <a:blip r:embed="rId5"/>
                  <a:stretch>
                    <a:fillRect r="-555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84DA3C42-D524-5E4F-D54B-608E996CCC1C}"/>
                </a:ext>
              </a:extLst>
            </p:cNvPr>
            <p:cNvSpPr txBox="1"/>
            <p:nvPr/>
          </p:nvSpPr>
          <p:spPr>
            <a:xfrm>
              <a:off x="4248299" y="4541977"/>
              <a:ext cx="47961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>
                  <a:solidFill>
                    <a:schemeClr val="accent6"/>
                  </a:solidFill>
                  <a:latin typeface="CMU Typewriter Text" panose="02000609000000000000" pitchFamily="49" charset="0"/>
                  <a:ea typeface="CMU Typewriter Text" panose="02000609000000000000" pitchFamily="49" charset="0"/>
                  <a:cs typeface="CMU Typewriter Text" panose="02000609000000000000" pitchFamily="49" charset="0"/>
                </a:rPr>
                <a:t>elem</a:t>
              </a:r>
              <a:endParaRPr lang="en-US">
                <a:solidFill>
                  <a:schemeClr val="accent6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endParaRPr>
            </a:p>
          </p:txBody>
        </p: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46AD5C60-AB48-7EBB-8AD7-91E0F8C12696}"/>
                </a:ext>
              </a:extLst>
            </p:cNvPr>
            <p:cNvSpPr txBox="1"/>
            <p:nvPr/>
          </p:nvSpPr>
          <p:spPr>
            <a:xfrm>
              <a:off x="4252427" y="4900274"/>
              <a:ext cx="47961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>
                  <a:solidFill>
                    <a:schemeClr val="accent6"/>
                  </a:solidFill>
                  <a:latin typeface="CMU Typewriter Text" panose="02000609000000000000" pitchFamily="49" charset="0"/>
                  <a:ea typeface="CMU Typewriter Text" panose="02000609000000000000" pitchFamily="49" charset="0"/>
                  <a:cs typeface="CMU Typewriter Text" panose="02000609000000000000" pitchFamily="49" charset="0"/>
                </a:rPr>
                <a:t>elem</a:t>
              </a:r>
              <a:endParaRPr lang="en-US">
                <a:solidFill>
                  <a:schemeClr val="accent6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endParaRPr>
            </a:p>
          </p:txBody>
        </p: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33567F25-9719-78AC-16D1-04FE49C57C89}"/>
                </a:ext>
              </a:extLst>
            </p:cNvPr>
            <p:cNvSpPr txBox="1"/>
            <p:nvPr/>
          </p:nvSpPr>
          <p:spPr>
            <a:xfrm>
              <a:off x="5648464" y="4743990"/>
              <a:ext cx="47961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>
                  <a:solidFill>
                    <a:schemeClr val="accent6"/>
                  </a:solidFill>
                  <a:latin typeface="CMU Typewriter Text" panose="02000609000000000000" pitchFamily="49" charset="0"/>
                  <a:ea typeface="CMU Typewriter Text" panose="02000609000000000000" pitchFamily="49" charset="0"/>
                  <a:cs typeface="CMU Typewriter Text" panose="02000609000000000000" pitchFamily="49" charset="0"/>
                </a:rPr>
                <a:t>elem</a:t>
              </a:r>
              <a:endParaRPr lang="en-US">
                <a:solidFill>
                  <a:schemeClr val="accent6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DA2A099-ED1D-9C77-CBAB-40589F01D5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Capturing existing AGM proofs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FD7DF0-1A20-5654-D23D-9ABD1F2184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545932"/>
          </a:xfrm>
        </p:spPr>
        <p:txBody>
          <a:bodyPr>
            <a:normAutofit/>
          </a:bodyPr>
          <a:lstStyle/>
          <a:p>
            <a:r>
              <a:rPr lang="en-US" sz="2400"/>
              <a:t>AGM reduction proofs: Build solvers for hard problems (</a:t>
            </a:r>
            <a:r>
              <a:rPr lang="en-US" sz="2400" err="1"/>
              <a:t>dlog</a:t>
            </a:r>
            <a:r>
              <a:rPr lang="en-US" sz="2400"/>
              <a:t>, CDH) from AGM solver for given problem.</a:t>
            </a:r>
          </a:p>
          <a:p>
            <a:r>
              <a:rPr lang="en-US" sz="2400"/>
              <a:t>These reductions are impossible without the </a:t>
            </a:r>
            <a:r>
              <a:rPr lang="en-US" sz="2400" i="1"/>
              <a:t>explanations. </a:t>
            </a:r>
            <a:r>
              <a:rPr lang="en-US" sz="2400"/>
              <a:t> No problem! We can build an </a:t>
            </a:r>
            <a:r>
              <a:rPr lang="en-US" sz="2400">
                <a:solidFill>
                  <a:schemeClr val="accent2"/>
                </a:solidFill>
              </a:rPr>
              <a:t>extractor</a:t>
            </a:r>
            <a:r>
              <a:rPr lang="en-US" sz="2400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F14992-87FF-B72C-6BF3-253F0D1309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0E443-75A1-4C43-B58A-74D2520A4F33}" type="slidenum">
              <a:rPr lang="en-US" smtClean="0"/>
              <a:t>21</a:t>
            </a:fld>
            <a:endParaRPr lang="en-US"/>
          </a:p>
        </p:txBody>
      </p: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5A73975E-17D6-623C-40AE-8BE96B1A4834}"/>
              </a:ext>
            </a:extLst>
          </p:cNvPr>
          <p:cNvGrpSpPr/>
          <p:nvPr/>
        </p:nvGrpSpPr>
        <p:grpSpPr>
          <a:xfrm>
            <a:off x="2258772" y="4802004"/>
            <a:ext cx="2215272" cy="901957"/>
            <a:chOff x="1714186" y="4412682"/>
            <a:chExt cx="2215272" cy="901957"/>
          </a:xfrm>
        </p:grpSpPr>
        <p:grpSp>
          <p:nvGrpSpPr>
            <p:cNvPr id="122" name="Group 121">
              <a:extLst>
                <a:ext uri="{FF2B5EF4-FFF2-40B4-BE49-F238E27FC236}">
                  <a16:creationId xmlns:a16="http://schemas.microsoft.com/office/drawing/2014/main" id="{A83726A9-D630-A7C1-A3A7-E92BA2CB0221}"/>
                </a:ext>
              </a:extLst>
            </p:cNvPr>
            <p:cNvGrpSpPr/>
            <p:nvPr/>
          </p:nvGrpSpPr>
          <p:grpSpPr>
            <a:xfrm>
              <a:off x="1714186" y="4412682"/>
              <a:ext cx="1944821" cy="876668"/>
              <a:chOff x="4248299" y="4285216"/>
              <a:chExt cx="1944821" cy="876668"/>
            </a:xfrm>
          </p:grpSpPr>
          <p:sp>
            <p:nvSpPr>
              <p:cNvPr id="123" name="Rectangle 122">
                <a:extLst>
                  <a:ext uri="{FF2B5EF4-FFF2-40B4-BE49-F238E27FC236}">
                    <a16:creationId xmlns:a16="http://schemas.microsoft.com/office/drawing/2014/main" id="{C78F233A-79DC-6BE1-FFAF-6F24C258CE81}"/>
                  </a:ext>
                </a:extLst>
              </p:cNvPr>
              <p:cNvSpPr/>
              <p:nvPr/>
            </p:nvSpPr>
            <p:spPr>
              <a:xfrm>
                <a:off x="4783015" y="4413525"/>
                <a:ext cx="884864" cy="748359"/>
              </a:xfrm>
              <a:prstGeom prst="rect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4" name="TextBox 123">
                    <a:extLst>
                      <a:ext uri="{FF2B5EF4-FFF2-40B4-BE49-F238E27FC236}">
                        <a16:creationId xmlns:a16="http://schemas.microsoft.com/office/drawing/2014/main" id="{EB1A2FDC-F48E-B867-5E5E-15EF1EC980C3}"/>
                      </a:ext>
                    </a:extLst>
                  </p:cNvPr>
                  <p:cNvSpPr txBox="1"/>
                  <p:nvPr/>
                </p:nvSpPr>
                <p:spPr>
                  <a:xfrm>
                    <a:off x="4905302" y="4603038"/>
                    <a:ext cx="638957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MU Serif Roman" panose="02000603000000000000" pitchFamily="2" charset="0"/>
                            <a:cs typeface="CMU Serif Roman" panose="02000603000000000000" pitchFamily="2" charset="0"/>
                          </a:rPr>
                          <m:t>𝜒</m:t>
                        </m:r>
                        <m:r>
                          <a:rPr lang="en-US" b="0" i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MU Serif Roman" panose="02000603000000000000" pitchFamily="2" charset="0"/>
                            <a:cs typeface="CMU Serif Roman" panose="02000603000000000000" pitchFamily="2" charset="0"/>
                          </a:rPr>
                          <m:t>[</m:t>
                        </m:r>
                      </m:oMath>
                    </a14:m>
                    <a:r>
                      <a:rPr lang="en-US">
                        <a:solidFill>
                          <a:schemeClr val="accent2"/>
                        </a:solidFill>
                        <a:latin typeface="CMU Serif Roman" panose="02000603000000000000" pitchFamily="2" charset="0"/>
                        <a:ea typeface="CMU Serif Roman" panose="02000603000000000000" pitchFamily="2" charset="0"/>
                        <a:cs typeface="CMU Serif Roman" panose="02000603000000000000" pitchFamily="2" charset="0"/>
                      </a:rPr>
                      <a:t>A]</a:t>
                    </a:r>
                    <a:endParaRPr lang="en-US">
                      <a:latin typeface="CMU Serif Roman" panose="02000603000000000000" pitchFamily="2" charset="0"/>
                      <a:ea typeface="CMU Serif Roman" panose="02000603000000000000" pitchFamily="2" charset="0"/>
                      <a:cs typeface="CMU Serif Roman" panose="02000603000000000000" pitchFamily="2" charset="0"/>
                    </a:endParaRPr>
                  </a:p>
                </p:txBody>
              </p:sp>
            </mc:Choice>
            <mc:Fallback xmlns="">
              <p:sp>
                <p:nvSpPr>
                  <p:cNvPr id="124" name="TextBox 123">
                    <a:extLst>
                      <a:ext uri="{FF2B5EF4-FFF2-40B4-BE49-F238E27FC236}">
                        <a16:creationId xmlns:a16="http://schemas.microsoft.com/office/drawing/2014/main" id="{EB1A2FDC-F48E-B867-5E5E-15EF1EC980C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905302" y="4603038"/>
                    <a:ext cx="638957" cy="369332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t="-10000" r="-8571" b="-2666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25" name="Straight Arrow Connector 124">
                <a:extLst>
                  <a:ext uri="{FF2B5EF4-FFF2-40B4-BE49-F238E27FC236}">
                    <a16:creationId xmlns:a16="http://schemas.microsoft.com/office/drawing/2014/main" id="{FA506FC2-5C6E-CC8B-5A15-82E9F7F8C5D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262511" y="4603038"/>
                <a:ext cx="520504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126" name="Straight Arrow Connector 125">
                <a:extLst>
                  <a:ext uri="{FF2B5EF4-FFF2-40B4-BE49-F238E27FC236}">
                    <a16:creationId xmlns:a16="http://schemas.microsoft.com/office/drawing/2014/main" id="{A48ADDC3-B4A0-BB10-6DBB-B35FA037837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262511" y="4972370"/>
                <a:ext cx="520504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127" name="Straight Arrow Connector 126">
                <a:extLst>
                  <a:ext uri="{FF2B5EF4-FFF2-40B4-BE49-F238E27FC236}">
                    <a16:creationId xmlns:a16="http://schemas.microsoft.com/office/drawing/2014/main" id="{E517AE0A-69D4-DA35-6BBF-7DC6EC901EA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72616" y="4592680"/>
                <a:ext cx="520504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8" name="TextBox 127">
                    <a:extLst>
                      <a:ext uri="{FF2B5EF4-FFF2-40B4-BE49-F238E27FC236}">
                        <a16:creationId xmlns:a16="http://schemas.microsoft.com/office/drawing/2014/main" id="{5357966B-C243-936A-0806-4B698F86173C}"/>
                      </a:ext>
                    </a:extLst>
                  </p:cNvPr>
                  <p:cNvSpPr txBox="1"/>
                  <p:nvPr/>
                </p:nvSpPr>
                <p:spPr>
                  <a:xfrm>
                    <a:off x="4342227" y="4285216"/>
                    <a:ext cx="220394" cy="3385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oMath>
                      </m:oMathPara>
                    </a14:m>
                    <a:endParaRPr lang="en-US"/>
                  </a:p>
                </p:txBody>
              </p:sp>
            </mc:Choice>
            <mc:Fallback xmlns="">
              <p:sp>
                <p:nvSpPr>
                  <p:cNvPr id="128" name="TextBox 127">
                    <a:extLst>
                      <a:ext uri="{FF2B5EF4-FFF2-40B4-BE49-F238E27FC236}">
                        <a16:creationId xmlns:a16="http://schemas.microsoft.com/office/drawing/2014/main" id="{5357966B-C243-936A-0806-4B698F86173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342227" y="4285216"/>
                    <a:ext cx="220394" cy="338554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r="-1388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9" name="TextBox 128">
                    <a:extLst>
                      <a:ext uri="{FF2B5EF4-FFF2-40B4-BE49-F238E27FC236}">
                        <a16:creationId xmlns:a16="http://schemas.microsoft.com/office/drawing/2014/main" id="{99419667-F6F7-E77B-3A64-69A673A2A8FA}"/>
                      </a:ext>
                    </a:extLst>
                  </p:cNvPr>
                  <p:cNvSpPr txBox="1"/>
                  <p:nvPr/>
                </p:nvSpPr>
                <p:spPr>
                  <a:xfrm>
                    <a:off x="4342227" y="4699726"/>
                    <a:ext cx="220394" cy="3385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oMath>
                      </m:oMathPara>
                    </a14:m>
                    <a:endParaRPr lang="en-US"/>
                  </a:p>
                </p:txBody>
              </p:sp>
            </mc:Choice>
            <mc:Fallback xmlns="">
              <p:sp>
                <p:nvSpPr>
                  <p:cNvPr id="129" name="TextBox 128">
                    <a:extLst>
                      <a:ext uri="{FF2B5EF4-FFF2-40B4-BE49-F238E27FC236}">
                        <a16:creationId xmlns:a16="http://schemas.microsoft.com/office/drawing/2014/main" id="{99419667-F6F7-E77B-3A64-69A673A2A8F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342227" y="4699726"/>
                    <a:ext cx="220394" cy="338554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r="-25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0" name="TextBox 129">
                    <a:extLst>
                      <a:ext uri="{FF2B5EF4-FFF2-40B4-BE49-F238E27FC236}">
                        <a16:creationId xmlns:a16="http://schemas.microsoft.com/office/drawing/2014/main" id="{B8B65E2A-2A3C-8398-4DD5-2C1F9B2B2BE8}"/>
                      </a:ext>
                    </a:extLst>
                  </p:cNvPr>
                  <p:cNvSpPr txBox="1"/>
                  <p:nvPr/>
                </p:nvSpPr>
                <p:spPr>
                  <a:xfrm>
                    <a:off x="5782813" y="4311886"/>
                    <a:ext cx="220394" cy="3385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oMath>
                      </m:oMathPara>
                    </a14:m>
                    <a:endParaRPr lang="en-US"/>
                  </a:p>
                </p:txBody>
              </p:sp>
            </mc:Choice>
            <mc:Fallback xmlns="">
              <p:sp>
                <p:nvSpPr>
                  <p:cNvPr id="130" name="TextBox 129">
                    <a:extLst>
                      <a:ext uri="{FF2B5EF4-FFF2-40B4-BE49-F238E27FC236}">
                        <a16:creationId xmlns:a16="http://schemas.microsoft.com/office/drawing/2014/main" id="{B8B65E2A-2A3C-8398-4DD5-2C1F9B2B2BE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782813" y="4311886"/>
                    <a:ext cx="220394" cy="338554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r="-833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31" name="TextBox 130">
                <a:extLst>
                  <a:ext uri="{FF2B5EF4-FFF2-40B4-BE49-F238E27FC236}">
                    <a16:creationId xmlns:a16="http://schemas.microsoft.com/office/drawing/2014/main" id="{E218B010-CA08-8491-34D2-3EEB31C064CC}"/>
                  </a:ext>
                </a:extLst>
              </p:cNvPr>
              <p:cNvSpPr txBox="1"/>
              <p:nvPr/>
            </p:nvSpPr>
            <p:spPr>
              <a:xfrm>
                <a:off x="4248299" y="4541977"/>
                <a:ext cx="479618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>
                    <a:solidFill>
                      <a:schemeClr val="accent6"/>
                    </a:solidFill>
                    <a:latin typeface="CMU Typewriter Text" panose="02000609000000000000" pitchFamily="49" charset="0"/>
                    <a:ea typeface="CMU Typewriter Text" panose="02000609000000000000" pitchFamily="49" charset="0"/>
                    <a:cs typeface="CMU Typewriter Text" panose="02000609000000000000" pitchFamily="49" charset="0"/>
                  </a:rPr>
                  <a:t>elem</a:t>
                </a:r>
                <a:endParaRPr lang="en-US">
                  <a:solidFill>
                    <a:schemeClr val="accent6"/>
                  </a:solidFill>
                  <a:latin typeface="CMU Typewriter Text" panose="02000609000000000000" pitchFamily="49" charset="0"/>
                  <a:ea typeface="CMU Typewriter Text" panose="02000609000000000000" pitchFamily="49" charset="0"/>
                  <a:cs typeface="CMU Typewriter Text" panose="02000609000000000000" pitchFamily="49" charset="0"/>
                </a:endParaRPr>
              </a:p>
            </p:txBody>
          </p:sp>
          <p:sp>
            <p:nvSpPr>
              <p:cNvPr id="132" name="TextBox 131">
                <a:extLst>
                  <a:ext uri="{FF2B5EF4-FFF2-40B4-BE49-F238E27FC236}">
                    <a16:creationId xmlns:a16="http://schemas.microsoft.com/office/drawing/2014/main" id="{AED19AF0-6CC5-F6C5-9711-97F8741892C5}"/>
                  </a:ext>
                </a:extLst>
              </p:cNvPr>
              <p:cNvSpPr txBox="1"/>
              <p:nvPr/>
            </p:nvSpPr>
            <p:spPr>
              <a:xfrm>
                <a:off x="4252427" y="4900274"/>
                <a:ext cx="479618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>
                    <a:solidFill>
                      <a:schemeClr val="accent6"/>
                    </a:solidFill>
                    <a:latin typeface="CMU Typewriter Text" panose="02000609000000000000" pitchFamily="49" charset="0"/>
                    <a:ea typeface="CMU Typewriter Text" panose="02000609000000000000" pitchFamily="49" charset="0"/>
                    <a:cs typeface="CMU Typewriter Text" panose="02000609000000000000" pitchFamily="49" charset="0"/>
                  </a:rPr>
                  <a:t>elem</a:t>
                </a:r>
                <a:endParaRPr lang="en-US">
                  <a:solidFill>
                    <a:schemeClr val="accent6"/>
                  </a:solidFill>
                  <a:latin typeface="CMU Typewriter Text" panose="02000609000000000000" pitchFamily="49" charset="0"/>
                  <a:ea typeface="CMU Typewriter Text" panose="02000609000000000000" pitchFamily="49" charset="0"/>
                  <a:cs typeface="CMU Typewriter Text" panose="02000609000000000000" pitchFamily="49" charset="0"/>
                </a:endParaRPr>
              </a:p>
            </p:txBody>
          </p:sp>
          <p:sp>
            <p:nvSpPr>
              <p:cNvPr id="133" name="TextBox 132">
                <a:extLst>
                  <a:ext uri="{FF2B5EF4-FFF2-40B4-BE49-F238E27FC236}">
                    <a16:creationId xmlns:a16="http://schemas.microsoft.com/office/drawing/2014/main" id="{0D4FB876-06D8-EF7E-D041-5DFD70786B60}"/>
                  </a:ext>
                </a:extLst>
              </p:cNvPr>
              <p:cNvSpPr txBox="1"/>
              <p:nvPr/>
            </p:nvSpPr>
            <p:spPr>
              <a:xfrm>
                <a:off x="5648464" y="4543733"/>
                <a:ext cx="479618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>
                    <a:solidFill>
                      <a:schemeClr val="accent6"/>
                    </a:solidFill>
                    <a:latin typeface="CMU Typewriter Text" panose="02000609000000000000" pitchFamily="49" charset="0"/>
                    <a:ea typeface="CMU Typewriter Text" panose="02000609000000000000" pitchFamily="49" charset="0"/>
                    <a:cs typeface="CMU Typewriter Text" panose="02000609000000000000" pitchFamily="49" charset="0"/>
                  </a:rPr>
                  <a:t>elem</a:t>
                </a:r>
                <a:endParaRPr lang="en-US">
                  <a:solidFill>
                    <a:schemeClr val="accent6"/>
                  </a:solidFill>
                  <a:latin typeface="CMU Typewriter Text" panose="02000609000000000000" pitchFamily="49" charset="0"/>
                  <a:ea typeface="CMU Typewriter Text" panose="02000609000000000000" pitchFamily="49" charset="0"/>
                  <a:cs typeface="CMU Typewriter Text" panose="02000609000000000000" pitchFamily="49" charset="0"/>
                </a:endParaRPr>
              </a:p>
            </p:txBody>
          </p:sp>
        </p:grpSp>
        <p:cxnSp>
          <p:nvCxnSpPr>
            <p:cNvPr id="134" name="Straight Arrow Connector 133">
              <a:extLst>
                <a:ext uri="{FF2B5EF4-FFF2-40B4-BE49-F238E27FC236}">
                  <a16:creationId xmlns:a16="http://schemas.microsoft.com/office/drawing/2014/main" id="{1A03ACD0-81B0-5C96-0CAD-00DF477E1C7D}"/>
                </a:ext>
              </a:extLst>
            </p:cNvPr>
            <p:cNvCxnSpPr>
              <a:cxnSpLocks/>
            </p:cNvCxnSpPr>
            <p:nvPr/>
          </p:nvCxnSpPr>
          <p:spPr>
            <a:xfrm>
              <a:off x="3135135" y="5101976"/>
              <a:ext cx="52050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5" name="TextBox 134">
                  <a:extLst>
                    <a:ext uri="{FF2B5EF4-FFF2-40B4-BE49-F238E27FC236}">
                      <a16:creationId xmlns:a16="http://schemas.microsoft.com/office/drawing/2014/main" id="{077D211E-B62B-F3D9-1B31-E2245C6C978A}"/>
                    </a:ext>
                  </a:extLst>
                </p:cNvPr>
                <p:cNvSpPr txBox="1"/>
                <p:nvPr/>
              </p:nvSpPr>
              <p:spPr>
                <a:xfrm>
                  <a:off x="3090166" y="4845273"/>
                  <a:ext cx="839292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⟨</m:t>
                        </m:r>
                        <m:sSub>
                          <m:sSubPr>
                            <m:ctrlP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⟩</m:t>
                        </m:r>
                      </m:oMath>
                    </m:oMathPara>
                  </a14:m>
                  <a:endParaRPr lang="en-US" sz="1200"/>
                </a:p>
              </p:txBody>
            </p:sp>
          </mc:Choice>
          <mc:Fallback xmlns="">
            <p:sp>
              <p:nvSpPr>
                <p:cNvPr id="135" name="TextBox 134">
                  <a:extLst>
                    <a:ext uri="{FF2B5EF4-FFF2-40B4-BE49-F238E27FC236}">
                      <a16:creationId xmlns:a16="http://schemas.microsoft.com/office/drawing/2014/main" id="{077D211E-B62B-F3D9-1B31-E2245C6C978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90166" y="4845273"/>
                  <a:ext cx="839292" cy="276999"/>
                </a:xfrm>
                <a:prstGeom prst="rect">
                  <a:avLst/>
                </a:prstGeom>
                <a:blipFill>
                  <a:blip r:embed="rId8"/>
                  <a:stretch>
                    <a:fillRect b="-444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6" name="TextBox 135">
              <a:extLst>
                <a:ext uri="{FF2B5EF4-FFF2-40B4-BE49-F238E27FC236}">
                  <a16:creationId xmlns:a16="http://schemas.microsoft.com/office/drawing/2014/main" id="{07A41F8F-A7AC-EF7F-62DC-C4A2550136BE}"/>
                </a:ext>
              </a:extLst>
            </p:cNvPr>
            <p:cNvSpPr txBox="1"/>
            <p:nvPr/>
          </p:nvSpPr>
          <p:spPr>
            <a:xfrm>
              <a:off x="3110983" y="5053029"/>
              <a:ext cx="47961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>
                  <a:solidFill>
                    <a:schemeClr val="accent4"/>
                  </a:solidFill>
                  <a:latin typeface="CMU Typewriter Text" panose="02000609000000000000" pitchFamily="49" charset="0"/>
                  <a:ea typeface="CMU Typewriter Text" panose="02000609000000000000" pitchFamily="49" charset="0"/>
                  <a:cs typeface="CMU Typewriter Text" panose="02000609000000000000" pitchFamily="49" charset="0"/>
                </a:rPr>
                <a:t>bits</a:t>
              </a:r>
              <a:endParaRPr lang="en-US">
                <a:solidFill>
                  <a:schemeClr val="accent4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endParaRPr>
            </a:p>
          </p:txBody>
        </p:sp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104A715F-6585-91BC-4E67-E7339A334C6B}"/>
              </a:ext>
            </a:extLst>
          </p:cNvPr>
          <p:cNvGrpSpPr/>
          <p:nvPr/>
        </p:nvGrpSpPr>
        <p:grpSpPr>
          <a:xfrm>
            <a:off x="6096000" y="3557356"/>
            <a:ext cx="2819132" cy="1234815"/>
            <a:chOff x="8153668" y="5194119"/>
            <a:chExt cx="2819132" cy="1234815"/>
          </a:xfrm>
        </p:grpSpPr>
        <p:sp>
          <p:nvSpPr>
            <p:cNvPr id="142" name="TextBox 141">
              <a:extLst>
                <a:ext uri="{FF2B5EF4-FFF2-40B4-BE49-F238E27FC236}">
                  <a16:creationId xmlns:a16="http://schemas.microsoft.com/office/drawing/2014/main" id="{E456ABAD-F91F-28AD-9A4E-98A642615AF0}"/>
                </a:ext>
              </a:extLst>
            </p:cNvPr>
            <p:cNvSpPr txBox="1"/>
            <p:nvPr/>
          </p:nvSpPr>
          <p:spPr>
            <a:xfrm>
              <a:off x="8556012" y="5596885"/>
              <a:ext cx="47961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>
                  <a:solidFill>
                    <a:schemeClr val="accent6"/>
                  </a:solidFill>
                  <a:latin typeface="CMU Typewriter Text" panose="02000609000000000000" pitchFamily="49" charset="0"/>
                  <a:ea typeface="CMU Typewriter Text" panose="02000609000000000000" pitchFamily="49" charset="0"/>
                  <a:cs typeface="CMU Typewriter Text" panose="02000609000000000000" pitchFamily="49" charset="0"/>
                </a:rPr>
                <a:t>elem</a:t>
              </a:r>
              <a:endParaRPr lang="en-US">
                <a:solidFill>
                  <a:schemeClr val="accent6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endParaRPr>
            </a:p>
          </p:txBody>
        </p:sp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id="{48EF0B3C-41C0-1EEF-2AB2-8EBD1F9BBCA6}"/>
                </a:ext>
              </a:extLst>
            </p:cNvPr>
            <p:cNvGrpSpPr/>
            <p:nvPr/>
          </p:nvGrpSpPr>
          <p:grpSpPr>
            <a:xfrm>
              <a:off x="8153668" y="5194119"/>
              <a:ext cx="2819132" cy="1234815"/>
              <a:chOff x="7549662" y="5194120"/>
              <a:chExt cx="3804138" cy="116223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4" name="TextBox 83">
                    <a:extLst>
                      <a:ext uri="{FF2B5EF4-FFF2-40B4-BE49-F238E27FC236}">
                        <a16:creationId xmlns:a16="http://schemas.microsoft.com/office/drawing/2014/main" id="{734A0746-3165-97F9-B0E2-C682A7DC4481}"/>
                      </a:ext>
                    </a:extLst>
                  </p:cNvPr>
                  <p:cNvSpPr txBox="1"/>
                  <p:nvPr/>
                </p:nvSpPr>
                <p:spPr>
                  <a:xfrm>
                    <a:off x="9298588" y="5590985"/>
                    <a:ext cx="1756682" cy="34621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sz="11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1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sSub>
                                <m:sSubPr>
                                  <m:ctrlPr>
                                    <a:rPr lang="en-US" sz="11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100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1100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11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11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11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100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11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en-US" sz="11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  <m:r>
                            <a:rPr lang="en-US" sz="1100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sSup>
                            <m:sSupPr>
                              <m:ctrlPr>
                                <a:rPr lang="en-US" sz="11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1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sz="11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sz="11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100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11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11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11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100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11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  <m:r>
                                <a:rPr lang="en-US" sz="11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</m:oMath>
                      </m:oMathPara>
                    </a14:m>
                    <a:endParaRPr lang="en-US" sz="1400"/>
                  </a:p>
                </p:txBody>
              </p:sp>
            </mc:Choice>
            <mc:Fallback xmlns="">
              <p:sp>
                <p:nvSpPr>
                  <p:cNvPr id="84" name="TextBox 83">
                    <a:extLst>
                      <a:ext uri="{FF2B5EF4-FFF2-40B4-BE49-F238E27FC236}">
                        <a16:creationId xmlns:a16="http://schemas.microsoft.com/office/drawing/2014/main" id="{734A0746-3165-97F9-B0E2-C682A7DC448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298588" y="5590985"/>
                    <a:ext cx="1756682" cy="346219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3" name="TextBox 82">
                    <a:extLst>
                      <a:ext uri="{FF2B5EF4-FFF2-40B4-BE49-F238E27FC236}">
                        <a16:creationId xmlns:a16="http://schemas.microsoft.com/office/drawing/2014/main" id="{CF8D7BB7-5E8E-0AE8-5F66-178F7A89D164}"/>
                      </a:ext>
                    </a:extLst>
                  </p:cNvPr>
                  <p:cNvSpPr txBox="1"/>
                  <p:nvPr/>
                </p:nvSpPr>
                <p:spPr>
                  <a:xfrm>
                    <a:off x="7938471" y="5772316"/>
                    <a:ext cx="996391" cy="33713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sz="11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1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sSub>
                                <m:sSubPr>
                                  <m:ctrlPr>
                                    <a:rPr lang="en-US" sz="11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100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11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sup>
                          </m:sSup>
                          <m:r>
                            <a:rPr lang="en-US" sz="1100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sSup>
                            <m:sSupPr>
                              <m:ctrlPr>
                                <a:rPr lang="en-US" sz="11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1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sSub>
                                <m:sSubPr>
                                  <m:ctrlPr>
                                    <a:rPr lang="en-US" sz="11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100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11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sup>
                          </m:sSup>
                        </m:oMath>
                      </m:oMathPara>
                    </a14:m>
                    <a:endParaRPr lang="en-US" sz="1400"/>
                  </a:p>
                </p:txBody>
              </p:sp>
            </mc:Choice>
            <mc:Fallback xmlns="">
              <p:sp>
                <p:nvSpPr>
                  <p:cNvPr id="83" name="TextBox 82">
                    <a:extLst>
                      <a:ext uri="{FF2B5EF4-FFF2-40B4-BE49-F238E27FC236}">
                        <a16:creationId xmlns:a16="http://schemas.microsoft.com/office/drawing/2014/main" id="{CF8D7BB7-5E8E-0AE8-5F66-178F7A89D16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938471" y="5772316"/>
                    <a:ext cx="996391" cy="337130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2" name="TextBox 81">
                    <a:extLst>
                      <a:ext uri="{FF2B5EF4-FFF2-40B4-BE49-F238E27FC236}">
                        <a16:creationId xmlns:a16="http://schemas.microsoft.com/office/drawing/2014/main" id="{6D4B42D2-4726-2FC1-33C0-DCA37EA635E7}"/>
                      </a:ext>
                    </a:extLst>
                  </p:cNvPr>
                  <p:cNvSpPr txBox="1"/>
                  <p:nvPr/>
                </p:nvSpPr>
                <p:spPr>
                  <a:xfrm>
                    <a:off x="7938473" y="5419085"/>
                    <a:ext cx="996391" cy="33713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sz="11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1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sSub>
                                <m:sSubPr>
                                  <m:ctrlPr>
                                    <a:rPr lang="en-US" sz="11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100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11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sup>
                          </m:sSup>
                          <m:r>
                            <a:rPr lang="en-US" sz="1100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sSup>
                            <m:sSupPr>
                              <m:ctrlPr>
                                <a:rPr lang="en-US" sz="11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1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sSub>
                                <m:sSubPr>
                                  <m:ctrlPr>
                                    <a:rPr lang="en-US" sz="11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100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11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sup>
                          </m:sSup>
                        </m:oMath>
                      </m:oMathPara>
                    </a14:m>
                    <a:endParaRPr lang="en-US" sz="1400"/>
                  </a:p>
                </p:txBody>
              </p:sp>
            </mc:Choice>
            <mc:Fallback xmlns="">
              <p:sp>
                <p:nvSpPr>
                  <p:cNvPr id="82" name="TextBox 81">
                    <a:extLst>
                      <a:ext uri="{FF2B5EF4-FFF2-40B4-BE49-F238E27FC236}">
                        <a16:creationId xmlns:a16="http://schemas.microsoft.com/office/drawing/2014/main" id="{6D4B42D2-4726-2FC1-33C0-DCA37EA635E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938473" y="5419085"/>
                    <a:ext cx="996391" cy="337130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3455CB17-5D3A-A5D0-EA1F-6FC868BAE8F8}"/>
                  </a:ext>
                </a:extLst>
              </p:cNvPr>
              <p:cNvSpPr/>
              <p:nvPr/>
            </p:nvSpPr>
            <p:spPr>
              <a:xfrm>
                <a:off x="8787618" y="5508745"/>
                <a:ext cx="637736" cy="587255"/>
              </a:xfrm>
              <a:prstGeom prst="rect">
                <a:avLst/>
              </a:prstGeom>
              <a:noFill/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D2C2B449-5A62-A1F4-D845-1823CA25D6B4}"/>
                  </a:ext>
                </a:extLst>
              </p:cNvPr>
              <p:cNvSpPr txBox="1"/>
              <p:nvPr/>
            </p:nvSpPr>
            <p:spPr>
              <a:xfrm>
                <a:off x="8809157" y="5623010"/>
                <a:ext cx="42832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>
                    <a:latin typeface="CMU Typewriter Text" panose="02000609000000000000" pitchFamily="49" charset="0"/>
                    <a:ea typeface="CMU Typewriter Text" panose="02000609000000000000" pitchFamily="49" charset="0"/>
                    <a:cs typeface="CMU Typewriter Text" panose="02000609000000000000" pitchFamily="49" charset="0"/>
                  </a:rPr>
                  <a:t>Op</a:t>
                </a:r>
              </a:p>
            </p:txBody>
          </p:sp>
          <p:cxnSp>
            <p:nvCxnSpPr>
              <p:cNvPr id="78" name="Straight Arrow Connector 77">
                <a:extLst>
                  <a:ext uri="{FF2B5EF4-FFF2-40B4-BE49-F238E27FC236}">
                    <a16:creationId xmlns:a16="http://schemas.microsoft.com/office/drawing/2014/main" id="{BD93D5C2-3E8D-733D-2CDE-E904C3E4FED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112653" y="5982495"/>
                <a:ext cx="674965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79" name="Straight Arrow Connector 78">
                <a:extLst>
                  <a:ext uri="{FF2B5EF4-FFF2-40B4-BE49-F238E27FC236}">
                    <a16:creationId xmlns:a16="http://schemas.microsoft.com/office/drawing/2014/main" id="{20630FB9-53C1-156B-4838-14979FFEF73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425354" y="5821830"/>
                <a:ext cx="1491295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0" name="TextBox 79">
                    <a:extLst>
                      <a:ext uri="{FF2B5EF4-FFF2-40B4-BE49-F238E27FC236}">
                        <a16:creationId xmlns:a16="http://schemas.microsoft.com/office/drawing/2014/main" id="{E555DB08-19A4-ADF1-B469-FFCDE19C8937}"/>
                      </a:ext>
                    </a:extLst>
                  </p:cNvPr>
                  <p:cNvSpPr txBox="1"/>
                  <p:nvPr/>
                </p:nvSpPr>
                <p:spPr>
                  <a:xfrm>
                    <a:off x="7652866" y="5438344"/>
                    <a:ext cx="459788" cy="39662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oMath>
                      </m:oMathPara>
                    </a14:m>
                    <a:endParaRPr lang="en-US"/>
                  </a:p>
                </p:txBody>
              </p:sp>
            </mc:Choice>
            <mc:Fallback xmlns="">
              <p:sp>
                <p:nvSpPr>
                  <p:cNvPr id="80" name="TextBox 79">
                    <a:extLst>
                      <a:ext uri="{FF2B5EF4-FFF2-40B4-BE49-F238E27FC236}">
                        <a16:creationId xmlns:a16="http://schemas.microsoft.com/office/drawing/2014/main" id="{E555DB08-19A4-ADF1-B469-FFCDE19C893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652866" y="5438344"/>
                    <a:ext cx="459788" cy="396624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5" name="TextBox 84">
                    <a:extLst>
                      <a:ext uri="{FF2B5EF4-FFF2-40B4-BE49-F238E27FC236}">
                        <a16:creationId xmlns:a16="http://schemas.microsoft.com/office/drawing/2014/main" id="{BFA3F141-B058-3729-5374-504A5B28FE01}"/>
                      </a:ext>
                    </a:extLst>
                  </p:cNvPr>
                  <p:cNvSpPr txBox="1"/>
                  <p:nvPr/>
                </p:nvSpPr>
                <p:spPr>
                  <a:xfrm>
                    <a:off x="7652868" y="5798765"/>
                    <a:ext cx="463255" cy="39662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oMath>
                      </m:oMathPara>
                    </a14:m>
                    <a:endParaRPr lang="en-US"/>
                  </a:p>
                </p:txBody>
              </p:sp>
            </mc:Choice>
            <mc:Fallback xmlns="">
              <p:sp>
                <p:nvSpPr>
                  <p:cNvPr id="85" name="TextBox 84">
                    <a:extLst>
                      <a:ext uri="{FF2B5EF4-FFF2-40B4-BE49-F238E27FC236}">
                        <a16:creationId xmlns:a16="http://schemas.microsoft.com/office/drawing/2014/main" id="{BFA3F141-B058-3729-5374-504A5B28FE0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652868" y="5798765"/>
                    <a:ext cx="463255" cy="396624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6" name="TextBox 85">
                    <a:extLst>
                      <a:ext uri="{FF2B5EF4-FFF2-40B4-BE49-F238E27FC236}">
                        <a16:creationId xmlns:a16="http://schemas.microsoft.com/office/drawing/2014/main" id="{BB3667B1-774D-8A2E-02CB-0A33A2A92D20}"/>
                      </a:ext>
                    </a:extLst>
                  </p:cNvPr>
                  <p:cNvSpPr txBox="1"/>
                  <p:nvPr/>
                </p:nvSpPr>
                <p:spPr>
                  <a:xfrm>
                    <a:off x="10843520" y="5652509"/>
                    <a:ext cx="442727" cy="39662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oMath>
                      </m:oMathPara>
                    </a14:m>
                    <a:endParaRPr lang="en-US"/>
                  </a:p>
                </p:txBody>
              </p:sp>
            </mc:Choice>
            <mc:Fallback xmlns="">
              <p:sp>
                <p:nvSpPr>
                  <p:cNvPr id="86" name="TextBox 85">
                    <a:extLst>
                      <a:ext uri="{FF2B5EF4-FFF2-40B4-BE49-F238E27FC236}">
                        <a16:creationId xmlns:a16="http://schemas.microsoft.com/office/drawing/2014/main" id="{BB3667B1-774D-8A2E-02CB-0A33A2A92D2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843520" y="5652509"/>
                    <a:ext cx="442727" cy="396624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F79DC09D-13AA-3501-6328-A06381A71C1A}"/>
                  </a:ext>
                </a:extLst>
              </p:cNvPr>
              <p:cNvSpPr/>
              <p:nvPr/>
            </p:nvSpPr>
            <p:spPr>
              <a:xfrm>
                <a:off x="7549662" y="5194120"/>
                <a:ext cx="3804138" cy="1162230"/>
              </a:xfrm>
              <a:prstGeom prst="rect">
                <a:avLst/>
              </a:prstGeom>
              <a:noFill/>
              <a:ln>
                <a:solidFill>
                  <a:srgbClr val="FF0000">
                    <a:alpha val="36000"/>
                  </a:srgbClr>
                </a:solidFill>
                <a:prstDash val="sysDash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147" name="Straight Arrow Connector 146">
              <a:extLst>
                <a:ext uri="{FF2B5EF4-FFF2-40B4-BE49-F238E27FC236}">
                  <a16:creationId xmlns:a16="http://schemas.microsoft.com/office/drawing/2014/main" id="{8C03230F-A236-5EE4-9618-717C86EE0801}"/>
                </a:ext>
              </a:extLst>
            </p:cNvPr>
            <p:cNvCxnSpPr>
              <a:cxnSpLocks/>
            </p:cNvCxnSpPr>
            <p:nvPr/>
          </p:nvCxnSpPr>
          <p:spPr>
            <a:xfrm>
              <a:off x="8568475" y="5663640"/>
              <a:ext cx="500196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sp>
          <p:nvSpPr>
            <p:cNvPr id="148" name="TextBox 147">
              <a:extLst>
                <a:ext uri="{FF2B5EF4-FFF2-40B4-BE49-F238E27FC236}">
                  <a16:creationId xmlns:a16="http://schemas.microsoft.com/office/drawing/2014/main" id="{602E271F-FE63-339B-5CAB-E5E6383315A4}"/>
                </a:ext>
              </a:extLst>
            </p:cNvPr>
            <p:cNvSpPr txBox="1"/>
            <p:nvPr/>
          </p:nvSpPr>
          <p:spPr>
            <a:xfrm>
              <a:off x="8571643" y="5982864"/>
              <a:ext cx="47961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>
                  <a:solidFill>
                    <a:schemeClr val="accent6"/>
                  </a:solidFill>
                  <a:latin typeface="CMU Typewriter Text" panose="02000609000000000000" pitchFamily="49" charset="0"/>
                  <a:ea typeface="CMU Typewriter Text" panose="02000609000000000000" pitchFamily="49" charset="0"/>
                  <a:cs typeface="CMU Typewriter Text" panose="02000609000000000000" pitchFamily="49" charset="0"/>
                </a:rPr>
                <a:t>elem</a:t>
              </a:r>
              <a:endParaRPr lang="en-US">
                <a:solidFill>
                  <a:schemeClr val="accent6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endParaRPr>
            </a:p>
          </p:txBody>
        </p:sp>
        <p:sp>
          <p:nvSpPr>
            <p:cNvPr id="149" name="TextBox 148">
              <a:extLst>
                <a:ext uri="{FF2B5EF4-FFF2-40B4-BE49-F238E27FC236}">
                  <a16:creationId xmlns:a16="http://schemas.microsoft.com/office/drawing/2014/main" id="{19EAFE10-4A81-2FD9-DF0F-8DF4BD871823}"/>
                </a:ext>
              </a:extLst>
            </p:cNvPr>
            <p:cNvSpPr txBox="1"/>
            <p:nvPr/>
          </p:nvSpPr>
          <p:spPr>
            <a:xfrm>
              <a:off x="9886819" y="5813976"/>
              <a:ext cx="47961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>
                  <a:solidFill>
                    <a:schemeClr val="accent6"/>
                  </a:solidFill>
                  <a:latin typeface="CMU Typewriter Text" panose="02000609000000000000" pitchFamily="49" charset="0"/>
                  <a:ea typeface="CMU Typewriter Text" panose="02000609000000000000" pitchFamily="49" charset="0"/>
                  <a:cs typeface="CMU Typewriter Text" panose="02000609000000000000" pitchFamily="49" charset="0"/>
                </a:rPr>
                <a:t>elem</a:t>
              </a:r>
              <a:endParaRPr lang="en-US">
                <a:solidFill>
                  <a:schemeClr val="accent6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endParaRPr>
            </a:p>
          </p:txBody>
        </p:sp>
      </p:grpSp>
      <p:sp>
        <p:nvSpPr>
          <p:cNvPr id="152" name="Cloud Callout 151">
            <a:extLst>
              <a:ext uri="{FF2B5EF4-FFF2-40B4-BE49-F238E27FC236}">
                <a16:creationId xmlns:a16="http://schemas.microsoft.com/office/drawing/2014/main" id="{8BC35E89-D30C-D40B-1216-33AB9DB6B249}"/>
              </a:ext>
            </a:extLst>
          </p:cNvPr>
          <p:cNvSpPr/>
          <p:nvPr/>
        </p:nvSpPr>
        <p:spPr>
          <a:xfrm>
            <a:off x="5101883" y="2977662"/>
            <a:ext cx="5228492" cy="3743809"/>
          </a:xfrm>
          <a:prstGeom prst="cloudCallout">
            <a:avLst>
              <a:gd name="adj1" fmla="val -80413"/>
              <a:gd name="adj2" fmla="val 5899"/>
            </a:avLst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2" name="Group 171">
            <a:extLst>
              <a:ext uri="{FF2B5EF4-FFF2-40B4-BE49-F238E27FC236}">
                <a16:creationId xmlns:a16="http://schemas.microsoft.com/office/drawing/2014/main" id="{AA815893-9AF5-F14A-7939-FC2E62CE87B9}"/>
              </a:ext>
            </a:extLst>
          </p:cNvPr>
          <p:cNvGrpSpPr/>
          <p:nvPr/>
        </p:nvGrpSpPr>
        <p:grpSpPr>
          <a:xfrm>
            <a:off x="6096000" y="4871750"/>
            <a:ext cx="2819132" cy="1234815"/>
            <a:chOff x="6096000" y="4871750"/>
            <a:chExt cx="2819132" cy="1234815"/>
          </a:xfrm>
        </p:grpSpPr>
        <p:grpSp>
          <p:nvGrpSpPr>
            <p:cNvPr id="153" name="Group 152">
              <a:extLst>
                <a:ext uri="{FF2B5EF4-FFF2-40B4-BE49-F238E27FC236}">
                  <a16:creationId xmlns:a16="http://schemas.microsoft.com/office/drawing/2014/main" id="{77E9CDEB-91D5-A023-3945-9675F9BAC949}"/>
                </a:ext>
              </a:extLst>
            </p:cNvPr>
            <p:cNvGrpSpPr/>
            <p:nvPr/>
          </p:nvGrpSpPr>
          <p:grpSpPr>
            <a:xfrm>
              <a:off x="6096000" y="4871750"/>
              <a:ext cx="2819132" cy="1234815"/>
              <a:chOff x="8153668" y="5194119"/>
              <a:chExt cx="2819132" cy="1234815"/>
            </a:xfrm>
          </p:grpSpPr>
          <p:sp>
            <p:nvSpPr>
              <p:cNvPr id="154" name="TextBox 153">
                <a:extLst>
                  <a:ext uri="{FF2B5EF4-FFF2-40B4-BE49-F238E27FC236}">
                    <a16:creationId xmlns:a16="http://schemas.microsoft.com/office/drawing/2014/main" id="{23CAE7E8-86D9-DD4C-E450-11839D2AD38B}"/>
                  </a:ext>
                </a:extLst>
              </p:cNvPr>
              <p:cNvSpPr txBox="1"/>
              <p:nvPr/>
            </p:nvSpPr>
            <p:spPr>
              <a:xfrm>
                <a:off x="8556012" y="5596885"/>
                <a:ext cx="479618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>
                    <a:solidFill>
                      <a:schemeClr val="accent4"/>
                    </a:solidFill>
                    <a:latin typeface="CMU Typewriter Text" panose="02000609000000000000" pitchFamily="49" charset="0"/>
                    <a:ea typeface="CMU Typewriter Text" panose="02000609000000000000" pitchFamily="49" charset="0"/>
                    <a:cs typeface="CMU Typewriter Text" panose="02000609000000000000" pitchFamily="49" charset="0"/>
                  </a:rPr>
                  <a:t>bits</a:t>
                </a:r>
                <a:endParaRPr lang="en-US">
                  <a:solidFill>
                    <a:schemeClr val="accent4"/>
                  </a:solidFill>
                  <a:latin typeface="CMU Typewriter Text" panose="02000609000000000000" pitchFamily="49" charset="0"/>
                  <a:ea typeface="CMU Typewriter Text" panose="02000609000000000000" pitchFamily="49" charset="0"/>
                  <a:cs typeface="CMU Typewriter Text" panose="02000609000000000000" pitchFamily="49" charset="0"/>
                </a:endParaRPr>
              </a:p>
            </p:txBody>
          </p:sp>
          <p:grpSp>
            <p:nvGrpSpPr>
              <p:cNvPr id="155" name="Group 154">
                <a:extLst>
                  <a:ext uri="{FF2B5EF4-FFF2-40B4-BE49-F238E27FC236}">
                    <a16:creationId xmlns:a16="http://schemas.microsoft.com/office/drawing/2014/main" id="{1075C09B-F5E7-745A-9BFC-BD880DFD8FE8}"/>
                  </a:ext>
                </a:extLst>
              </p:cNvPr>
              <p:cNvGrpSpPr/>
              <p:nvPr/>
            </p:nvGrpSpPr>
            <p:grpSpPr>
              <a:xfrm>
                <a:off x="8153668" y="5194119"/>
                <a:ext cx="2819132" cy="1234815"/>
                <a:chOff x="7549662" y="5194120"/>
                <a:chExt cx="3804138" cy="1162230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61" name="TextBox 160">
                      <a:extLst>
                        <a:ext uri="{FF2B5EF4-FFF2-40B4-BE49-F238E27FC236}">
                          <a16:creationId xmlns:a16="http://schemas.microsoft.com/office/drawing/2014/main" id="{9663DC6F-78A3-1DB3-0F6F-B155D3667754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662743" y="5375284"/>
                      <a:ext cx="1024613" cy="2462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1100" b="0" i="1" smtClean="0">
                                <a:latin typeface="Cambria Math" panose="02040503050406030204" pitchFamily="18" charset="0"/>
                              </a:rPr>
                              <m:t>⟨0, </m:t>
                            </m:r>
                            <m:sSub>
                              <m:sSubPr>
                                <m:ctrlPr>
                                  <a:rPr lang="en-US" sz="11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100" b="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b>
                                <m:r>
                                  <a:rPr lang="en-US" sz="11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1100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sSub>
                              <m:sSubPr>
                                <m:ctrlPr>
                                  <a:rPr lang="en-US" sz="11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100" b="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b>
                                <m:r>
                                  <a:rPr lang="en-US" sz="11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1100" b="0" i="1" smtClean="0">
                                <a:latin typeface="Cambria Math" panose="02040503050406030204" pitchFamily="18" charset="0"/>
                              </a:rPr>
                              <m:t>⟩</m:t>
                            </m:r>
                          </m:oMath>
                        </m:oMathPara>
                      </a14:m>
                      <a:endParaRPr lang="en-US" sz="1100"/>
                    </a:p>
                  </p:txBody>
                </p:sp>
              </mc:Choice>
              <mc:Fallback xmlns="">
                <p:sp>
                  <p:nvSpPr>
                    <p:cNvPr id="161" name="TextBox 160">
                      <a:extLst>
                        <a:ext uri="{FF2B5EF4-FFF2-40B4-BE49-F238E27FC236}">
                          <a16:creationId xmlns:a16="http://schemas.microsoft.com/office/drawing/2014/main" id="{9663DC6F-78A3-1DB3-0F6F-B155D3667754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662743" y="5375284"/>
                      <a:ext cx="1024613" cy="246232"/>
                    </a:xfrm>
                    <a:prstGeom prst="rect">
                      <a:avLst/>
                    </a:prstGeom>
                    <a:blipFill>
                      <a:blip r:embed="rId15"/>
                      <a:stretch>
                        <a:fillRect b="-4651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162" name="Rectangle 161">
                  <a:extLst>
                    <a:ext uri="{FF2B5EF4-FFF2-40B4-BE49-F238E27FC236}">
                      <a16:creationId xmlns:a16="http://schemas.microsoft.com/office/drawing/2014/main" id="{E8C8D148-910E-E1F0-BDE7-3CA45D0E398B}"/>
                    </a:ext>
                  </a:extLst>
                </p:cNvPr>
                <p:cNvSpPr/>
                <p:nvPr/>
              </p:nvSpPr>
              <p:spPr>
                <a:xfrm>
                  <a:off x="8787618" y="5508745"/>
                  <a:ext cx="637736" cy="587255"/>
                </a:xfrm>
                <a:prstGeom prst="rect">
                  <a:avLst/>
                </a:prstGeom>
                <a:noFill/>
              </p:spPr>
              <p:style>
                <a:lnRef idx="2">
                  <a:schemeClr val="dk1">
                    <a:shade val="15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3" name="TextBox 162">
                  <a:extLst>
                    <a:ext uri="{FF2B5EF4-FFF2-40B4-BE49-F238E27FC236}">
                      <a16:creationId xmlns:a16="http://schemas.microsoft.com/office/drawing/2014/main" id="{F9BCADB7-1B4A-16B5-CBE1-3E5B8F6B2567}"/>
                    </a:ext>
                  </a:extLst>
                </p:cNvPr>
                <p:cNvSpPr txBox="1"/>
                <p:nvPr/>
              </p:nvSpPr>
              <p:spPr>
                <a:xfrm>
                  <a:off x="8733248" y="5618318"/>
                  <a:ext cx="742374" cy="34762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>
                      <a:latin typeface="CMU Typewriter Text" panose="02000609000000000000" pitchFamily="49" charset="0"/>
                      <a:ea typeface="CMU Typewriter Text" panose="02000609000000000000" pitchFamily="49" charset="0"/>
                      <a:cs typeface="CMU Typewriter Text" panose="02000609000000000000" pitchFamily="49" charset="0"/>
                    </a:rPr>
                    <a:t>ADD</a:t>
                  </a:r>
                </a:p>
              </p:txBody>
            </p:sp>
            <p:cxnSp>
              <p:nvCxnSpPr>
                <p:cNvPr id="164" name="Straight Arrow Connector 163">
                  <a:extLst>
                    <a:ext uri="{FF2B5EF4-FFF2-40B4-BE49-F238E27FC236}">
                      <a16:creationId xmlns:a16="http://schemas.microsoft.com/office/drawing/2014/main" id="{11BB096F-BB74-F2FF-C016-5C116343C66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112653" y="5982495"/>
                  <a:ext cx="674965" cy="0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2">
                  <a:schemeClr val="accent4"/>
                </a:lnRef>
                <a:fillRef idx="0">
                  <a:schemeClr val="accent4"/>
                </a:fillRef>
                <a:effectRef idx="1">
                  <a:schemeClr val="accent4"/>
                </a:effectRef>
                <a:fontRef idx="minor">
                  <a:schemeClr val="tx1"/>
                </a:fontRef>
              </p:style>
            </p:cxnSp>
            <p:cxnSp>
              <p:nvCxnSpPr>
                <p:cNvPr id="165" name="Straight Arrow Connector 164">
                  <a:extLst>
                    <a:ext uri="{FF2B5EF4-FFF2-40B4-BE49-F238E27FC236}">
                      <a16:creationId xmlns:a16="http://schemas.microsoft.com/office/drawing/2014/main" id="{16A9CB47-88FF-8A96-2D0D-15FA065D741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425354" y="5821830"/>
                  <a:ext cx="1491295" cy="0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2">
                  <a:schemeClr val="accent4"/>
                </a:lnRef>
                <a:fillRef idx="0">
                  <a:schemeClr val="accent4"/>
                </a:fillRef>
                <a:effectRef idx="1">
                  <a:schemeClr val="accent4"/>
                </a:effectRef>
                <a:fontRef idx="minor">
                  <a:schemeClr val="tx1"/>
                </a:fontRef>
              </p:style>
            </p:cxnSp>
            <p:sp>
              <p:nvSpPr>
                <p:cNvPr id="169" name="Rectangle 168">
                  <a:extLst>
                    <a:ext uri="{FF2B5EF4-FFF2-40B4-BE49-F238E27FC236}">
                      <a16:creationId xmlns:a16="http://schemas.microsoft.com/office/drawing/2014/main" id="{F6563BC5-C753-E227-62A8-8C9078867877}"/>
                    </a:ext>
                  </a:extLst>
                </p:cNvPr>
                <p:cNvSpPr/>
                <p:nvPr/>
              </p:nvSpPr>
              <p:spPr>
                <a:xfrm>
                  <a:off x="7549662" y="5194120"/>
                  <a:ext cx="3804138" cy="1162230"/>
                </a:xfrm>
                <a:prstGeom prst="rect">
                  <a:avLst/>
                </a:prstGeom>
                <a:noFill/>
                <a:ln>
                  <a:solidFill>
                    <a:srgbClr val="FF0000">
                      <a:alpha val="36000"/>
                    </a:srgbClr>
                  </a:solidFill>
                  <a:prstDash val="sysDash"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156" name="Straight Arrow Connector 155">
                <a:extLst>
                  <a:ext uri="{FF2B5EF4-FFF2-40B4-BE49-F238E27FC236}">
                    <a16:creationId xmlns:a16="http://schemas.microsoft.com/office/drawing/2014/main" id="{7CC593EC-DB65-ABC7-ED28-705EFAF13AC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568475" y="5663640"/>
                <a:ext cx="500196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sp>
            <p:nvSpPr>
              <p:cNvPr id="157" name="TextBox 156">
                <a:extLst>
                  <a:ext uri="{FF2B5EF4-FFF2-40B4-BE49-F238E27FC236}">
                    <a16:creationId xmlns:a16="http://schemas.microsoft.com/office/drawing/2014/main" id="{D82BEE3F-0857-DF4C-AC29-A37818728E87}"/>
                  </a:ext>
                </a:extLst>
              </p:cNvPr>
              <p:cNvSpPr txBox="1"/>
              <p:nvPr/>
            </p:nvSpPr>
            <p:spPr>
              <a:xfrm>
                <a:off x="8571643" y="5982864"/>
                <a:ext cx="479618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>
                    <a:solidFill>
                      <a:schemeClr val="accent4"/>
                    </a:solidFill>
                    <a:latin typeface="CMU Typewriter Text" panose="02000609000000000000" pitchFamily="49" charset="0"/>
                    <a:ea typeface="CMU Typewriter Text" panose="02000609000000000000" pitchFamily="49" charset="0"/>
                    <a:cs typeface="CMU Typewriter Text" panose="02000609000000000000" pitchFamily="49" charset="0"/>
                  </a:rPr>
                  <a:t>bits</a:t>
                </a:r>
                <a:endParaRPr lang="en-US">
                  <a:solidFill>
                    <a:schemeClr val="accent4"/>
                  </a:solidFill>
                  <a:latin typeface="CMU Typewriter Text" panose="02000609000000000000" pitchFamily="49" charset="0"/>
                  <a:ea typeface="CMU Typewriter Text" panose="02000609000000000000" pitchFamily="49" charset="0"/>
                  <a:cs typeface="CMU Typewriter Text" panose="02000609000000000000" pitchFamily="49" charset="0"/>
                </a:endParaRPr>
              </a:p>
            </p:txBody>
          </p:sp>
          <p:sp>
            <p:nvSpPr>
              <p:cNvPr id="158" name="TextBox 157">
                <a:extLst>
                  <a:ext uri="{FF2B5EF4-FFF2-40B4-BE49-F238E27FC236}">
                    <a16:creationId xmlns:a16="http://schemas.microsoft.com/office/drawing/2014/main" id="{3EC99204-5F3B-9F04-D513-559EBCEFF4FA}"/>
                  </a:ext>
                </a:extLst>
              </p:cNvPr>
              <p:cNvSpPr txBox="1"/>
              <p:nvPr/>
            </p:nvSpPr>
            <p:spPr>
              <a:xfrm>
                <a:off x="9886819" y="5813976"/>
                <a:ext cx="479618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>
                    <a:solidFill>
                      <a:schemeClr val="accent4"/>
                    </a:solidFill>
                    <a:latin typeface="CMU Typewriter Text" panose="02000609000000000000" pitchFamily="49" charset="0"/>
                    <a:ea typeface="CMU Typewriter Text" panose="02000609000000000000" pitchFamily="49" charset="0"/>
                    <a:cs typeface="CMU Typewriter Text" panose="02000609000000000000" pitchFamily="49" charset="0"/>
                  </a:rPr>
                  <a:t>bits</a:t>
                </a:r>
                <a:endParaRPr lang="en-US">
                  <a:solidFill>
                    <a:schemeClr val="accent4"/>
                  </a:solidFill>
                  <a:latin typeface="CMU Typewriter Text" panose="02000609000000000000" pitchFamily="49" charset="0"/>
                  <a:ea typeface="CMU Typewriter Text" panose="02000609000000000000" pitchFamily="49" charset="0"/>
                  <a:cs typeface="CMU Typewriter Text" panose="02000609000000000000" pitchFamily="49" charset="0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0" name="TextBox 169">
                  <a:extLst>
                    <a:ext uri="{FF2B5EF4-FFF2-40B4-BE49-F238E27FC236}">
                      <a16:creationId xmlns:a16="http://schemas.microsoft.com/office/drawing/2014/main" id="{0FB79E57-C754-42CA-39F3-FD18ED3210DC}"/>
                    </a:ext>
                  </a:extLst>
                </p:cNvPr>
                <p:cNvSpPr txBox="1"/>
                <p:nvPr/>
              </p:nvSpPr>
              <p:spPr>
                <a:xfrm>
                  <a:off x="6176660" y="5465641"/>
                  <a:ext cx="762580" cy="2616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100" b="0" i="1" smtClean="0">
                            <a:latin typeface="Cambria Math" panose="02040503050406030204" pitchFamily="18" charset="0"/>
                          </a:rPr>
                          <m:t>⟨0, </m:t>
                        </m:r>
                        <m:sSub>
                          <m:sSubPr>
                            <m:ctrlPr>
                              <a:rPr lang="en-US" sz="11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1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sz="11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sz="11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sz="11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1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sz="11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  <m:r>
                          <a:rPr lang="en-US" sz="1100" b="0" i="1" smtClean="0">
                            <a:latin typeface="Cambria Math" panose="02040503050406030204" pitchFamily="18" charset="0"/>
                          </a:rPr>
                          <m:t>⟩</m:t>
                        </m:r>
                      </m:oMath>
                    </m:oMathPara>
                  </a14:m>
                  <a:endParaRPr lang="en-US" sz="1100"/>
                </a:p>
              </p:txBody>
            </p:sp>
          </mc:Choice>
          <mc:Fallback xmlns="">
            <p:sp>
              <p:nvSpPr>
                <p:cNvPr id="170" name="TextBox 169">
                  <a:extLst>
                    <a:ext uri="{FF2B5EF4-FFF2-40B4-BE49-F238E27FC236}">
                      <a16:creationId xmlns:a16="http://schemas.microsoft.com/office/drawing/2014/main" id="{0FB79E57-C754-42CA-39F3-FD18ED3210D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76660" y="5465641"/>
                  <a:ext cx="762580" cy="261610"/>
                </a:xfrm>
                <a:prstGeom prst="rect">
                  <a:avLst/>
                </a:prstGeom>
                <a:blipFill>
                  <a:blip r:embed="rId16"/>
                  <a:stretch>
                    <a:fillRect b="-465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1" name="TextBox 170">
                  <a:extLst>
                    <a:ext uri="{FF2B5EF4-FFF2-40B4-BE49-F238E27FC236}">
                      <a16:creationId xmlns:a16="http://schemas.microsoft.com/office/drawing/2014/main" id="{42D9ECED-BA23-4052-C74C-02CC147C24BF}"/>
                    </a:ext>
                  </a:extLst>
                </p:cNvPr>
                <p:cNvSpPr txBox="1"/>
                <p:nvPr/>
              </p:nvSpPr>
              <p:spPr>
                <a:xfrm>
                  <a:off x="7505596" y="5244714"/>
                  <a:ext cx="1359475" cy="2616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100" b="0" i="1" smtClean="0">
                            <a:latin typeface="Cambria Math" panose="02040503050406030204" pitchFamily="18" charset="0"/>
                          </a:rPr>
                          <m:t>⟨0, </m:t>
                        </m:r>
                        <m:sSub>
                          <m:sSubPr>
                            <m:ctrlPr>
                              <a:rPr lang="en-US" sz="11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1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sz="11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11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11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1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sz="11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sz="11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sz="11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1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sz="11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11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11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1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sz="11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  <m:r>
                          <a:rPr lang="en-US" sz="1100" b="0" i="1" smtClean="0">
                            <a:latin typeface="Cambria Math" panose="02040503050406030204" pitchFamily="18" charset="0"/>
                          </a:rPr>
                          <m:t>⟩</m:t>
                        </m:r>
                      </m:oMath>
                    </m:oMathPara>
                  </a14:m>
                  <a:endParaRPr lang="en-US" sz="1100"/>
                </a:p>
              </p:txBody>
            </p:sp>
          </mc:Choice>
          <mc:Fallback xmlns="">
            <p:sp>
              <p:nvSpPr>
                <p:cNvPr id="171" name="TextBox 170">
                  <a:extLst>
                    <a:ext uri="{FF2B5EF4-FFF2-40B4-BE49-F238E27FC236}">
                      <a16:creationId xmlns:a16="http://schemas.microsoft.com/office/drawing/2014/main" id="{42D9ECED-BA23-4052-C74C-02CC147C24B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05596" y="5244714"/>
                  <a:ext cx="1359475" cy="261610"/>
                </a:xfrm>
                <a:prstGeom prst="rect">
                  <a:avLst/>
                </a:prstGeom>
                <a:blipFill>
                  <a:blip r:embed="rId17"/>
                  <a:stretch>
                    <a:fillRect b="-697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826818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5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84E7D28F-5304-FB04-846A-B390B120642C}"/>
              </a:ext>
            </a:extLst>
          </p:cNvPr>
          <p:cNvGrpSpPr/>
          <p:nvPr/>
        </p:nvGrpSpPr>
        <p:grpSpPr>
          <a:xfrm>
            <a:off x="1841156" y="2671220"/>
            <a:ext cx="3728076" cy="2796083"/>
            <a:chOff x="3677612" y="2562224"/>
            <a:chExt cx="3728076" cy="2796083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071652B7-B399-97AF-5CD8-0C5288156C0F}"/>
                </a:ext>
              </a:extLst>
            </p:cNvPr>
            <p:cNvGrpSpPr/>
            <p:nvPr/>
          </p:nvGrpSpPr>
          <p:grpSpPr>
            <a:xfrm>
              <a:off x="4719638" y="2562224"/>
              <a:ext cx="2686050" cy="2295525"/>
              <a:chOff x="6653213" y="2438399"/>
              <a:chExt cx="2686050" cy="2295525"/>
            </a:xfrm>
            <a:solidFill>
              <a:schemeClr val="bg2">
                <a:lumMod val="90000"/>
              </a:schemeClr>
            </a:solidFill>
          </p:grpSpPr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135C5BDF-3E94-86D7-23AB-B95BBC2E327B}"/>
                  </a:ext>
                </a:extLst>
              </p:cNvPr>
              <p:cNvSpPr/>
              <p:nvPr/>
            </p:nvSpPr>
            <p:spPr>
              <a:xfrm>
                <a:off x="6653213" y="2438399"/>
                <a:ext cx="2686050" cy="2295525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318FEC8-781F-6E12-3E3A-FA6937550C55}"/>
                  </a:ext>
                </a:extLst>
              </p:cNvPr>
              <p:cNvSpPr txBox="1"/>
              <p:nvPr/>
            </p:nvSpPr>
            <p:spPr>
              <a:xfrm>
                <a:off x="7935826" y="3291214"/>
                <a:ext cx="1319592" cy="523220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latin typeface="CMU Typewriter Text" panose="02000609000000000000" pitchFamily="49" charset="0"/>
                    <a:ea typeface="CMU Typewriter Text" panose="02000609000000000000" pitchFamily="49" charset="0"/>
                    <a:cs typeface="CMU Typewriter Text" panose="02000609000000000000" pitchFamily="49" charset="0"/>
                  </a:rPr>
                  <a:t>ENCODE</a:t>
                </a:r>
                <a:endParaRPr lang="en-US">
                  <a:latin typeface="CMU Typewriter Text" panose="02000609000000000000" pitchFamily="49" charset="0"/>
                  <a:ea typeface="CMU Typewriter Text" panose="02000609000000000000" pitchFamily="49" charset="0"/>
                  <a:cs typeface="CMU Typewriter Text" panose="02000609000000000000" pitchFamily="49" charset="0"/>
                </a:endParaRPr>
              </a:p>
            </p:txBody>
          </p:sp>
        </p:grp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465DB62-4E02-1041-BB01-AF5AE2E7C2F7}"/>
                </a:ext>
              </a:extLst>
            </p:cNvPr>
            <p:cNvCxnSpPr/>
            <p:nvPr/>
          </p:nvCxnSpPr>
          <p:spPr>
            <a:xfrm flipV="1">
              <a:off x="4745331" y="4515238"/>
              <a:ext cx="704850" cy="40005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AEA9479-44A0-28F9-660A-DEC620AD948E}"/>
                </a:ext>
              </a:extLst>
            </p:cNvPr>
            <p:cNvSpPr txBox="1"/>
            <p:nvPr/>
          </p:nvSpPr>
          <p:spPr>
            <a:xfrm>
              <a:off x="3677612" y="4835087"/>
              <a:ext cx="106471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>
                  <a:latin typeface="CMU Serif Roman" panose="02000603000000000000" pitchFamily="2" charset="0"/>
                  <a:ea typeface="CMU Serif Roman" panose="02000603000000000000" pitchFamily="2" charset="0"/>
                  <a:cs typeface="CMU Serif Roman" panose="02000603000000000000" pitchFamily="2" charset="0"/>
                </a:rPr>
                <a:t>AGM</a:t>
              </a:r>
              <a:endParaRPr lang="en-US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F943A4E-7BC7-46E2-3EB3-0C8DDBCA28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MU Serif"/>
              </a:rPr>
              <a:t>Syntactic hierarchy</a:t>
            </a:r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73CFBC7D-3142-8B8C-4D45-646F5BD44200}"/>
              </a:ext>
            </a:extLst>
          </p:cNvPr>
          <p:cNvGrpSpPr/>
          <p:nvPr/>
        </p:nvGrpSpPr>
        <p:grpSpPr>
          <a:xfrm>
            <a:off x="838200" y="3121277"/>
            <a:ext cx="3364194" cy="1719311"/>
            <a:chOff x="2674656" y="3012281"/>
            <a:chExt cx="3364194" cy="1719311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64F2808C-ED1F-B555-69E4-C930193A9879}"/>
                </a:ext>
              </a:extLst>
            </p:cNvPr>
            <p:cNvGrpSpPr/>
            <p:nvPr/>
          </p:nvGrpSpPr>
          <p:grpSpPr>
            <a:xfrm>
              <a:off x="4719638" y="3012281"/>
              <a:ext cx="1319212" cy="1328738"/>
              <a:chOff x="6653213" y="2888456"/>
              <a:chExt cx="1319212" cy="1328738"/>
            </a:xfrm>
            <a:solidFill>
              <a:schemeClr val="bg2">
                <a:lumMod val="50000"/>
              </a:schemeClr>
            </a:solidFill>
          </p:grpSpPr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F85EC53F-B492-7214-F269-8D0752164657}"/>
                  </a:ext>
                </a:extLst>
              </p:cNvPr>
              <p:cNvSpPr/>
              <p:nvPr/>
            </p:nvSpPr>
            <p:spPr>
              <a:xfrm>
                <a:off x="6653213" y="2888456"/>
                <a:ext cx="1319212" cy="1328738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0F4F2CD-8C03-2FAF-97F4-846F3DD68DD2}"/>
                  </a:ext>
                </a:extLst>
              </p:cNvPr>
              <p:cNvSpPr txBox="1"/>
              <p:nvPr/>
            </p:nvSpPr>
            <p:spPr>
              <a:xfrm>
                <a:off x="7031331" y="3075771"/>
                <a:ext cx="562975" cy="954107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latin typeface="CMU Typewriter Text" panose="02000609000000000000" pitchFamily="49" charset="0"/>
                    <a:ea typeface="CMU Typewriter Text" panose="02000609000000000000" pitchFamily="49" charset="0"/>
                    <a:cs typeface="CMU Typewriter Text" panose="02000609000000000000" pitchFamily="49" charset="0"/>
                  </a:rPr>
                  <a:t>OP</a:t>
                </a:r>
              </a:p>
              <a:p>
                <a:r>
                  <a:rPr lang="en-US" sz="2800">
                    <a:latin typeface="CMU Typewriter Text" panose="02000609000000000000" pitchFamily="49" charset="0"/>
                    <a:ea typeface="CMU Typewriter Text" panose="02000609000000000000" pitchFamily="49" charset="0"/>
                    <a:cs typeface="CMU Typewriter Text" panose="02000609000000000000" pitchFamily="49" charset="0"/>
                  </a:rPr>
                  <a:t>EQ</a:t>
                </a:r>
              </a:p>
            </p:txBody>
          </p:sp>
        </p:grp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A6D34897-9981-9221-D602-124C416098B1}"/>
                </a:ext>
              </a:extLst>
            </p:cNvPr>
            <p:cNvCxnSpPr/>
            <p:nvPr/>
          </p:nvCxnSpPr>
          <p:spPr>
            <a:xfrm flipV="1">
              <a:off x="4229100" y="3790950"/>
              <a:ext cx="704850" cy="40005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BA917E0-41FE-9D23-8938-0C72124714A0}"/>
                </a:ext>
              </a:extLst>
            </p:cNvPr>
            <p:cNvSpPr txBox="1"/>
            <p:nvPr/>
          </p:nvSpPr>
          <p:spPr>
            <a:xfrm>
              <a:off x="2674656" y="4208372"/>
              <a:ext cx="165622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>
                  <a:latin typeface="CMU Serif Roman" panose="02000603000000000000" pitchFamily="2" charset="0"/>
                  <a:ea typeface="CMU Serif Roman" panose="02000603000000000000" pitchFamily="2" charset="0"/>
                  <a:cs typeface="CMU Serif Roman" panose="02000603000000000000" pitchFamily="2" charset="0"/>
                </a:rPr>
                <a:t>TS-GGM</a:t>
              </a:r>
              <a:endParaRPr lang="en-US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93EB77C-3614-869D-B275-1C4654E500EE}"/>
              </a:ext>
            </a:extLst>
          </p:cNvPr>
          <p:cNvGrpSpPr/>
          <p:nvPr/>
        </p:nvGrpSpPr>
        <p:grpSpPr>
          <a:xfrm>
            <a:off x="838200" y="1923509"/>
            <a:ext cx="6155019" cy="4200019"/>
            <a:chOff x="2674656" y="1814513"/>
            <a:chExt cx="6155019" cy="4200019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CE5329BB-7D30-6CB5-C5F5-02B53CA2056E}"/>
                </a:ext>
              </a:extLst>
            </p:cNvPr>
            <p:cNvGrpSpPr/>
            <p:nvPr/>
          </p:nvGrpSpPr>
          <p:grpSpPr>
            <a:xfrm>
              <a:off x="4719638" y="1814513"/>
              <a:ext cx="4110037" cy="3713381"/>
              <a:chOff x="6653213" y="1690688"/>
              <a:chExt cx="4110037" cy="3713381"/>
            </a:xfrm>
          </p:grpSpPr>
          <p:sp>
            <p:nvSpPr>
              <p:cNvPr id="3" name="Oval 2">
                <a:extLst>
                  <a:ext uri="{FF2B5EF4-FFF2-40B4-BE49-F238E27FC236}">
                    <a16:creationId xmlns:a16="http://schemas.microsoft.com/office/drawing/2014/main" id="{95626B47-58E7-56C5-309C-0034CD6835B1}"/>
                  </a:ext>
                </a:extLst>
              </p:cNvPr>
              <p:cNvSpPr/>
              <p:nvPr/>
            </p:nvSpPr>
            <p:spPr>
              <a:xfrm>
                <a:off x="6653213" y="1690688"/>
                <a:ext cx="4110037" cy="3713381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A0C0815-678A-BDD0-410E-E115D7D9EAF3}"/>
                  </a:ext>
                </a:extLst>
              </p:cNvPr>
              <p:cNvSpPr txBox="1"/>
              <p:nvPr/>
            </p:nvSpPr>
            <p:spPr>
              <a:xfrm>
                <a:off x="9362886" y="3295648"/>
                <a:ext cx="131959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latin typeface="CMU Typewriter Text" panose="02000609000000000000" pitchFamily="49" charset="0"/>
                    <a:ea typeface="CMU Typewriter Text" panose="02000609000000000000" pitchFamily="49" charset="0"/>
                    <a:cs typeface="CMU Typewriter Text" panose="02000609000000000000" pitchFamily="49" charset="0"/>
                  </a:rPr>
                  <a:t>DECODE</a:t>
                </a:r>
                <a:endParaRPr lang="en-US">
                  <a:latin typeface="CMU Typewriter Text" panose="02000609000000000000" pitchFamily="49" charset="0"/>
                  <a:ea typeface="CMU Typewriter Text" panose="02000609000000000000" pitchFamily="49" charset="0"/>
                  <a:cs typeface="CMU Typewriter Text" panose="02000609000000000000" pitchFamily="49" charset="0"/>
                </a:endParaRPr>
              </a:p>
            </p:txBody>
          </p:sp>
        </p:grp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A09E73B5-1085-1322-E2E7-3918452D854D}"/>
                </a:ext>
              </a:extLst>
            </p:cNvPr>
            <p:cNvSpPr txBox="1"/>
            <p:nvPr/>
          </p:nvSpPr>
          <p:spPr>
            <a:xfrm>
              <a:off x="2674656" y="5491312"/>
              <a:ext cx="270458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>
                  <a:latin typeface="CMU Serif Roman" panose="02000603000000000000" pitchFamily="2" charset="0"/>
                  <a:ea typeface="CMU Serif Roman" panose="02000603000000000000" pitchFamily="2" charset="0"/>
                  <a:cs typeface="CMU Serif Roman" panose="02000603000000000000" pitchFamily="2" charset="0"/>
                </a:rPr>
                <a:t>Standard Model</a:t>
              </a:r>
              <a:endParaRPr lang="en-US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endParaRPr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747CEF2E-7FA6-ED79-A352-FA51B2572759}"/>
                </a:ext>
              </a:extLst>
            </p:cNvPr>
            <p:cNvCxnSpPr/>
            <p:nvPr/>
          </p:nvCxnSpPr>
          <p:spPr>
            <a:xfrm flipV="1">
              <a:off x="5319713" y="5166759"/>
              <a:ext cx="704850" cy="40005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2E243CB2-B4CE-9581-F295-B8C039932A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0E443-75A1-4C43-B58A-74D2520A4F33}" type="slidenum">
              <a:rPr lang="en-US" smtClean="0"/>
              <a:t>22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56170BD-69A2-89A8-CECE-833F48D67570}"/>
              </a:ext>
            </a:extLst>
          </p:cNvPr>
          <p:cNvSpPr txBox="1"/>
          <p:nvPr/>
        </p:nvSpPr>
        <p:spPr>
          <a:xfrm>
            <a:off x="7713785" y="2124222"/>
            <a:ext cx="3802966" cy="707886"/>
          </a:xfrm>
          <a:prstGeom prst="rect">
            <a:avLst/>
          </a:prstGeom>
          <a:ln>
            <a:solidFill>
              <a:schemeClr val="accent6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u="sng">
                <a:solidFill>
                  <a:schemeClr val="accent6"/>
                </a:solidFill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Claim 1</a:t>
            </a:r>
            <a:r>
              <a:rPr lang="en-US" sz="2000" u="sng">
                <a:solidFill>
                  <a:schemeClr val="accent6"/>
                </a:solidFill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:</a:t>
            </a:r>
            <a:r>
              <a:rPr lang="en-US" sz="2000">
                <a:solidFill>
                  <a:schemeClr val="accent6"/>
                </a:solidFill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 </a:t>
            </a:r>
            <a:r>
              <a:rPr lang="en-US" sz="2000">
                <a:solidFill>
                  <a:schemeClr val="accent6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OP + EQ </a:t>
            </a:r>
            <a:r>
              <a:rPr lang="en-US" sz="2000">
                <a:solidFill>
                  <a:schemeClr val="accent6"/>
                </a:solidFill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captures all TS-GGM algorithms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798D792-6006-A413-0E2D-20C81A814418}"/>
              </a:ext>
            </a:extLst>
          </p:cNvPr>
          <p:cNvSpPr txBox="1"/>
          <p:nvPr/>
        </p:nvSpPr>
        <p:spPr>
          <a:xfrm>
            <a:off x="7713785" y="3111096"/>
            <a:ext cx="3802966" cy="1015663"/>
          </a:xfrm>
          <a:prstGeom prst="rect">
            <a:avLst/>
          </a:prstGeom>
          <a:ln>
            <a:solidFill>
              <a:schemeClr val="accent6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u="sng">
                <a:solidFill>
                  <a:schemeClr val="accent6"/>
                </a:solidFill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Claim 2</a:t>
            </a:r>
            <a:r>
              <a:rPr lang="en-US" sz="2000" u="sng">
                <a:solidFill>
                  <a:schemeClr val="accent6"/>
                </a:solidFill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:</a:t>
            </a:r>
            <a:r>
              <a:rPr lang="en-US" sz="2000">
                <a:solidFill>
                  <a:schemeClr val="accent6"/>
                </a:solidFill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 </a:t>
            </a:r>
            <a:r>
              <a:rPr lang="en-US" sz="2000">
                <a:solidFill>
                  <a:schemeClr val="accent6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OP + EQ + ENCODE </a:t>
            </a:r>
            <a:r>
              <a:rPr lang="en-US" sz="2000" i="1">
                <a:solidFill>
                  <a:schemeClr val="accent6"/>
                </a:solidFill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correctly</a:t>
            </a:r>
            <a:r>
              <a:rPr lang="en-US" sz="2000">
                <a:solidFill>
                  <a:schemeClr val="accent6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US" sz="2000">
                <a:solidFill>
                  <a:schemeClr val="accent6"/>
                </a:solidFill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captures all AGM algorithms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0FEDA4F-1F07-954C-DCC1-6AF7E034D536}"/>
              </a:ext>
            </a:extLst>
          </p:cNvPr>
          <p:cNvSpPr txBox="1"/>
          <p:nvPr/>
        </p:nvSpPr>
        <p:spPr>
          <a:xfrm>
            <a:off x="7713785" y="4460117"/>
            <a:ext cx="3802966" cy="1015663"/>
          </a:xfrm>
          <a:prstGeom prst="rect">
            <a:avLst/>
          </a:prstGeom>
          <a:ln>
            <a:solidFill>
              <a:schemeClr val="accent6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u="sng">
                <a:solidFill>
                  <a:schemeClr val="accent6"/>
                </a:solidFill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Claim 3</a:t>
            </a:r>
            <a:r>
              <a:rPr lang="en-US" sz="2000" u="sng">
                <a:solidFill>
                  <a:schemeClr val="accent6"/>
                </a:solidFill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:</a:t>
            </a:r>
            <a:r>
              <a:rPr lang="en-US" sz="2000">
                <a:solidFill>
                  <a:schemeClr val="accent6"/>
                </a:solidFill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 </a:t>
            </a:r>
            <a:r>
              <a:rPr lang="en-US" sz="2000">
                <a:solidFill>
                  <a:schemeClr val="accent6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OP + EQ + ENCODE + DECODE </a:t>
            </a:r>
            <a:r>
              <a:rPr lang="en-US" sz="2000">
                <a:solidFill>
                  <a:schemeClr val="accent6"/>
                </a:solidFill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captures all Standard Model algorithms</a:t>
            </a:r>
          </a:p>
        </p:txBody>
      </p:sp>
    </p:spTree>
    <p:extLst>
      <p:ext uri="{BB962C8B-B14F-4D97-AF65-F5344CB8AC3E}">
        <p14:creationId xmlns:p14="http://schemas.microsoft.com/office/powerpoint/2010/main" val="17149546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0DD51D-1066-F010-DF83-AAF466A0CA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b="1" u="sng" dirty="0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“Claim 2</a:t>
            </a:r>
            <a:r>
              <a:rPr lang="en-US" sz="2800" u="sng" dirty="0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:</a:t>
            </a:r>
            <a:r>
              <a:rPr lang="en-US" sz="2800" dirty="0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 </a:t>
            </a:r>
            <a:r>
              <a:rPr lang="en-US" sz="28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OP + EQ + ENCODE </a:t>
            </a:r>
            <a:r>
              <a:rPr lang="en-US" sz="2800" i="1" dirty="0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correctly</a:t>
            </a:r>
            <a:r>
              <a:rPr lang="en-US" sz="28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US" sz="2800" dirty="0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captures all AGM algorithms”</a:t>
            </a:r>
          </a:p>
          <a:p>
            <a:r>
              <a:rPr lang="en-US" dirty="0"/>
              <a:t> Where does FKL AGM framework “fail”?</a:t>
            </a:r>
          </a:p>
          <a:p>
            <a:r>
              <a:rPr lang="en-US" dirty="0"/>
              <a:t>KZZ critiques:</a:t>
            </a:r>
          </a:p>
          <a:p>
            <a:pPr lvl="1">
              <a:buFont typeface="Wingdings" pitchFamily="2" charset="2"/>
              <a:buChar char="§"/>
            </a:pPr>
            <a:r>
              <a:rPr lang="en-US" i="1" dirty="0"/>
              <a:t> </a:t>
            </a:r>
            <a:r>
              <a:rPr lang="en-US" i="1" dirty="0">
                <a:solidFill>
                  <a:schemeClr val="accent6"/>
                </a:solidFill>
              </a:rPr>
              <a:t>Philosophical </a:t>
            </a:r>
            <a:r>
              <a:rPr lang="en-US" dirty="0">
                <a:solidFill>
                  <a:schemeClr val="accent6"/>
                </a:solidFill>
              </a:rPr>
              <a:t>critiques</a:t>
            </a:r>
          </a:p>
          <a:p>
            <a:pPr lvl="1">
              <a:buFont typeface="Wingdings" pitchFamily="2" charset="2"/>
              <a:buChar char="§"/>
            </a:pPr>
            <a:r>
              <a:rPr lang="en-US" i="1" dirty="0"/>
              <a:t> </a:t>
            </a:r>
            <a:r>
              <a:rPr lang="en-US" i="1" dirty="0">
                <a:solidFill>
                  <a:srgbClr val="FF0000"/>
                </a:solidFill>
              </a:rPr>
              <a:t>Technical </a:t>
            </a:r>
            <a:r>
              <a:rPr lang="en-US" dirty="0">
                <a:solidFill>
                  <a:srgbClr val="FF0000"/>
                </a:solidFill>
              </a:rPr>
              <a:t>critique – Lifting result counterexample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BCA367-09A8-433E-5DF0-7768FF0FD5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Correctly capturing the AGM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C7131D-FCB3-DDDB-ADBD-30BC72B88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0E443-75A1-4C43-B58A-74D2520A4F33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478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CF9701-25AA-38F1-E5C8-CD2ED9A28E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Lifting result in our framework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A109F3E-0D61-F9E1-C760-BC2BDD03989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703876"/>
                <a:ext cx="10809849" cy="1126171"/>
              </a:xfrm>
            </p:spPr>
            <p:txBody>
              <a:bodyPr>
                <a:noAutofit/>
              </a:bodyPr>
              <a:lstStyle/>
              <a:p>
                <a:r>
                  <a:rPr lang="en-US" sz="2250" dirty="0"/>
                  <a:t>“Let </a:t>
                </a:r>
                <a:r>
                  <a:rPr lang="en-US" sz="2250" dirty="0" err="1">
                    <a:solidFill>
                      <a:srgbClr val="FF0000"/>
                    </a:solidFill>
                  </a:rPr>
                  <a:t>H</a:t>
                </a:r>
                <a:r>
                  <a:rPr lang="en-US" sz="2250" baseline="-25000" dirty="0" err="1">
                    <a:solidFill>
                      <a:srgbClr val="FF0000"/>
                    </a:solidFill>
                  </a:rPr>
                  <a:t>alg</a:t>
                </a:r>
                <a:r>
                  <a:rPr lang="en-US" sz="2250" baseline="-25000" dirty="0"/>
                  <a:t> </a:t>
                </a:r>
                <a:r>
                  <a:rPr lang="en-US" sz="2250" dirty="0"/>
                  <a:t> reduces to </a:t>
                </a:r>
                <a:r>
                  <a:rPr lang="en-US" sz="2250" dirty="0" err="1">
                    <a:solidFill>
                      <a:schemeClr val="accent6"/>
                    </a:solidFill>
                  </a:rPr>
                  <a:t>P</a:t>
                </a:r>
                <a:r>
                  <a:rPr lang="en-US" sz="2250" baseline="-25000" dirty="0" err="1">
                    <a:solidFill>
                      <a:schemeClr val="accent6"/>
                    </a:solidFill>
                  </a:rPr>
                  <a:t>alg</a:t>
                </a:r>
                <a:r>
                  <a:rPr lang="en-US" sz="2250" dirty="0"/>
                  <a:t> via reduction R. Then if </a:t>
                </a:r>
                <a:r>
                  <a:rPr lang="en-US" sz="2250" u="sng" dirty="0">
                    <a:solidFill>
                      <a:schemeClr val="accent4"/>
                    </a:solidFill>
                  </a:rPr>
                  <a:t>R is generic </a:t>
                </a:r>
                <a:r>
                  <a:rPr lang="en-US" sz="2250" dirty="0"/>
                  <a:t>and </a:t>
                </a:r>
                <a:r>
                  <a:rPr lang="en-US" sz="2250" u="sng" dirty="0">
                    <a:solidFill>
                      <a:schemeClr val="accent5"/>
                    </a:solidFill>
                  </a:rPr>
                  <a:t>H is GGM hard, P is also GGM hard.</a:t>
                </a:r>
                <a:r>
                  <a:rPr lang="en-US" sz="2250" dirty="0"/>
                  <a:t>”</a:t>
                </a:r>
                <a:r>
                  <a:rPr lang="en-US" sz="2250" u="sng" dirty="0">
                    <a:solidFill>
                      <a:schemeClr val="accent5"/>
                    </a:solidFill>
                  </a:rPr>
                  <a:t> </a:t>
                </a:r>
              </a:p>
              <a:p>
                <a:r>
                  <a:rPr lang="en-US" sz="2250" dirty="0"/>
                  <a:t>Intuitively, lifting result is achieved trivially, as </a:t>
                </a:r>
                <a:r>
                  <a:rPr lang="en-US" sz="2250" dirty="0">
                    <a:solidFill>
                      <a:schemeClr val="accent2"/>
                    </a:solidFill>
                  </a:rPr>
                  <a:t>TS-GGM </a:t>
                </a:r>
                <a14:m>
                  <m:oMath xmlns:m="http://schemas.openxmlformats.org/officeDocument/2006/math">
                    <m:r>
                      <a:rPr lang="en-US" sz="225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⊆</m:t>
                    </m:r>
                  </m:oMath>
                </a14:m>
                <a:r>
                  <a:rPr lang="en-US" sz="2250" dirty="0">
                    <a:solidFill>
                      <a:schemeClr val="accent2"/>
                    </a:solidFill>
                  </a:rPr>
                  <a:t> AGM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A109F3E-0D61-F9E1-C760-BC2BDD03989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703876"/>
                <a:ext cx="10809849" cy="1126171"/>
              </a:xfrm>
              <a:blipFill>
                <a:blip r:embed="rId3"/>
                <a:stretch>
                  <a:fillRect l="-704" t="-6742" b="-134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77D27B-6D5C-171C-82B3-65BB84CF80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0E443-75A1-4C43-B58A-74D2520A4F33}" type="slidenum">
              <a:rPr lang="en-US" smtClean="0"/>
              <a:t>24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4941A15-AEFA-FD84-AB16-963E799BF61D}"/>
              </a:ext>
            </a:extLst>
          </p:cNvPr>
          <p:cNvGrpSpPr/>
          <p:nvPr/>
        </p:nvGrpSpPr>
        <p:grpSpPr>
          <a:xfrm>
            <a:off x="2218007" y="3634151"/>
            <a:ext cx="1739579" cy="1513507"/>
            <a:chOff x="2297724" y="4520416"/>
            <a:chExt cx="1739579" cy="1513507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5466EE8-3F53-7FAB-185D-DC517B6CBAA5}"/>
                </a:ext>
              </a:extLst>
            </p:cNvPr>
            <p:cNvSpPr/>
            <p:nvPr/>
          </p:nvSpPr>
          <p:spPr>
            <a:xfrm>
              <a:off x="2670516" y="4520416"/>
              <a:ext cx="965981" cy="1041009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5E890CB-BD1B-43C7-28AD-A009147C2B91}"/>
                </a:ext>
              </a:extLst>
            </p:cNvPr>
            <p:cNvSpPr txBox="1"/>
            <p:nvPr/>
          </p:nvSpPr>
          <p:spPr>
            <a:xfrm>
              <a:off x="2297724" y="5664591"/>
              <a:ext cx="17395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>
                  <a:latin typeface="CMU Serif Roman" panose="02000603000000000000" pitchFamily="2" charset="0"/>
                  <a:ea typeface="CMU Serif Roman" panose="02000603000000000000" pitchFamily="2" charset="0"/>
                  <a:cs typeface="CMU Serif Roman" panose="02000603000000000000" pitchFamily="2" charset="0"/>
                </a:rPr>
                <a:t>Reduction Step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8CD7B70-F343-384E-3657-E7F872AE331A}"/>
                </a:ext>
              </a:extLst>
            </p:cNvPr>
            <p:cNvSpPr txBox="1"/>
            <p:nvPr/>
          </p:nvSpPr>
          <p:spPr>
            <a:xfrm>
              <a:off x="2853164" y="4779310"/>
              <a:ext cx="62869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>
                  <a:latin typeface="CMU Serif Roman" panose="02000603000000000000" pitchFamily="2" charset="0"/>
                  <a:ea typeface="CMU Serif Roman" panose="02000603000000000000" pitchFamily="2" charset="0"/>
                  <a:cs typeface="CMU Serif Roman" panose="02000603000000000000" pitchFamily="2" charset="0"/>
                </a:rPr>
                <a:t>R1</a:t>
              </a:r>
              <a:endParaRPr lang="en-US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630CB252-3B76-D0AB-59AF-ABB37D1A0B1F}"/>
              </a:ext>
            </a:extLst>
          </p:cNvPr>
          <p:cNvGrpSpPr/>
          <p:nvPr/>
        </p:nvGrpSpPr>
        <p:grpSpPr>
          <a:xfrm>
            <a:off x="7795477" y="3610349"/>
            <a:ext cx="1739579" cy="1513507"/>
            <a:chOff x="7526276" y="4520416"/>
            <a:chExt cx="1739579" cy="1513507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85175FF6-8937-9CDC-DB65-CCA8D6E9C55B}"/>
                </a:ext>
              </a:extLst>
            </p:cNvPr>
            <p:cNvSpPr/>
            <p:nvPr/>
          </p:nvSpPr>
          <p:spPr>
            <a:xfrm>
              <a:off x="7913076" y="4520416"/>
              <a:ext cx="965981" cy="1041009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254EE7A-8D80-221F-F432-41F465AFA880}"/>
                </a:ext>
              </a:extLst>
            </p:cNvPr>
            <p:cNvSpPr txBox="1"/>
            <p:nvPr/>
          </p:nvSpPr>
          <p:spPr>
            <a:xfrm>
              <a:off x="7526276" y="5664591"/>
              <a:ext cx="17395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>
                  <a:latin typeface="CMU Serif Roman" panose="02000603000000000000" pitchFamily="2" charset="0"/>
                  <a:ea typeface="CMU Serif Roman" panose="02000603000000000000" pitchFamily="2" charset="0"/>
                  <a:cs typeface="CMU Serif Roman" panose="02000603000000000000" pitchFamily="2" charset="0"/>
                </a:rPr>
                <a:t>Reduction Step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40B95BE-8B23-B471-7826-B869F4C79F5C}"/>
                </a:ext>
              </a:extLst>
            </p:cNvPr>
            <p:cNvSpPr txBox="1"/>
            <p:nvPr/>
          </p:nvSpPr>
          <p:spPr>
            <a:xfrm>
              <a:off x="8081716" y="4779310"/>
              <a:ext cx="62869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>
                  <a:latin typeface="CMU Serif Roman" panose="02000603000000000000" pitchFamily="2" charset="0"/>
                  <a:ea typeface="CMU Serif Roman" panose="02000603000000000000" pitchFamily="2" charset="0"/>
                  <a:cs typeface="CMU Serif Roman" panose="02000603000000000000" pitchFamily="2" charset="0"/>
                </a:rPr>
                <a:t>R2</a:t>
              </a:r>
              <a:endParaRPr lang="en-US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C194305-D68B-0260-D8C1-AE3476875F1F}"/>
              </a:ext>
            </a:extLst>
          </p:cNvPr>
          <p:cNvGrpSpPr/>
          <p:nvPr/>
        </p:nvGrpSpPr>
        <p:grpSpPr>
          <a:xfrm>
            <a:off x="4677001" y="3634151"/>
            <a:ext cx="2036135" cy="1514629"/>
            <a:chOff x="4756718" y="4520416"/>
            <a:chExt cx="2036135" cy="1514629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0331264B-C70D-6275-A50C-805CE7560332}"/>
                </a:ext>
              </a:extLst>
            </p:cNvPr>
            <p:cNvGrpSpPr/>
            <p:nvPr/>
          </p:nvGrpSpPr>
          <p:grpSpPr>
            <a:xfrm>
              <a:off x="5291796" y="4520416"/>
              <a:ext cx="965981" cy="1041009"/>
              <a:chOff x="5291796" y="4520416"/>
              <a:chExt cx="965981" cy="1041009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F7C414F9-BCBA-19E9-CA5A-894A4E96AF63}"/>
                  </a:ext>
                </a:extLst>
              </p:cNvPr>
              <p:cNvSpPr/>
              <p:nvPr/>
            </p:nvSpPr>
            <p:spPr>
              <a:xfrm>
                <a:off x="5291796" y="4520416"/>
                <a:ext cx="965981" cy="1041009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D95C7AAE-FC7D-8D55-2A2F-31BFE9FCB3ED}"/>
                  </a:ext>
                </a:extLst>
              </p:cNvPr>
              <p:cNvSpPr txBox="1"/>
              <p:nvPr/>
            </p:nvSpPr>
            <p:spPr>
              <a:xfrm>
                <a:off x="5547801" y="4779310"/>
                <a:ext cx="45397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latin typeface="CMU Serif Roman" panose="02000603000000000000" pitchFamily="2" charset="0"/>
                    <a:ea typeface="CMU Serif Roman" panose="02000603000000000000" pitchFamily="2" charset="0"/>
                    <a:cs typeface="CMU Serif Roman" panose="02000603000000000000" pitchFamily="2" charset="0"/>
                  </a:rPr>
                  <a:t>A</a:t>
                </a:r>
                <a:endParaRPr lang="en-US">
                  <a:latin typeface="CMU Serif Roman" panose="02000603000000000000" pitchFamily="2" charset="0"/>
                  <a:ea typeface="CMU Serif Roman" panose="02000603000000000000" pitchFamily="2" charset="0"/>
                  <a:cs typeface="CMU Serif Roman" panose="02000603000000000000" pitchFamily="2" charset="0"/>
                </a:endParaRPr>
              </a:p>
            </p:txBody>
          </p:sp>
        </p:grp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003D318-ECE8-294F-4D80-C6FA62BB41EB}"/>
                </a:ext>
              </a:extLst>
            </p:cNvPr>
            <p:cNvSpPr txBox="1"/>
            <p:nvPr/>
          </p:nvSpPr>
          <p:spPr>
            <a:xfrm>
              <a:off x="4756718" y="5665713"/>
              <a:ext cx="20361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>
                  <a:latin typeface="CMU Serif Roman" panose="02000603000000000000" pitchFamily="2" charset="0"/>
                  <a:ea typeface="CMU Serif Roman" panose="02000603000000000000" pitchFamily="2" charset="0"/>
                  <a:cs typeface="CMU Serif Roman" panose="02000603000000000000" pitchFamily="2" charset="0"/>
                </a:rPr>
                <a:t>AGM Solver for </a:t>
              </a:r>
              <a:r>
                <a:rPr lang="en-US">
                  <a:solidFill>
                    <a:schemeClr val="accent6"/>
                  </a:solidFill>
                  <a:latin typeface="CMU Serif Roman" panose="02000603000000000000" pitchFamily="2" charset="0"/>
                  <a:ea typeface="CMU Serif Roman" panose="02000603000000000000" pitchFamily="2" charset="0"/>
                  <a:cs typeface="CMU Serif Roman" panose="02000603000000000000" pitchFamily="2" charset="0"/>
                </a:rPr>
                <a:t>P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BE44A16-9431-2244-30A3-AF0331A6BEA3}"/>
              </a:ext>
            </a:extLst>
          </p:cNvPr>
          <p:cNvGrpSpPr/>
          <p:nvPr/>
        </p:nvGrpSpPr>
        <p:grpSpPr>
          <a:xfrm>
            <a:off x="6178059" y="3565673"/>
            <a:ext cx="1997734" cy="373279"/>
            <a:chOff x="6257776" y="4451938"/>
            <a:chExt cx="1997734" cy="373279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05CED04-19B2-2451-AA2B-579207EA7BAD}"/>
                </a:ext>
              </a:extLst>
            </p:cNvPr>
            <p:cNvSpPr txBox="1"/>
            <p:nvPr/>
          </p:nvSpPr>
          <p:spPr>
            <a:xfrm>
              <a:off x="6435943" y="4451938"/>
              <a:ext cx="16049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>
                  <a:latin typeface="CMU Serif Roman" panose="02000603000000000000" pitchFamily="2" charset="0"/>
                  <a:ea typeface="CMU Serif Roman" panose="02000603000000000000" pitchFamily="2" charset="0"/>
                  <a:cs typeface="CMU Serif Roman" panose="02000603000000000000" pitchFamily="2" charset="0"/>
                </a:rPr>
                <a:t>Solution for </a:t>
              </a:r>
              <a:r>
                <a:rPr lang="en-US">
                  <a:solidFill>
                    <a:schemeClr val="accent6"/>
                  </a:solidFill>
                  <a:latin typeface="CMU Serif Roman" panose="02000603000000000000" pitchFamily="2" charset="0"/>
                  <a:ea typeface="CMU Serif Roman" panose="02000603000000000000" pitchFamily="2" charset="0"/>
                  <a:cs typeface="CMU Serif Roman" panose="02000603000000000000" pitchFamily="2" charset="0"/>
                </a:rPr>
                <a:t>P</a:t>
              </a:r>
            </a:p>
          </p:txBody>
        </p: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DD392ED8-16B5-006B-ADDD-AFE690BFF223}"/>
                </a:ext>
              </a:extLst>
            </p:cNvPr>
            <p:cNvCxnSpPr>
              <a:cxnSpLocks/>
            </p:cNvCxnSpPr>
            <p:nvPr/>
          </p:nvCxnSpPr>
          <p:spPr>
            <a:xfrm>
              <a:off x="6257776" y="4825217"/>
              <a:ext cx="1997734" cy="0"/>
            </a:xfrm>
            <a:prstGeom prst="straightConnector1">
              <a:avLst/>
            </a:prstGeom>
            <a:ln>
              <a:solidFill>
                <a:schemeClr val="accent6"/>
              </a:solidFill>
              <a:tailEnd type="triangl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D9524EE7-7AE7-F859-EA6F-2426BC1B3A20}"/>
              </a:ext>
            </a:extLst>
          </p:cNvPr>
          <p:cNvGrpSpPr/>
          <p:nvPr/>
        </p:nvGrpSpPr>
        <p:grpSpPr>
          <a:xfrm>
            <a:off x="1292947" y="3783780"/>
            <a:ext cx="1366080" cy="369332"/>
            <a:chOff x="1372664" y="4153112"/>
            <a:chExt cx="1366080" cy="369332"/>
          </a:xfrm>
        </p:grpSpPr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D07B36CC-E3F1-5A2D-9501-F73F61F7EF00}"/>
                </a:ext>
              </a:extLst>
            </p:cNvPr>
            <p:cNvCxnSpPr>
              <a:cxnSpLocks/>
            </p:cNvCxnSpPr>
            <p:nvPr/>
          </p:nvCxnSpPr>
          <p:spPr>
            <a:xfrm>
              <a:off x="1409675" y="4521631"/>
              <a:ext cx="1260462" cy="1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59170EF1-6D78-5E21-EB1B-040F588DA278}"/>
                </a:ext>
              </a:extLst>
            </p:cNvPr>
            <p:cNvSpPr txBox="1"/>
            <p:nvPr/>
          </p:nvSpPr>
          <p:spPr>
            <a:xfrm>
              <a:off x="1372664" y="4153112"/>
              <a:ext cx="13660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>
                  <a:latin typeface="CMU Serif Roman" panose="02000603000000000000" pitchFamily="2" charset="0"/>
                  <a:ea typeface="CMU Serif Roman" panose="02000603000000000000" pitchFamily="2" charset="0"/>
                  <a:cs typeface="CMU Serif Roman" panose="02000603000000000000" pitchFamily="2" charset="0"/>
                </a:rPr>
                <a:t>Inputs to </a:t>
              </a:r>
              <a:r>
                <a:rPr lang="en-US">
                  <a:solidFill>
                    <a:srgbClr val="FF0000"/>
                  </a:solidFill>
                  <a:latin typeface="CMU Serif Roman" panose="02000603000000000000" pitchFamily="2" charset="0"/>
                  <a:ea typeface="CMU Serif Roman" panose="02000603000000000000" pitchFamily="2" charset="0"/>
                  <a:cs typeface="CMU Serif Roman" panose="02000603000000000000" pitchFamily="2" charset="0"/>
                </a:rPr>
                <a:t>H</a:t>
              </a:r>
            </a:p>
          </p:txBody>
        </p:sp>
      </p:grp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95FE8973-7C36-9E6A-A04B-1CB87A8B6706}"/>
              </a:ext>
            </a:extLst>
          </p:cNvPr>
          <p:cNvCxnSpPr>
            <a:cxnSpLocks/>
          </p:cNvCxnSpPr>
          <p:nvPr/>
        </p:nvCxnSpPr>
        <p:spPr>
          <a:xfrm>
            <a:off x="3558333" y="4097092"/>
            <a:ext cx="1655299" cy="0"/>
          </a:xfrm>
          <a:prstGeom prst="straightConnector1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D0CAD1DF-7488-0A42-215D-737977EFBA5D}"/>
              </a:ext>
            </a:extLst>
          </p:cNvPr>
          <p:cNvSpPr txBox="1"/>
          <p:nvPr/>
        </p:nvSpPr>
        <p:spPr>
          <a:xfrm>
            <a:off x="3657477" y="3549163"/>
            <a:ext cx="13660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Inputs to </a:t>
            </a:r>
            <a:r>
              <a:rPr lang="en-US">
                <a:solidFill>
                  <a:schemeClr val="accent6"/>
                </a:solidFill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P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07C5EFA5-6938-BD78-4CB4-DA725C2C55C5}"/>
              </a:ext>
            </a:extLst>
          </p:cNvPr>
          <p:cNvGrpSpPr/>
          <p:nvPr/>
        </p:nvGrpSpPr>
        <p:grpSpPr>
          <a:xfrm>
            <a:off x="6178059" y="4046933"/>
            <a:ext cx="1989310" cy="369332"/>
            <a:chOff x="6266200" y="4932083"/>
            <a:chExt cx="1989310" cy="369332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3CA85D12-12AF-6FDB-0DE0-D39BEAB8384E}"/>
                </a:ext>
              </a:extLst>
            </p:cNvPr>
            <p:cNvSpPr txBox="1"/>
            <p:nvPr/>
          </p:nvSpPr>
          <p:spPr>
            <a:xfrm>
              <a:off x="6545356" y="4932083"/>
              <a:ext cx="15039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>
                  <a:latin typeface="CMU Serif Roman" panose="02000603000000000000" pitchFamily="2" charset="0"/>
                  <a:ea typeface="CMU Serif Roman" panose="02000603000000000000" pitchFamily="2" charset="0"/>
                  <a:cs typeface="CMU Serif Roman" panose="02000603000000000000" pitchFamily="2" charset="0"/>
                </a:rPr>
                <a:t>Explanations</a:t>
              </a:r>
              <a:endParaRPr lang="en-US">
                <a:solidFill>
                  <a:schemeClr val="accent2"/>
                </a:solidFill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endParaRPr>
            </a:p>
          </p:txBody>
        </p: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D2270DF9-CE28-E24B-F619-676BF85EEACE}"/>
                </a:ext>
              </a:extLst>
            </p:cNvPr>
            <p:cNvCxnSpPr>
              <a:cxnSpLocks/>
            </p:cNvCxnSpPr>
            <p:nvPr/>
          </p:nvCxnSpPr>
          <p:spPr>
            <a:xfrm>
              <a:off x="6266200" y="5277613"/>
              <a:ext cx="1989310" cy="8503"/>
            </a:xfrm>
            <a:prstGeom prst="straightConnector1">
              <a:avLst/>
            </a:prstGeom>
            <a:ln>
              <a:solidFill>
                <a:schemeClr val="accent6"/>
              </a:solidFill>
              <a:tailEnd type="triangl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B0D64221-2224-328F-0692-4195169C8308}"/>
              </a:ext>
            </a:extLst>
          </p:cNvPr>
          <p:cNvGrpSpPr/>
          <p:nvPr/>
        </p:nvGrpSpPr>
        <p:grpSpPr>
          <a:xfrm>
            <a:off x="9141771" y="3740380"/>
            <a:ext cx="1774878" cy="369332"/>
            <a:chOff x="8879054" y="4676833"/>
            <a:chExt cx="1774878" cy="369332"/>
          </a:xfrm>
        </p:grpSpPr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1C7778EE-9AB8-350E-06FA-6E617BB336AA}"/>
                </a:ext>
              </a:extLst>
            </p:cNvPr>
            <p:cNvCxnSpPr>
              <a:cxnSpLocks/>
            </p:cNvCxnSpPr>
            <p:nvPr/>
          </p:nvCxnSpPr>
          <p:spPr>
            <a:xfrm>
              <a:off x="8879054" y="5040920"/>
              <a:ext cx="1774878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FEDF210F-FA71-A9D3-1E02-3B4EDC83348D}"/>
                </a:ext>
              </a:extLst>
            </p:cNvPr>
            <p:cNvSpPr txBox="1"/>
            <p:nvPr/>
          </p:nvSpPr>
          <p:spPr>
            <a:xfrm>
              <a:off x="8929431" y="4676833"/>
              <a:ext cx="16209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>
                  <a:latin typeface="CMU Serif Roman" panose="02000603000000000000" pitchFamily="2" charset="0"/>
                  <a:ea typeface="CMU Serif Roman" panose="02000603000000000000" pitchFamily="2" charset="0"/>
                  <a:cs typeface="CMU Serif Roman" panose="02000603000000000000" pitchFamily="2" charset="0"/>
                </a:rPr>
                <a:t>Solution for </a:t>
              </a:r>
              <a:r>
                <a:rPr lang="en-US">
                  <a:solidFill>
                    <a:srgbClr val="FF0000"/>
                  </a:solidFill>
                  <a:latin typeface="CMU Serif Roman" panose="02000603000000000000" pitchFamily="2" charset="0"/>
                  <a:ea typeface="CMU Serif Roman" panose="02000603000000000000" pitchFamily="2" charset="0"/>
                  <a:cs typeface="CMU Serif Roman" panose="02000603000000000000" pitchFamily="2" charset="0"/>
                </a:rPr>
                <a:t>H</a:t>
              </a:r>
            </a:p>
          </p:txBody>
        </p:sp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1D84E63E-62B2-89D2-9771-F54CE42B123D}"/>
              </a:ext>
            </a:extLst>
          </p:cNvPr>
          <p:cNvGrpSpPr/>
          <p:nvPr/>
        </p:nvGrpSpPr>
        <p:grpSpPr>
          <a:xfrm>
            <a:off x="5343849" y="4327798"/>
            <a:ext cx="665567" cy="276999"/>
            <a:chOff x="9202272" y="5472527"/>
            <a:chExt cx="665567" cy="276999"/>
          </a:xfrm>
        </p:grpSpPr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66C713B9-482D-9095-DA67-B040E08F732C}"/>
                </a:ext>
              </a:extLst>
            </p:cNvPr>
            <p:cNvSpPr/>
            <p:nvPr/>
          </p:nvSpPr>
          <p:spPr>
            <a:xfrm>
              <a:off x="9270609" y="5487916"/>
              <a:ext cx="534573" cy="261610"/>
            </a:xfrm>
            <a:prstGeom prst="rect">
              <a:avLst/>
            </a:prstGeom>
            <a:noFill/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3CCF8FFE-A5EE-58CB-5D10-FF6AC1F520B4}"/>
                </a:ext>
              </a:extLst>
            </p:cNvPr>
            <p:cNvSpPr txBox="1"/>
            <p:nvPr/>
          </p:nvSpPr>
          <p:spPr>
            <a:xfrm>
              <a:off x="9202272" y="5472527"/>
              <a:ext cx="66556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>
                  <a:solidFill>
                    <a:schemeClr val="accent6"/>
                  </a:solidFill>
                  <a:latin typeface="CMU Typewriter Text" panose="02000609000000000000" pitchFamily="49" charset="0"/>
                  <a:ea typeface="CMU Typewriter Text" panose="02000609000000000000" pitchFamily="49" charset="0"/>
                  <a:cs typeface="CMU Typewriter Text" panose="02000609000000000000" pitchFamily="49" charset="0"/>
                </a:rPr>
                <a:t>encode</a:t>
              </a:r>
              <a:endParaRPr lang="en-US">
                <a:solidFill>
                  <a:schemeClr val="accent6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endParaRPr>
            </a:p>
          </p:txBody>
        </p:sp>
      </p:grpSp>
      <p:grpSp>
        <p:nvGrpSpPr>
          <p:cNvPr id="24" name="Group 23" hidden="1">
            <a:extLst>
              <a:ext uri="{FF2B5EF4-FFF2-40B4-BE49-F238E27FC236}">
                <a16:creationId xmlns:a16="http://schemas.microsoft.com/office/drawing/2014/main" id="{B5AC9926-30FA-4860-AE62-5E3E3C0D45C6}"/>
              </a:ext>
            </a:extLst>
          </p:cNvPr>
          <p:cNvGrpSpPr/>
          <p:nvPr/>
        </p:nvGrpSpPr>
        <p:grpSpPr>
          <a:xfrm>
            <a:off x="6185513" y="4044576"/>
            <a:ext cx="1989310" cy="369332"/>
            <a:chOff x="6266200" y="4932083"/>
            <a:chExt cx="1989310" cy="369332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0A7D813-9E66-76AD-2D31-4AD7D36B8555}"/>
                </a:ext>
              </a:extLst>
            </p:cNvPr>
            <p:cNvSpPr txBox="1"/>
            <p:nvPr/>
          </p:nvSpPr>
          <p:spPr>
            <a:xfrm>
              <a:off x="6545356" y="4932083"/>
              <a:ext cx="15039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>
                  <a:solidFill>
                    <a:schemeClr val="tx1">
                      <a:alpha val="35000"/>
                    </a:schemeClr>
                  </a:solidFill>
                  <a:latin typeface="CMU Serif Roman" panose="02000603000000000000" pitchFamily="2" charset="0"/>
                  <a:ea typeface="CMU Serif Roman" panose="02000603000000000000" pitchFamily="2" charset="0"/>
                  <a:cs typeface="CMU Serif Roman" panose="02000603000000000000" pitchFamily="2" charset="0"/>
                </a:rPr>
                <a:t>Explanations</a:t>
              </a:r>
            </a:p>
          </p:txBody>
        </p: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D10465C4-1D1F-EBBA-4BA7-39DBC1C73B27}"/>
                </a:ext>
              </a:extLst>
            </p:cNvPr>
            <p:cNvCxnSpPr>
              <a:cxnSpLocks/>
            </p:cNvCxnSpPr>
            <p:nvPr/>
          </p:nvCxnSpPr>
          <p:spPr>
            <a:xfrm>
              <a:off x="6266200" y="5277613"/>
              <a:ext cx="1989310" cy="8503"/>
            </a:xfrm>
            <a:prstGeom prst="straightConnector1">
              <a:avLst/>
            </a:prstGeom>
            <a:ln>
              <a:solidFill>
                <a:schemeClr val="accent6">
                  <a:alpha val="21000"/>
                </a:schemeClr>
              </a:solidFill>
              <a:tailEnd type="triangl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EED449FA-EFCA-DD4F-2D7C-E1BE52D029EA}"/>
              </a:ext>
            </a:extLst>
          </p:cNvPr>
          <p:cNvGrpSpPr/>
          <p:nvPr/>
        </p:nvGrpSpPr>
        <p:grpSpPr>
          <a:xfrm>
            <a:off x="4677000" y="3631903"/>
            <a:ext cx="2040943" cy="1514629"/>
            <a:chOff x="4756718" y="4520416"/>
            <a:chExt cx="2040943" cy="1514629"/>
          </a:xfrm>
        </p:grpSpPr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4B99863C-5C47-B841-181E-75D37E11477C}"/>
                </a:ext>
              </a:extLst>
            </p:cNvPr>
            <p:cNvGrpSpPr/>
            <p:nvPr/>
          </p:nvGrpSpPr>
          <p:grpSpPr>
            <a:xfrm>
              <a:off x="5291796" y="4520416"/>
              <a:ext cx="965981" cy="1041009"/>
              <a:chOff x="5291796" y="4520416"/>
              <a:chExt cx="965981" cy="1041009"/>
            </a:xfrm>
          </p:grpSpPr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783FA4AB-6BFB-4154-CB78-290A31F709A9}"/>
                  </a:ext>
                </a:extLst>
              </p:cNvPr>
              <p:cNvSpPr/>
              <p:nvPr/>
            </p:nvSpPr>
            <p:spPr>
              <a:xfrm>
                <a:off x="5291796" y="4520416"/>
                <a:ext cx="965981" cy="1041009"/>
              </a:xfrm>
              <a:prstGeom prst="rect">
                <a:avLst/>
              </a:prstGeom>
              <a:noFill/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7" name="TextBox 66">
                    <a:extLst>
                      <a:ext uri="{FF2B5EF4-FFF2-40B4-BE49-F238E27FC236}">
                        <a16:creationId xmlns:a16="http://schemas.microsoft.com/office/drawing/2014/main" id="{1DEC84EA-1540-CC92-3FD2-7FA4102DEBF2}"/>
                      </a:ext>
                    </a:extLst>
                  </p:cNvPr>
                  <p:cNvSpPr txBox="1"/>
                  <p:nvPr/>
                </p:nvSpPr>
                <p:spPr>
                  <a:xfrm>
                    <a:off x="5354885" y="4750247"/>
                    <a:ext cx="866263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MU Serif Roman" panose="02000603000000000000" pitchFamily="2" charset="0"/>
                            <a:cs typeface="CMU Serif Roman" panose="02000603000000000000" pitchFamily="2" charset="0"/>
                          </a:rPr>
                          <m:t>𝜒</m:t>
                        </m:r>
                      </m:oMath>
                    </a14:m>
                    <a:r>
                      <a:rPr lang="en-US" sz="2800">
                        <a:latin typeface="CMU Serif Roman" panose="02000603000000000000" pitchFamily="2" charset="0"/>
                        <a:ea typeface="CMU Serif Roman" panose="02000603000000000000" pitchFamily="2" charset="0"/>
                        <a:cs typeface="CMU Serif Roman" panose="02000603000000000000" pitchFamily="2" charset="0"/>
                      </a:rPr>
                      <a:t>[A]</a:t>
                    </a:r>
                    <a:endParaRPr lang="en-US">
                      <a:latin typeface="CMU Serif Roman" panose="02000603000000000000" pitchFamily="2" charset="0"/>
                      <a:ea typeface="CMU Serif Roman" panose="02000603000000000000" pitchFamily="2" charset="0"/>
                      <a:cs typeface="CMU Serif Roman" panose="02000603000000000000" pitchFamily="2" charset="0"/>
                    </a:endParaRPr>
                  </a:p>
                </p:txBody>
              </p:sp>
            </mc:Choice>
            <mc:Fallback xmlns="">
              <p:sp>
                <p:nvSpPr>
                  <p:cNvPr id="67" name="TextBox 66">
                    <a:extLst>
                      <a:ext uri="{FF2B5EF4-FFF2-40B4-BE49-F238E27FC236}">
                        <a16:creationId xmlns:a16="http://schemas.microsoft.com/office/drawing/2014/main" id="{1DEC84EA-1540-CC92-3FD2-7FA4102DEBF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354885" y="4750247"/>
                    <a:ext cx="866263" cy="523220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t="-12791" r="-13380" b="-3023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C54BE6F7-956F-529D-90E3-F8EF9EF1F63B}"/>
                </a:ext>
              </a:extLst>
            </p:cNvPr>
            <p:cNvSpPr txBox="1"/>
            <p:nvPr/>
          </p:nvSpPr>
          <p:spPr>
            <a:xfrm>
              <a:off x="4756718" y="5665713"/>
              <a:ext cx="20409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>
                  <a:latin typeface="CMU Serif Roman" panose="02000603000000000000" pitchFamily="2" charset="0"/>
                  <a:ea typeface="CMU Serif Roman" panose="02000603000000000000" pitchFamily="2" charset="0"/>
                  <a:cs typeface="CMU Serif Roman" panose="02000603000000000000" pitchFamily="2" charset="0"/>
                </a:rPr>
                <a:t>AGM Solver for </a:t>
              </a:r>
              <a:r>
                <a:rPr lang="en-US">
                  <a:solidFill>
                    <a:schemeClr val="accent6"/>
                  </a:solidFill>
                  <a:latin typeface="CMU Serif Roman" panose="02000603000000000000" pitchFamily="2" charset="0"/>
                  <a:ea typeface="CMU Serif Roman" panose="02000603000000000000" pitchFamily="2" charset="0"/>
                  <a:cs typeface="CMU Serif Roman" panose="02000603000000000000" pitchFamily="2" charset="0"/>
                </a:rPr>
                <a:t>P</a:t>
              </a:r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4FD46EA8-DF51-4D9B-3B63-8AD97203130F}"/>
              </a:ext>
            </a:extLst>
          </p:cNvPr>
          <p:cNvGrpSpPr/>
          <p:nvPr/>
        </p:nvGrpSpPr>
        <p:grpSpPr>
          <a:xfrm>
            <a:off x="4676999" y="3631903"/>
            <a:ext cx="2044149" cy="1514629"/>
            <a:chOff x="4756718" y="4520416"/>
            <a:chExt cx="2044149" cy="1514629"/>
          </a:xfrm>
        </p:grpSpPr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6468612A-6542-83C0-2B16-54E17D3E3806}"/>
                </a:ext>
              </a:extLst>
            </p:cNvPr>
            <p:cNvGrpSpPr/>
            <p:nvPr/>
          </p:nvGrpSpPr>
          <p:grpSpPr>
            <a:xfrm>
              <a:off x="5291796" y="4520416"/>
              <a:ext cx="965981" cy="1041009"/>
              <a:chOff x="5291796" y="4520416"/>
              <a:chExt cx="965981" cy="1041009"/>
            </a:xfrm>
          </p:grpSpPr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8ACE3A2C-5D21-3130-0EE4-FB1B1888642E}"/>
                  </a:ext>
                </a:extLst>
              </p:cNvPr>
              <p:cNvSpPr/>
              <p:nvPr/>
            </p:nvSpPr>
            <p:spPr>
              <a:xfrm>
                <a:off x="5291796" y="4520416"/>
                <a:ext cx="965981" cy="1041009"/>
              </a:xfrm>
              <a:prstGeom prst="rect">
                <a:avLst/>
              </a:prstGeom>
              <a:noFill/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2" name="TextBox 81">
                    <a:extLst>
                      <a:ext uri="{FF2B5EF4-FFF2-40B4-BE49-F238E27FC236}">
                        <a16:creationId xmlns:a16="http://schemas.microsoft.com/office/drawing/2014/main" id="{FAECA93E-BBA3-B753-F4A8-1C02CD397CB9}"/>
                      </a:ext>
                    </a:extLst>
                  </p:cNvPr>
                  <p:cNvSpPr txBox="1"/>
                  <p:nvPr/>
                </p:nvSpPr>
                <p:spPr>
                  <a:xfrm>
                    <a:off x="5356489" y="4741466"/>
                    <a:ext cx="864660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MU Serif Roman" panose="02000603000000000000" pitchFamily="2" charset="0"/>
                            <a:cs typeface="CMU Serif Roman" panose="02000603000000000000" pitchFamily="2" charset="0"/>
                          </a:rPr>
                          <m:t>𝜒</m:t>
                        </m:r>
                      </m:oMath>
                    </a14:m>
                    <a:r>
                      <a:rPr lang="en-US" sz="2800">
                        <a:latin typeface="CMU Serif Roman" panose="02000603000000000000" pitchFamily="2" charset="0"/>
                        <a:ea typeface="CMU Serif Roman" panose="02000603000000000000" pitchFamily="2" charset="0"/>
                        <a:cs typeface="CMU Serif Roman" panose="02000603000000000000" pitchFamily="2" charset="0"/>
                      </a:rPr>
                      <a:t>[A]</a:t>
                    </a:r>
                    <a:endParaRPr lang="en-US">
                      <a:latin typeface="CMU Serif Roman" panose="02000603000000000000" pitchFamily="2" charset="0"/>
                      <a:ea typeface="CMU Serif Roman" panose="02000603000000000000" pitchFamily="2" charset="0"/>
                      <a:cs typeface="CMU Serif Roman" panose="02000603000000000000" pitchFamily="2" charset="0"/>
                    </a:endParaRPr>
                  </a:p>
                </p:txBody>
              </p:sp>
            </mc:Choice>
            <mc:Fallback xmlns="">
              <p:sp>
                <p:nvSpPr>
                  <p:cNvPr id="82" name="TextBox 81">
                    <a:extLst>
                      <a:ext uri="{FF2B5EF4-FFF2-40B4-BE49-F238E27FC236}">
                        <a16:creationId xmlns:a16="http://schemas.microsoft.com/office/drawing/2014/main" id="{FAECA93E-BBA3-B753-F4A8-1C02CD397CB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356489" y="4741466"/>
                    <a:ext cx="864660" cy="523220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t="-12791" r="-13475" b="-3023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03D96BD6-F2C8-A726-D2A5-2C36DC8CD9E5}"/>
                </a:ext>
              </a:extLst>
            </p:cNvPr>
            <p:cNvSpPr txBox="1"/>
            <p:nvPr/>
          </p:nvSpPr>
          <p:spPr>
            <a:xfrm>
              <a:off x="4756718" y="5665713"/>
              <a:ext cx="204414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>
                  <a:latin typeface="CMU Serif Roman" panose="02000603000000000000" pitchFamily="2" charset="0"/>
                  <a:ea typeface="CMU Serif Roman" panose="02000603000000000000" pitchFamily="2" charset="0"/>
                  <a:cs typeface="CMU Serif Roman" panose="02000603000000000000" pitchFamily="2" charset="0"/>
                </a:rPr>
                <a:t>GGM Solver for </a:t>
              </a:r>
              <a:r>
                <a:rPr lang="en-US">
                  <a:solidFill>
                    <a:schemeClr val="accent6"/>
                  </a:solidFill>
                  <a:latin typeface="CMU Serif Roman" panose="02000603000000000000" pitchFamily="2" charset="0"/>
                  <a:ea typeface="CMU Serif Roman" panose="02000603000000000000" pitchFamily="2" charset="0"/>
                  <a:cs typeface="CMU Serif Roman" panose="02000603000000000000" pitchFamily="2" charset="0"/>
                </a:rPr>
                <a:t>P</a:t>
              </a:r>
            </a:p>
          </p:txBody>
        </p:sp>
      </p:grpSp>
      <p:sp>
        <p:nvSpPr>
          <p:cNvPr id="83" name="Left Brace 82">
            <a:extLst>
              <a:ext uri="{FF2B5EF4-FFF2-40B4-BE49-F238E27FC236}">
                <a16:creationId xmlns:a16="http://schemas.microsoft.com/office/drawing/2014/main" id="{C72935D3-A40A-B972-FC9E-0352040F13AE}"/>
              </a:ext>
            </a:extLst>
          </p:cNvPr>
          <p:cNvSpPr/>
          <p:nvPr/>
        </p:nvSpPr>
        <p:spPr>
          <a:xfrm rot="16200000">
            <a:off x="2904962" y="4439355"/>
            <a:ext cx="365669" cy="1739579"/>
          </a:xfrm>
          <a:prstGeom prst="leftBrac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319AEAFF-72DC-FE5D-4103-CD76F022F4AA}"/>
              </a:ext>
            </a:extLst>
          </p:cNvPr>
          <p:cNvSpPr txBox="1"/>
          <p:nvPr/>
        </p:nvSpPr>
        <p:spPr>
          <a:xfrm>
            <a:off x="2479394" y="5491981"/>
            <a:ext cx="12346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TS-GGM</a:t>
            </a:r>
            <a:endParaRPr lang="en-US">
              <a:latin typeface="CMU Serif Roman" panose="02000603000000000000" pitchFamily="2" charset="0"/>
              <a:ea typeface="CMU Serif Roman" panose="02000603000000000000" pitchFamily="2" charset="0"/>
              <a:cs typeface="CMU Serif Roman" panose="02000603000000000000" pitchFamily="2" charset="0"/>
            </a:endParaRPr>
          </a:p>
        </p:txBody>
      </p:sp>
      <p:sp>
        <p:nvSpPr>
          <p:cNvPr id="87" name="Left Brace 86">
            <a:extLst>
              <a:ext uri="{FF2B5EF4-FFF2-40B4-BE49-F238E27FC236}">
                <a16:creationId xmlns:a16="http://schemas.microsoft.com/office/drawing/2014/main" id="{5C460FC9-E028-E2AF-134F-87997A8FF2E3}"/>
              </a:ext>
            </a:extLst>
          </p:cNvPr>
          <p:cNvSpPr/>
          <p:nvPr/>
        </p:nvSpPr>
        <p:spPr>
          <a:xfrm rot="16200000">
            <a:off x="8482432" y="4339161"/>
            <a:ext cx="365669" cy="1739579"/>
          </a:xfrm>
          <a:prstGeom prst="leftBrac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4DEF70EA-7A30-2946-3ECD-BC9C495D57E8}"/>
              </a:ext>
            </a:extLst>
          </p:cNvPr>
          <p:cNvSpPr txBox="1"/>
          <p:nvPr/>
        </p:nvSpPr>
        <p:spPr>
          <a:xfrm>
            <a:off x="7993283" y="5391787"/>
            <a:ext cx="12346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TS-GGM</a:t>
            </a:r>
            <a:endParaRPr lang="en-US">
              <a:latin typeface="CMU Serif Roman" panose="02000603000000000000" pitchFamily="2" charset="0"/>
              <a:ea typeface="CMU Serif Roman" panose="02000603000000000000" pitchFamily="2" charset="0"/>
              <a:cs typeface="CMU Serif Roman" panose="02000603000000000000" pitchFamily="2" charset="0"/>
            </a:endParaRP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05079DE7-419F-84D8-57F5-D27ACF5A60D5}"/>
              </a:ext>
            </a:extLst>
          </p:cNvPr>
          <p:cNvSpPr/>
          <p:nvPr/>
        </p:nvSpPr>
        <p:spPr>
          <a:xfrm>
            <a:off x="1889760" y="3216812"/>
            <a:ext cx="8027963" cy="2738511"/>
          </a:xfrm>
          <a:prstGeom prst="rect">
            <a:avLst/>
          </a:prstGeom>
          <a:noFill/>
          <a:ln>
            <a:solidFill>
              <a:schemeClr val="accent6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68D08092-E0DD-CC98-80BA-5884D33DF64E}"/>
              </a:ext>
            </a:extLst>
          </p:cNvPr>
          <p:cNvSpPr txBox="1"/>
          <p:nvPr/>
        </p:nvSpPr>
        <p:spPr>
          <a:xfrm>
            <a:off x="5157480" y="5943948"/>
            <a:ext cx="12346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TS-GGM</a:t>
            </a:r>
            <a:endParaRPr lang="en-US">
              <a:latin typeface="CMU Serif Roman" panose="02000603000000000000" pitchFamily="2" charset="0"/>
              <a:ea typeface="CMU Serif Roman" panose="02000603000000000000" pitchFamily="2" charset="0"/>
              <a:cs typeface="CMU Serif Roman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4831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83" grpId="0" animBg="1"/>
      <p:bldP spid="85" grpId="0"/>
      <p:bldP spid="87" grpId="0" animBg="1"/>
      <p:bldP spid="89" grpId="0"/>
      <p:bldP spid="97" grpId="0" animBg="1"/>
      <p:bldP spid="10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5F579-BCBB-E179-601D-7B5150990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716065" cy="1325563"/>
          </a:xfrm>
        </p:spPr>
        <p:txBody>
          <a:bodyPr/>
          <a:lstStyle/>
          <a:p>
            <a:r>
              <a:rPr lang="en-US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❷ </a:t>
            </a:r>
            <a:r>
              <a:rPr lang="en-US"/>
              <a:t>KZZ lifting result counterexample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DA1935-EBBE-F43B-DB80-9CF744BC2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0E443-75A1-4C43-B58A-74D2520A4F33}" type="slidenum">
              <a:rPr lang="en-US" smtClean="0"/>
              <a:t>25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5C9E3FD-11BE-D099-2C61-1C50959FFF11}"/>
              </a:ext>
            </a:extLst>
          </p:cNvPr>
          <p:cNvSpPr txBox="1"/>
          <p:nvPr/>
        </p:nvSpPr>
        <p:spPr>
          <a:xfrm>
            <a:off x="2671569" y="1777395"/>
            <a:ext cx="87911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Binary Encoding Game: </a:t>
            </a:r>
            <a:r>
              <a:rPr lang="en-US" sz="2000" dirty="0">
                <a:solidFill>
                  <a:schemeClr val="accent6"/>
                </a:solidFill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Hard for algebraic A </a:t>
            </a:r>
            <a:r>
              <a:rPr lang="en-US" sz="2000" dirty="0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+ </a:t>
            </a:r>
            <a:r>
              <a:rPr lang="en-US" sz="2000" dirty="0">
                <a:solidFill>
                  <a:schemeClr val="accent6"/>
                </a:solidFill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generically reduces to </a:t>
            </a:r>
            <a:r>
              <a:rPr lang="en-US" sz="2000" dirty="0" err="1">
                <a:solidFill>
                  <a:schemeClr val="accent6"/>
                </a:solidFill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dlog</a:t>
            </a:r>
            <a:r>
              <a:rPr lang="en-US" sz="2000" dirty="0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;</a:t>
            </a:r>
          </a:p>
          <a:p>
            <a:r>
              <a:rPr lang="en-US" sz="2000" dirty="0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				</a:t>
            </a:r>
            <a:r>
              <a:rPr lang="en-US" sz="2000" dirty="0">
                <a:solidFill>
                  <a:srgbClr val="FF0000"/>
                </a:solidFill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Efficient GGM solver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41DACAC1-FBFB-E958-C42B-86A12639A7CD}"/>
              </a:ext>
            </a:extLst>
          </p:cNvPr>
          <p:cNvCxnSpPr>
            <a:cxnSpLocks/>
          </p:cNvCxnSpPr>
          <p:nvPr/>
        </p:nvCxnSpPr>
        <p:spPr>
          <a:xfrm>
            <a:off x="1666240" y="4064000"/>
            <a:ext cx="67056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9C3B70D-7B6C-2401-9114-CC68D38EE3E4}"/>
                  </a:ext>
                </a:extLst>
              </p:cNvPr>
              <p:cNvSpPr txBox="1"/>
              <p:nvPr/>
            </p:nvSpPr>
            <p:spPr>
              <a:xfrm>
                <a:off x="1264720" y="3817778"/>
                <a:ext cx="40152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9C3B70D-7B6C-2401-9114-CC68D38EE3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4720" y="3817778"/>
                <a:ext cx="401520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AD9F786E-0F04-AA1B-0452-114638171060}"/>
                  </a:ext>
                </a:extLst>
              </p:cNvPr>
              <p:cNvSpPr txBox="1"/>
              <p:nvPr/>
            </p:nvSpPr>
            <p:spPr>
              <a:xfrm>
                <a:off x="1689319" y="3710057"/>
                <a:ext cx="62440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60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AD9F786E-0F04-AA1B-0452-1146381710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9319" y="3710057"/>
                <a:ext cx="624402" cy="338554"/>
              </a:xfrm>
              <a:prstGeom prst="rect">
                <a:avLst/>
              </a:prstGeom>
              <a:blipFill>
                <a:blip r:embed="rId4"/>
                <a:stretch>
                  <a:fillRect b="-10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4" name="Group 53">
            <a:extLst>
              <a:ext uri="{FF2B5EF4-FFF2-40B4-BE49-F238E27FC236}">
                <a16:creationId xmlns:a16="http://schemas.microsoft.com/office/drawing/2014/main" id="{EF5A8EBA-D18A-14AF-9336-C18D5DCB82FD}"/>
              </a:ext>
            </a:extLst>
          </p:cNvPr>
          <p:cNvGrpSpPr/>
          <p:nvPr/>
        </p:nvGrpSpPr>
        <p:grpSpPr>
          <a:xfrm>
            <a:off x="2794000" y="2692400"/>
            <a:ext cx="459165" cy="2946400"/>
            <a:chOff x="2794000" y="2692400"/>
            <a:chExt cx="459165" cy="2946400"/>
          </a:xfrm>
        </p:grpSpPr>
        <p:sp>
          <p:nvSpPr>
            <p:cNvPr id="19" name="Double Bracket 18">
              <a:extLst>
                <a:ext uri="{FF2B5EF4-FFF2-40B4-BE49-F238E27FC236}">
                  <a16:creationId xmlns:a16="http://schemas.microsoft.com/office/drawing/2014/main" id="{A74D3519-22F1-62FA-E625-710898E822BB}"/>
                </a:ext>
              </a:extLst>
            </p:cNvPr>
            <p:cNvSpPr/>
            <p:nvPr/>
          </p:nvSpPr>
          <p:spPr>
            <a:xfrm>
              <a:off x="2794000" y="2692400"/>
              <a:ext cx="365760" cy="2946400"/>
            </a:xfrm>
            <a:prstGeom prst="bracketPair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E40561E5-95F2-DFAF-E0BF-7BC6B22ABA74}"/>
                    </a:ext>
                  </a:extLst>
                </p:cNvPr>
                <p:cNvSpPr txBox="1"/>
                <p:nvPr/>
              </p:nvSpPr>
              <p:spPr>
                <a:xfrm>
                  <a:off x="2794000" y="2777123"/>
                  <a:ext cx="43973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/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E40561E5-95F2-DFAF-E0BF-7BC6B22ABA7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94000" y="2777123"/>
                  <a:ext cx="439736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94732EBE-73A2-F8BC-E901-9373F6733880}"/>
                    </a:ext>
                  </a:extLst>
                </p:cNvPr>
                <p:cNvSpPr txBox="1"/>
                <p:nvPr/>
              </p:nvSpPr>
              <p:spPr>
                <a:xfrm>
                  <a:off x="2794000" y="3114551"/>
                  <a:ext cx="44505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/>
                </a:p>
              </p:txBody>
            </p:sp>
          </mc:Choice>
          <mc:Fallback xmlns="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94732EBE-73A2-F8BC-E901-9373F673388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94000" y="3114551"/>
                  <a:ext cx="445058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8C336AF8-69D0-E59F-94CA-CB0682690C92}"/>
                    </a:ext>
                  </a:extLst>
                </p:cNvPr>
                <p:cNvSpPr txBox="1"/>
                <p:nvPr/>
              </p:nvSpPr>
              <p:spPr>
                <a:xfrm>
                  <a:off x="2794000" y="3456578"/>
                  <a:ext cx="44505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/>
                </a:p>
              </p:txBody>
            </p:sp>
          </mc:Choice>
          <mc:Fallback xmlns="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8C336AF8-69D0-E59F-94CA-CB0682690C9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94000" y="3456578"/>
                  <a:ext cx="445058" cy="3693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4378E5B4-BCD6-5E00-41D4-D0719605867D}"/>
                    </a:ext>
                  </a:extLst>
                </p:cNvPr>
                <p:cNvSpPr txBox="1"/>
                <p:nvPr/>
              </p:nvSpPr>
              <p:spPr>
                <a:xfrm>
                  <a:off x="2794000" y="5134243"/>
                  <a:ext cx="45916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oMath>
                    </m:oMathPara>
                  </a14:m>
                  <a:endParaRPr lang="en-US"/>
                </a:p>
              </p:txBody>
            </p:sp>
          </mc:Choice>
          <mc:Fallback xmlns="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4378E5B4-BCD6-5E00-41D4-D0719605867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94000" y="5134243"/>
                  <a:ext cx="459165" cy="36933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132276D-C797-9100-204E-F295E4F6CAAE}"/>
                </a:ext>
              </a:extLst>
            </p:cNvPr>
            <p:cNvSpPr txBox="1"/>
            <p:nvPr/>
          </p:nvSpPr>
          <p:spPr>
            <a:xfrm>
              <a:off x="2865120" y="3721093"/>
              <a:ext cx="294640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. . . . .</a:t>
              </a:r>
            </a:p>
          </p:txBody>
        </p:sp>
      </p:grpSp>
      <p:sp>
        <p:nvSpPr>
          <p:cNvPr id="25" name="Double Bracket 24">
            <a:extLst>
              <a:ext uri="{FF2B5EF4-FFF2-40B4-BE49-F238E27FC236}">
                <a16:creationId xmlns:a16="http://schemas.microsoft.com/office/drawing/2014/main" id="{2A4FE7D7-073B-EC6A-F535-32EFCE7125F5}"/>
              </a:ext>
            </a:extLst>
          </p:cNvPr>
          <p:cNvSpPr/>
          <p:nvPr/>
        </p:nvSpPr>
        <p:spPr>
          <a:xfrm>
            <a:off x="4216400" y="2702560"/>
            <a:ext cx="445058" cy="2936240"/>
          </a:xfrm>
          <a:prstGeom prst="bracketPair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5A04D619-046F-A1BF-288F-377D27247849}"/>
                  </a:ext>
                </a:extLst>
              </p:cNvPr>
              <p:cNvSpPr txBox="1"/>
              <p:nvPr/>
            </p:nvSpPr>
            <p:spPr>
              <a:xfrm>
                <a:off x="4157422" y="2795695"/>
                <a:ext cx="61799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  <m:sup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5A04D619-046F-A1BF-288F-377D272478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7422" y="2795695"/>
                <a:ext cx="617990" cy="369332"/>
              </a:xfrm>
              <a:prstGeom prst="rect">
                <a:avLst/>
              </a:prstGeom>
              <a:blipFill>
                <a:blip r:embed="rId9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28E97EAF-7AE0-D4EB-F585-B17A61EC1762}"/>
                  </a:ext>
                </a:extLst>
              </p:cNvPr>
              <p:cNvSpPr txBox="1"/>
              <p:nvPr/>
            </p:nvSpPr>
            <p:spPr>
              <a:xfrm>
                <a:off x="4157422" y="3165027"/>
                <a:ext cx="56669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28E97EAF-7AE0-D4EB-F585-B17A61EC17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7422" y="3165027"/>
                <a:ext cx="566694" cy="369332"/>
              </a:xfrm>
              <a:prstGeom prst="rect">
                <a:avLst/>
              </a:prstGeom>
              <a:blipFill>
                <a:blip r:embed="rId10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489C61F2-65F8-1637-0AD6-56FB866D4BD1}"/>
                  </a:ext>
                </a:extLst>
              </p:cNvPr>
              <p:cNvSpPr txBox="1"/>
              <p:nvPr/>
            </p:nvSpPr>
            <p:spPr>
              <a:xfrm>
                <a:off x="4157422" y="3502270"/>
                <a:ext cx="56669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489C61F2-65F8-1637-0AD6-56FB866D4B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7422" y="3502270"/>
                <a:ext cx="566694" cy="369332"/>
              </a:xfrm>
              <a:prstGeom prst="rect">
                <a:avLst/>
              </a:prstGeom>
              <a:blipFill>
                <a:blip r:embed="rId11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E029715A-7E27-FB8C-3A3F-0435BD9C6CD1}"/>
                  </a:ext>
                </a:extLst>
              </p:cNvPr>
              <p:cNvSpPr txBox="1"/>
              <p:nvPr/>
            </p:nvSpPr>
            <p:spPr>
              <a:xfrm>
                <a:off x="4216400" y="5144403"/>
                <a:ext cx="5827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E029715A-7E27-FB8C-3A3F-0435BD9C6C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6400" y="5144403"/>
                <a:ext cx="582724" cy="369332"/>
              </a:xfrm>
              <a:prstGeom prst="rect">
                <a:avLst/>
              </a:prstGeom>
              <a:blipFill>
                <a:blip r:embed="rId12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>
            <a:extLst>
              <a:ext uri="{FF2B5EF4-FFF2-40B4-BE49-F238E27FC236}">
                <a16:creationId xmlns:a16="http://schemas.microsoft.com/office/drawing/2014/main" id="{0C9E510F-21F8-F29F-CC12-B1CE886033FF}"/>
              </a:ext>
            </a:extLst>
          </p:cNvPr>
          <p:cNvSpPr txBox="1"/>
          <p:nvPr/>
        </p:nvSpPr>
        <p:spPr>
          <a:xfrm>
            <a:off x="4287520" y="3731253"/>
            <a:ext cx="2946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. . . . .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04676A09-0653-DB4A-0DE0-E7C8C94D0612}"/>
              </a:ext>
            </a:extLst>
          </p:cNvPr>
          <p:cNvCxnSpPr/>
          <p:nvPr/>
        </p:nvCxnSpPr>
        <p:spPr>
          <a:xfrm>
            <a:off x="3253165" y="4048611"/>
            <a:ext cx="810835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40A92E73-0B4D-C43C-DAB8-3A34F7599ED6}"/>
              </a:ext>
            </a:extLst>
          </p:cNvPr>
          <p:cNvSpPr txBox="1"/>
          <p:nvPr/>
        </p:nvSpPr>
        <p:spPr>
          <a:xfrm>
            <a:off x="3352941" y="3694668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EXP</a:t>
            </a: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73FCF36C-E1BE-CC66-9D44-01E249AFF328}"/>
              </a:ext>
            </a:extLst>
          </p:cNvPr>
          <p:cNvCxnSpPr/>
          <p:nvPr/>
        </p:nvCxnSpPr>
        <p:spPr>
          <a:xfrm>
            <a:off x="4724116" y="4043381"/>
            <a:ext cx="810835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F403AC07-42EA-FDA2-147D-37451947DEA0}"/>
              </a:ext>
            </a:extLst>
          </p:cNvPr>
          <p:cNvSpPr txBox="1"/>
          <p:nvPr/>
        </p:nvSpPr>
        <p:spPr>
          <a:xfrm>
            <a:off x="5624693" y="3771612"/>
            <a:ext cx="4924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>
                <a:solidFill>
                  <a:schemeClr val="accent2"/>
                </a:solidFill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A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39D51304-DFA4-3691-EB90-B71B5CC15984}"/>
              </a:ext>
            </a:extLst>
          </p:cNvPr>
          <p:cNvCxnSpPr>
            <a:cxnSpLocks/>
          </p:cNvCxnSpPr>
          <p:nvPr/>
        </p:nvCxnSpPr>
        <p:spPr>
          <a:xfrm>
            <a:off x="5870914" y="4356387"/>
            <a:ext cx="0" cy="85915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23002CEA-FF21-472D-2FE6-61B22C1AF496}"/>
                  </a:ext>
                </a:extLst>
              </p:cNvPr>
              <p:cNvSpPr txBox="1"/>
              <p:nvPr/>
            </p:nvSpPr>
            <p:spPr>
              <a:xfrm>
                <a:off x="5079287" y="5925012"/>
                <a:ext cx="158325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>
                    <a:latin typeface="CMU Serif Roman" panose="02000603000000000000" pitchFamily="2" charset="0"/>
                    <a:ea typeface="CMU Serif Roman" panose="02000603000000000000" pitchFamily="2" charset="0"/>
                    <a:cs typeface="CMU Serif Roman" panose="02000603000000000000" pitchFamily="2" charset="0"/>
                  </a:rPr>
                  <a:t>Wins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endParaRPr lang="en-US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23002CEA-FF21-472D-2FE6-61B22C1AF4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9287" y="5925012"/>
                <a:ext cx="1583254" cy="369332"/>
              </a:xfrm>
              <a:prstGeom prst="rect">
                <a:avLst/>
              </a:prstGeom>
              <a:blipFill>
                <a:blip r:embed="rId13"/>
                <a:stretch>
                  <a:fillRect l="-3077" t="-11475" b="-229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80CBBEB5-BF0F-3486-7074-138CF724630E}"/>
                  </a:ext>
                </a:extLst>
              </p:cNvPr>
              <p:cNvSpPr txBox="1"/>
              <p:nvPr/>
            </p:nvSpPr>
            <p:spPr>
              <a:xfrm>
                <a:off x="5669576" y="5269468"/>
                <a:ext cx="47641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80CBBEB5-BF0F-3486-7074-138CF72463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9576" y="5269468"/>
                <a:ext cx="476412" cy="46166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6" name="Group 45">
            <a:extLst>
              <a:ext uri="{FF2B5EF4-FFF2-40B4-BE49-F238E27FC236}">
                <a16:creationId xmlns:a16="http://schemas.microsoft.com/office/drawing/2014/main" id="{13D7B69D-B537-141B-4F8D-94F13992B0E2}"/>
              </a:ext>
            </a:extLst>
          </p:cNvPr>
          <p:cNvGrpSpPr/>
          <p:nvPr/>
        </p:nvGrpSpPr>
        <p:grpSpPr>
          <a:xfrm>
            <a:off x="2791501" y="2702560"/>
            <a:ext cx="389850" cy="2946400"/>
            <a:chOff x="8043069" y="2455190"/>
            <a:chExt cx="389850" cy="2946400"/>
          </a:xfrm>
        </p:grpSpPr>
        <p:sp>
          <p:nvSpPr>
            <p:cNvPr id="40" name="Double Bracket 39">
              <a:extLst>
                <a:ext uri="{FF2B5EF4-FFF2-40B4-BE49-F238E27FC236}">
                  <a16:creationId xmlns:a16="http://schemas.microsoft.com/office/drawing/2014/main" id="{581ACCCD-54B2-F28B-EDF1-402161255AEF}"/>
                </a:ext>
              </a:extLst>
            </p:cNvPr>
            <p:cNvSpPr/>
            <p:nvPr/>
          </p:nvSpPr>
          <p:spPr>
            <a:xfrm>
              <a:off x="8043069" y="2455190"/>
              <a:ext cx="365760" cy="2946400"/>
            </a:xfrm>
            <a:prstGeom prst="bracketPair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A2AE4F5C-0BEF-0187-D962-89606CFFF267}"/>
                    </a:ext>
                  </a:extLst>
                </p:cNvPr>
                <p:cNvSpPr txBox="1"/>
                <p:nvPr/>
              </p:nvSpPr>
              <p:spPr>
                <a:xfrm>
                  <a:off x="8043069" y="2539913"/>
                  <a:ext cx="38985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MU Serif Roman" panose="02000603000000000000" pitchFamily="2" charset="0"/>
                            <a:cs typeface="CMU Serif Roman" panose="02000603000000000000" pitchFamily="2" charset="0"/>
                          </a:rPr>
                          <m:t>1</m:t>
                        </m:r>
                      </m:oMath>
                    </m:oMathPara>
                  </a14:m>
                  <a:endParaRPr lang="en-US">
                    <a:solidFill>
                      <a:srgbClr val="FF0000"/>
                    </a:solidFill>
                    <a:latin typeface="CMU Serif Roman" panose="02000603000000000000" pitchFamily="2" charset="0"/>
                    <a:ea typeface="CMU Serif Roman" panose="02000603000000000000" pitchFamily="2" charset="0"/>
                    <a:cs typeface="CMU Serif Roman" panose="02000603000000000000" pitchFamily="2" charset="0"/>
                  </a:endParaRPr>
                </a:p>
              </p:txBody>
            </p:sp>
          </mc:Choice>
          <mc:Fallback xmlns="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A2AE4F5C-0BEF-0187-D962-89606CFFF26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43069" y="2539913"/>
                  <a:ext cx="389850" cy="369332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2B5D0CB9-9618-BF2F-BBE1-8C64866EDC47}"/>
                    </a:ext>
                  </a:extLst>
                </p:cNvPr>
                <p:cNvSpPr txBox="1"/>
                <p:nvPr/>
              </p:nvSpPr>
              <p:spPr>
                <a:xfrm>
                  <a:off x="8043069" y="2877341"/>
                  <a:ext cx="35939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2B5D0CB9-9618-BF2F-BBE1-8C64866EDC4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43069" y="2877341"/>
                  <a:ext cx="359394" cy="369332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6D94F5B1-4FF7-7495-4E5A-EEA9001D7247}"/>
                    </a:ext>
                  </a:extLst>
                </p:cNvPr>
                <p:cNvSpPr txBox="1"/>
                <p:nvPr/>
              </p:nvSpPr>
              <p:spPr>
                <a:xfrm>
                  <a:off x="8043069" y="3219368"/>
                  <a:ext cx="35939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6D94F5B1-4FF7-7495-4E5A-EEA9001D724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43069" y="3219368"/>
                  <a:ext cx="359394" cy="369332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9DCC735F-B2F4-D314-01F6-BCD63FA2E6C2}"/>
                    </a:ext>
                  </a:extLst>
                </p:cNvPr>
                <p:cNvSpPr txBox="1"/>
                <p:nvPr/>
              </p:nvSpPr>
              <p:spPr>
                <a:xfrm>
                  <a:off x="8043069" y="4897033"/>
                  <a:ext cx="35939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9DCC735F-B2F4-D314-01F6-BCD63FA2E6C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43069" y="4897033"/>
                  <a:ext cx="359393" cy="369332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18AAB469-83AF-FFE6-0E9F-9DEA78CEF5C3}"/>
                </a:ext>
              </a:extLst>
            </p:cNvPr>
            <p:cNvSpPr txBox="1"/>
            <p:nvPr/>
          </p:nvSpPr>
          <p:spPr>
            <a:xfrm>
              <a:off x="8114189" y="3483883"/>
              <a:ext cx="294640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. . . . .</a:t>
              </a: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E55E9AE0-8DCD-73AD-1328-ECF6BC1AA7FB}"/>
              </a:ext>
            </a:extLst>
          </p:cNvPr>
          <p:cNvGrpSpPr/>
          <p:nvPr/>
        </p:nvGrpSpPr>
        <p:grpSpPr>
          <a:xfrm>
            <a:off x="4159012" y="2712720"/>
            <a:ext cx="537571" cy="2936240"/>
            <a:chOff x="9485789" y="2403482"/>
            <a:chExt cx="537571" cy="2936240"/>
          </a:xfrm>
        </p:grpSpPr>
        <p:sp>
          <p:nvSpPr>
            <p:cNvPr id="47" name="Double Bracket 46">
              <a:extLst>
                <a:ext uri="{FF2B5EF4-FFF2-40B4-BE49-F238E27FC236}">
                  <a16:creationId xmlns:a16="http://schemas.microsoft.com/office/drawing/2014/main" id="{A5F7E9A4-EBE1-4498-C792-64B7E1595974}"/>
                </a:ext>
              </a:extLst>
            </p:cNvPr>
            <p:cNvSpPr/>
            <p:nvPr/>
          </p:nvSpPr>
          <p:spPr>
            <a:xfrm>
              <a:off x="9544767" y="2403482"/>
              <a:ext cx="445058" cy="2936240"/>
            </a:xfrm>
            <a:prstGeom prst="bracketPair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FFB864D4-5207-BC65-A12F-6AB7D36E9BCC}"/>
                    </a:ext>
                  </a:extLst>
                </p:cNvPr>
                <p:cNvSpPr txBox="1"/>
                <p:nvPr/>
              </p:nvSpPr>
              <p:spPr>
                <a:xfrm>
                  <a:off x="9485789" y="2496617"/>
                  <a:ext cx="52988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sub>
                          <m:sup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b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/>
                </a:p>
              </p:txBody>
            </p:sp>
          </mc:Choice>
          <mc:Fallback xmlns=""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FFB864D4-5207-BC65-A12F-6AB7D36E9BC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85789" y="2496617"/>
                  <a:ext cx="529889" cy="369332"/>
                </a:xfrm>
                <a:prstGeom prst="rect">
                  <a:avLst/>
                </a:prstGeom>
                <a:blipFill>
                  <a:blip r:embed="rId18"/>
                  <a:stretch>
                    <a:fillRect b="-655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TextBox 48">
                  <a:extLst>
                    <a:ext uri="{FF2B5EF4-FFF2-40B4-BE49-F238E27FC236}">
                      <a16:creationId xmlns:a16="http://schemas.microsoft.com/office/drawing/2014/main" id="{89D60175-1378-18D6-3560-5F5BF274C2B7}"/>
                    </a:ext>
                  </a:extLst>
                </p:cNvPr>
                <p:cNvSpPr txBox="1"/>
                <p:nvPr/>
              </p:nvSpPr>
              <p:spPr>
                <a:xfrm>
                  <a:off x="9485789" y="2865949"/>
                  <a:ext cx="48353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oMath>
                    </m:oMathPara>
                  </a14:m>
                  <a:endParaRPr lang="en-US"/>
                </a:p>
              </p:txBody>
            </p:sp>
          </mc:Choice>
          <mc:Fallback xmlns="">
            <p:sp>
              <p:nvSpPr>
                <p:cNvPr id="49" name="TextBox 48">
                  <a:extLst>
                    <a:ext uri="{FF2B5EF4-FFF2-40B4-BE49-F238E27FC236}">
                      <a16:creationId xmlns:a16="http://schemas.microsoft.com/office/drawing/2014/main" id="{89D60175-1378-18D6-3560-5F5BF274C2B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85789" y="2865949"/>
                  <a:ext cx="483530" cy="369332"/>
                </a:xfrm>
                <a:prstGeom prst="rect">
                  <a:avLst/>
                </a:prstGeom>
                <a:blipFill>
                  <a:blip r:embed="rId19"/>
                  <a:stretch>
                    <a:fillRect b="-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514F9449-1C90-65C6-65E0-597F35C71A45}"/>
                    </a:ext>
                  </a:extLst>
                </p:cNvPr>
                <p:cNvSpPr txBox="1"/>
                <p:nvPr/>
              </p:nvSpPr>
              <p:spPr>
                <a:xfrm>
                  <a:off x="9485789" y="3203192"/>
                  <a:ext cx="47859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</m:oMath>
                    </m:oMathPara>
                  </a14:m>
                  <a:endParaRPr lang="en-US"/>
                </a:p>
              </p:txBody>
            </p:sp>
          </mc:Choice>
          <mc:Fallback xmlns="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514F9449-1C90-65C6-65E0-597F35C71A4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85789" y="3203192"/>
                  <a:ext cx="478593" cy="369332"/>
                </a:xfrm>
                <a:prstGeom prst="rect">
                  <a:avLst/>
                </a:prstGeom>
                <a:blipFill>
                  <a:blip r:embed="rId20"/>
                  <a:stretch>
                    <a:fillRect b="-655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65369090-A55D-A903-1682-B681A5CDE2E4}"/>
                    </a:ext>
                  </a:extLst>
                </p:cNvPr>
                <p:cNvSpPr txBox="1"/>
                <p:nvPr/>
              </p:nvSpPr>
              <p:spPr>
                <a:xfrm>
                  <a:off x="9544767" y="4845325"/>
                  <a:ext cx="47859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</m:oMath>
                    </m:oMathPara>
                  </a14:m>
                  <a:endParaRPr lang="en-US"/>
                </a:p>
              </p:txBody>
            </p:sp>
          </mc:Choice>
          <mc:Fallback xmlns=""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65369090-A55D-A903-1682-B681A5CDE2E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44767" y="4845325"/>
                  <a:ext cx="478593" cy="369332"/>
                </a:xfrm>
                <a:prstGeom prst="rect">
                  <a:avLst/>
                </a:prstGeom>
                <a:blipFill>
                  <a:blip r:embed="rId21"/>
                  <a:stretch>
                    <a:fillRect b="-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B8D32A77-8D29-D820-E8F3-6AC81536E3B0}"/>
                </a:ext>
              </a:extLst>
            </p:cNvPr>
            <p:cNvSpPr txBox="1"/>
            <p:nvPr/>
          </p:nvSpPr>
          <p:spPr>
            <a:xfrm>
              <a:off x="9615887" y="3432175"/>
              <a:ext cx="294640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. . . . .</a:t>
              </a: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FE869203-DE2F-38FC-3398-D28897F66990}"/>
              </a:ext>
            </a:extLst>
          </p:cNvPr>
          <p:cNvGrpSpPr/>
          <p:nvPr/>
        </p:nvGrpSpPr>
        <p:grpSpPr>
          <a:xfrm>
            <a:off x="4523465" y="2777123"/>
            <a:ext cx="1487032" cy="2769160"/>
            <a:chOff x="9964382" y="2497446"/>
            <a:chExt cx="1487032" cy="276916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EE92B902-3CFB-2140-41C9-851C92429FD4}"/>
                    </a:ext>
                  </a:extLst>
                </p:cNvPr>
                <p:cNvSpPr txBox="1"/>
                <p:nvPr/>
              </p:nvSpPr>
              <p:spPr>
                <a:xfrm>
                  <a:off x="9964382" y="2497446"/>
                  <a:ext cx="148703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𝑔</m:t>
                      </m:r>
                    </m:oMath>
                  </a14:m>
                  <a:r>
                    <a:rPr lang="en-US"/>
                    <a:t> </a:t>
                  </a:r>
                  <a14:m>
                    <m:oMath xmlns:m="http://schemas.openxmlformats.org/officeDocument/2006/math"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→  1</m:t>
                      </m:r>
                    </m:oMath>
                  </a14:m>
                  <a:endParaRPr lang="en-US"/>
                </a:p>
              </p:txBody>
            </p:sp>
          </mc:Choice>
          <mc:Fallback xmlns=""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EE92B902-3CFB-2140-41C9-851C92429FD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64382" y="2497446"/>
                  <a:ext cx="1487032" cy="369332"/>
                </a:xfrm>
                <a:prstGeom prst="rect">
                  <a:avLst/>
                </a:prstGeom>
                <a:blipFill>
                  <a:blip r:embed="rId22"/>
                  <a:stretch>
                    <a:fillRect b="-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2C7828CA-1212-1B18-A6ED-EA395B3752D5}"/>
                    </a:ext>
                  </a:extLst>
                </p:cNvPr>
                <p:cNvSpPr txBox="1"/>
                <p:nvPr/>
              </p:nvSpPr>
              <p:spPr>
                <a:xfrm>
                  <a:off x="9964382" y="2842811"/>
                  <a:ext cx="148703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0"/>
                    <a:t>    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𝐼𝑑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→</m:t>
                      </m:r>
                    </m:oMath>
                  </a14:m>
                  <a:r>
                    <a:rPr lang="en-US"/>
                    <a:t>   </a:t>
                  </a:r>
                  <a14:m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0</m:t>
                      </m:r>
                    </m:oMath>
                  </a14:m>
                  <a:endParaRPr lang="en-US"/>
                </a:p>
              </p:txBody>
            </p:sp>
          </mc:Choice>
          <mc:Fallback xmlns=""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2C7828CA-1212-1B18-A6ED-EA395B3752D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64382" y="2842811"/>
                  <a:ext cx="1487032" cy="369332"/>
                </a:xfrm>
                <a:prstGeom prst="rect">
                  <a:avLst/>
                </a:prstGeom>
                <a:blipFill>
                  <a:blip r:embed="rId2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TextBox 56">
                  <a:extLst>
                    <a:ext uri="{FF2B5EF4-FFF2-40B4-BE49-F238E27FC236}">
                      <a16:creationId xmlns:a16="http://schemas.microsoft.com/office/drawing/2014/main" id="{FB4B3EE1-5C31-7690-B64F-A1DA6CF64E73}"/>
                    </a:ext>
                  </a:extLst>
                </p:cNvPr>
                <p:cNvSpPr txBox="1"/>
                <p:nvPr/>
              </p:nvSpPr>
              <p:spPr>
                <a:xfrm>
                  <a:off x="10190480" y="3235281"/>
                  <a:ext cx="1163320" cy="203132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/>
                    <a:t>        . </a:t>
                  </a:r>
                </a:p>
                <a:p>
                  <a:r>
                    <a:rPr lang="en-US"/>
                    <a:t>        . </a:t>
                  </a:r>
                </a:p>
                <a:p>
                  <a:r>
                    <a:rPr lang="en-US"/>
                    <a:t>        . </a:t>
                  </a:r>
                </a:p>
                <a:p>
                  <a:r>
                    <a:rPr lang="en-US"/>
                    <a:t>        . </a:t>
                  </a:r>
                </a:p>
                <a:p>
                  <a:r>
                    <a:rPr lang="en-US"/>
                    <a:t>        .</a:t>
                  </a:r>
                </a:p>
                <a:p>
                  <a:r>
                    <a:rPr lang="en-US"/>
                    <a:t>        .</a:t>
                  </a:r>
                </a:p>
                <a:p>
                  <a:r>
                    <a:rPr lang="en-US"/>
                    <a:t>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𝑔</m:t>
                      </m:r>
                    </m:oMath>
                  </a14:m>
                  <a:r>
                    <a:rPr lang="en-US"/>
                    <a:t>  </a:t>
                  </a:r>
                  <a14:m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→</m:t>
                      </m:r>
                    </m:oMath>
                  </a14:m>
                  <a:r>
                    <a:rPr lang="en-US"/>
                    <a:t>   </a:t>
                  </a:r>
                  <a14:m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1</m:t>
                      </m:r>
                    </m:oMath>
                  </a14:m>
                  <a:endParaRPr lang="en-US"/>
                </a:p>
              </p:txBody>
            </p:sp>
          </mc:Choice>
          <mc:Fallback xmlns="">
            <p:sp>
              <p:nvSpPr>
                <p:cNvPr id="57" name="TextBox 56">
                  <a:extLst>
                    <a:ext uri="{FF2B5EF4-FFF2-40B4-BE49-F238E27FC236}">
                      <a16:creationId xmlns:a16="http://schemas.microsoft.com/office/drawing/2014/main" id="{FB4B3EE1-5C31-7690-B64F-A1DA6CF64E7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90480" y="3235281"/>
                  <a:ext cx="1163320" cy="2031325"/>
                </a:xfrm>
                <a:prstGeom prst="rect">
                  <a:avLst/>
                </a:prstGeom>
                <a:blipFill>
                  <a:blip r:embed="rId24"/>
                  <a:stretch>
                    <a:fillRect t="-1802" b="-1141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05D8AF9B-1CF8-FAA3-E9C2-624A4FD39DDB}"/>
              </a:ext>
            </a:extLst>
          </p:cNvPr>
          <p:cNvGrpSpPr/>
          <p:nvPr/>
        </p:nvGrpSpPr>
        <p:grpSpPr>
          <a:xfrm>
            <a:off x="5587931" y="2683400"/>
            <a:ext cx="1148094" cy="2862883"/>
            <a:chOff x="10908742" y="2403482"/>
            <a:chExt cx="1148094" cy="2862883"/>
          </a:xfrm>
        </p:grpSpPr>
        <p:sp>
          <p:nvSpPr>
            <p:cNvPr id="58" name="Double Bracket 57">
              <a:extLst>
                <a:ext uri="{FF2B5EF4-FFF2-40B4-BE49-F238E27FC236}">
                  <a16:creationId xmlns:a16="http://schemas.microsoft.com/office/drawing/2014/main" id="{C9B20E5E-E904-31B2-5EC7-11C12F9D2469}"/>
                </a:ext>
              </a:extLst>
            </p:cNvPr>
            <p:cNvSpPr/>
            <p:nvPr/>
          </p:nvSpPr>
          <p:spPr>
            <a:xfrm>
              <a:off x="10908742" y="2403482"/>
              <a:ext cx="348538" cy="2862883"/>
            </a:xfrm>
            <a:prstGeom prst="bracketPair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1CAA8480-7866-1123-4E79-60A38839387E}"/>
                    </a:ext>
                  </a:extLst>
                </p:cNvPr>
                <p:cNvSpPr txBox="1"/>
                <p:nvPr/>
              </p:nvSpPr>
              <p:spPr>
                <a:xfrm>
                  <a:off x="11451414" y="3588700"/>
                  <a:ext cx="60542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oMath>
                    </m:oMathPara>
                  </a14:m>
                  <a:endParaRPr lang="en-US"/>
                </a:p>
              </p:txBody>
            </p:sp>
          </mc:Choice>
          <mc:Fallback xmlns="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1CAA8480-7866-1123-4E79-60A38839387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451414" y="3588700"/>
                  <a:ext cx="605422" cy="369332"/>
                </a:xfrm>
                <a:prstGeom prst="rect">
                  <a:avLst/>
                </a:prstGeom>
                <a:blipFill>
                  <a:blip r:embed="rId2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2" name="TextBox 61">
            <a:extLst>
              <a:ext uri="{FF2B5EF4-FFF2-40B4-BE49-F238E27FC236}">
                <a16:creationId xmlns:a16="http://schemas.microsoft.com/office/drawing/2014/main" id="{D7412ACC-7AAC-F48F-1A44-8A7E86A09143}"/>
              </a:ext>
            </a:extLst>
          </p:cNvPr>
          <p:cNvSpPr txBox="1"/>
          <p:nvPr/>
        </p:nvSpPr>
        <p:spPr>
          <a:xfrm>
            <a:off x="7498080" y="3149638"/>
            <a:ext cx="17764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solidFill>
                  <a:srgbClr val="FF0000"/>
                </a:solidFill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Shoup’s</a:t>
            </a:r>
            <a:r>
              <a:rPr lang="en-US" sz="2000" dirty="0">
                <a:solidFill>
                  <a:srgbClr val="FF0000"/>
                </a:solidFill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 GGM</a:t>
            </a:r>
            <a:endParaRPr lang="en-US" dirty="0">
              <a:solidFill>
                <a:srgbClr val="FF0000"/>
              </a:solidFill>
              <a:latin typeface="CMU Serif Roman" panose="02000603000000000000" pitchFamily="2" charset="0"/>
              <a:ea typeface="CMU Serif Roman" panose="02000603000000000000" pitchFamily="2" charset="0"/>
              <a:cs typeface="CMU Serif Roman" panose="02000603000000000000" pitchFamily="2" charset="0"/>
            </a:endParaRPr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A38583EB-71F6-EDDA-0F85-0FE64893B053}"/>
              </a:ext>
            </a:extLst>
          </p:cNvPr>
          <p:cNvSpPr/>
          <p:nvPr/>
        </p:nvSpPr>
        <p:spPr>
          <a:xfrm>
            <a:off x="6032102" y="3771612"/>
            <a:ext cx="714138" cy="584775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4F37062C-B74B-1273-BD71-17C2469F7CF3}"/>
              </a:ext>
            </a:extLst>
          </p:cNvPr>
          <p:cNvSpPr txBox="1"/>
          <p:nvPr/>
        </p:nvSpPr>
        <p:spPr>
          <a:xfrm>
            <a:off x="6756743" y="3909556"/>
            <a:ext cx="915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decode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C205A78B-2C18-0E2C-EE77-E6A81A266AE4}"/>
              </a:ext>
            </a:extLst>
          </p:cNvPr>
          <p:cNvSpPr txBox="1"/>
          <p:nvPr/>
        </p:nvSpPr>
        <p:spPr>
          <a:xfrm>
            <a:off x="7183120" y="4356387"/>
            <a:ext cx="417068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[KZZ23] “We remark that [</a:t>
            </a:r>
            <a:r>
              <a:rPr lang="en-US">
                <a:solidFill>
                  <a:schemeClr val="accent6"/>
                </a:solidFill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the lifting result</a:t>
            </a:r>
            <a:r>
              <a:rPr lang="en-US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] seems to be useful </a:t>
            </a:r>
            <a:r>
              <a:rPr lang="en-US">
                <a:solidFill>
                  <a:schemeClr val="accent2"/>
                </a:solidFill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only for [RR] reductions</a:t>
            </a:r>
            <a:r>
              <a:rPr lang="en-US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; it is not clear how a [TS] reduction would be able to </a:t>
            </a:r>
            <a:r>
              <a:rPr lang="en-US">
                <a:solidFill>
                  <a:schemeClr val="accent2"/>
                </a:solidFill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provide A with encodings of group elements</a:t>
            </a:r>
            <a:r>
              <a:rPr lang="en-US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 that A expects.”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010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25" grpId="0" animBg="1"/>
      <p:bldP spid="25" grpId="1" animBg="1"/>
      <p:bldP spid="26" grpId="0"/>
      <p:bldP spid="26" grpId="1"/>
      <p:bldP spid="27" grpId="0"/>
      <p:bldP spid="27" grpId="1"/>
      <p:bldP spid="28" grpId="0"/>
      <p:bldP spid="28" grpId="1"/>
      <p:bldP spid="29" grpId="0"/>
      <p:bldP spid="29" grpId="1"/>
      <p:bldP spid="30" grpId="0"/>
      <p:bldP spid="30" grpId="1"/>
      <p:bldP spid="33" grpId="0"/>
      <p:bldP spid="35" grpId="0"/>
      <p:bldP spid="35" grpId="1"/>
      <p:bldP spid="38" grpId="0"/>
      <p:bldP spid="39" grpId="0"/>
      <p:bldP spid="39" grpId="1"/>
      <p:bldP spid="62" grpId="0"/>
      <p:bldP spid="63" grpId="0" animBg="1"/>
      <p:bldP spid="64" grpId="0"/>
      <p:bldP spid="6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CF9701-25AA-38F1-E5C8-CD2ED9A28E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Example: Straight-line reduction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109F3E-0D61-F9E1-C760-BC2BDD0398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898818"/>
          </a:xfrm>
        </p:spPr>
        <p:txBody>
          <a:bodyPr/>
          <a:lstStyle/>
          <a:p>
            <a:r>
              <a:rPr lang="en-US"/>
              <a:t>R</a:t>
            </a:r>
            <a:r>
              <a:rPr lang="en-US" sz="2800"/>
              <a:t>eduction from some problem </a:t>
            </a:r>
            <a:r>
              <a:rPr lang="en-US" sz="2800">
                <a:solidFill>
                  <a:schemeClr val="accent2"/>
                </a:solidFill>
              </a:rPr>
              <a:t>P</a:t>
            </a:r>
            <a:r>
              <a:rPr lang="en-US" sz="2800"/>
              <a:t> to a hard problem </a:t>
            </a:r>
            <a:r>
              <a:rPr lang="en-US" sz="2800">
                <a:solidFill>
                  <a:schemeClr val="accent5"/>
                </a:solidFill>
              </a:rPr>
              <a:t>H</a:t>
            </a:r>
            <a:r>
              <a:rPr lang="en-US" sz="2800"/>
              <a:t> (assuming P is solved by AGM algorithm A):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77D27B-6D5C-171C-82B3-65BB84CF80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0E443-75A1-4C43-B58A-74D2520A4F33}" type="slidenum">
              <a:rPr lang="en-US" smtClean="0"/>
              <a:t>26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4941A15-AEFA-FD84-AB16-963E799BF61D}"/>
              </a:ext>
            </a:extLst>
          </p:cNvPr>
          <p:cNvGrpSpPr/>
          <p:nvPr/>
        </p:nvGrpSpPr>
        <p:grpSpPr>
          <a:xfrm>
            <a:off x="2218007" y="3634151"/>
            <a:ext cx="1739579" cy="1513507"/>
            <a:chOff x="2297724" y="4520416"/>
            <a:chExt cx="1739579" cy="1513507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5466EE8-3F53-7FAB-185D-DC517B6CBAA5}"/>
                </a:ext>
              </a:extLst>
            </p:cNvPr>
            <p:cNvSpPr/>
            <p:nvPr/>
          </p:nvSpPr>
          <p:spPr>
            <a:xfrm>
              <a:off x="2670516" y="4520416"/>
              <a:ext cx="965981" cy="1041009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5E890CB-BD1B-43C7-28AD-A009147C2B91}"/>
                </a:ext>
              </a:extLst>
            </p:cNvPr>
            <p:cNvSpPr txBox="1"/>
            <p:nvPr/>
          </p:nvSpPr>
          <p:spPr>
            <a:xfrm>
              <a:off x="2297724" y="5664591"/>
              <a:ext cx="17395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>
                  <a:latin typeface="CMU Serif Roman" panose="02000603000000000000" pitchFamily="2" charset="0"/>
                  <a:ea typeface="CMU Serif Roman" panose="02000603000000000000" pitchFamily="2" charset="0"/>
                  <a:cs typeface="CMU Serif Roman" panose="02000603000000000000" pitchFamily="2" charset="0"/>
                </a:rPr>
                <a:t>Reduction Step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8CD7B70-F343-384E-3657-E7F872AE331A}"/>
                </a:ext>
              </a:extLst>
            </p:cNvPr>
            <p:cNvSpPr txBox="1"/>
            <p:nvPr/>
          </p:nvSpPr>
          <p:spPr>
            <a:xfrm>
              <a:off x="2853164" y="4779310"/>
              <a:ext cx="62869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>
                  <a:latin typeface="CMU Serif Roman" panose="02000603000000000000" pitchFamily="2" charset="0"/>
                  <a:ea typeface="CMU Serif Roman" panose="02000603000000000000" pitchFamily="2" charset="0"/>
                  <a:cs typeface="CMU Serif Roman" panose="02000603000000000000" pitchFamily="2" charset="0"/>
                </a:rPr>
                <a:t>R1</a:t>
              </a:r>
              <a:endParaRPr lang="en-US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630CB252-3B76-D0AB-59AF-ABB37D1A0B1F}"/>
              </a:ext>
            </a:extLst>
          </p:cNvPr>
          <p:cNvGrpSpPr/>
          <p:nvPr/>
        </p:nvGrpSpPr>
        <p:grpSpPr>
          <a:xfrm>
            <a:off x="7795477" y="3610349"/>
            <a:ext cx="1739579" cy="1513507"/>
            <a:chOff x="7526276" y="4520416"/>
            <a:chExt cx="1739579" cy="1513507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85175FF6-8937-9CDC-DB65-CCA8D6E9C55B}"/>
                </a:ext>
              </a:extLst>
            </p:cNvPr>
            <p:cNvSpPr/>
            <p:nvPr/>
          </p:nvSpPr>
          <p:spPr>
            <a:xfrm>
              <a:off x="7913076" y="4520416"/>
              <a:ext cx="965981" cy="1041009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254EE7A-8D80-221F-F432-41F465AFA880}"/>
                </a:ext>
              </a:extLst>
            </p:cNvPr>
            <p:cNvSpPr txBox="1"/>
            <p:nvPr/>
          </p:nvSpPr>
          <p:spPr>
            <a:xfrm>
              <a:off x="7526276" y="5664591"/>
              <a:ext cx="17395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>
                  <a:latin typeface="CMU Serif Roman" panose="02000603000000000000" pitchFamily="2" charset="0"/>
                  <a:ea typeface="CMU Serif Roman" panose="02000603000000000000" pitchFamily="2" charset="0"/>
                  <a:cs typeface="CMU Serif Roman" panose="02000603000000000000" pitchFamily="2" charset="0"/>
                </a:rPr>
                <a:t>Reduction Step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40B95BE-8B23-B471-7826-B869F4C79F5C}"/>
                </a:ext>
              </a:extLst>
            </p:cNvPr>
            <p:cNvSpPr txBox="1"/>
            <p:nvPr/>
          </p:nvSpPr>
          <p:spPr>
            <a:xfrm>
              <a:off x="8081716" y="4779310"/>
              <a:ext cx="62869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>
                  <a:latin typeface="CMU Serif Roman" panose="02000603000000000000" pitchFamily="2" charset="0"/>
                  <a:ea typeface="CMU Serif Roman" panose="02000603000000000000" pitchFamily="2" charset="0"/>
                  <a:cs typeface="CMU Serif Roman" panose="02000603000000000000" pitchFamily="2" charset="0"/>
                </a:rPr>
                <a:t>R2</a:t>
              </a:r>
              <a:endParaRPr lang="en-US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C194305-D68B-0260-D8C1-AE3476875F1F}"/>
              </a:ext>
            </a:extLst>
          </p:cNvPr>
          <p:cNvGrpSpPr/>
          <p:nvPr/>
        </p:nvGrpSpPr>
        <p:grpSpPr>
          <a:xfrm>
            <a:off x="4677001" y="3634151"/>
            <a:ext cx="2036135" cy="1514629"/>
            <a:chOff x="4756718" y="4520416"/>
            <a:chExt cx="2036135" cy="1514629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0331264B-C70D-6275-A50C-805CE7560332}"/>
                </a:ext>
              </a:extLst>
            </p:cNvPr>
            <p:cNvGrpSpPr/>
            <p:nvPr/>
          </p:nvGrpSpPr>
          <p:grpSpPr>
            <a:xfrm>
              <a:off x="5291796" y="4520416"/>
              <a:ext cx="965981" cy="1041009"/>
              <a:chOff x="5291796" y="4520416"/>
              <a:chExt cx="965981" cy="1041009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F7C414F9-BCBA-19E9-CA5A-894A4E96AF63}"/>
                  </a:ext>
                </a:extLst>
              </p:cNvPr>
              <p:cNvSpPr/>
              <p:nvPr/>
            </p:nvSpPr>
            <p:spPr>
              <a:xfrm>
                <a:off x="5291796" y="4520416"/>
                <a:ext cx="965981" cy="1041009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D95C7AAE-FC7D-8D55-2A2F-31BFE9FCB3ED}"/>
                  </a:ext>
                </a:extLst>
              </p:cNvPr>
              <p:cNvSpPr txBox="1"/>
              <p:nvPr/>
            </p:nvSpPr>
            <p:spPr>
              <a:xfrm>
                <a:off x="5547801" y="4779310"/>
                <a:ext cx="45397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latin typeface="CMU Serif Roman" panose="02000603000000000000" pitchFamily="2" charset="0"/>
                    <a:ea typeface="CMU Serif Roman" panose="02000603000000000000" pitchFamily="2" charset="0"/>
                    <a:cs typeface="CMU Serif Roman" panose="02000603000000000000" pitchFamily="2" charset="0"/>
                  </a:rPr>
                  <a:t>A</a:t>
                </a:r>
                <a:endParaRPr lang="en-US">
                  <a:latin typeface="CMU Serif Roman" panose="02000603000000000000" pitchFamily="2" charset="0"/>
                  <a:ea typeface="CMU Serif Roman" panose="02000603000000000000" pitchFamily="2" charset="0"/>
                  <a:cs typeface="CMU Serif Roman" panose="02000603000000000000" pitchFamily="2" charset="0"/>
                </a:endParaRPr>
              </a:p>
            </p:txBody>
          </p:sp>
        </p:grp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003D318-ECE8-294F-4D80-C6FA62BB41EB}"/>
                </a:ext>
              </a:extLst>
            </p:cNvPr>
            <p:cNvSpPr txBox="1"/>
            <p:nvPr/>
          </p:nvSpPr>
          <p:spPr>
            <a:xfrm>
              <a:off x="4756718" y="5665713"/>
              <a:ext cx="20361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>
                  <a:latin typeface="CMU Serif Roman" panose="02000603000000000000" pitchFamily="2" charset="0"/>
                  <a:ea typeface="CMU Serif Roman" panose="02000603000000000000" pitchFamily="2" charset="0"/>
                  <a:cs typeface="CMU Serif Roman" panose="02000603000000000000" pitchFamily="2" charset="0"/>
                </a:rPr>
                <a:t>AGM Solver for </a:t>
              </a:r>
              <a:r>
                <a:rPr lang="en-US">
                  <a:solidFill>
                    <a:schemeClr val="accent2"/>
                  </a:solidFill>
                  <a:latin typeface="CMU Serif Roman" panose="02000603000000000000" pitchFamily="2" charset="0"/>
                  <a:ea typeface="CMU Serif Roman" panose="02000603000000000000" pitchFamily="2" charset="0"/>
                  <a:cs typeface="CMU Serif Roman" panose="02000603000000000000" pitchFamily="2" charset="0"/>
                </a:rPr>
                <a:t>P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BE44A16-9431-2244-30A3-AF0331A6BEA3}"/>
              </a:ext>
            </a:extLst>
          </p:cNvPr>
          <p:cNvGrpSpPr/>
          <p:nvPr/>
        </p:nvGrpSpPr>
        <p:grpSpPr>
          <a:xfrm>
            <a:off x="6178059" y="3565673"/>
            <a:ext cx="1997734" cy="373279"/>
            <a:chOff x="6257776" y="4451938"/>
            <a:chExt cx="1997734" cy="373279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05CED04-19B2-2451-AA2B-579207EA7BAD}"/>
                </a:ext>
              </a:extLst>
            </p:cNvPr>
            <p:cNvSpPr txBox="1"/>
            <p:nvPr/>
          </p:nvSpPr>
          <p:spPr>
            <a:xfrm>
              <a:off x="6435943" y="4451938"/>
              <a:ext cx="16049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>
                  <a:latin typeface="CMU Serif Roman" panose="02000603000000000000" pitchFamily="2" charset="0"/>
                  <a:ea typeface="CMU Serif Roman" panose="02000603000000000000" pitchFamily="2" charset="0"/>
                  <a:cs typeface="CMU Serif Roman" panose="02000603000000000000" pitchFamily="2" charset="0"/>
                </a:rPr>
                <a:t>Solution for </a:t>
              </a:r>
              <a:r>
                <a:rPr lang="en-US">
                  <a:solidFill>
                    <a:schemeClr val="accent2"/>
                  </a:solidFill>
                  <a:latin typeface="CMU Serif Roman" panose="02000603000000000000" pitchFamily="2" charset="0"/>
                  <a:ea typeface="CMU Serif Roman" panose="02000603000000000000" pitchFamily="2" charset="0"/>
                  <a:cs typeface="CMU Serif Roman" panose="02000603000000000000" pitchFamily="2" charset="0"/>
                </a:rPr>
                <a:t>P</a:t>
              </a:r>
            </a:p>
          </p:txBody>
        </p: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DD392ED8-16B5-006B-ADDD-AFE690BFF223}"/>
                </a:ext>
              </a:extLst>
            </p:cNvPr>
            <p:cNvCxnSpPr>
              <a:cxnSpLocks/>
            </p:cNvCxnSpPr>
            <p:nvPr/>
          </p:nvCxnSpPr>
          <p:spPr>
            <a:xfrm>
              <a:off x="6257776" y="4825217"/>
              <a:ext cx="199773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D9524EE7-7AE7-F859-EA6F-2426BC1B3A20}"/>
              </a:ext>
            </a:extLst>
          </p:cNvPr>
          <p:cNvGrpSpPr/>
          <p:nvPr/>
        </p:nvGrpSpPr>
        <p:grpSpPr>
          <a:xfrm>
            <a:off x="1292947" y="3783780"/>
            <a:ext cx="1366080" cy="369332"/>
            <a:chOff x="1372664" y="4153112"/>
            <a:chExt cx="1366080" cy="369332"/>
          </a:xfrm>
        </p:grpSpPr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D07B36CC-E3F1-5A2D-9501-F73F61F7EF00}"/>
                </a:ext>
              </a:extLst>
            </p:cNvPr>
            <p:cNvCxnSpPr>
              <a:cxnSpLocks/>
            </p:cNvCxnSpPr>
            <p:nvPr/>
          </p:nvCxnSpPr>
          <p:spPr>
            <a:xfrm>
              <a:off x="1409675" y="4521631"/>
              <a:ext cx="1260462" cy="1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59170EF1-6D78-5E21-EB1B-040F588DA278}"/>
                </a:ext>
              </a:extLst>
            </p:cNvPr>
            <p:cNvSpPr txBox="1"/>
            <p:nvPr/>
          </p:nvSpPr>
          <p:spPr>
            <a:xfrm>
              <a:off x="1372664" y="4153112"/>
              <a:ext cx="13660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>
                  <a:latin typeface="CMU Serif Roman" panose="02000603000000000000" pitchFamily="2" charset="0"/>
                  <a:ea typeface="CMU Serif Roman" panose="02000603000000000000" pitchFamily="2" charset="0"/>
                  <a:cs typeface="CMU Serif Roman" panose="02000603000000000000" pitchFamily="2" charset="0"/>
                </a:rPr>
                <a:t>Inputs to </a:t>
              </a:r>
              <a:r>
                <a:rPr lang="en-US">
                  <a:solidFill>
                    <a:schemeClr val="accent5"/>
                  </a:solidFill>
                  <a:latin typeface="CMU Serif Roman" panose="02000603000000000000" pitchFamily="2" charset="0"/>
                  <a:ea typeface="CMU Serif Roman" panose="02000603000000000000" pitchFamily="2" charset="0"/>
                  <a:cs typeface="CMU Serif Roman" panose="02000603000000000000" pitchFamily="2" charset="0"/>
                </a:rPr>
                <a:t>H</a:t>
              </a:r>
            </a:p>
          </p:txBody>
        </p:sp>
      </p:grp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95FE8973-7C36-9E6A-A04B-1CB87A8B6706}"/>
              </a:ext>
            </a:extLst>
          </p:cNvPr>
          <p:cNvCxnSpPr>
            <a:cxnSpLocks/>
          </p:cNvCxnSpPr>
          <p:nvPr/>
        </p:nvCxnSpPr>
        <p:spPr>
          <a:xfrm>
            <a:off x="3558333" y="4097092"/>
            <a:ext cx="1655299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D0CAD1DF-7488-0A42-215D-737977EFBA5D}"/>
              </a:ext>
            </a:extLst>
          </p:cNvPr>
          <p:cNvSpPr txBox="1"/>
          <p:nvPr/>
        </p:nvSpPr>
        <p:spPr>
          <a:xfrm>
            <a:off x="3657477" y="3549163"/>
            <a:ext cx="13660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Inputs to </a:t>
            </a:r>
            <a:r>
              <a:rPr lang="en-US">
                <a:solidFill>
                  <a:schemeClr val="accent2"/>
                </a:solidFill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P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07C5EFA5-6938-BD78-4CB4-DA725C2C55C5}"/>
              </a:ext>
            </a:extLst>
          </p:cNvPr>
          <p:cNvGrpSpPr/>
          <p:nvPr/>
        </p:nvGrpSpPr>
        <p:grpSpPr>
          <a:xfrm>
            <a:off x="6178059" y="4046933"/>
            <a:ext cx="1989310" cy="369332"/>
            <a:chOff x="6266200" y="4932083"/>
            <a:chExt cx="1989310" cy="369332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3CA85D12-12AF-6FDB-0DE0-D39BEAB8384E}"/>
                </a:ext>
              </a:extLst>
            </p:cNvPr>
            <p:cNvSpPr txBox="1"/>
            <p:nvPr/>
          </p:nvSpPr>
          <p:spPr>
            <a:xfrm>
              <a:off x="6545356" y="4932083"/>
              <a:ext cx="15039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>
                  <a:latin typeface="CMU Serif Roman" panose="02000603000000000000" pitchFamily="2" charset="0"/>
                  <a:ea typeface="CMU Serif Roman" panose="02000603000000000000" pitchFamily="2" charset="0"/>
                  <a:cs typeface="CMU Serif Roman" panose="02000603000000000000" pitchFamily="2" charset="0"/>
                </a:rPr>
                <a:t>Explanations</a:t>
              </a:r>
              <a:endParaRPr lang="en-US">
                <a:solidFill>
                  <a:schemeClr val="accent2"/>
                </a:solidFill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endParaRPr>
            </a:p>
          </p:txBody>
        </p: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D2270DF9-CE28-E24B-F619-676BF85EEACE}"/>
                </a:ext>
              </a:extLst>
            </p:cNvPr>
            <p:cNvCxnSpPr>
              <a:cxnSpLocks/>
            </p:cNvCxnSpPr>
            <p:nvPr/>
          </p:nvCxnSpPr>
          <p:spPr>
            <a:xfrm>
              <a:off x="6266200" y="5277613"/>
              <a:ext cx="1989310" cy="8503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B0D64221-2224-328F-0692-4195169C8308}"/>
              </a:ext>
            </a:extLst>
          </p:cNvPr>
          <p:cNvGrpSpPr/>
          <p:nvPr/>
        </p:nvGrpSpPr>
        <p:grpSpPr>
          <a:xfrm>
            <a:off x="9141771" y="3740380"/>
            <a:ext cx="1774878" cy="369332"/>
            <a:chOff x="8879054" y="4676833"/>
            <a:chExt cx="1774878" cy="369332"/>
          </a:xfrm>
        </p:grpSpPr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1C7778EE-9AB8-350E-06FA-6E617BB336AA}"/>
                </a:ext>
              </a:extLst>
            </p:cNvPr>
            <p:cNvCxnSpPr>
              <a:cxnSpLocks/>
            </p:cNvCxnSpPr>
            <p:nvPr/>
          </p:nvCxnSpPr>
          <p:spPr>
            <a:xfrm>
              <a:off x="8879054" y="5040920"/>
              <a:ext cx="1774878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FEDF210F-FA71-A9D3-1E02-3B4EDC83348D}"/>
                </a:ext>
              </a:extLst>
            </p:cNvPr>
            <p:cNvSpPr txBox="1"/>
            <p:nvPr/>
          </p:nvSpPr>
          <p:spPr>
            <a:xfrm>
              <a:off x="8929431" y="4676833"/>
              <a:ext cx="16209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>
                  <a:latin typeface="CMU Serif Roman" panose="02000603000000000000" pitchFamily="2" charset="0"/>
                  <a:ea typeface="CMU Serif Roman" panose="02000603000000000000" pitchFamily="2" charset="0"/>
                  <a:cs typeface="CMU Serif Roman" panose="02000603000000000000" pitchFamily="2" charset="0"/>
                </a:rPr>
                <a:t>Solution for </a:t>
              </a:r>
              <a:r>
                <a:rPr lang="en-US">
                  <a:solidFill>
                    <a:schemeClr val="accent5"/>
                  </a:solidFill>
                  <a:latin typeface="CMU Serif Roman" panose="02000603000000000000" pitchFamily="2" charset="0"/>
                  <a:ea typeface="CMU Serif Roman" panose="02000603000000000000" pitchFamily="2" charset="0"/>
                  <a:cs typeface="CMU Serif Roman" panose="02000603000000000000" pitchFamily="2" charset="0"/>
                </a:rPr>
                <a:t>H</a:t>
              </a:r>
            </a:p>
          </p:txBody>
        </p:sp>
      </p:grpSp>
      <p:sp>
        <p:nvSpPr>
          <p:cNvPr id="38" name="Left Brace 37">
            <a:extLst>
              <a:ext uri="{FF2B5EF4-FFF2-40B4-BE49-F238E27FC236}">
                <a16:creationId xmlns:a16="http://schemas.microsoft.com/office/drawing/2014/main" id="{C671DD5D-ED8E-35C2-ABEB-1195E5094421}"/>
              </a:ext>
            </a:extLst>
          </p:cNvPr>
          <p:cNvSpPr/>
          <p:nvPr/>
        </p:nvSpPr>
        <p:spPr>
          <a:xfrm rot="16200000">
            <a:off x="2913877" y="4188422"/>
            <a:ext cx="365669" cy="2241449"/>
          </a:xfrm>
          <a:prstGeom prst="leftBrac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A1A2E4F-F4B6-7B5C-3184-E069802ADC9B}"/>
              </a:ext>
            </a:extLst>
          </p:cNvPr>
          <p:cNvSpPr txBox="1"/>
          <p:nvPr/>
        </p:nvSpPr>
        <p:spPr>
          <a:xfrm>
            <a:off x="2479394" y="5491981"/>
            <a:ext cx="12346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TS-GGM</a:t>
            </a:r>
            <a:endParaRPr lang="en-US">
              <a:latin typeface="CMU Serif Roman" panose="02000603000000000000" pitchFamily="2" charset="0"/>
              <a:ea typeface="CMU Serif Roman" panose="02000603000000000000" pitchFamily="2" charset="0"/>
              <a:cs typeface="CMU Serif Roman" panose="02000603000000000000" pitchFamily="2" charset="0"/>
            </a:endParaRPr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id="{428FFEB7-B4BE-B110-9C26-D8469A0A6013}"/>
              </a:ext>
            </a:extLst>
          </p:cNvPr>
          <p:cNvGrpSpPr/>
          <p:nvPr/>
        </p:nvGrpSpPr>
        <p:grpSpPr>
          <a:xfrm>
            <a:off x="3531782" y="3829422"/>
            <a:ext cx="1680296" cy="977964"/>
            <a:chOff x="3531782" y="3829422"/>
            <a:chExt cx="1680296" cy="977964"/>
          </a:xfrm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39FCCD5E-3A9E-684D-319F-02AD42568927}"/>
                </a:ext>
              </a:extLst>
            </p:cNvPr>
            <p:cNvGrpSpPr/>
            <p:nvPr/>
          </p:nvGrpSpPr>
          <p:grpSpPr>
            <a:xfrm>
              <a:off x="3531782" y="3938952"/>
              <a:ext cx="500956" cy="261610"/>
              <a:chOff x="3531782" y="3938952"/>
              <a:chExt cx="500956" cy="261610"/>
            </a:xfrm>
          </p:grpSpPr>
          <p:cxnSp>
            <p:nvCxnSpPr>
              <p:cNvPr id="41" name="Straight Arrow Connector 40">
                <a:extLst>
                  <a:ext uri="{FF2B5EF4-FFF2-40B4-BE49-F238E27FC236}">
                    <a16:creationId xmlns:a16="http://schemas.microsoft.com/office/drawing/2014/main" id="{3D0378FA-4F3D-7FFD-CB91-0406A056AAB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556780" y="3983254"/>
                <a:ext cx="475958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</p:cxn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449AD67E-0690-4E7A-F9F6-75651FB6DD6F}"/>
                  </a:ext>
                </a:extLst>
              </p:cNvPr>
              <p:cNvSpPr txBox="1"/>
              <p:nvPr/>
            </p:nvSpPr>
            <p:spPr>
              <a:xfrm>
                <a:off x="3531782" y="3938952"/>
                <a:ext cx="475958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>
                    <a:solidFill>
                      <a:schemeClr val="accent6"/>
                    </a:solidFill>
                    <a:latin typeface="CMU Typewriter Text" panose="02000609000000000000" pitchFamily="49" charset="0"/>
                    <a:ea typeface="CMU Typewriter Text" panose="02000609000000000000" pitchFamily="49" charset="0"/>
                    <a:cs typeface="CMU Typewriter Text" panose="02000609000000000000" pitchFamily="49" charset="0"/>
                  </a:rPr>
                  <a:t>elem</a:t>
                </a:r>
              </a:p>
            </p:txBody>
          </p:sp>
        </p:grp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429472B9-0ED1-D6BD-8050-5BF6C0705471}"/>
                </a:ext>
              </a:extLst>
            </p:cNvPr>
            <p:cNvGrpSpPr/>
            <p:nvPr/>
          </p:nvGrpSpPr>
          <p:grpSpPr>
            <a:xfrm>
              <a:off x="3533337" y="4204109"/>
              <a:ext cx="500956" cy="261610"/>
              <a:chOff x="3531782" y="3938952"/>
              <a:chExt cx="500956" cy="261610"/>
            </a:xfrm>
          </p:grpSpPr>
          <p:cxnSp>
            <p:nvCxnSpPr>
              <p:cNvPr id="46" name="Straight Arrow Connector 45">
                <a:extLst>
                  <a:ext uri="{FF2B5EF4-FFF2-40B4-BE49-F238E27FC236}">
                    <a16:creationId xmlns:a16="http://schemas.microsoft.com/office/drawing/2014/main" id="{C139899D-4037-C8F2-001B-769A9BED06C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556780" y="3983254"/>
                <a:ext cx="475958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</p:cxn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1EDB16EA-2407-4AF3-6440-BB5D86E0428E}"/>
                  </a:ext>
                </a:extLst>
              </p:cNvPr>
              <p:cNvSpPr txBox="1"/>
              <p:nvPr/>
            </p:nvSpPr>
            <p:spPr>
              <a:xfrm>
                <a:off x="3531782" y="3938952"/>
                <a:ext cx="475958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>
                    <a:solidFill>
                      <a:schemeClr val="accent6"/>
                    </a:solidFill>
                    <a:latin typeface="CMU Typewriter Text" panose="02000609000000000000" pitchFamily="49" charset="0"/>
                    <a:ea typeface="CMU Typewriter Text" panose="02000609000000000000" pitchFamily="49" charset="0"/>
                    <a:cs typeface="CMU Typewriter Text" panose="02000609000000000000" pitchFamily="49" charset="0"/>
                  </a:rPr>
                  <a:t>elem</a:t>
                </a:r>
              </a:p>
            </p:txBody>
          </p:sp>
        </p:grp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7BB5B285-5650-731D-DE36-38E3589FA694}"/>
                </a:ext>
              </a:extLst>
            </p:cNvPr>
            <p:cNvGrpSpPr/>
            <p:nvPr/>
          </p:nvGrpSpPr>
          <p:grpSpPr>
            <a:xfrm>
              <a:off x="3535621" y="4545776"/>
              <a:ext cx="500956" cy="261610"/>
              <a:chOff x="3531782" y="3938952"/>
              <a:chExt cx="500956" cy="261610"/>
            </a:xfrm>
          </p:grpSpPr>
          <p:cxnSp>
            <p:nvCxnSpPr>
              <p:cNvPr id="49" name="Straight Arrow Connector 48">
                <a:extLst>
                  <a:ext uri="{FF2B5EF4-FFF2-40B4-BE49-F238E27FC236}">
                    <a16:creationId xmlns:a16="http://schemas.microsoft.com/office/drawing/2014/main" id="{806F43A4-9217-C223-5A1C-76AFD07C654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556780" y="3983254"/>
                <a:ext cx="475958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</p:cxn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DDE23884-DCFC-BEDF-56CC-3CCEEAF4A6B7}"/>
                  </a:ext>
                </a:extLst>
              </p:cNvPr>
              <p:cNvSpPr txBox="1"/>
              <p:nvPr/>
            </p:nvSpPr>
            <p:spPr>
              <a:xfrm>
                <a:off x="3531782" y="3938952"/>
                <a:ext cx="475958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>
                    <a:solidFill>
                      <a:schemeClr val="accent6"/>
                    </a:solidFill>
                    <a:latin typeface="CMU Typewriter Text" panose="02000609000000000000" pitchFamily="49" charset="0"/>
                    <a:ea typeface="CMU Typewriter Text" panose="02000609000000000000" pitchFamily="49" charset="0"/>
                    <a:cs typeface="CMU Typewriter Text" panose="02000609000000000000" pitchFamily="49" charset="0"/>
                  </a:rPr>
                  <a:t>elem</a:t>
                </a: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6633235A-A607-9B71-D342-7F6FA06872A6}"/>
                    </a:ext>
                  </a:extLst>
                </p:cNvPr>
                <p:cNvSpPr txBox="1"/>
                <p:nvPr/>
              </p:nvSpPr>
              <p:spPr>
                <a:xfrm>
                  <a:off x="3890513" y="3829422"/>
                  <a:ext cx="475958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i="1" dirty="0" smtClean="0">
                            <a:latin typeface="Cambria Math" panose="02040503050406030204" pitchFamily="18" charset="0"/>
                            <a:ea typeface="CMU Typewriter Text" panose="02000609000000000000" pitchFamily="49" charset="0"/>
                            <a:cs typeface="CMU Typewriter Text" panose="02000609000000000000" pitchFamily="49" charset="0"/>
                          </a:rPr>
                          <m:t>𝑎</m:t>
                        </m:r>
                      </m:oMath>
                    </m:oMathPara>
                  </a14:m>
                  <a:endParaRPr lang="en-US" sz="1100">
                    <a:latin typeface="CMU Typewriter Text" panose="02000609000000000000" pitchFamily="49" charset="0"/>
                    <a:ea typeface="CMU Typewriter Text" panose="02000609000000000000" pitchFamily="49" charset="0"/>
                    <a:cs typeface="CMU Typewriter Text" panose="02000609000000000000" pitchFamily="49" charset="0"/>
                  </a:endParaRPr>
                </a:p>
              </p:txBody>
            </p:sp>
          </mc:Choice>
          <mc:Fallback xmlns=""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6633235A-A607-9B71-D342-7F6FA06872A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90513" y="3829422"/>
                  <a:ext cx="475958" cy="276999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69530234-C483-D978-373C-7B3DC891C9E8}"/>
                    </a:ext>
                  </a:extLst>
                </p:cNvPr>
                <p:cNvSpPr txBox="1"/>
                <p:nvPr/>
              </p:nvSpPr>
              <p:spPr>
                <a:xfrm>
                  <a:off x="3903090" y="4098920"/>
                  <a:ext cx="475958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dirty="0" smtClean="0">
                            <a:latin typeface="Cambria Math" panose="02040503050406030204" pitchFamily="18" charset="0"/>
                            <a:ea typeface="CMU Typewriter Text" panose="02000609000000000000" pitchFamily="49" charset="0"/>
                            <a:cs typeface="CMU Typewriter Text" panose="02000609000000000000" pitchFamily="49" charset="0"/>
                          </a:rPr>
                          <m:t>𝑏</m:t>
                        </m:r>
                      </m:oMath>
                    </m:oMathPara>
                  </a14:m>
                  <a:endParaRPr lang="en-US" sz="1100">
                    <a:latin typeface="CMU Typewriter Text" panose="02000609000000000000" pitchFamily="49" charset="0"/>
                    <a:ea typeface="CMU Typewriter Text" panose="02000609000000000000" pitchFamily="49" charset="0"/>
                    <a:cs typeface="CMU Typewriter Text" panose="02000609000000000000" pitchFamily="49" charset="0"/>
                  </a:endParaRPr>
                </a:p>
              </p:txBody>
            </p:sp>
          </mc:Choice>
          <mc:Fallback xmlns=""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69530234-C483-D978-373C-7B3DC891C9E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03090" y="4098920"/>
                  <a:ext cx="475958" cy="276999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4A945023-C917-E85C-2985-F34EEC7DEEE5}"/>
                    </a:ext>
                  </a:extLst>
                </p:cNvPr>
                <p:cNvSpPr txBox="1"/>
                <p:nvPr/>
              </p:nvSpPr>
              <p:spPr>
                <a:xfrm>
                  <a:off x="3901888" y="4442697"/>
                  <a:ext cx="475958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dirty="0" smtClean="0">
                            <a:latin typeface="Cambria Math" panose="02040503050406030204" pitchFamily="18" charset="0"/>
                            <a:ea typeface="CMU Typewriter Text" panose="02000609000000000000" pitchFamily="49" charset="0"/>
                            <a:cs typeface="CMU Typewriter Text" panose="02000609000000000000" pitchFamily="49" charset="0"/>
                          </a:rPr>
                          <m:t>𝑧</m:t>
                        </m:r>
                      </m:oMath>
                    </m:oMathPara>
                  </a14:m>
                  <a:endParaRPr lang="en-US" sz="1100">
                    <a:latin typeface="CMU Typewriter Text" panose="02000609000000000000" pitchFamily="49" charset="0"/>
                    <a:ea typeface="CMU Typewriter Text" panose="02000609000000000000" pitchFamily="49" charset="0"/>
                    <a:cs typeface="CMU Typewriter Text" panose="02000609000000000000" pitchFamily="49" charset="0"/>
                  </a:endParaRPr>
                </a:p>
              </p:txBody>
            </p:sp>
          </mc:Choice>
          <mc:Fallback xmlns=""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4A945023-C917-E85C-2985-F34EEC7DEEE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01888" y="4442697"/>
                  <a:ext cx="475958" cy="276999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82FF11C9-1605-22F3-D03E-69A630C4D672}"/>
                </a:ext>
              </a:extLst>
            </p:cNvPr>
            <p:cNvGrpSpPr/>
            <p:nvPr/>
          </p:nvGrpSpPr>
          <p:grpSpPr>
            <a:xfrm>
              <a:off x="4698802" y="3936841"/>
              <a:ext cx="500956" cy="261610"/>
              <a:chOff x="3531782" y="3938952"/>
              <a:chExt cx="500956" cy="261610"/>
            </a:xfrm>
          </p:grpSpPr>
          <p:cxnSp>
            <p:nvCxnSpPr>
              <p:cNvPr id="55" name="Straight Arrow Connector 54">
                <a:extLst>
                  <a:ext uri="{FF2B5EF4-FFF2-40B4-BE49-F238E27FC236}">
                    <a16:creationId xmlns:a16="http://schemas.microsoft.com/office/drawing/2014/main" id="{0401AD4C-0BA8-9089-397B-DF39A9C61F5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556780" y="3983254"/>
                <a:ext cx="475958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72B97C6A-A95A-581F-9CFE-CE9DA189067E}"/>
                  </a:ext>
                </a:extLst>
              </p:cNvPr>
              <p:cNvSpPr txBox="1"/>
              <p:nvPr/>
            </p:nvSpPr>
            <p:spPr>
              <a:xfrm>
                <a:off x="3531782" y="3938952"/>
                <a:ext cx="475958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>
                    <a:solidFill>
                      <a:schemeClr val="accent4"/>
                    </a:solidFill>
                    <a:latin typeface="CMU Typewriter Text" panose="02000609000000000000" pitchFamily="49" charset="0"/>
                    <a:ea typeface="CMU Typewriter Text" panose="02000609000000000000" pitchFamily="49" charset="0"/>
                    <a:cs typeface="CMU Typewriter Text" panose="02000609000000000000" pitchFamily="49" charset="0"/>
                  </a:rPr>
                  <a:t>bits</a:t>
                </a:r>
              </a:p>
            </p:txBody>
          </p:sp>
        </p:grp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B75D9560-6A4C-ACB5-A266-7F21C30462EA}"/>
                </a:ext>
              </a:extLst>
            </p:cNvPr>
            <p:cNvGrpSpPr/>
            <p:nvPr/>
          </p:nvGrpSpPr>
          <p:grpSpPr>
            <a:xfrm>
              <a:off x="4711122" y="4202748"/>
              <a:ext cx="500956" cy="261610"/>
              <a:chOff x="3531782" y="3938952"/>
              <a:chExt cx="500956" cy="261610"/>
            </a:xfrm>
          </p:grpSpPr>
          <p:cxnSp>
            <p:nvCxnSpPr>
              <p:cNvPr id="58" name="Straight Arrow Connector 57">
                <a:extLst>
                  <a:ext uri="{FF2B5EF4-FFF2-40B4-BE49-F238E27FC236}">
                    <a16:creationId xmlns:a16="http://schemas.microsoft.com/office/drawing/2014/main" id="{69AF9CE4-045C-31E4-3AFF-2FF5FCD148B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556780" y="3983254"/>
                <a:ext cx="475958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2494750B-1CE9-DF6C-F704-ADBDE152BD76}"/>
                  </a:ext>
                </a:extLst>
              </p:cNvPr>
              <p:cNvSpPr txBox="1"/>
              <p:nvPr/>
            </p:nvSpPr>
            <p:spPr>
              <a:xfrm>
                <a:off x="3531782" y="3938952"/>
                <a:ext cx="475958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>
                    <a:solidFill>
                      <a:schemeClr val="accent4"/>
                    </a:solidFill>
                    <a:latin typeface="CMU Typewriter Text" panose="02000609000000000000" pitchFamily="49" charset="0"/>
                    <a:ea typeface="CMU Typewriter Text" panose="02000609000000000000" pitchFamily="49" charset="0"/>
                    <a:cs typeface="CMU Typewriter Text" panose="02000609000000000000" pitchFamily="49" charset="0"/>
                  </a:rPr>
                  <a:t>bits</a:t>
                </a:r>
              </a:p>
            </p:txBody>
          </p:sp>
        </p:grp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8719F770-90B9-68C3-AC52-E09017A5094E}"/>
                </a:ext>
              </a:extLst>
            </p:cNvPr>
            <p:cNvGrpSpPr/>
            <p:nvPr/>
          </p:nvGrpSpPr>
          <p:grpSpPr>
            <a:xfrm>
              <a:off x="4703669" y="4545776"/>
              <a:ext cx="500956" cy="261610"/>
              <a:chOff x="3531782" y="3938952"/>
              <a:chExt cx="500956" cy="261610"/>
            </a:xfrm>
          </p:grpSpPr>
          <p:cxnSp>
            <p:nvCxnSpPr>
              <p:cNvPr id="61" name="Straight Arrow Connector 60">
                <a:extLst>
                  <a:ext uri="{FF2B5EF4-FFF2-40B4-BE49-F238E27FC236}">
                    <a16:creationId xmlns:a16="http://schemas.microsoft.com/office/drawing/2014/main" id="{920DE4C3-2C53-7CC1-2440-79322348B55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556780" y="3983254"/>
                <a:ext cx="475958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3B750B99-2B45-89FD-FB44-695112EF3B78}"/>
                  </a:ext>
                </a:extLst>
              </p:cNvPr>
              <p:cNvSpPr txBox="1"/>
              <p:nvPr/>
            </p:nvSpPr>
            <p:spPr>
              <a:xfrm>
                <a:off x="3531782" y="3938952"/>
                <a:ext cx="475958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>
                    <a:solidFill>
                      <a:schemeClr val="accent4"/>
                    </a:solidFill>
                    <a:latin typeface="CMU Typewriter Text" panose="02000609000000000000" pitchFamily="49" charset="0"/>
                    <a:ea typeface="CMU Typewriter Text" panose="02000609000000000000" pitchFamily="49" charset="0"/>
                    <a:cs typeface="CMU Typewriter Text" panose="02000609000000000000" pitchFamily="49" charset="0"/>
                  </a:rPr>
                  <a:t>bits</a:t>
                </a: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TextBox 62">
                  <a:extLst>
                    <a:ext uri="{FF2B5EF4-FFF2-40B4-BE49-F238E27FC236}">
                      <a16:creationId xmlns:a16="http://schemas.microsoft.com/office/drawing/2014/main" id="{F2B36FD1-30C9-0BBE-7707-09406BE8D0F5}"/>
                    </a:ext>
                  </a:extLst>
                </p:cNvPr>
                <p:cNvSpPr txBox="1"/>
                <p:nvPr/>
              </p:nvSpPr>
              <p:spPr>
                <a:xfrm>
                  <a:off x="4294763" y="3844754"/>
                  <a:ext cx="475958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dirty="0" smtClean="0">
                            <a:latin typeface="Cambria Math" panose="02040503050406030204" pitchFamily="18" charset="0"/>
                            <a:ea typeface="CMU Typewriter Text" panose="02000609000000000000" pitchFamily="49" charset="0"/>
                            <a:cs typeface="CMU Typewriter Text" panose="02000609000000000000" pitchFamily="49" charset="0"/>
                          </a:rPr>
                          <m:t>𝜎</m:t>
                        </m:r>
                        <m:r>
                          <a:rPr lang="en-US" sz="1200" b="0" i="1" dirty="0" smtClean="0">
                            <a:latin typeface="Cambria Math" panose="02040503050406030204" pitchFamily="18" charset="0"/>
                            <a:ea typeface="CMU Typewriter Text" panose="02000609000000000000" pitchFamily="49" charset="0"/>
                            <a:cs typeface="CMU Typewriter Text" panose="02000609000000000000" pitchFamily="49" charset="0"/>
                          </a:rPr>
                          <m:t>(</m:t>
                        </m:r>
                        <m:r>
                          <a:rPr lang="en-US" sz="1200" b="0" i="1" dirty="0" smtClean="0">
                            <a:latin typeface="Cambria Math" panose="02040503050406030204" pitchFamily="18" charset="0"/>
                            <a:ea typeface="CMU Typewriter Text" panose="02000609000000000000" pitchFamily="49" charset="0"/>
                            <a:cs typeface="CMU Typewriter Text" panose="02000609000000000000" pitchFamily="49" charset="0"/>
                          </a:rPr>
                          <m:t>𝑎</m:t>
                        </m:r>
                        <m:r>
                          <a:rPr lang="en-US" sz="1200" b="0" i="1" dirty="0" smtClean="0">
                            <a:latin typeface="Cambria Math" panose="02040503050406030204" pitchFamily="18" charset="0"/>
                            <a:ea typeface="CMU Typewriter Text" panose="02000609000000000000" pitchFamily="49" charset="0"/>
                            <a:cs typeface="CMU Typewriter Text" panose="02000609000000000000" pitchFamily="49" charset="0"/>
                          </a:rPr>
                          <m:t>)</m:t>
                        </m:r>
                      </m:oMath>
                    </m:oMathPara>
                  </a14:m>
                  <a:endParaRPr lang="en-US" sz="1100">
                    <a:latin typeface="CMU Typewriter Text" panose="02000609000000000000" pitchFamily="49" charset="0"/>
                    <a:ea typeface="CMU Typewriter Text" panose="02000609000000000000" pitchFamily="49" charset="0"/>
                    <a:cs typeface="CMU Typewriter Text" panose="02000609000000000000" pitchFamily="49" charset="0"/>
                  </a:endParaRPr>
                </a:p>
              </p:txBody>
            </p:sp>
          </mc:Choice>
          <mc:Fallback xmlns="">
            <p:sp>
              <p:nvSpPr>
                <p:cNvPr id="63" name="TextBox 62">
                  <a:extLst>
                    <a:ext uri="{FF2B5EF4-FFF2-40B4-BE49-F238E27FC236}">
                      <a16:creationId xmlns:a16="http://schemas.microsoft.com/office/drawing/2014/main" id="{F2B36FD1-30C9-0BBE-7707-09406BE8D0F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94763" y="3844754"/>
                  <a:ext cx="475958" cy="276999"/>
                </a:xfrm>
                <a:prstGeom prst="rect">
                  <a:avLst/>
                </a:prstGeom>
                <a:blipFill>
                  <a:blip r:embed="rId5"/>
                  <a:stretch>
                    <a:fillRect b="-888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" name="TextBox 63">
                  <a:extLst>
                    <a:ext uri="{FF2B5EF4-FFF2-40B4-BE49-F238E27FC236}">
                      <a16:creationId xmlns:a16="http://schemas.microsoft.com/office/drawing/2014/main" id="{E210D919-27CE-123F-DCE0-3208E2BC021A}"/>
                    </a:ext>
                  </a:extLst>
                </p:cNvPr>
                <p:cNvSpPr txBox="1"/>
                <p:nvPr/>
              </p:nvSpPr>
              <p:spPr>
                <a:xfrm>
                  <a:off x="4297132" y="4096352"/>
                  <a:ext cx="475958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dirty="0" smtClean="0">
                            <a:latin typeface="Cambria Math" panose="02040503050406030204" pitchFamily="18" charset="0"/>
                            <a:ea typeface="CMU Typewriter Text" panose="02000609000000000000" pitchFamily="49" charset="0"/>
                            <a:cs typeface="CMU Typewriter Text" panose="02000609000000000000" pitchFamily="49" charset="0"/>
                          </a:rPr>
                          <m:t>𝜎</m:t>
                        </m:r>
                        <m:r>
                          <a:rPr lang="en-US" sz="1200" b="0" i="1" dirty="0" smtClean="0">
                            <a:latin typeface="Cambria Math" panose="02040503050406030204" pitchFamily="18" charset="0"/>
                            <a:ea typeface="CMU Typewriter Text" panose="02000609000000000000" pitchFamily="49" charset="0"/>
                            <a:cs typeface="CMU Typewriter Text" panose="02000609000000000000" pitchFamily="49" charset="0"/>
                          </a:rPr>
                          <m:t>(</m:t>
                        </m:r>
                        <m:r>
                          <a:rPr lang="en-US" sz="1200" b="0" i="1" dirty="0" smtClean="0">
                            <a:latin typeface="Cambria Math" panose="02040503050406030204" pitchFamily="18" charset="0"/>
                            <a:ea typeface="CMU Typewriter Text" panose="02000609000000000000" pitchFamily="49" charset="0"/>
                            <a:cs typeface="CMU Typewriter Text" panose="02000609000000000000" pitchFamily="49" charset="0"/>
                          </a:rPr>
                          <m:t>𝑏</m:t>
                        </m:r>
                        <m:r>
                          <a:rPr lang="en-US" sz="1200" b="0" i="1" dirty="0" smtClean="0">
                            <a:latin typeface="Cambria Math" panose="02040503050406030204" pitchFamily="18" charset="0"/>
                            <a:ea typeface="CMU Typewriter Text" panose="02000609000000000000" pitchFamily="49" charset="0"/>
                            <a:cs typeface="CMU Typewriter Text" panose="02000609000000000000" pitchFamily="49" charset="0"/>
                          </a:rPr>
                          <m:t>)</m:t>
                        </m:r>
                      </m:oMath>
                    </m:oMathPara>
                  </a14:m>
                  <a:endParaRPr lang="en-US" sz="1100">
                    <a:latin typeface="CMU Typewriter Text" panose="02000609000000000000" pitchFamily="49" charset="0"/>
                    <a:ea typeface="CMU Typewriter Text" panose="02000609000000000000" pitchFamily="49" charset="0"/>
                    <a:cs typeface="CMU Typewriter Text" panose="02000609000000000000" pitchFamily="49" charset="0"/>
                  </a:endParaRPr>
                </a:p>
              </p:txBody>
            </p:sp>
          </mc:Choice>
          <mc:Fallback xmlns="">
            <p:sp>
              <p:nvSpPr>
                <p:cNvPr id="64" name="TextBox 63">
                  <a:extLst>
                    <a:ext uri="{FF2B5EF4-FFF2-40B4-BE49-F238E27FC236}">
                      <a16:creationId xmlns:a16="http://schemas.microsoft.com/office/drawing/2014/main" id="{E210D919-27CE-123F-DCE0-3208E2BC021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97132" y="4096352"/>
                  <a:ext cx="475958" cy="276999"/>
                </a:xfrm>
                <a:prstGeom prst="rect">
                  <a:avLst/>
                </a:prstGeom>
                <a:blipFill>
                  <a:blip r:embed="rId6"/>
                  <a:stretch>
                    <a:fillRect b="-888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5" name="TextBox 64">
                  <a:extLst>
                    <a:ext uri="{FF2B5EF4-FFF2-40B4-BE49-F238E27FC236}">
                      <a16:creationId xmlns:a16="http://schemas.microsoft.com/office/drawing/2014/main" id="{39BA7CA8-4BAB-2D15-0A95-61CB7E178AA7}"/>
                    </a:ext>
                  </a:extLst>
                </p:cNvPr>
                <p:cNvSpPr txBox="1"/>
                <p:nvPr/>
              </p:nvSpPr>
              <p:spPr>
                <a:xfrm>
                  <a:off x="4302375" y="4430146"/>
                  <a:ext cx="475958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dirty="0" smtClean="0">
                            <a:latin typeface="Cambria Math" panose="02040503050406030204" pitchFamily="18" charset="0"/>
                            <a:ea typeface="CMU Typewriter Text" panose="02000609000000000000" pitchFamily="49" charset="0"/>
                            <a:cs typeface="CMU Typewriter Text" panose="02000609000000000000" pitchFamily="49" charset="0"/>
                          </a:rPr>
                          <m:t>𝜎</m:t>
                        </m:r>
                        <m:r>
                          <a:rPr lang="en-US" sz="1200" b="0" i="1" dirty="0" smtClean="0">
                            <a:latin typeface="Cambria Math" panose="02040503050406030204" pitchFamily="18" charset="0"/>
                            <a:ea typeface="CMU Typewriter Text" panose="02000609000000000000" pitchFamily="49" charset="0"/>
                            <a:cs typeface="CMU Typewriter Text" panose="02000609000000000000" pitchFamily="49" charset="0"/>
                          </a:rPr>
                          <m:t>(</m:t>
                        </m:r>
                        <m:r>
                          <a:rPr lang="en-US" sz="1200" b="0" i="1" dirty="0" smtClean="0">
                            <a:latin typeface="Cambria Math" panose="02040503050406030204" pitchFamily="18" charset="0"/>
                            <a:ea typeface="CMU Typewriter Text" panose="02000609000000000000" pitchFamily="49" charset="0"/>
                            <a:cs typeface="CMU Typewriter Text" panose="02000609000000000000" pitchFamily="49" charset="0"/>
                          </a:rPr>
                          <m:t>𝑧</m:t>
                        </m:r>
                        <m:r>
                          <a:rPr lang="en-US" sz="1200" b="0" i="1" dirty="0" smtClean="0">
                            <a:latin typeface="Cambria Math" panose="02040503050406030204" pitchFamily="18" charset="0"/>
                            <a:ea typeface="CMU Typewriter Text" panose="02000609000000000000" pitchFamily="49" charset="0"/>
                            <a:cs typeface="CMU Typewriter Text" panose="02000609000000000000" pitchFamily="49" charset="0"/>
                          </a:rPr>
                          <m:t>)</m:t>
                        </m:r>
                      </m:oMath>
                    </m:oMathPara>
                  </a14:m>
                  <a:endParaRPr lang="en-US" sz="1100">
                    <a:latin typeface="CMU Typewriter Text" panose="02000609000000000000" pitchFamily="49" charset="0"/>
                    <a:ea typeface="CMU Typewriter Text" panose="02000609000000000000" pitchFamily="49" charset="0"/>
                    <a:cs typeface="CMU Typewriter Text" panose="02000609000000000000" pitchFamily="49" charset="0"/>
                  </a:endParaRPr>
                </a:p>
              </p:txBody>
            </p:sp>
          </mc:Choice>
          <mc:Fallback xmlns="">
            <p:sp>
              <p:nvSpPr>
                <p:cNvPr id="65" name="TextBox 64">
                  <a:extLst>
                    <a:ext uri="{FF2B5EF4-FFF2-40B4-BE49-F238E27FC236}">
                      <a16:creationId xmlns:a16="http://schemas.microsoft.com/office/drawing/2014/main" id="{39BA7CA8-4BAB-2D15-0A95-61CB7E178AA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02375" y="4430146"/>
                  <a:ext cx="475958" cy="276999"/>
                </a:xfrm>
                <a:prstGeom prst="rect">
                  <a:avLst/>
                </a:prstGeom>
                <a:blipFill>
                  <a:blip r:embed="rId7"/>
                  <a:stretch>
                    <a:fillRect b="-888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68" name="Graphic 67" descr="Badge Cross with solid fill">
            <a:extLst>
              <a:ext uri="{FF2B5EF4-FFF2-40B4-BE49-F238E27FC236}">
                <a16:creationId xmlns:a16="http://schemas.microsoft.com/office/drawing/2014/main" id="{58B6DA3A-F755-4822-9B74-723DEA9BBA5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817987" y="3844754"/>
            <a:ext cx="914400" cy="914400"/>
          </a:xfrm>
          <a:prstGeom prst="rect">
            <a:avLst/>
          </a:prstGeom>
        </p:spPr>
      </p:pic>
      <p:sp>
        <p:nvSpPr>
          <p:cNvPr id="69" name="Left Brace 68">
            <a:extLst>
              <a:ext uri="{FF2B5EF4-FFF2-40B4-BE49-F238E27FC236}">
                <a16:creationId xmlns:a16="http://schemas.microsoft.com/office/drawing/2014/main" id="{390EC908-59F2-C927-2AA9-2FCD53E46F88}"/>
              </a:ext>
            </a:extLst>
          </p:cNvPr>
          <p:cNvSpPr/>
          <p:nvPr/>
        </p:nvSpPr>
        <p:spPr>
          <a:xfrm rot="16200000">
            <a:off x="5423645" y="4164291"/>
            <a:ext cx="365669" cy="2241449"/>
          </a:xfrm>
          <a:prstGeom prst="leftBrac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F2AD0D3B-B4F8-F3ED-D02D-7E1EA40DFD66}"/>
              </a:ext>
            </a:extLst>
          </p:cNvPr>
          <p:cNvSpPr txBox="1"/>
          <p:nvPr/>
        </p:nvSpPr>
        <p:spPr>
          <a:xfrm>
            <a:off x="4989162" y="5467850"/>
            <a:ext cx="13404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Our AGM</a:t>
            </a:r>
            <a:endParaRPr lang="en-US">
              <a:latin typeface="CMU Serif Roman" panose="02000603000000000000" pitchFamily="2" charset="0"/>
              <a:ea typeface="CMU Serif Roman" panose="02000603000000000000" pitchFamily="2" charset="0"/>
              <a:cs typeface="CMU Serif Roman" panose="02000603000000000000" pitchFamily="2" charset="0"/>
            </a:endParaRPr>
          </a:p>
        </p:txBody>
      </p:sp>
      <p:grpSp>
        <p:nvGrpSpPr>
          <p:cNvPr id="99" name="Group 98">
            <a:extLst>
              <a:ext uri="{FF2B5EF4-FFF2-40B4-BE49-F238E27FC236}">
                <a16:creationId xmlns:a16="http://schemas.microsoft.com/office/drawing/2014/main" id="{1D84E63E-62B2-89D2-9771-F54CE42B123D}"/>
              </a:ext>
            </a:extLst>
          </p:cNvPr>
          <p:cNvGrpSpPr/>
          <p:nvPr/>
        </p:nvGrpSpPr>
        <p:grpSpPr>
          <a:xfrm>
            <a:off x="5343849" y="4327798"/>
            <a:ext cx="665567" cy="276999"/>
            <a:chOff x="9202272" y="5472527"/>
            <a:chExt cx="665567" cy="276999"/>
          </a:xfrm>
        </p:grpSpPr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66C713B9-482D-9095-DA67-B040E08F732C}"/>
                </a:ext>
              </a:extLst>
            </p:cNvPr>
            <p:cNvSpPr/>
            <p:nvPr/>
          </p:nvSpPr>
          <p:spPr>
            <a:xfrm>
              <a:off x="9270609" y="5487916"/>
              <a:ext cx="534573" cy="261610"/>
            </a:xfrm>
            <a:prstGeom prst="rect">
              <a:avLst/>
            </a:prstGeom>
            <a:noFill/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3CCF8FFE-A5EE-58CB-5D10-FF6AC1F520B4}"/>
                </a:ext>
              </a:extLst>
            </p:cNvPr>
            <p:cNvSpPr txBox="1"/>
            <p:nvPr/>
          </p:nvSpPr>
          <p:spPr>
            <a:xfrm>
              <a:off x="9202272" y="5472527"/>
              <a:ext cx="66556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>
                  <a:solidFill>
                    <a:schemeClr val="accent6"/>
                  </a:solidFill>
                  <a:latin typeface="CMU Typewriter Text" panose="02000609000000000000" pitchFamily="49" charset="0"/>
                  <a:ea typeface="CMU Typewriter Text" panose="02000609000000000000" pitchFamily="49" charset="0"/>
                  <a:cs typeface="CMU Typewriter Text" panose="02000609000000000000" pitchFamily="49" charset="0"/>
                </a:rPr>
                <a:t>encode</a:t>
              </a:r>
              <a:endParaRPr lang="en-US">
                <a:solidFill>
                  <a:schemeClr val="accent6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endParaRPr>
            </a:p>
          </p:txBody>
        </p:sp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9F98279E-83F4-DF09-B869-6CCE4453F44D}"/>
              </a:ext>
            </a:extLst>
          </p:cNvPr>
          <p:cNvGrpSpPr/>
          <p:nvPr/>
        </p:nvGrpSpPr>
        <p:grpSpPr>
          <a:xfrm>
            <a:off x="3533552" y="3828741"/>
            <a:ext cx="1680296" cy="977965"/>
            <a:chOff x="6995523" y="5394869"/>
            <a:chExt cx="1680296" cy="977965"/>
          </a:xfrm>
        </p:grpSpPr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9C5AD178-F7D8-159F-56C1-2986470E97AF}"/>
                </a:ext>
              </a:extLst>
            </p:cNvPr>
            <p:cNvGrpSpPr/>
            <p:nvPr/>
          </p:nvGrpSpPr>
          <p:grpSpPr>
            <a:xfrm>
              <a:off x="6995523" y="5394870"/>
              <a:ext cx="1680296" cy="977964"/>
              <a:chOff x="3531782" y="3829422"/>
              <a:chExt cx="1680296" cy="977964"/>
            </a:xfrm>
          </p:grpSpPr>
          <p:grpSp>
            <p:nvGrpSpPr>
              <p:cNvPr id="72" name="Group 71">
                <a:extLst>
                  <a:ext uri="{FF2B5EF4-FFF2-40B4-BE49-F238E27FC236}">
                    <a16:creationId xmlns:a16="http://schemas.microsoft.com/office/drawing/2014/main" id="{10A67960-6EC1-A83E-35E9-A5F76899F73E}"/>
                  </a:ext>
                </a:extLst>
              </p:cNvPr>
              <p:cNvGrpSpPr/>
              <p:nvPr/>
            </p:nvGrpSpPr>
            <p:grpSpPr>
              <a:xfrm>
                <a:off x="3531782" y="3938952"/>
                <a:ext cx="500956" cy="261610"/>
                <a:chOff x="3531782" y="3938952"/>
                <a:chExt cx="500956" cy="261610"/>
              </a:xfrm>
            </p:grpSpPr>
            <p:cxnSp>
              <p:nvCxnSpPr>
                <p:cNvPr id="94" name="Straight Arrow Connector 93">
                  <a:extLst>
                    <a:ext uri="{FF2B5EF4-FFF2-40B4-BE49-F238E27FC236}">
                      <a16:creationId xmlns:a16="http://schemas.microsoft.com/office/drawing/2014/main" id="{4902860A-FD00-9BD6-2760-F50ED49FAFB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556780" y="3983254"/>
                  <a:ext cx="475958" cy="0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2">
                  <a:schemeClr val="accent6"/>
                </a:lnRef>
                <a:fillRef idx="0">
                  <a:schemeClr val="accent6"/>
                </a:fillRef>
                <a:effectRef idx="1">
                  <a:schemeClr val="accent6"/>
                </a:effectRef>
                <a:fontRef idx="minor">
                  <a:schemeClr val="tx1"/>
                </a:fontRef>
              </p:style>
            </p:cxnSp>
            <p:sp>
              <p:nvSpPr>
                <p:cNvPr id="95" name="TextBox 94">
                  <a:extLst>
                    <a:ext uri="{FF2B5EF4-FFF2-40B4-BE49-F238E27FC236}">
                      <a16:creationId xmlns:a16="http://schemas.microsoft.com/office/drawing/2014/main" id="{67B8EC9A-3023-49A2-A454-9D4162863907}"/>
                    </a:ext>
                  </a:extLst>
                </p:cNvPr>
                <p:cNvSpPr txBox="1"/>
                <p:nvPr/>
              </p:nvSpPr>
              <p:spPr>
                <a:xfrm>
                  <a:off x="3531782" y="3938952"/>
                  <a:ext cx="475958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100">
                      <a:solidFill>
                        <a:schemeClr val="accent6"/>
                      </a:solidFill>
                      <a:latin typeface="CMU Typewriter Text" panose="02000609000000000000" pitchFamily="49" charset="0"/>
                      <a:ea typeface="CMU Typewriter Text" panose="02000609000000000000" pitchFamily="49" charset="0"/>
                      <a:cs typeface="CMU Typewriter Text" panose="02000609000000000000" pitchFamily="49" charset="0"/>
                    </a:rPr>
                    <a:t>elem</a:t>
                  </a:r>
                </a:p>
              </p:txBody>
            </p:sp>
          </p:grpSp>
          <p:grpSp>
            <p:nvGrpSpPr>
              <p:cNvPr id="73" name="Group 72">
                <a:extLst>
                  <a:ext uri="{FF2B5EF4-FFF2-40B4-BE49-F238E27FC236}">
                    <a16:creationId xmlns:a16="http://schemas.microsoft.com/office/drawing/2014/main" id="{C25856E2-6361-ECBD-125C-7E1B4B224051}"/>
                  </a:ext>
                </a:extLst>
              </p:cNvPr>
              <p:cNvGrpSpPr/>
              <p:nvPr/>
            </p:nvGrpSpPr>
            <p:grpSpPr>
              <a:xfrm>
                <a:off x="3533337" y="4204109"/>
                <a:ext cx="500956" cy="261610"/>
                <a:chOff x="3531782" y="3938952"/>
                <a:chExt cx="500956" cy="261610"/>
              </a:xfrm>
            </p:grpSpPr>
            <p:cxnSp>
              <p:nvCxnSpPr>
                <p:cNvPr id="92" name="Straight Arrow Connector 91">
                  <a:extLst>
                    <a:ext uri="{FF2B5EF4-FFF2-40B4-BE49-F238E27FC236}">
                      <a16:creationId xmlns:a16="http://schemas.microsoft.com/office/drawing/2014/main" id="{DE61919A-7F28-BEB7-BF75-E43048DA32B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556780" y="3983254"/>
                  <a:ext cx="475958" cy="0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2">
                  <a:schemeClr val="accent6"/>
                </a:lnRef>
                <a:fillRef idx="0">
                  <a:schemeClr val="accent6"/>
                </a:fillRef>
                <a:effectRef idx="1">
                  <a:schemeClr val="accent6"/>
                </a:effectRef>
                <a:fontRef idx="minor">
                  <a:schemeClr val="tx1"/>
                </a:fontRef>
              </p:style>
            </p:cxnSp>
            <p:sp>
              <p:nvSpPr>
                <p:cNvPr id="93" name="TextBox 92">
                  <a:extLst>
                    <a:ext uri="{FF2B5EF4-FFF2-40B4-BE49-F238E27FC236}">
                      <a16:creationId xmlns:a16="http://schemas.microsoft.com/office/drawing/2014/main" id="{F265352A-245A-7B29-47D5-8667FAF3BA9A}"/>
                    </a:ext>
                  </a:extLst>
                </p:cNvPr>
                <p:cNvSpPr txBox="1"/>
                <p:nvPr/>
              </p:nvSpPr>
              <p:spPr>
                <a:xfrm>
                  <a:off x="3531782" y="3938952"/>
                  <a:ext cx="475958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100">
                      <a:solidFill>
                        <a:schemeClr val="accent6"/>
                      </a:solidFill>
                      <a:latin typeface="CMU Typewriter Text" panose="02000609000000000000" pitchFamily="49" charset="0"/>
                      <a:ea typeface="CMU Typewriter Text" panose="02000609000000000000" pitchFamily="49" charset="0"/>
                      <a:cs typeface="CMU Typewriter Text" panose="02000609000000000000" pitchFamily="49" charset="0"/>
                    </a:rPr>
                    <a:t>elem</a:t>
                  </a:r>
                </a:p>
              </p:txBody>
            </p:sp>
          </p:grpSp>
          <p:grpSp>
            <p:nvGrpSpPr>
              <p:cNvPr id="74" name="Group 73">
                <a:extLst>
                  <a:ext uri="{FF2B5EF4-FFF2-40B4-BE49-F238E27FC236}">
                    <a16:creationId xmlns:a16="http://schemas.microsoft.com/office/drawing/2014/main" id="{45C92514-AE2D-55B7-94CF-FBD587483C9B}"/>
                  </a:ext>
                </a:extLst>
              </p:cNvPr>
              <p:cNvGrpSpPr/>
              <p:nvPr/>
            </p:nvGrpSpPr>
            <p:grpSpPr>
              <a:xfrm>
                <a:off x="3535621" y="4545776"/>
                <a:ext cx="500956" cy="261610"/>
                <a:chOff x="3531782" y="3938952"/>
                <a:chExt cx="500956" cy="261610"/>
              </a:xfrm>
            </p:grpSpPr>
            <p:cxnSp>
              <p:nvCxnSpPr>
                <p:cNvPr id="90" name="Straight Arrow Connector 89">
                  <a:extLst>
                    <a:ext uri="{FF2B5EF4-FFF2-40B4-BE49-F238E27FC236}">
                      <a16:creationId xmlns:a16="http://schemas.microsoft.com/office/drawing/2014/main" id="{BECFBA6E-5A6F-E3FA-3C73-F540068AE13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556780" y="3983254"/>
                  <a:ext cx="475958" cy="0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2">
                  <a:schemeClr val="accent6"/>
                </a:lnRef>
                <a:fillRef idx="0">
                  <a:schemeClr val="accent6"/>
                </a:fillRef>
                <a:effectRef idx="1">
                  <a:schemeClr val="accent6"/>
                </a:effectRef>
                <a:fontRef idx="minor">
                  <a:schemeClr val="tx1"/>
                </a:fontRef>
              </p:style>
            </p:cxnSp>
            <p:sp>
              <p:nvSpPr>
                <p:cNvPr id="91" name="TextBox 90">
                  <a:extLst>
                    <a:ext uri="{FF2B5EF4-FFF2-40B4-BE49-F238E27FC236}">
                      <a16:creationId xmlns:a16="http://schemas.microsoft.com/office/drawing/2014/main" id="{39088504-319E-3BD5-8126-E392CED082FD}"/>
                    </a:ext>
                  </a:extLst>
                </p:cNvPr>
                <p:cNvSpPr txBox="1"/>
                <p:nvPr/>
              </p:nvSpPr>
              <p:spPr>
                <a:xfrm>
                  <a:off x="3531782" y="3938952"/>
                  <a:ext cx="475958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100">
                      <a:solidFill>
                        <a:schemeClr val="accent6"/>
                      </a:solidFill>
                      <a:latin typeface="CMU Typewriter Text" panose="02000609000000000000" pitchFamily="49" charset="0"/>
                      <a:ea typeface="CMU Typewriter Text" panose="02000609000000000000" pitchFamily="49" charset="0"/>
                      <a:cs typeface="CMU Typewriter Text" panose="02000609000000000000" pitchFamily="49" charset="0"/>
                    </a:rPr>
                    <a:t>elem</a:t>
                  </a:r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5" name="TextBox 74">
                    <a:extLst>
                      <a:ext uri="{FF2B5EF4-FFF2-40B4-BE49-F238E27FC236}">
                        <a16:creationId xmlns:a16="http://schemas.microsoft.com/office/drawing/2014/main" id="{C2B1E3D9-1148-7F3A-B9F9-394A63BA86A9}"/>
                      </a:ext>
                    </a:extLst>
                  </p:cNvPr>
                  <p:cNvSpPr txBox="1"/>
                  <p:nvPr/>
                </p:nvSpPr>
                <p:spPr>
                  <a:xfrm>
                    <a:off x="3890513" y="3829422"/>
                    <a:ext cx="475958" cy="27699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200" i="1" dirty="0" smtClean="0">
                              <a:latin typeface="Cambria Math" panose="02040503050406030204" pitchFamily="18" charset="0"/>
                              <a:ea typeface="CMU Typewriter Text" panose="02000609000000000000" pitchFamily="49" charset="0"/>
                              <a:cs typeface="CMU Typewriter Text" panose="02000609000000000000" pitchFamily="49" charset="0"/>
                            </a:rPr>
                            <m:t>𝑎</m:t>
                          </m:r>
                        </m:oMath>
                      </m:oMathPara>
                    </a14:m>
                    <a:endParaRPr lang="en-US" sz="1100">
                      <a:latin typeface="CMU Typewriter Text" panose="02000609000000000000" pitchFamily="49" charset="0"/>
                      <a:ea typeface="CMU Typewriter Text" panose="02000609000000000000" pitchFamily="49" charset="0"/>
                      <a:cs typeface="CMU Typewriter Text" panose="02000609000000000000" pitchFamily="49" charset="0"/>
                    </a:endParaRPr>
                  </a:p>
                </p:txBody>
              </p:sp>
            </mc:Choice>
            <mc:Fallback xmlns="">
              <p:sp>
                <p:nvSpPr>
                  <p:cNvPr id="75" name="TextBox 74">
                    <a:extLst>
                      <a:ext uri="{FF2B5EF4-FFF2-40B4-BE49-F238E27FC236}">
                        <a16:creationId xmlns:a16="http://schemas.microsoft.com/office/drawing/2014/main" id="{C2B1E3D9-1148-7F3A-B9F9-394A63BA86A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890513" y="3829422"/>
                    <a:ext cx="475958" cy="276999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6" name="TextBox 75">
                    <a:extLst>
                      <a:ext uri="{FF2B5EF4-FFF2-40B4-BE49-F238E27FC236}">
                        <a16:creationId xmlns:a16="http://schemas.microsoft.com/office/drawing/2014/main" id="{79E812F8-9C3F-BB16-9BF1-1976033530E9}"/>
                      </a:ext>
                    </a:extLst>
                  </p:cNvPr>
                  <p:cNvSpPr txBox="1"/>
                  <p:nvPr/>
                </p:nvSpPr>
                <p:spPr>
                  <a:xfrm>
                    <a:off x="3903090" y="4098920"/>
                    <a:ext cx="475958" cy="27699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200" b="0" i="1" dirty="0" smtClean="0">
                              <a:latin typeface="Cambria Math" panose="02040503050406030204" pitchFamily="18" charset="0"/>
                              <a:ea typeface="CMU Typewriter Text" panose="02000609000000000000" pitchFamily="49" charset="0"/>
                              <a:cs typeface="CMU Typewriter Text" panose="02000609000000000000" pitchFamily="49" charset="0"/>
                            </a:rPr>
                            <m:t>𝑏</m:t>
                          </m:r>
                        </m:oMath>
                      </m:oMathPara>
                    </a14:m>
                    <a:endParaRPr lang="en-US" sz="1100">
                      <a:latin typeface="CMU Typewriter Text" panose="02000609000000000000" pitchFamily="49" charset="0"/>
                      <a:ea typeface="CMU Typewriter Text" panose="02000609000000000000" pitchFamily="49" charset="0"/>
                      <a:cs typeface="CMU Typewriter Text" panose="02000609000000000000" pitchFamily="49" charset="0"/>
                    </a:endParaRPr>
                  </a:p>
                </p:txBody>
              </p:sp>
            </mc:Choice>
            <mc:Fallback xmlns="">
              <p:sp>
                <p:nvSpPr>
                  <p:cNvPr id="76" name="TextBox 75">
                    <a:extLst>
                      <a:ext uri="{FF2B5EF4-FFF2-40B4-BE49-F238E27FC236}">
                        <a16:creationId xmlns:a16="http://schemas.microsoft.com/office/drawing/2014/main" id="{79E812F8-9C3F-BB16-9BF1-1976033530E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903090" y="4098920"/>
                    <a:ext cx="475958" cy="276999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7" name="TextBox 76">
                    <a:extLst>
                      <a:ext uri="{FF2B5EF4-FFF2-40B4-BE49-F238E27FC236}">
                        <a16:creationId xmlns:a16="http://schemas.microsoft.com/office/drawing/2014/main" id="{68020987-5836-65E9-DCC3-C4F521F6FF6A}"/>
                      </a:ext>
                    </a:extLst>
                  </p:cNvPr>
                  <p:cNvSpPr txBox="1"/>
                  <p:nvPr/>
                </p:nvSpPr>
                <p:spPr>
                  <a:xfrm>
                    <a:off x="3901888" y="4442697"/>
                    <a:ext cx="475958" cy="27699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200" b="0" i="1" dirty="0" smtClean="0">
                              <a:latin typeface="Cambria Math" panose="02040503050406030204" pitchFamily="18" charset="0"/>
                              <a:ea typeface="CMU Typewriter Text" panose="02000609000000000000" pitchFamily="49" charset="0"/>
                              <a:cs typeface="CMU Typewriter Text" panose="02000609000000000000" pitchFamily="49" charset="0"/>
                            </a:rPr>
                            <m:t>𝑧</m:t>
                          </m:r>
                        </m:oMath>
                      </m:oMathPara>
                    </a14:m>
                    <a:endParaRPr lang="en-US" sz="1100">
                      <a:latin typeface="CMU Typewriter Text" panose="02000609000000000000" pitchFamily="49" charset="0"/>
                      <a:ea typeface="CMU Typewriter Text" panose="02000609000000000000" pitchFamily="49" charset="0"/>
                      <a:cs typeface="CMU Typewriter Text" panose="02000609000000000000" pitchFamily="49" charset="0"/>
                    </a:endParaRPr>
                  </a:p>
                </p:txBody>
              </p:sp>
            </mc:Choice>
            <mc:Fallback xmlns="">
              <p:sp>
                <p:nvSpPr>
                  <p:cNvPr id="77" name="TextBox 76">
                    <a:extLst>
                      <a:ext uri="{FF2B5EF4-FFF2-40B4-BE49-F238E27FC236}">
                        <a16:creationId xmlns:a16="http://schemas.microsoft.com/office/drawing/2014/main" id="{68020987-5836-65E9-DCC3-C4F521F6FF6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901888" y="4442697"/>
                    <a:ext cx="475958" cy="276999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88" name="Straight Arrow Connector 87">
                <a:extLst>
                  <a:ext uri="{FF2B5EF4-FFF2-40B4-BE49-F238E27FC236}">
                    <a16:creationId xmlns:a16="http://schemas.microsoft.com/office/drawing/2014/main" id="{7B2E40D4-45C0-FF6E-9DFA-06AE102BA0E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723800" y="3981143"/>
                <a:ext cx="475958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86" name="Straight Arrow Connector 85">
                <a:extLst>
                  <a:ext uri="{FF2B5EF4-FFF2-40B4-BE49-F238E27FC236}">
                    <a16:creationId xmlns:a16="http://schemas.microsoft.com/office/drawing/2014/main" id="{22BA6061-2723-66EA-FDAD-F4D8FD8F61F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736120" y="4247050"/>
                <a:ext cx="475958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84" name="Straight Arrow Connector 83">
                <a:extLst>
                  <a:ext uri="{FF2B5EF4-FFF2-40B4-BE49-F238E27FC236}">
                    <a16:creationId xmlns:a16="http://schemas.microsoft.com/office/drawing/2014/main" id="{DD62E2E2-4032-3824-EFE6-16F22A47738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728667" y="4590078"/>
                <a:ext cx="475958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0" name="TextBox 99">
                  <a:extLst>
                    <a:ext uri="{FF2B5EF4-FFF2-40B4-BE49-F238E27FC236}">
                      <a16:creationId xmlns:a16="http://schemas.microsoft.com/office/drawing/2014/main" id="{6EB6BFA8-DBEB-41D5-0B32-628917B39A5B}"/>
                    </a:ext>
                  </a:extLst>
                </p:cNvPr>
                <p:cNvSpPr txBox="1"/>
                <p:nvPr/>
              </p:nvSpPr>
              <p:spPr>
                <a:xfrm>
                  <a:off x="7820180" y="5394869"/>
                  <a:ext cx="475958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i="1" dirty="0" smtClean="0">
                            <a:latin typeface="Cambria Math" panose="02040503050406030204" pitchFamily="18" charset="0"/>
                            <a:ea typeface="CMU Typewriter Text" panose="02000609000000000000" pitchFamily="49" charset="0"/>
                            <a:cs typeface="CMU Typewriter Text" panose="02000609000000000000" pitchFamily="49" charset="0"/>
                          </a:rPr>
                          <m:t>𝑎</m:t>
                        </m:r>
                      </m:oMath>
                    </m:oMathPara>
                  </a14:m>
                  <a:endParaRPr lang="en-US" sz="1100">
                    <a:latin typeface="CMU Typewriter Text" panose="02000609000000000000" pitchFamily="49" charset="0"/>
                    <a:ea typeface="CMU Typewriter Text" panose="02000609000000000000" pitchFamily="49" charset="0"/>
                    <a:cs typeface="CMU Typewriter Text" panose="02000609000000000000" pitchFamily="49" charset="0"/>
                  </a:endParaRPr>
                </a:p>
              </p:txBody>
            </p:sp>
          </mc:Choice>
          <mc:Fallback xmlns="">
            <p:sp>
              <p:nvSpPr>
                <p:cNvPr id="100" name="TextBox 99">
                  <a:extLst>
                    <a:ext uri="{FF2B5EF4-FFF2-40B4-BE49-F238E27FC236}">
                      <a16:creationId xmlns:a16="http://schemas.microsoft.com/office/drawing/2014/main" id="{6EB6BFA8-DBEB-41D5-0B32-628917B39A5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20180" y="5394869"/>
                  <a:ext cx="475958" cy="276999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1" name="TextBox 100">
                  <a:extLst>
                    <a:ext uri="{FF2B5EF4-FFF2-40B4-BE49-F238E27FC236}">
                      <a16:creationId xmlns:a16="http://schemas.microsoft.com/office/drawing/2014/main" id="{7CF4234D-21D0-A72C-3329-8359CF7B1CDA}"/>
                    </a:ext>
                  </a:extLst>
                </p:cNvPr>
                <p:cNvSpPr txBox="1"/>
                <p:nvPr/>
              </p:nvSpPr>
              <p:spPr>
                <a:xfrm>
                  <a:off x="7820180" y="5677704"/>
                  <a:ext cx="475958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dirty="0" smtClean="0">
                            <a:latin typeface="Cambria Math" panose="02040503050406030204" pitchFamily="18" charset="0"/>
                            <a:ea typeface="CMU Typewriter Text" panose="02000609000000000000" pitchFamily="49" charset="0"/>
                            <a:cs typeface="CMU Typewriter Text" panose="02000609000000000000" pitchFamily="49" charset="0"/>
                          </a:rPr>
                          <m:t>𝑏</m:t>
                        </m:r>
                      </m:oMath>
                    </m:oMathPara>
                  </a14:m>
                  <a:endParaRPr lang="en-US" sz="1100">
                    <a:latin typeface="CMU Typewriter Text" panose="02000609000000000000" pitchFamily="49" charset="0"/>
                    <a:ea typeface="CMU Typewriter Text" panose="02000609000000000000" pitchFamily="49" charset="0"/>
                    <a:cs typeface="CMU Typewriter Text" panose="02000609000000000000" pitchFamily="49" charset="0"/>
                  </a:endParaRPr>
                </a:p>
              </p:txBody>
            </p:sp>
          </mc:Choice>
          <mc:Fallback xmlns="">
            <p:sp>
              <p:nvSpPr>
                <p:cNvPr id="101" name="TextBox 100">
                  <a:extLst>
                    <a:ext uri="{FF2B5EF4-FFF2-40B4-BE49-F238E27FC236}">
                      <a16:creationId xmlns:a16="http://schemas.microsoft.com/office/drawing/2014/main" id="{7CF4234D-21D0-A72C-3329-8359CF7B1CD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20180" y="5677704"/>
                  <a:ext cx="475958" cy="276999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2" name="TextBox 101">
                  <a:extLst>
                    <a:ext uri="{FF2B5EF4-FFF2-40B4-BE49-F238E27FC236}">
                      <a16:creationId xmlns:a16="http://schemas.microsoft.com/office/drawing/2014/main" id="{D44471AD-6EAC-5651-B921-897C186C47C4}"/>
                    </a:ext>
                  </a:extLst>
                </p:cNvPr>
                <p:cNvSpPr txBox="1"/>
                <p:nvPr/>
              </p:nvSpPr>
              <p:spPr>
                <a:xfrm>
                  <a:off x="7830212" y="5997152"/>
                  <a:ext cx="475958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dirty="0" smtClean="0">
                            <a:latin typeface="Cambria Math" panose="02040503050406030204" pitchFamily="18" charset="0"/>
                            <a:ea typeface="CMU Typewriter Text" panose="02000609000000000000" pitchFamily="49" charset="0"/>
                            <a:cs typeface="CMU Typewriter Text" panose="02000609000000000000" pitchFamily="49" charset="0"/>
                          </a:rPr>
                          <m:t>𝑧</m:t>
                        </m:r>
                      </m:oMath>
                    </m:oMathPara>
                  </a14:m>
                  <a:endParaRPr lang="en-US" sz="1100">
                    <a:latin typeface="CMU Typewriter Text" panose="02000609000000000000" pitchFamily="49" charset="0"/>
                    <a:ea typeface="CMU Typewriter Text" panose="02000609000000000000" pitchFamily="49" charset="0"/>
                    <a:cs typeface="CMU Typewriter Text" panose="02000609000000000000" pitchFamily="49" charset="0"/>
                  </a:endParaRPr>
                </a:p>
              </p:txBody>
            </p:sp>
          </mc:Choice>
          <mc:Fallback xmlns="">
            <p:sp>
              <p:nvSpPr>
                <p:cNvPr id="102" name="TextBox 101">
                  <a:extLst>
                    <a:ext uri="{FF2B5EF4-FFF2-40B4-BE49-F238E27FC236}">
                      <a16:creationId xmlns:a16="http://schemas.microsoft.com/office/drawing/2014/main" id="{D44471AD-6EAC-5651-B921-897C186C47C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30212" y="5997152"/>
                  <a:ext cx="475958" cy="276999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04" name="Explosion 1 103">
            <a:extLst>
              <a:ext uri="{FF2B5EF4-FFF2-40B4-BE49-F238E27FC236}">
                <a16:creationId xmlns:a16="http://schemas.microsoft.com/office/drawing/2014/main" id="{ADA4BEF0-BB60-8725-4312-3626E9A06D6C}"/>
              </a:ext>
            </a:extLst>
          </p:cNvPr>
          <p:cNvSpPr/>
          <p:nvPr/>
        </p:nvSpPr>
        <p:spPr>
          <a:xfrm>
            <a:off x="8610600" y="4695794"/>
            <a:ext cx="2668407" cy="1544111"/>
          </a:xfrm>
          <a:prstGeom prst="irregularSeal1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Can use      TS-GGM!</a:t>
            </a:r>
          </a:p>
        </p:txBody>
      </p: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54490EE0-C56C-6904-B1B4-3D1613FFCA12}"/>
              </a:ext>
            </a:extLst>
          </p:cNvPr>
          <p:cNvGrpSpPr/>
          <p:nvPr/>
        </p:nvGrpSpPr>
        <p:grpSpPr>
          <a:xfrm>
            <a:off x="4678771" y="3634151"/>
            <a:ext cx="2036135" cy="1514629"/>
            <a:chOff x="4756718" y="4520416"/>
            <a:chExt cx="2036135" cy="1514629"/>
          </a:xfrm>
        </p:grpSpPr>
        <p:grpSp>
          <p:nvGrpSpPr>
            <p:cNvPr id="106" name="Group 105">
              <a:extLst>
                <a:ext uri="{FF2B5EF4-FFF2-40B4-BE49-F238E27FC236}">
                  <a16:creationId xmlns:a16="http://schemas.microsoft.com/office/drawing/2014/main" id="{870E615F-12B8-CA65-D41E-07E1B27E5C8E}"/>
                </a:ext>
              </a:extLst>
            </p:cNvPr>
            <p:cNvGrpSpPr/>
            <p:nvPr/>
          </p:nvGrpSpPr>
          <p:grpSpPr>
            <a:xfrm>
              <a:off x="5291796" y="4520416"/>
              <a:ext cx="994298" cy="1041009"/>
              <a:chOff x="5291796" y="4520416"/>
              <a:chExt cx="994298" cy="1041009"/>
            </a:xfrm>
          </p:grpSpPr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id="{6A9FC43E-A664-D2FB-0576-4603F7C9E457}"/>
                  </a:ext>
                </a:extLst>
              </p:cNvPr>
              <p:cNvSpPr/>
              <p:nvPr/>
            </p:nvSpPr>
            <p:spPr>
              <a:xfrm>
                <a:off x="5291796" y="4520416"/>
                <a:ext cx="965981" cy="1041009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9" name="TextBox 108">
                    <a:extLst>
                      <a:ext uri="{FF2B5EF4-FFF2-40B4-BE49-F238E27FC236}">
                        <a16:creationId xmlns:a16="http://schemas.microsoft.com/office/drawing/2014/main" id="{2D5E55C1-080F-E4E2-1EE1-AD5777FEB1D1}"/>
                      </a:ext>
                    </a:extLst>
                  </p:cNvPr>
                  <p:cNvSpPr txBox="1"/>
                  <p:nvPr/>
                </p:nvSpPr>
                <p:spPr>
                  <a:xfrm>
                    <a:off x="5395786" y="4749765"/>
                    <a:ext cx="890308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MU Serif Roman" panose="02000603000000000000" pitchFamily="2" charset="0"/>
                            <a:cs typeface="CMU Serif Roman" panose="02000603000000000000" pitchFamily="2" charset="0"/>
                          </a:rPr>
                          <m:t>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MU Serif Roman" panose="02000603000000000000" pitchFamily="2" charset="0"/>
                            <a:cs typeface="CMU Serif Roman" panose="02000603000000000000" pitchFamily="2" charset="0"/>
                          </a:rPr>
                          <m:t>[</m:t>
                        </m:r>
                      </m:oMath>
                    </a14:m>
                    <a:r>
                      <a:rPr lang="en-US" sz="2800">
                        <a:latin typeface="CMU Serif Roman" panose="02000603000000000000" pitchFamily="2" charset="0"/>
                        <a:ea typeface="CMU Serif Roman" panose="02000603000000000000" pitchFamily="2" charset="0"/>
                        <a:cs typeface="CMU Serif Roman" panose="02000603000000000000" pitchFamily="2" charset="0"/>
                      </a:rPr>
                      <a:t>A]</a:t>
                    </a:r>
                    <a:endParaRPr lang="en-US">
                      <a:latin typeface="CMU Serif Roman" panose="02000603000000000000" pitchFamily="2" charset="0"/>
                      <a:ea typeface="CMU Serif Roman" panose="02000603000000000000" pitchFamily="2" charset="0"/>
                      <a:cs typeface="CMU Serif Roman" panose="02000603000000000000" pitchFamily="2" charset="0"/>
                    </a:endParaRPr>
                  </a:p>
                </p:txBody>
              </p:sp>
            </mc:Choice>
            <mc:Fallback xmlns="">
              <p:sp>
                <p:nvSpPr>
                  <p:cNvPr id="109" name="TextBox 108">
                    <a:extLst>
                      <a:ext uri="{FF2B5EF4-FFF2-40B4-BE49-F238E27FC236}">
                        <a16:creationId xmlns:a16="http://schemas.microsoft.com/office/drawing/2014/main" id="{2D5E55C1-080F-E4E2-1EE1-AD5777FEB1D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395786" y="4749765"/>
                    <a:ext cx="890308" cy="523220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 t="-13953" r="-13699" b="-3023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C8156E9B-C0D1-0EE4-D279-D1C5CDAF38C4}"/>
                </a:ext>
              </a:extLst>
            </p:cNvPr>
            <p:cNvSpPr txBox="1"/>
            <p:nvPr/>
          </p:nvSpPr>
          <p:spPr>
            <a:xfrm>
              <a:off x="4756718" y="5665713"/>
              <a:ext cx="20361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>
                  <a:latin typeface="CMU Serif Roman" panose="02000603000000000000" pitchFamily="2" charset="0"/>
                  <a:ea typeface="CMU Serif Roman" panose="02000603000000000000" pitchFamily="2" charset="0"/>
                  <a:cs typeface="CMU Serif Roman" panose="02000603000000000000" pitchFamily="2" charset="0"/>
                </a:rPr>
                <a:t>AGM Solver for </a:t>
              </a:r>
              <a:r>
                <a:rPr lang="en-US">
                  <a:solidFill>
                    <a:schemeClr val="accent2"/>
                  </a:solidFill>
                  <a:latin typeface="CMU Serif Roman" panose="02000603000000000000" pitchFamily="2" charset="0"/>
                  <a:ea typeface="CMU Serif Roman" panose="02000603000000000000" pitchFamily="2" charset="0"/>
                  <a:cs typeface="CMU Serif Roman" panose="02000603000000000000" pitchFamily="2" charset="0"/>
                </a:rPr>
                <a:t>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37822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8" grpId="0" animBg="1"/>
      <p:bldP spid="39" grpId="0"/>
      <p:bldP spid="69" grpId="0" animBg="1"/>
      <p:bldP spid="70" grpId="0"/>
      <p:bldP spid="10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84E7D28F-5304-FB04-846A-B390B120642C}"/>
              </a:ext>
            </a:extLst>
          </p:cNvPr>
          <p:cNvGrpSpPr/>
          <p:nvPr/>
        </p:nvGrpSpPr>
        <p:grpSpPr>
          <a:xfrm>
            <a:off x="1841156" y="2671220"/>
            <a:ext cx="3728076" cy="2796083"/>
            <a:chOff x="3677612" y="2562224"/>
            <a:chExt cx="3728076" cy="2796083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071652B7-B399-97AF-5CD8-0C5288156C0F}"/>
                </a:ext>
              </a:extLst>
            </p:cNvPr>
            <p:cNvGrpSpPr/>
            <p:nvPr/>
          </p:nvGrpSpPr>
          <p:grpSpPr>
            <a:xfrm>
              <a:off x="4719638" y="2562224"/>
              <a:ext cx="2686050" cy="2295525"/>
              <a:chOff x="6653213" y="2438399"/>
              <a:chExt cx="2686050" cy="2295525"/>
            </a:xfrm>
            <a:solidFill>
              <a:schemeClr val="bg2">
                <a:lumMod val="90000"/>
              </a:schemeClr>
            </a:solidFill>
          </p:grpSpPr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135C5BDF-3E94-86D7-23AB-B95BBC2E327B}"/>
                  </a:ext>
                </a:extLst>
              </p:cNvPr>
              <p:cNvSpPr/>
              <p:nvPr/>
            </p:nvSpPr>
            <p:spPr>
              <a:xfrm>
                <a:off x="6653213" y="2438399"/>
                <a:ext cx="2686050" cy="2295525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318FEC8-781F-6E12-3E3A-FA6937550C55}"/>
                  </a:ext>
                </a:extLst>
              </p:cNvPr>
              <p:cNvSpPr txBox="1"/>
              <p:nvPr/>
            </p:nvSpPr>
            <p:spPr>
              <a:xfrm>
                <a:off x="7935826" y="3291214"/>
                <a:ext cx="1319592" cy="523220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latin typeface="CMU Typewriter Text" panose="02000609000000000000" pitchFamily="49" charset="0"/>
                    <a:ea typeface="CMU Typewriter Text" panose="02000609000000000000" pitchFamily="49" charset="0"/>
                    <a:cs typeface="CMU Typewriter Text" panose="02000609000000000000" pitchFamily="49" charset="0"/>
                  </a:rPr>
                  <a:t>ENCODE</a:t>
                </a:r>
                <a:endParaRPr lang="en-US">
                  <a:latin typeface="CMU Typewriter Text" panose="02000609000000000000" pitchFamily="49" charset="0"/>
                  <a:ea typeface="CMU Typewriter Text" panose="02000609000000000000" pitchFamily="49" charset="0"/>
                  <a:cs typeface="CMU Typewriter Text" panose="02000609000000000000" pitchFamily="49" charset="0"/>
                </a:endParaRPr>
              </a:p>
            </p:txBody>
          </p:sp>
        </p:grp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465DB62-4E02-1041-BB01-AF5AE2E7C2F7}"/>
                </a:ext>
              </a:extLst>
            </p:cNvPr>
            <p:cNvCxnSpPr/>
            <p:nvPr/>
          </p:nvCxnSpPr>
          <p:spPr>
            <a:xfrm flipV="1">
              <a:off x="4745331" y="4515238"/>
              <a:ext cx="704850" cy="40005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AEA9479-44A0-28F9-660A-DEC620AD948E}"/>
                </a:ext>
              </a:extLst>
            </p:cNvPr>
            <p:cNvSpPr txBox="1"/>
            <p:nvPr/>
          </p:nvSpPr>
          <p:spPr>
            <a:xfrm>
              <a:off x="3677612" y="4835087"/>
              <a:ext cx="106471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>
                  <a:latin typeface="CMU Serif Roman" panose="02000603000000000000" pitchFamily="2" charset="0"/>
                  <a:ea typeface="CMU Serif Roman" panose="02000603000000000000" pitchFamily="2" charset="0"/>
                  <a:cs typeface="CMU Serif Roman" panose="02000603000000000000" pitchFamily="2" charset="0"/>
                </a:rPr>
                <a:t>AGM</a:t>
              </a:r>
              <a:endParaRPr lang="en-US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F943A4E-7BC7-46E2-3EB3-0C8DDBCA28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MU Serif"/>
              </a:rPr>
              <a:t>Syntactic hierarchy</a:t>
            </a:r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73CFBC7D-3142-8B8C-4D45-646F5BD44200}"/>
              </a:ext>
            </a:extLst>
          </p:cNvPr>
          <p:cNvGrpSpPr/>
          <p:nvPr/>
        </p:nvGrpSpPr>
        <p:grpSpPr>
          <a:xfrm>
            <a:off x="838200" y="3121277"/>
            <a:ext cx="3364194" cy="1719311"/>
            <a:chOff x="2674656" y="3012281"/>
            <a:chExt cx="3364194" cy="1719311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64F2808C-ED1F-B555-69E4-C930193A9879}"/>
                </a:ext>
              </a:extLst>
            </p:cNvPr>
            <p:cNvGrpSpPr/>
            <p:nvPr/>
          </p:nvGrpSpPr>
          <p:grpSpPr>
            <a:xfrm>
              <a:off x="4719638" y="3012281"/>
              <a:ext cx="1319212" cy="1328738"/>
              <a:chOff x="6653213" y="2888456"/>
              <a:chExt cx="1319212" cy="1328738"/>
            </a:xfrm>
            <a:solidFill>
              <a:schemeClr val="bg2">
                <a:lumMod val="50000"/>
              </a:schemeClr>
            </a:solidFill>
          </p:grpSpPr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F85EC53F-B492-7214-F269-8D0752164657}"/>
                  </a:ext>
                </a:extLst>
              </p:cNvPr>
              <p:cNvSpPr/>
              <p:nvPr/>
            </p:nvSpPr>
            <p:spPr>
              <a:xfrm>
                <a:off x="6653213" y="2888456"/>
                <a:ext cx="1319212" cy="1328738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0F4F2CD-8C03-2FAF-97F4-846F3DD68DD2}"/>
                  </a:ext>
                </a:extLst>
              </p:cNvPr>
              <p:cNvSpPr txBox="1"/>
              <p:nvPr/>
            </p:nvSpPr>
            <p:spPr>
              <a:xfrm>
                <a:off x="7031331" y="3075771"/>
                <a:ext cx="562975" cy="954107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latin typeface="CMU Typewriter Text" panose="02000609000000000000" pitchFamily="49" charset="0"/>
                    <a:ea typeface="CMU Typewriter Text" panose="02000609000000000000" pitchFamily="49" charset="0"/>
                    <a:cs typeface="CMU Typewriter Text" panose="02000609000000000000" pitchFamily="49" charset="0"/>
                  </a:rPr>
                  <a:t>OP</a:t>
                </a:r>
              </a:p>
              <a:p>
                <a:r>
                  <a:rPr lang="en-US" sz="2800">
                    <a:latin typeface="CMU Typewriter Text" panose="02000609000000000000" pitchFamily="49" charset="0"/>
                    <a:ea typeface="CMU Typewriter Text" panose="02000609000000000000" pitchFamily="49" charset="0"/>
                    <a:cs typeface="CMU Typewriter Text" panose="02000609000000000000" pitchFamily="49" charset="0"/>
                  </a:rPr>
                  <a:t>EQ</a:t>
                </a:r>
              </a:p>
            </p:txBody>
          </p:sp>
        </p:grp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A6D34897-9981-9221-D602-124C416098B1}"/>
                </a:ext>
              </a:extLst>
            </p:cNvPr>
            <p:cNvCxnSpPr/>
            <p:nvPr/>
          </p:nvCxnSpPr>
          <p:spPr>
            <a:xfrm flipV="1">
              <a:off x="4229100" y="3790950"/>
              <a:ext cx="704850" cy="40005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BA917E0-41FE-9D23-8938-0C72124714A0}"/>
                </a:ext>
              </a:extLst>
            </p:cNvPr>
            <p:cNvSpPr txBox="1"/>
            <p:nvPr/>
          </p:nvSpPr>
          <p:spPr>
            <a:xfrm>
              <a:off x="2674656" y="4208372"/>
              <a:ext cx="165622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>
                  <a:latin typeface="CMU Serif Roman" panose="02000603000000000000" pitchFamily="2" charset="0"/>
                  <a:ea typeface="CMU Serif Roman" panose="02000603000000000000" pitchFamily="2" charset="0"/>
                  <a:cs typeface="CMU Serif Roman" panose="02000603000000000000" pitchFamily="2" charset="0"/>
                </a:rPr>
                <a:t>TS-GGM</a:t>
              </a:r>
              <a:endParaRPr lang="en-US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93EB77C-3614-869D-B275-1C4654E500EE}"/>
              </a:ext>
            </a:extLst>
          </p:cNvPr>
          <p:cNvGrpSpPr/>
          <p:nvPr/>
        </p:nvGrpSpPr>
        <p:grpSpPr>
          <a:xfrm>
            <a:off x="838200" y="1923509"/>
            <a:ext cx="6155019" cy="4200019"/>
            <a:chOff x="2674656" y="1814513"/>
            <a:chExt cx="6155019" cy="4200019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CE5329BB-7D30-6CB5-C5F5-02B53CA2056E}"/>
                </a:ext>
              </a:extLst>
            </p:cNvPr>
            <p:cNvGrpSpPr/>
            <p:nvPr/>
          </p:nvGrpSpPr>
          <p:grpSpPr>
            <a:xfrm>
              <a:off x="4719638" y="1814513"/>
              <a:ext cx="4110037" cy="3713381"/>
              <a:chOff x="6653213" y="1690688"/>
              <a:chExt cx="4110037" cy="3713381"/>
            </a:xfrm>
          </p:grpSpPr>
          <p:sp>
            <p:nvSpPr>
              <p:cNvPr id="3" name="Oval 2">
                <a:extLst>
                  <a:ext uri="{FF2B5EF4-FFF2-40B4-BE49-F238E27FC236}">
                    <a16:creationId xmlns:a16="http://schemas.microsoft.com/office/drawing/2014/main" id="{95626B47-58E7-56C5-309C-0034CD6835B1}"/>
                  </a:ext>
                </a:extLst>
              </p:cNvPr>
              <p:cNvSpPr/>
              <p:nvPr/>
            </p:nvSpPr>
            <p:spPr>
              <a:xfrm>
                <a:off x="6653213" y="1690688"/>
                <a:ext cx="4110037" cy="3713381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A0C0815-678A-BDD0-410E-E115D7D9EAF3}"/>
                  </a:ext>
                </a:extLst>
              </p:cNvPr>
              <p:cNvSpPr txBox="1"/>
              <p:nvPr/>
            </p:nvSpPr>
            <p:spPr>
              <a:xfrm>
                <a:off x="9362886" y="3295648"/>
                <a:ext cx="131959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latin typeface="CMU Typewriter Text" panose="02000609000000000000" pitchFamily="49" charset="0"/>
                    <a:ea typeface="CMU Typewriter Text" panose="02000609000000000000" pitchFamily="49" charset="0"/>
                    <a:cs typeface="CMU Typewriter Text" panose="02000609000000000000" pitchFamily="49" charset="0"/>
                  </a:rPr>
                  <a:t>DECODE</a:t>
                </a:r>
                <a:endParaRPr lang="en-US">
                  <a:latin typeface="CMU Typewriter Text" panose="02000609000000000000" pitchFamily="49" charset="0"/>
                  <a:ea typeface="CMU Typewriter Text" panose="02000609000000000000" pitchFamily="49" charset="0"/>
                  <a:cs typeface="CMU Typewriter Text" panose="02000609000000000000" pitchFamily="49" charset="0"/>
                </a:endParaRPr>
              </a:p>
            </p:txBody>
          </p:sp>
        </p:grp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A09E73B5-1085-1322-E2E7-3918452D854D}"/>
                </a:ext>
              </a:extLst>
            </p:cNvPr>
            <p:cNvSpPr txBox="1"/>
            <p:nvPr/>
          </p:nvSpPr>
          <p:spPr>
            <a:xfrm>
              <a:off x="2674656" y="5491312"/>
              <a:ext cx="270458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>
                  <a:latin typeface="CMU Serif Roman" panose="02000603000000000000" pitchFamily="2" charset="0"/>
                  <a:ea typeface="CMU Serif Roman" panose="02000603000000000000" pitchFamily="2" charset="0"/>
                  <a:cs typeface="CMU Serif Roman" panose="02000603000000000000" pitchFamily="2" charset="0"/>
                </a:rPr>
                <a:t>Standard Model</a:t>
              </a:r>
              <a:endParaRPr lang="en-US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endParaRPr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747CEF2E-7FA6-ED79-A352-FA51B2572759}"/>
                </a:ext>
              </a:extLst>
            </p:cNvPr>
            <p:cNvCxnSpPr/>
            <p:nvPr/>
          </p:nvCxnSpPr>
          <p:spPr>
            <a:xfrm flipV="1">
              <a:off x="5319713" y="5166759"/>
              <a:ext cx="704850" cy="40005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2E243CB2-B4CE-9581-F295-B8C039932A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0E443-75A1-4C43-B58A-74D2520A4F33}" type="slidenum">
              <a:rPr lang="en-US" smtClean="0"/>
              <a:t>27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56170BD-69A2-89A8-CECE-833F48D67570}"/>
              </a:ext>
            </a:extLst>
          </p:cNvPr>
          <p:cNvSpPr txBox="1"/>
          <p:nvPr/>
        </p:nvSpPr>
        <p:spPr>
          <a:xfrm>
            <a:off x="7713785" y="2124222"/>
            <a:ext cx="3802966" cy="707886"/>
          </a:xfrm>
          <a:prstGeom prst="rect">
            <a:avLst/>
          </a:prstGeom>
          <a:ln>
            <a:solidFill>
              <a:schemeClr val="accent6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u="sng">
                <a:solidFill>
                  <a:schemeClr val="accent6"/>
                </a:solidFill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Claim 1</a:t>
            </a:r>
            <a:r>
              <a:rPr lang="en-US" sz="2000" u="sng">
                <a:solidFill>
                  <a:schemeClr val="accent6"/>
                </a:solidFill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:</a:t>
            </a:r>
            <a:r>
              <a:rPr lang="en-US" sz="2000">
                <a:solidFill>
                  <a:schemeClr val="accent6"/>
                </a:solidFill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 </a:t>
            </a:r>
            <a:r>
              <a:rPr lang="en-US" sz="2000">
                <a:solidFill>
                  <a:schemeClr val="accent6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OP + EQ </a:t>
            </a:r>
            <a:r>
              <a:rPr lang="en-US" sz="2000">
                <a:solidFill>
                  <a:schemeClr val="accent6"/>
                </a:solidFill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captures all TS-GGM algorithms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798D792-6006-A413-0E2D-20C81A814418}"/>
              </a:ext>
            </a:extLst>
          </p:cNvPr>
          <p:cNvSpPr txBox="1"/>
          <p:nvPr/>
        </p:nvSpPr>
        <p:spPr>
          <a:xfrm>
            <a:off x="7713785" y="3111096"/>
            <a:ext cx="3802966" cy="1015663"/>
          </a:xfrm>
          <a:prstGeom prst="rect">
            <a:avLst/>
          </a:prstGeom>
          <a:ln>
            <a:solidFill>
              <a:schemeClr val="accent6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u="sng">
                <a:solidFill>
                  <a:schemeClr val="accent6"/>
                </a:solidFill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Claim 2</a:t>
            </a:r>
            <a:r>
              <a:rPr lang="en-US" sz="2000" u="sng">
                <a:solidFill>
                  <a:schemeClr val="accent6"/>
                </a:solidFill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:</a:t>
            </a:r>
            <a:r>
              <a:rPr lang="en-US" sz="2000">
                <a:solidFill>
                  <a:schemeClr val="accent6"/>
                </a:solidFill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 </a:t>
            </a:r>
            <a:r>
              <a:rPr lang="en-US" sz="2000">
                <a:solidFill>
                  <a:schemeClr val="accent6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OP + EQ + ENCODE </a:t>
            </a:r>
            <a:r>
              <a:rPr lang="en-US" sz="2000" i="1">
                <a:solidFill>
                  <a:schemeClr val="accent6"/>
                </a:solidFill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correctly</a:t>
            </a:r>
            <a:r>
              <a:rPr lang="en-US" sz="2000">
                <a:solidFill>
                  <a:schemeClr val="accent6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US" sz="2000">
                <a:solidFill>
                  <a:schemeClr val="accent6"/>
                </a:solidFill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captures all AGM algorithms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0FEDA4F-1F07-954C-DCC1-6AF7E034D536}"/>
              </a:ext>
            </a:extLst>
          </p:cNvPr>
          <p:cNvSpPr txBox="1"/>
          <p:nvPr/>
        </p:nvSpPr>
        <p:spPr>
          <a:xfrm>
            <a:off x="7713785" y="4460117"/>
            <a:ext cx="3802966" cy="1015663"/>
          </a:xfrm>
          <a:prstGeom prst="rect">
            <a:avLst/>
          </a:prstGeom>
          <a:ln>
            <a:solidFill>
              <a:schemeClr val="accent6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u="sng">
                <a:solidFill>
                  <a:schemeClr val="accent6"/>
                </a:solidFill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Claim 3</a:t>
            </a:r>
            <a:r>
              <a:rPr lang="en-US" sz="2000" u="sng">
                <a:solidFill>
                  <a:schemeClr val="accent6"/>
                </a:solidFill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:</a:t>
            </a:r>
            <a:r>
              <a:rPr lang="en-US" sz="2000">
                <a:solidFill>
                  <a:schemeClr val="accent6"/>
                </a:solidFill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 </a:t>
            </a:r>
            <a:r>
              <a:rPr lang="en-US" sz="2000">
                <a:solidFill>
                  <a:schemeClr val="accent6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OP + EQ + ENCODE + DECODE </a:t>
            </a:r>
            <a:r>
              <a:rPr lang="en-US" sz="2000">
                <a:solidFill>
                  <a:schemeClr val="accent6"/>
                </a:solidFill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captures all Standard Model algorithms</a:t>
            </a:r>
          </a:p>
        </p:txBody>
      </p:sp>
    </p:spTree>
    <p:extLst>
      <p:ext uri="{BB962C8B-B14F-4D97-AF65-F5344CB8AC3E}">
        <p14:creationId xmlns:p14="http://schemas.microsoft.com/office/powerpoint/2010/main" val="30126412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0DD51D-1066-F010-DF83-AAF466A0CA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b="1" u="sng" dirty="0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“Claim 2</a:t>
            </a:r>
            <a:r>
              <a:rPr lang="en-US" sz="2800" u="sng" dirty="0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:</a:t>
            </a:r>
            <a:r>
              <a:rPr lang="en-US" sz="2800" dirty="0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 </a:t>
            </a:r>
            <a:r>
              <a:rPr lang="en-US" sz="28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OP + EQ + ENCODE </a:t>
            </a:r>
            <a:r>
              <a:rPr lang="en-US" sz="2800" i="1" dirty="0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correctly</a:t>
            </a:r>
            <a:r>
              <a:rPr lang="en-US" sz="28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US" sz="2800" dirty="0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captures all AGM algorithms”</a:t>
            </a:r>
          </a:p>
          <a:p>
            <a:r>
              <a:rPr lang="en-US" dirty="0"/>
              <a:t> Where does FKL AGM framework “fail”?</a:t>
            </a:r>
          </a:p>
          <a:p>
            <a:r>
              <a:rPr lang="en-US" dirty="0"/>
              <a:t>KZZ critiques:</a:t>
            </a:r>
          </a:p>
          <a:p>
            <a:pPr lvl="1">
              <a:buFont typeface="Wingdings" pitchFamily="2" charset="2"/>
              <a:buChar char="§"/>
            </a:pPr>
            <a:r>
              <a:rPr lang="en-US" i="1" dirty="0"/>
              <a:t> </a:t>
            </a:r>
            <a:r>
              <a:rPr lang="en-US" i="1" dirty="0">
                <a:solidFill>
                  <a:schemeClr val="accent6"/>
                </a:solidFill>
              </a:rPr>
              <a:t>Philosophical </a:t>
            </a:r>
            <a:r>
              <a:rPr lang="en-US" dirty="0">
                <a:solidFill>
                  <a:schemeClr val="accent6"/>
                </a:solidFill>
              </a:rPr>
              <a:t>critiques</a:t>
            </a:r>
          </a:p>
          <a:p>
            <a:pPr lvl="1">
              <a:buFont typeface="Wingdings" pitchFamily="2" charset="2"/>
              <a:buChar char="§"/>
            </a:pPr>
            <a:r>
              <a:rPr lang="en-US" i="1" dirty="0"/>
              <a:t> </a:t>
            </a:r>
            <a:r>
              <a:rPr lang="en-US" i="1" dirty="0">
                <a:solidFill>
                  <a:schemeClr val="accent6"/>
                </a:solidFill>
              </a:rPr>
              <a:t>Technical </a:t>
            </a:r>
            <a:r>
              <a:rPr lang="en-US" dirty="0">
                <a:solidFill>
                  <a:schemeClr val="accent6"/>
                </a:solidFill>
              </a:rPr>
              <a:t>critique – Lifting result counterexample</a:t>
            </a:r>
            <a:endParaRPr lang="en-US" i="1" dirty="0">
              <a:solidFill>
                <a:schemeClr val="accent6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BCA367-09A8-433E-5DF0-7768FF0FD5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Correctly capturing the AGM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C7131D-FCB3-DDDB-ADBD-30BC72B88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0E443-75A1-4C43-B58A-74D2520A4F33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30580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95F3C2-F9AF-574C-337A-A136D10C02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Our contributions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689458-FEEC-F47C-3069-0B7D0ECD37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>
              <a:solidFill>
                <a:schemeClr val="accent6"/>
              </a:solidFill>
            </a:endParaRPr>
          </a:p>
          <a:p>
            <a:r>
              <a:rPr lang="en-US" dirty="0">
                <a:solidFill>
                  <a:schemeClr val="accent6"/>
                </a:solidFill>
              </a:rPr>
              <a:t>New framework </a:t>
            </a:r>
            <a:r>
              <a:rPr lang="en-US" dirty="0"/>
              <a:t>– AGM/GGM/SM with added specificity.</a:t>
            </a:r>
          </a:p>
          <a:p>
            <a:pPr lvl="1"/>
            <a:r>
              <a:rPr lang="en-US" dirty="0"/>
              <a:t>Equivalent to existing frameworks for these models</a:t>
            </a:r>
          </a:p>
          <a:p>
            <a:pPr lvl="1"/>
            <a:r>
              <a:rPr lang="en-US" dirty="0"/>
              <a:t>Avoids all philosophical critiques from [KZZ23]</a:t>
            </a:r>
          </a:p>
          <a:p>
            <a:r>
              <a:rPr lang="en-US" dirty="0"/>
              <a:t>Formally </a:t>
            </a:r>
            <a:r>
              <a:rPr lang="en-US" dirty="0">
                <a:solidFill>
                  <a:schemeClr val="accent6"/>
                </a:solidFill>
              </a:rPr>
              <a:t>restore the lifting result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Natural consequence of our framework</a:t>
            </a:r>
          </a:p>
          <a:p>
            <a:pPr lvl="1"/>
            <a:r>
              <a:rPr lang="en-US" dirty="0"/>
              <a:t>Our result holds for Maurer’s GGM (KZZ counterexample applies only to </a:t>
            </a:r>
            <a:r>
              <a:rPr lang="en-US" dirty="0" err="1"/>
              <a:t>Shoup’s</a:t>
            </a:r>
            <a:r>
              <a:rPr lang="en-US" dirty="0"/>
              <a:t> GGM)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B15E8A-B800-819F-5F01-85378E148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0E443-75A1-4C43-B58A-74D2520A4F33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1846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6B94A5-2A17-3EA3-F5FF-D36EE2BB5B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Focus of this work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4BEDC21-7865-1AC4-DACB-EC99D51B7C05}"/>
              </a:ext>
            </a:extLst>
          </p:cNvPr>
          <p:cNvGrpSpPr/>
          <p:nvPr/>
        </p:nvGrpSpPr>
        <p:grpSpPr>
          <a:xfrm>
            <a:off x="1087337" y="2269977"/>
            <a:ext cx="2738250" cy="935618"/>
            <a:chOff x="4707849" y="2288321"/>
            <a:chExt cx="2738250" cy="935618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1C3B6E2-1EE9-7207-FB89-C56E9670D302}"/>
                </a:ext>
              </a:extLst>
            </p:cNvPr>
            <p:cNvSpPr/>
            <p:nvPr/>
          </p:nvSpPr>
          <p:spPr>
            <a:xfrm>
              <a:off x="4721466" y="2288321"/>
              <a:ext cx="2724633" cy="93561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 sz="2000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endParaRPr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38E96DC9-5477-65BA-72D3-E98B1D0E7EE6}"/>
                </a:ext>
              </a:extLst>
            </p:cNvPr>
            <p:cNvGrpSpPr/>
            <p:nvPr/>
          </p:nvGrpSpPr>
          <p:grpSpPr>
            <a:xfrm>
              <a:off x="4707849" y="2288321"/>
              <a:ext cx="2738250" cy="830997"/>
              <a:chOff x="4474612" y="2353303"/>
              <a:chExt cx="2738250" cy="830997"/>
            </a:xfrm>
          </p:grpSpPr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871D836-76F6-ED42-B54F-DA9D0EB2CCFD}"/>
                  </a:ext>
                </a:extLst>
              </p:cNvPr>
              <p:cNvSpPr txBox="1"/>
              <p:nvPr/>
            </p:nvSpPr>
            <p:spPr>
              <a:xfrm>
                <a:off x="4707849" y="2353303"/>
                <a:ext cx="227177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latin typeface="CMU SERIF ROMAN" panose="02000603000000000000" pitchFamily="2" charset="0"/>
                    <a:ea typeface="CMU SERIF ROMAN" panose="02000603000000000000" pitchFamily="2" charset="0"/>
                    <a:cs typeface="CMU SERIF ROMAN" panose="02000603000000000000" pitchFamily="2" charset="0"/>
                  </a:rPr>
                  <a:t>AGM </a:t>
                </a:r>
                <a:r>
                  <a:rPr lang="en-US" sz="2400">
                    <a:latin typeface="CMU Serif Roman" panose="02000603000000000000" pitchFamily="2" charset="0"/>
                    <a:ea typeface="CMU Serif Roman" panose="02000603000000000000" pitchFamily="2" charset="0"/>
                    <a:cs typeface="CMU Serif Roman" panose="02000603000000000000" pitchFamily="2" charset="0"/>
                  </a:rPr>
                  <a:t>[FKL18] </a:t>
                </a:r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4C071F5-C816-8F5A-C445-4EE10B3AC911}"/>
                  </a:ext>
                </a:extLst>
              </p:cNvPr>
              <p:cNvSpPr txBox="1"/>
              <p:nvPr/>
            </p:nvSpPr>
            <p:spPr>
              <a:xfrm>
                <a:off x="4474612" y="2814968"/>
                <a:ext cx="273825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u="sng">
                    <a:latin typeface="CMU Serif Roman" panose="02000603000000000000" pitchFamily="2" charset="0"/>
                    <a:ea typeface="CMU Serif Roman" panose="02000603000000000000" pitchFamily="2" charset="0"/>
                    <a:cs typeface="CMU Serif Roman" panose="02000603000000000000" pitchFamily="2" charset="0"/>
                  </a:rPr>
                  <a:t>(Algebraic Group Model)</a:t>
                </a:r>
              </a:p>
            </p:txBody>
          </p:sp>
        </p:grp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D3403E1-C24D-5BF8-3CF3-FEA2EE158B5C}"/>
              </a:ext>
            </a:extLst>
          </p:cNvPr>
          <p:cNvGrpSpPr/>
          <p:nvPr/>
        </p:nvGrpSpPr>
        <p:grpSpPr>
          <a:xfrm>
            <a:off x="6162256" y="2280078"/>
            <a:ext cx="3147015" cy="903127"/>
            <a:chOff x="8099440" y="2320812"/>
            <a:chExt cx="3147015" cy="903127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809871B-C562-5603-367F-BC17C9652FBC}"/>
                </a:ext>
              </a:extLst>
            </p:cNvPr>
            <p:cNvSpPr/>
            <p:nvPr/>
          </p:nvSpPr>
          <p:spPr>
            <a:xfrm>
              <a:off x="8099440" y="2320812"/>
              <a:ext cx="3085912" cy="90312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 sz="2000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endParaRPr>
            </a:p>
            <a:p>
              <a:endParaRPr lang="en-US" sz="2000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endParaRP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6E7782B4-B2AF-8CB8-E3E7-A88505F00087}"/>
                </a:ext>
              </a:extLst>
            </p:cNvPr>
            <p:cNvGrpSpPr/>
            <p:nvPr/>
          </p:nvGrpSpPr>
          <p:grpSpPr>
            <a:xfrm>
              <a:off x="8099440" y="2357944"/>
              <a:ext cx="3147015" cy="826356"/>
              <a:chOff x="8099440" y="2357944"/>
              <a:chExt cx="3147015" cy="826356"/>
            </a:xfrm>
          </p:grpSpPr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41C3AB1-6CAF-32B0-19E6-E3592139BC44}"/>
                  </a:ext>
                </a:extLst>
              </p:cNvPr>
              <p:cNvSpPr txBox="1"/>
              <p:nvPr/>
            </p:nvSpPr>
            <p:spPr>
              <a:xfrm>
                <a:off x="8099440" y="2357944"/>
                <a:ext cx="314701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latin typeface="CMU SERIF ROMAN" panose="02000603000000000000" pitchFamily="2" charset="0"/>
                    <a:ea typeface="CMU SERIF ROMAN" panose="02000603000000000000" pitchFamily="2" charset="0"/>
                    <a:cs typeface="CMU SERIF ROMAN" panose="02000603000000000000" pitchFamily="2" charset="0"/>
                  </a:rPr>
                  <a:t>GGM </a:t>
                </a:r>
                <a:r>
                  <a:rPr lang="en-US" sz="2400">
                    <a:latin typeface="CMU Serif Roman" panose="02000603000000000000" pitchFamily="2" charset="0"/>
                    <a:ea typeface="CMU Serif Roman" panose="02000603000000000000" pitchFamily="2" charset="0"/>
                    <a:cs typeface="CMU Serif Roman" panose="02000603000000000000" pitchFamily="2" charset="0"/>
                  </a:rPr>
                  <a:t>[Sho97, Mau05]</a:t>
                </a:r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DA6B662-C45A-6C66-77B8-76D844785551}"/>
                  </a:ext>
                </a:extLst>
              </p:cNvPr>
              <p:cNvSpPr txBox="1"/>
              <p:nvPr/>
            </p:nvSpPr>
            <p:spPr>
              <a:xfrm>
                <a:off x="8332677" y="2814968"/>
                <a:ext cx="25539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u="sng">
                    <a:latin typeface="CMU Serif Roman" panose="02000603000000000000" pitchFamily="2" charset="0"/>
                    <a:ea typeface="CMU Serif Roman" panose="02000603000000000000" pitchFamily="2" charset="0"/>
                    <a:cs typeface="CMU Serif Roman" panose="02000603000000000000" pitchFamily="2" charset="0"/>
                  </a:rPr>
                  <a:t>(Generic Group Model)</a:t>
                </a:r>
              </a:p>
            </p:txBody>
          </p:sp>
        </p:grp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4206C22B-A896-BAB4-023C-4730EC47A742}"/>
              </a:ext>
            </a:extLst>
          </p:cNvPr>
          <p:cNvGrpSpPr/>
          <p:nvPr/>
        </p:nvGrpSpPr>
        <p:grpSpPr>
          <a:xfrm>
            <a:off x="4064734" y="2280078"/>
            <a:ext cx="1941557" cy="870636"/>
            <a:chOff x="6671710" y="1709032"/>
            <a:chExt cx="1941557" cy="870636"/>
          </a:xfrm>
        </p:grpSpPr>
        <p:sp>
          <p:nvSpPr>
            <p:cNvPr id="20" name="Right Arrow 19">
              <a:extLst>
                <a:ext uri="{FF2B5EF4-FFF2-40B4-BE49-F238E27FC236}">
                  <a16:creationId xmlns:a16="http://schemas.microsoft.com/office/drawing/2014/main" id="{4AB4F1F9-4A9F-7329-A1A4-4BC6C7690BC3}"/>
                </a:ext>
              </a:extLst>
            </p:cNvPr>
            <p:cNvSpPr/>
            <p:nvPr/>
          </p:nvSpPr>
          <p:spPr>
            <a:xfrm>
              <a:off x="7212862" y="2118003"/>
              <a:ext cx="990756" cy="461665"/>
            </a:xfrm>
            <a:prstGeom prst="rightArrow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6"/>
                </a:solidFill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C885C44-6932-6756-6FE0-F26B68BE455A}"/>
                </a:ext>
              </a:extLst>
            </p:cNvPr>
            <p:cNvSpPr txBox="1"/>
            <p:nvPr/>
          </p:nvSpPr>
          <p:spPr>
            <a:xfrm>
              <a:off x="6671710" y="1709032"/>
              <a:ext cx="194155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>
                  <a:solidFill>
                    <a:schemeClr val="accent6"/>
                  </a:solidFill>
                  <a:latin typeface="CMU Serif Roman" panose="02000603000000000000" pitchFamily="2" charset="0"/>
                  <a:ea typeface="CMU Serif Roman" panose="02000603000000000000" pitchFamily="2" charset="0"/>
                  <a:cs typeface="CMU Serif Roman" panose="02000603000000000000" pitchFamily="2" charset="0"/>
                </a:rPr>
                <a:t>Lifting result</a:t>
              </a:r>
            </a:p>
          </p:txBody>
        </p:sp>
      </p:grpSp>
      <p:pic>
        <p:nvPicPr>
          <p:cNvPr id="28" name="Graphic 27" descr="Smiling with hearts face outline with solid fill">
            <a:extLst>
              <a:ext uri="{FF2B5EF4-FFF2-40B4-BE49-F238E27FC236}">
                <a16:creationId xmlns:a16="http://schemas.microsoft.com/office/drawing/2014/main" id="{531C1497-B3D9-59E4-69E9-57F1AA034D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485141" y="646699"/>
            <a:ext cx="1619522" cy="1619522"/>
          </a:xfrm>
          <a:prstGeom prst="rect">
            <a:avLst/>
          </a:prstGeom>
        </p:spPr>
      </p:pic>
      <p:pic>
        <p:nvPicPr>
          <p:cNvPr id="9" name="Graphic 8" descr="Confused face outline with solid fill">
            <a:extLst>
              <a:ext uri="{FF2B5EF4-FFF2-40B4-BE49-F238E27FC236}">
                <a16:creationId xmlns:a16="http://schemas.microsoft.com/office/drawing/2014/main" id="{E88303C6-3A0A-6CF0-22F7-D0C224F72BA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471524" y="646699"/>
            <a:ext cx="1619522" cy="1619522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502A122F-166B-890C-627A-A85E221E0B29}"/>
              </a:ext>
            </a:extLst>
          </p:cNvPr>
          <p:cNvGrpSpPr/>
          <p:nvPr/>
        </p:nvGrpSpPr>
        <p:grpSpPr>
          <a:xfrm>
            <a:off x="1087337" y="3794985"/>
            <a:ext cx="8160831" cy="2455147"/>
            <a:chOff x="1087337" y="3794985"/>
            <a:chExt cx="8160831" cy="2455147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21B6BC02-DF44-3B79-2A38-52FD7B763677}"/>
                </a:ext>
              </a:extLst>
            </p:cNvPr>
            <p:cNvSpPr/>
            <p:nvPr/>
          </p:nvSpPr>
          <p:spPr>
            <a:xfrm>
              <a:off x="1100954" y="3794985"/>
              <a:ext cx="8147214" cy="245514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 sz="2000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99CA2C04-5CE2-4BC9-8588-167DA9646AB3}"/>
                </a:ext>
              </a:extLst>
            </p:cNvPr>
            <p:cNvSpPr txBox="1"/>
            <p:nvPr/>
          </p:nvSpPr>
          <p:spPr>
            <a:xfrm>
              <a:off x="1087337" y="3794985"/>
              <a:ext cx="475322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u="sng" dirty="0">
                  <a:latin typeface="CMU Serif Roman" panose="02000603000000000000" pitchFamily="2" charset="0"/>
                  <a:ea typeface="CMU Serif Roman" panose="02000603000000000000" pitchFamily="2" charset="0"/>
                  <a:cs typeface="CMU Serif Roman" panose="02000603000000000000" pitchFamily="2" charset="0"/>
                </a:rPr>
                <a:t>An Analysis of the AGM </a:t>
              </a:r>
              <a:r>
                <a:rPr lang="en-US" sz="2400" dirty="0">
                  <a:latin typeface="CMU Serif Roman" panose="02000603000000000000" pitchFamily="2" charset="0"/>
                  <a:ea typeface="CMU Serif Roman" panose="02000603000000000000" pitchFamily="2" charset="0"/>
                  <a:cs typeface="CMU Serif Roman" panose="02000603000000000000" pitchFamily="2" charset="0"/>
                </a:rPr>
                <a:t>[KZZ23]</a:t>
              </a:r>
            </a:p>
          </p:txBody>
        </p:sp>
      </p:grpSp>
      <p:pic>
        <p:nvPicPr>
          <p:cNvPr id="27" name="Graphic 26" descr="Crying face outline with solid fill">
            <a:extLst>
              <a:ext uri="{FF2B5EF4-FFF2-40B4-BE49-F238E27FC236}">
                <a16:creationId xmlns:a16="http://schemas.microsoft.com/office/drawing/2014/main" id="{3DF06F6A-41B4-368A-F707-0A0204A84FE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498758" y="646699"/>
            <a:ext cx="1619522" cy="1619522"/>
          </a:xfrm>
          <a:prstGeom prst="rect">
            <a:avLst/>
          </a:prstGeom>
        </p:spPr>
      </p:pic>
      <p:grpSp>
        <p:nvGrpSpPr>
          <p:cNvPr id="32" name="Group 31">
            <a:extLst>
              <a:ext uri="{FF2B5EF4-FFF2-40B4-BE49-F238E27FC236}">
                <a16:creationId xmlns:a16="http://schemas.microsoft.com/office/drawing/2014/main" id="{55A47A08-E865-AFF9-A9B4-F261DD2B6AF7}"/>
              </a:ext>
            </a:extLst>
          </p:cNvPr>
          <p:cNvGrpSpPr/>
          <p:nvPr/>
        </p:nvGrpSpPr>
        <p:grpSpPr>
          <a:xfrm>
            <a:off x="1094145" y="3794984"/>
            <a:ext cx="8160831" cy="2455147"/>
            <a:chOff x="1087337" y="3794985"/>
            <a:chExt cx="8160831" cy="2455147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F0850670-BC11-ECC5-4CEF-9D40F01EBB1C}"/>
                </a:ext>
              </a:extLst>
            </p:cNvPr>
            <p:cNvSpPr/>
            <p:nvPr/>
          </p:nvSpPr>
          <p:spPr>
            <a:xfrm>
              <a:off x="1100954" y="3794985"/>
              <a:ext cx="8147214" cy="245514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 sz="2000" dirty="0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endParaRPr>
            </a:p>
            <a:p>
              <a:r>
                <a:rPr lang="en-US" sz="2000" i="1" dirty="0">
                  <a:latin typeface="CMU Serif Roman" panose="02000603000000000000" pitchFamily="2" charset="0"/>
                  <a:ea typeface="CMU Serif Roman" panose="02000603000000000000" pitchFamily="2" charset="0"/>
                  <a:cs typeface="CMU Serif Roman" panose="02000603000000000000" pitchFamily="2" charset="0"/>
                </a:rPr>
                <a:t>Philosophical critiques</a:t>
              </a:r>
            </a:p>
            <a:p>
              <a:pPr marL="800100" lvl="1" indent="-342900">
                <a:buFont typeface="Wingdings" pitchFamily="2" charset="2"/>
                <a:buChar char="q"/>
              </a:pPr>
              <a:r>
                <a:rPr lang="en-US" dirty="0">
                  <a:solidFill>
                    <a:schemeClr val="tx1"/>
                  </a:solidFill>
                  <a:latin typeface="CMU Serif Roman" panose="02000603000000000000" pitchFamily="2" charset="0"/>
                  <a:ea typeface="CMU Serif Roman" panose="02000603000000000000" pitchFamily="2" charset="0"/>
                  <a:cs typeface="CMU Serif Roman" panose="02000603000000000000" pitchFamily="2" charset="0"/>
                </a:rPr>
                <a:t>What differentiates input/output bits vs. group elements?</a:t>
              </a:r>
            </a:p>
            <a:p>
              <a:pPr marL="800100" lvl="1" indent="-342900">
                <a:buFont typeface="Wingdings" pitchFamily="2" charset="2"/>
                <a:buChar char="q"/>
              </a:pPr>
              <a:r>
                <a:rPr lang="en-US" dirty="0">
                  <a:solidFill>
                    <a:schemeClr val="tx1"/>
                  </a:solidFill>
                  <a:latin typeface="CMU Serif Roman" panose="02000603000000000000" pitchFamily="2" charset="0"/>
                  <a:ea typeface="CMU Serif Roman" panose="02000603000000000000" pitchFamily="2" charset="0"/>
                  <a:cs typeface="CMU Serif Roman" panose="02000603000000000000" pitchFamily="2" charset="0"/>
                </a:rPr>
                <a:t>Are AGM algorithms actually “algebraic”?</a:t>
              </a:r>
            </a:p>
            <a:p>
              <a:pPr marL="800100" lvl="1" indent="-342900">
                <a:buFont typeface="Wingdings" pitchFamily="2" charset="2"/>
                <a:buChar char="q"/>
              </a:pPr>
              <a:r>
                <a:rPr lang="en-US" dirty="0">
                  <a:solidFill>
                    <a:schemeClr val="tx1"/>
                  </a:solidFill>
                  <a:latin typeface="CMU Serif Roman" panose="02000603000000000000" pitchFamily="2" charset="0"/>
                  <a:ea typeface="CMU Serif Roman" panose="02000603000000000000" pitchFamily="2" charset="0"/>
                  <a:cs typeface="CMU Serif Roman" panose="02000603000000000000" pitchFamily="2" charset="0"/>
                </a:rPr>
                <a:t>Is AGM assumption really “weaker” than GGM?</a:t>
              </a:r>
            </a:p>
            <a:p>
              <a:endParaRPr lang="en-US" sz="2000" dirty="0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endParaRPr>
            </a:p>
            <a:p>
              <a:endParaRPr lang="en-US" sz="2000" dirty="0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F855219E-5D75-8C0C-9376-53D25F72692B}"/>
                </a:ext>
              </a:extLst>
            </p:cNvPr>
            <p:cNvSpPr txBox="1"/>
            <p:nvPr/>
          </p:nvSpPr>
          <p:spPr>
            <a:xfrm>
              <a:off x="1087337" y="3794985"/>
              <a:ext cx="475322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u="sng" dirty="0">
                  <a:latin typeface="CMU Serif Roman" panose="02000603000000000000" pitchFamily="2" charset="0"/>
                  <a:ea typeface="CMU Serif Roman" panose="02000603000000000000" pitchFamily="2" charset="0"/>
                  <a:cs typeface="CMU Serif Roman" panose="02000603000000000000" pitchFamily="2" charset="0"/>
                </a:rPr>
                <a:t>An Analysis of the AGM </a:t>
              </a:r>
              <a:r>
                <a:rPr lang="en-US" sz="2400" dirty="0">
                  <a:latin typeface="CMU Serif Roman" panose="02000603000000000000" pitchFamily="2" charset="0"/>
                  <a:ea typeface="CMU Serif Roman" panose="02000603000000000000" pitchFamily="2" charset="0"/>
                  <a:cs typeface="CMU Serif Roman" panose="02000603000000000000" pitchFamily="2" charset="0"/>
                </a:rPr>
                <a:t>[KZZ23]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D1810A12-190D-D424-ED31-4192603B9B54}"/>
              </a:ext>
            </a:extLst>
          </p:cNvPr>
          <p:cNvGrpSpPr/>
          <p:nvPr/>
        </p:nvGrpSpPr>
        <p:grpSpPr>
          <a:xfrm>
            <a:off x="1094145" y="3785976"/>
            <a:ext cx="8167639" cy="2474016"/>
            <a:chOff x="360113" y="3540372"/>
            <a:chExt cx="8167639" cy="2474016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24FD5B07-242A-63A0-8F93-BEFB4CF27647}"/>
                </a:ext>
              </a:extLst>
            </p:cNvPr>
            <p:cNvSpPr/>
            <p:nvPr/>
          </p:nvSpPr>
          <p:spPr>
            <a:xfrm>
              <a:off x="380538" y="3559241"/>
              <a:ext cx="8147214" cy="245514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 sz="2000" dirty="0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endParaRPr>
            </a:p>
            <a:p>
              <a:r>
                <a:rPr lang="en-US" sz="2000" i="1" dirty="0">
                  <a:latin typeface="CMU Serif Roman" panose="02000603000000000000" pitchFamily="2" charset="0"/>
                  <a:ea typeface="CMU Serif Roman" panose="02000603000000000000" pitchFamily="2" charset="0"/>
                  <a:cs typeface="CMU Serif Roman" panose="02000603000000000000" pitchFamily="2" charset="0"/>
                </a:rPr>
                <a:t>Philosophical critiques</a:t>
              </a:r>
            </a:p>
            <a:p>
              <a:pPr marL="800100" lvl="1" indent="-342900">
                <a:buFont typeface="Wingdings" pitchFamily="2" charset="2"/>
                <a:buChar char="q"/>
              </a:pPr>
              <a:r>
                <a:rPr lang="en-US" dirty="0">
                  <a:solidFill>
                    <a:schemeClr val="tx1"/>
                  </a:solidFill>
                  <a:latin typeface="CMU Serif Roman" panose="02000603000000000000" pitchFamily="2" charset="0"/>
                  <a:ea typeface="CMU Serif Roman" panose="02000603000000000000" pitchFamily="2" charset="0"/>
                  <a:cs typeface="CMU Serif Roman" panose="02000603000000000000" pitchFamily="2" charset="0"/>
                </a:rPr>
                <a:t>What differentiates input/output bits vs. group elements?</a:t>
              </a:r>
            </a:p>
            <a:p>
              <a:pPr marL="800100" lvl="1" indent="-342900">
                <a:buFont typeface="Wingdings" pitchFamily="2" charset="2"/>
                <a:buChar char="q"/>
              </a:pPr>
              <a:r>
                <a:rPr lang="en-US" dirty="0">
                  <a:solidFill>
                    <a:schemeClr val="tx1"/>
                  </a:solidFill>
                  <a:latin typeface="CMU Serif Roman" panose="02000603000000000000" pitchFamily="2" charset="0"/>
                  <a:ea typeface="CMU Serif Roman" panose="02000603000000000000" pitchFamily="2" charset="0"/>
                  <a:cs typeface="CMU Serif Roman" panose="02000603000000000000" pitchFamily="2" charset="0"/>
                </a:rPr>
                <a:t>Are AGM algorithms actually “algebraic”?</a:t>
              </a:r>
            </a:p>
            <a:p>
              <a:pPr marL="800100" lvl="1" indent="-342900">
                <a:buFont typeface="Wingdings" pitchFamily="2" charset="2"/>
                <a:buChar char="q"/>
              </a:pPr>
              <a:r>
                <a:rPr lang="en-US" dirty="0">
                  <a:solidFill>
                    <a:schemeClr val="tx1"/>
                  </a:solidFill>
                  <a:latin typeface="CMU Serif Roman" panose="02000603000000000000" pitchFamily="2" charset="0"/>
                  <a:ea typeface="CMU Serif Roman" panose="02000603000000000000" pitchFamily="2" charset="0"/>
                  <a:cs typeface="CMU Serif Roman" panose="02000603000000000000" pitchFamily="2" charset="0"/>
                </a:rPr>
                <a:t>Is AGM assumption really “weaker” than GGM?</a:t>
              </a:r>
            </a:p>
            <a:p>
              <a:r>
                <a:rPr lang="en-US" sz="2000" i="1" dirty="0">
                  <a:latin typeface="CMU Serif Roman" panose="02000603000000000000" pitchFamily="2" charset="0"/>
                  <a:ea typeface="CMU Serif Roman" panose="02000603000000000000" pitchFamily="2" charset="0"/>
                  <a:cs typeface="CMU Serif Roman" panose="02000603000000000000" pitchFamily="2" charset="0"/>
                </a:rPr>
                <a:t>Technical critique	</a:t>
              </a:r>
            </a:p>
            <a:p>
              <a:pPr marL="800100" lvl="1" indent="-342900">
                <a:buFont typeface="Wingdings" pitchFamily="2" charset="2"/>
                <a:buChar char="q"/>
              </a:pPr>
              <a:r>
                <a:rPr lang="en-US" sz="2000" dirty="0">
                  <a:solidFill>
                    <a:srgbClr val="FF0000"/>
                  </a:solidFill>
                  <a:latin typeface="CMU Serif Roman" panose="02000603000000000000" pitchFamily="2" charset="0"/>
                  <a:ea typeface="CMU Serif Roman" panose="02000603000000000000" pitchFamily="2" charset="0"/>
                  <a:cs typeface="CMU Serif Roman" panose="02000603000000000000" pitchFamily="2" charset="0"/>
                </a:rPr>
                <a:t>Lifting result counterexample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5424D036-798D-B856-9398-3340ABC5356E}"/>
                </a:ext>
              </a:extLst>
            </p:cNvPr>
            <p:cNvSpPr txBox="1"/>
            <p:nvPr/>
          </p:nvSpPr>
          <p:spPr>
            <a:xfrm>
              <a:off x="360113" y="3540372"/>
              <a:ext cx="475322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u="sng" dirty="0">
                  <a:latin typeface="CMU Serif Roman" panose="02000603000000000000" pitchFamily="2" charset="0"/>
                  <a:ea typeface="CMU Serif Roman" panose="02000603000000000000" pitchFamily="2" charset="0"/>
                  <a:cs typeface="CMU Serif Roman" panose="02000603000000000000" pitchFamily="2" charset="0"/>
                </a:rPr>
                <a:t>An Analysis of the AGM </a:t>
              </a:r>
              <a:r>
                <a:rPr lang="en-US" sz="2400" dirty="0">
                  <a:latin typeface="CMU Serif Roman" panose="02000603000000000000" pitchFamily="2" charset="0"/>
                  <a:ea typeface="CMU Serif Roman" panose="02000603000000000000" pitchFamily="2" charset="0"/>
                  <a:cs typeface="CMU Serif Roman" panose="02000603000000000000" pitchFamily="2" charset="0"/>
                </a:rPr>
                <a:t>[KZZ23]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C54CA15F-492C-0A43-4F97-310A5FB59C42}"/>
              </a:ext>
            </a:extLst>
          </p:cNvPr>
          <p:cNvGrpSpPr/>
          <p:nvPr/>
        </p:nvGrpSpPr>
        <p:grpSpPr>
          <a:xfrm>
            <a:off x="3857388" y="1742728"/>
            <a:ext cx="2238612" cy="2238612"/>
            <a:chOff x="9471524" y="2906510"/>
            <a:chExt cx="2238612" cy="2238612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75BE60C1-E968-DF5D-2271-BD3FA6150A7D}"/>
                </a:ext>
              </a:extLst>
            </p:cNvPr>
            <p:cNvGrpSpPr/>
            <p:nvPr/>
          </p:nvGrpSpPr>
          <p:grpSpPr>
            <a:xfrm>
              <a:off x="9677557" y="3450882"/>
              <a:ext cx="1941557" cy="870636"/>
              <a:chOff x="6671710" y="1709032"/>
              <a:chExt cx="1941557" cy="870636"/>
            </a:xfrm>
          </p:grpSpPr>
          <p:sp>
            <p:nvSpPr>
              <p:cNvPr id="41" name="Right Arrow 40">
                <a:extLst>
                  <a:ext uri="{FF2B5EF4-FFF2-40B4-BE49-F238E27FC236}">
                    <a16:creationId xmlns:a16="http://schemas.microsoft.com/office/drawing/2014/main" id="{F3E1ED81-F064-C35F-F97D-850F7DBE3677}"/>
                  </a:ext>
                </a:extLst>
              </p:cNvPr>
              <p:cNvSpPr/>
              <p:nvPr/>
            </p:nvSpPr>
            <p:spPr>
              <a:xfrm>
                <a:off x="7212862" y="2118003"/>
                <a:ext cx="990756" cy="461665"/>
              </a:xfrm>
              <a:prstGeom prst="rightArrow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6"/>
                  </a:solidFill>
                </a:endParaRPr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4B4D2E6D-D217-0666-A49E-AF03C5F5564C}"/>
                  </a:ext>
                </a:extLst>
              </p:cNvPr>
              <p:cNvSpPr txBox="1"/>
              <p:nvPr/>
            </p:nvSpPr>
            <p:spPr>
              <a:xfrm>
                <a:off x="6671710" y="1709032"/>
                <a:ext cx="194155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>
                    <a:solidFill>
                      <a:srgbClr val="FF0000"/>
                    </a:solidFill>
                    <a:latin typeface="CMU Serif Roman" panose="02000603000000000000" pitchFamily="2" charset="0"/>
                    <a:ea typeface="CMU Serif Roman" panose="02000603000000000000" pitchFamily="2" charset="0"/>
                    <a:cs typeface="CMU Serif Roman" panose="02000603000000000000" pitchFamily="2" charset="0"/>
                  </a:rPr>
                  <a:t>Lifting result</a:t>
                </a:r>
              </a:p>
            </p:txBody>
          </p:sp>
        </p:grpSp>
        <p:pic>
          <p:nvPicPr>
            <p:cNvPr id="39" name="Graphic 38" descr="Checkbox Crossed outline">
              <a:extLst>
                <a:ext uri="{FF2B5EF4-FFF2-40B4-BE49-F238E27FC236}">
                  <a16:creationId xmlns:a16="http://schemas.microsoft.com/office/drawing/2014/main" id="{CDC723A8-6C88-C0A5-4939-59D806143A9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9471524" y="2906510"/>
              <a:ext cx="2238612" cy="2238612"/>
            </a:xfrm>
            <a:prstGeom prst="rect">
              <a:avLst/>
            </a:prstGeom>
          </p:spPr>
        </p:pic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79D8015-0C6B-080E-DAFD-83E95B0EEB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0E443-75A1-4C43-B58A-74D2520A4F33}" type="slidenum">
              <a:rPr lang="en-US" smtClean="0"/>
              <a:t>3</a:t>
            </a:fld>
            <a:endParaRPr lang="en-US"/>
          </a:p>
        </p:txBody>
      </p:sp>
      <p:sp>
        <p:nvSpPr>
          <p:cNvPr id="4" name="Rectangular Callout 3">
            <a:extLst>
              <a:ext uri="{FF2B5EF4-FFF2-40B4-BE49-F238E27FC236}">
                <a16:creationId xmlns:a16="http://schemas.microsoft.com/office/drawing/2014/main" id="{64B98EBA-3093-F4E7-A19A-4E32299DC294}"/>
              </a:ext>
            </a:extLst>
          </p:cNvPr>
          <p:cNvSpPr/>
          <p:nvPr/>
        </p:nvSpPr>
        <p:spPr>
          <a:xfrm>
            <a:off x="5415863" y="2810064"/>
            <a:ext cx="3801128" cy="1100959"/>
          </a:xfrm>
          <a:prstGeom prst="wedgeRectCallout">
            <a:avLst>
              <a:gd name="adj1" fmla="val -54843"/>
              <a:gd name="adj2" fmla="val 64409"/>
            </a:avLst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MU Serif" panose="020B0604020202020204" charset="0"/>
                <a:ea typeface="CMU Serif" panose="020B0604020202020204" charset="0"/>
                <a:cs typeface="CMU Serif" panose="020B0604020202020204" charset="0"/>
              </a:rPr>
              <a:t>Next Steps: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dirty="0">
                <a:latin typeface="CMU Serif" panose="020B0604020202020204" charset="0"/>
                <a:ea typeface="CMU Serif" panose="020B0604020202020204" charset="0"/>
                <a:cs typeface="CMU Serif" panose="020B0604020202020204" charset="0"/>
              </a:rPr>
              <a:t>Study when lifting result holds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dirty="0">
                <a:latin typeface="CMU Serif" panose="020B0604020202020204" charset="0"/>
                <a:ea typeface="CMU Serif" panose="020B0604020202020204" charset="0"/>
                <a:cs typeface="CMU Serif" panose="020B0604020202020204" charset="0"/>
              </a:rPr>
              <a:t>More formal treatment of AGM, GGM and their relationship</a:t>
            </a:r>
          </a:p>
        </p:txBody>
      </p:sp>
    </p:spTree>
    <p:extLst>
      <p:ext uri="{BB962C8B-B14F-4D97-AF65-F5344CB8AC3E}">
        <p14:creationId xmlns:p14="http://schemas.microsoft.com/office/powerpoint/2010/main" val="4047637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95F3C2-F9AF-574C-337A-A136D10C02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Our contributions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689458-FEEC-F47C-3069-0B7D0ECD37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>
              <a:solidFill>
                <a:schemeClr val="accent6"/>
              </a:solidFill>
            </a:endParaRPr>
          </a:p>
          <a:p>
            <a:r>
              <a:rPr lang="en-US" dirty="0">
                <a:solidFill>
                  <a:schemeClr val="accent6"/>
                </a:solidFill>
              </a:rPr>
              <a:t>New framework </a:t>
            </a:r>
            <a:r>
              <a:rPr lang="en-US" dirty="0"/>
              <a:t>– AGM/GGM/SM with added specificity.</a:t>
            </a:r>
          </a:p>
          <a:p>
            <a:pPr lvl="1"/>
            <a:r>
              <a:rPr lang="en-US" dirty="0"/>
              <a:t>Equivalent to existing frameworks for these models</a:t>
            </a:r>
          </a:p>
          <a:p>
            <a:pPr lvl="1"/>
            <a:r>
              <a:rPr lang="en-US" dirty="0"/>
              <a:t>Avoids all philosophical critiques from [KZZ23]</a:t>
            </a:r>
          </a:p>
          <a:p>
            <a:r>
              <a:rPr lang="en-US" dirty="0"/>
              <a:t>Formally </a:t>
            </a:r>
            <a:r>
              <a:rPr lang="en-US" dirty="0">
                <a:solidFill>
                  <a:schemeClr val="accent6"/>
                </a:solidFill>
              </a:rPr>
              <a:t>restore the lifting result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Natural consequence of our framework</a:t>
            </a:r>
          </a:p>
          <a:p>
            <a:pPr lvl="1"/>
            <a:r>
              <a:rPr lang="en-US" dirty="0"/>
              <a:t>Our result holds for Maurer’s GGM (KZZ counterexample applies only to </a:t>
            </a:r>
            <a:r>
              <a:rPr lang="en-US" dirty="0" err="1"/>
              <a:t>Shoup’s</a:t>
            </a:r>
            <a:r>
              <a:rPr lang="en-US" dirty="0"/>
              <a:t> GGM)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B15E8A-B800-819F-5F01-85378E148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0E443-75A1-4C43-B58A-74D2520A4F3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521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7EB420-546D-DCC7-9680-C5B7F27CBA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Idealizes cyclic groups – algorithms are assumed </a:t>
            </a:r>
            <a:r>
              <a:rPr lang="en-US" i="1"/>
              <a:t>generic.</a:t>
            </a:r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/>
              <a:t>				</a:t>
            </a:r>
            <a:endParaRPr lang="en-US" b="0"/>
          </a:p>
          <a:p>
            <a:pPr marL="0" indent="0">
              <a:buNone/>
            </a:pPr>
            <a:endParaRPr lang="en-US"/>
          </a:p>
          <a:p>
            <a:r>
              <a:rPr lang="en-US"/>
              <a:t>Information theoretic lower bounds via combinatorial proofs, e.g.</a:t>
            </a:r>
          </a:p>
          <a:p>
            <a:endParaRPr lang="en-US" b="0"/>
          </a:p>
          <a:p>
            <a:pPr marL="0" indent="0">
              <a:buNone/>
            </a:pPr>
            <a:endParaRPr lang="en-US" b="0"/>
          </a:p>
          <a:p>
            <a:pPr marL="0" indent="0">
              <a:buNone/>
            </a:pP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B03576-78B1-7FA8-EB92-50B26B950A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6080" y="365125"/>
            <a:ext cx="10967720" cy="1325563"/>
          </a:xfrm>
        </p:spPr>
        <p:txBody>
          <a:bodyPr/>
          <a:lstStyle/>
          <a:p>
            <a:r>
              <a:rPr lang="en-US"/>
              <a:t>Generic Group Model [Sho97, Mau05]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442BE4F-E962-3451-AB3A-A4E92528CF95}"/>
              </a:ext>
            </a:extLst>
          </p:cNvPr>
          <p:cNvGrpSpPr/>
          <p:nvPr/>
        </p:nvGrpSpPr>
        <p:grpSpPr>
          <a:xfrm>
            <a:off x="3378635" y="2429839"/>
            <a:ext cx="5970528" cy="1477328"/>
            <a:chOff x="3378635" y="2429839"/>
            <a:chExt cx="5970528" cy="1477328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CA50D4FD-B06D-F678-A18E-5DB3A4D7F2E9}"/>
                </a:ext>
              </a:extLst>
            </p:cNvPr>
            <p:cNvSpPr/>
            <p:nvPr/>
          </p:nvSpPr>
          <p:spPr>
            <a:xfrm>
              <a:off x="3378635" y="2429839"/>
              <a:ext cx="4775781" cy="126448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5CEB33CB-BEB6-A8FD-053A-8C5C85992B75}"/>
                    </a:ext>
                  </a:extLst>
                </p:cNvPr>
                <p:cNvSpPr txBox="1"/>
                <p:nvPr/>
              </p:nvSpPr>
              <p:spPr>
                <a:xfrm>
                  <a:off x="3378635" y="2429839"/>
                  <a:ext cx="5970528" cy="147732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pPr marL="0" indent="0">
                    <a:buNone/>
                  </a:pPr>
                  <a:r>
                    <a:rPr lang="en-US" sz="2400" b="0">
                      <a:latin typeface="CMU Serif Roman" panose="02000603000000000000" pitchFamily="2" charset="0"/>
                      <a:ea typeface="CMU Serif Roman" panose="02000603000000000000" pitchFamily="2" charset="0"/>
                      <a:cs typeface="CMU Serif Roman" panose="02000603000000000000" pitchFamily="2" charset="0"/>
                    </a:rPr>
                    <a:t>For elements </a:t>
                  </a:r>
                  <a14:m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a14:m>
                  <a:endParaRPr lang="en-US" sz="2400" b="0">
                    <a:latin typeface="CMU Serif Roman" panose="02000603000000000000" pitchFamily="2" charset="0"/>
                    <a:ea typeface="CMU Serif Roman" panose="02000603000000000000" pitchFamily="2" charset="0"/>
                    <a:cs typeface="CMU Serif Roman" panose="02000603000000000000" pitchFamily="2" charset="0"/>
                  </a:endParaRPr>
                </a:p>
                <a:p>
                  <a:pPr marL="342900" indent="-342900">
                    <a:buFontTx/>
                    <a:buChar char="-"/>
                  </a:pPr>
                  <a:r>
                    <a:rPr lang="en-US" sz="2400" b="0">
                      <a:latin typeface="CMU Serif Roman" panose="02000603000000000000" pitchFamily="2" charset="0"/>
                      <a:ea typeface="CMU Serif Roman" panose="02000603000000000000" pitchFamily="2" charset="0"/>
                      <a:cs typeface="CMU Serif Roman" panose="02000603000000000000" pitchFamily="2" charset="0"/>
                    </a:rPr>
                    <a:t>Oracle Op(</a:t>
                  </a:r>
                  <a14:m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a14:m>
                  <a:r>
                    <a:rPr lang="en-US" sz="2400" b="0">
                      <a:latin typeface="CMU Serif Roman" panose="02000603000000000000" pitchFamily="2" charset="0"/>
                      <a:ea typeface="CMU Serif Roman" panose="02000603000000000000" pitchFamily="2" charset="0"/>
                      <a:cs typeface="CMU Serif Roman" panose="02000603000000000000" pitchFamily="2" charset="0"/>
                    </a:rPr>
                    <a:t>): </a:t>
                  </a:r>
                  <a14:m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←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∘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a14:m>
                  <a:r>
                    <a:rPr lang="en-US">
                      <a:latin typeface="CMU Serif Roman" panose="02000603000000000000" pitchFamily="2" charset="0"/>
                      <a:ea typeface="CMU Serif Roman" panose="02000603000000000000" pitchFamily="2" charset="0"/>
                      <a:cs typeface="CMU Serif Roman" panose="02000603000000000000" pitchFamily="2" charset="0"/>
                    </a:rPr>
                    <a:t>;		</a:t>
                  </a:r>
                </a:p>
                <a:p>
                  <a:pPr marL="342900" indent="-342900">
                    <a:buFontTx/>
                    <a:buChar char="-"/>
                  </a:pPr>
                  <a:r>
                    <a:rPr lang="en-US" sz="2400">
                      <a:latin typeface="CMU Serif Roman" panose="02000603000000000000" pitchFamily="2" charset="0"/>
                      <a:ea typeface="CMU Serif Roman" panose="02000603000000000000" pitchFamily="2" charset="0"/>
                      <a:cs typeface="CMU Serif Roman" panose="02000603000000000000" pitchFamily="2" charset="0"/>
                    </a:rPr>
                    <a:t>Oracle Eq(</a:t>
                  </a:r>
                  <a14:m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a14:m>
                  <a:r>
                    <a:rPr lang="en-US" sz="2400">
                      <a:latin typeface="CMU Serif Roman" panose="02000603000000000000" pitchFamily="2" charset="0"/>
                      <a:ea typeface="CMU Serif Roman" panose="02000603000000000000" pitchFamily="2" charset="0"/>
                      <a:cs typeface="CMU Serif Roman" panose="02000603000000000000" pitchFamily="2" charset="0"/>
                    </a:rPr>
                    <a:t>):</a:t>
                  </a:r>
                  <a:r>
                    <a:rPr lang="en-US">
                      <a:latin typeface="CMU Serif Roman" panose="02000603000000000000" pitchFamily="2" charset="0"/>
                      <a:ea typeface="CMU Serif Roman" panose="02000603000000000000" pitchFamily="2" charset="0"/>
                      <a:cs typeface="CMU Serif Roman" panose="02000603000000000000" pitchFamily="2" charset="0"/>
                    </a:rPr>
                    <a:t>  </a:t>
                  </a:r>
                  <a14:m>
                    <m:oMath xmlns:m="http://schemas.openxmlformats.org/officeDocument/2006/math">
                      <m:r>
                        <m:rPr>
                          <m:lit/>
                        </m:rPr>
                        <a:rPr lang="en-US" sz="2400" i="1">
                          <a:latin typeface="Cambria Math" panose="02040503050406030204" pitchFamily="18" charset="0"/>
                        </a:rPr>
                        <m:t>{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0,1</m:t>
                      </m:r>
                      <m:r>
                        <m:rPr>
                          <m:lit/>
                        </m:rPr>
                        <a:rPr lang="en-US" sz="2400" i="1">
                          <a:latin typeface="Cambria Math" panose="02040503050406030204" pitchFamily="18" charset="0"/>
                        </a:rPr>
                        <m:t>}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←(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endParaRPr lang="en-US" sz="2400">
                    <a:latin typeface="CMU Serif Roman" panose="02000603000000000000" pitchFamily="2" charset="0"/>
                    <a:ea typeface="CMU Serif Roman" panose="02000603000000000000" pitchFamily="2" charset="0"/>
                    <a:cs typeface="CMU Serif Roman" panose="02000603000000000000" pitchFamily="2" charset="0"/>
                  </a:endParaRPr>
                </a:p>
                <a:p>
                  <a:pPr marL="0" indent="0">
                    <a:buNone/>
                  </a:pPr>
                  <a:endParaRPr lang="en-US"/>
                </a:p>
              </p:txBody>
            </p:sp>
          </mc:Choice>
          <mc:Fallback xmlns="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5CEB33CB-BEB6-A8FD-053A-8C5C85992B7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78635" y="2429839"/>
                  <a:ext cx="5970528" cy="1477328"/>
                </a:xfrm>
                <a:prstGeom prst="rect">
                  <a:avLst/>
                </a:prstGeom>
                <a:blipFill>
                  <a:blip r:embed="rId2"/>
                  <a:stretch>
                    <a:fillRect l="-1531" t="-3306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4305A71C-3D23-22B2-D99A-17BC12623DAF}"/>
                  </a:ext>
                </a:extLst>
              </p:cNvPr>
              <p:cNvSpPr/>
              <p:nvPr/>
            </p:nvSpPr>
            <p:spPr>
              <a:xfrm>
                <a:off x="1788968" y="4665617"/>
                <a:ext cx="8614064" cy="757721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Pr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⁡</m:t>
                    </m:r>
                  </m:oMath>
                </a14:m>
                <a:r>
                  <a:rPr lang="en-US" sz="2400">
                    <a:latin typeface="CMU Serif Roman" panose="02000603000000000000" pitchFamily="2" charset="0"/>
                    <a:ea typeface="CMU Serif Roman" panose="02000603000000000000" pitchFamily="2" charset="0"/>
                    <a:cs typeface="CMU Serif Roman" panose="02000603000000000000" pitchFamily="2" charset="0"/>
                  </a:rPr>
                  <a:t>[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  <a:ea typeface="CMU SERIF ROMAN" panose="02000603000000000000" pitchFamily="2" charset="0"/>
                        <a:cs typeface="CMU SERIF ROMAN" panose="02000603000000000000" pitchFamily="2" charset="0"/>
                      </a:rPr>
                      <m:t>𝐴</m:t>
                    </m:r>
                  </m:oMath>
                </a14:m>
                <a:r>
                  <a:rPr lang="en-US" sz="2400">
                    <a:latin typeface="CMU Serif Roman" panose="02000603000000000000" pitchFamily="2" charset="0"/>
                    <a:ea typeface="CMU Serif Roman" panose="02000603000000000000" pitchFamily="2" charset="0"/>
                    <a:cs typeface="CMU Serif Roman" panose="02000603000000000000" pitchFamily="2" charset="0"/>
                  </a:rPr>
                  <a:t> making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MU SERIF ROMAN" panose="02000603000000000000" pitchFamily="2" charset="0"/>
                        <a:cs typeface="CMU SERIF ROMAN" panose="02000603000000000000" pitchFamily="2" charset="0"/>
                      </a:rPr>
                      <m:t>𝑚</m:t>
                    </m:r>
                  </m:oMath>
                </a14:m>
                <a:r>
                  <a:rPr lang="en-US" sz="2400">
                    <a:latin typeface="CMU Serif Roman" panose="02000603000000000000" pitchFamily="2" charset="0"/>
                    <a:ea typeface="CMU Serif Roman" panose="02000603000000000000" pitchFamily="2" charset="0"/>
                    <a:cs typeface="CMU Serif Roman" panose="02000603000000000000" pitchFamily="2" charset="0"/>
                  </a:rPr>
                  <a:t> oracle queries wins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MU Serif Roman" panose="02000603000000000000" pitchFamily="2" charset="0"/>
                        <a:cs typeface="CMU Serif Roman" panose="02000603000000000000" pitchFamily="2" charset="0"/>
                      </a:rPr>
                      <m:t>𝑑𝑙𝑜𝑔</m:t>
                    </m:r>
                  </m:oMath>
                </a14:m>
                <a:r>
                  <a:rPr lang="en-US" sz="2400">
                    <a:latin typeface="CMU Serif Roman" panose="02000603000000000000" pitchFamily="2" charset="0"/>
                    <a:ea typeface="CMU Serif Roman" panose="02000603000000000000" pitchFamily="2" charset="0"/>
                    <a:cs typeface="CMU Serif Roman" panose="02000603000000000000" pitchFamily="2" charset="0"/>
                  </a:rPr>
                  <a:t> game]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MU Serif Roman" panose="02000603000000000000" pitchFamily="2" charset="0"/>
                        <a:cs typeface="CMU Serif Roman" panose="02000603000000000000" pitchFamily="2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MU Serif Roman" panose="02000603000000000000" pitchFamily="2" charset="0"/>
                        <a:cs typeface="CMU Serif Roman" panose="02000603000000000000" pitchFamily="2" charset="0"/>
                      </a:rPr>
                      <m:t>𝑂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MU Serif Roman" panose="02000603000000000000" pitchFamily="2" charset="0"/>
                        <a:cs typeface="CMU Serif Roman" panose="02000603000000000000" pitchFamily="2" charset="0"/>
                      </a:rPr>
                      <m:t>(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MU Serif Roman" panose="02000603000000000000" pitchFamily="2" charset="0"/>
                            <a:cs typeface="CMU Serif Roman" panose="02000603000000000000" pitchFamily="2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MU Serif Roman" panose="02000603000000000000" pitchFamily="2" charset="0"/>
                            <a:cs typeface="CMU Serif Roman" panose="02000603000000000000" pitchFamily="2" charset="0"/>
                          </a:rPr>
                          <m:t>𝑚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MU Serif Roman" panose="02000603000000000000" pitchFamily="2" charset="0"/>
                            <a:cs typeface="CMU Serif Roman" panose="02000603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  <a:ea typeface="CMU Serif Roman" panose="02000603000000000000" pitchFamily="2" charset="0"/>
                        <a:cs typeface="CMU Serif Roman" panose="02000603000000000000" pitchFamily="2" charset="0"/>
                      </a:rPr>
                      <m:t>/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MU Serif Roman" panose="02000603000000000000" pitchFamily="2" charset="0"/>
                        <a:cs typeface="CMU Serif Roman" panose="02000603000000000000" pitchFamily="2" charset="0"/>
                      </a:rPr>
                      <m:t>𝑝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MU Serif Roman" panose="02000603000000000000" pitchFamily="2" charset="0"/>
                        <a:cs typeface="CMU Serif Roman" panose="02000603000000000000" pitchFamily="2" charset="0"/>
                      </a:rPr>
                      <m:t>)</m:t>
                    </m:r>
                  </m:oMath>
                </a14:m>
                <a:endParaRPr lang="en-US" sz="2400">
                  <a:latin typeface="CMU Serif Roman" panose="02000603000000000000" pitchFamily="2" charset="0"/>
                  <a:ea typeface="CMU Serif Roman" panose="02000603000000000000" pitchFamily="2" charset="0"/>
                  <a:cs typeface="CMU Serif Roman" panose="02000603000000000000" pitchFamily="2" charset="0"/>
                </a:endParaRP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4305A71C-3D23-22B2-D99A-17BC12623D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8968" y="4665617"/>
                <a:ext cx="8614064" cy="75772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04EB6A-7E4B-8279-CB2A-F26BA2A88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0E443-75A1-4C43-B58A-74D2520A4F3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065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1424C8-356A-8951-6627-CB25A86DD3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GGM Types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2EE018F-0B43-6C76-242E-5DDC69EF229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1001124"/>
              </a:xfrm>
            </p:spPr>
            <p:txBody>
              <a:bodyPr/>
              <a:lstStyle/>
              <a:p>
                <a:r>
                  <a:rPr lang="en-US"/>
                  <a:t>Oracles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Op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(⋅,⋅)</m:t>
                    </m:r>
                  </m:oMath>
                </a14:m>
                <a:r>
                  <a:rPr lang="en-US"/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Eq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(⋅,⋅)</m:t>
                    </m:r>
                  </m:oMath>
                </a14:m>
                <a:r>
                  <a:rPr lang="en-US"/>
                  <a:t> abstract the </a:t>
                </a:r>
                <a:r>
                  <a:rPr lang="en-US">
                    <a:solidFill>
                      <a:schemeClr val="accent5"/>
                    </a:solidFill>
                  </a:rPr>
                  <a:t>group operations</a:t>
                </a:r>
                <a:r>
                  <a:rPr lang="en-US"/>
                  <a:t>.</a:t>
                </a:r>
              </a:p>
              <a:p>
                <a:r>
                  <a:rPr lang="en-US"/>
                  <a:t>But how to </a:t>
                </a:r>
                <a:r>
                  <a:rPr lang="en-US" i="1"/>
                  <a:t>hide </a:t>
                </a:r>
                <a:r>
                  <a:rPr lang="en-US">
                    <a:solidFill>
                      <a:schemeClr val="accent2"/>
                    </a:solidFill>
                  </a:rPr>
                  <a:t>group elements</a:t>
                </a:r>
                <a:r>
                  <a:rPr lang="en-US"/>
                  <a:t>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2EE018F-0B43-6C76-242E-5DDC69EF229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1001124"/>
              </a:xfrm>
              <a:blipFill>
                <a:blip r:embed="rId2"/>
                <a:stretch>
                  <a:fillRect l="-1043" t="-10909" b="-14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6C6672-879D-AFFF-950B-1DEE28EAA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0E443-75A1-4C43-B58A-74D2520A4F33}" type="slidenum">
              <a:rPr lang="en-US" smtClean="0"/>
              <a:t>6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630FA88-5784-348F-854C-45046548772C}"/>
              </a:ext>
            </a:extLst>
          </p:cNvPr>
          <p:cNvSpPr txBox="1"/>
          <p:nvPr/>
        </p:nvSpPr>
        <p:spPr>
          <a:xfrm>
            <a:off x="4726721" y="2826749"/>
            <a:ext cx="26116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Two paradigms</a:t>
            </a:r>
            <a:endParaRPr lang="en-US" u="sng">
              <a:latin typeface="CMU Serif Roman" panose="02000603000000000000" pitchFamily="2" charset="0"/>
              <a:ea typeface="CMU Serif Roman" panose="02000603000000000000" pitchFamily="2" charset="0"/>
              <a:cs typeface="CMU Serif Roman" panose="02000603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1EADA00-2211-7898-1318-771447FBF2CD}"/>
              </a:ext>
            </a:extLst>
          </p:cNvPr>
          <p:cNvSpPr txBox="1"/>
          <p:nvPr/>
        </p:nvSpPr>
        <p:spPr>
          <a:xfrm>
            <a:off x="7783211" y="3503342"/>
            <a:ext cx="26116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Reference elements from a hidden table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8A8A10C-5642-D1AE-1E6B-05D260AA38B1}"/>
              </a:ext>
            </a:extLst>
          </p:cNvPr>
          <p:cNvSpPr txBox="1"/>
          <p:nvPr/>
        </p:nvSpPr>
        <p:spPr>
          <a:xfrm>
            <a:off x="2051156" y="3503342"/>
            <a:ext cx="26116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Encode elements as random bitstrings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FC281EF-1BF4-4DB6-41C5-F95419E5BDF6}"/>
                  </a:ext>
                </a:extLst>
              </p:cNvPr>
              <p:cNvSpPr txBox="1"/>
              <p:nvPr/>
            </p:nvSpPr>
            <p:spPr>
              <a:xfrm>
                <a:off x="2051156" y="4296190"/>
                <a:ext cx="2361672" cy="5113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𝜎</m:t>
                    </m:r>
                    <m:groupChr>
                      <m:groupChrPr>
                        <m:chr m:val="←"/>
                        <m:vertJc m:val="bot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$</m:t>
                        </m:r>
                      </m:e>
                    </m:groupChr>
                    <m:r>
                      <a:rPr lang="en-US" b="0" i="1" smtClean="0">
                        <a:latin typeface="Cambria Math" panose="02040503050406030204" pitchFamily="18" charset="0"/>
                      </a:rPr>
                      <m:t> 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𝔾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∗`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/>
                  <a:t> 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FC281EF-1BF4-4DB6-41C5-F95419E5BD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1156" y="4296190"/>
                <a:ext cx="2361672" cy="51135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3E72537-4C9D-6D01-B4E4-088AE51B93D3}"/>
                  </a:ext>
                </a:extLst>
              </p:cNvPr>
              <p:cNvSpPr txBox="1"/>
              <p:nvPr/>
            </p:nvSpPr>
            <p:spPr>
              <a:xfrm>
                <a:off x="1890026" y="4892511"/>
                <a:ext cx="2933945" cy="4049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Op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3E72537-4C9D-6D01-B4E4-088AE51B93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0026" y="4892511"/>
                <a:ext cx="2933945" cy="404983"/>
              </a:xfrm>
              <a:prstGeom prst="rect">
                <a:avLst/>
              </a:prstGeom>
              <a:blipFill>
                <a:blip r:embed="rId4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5E759571-3725-8E74-20CC-15EABD759E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4072506"/>
              </p:ext>
            </p:extLst>
          </p:nvPr>
        </p:nvGraphicFramePr>
        <p:xfrm>
          <a:off x="6773387" y="4241389"/>
          <a:ext cx="1727718" cy="121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3859">
                  <a:extLst>
                    <a:ext uri="{9D8B030D-6E8A-4147-A177-3AD203B41FA5}">
                      <a16:colId xmlns:a16="http://schemas.microsoft.com/office/drawing/2014/main" val="2467023751"/>
                    </a:ext>
                  </a:extLst>
                </a:gridCol>
                <a:gridCol w="863859">
                  <a:extLst>
                    <a:ext uri="{9D8B030D-6E8A-4147-A177-3AD203B41FA5}">
                      <a16:colId xmlns:a16="http://schemas.microsoft.com/office/drawing/2014/main" val="3371695447"/>
                    </a:ext>
                  </a:extLst>
                </a:gridCol>
              </a:tblGrid>
              <a:tr h="130805"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latin typeface="CMU Serif Roman" panose="02000603000000000000" pitchFamily="2" charset="0"/>
                          <a:ea typeface="CMU Serif Roman" panose="02000603000000000000" pitchFamily="2" charset="0"/>
                          <a:cs typeface="CMU Serif Roman" panose="02000603000000000000" pitchFamily="2" charset="0"/>
                        </a:rPr>
                        <a:t>Index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latin typeface="CMU Serif Roman" panose="02000603000000000000" pitchFamily="2" charset="0"/>
                          <a:ea typeface="CMU Serif Roman" panose="02000603000000000000" pitchFamily="2" charset="0"/>
                          <a:cs typeface="CMU Serif Roman" panose="02000603000000000000" pitchFamily="2" charset="0"/>
                        </a:rPr>
                        <a:t>Element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1740875"/>
                  </a:ext>
                </a:extLst>
              </a:tr>
              <a:tr h="130805"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latin typeface="CMU Serif Roman" panose="02000603000000000000" pitchFamily="2" charset="0"/>
                          <a:ea typeface="CMU Serif Roman" panose="02000603000000000000" pitchFamily="2" charset="0"/>
                          <a:cs typeface="CMU Serif Roman" panose="02000603000000000000" pitchFamily="2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latin typeface="CMU Serif Roman" panose="02000603000000000000" pitchFamily="2" charset="0"/>
                          <a:ea typeface="CMU Serif Roman" panose="02000603000000000000" pitchFamily="2" charset="0"/>
                          <a:cs typeface="CMU Serif Roman" panose="02000603000000000000" pitchFamily="2" charset="0"/>
                        </a:rPr>
                        <a:t>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0118856"/>
                  </a:ext>
                </a:extLst>
              </a:tr>
              <a:tr h="130805"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latin typeface="CMU Serif Roman" panose="02000603000000000000" pitchFamily="2" charset="0"/>
                          <a:ea typeface="CMU Serif Roman" panose="02000603000000000000" pitchFamily="2" charset="0"/>
                          <a:cs typeface="CMU Serif Roman" panose="02000603000000000000" pitchFamily="2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latin typeface="CMU Serif Roman" panose="02000603000000000000" pitchFamily="2" charset="0"/>
                          <a:ea typeface="CMU Serif Roman" panose="02000603000000000000" pitchFamily="2" charset="0"/>
                          <a:cs typeface="CMU Serif Roman" panose="02000603000000000000" pitchFamily="2" charset="0"/>
                        </a:rPr>
                        <a:t>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1203182"/>
                  </a:ext>
                </a:extLst>
              </a:tr>
              <a:tr h="130805">
                <a:tc>
                  <a:txBody>
                    <a:bodyPr/>
                    <a:lstStyle/>
                    <a:p>
                      <a:pPr algn="ctr"/>
                      <a:endParaRPr lang="en-US" sz="1400">
                        <a:latin typeface="CMU Serif Roman" panose="02000603000000000000" pitchFamily="2" charset="0"/>
                        <a:ea typeface="CMU Serif Roman" panose="02000603000000000000" pitchFamily="2" charset="0"/>
                        <a:cs typeface="CMU Serif Roman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latin typeface="CMU Serif Roman" panose="02000603000000000000" pitchFamily="2" charset="0"/>
                        <a:ea typeface="CMU Serif Roman" panose="02000603000000000000" pitchFamily="2" charset="0"/>
                        <a:cs typeface="CMU Serif Roman" panose="02000603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7711116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519F2EB-54D4-F1FF-7273-487690425959}"/>
                  </a:ext>
                </a:extLst>
              </p:cNvPr>
              <p:cNvSpPr txBox="1"/>
              <p:nvPr/>
            </p:nvSpPr>
            <p:spPr>
              <a:xfrm>
                <a:off x="8586180" y="4475165"/>
                <a:ext cx="265976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Op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(1,2)→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Index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519F2EB-54D4-F1FF-7273-4876904259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86180" y="4475165"/>
                <a:ext cx="2659767" cy="369332"/>
              </a:xfrm>
              <a:prstGeom prst="rect">
                <a:avLst/>
              </a:prstGeom>
              <a:blipFill>
                <a:blip r:embed="rId5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708701C-A353-8DCE-4215-A4082FA49CEC}"/>
                  </a:ext>
                </a:extLst>
              </p:cNvPr>
              <p:cNvSpPr txBox="1"/>
              <p:nvPr/>
            </p:nvSpPr>
            <p:spPr>
              <a:xfrm>
                <a:off x="9096700" y="4474482"/>
                <a:ext cx="145745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Op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(1,2)→3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708701C-A353-8DCE-4215-A4082FA49C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96700" y="4474482"/>
                <a:ext cx="1457450" cy="369332"/>
              </a:xfrm>
              <a:prstGeom prst="rect">
                <a:avLst/>
              </a:prstGeom>
              <a:blipFill>
                <a:blip r:embed="rId6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3C4C273A-22E1-96BD-2278-8BF7CF673A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1158213"/>
              </p:ext>
            </p:extLst>
          </p:nvPr>
        </p:nvGraphicFramePr>
        <p:xfrm>
          <a:off x="6773387" y="4224992"/>
          <a:ext cx="1727718" cy="121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3859">
                  <a:extLst>
                    <a:ext uri="{9D8B030D-6E8A-4147-A177-3AD203B41FA5}">
                      <a16:colId xmlns:a16="http://schemas.microsoft.com/office/drawing/2014/main" val="2467023751"/>
                    </a:ext>
                  </a:extLst>
                </a:gridCol>
                <a:gridCol w="863859">
                  <a:extLst>
                    <a:ext uri="{9D8B030D-6E8A-4147-A177-3AD203B41FA5}">
                      <a16:colId xmlns:a16="http://schemas.microsoft.com/office/drawing/2014/main" val="3371695447"/>
                    </a:ext>
                  </a:extLst>
                </a:gridCol>
              </a:tblGrid>
              <a:tr h="130805"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latin typeface="CMU Serif Roman" panose="02000603000000000000" pitchFamily="2" charset="0"/>
                          <a:ea typeface="CMU Serif Roman" panose="02000603000000000000" pitchFamily="2" charset="0"/>
                          <a:cs typeface="CMU Serif Roman" panose="02000603000000000000" pitchFamily="2" charset="0"/>
                        </a:rPr>
                        <a:t>Index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latin typeface="CMU Serif Roman" panose="02000603000000000000" pitchFamily="2" charset="0"/>
                          <a:ea typeface="CMU Serif Roman" panose="02000603000000000000" pitchFamily="2" charset="0"/>
                          <a:cs typeface="CMU Serif Roman" panose="02000603000000000000" pitchFamily="2" charset="0"/>
                        </a:rPr>
                        <a:t>Element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1740875"/>
                  </a:ext>
                </a:extLst>
              </a:tr>
              <a:tr h="130805"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latin typeface="CMU Serif Roman" panose="02000603000000000000" pitchFamily="2" charset="0"/>
                          <a:ea typeface="CMU Serif Roman" panose="02000603000000000000" pitchFamily="2" charset="0"/>
                          <a:cs typeface="CMU Serif Roman" panose="02000603000000000000" pitchFamily="2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latin typeface="CMU Serif Roman" panose="02000603000000000000" pitchFamily="2" charset="0"/>
                          <a:ea typeface="CMU Serif Roman" panose="02000603000000000000" pitchFamily="2" charset="0"/>
                          <a:cs typeface="CMU Serif Roman" panose="02000603000000000000" pitchFamily="2" charset="0"/>
                        </a:rPr>
                        <a:t>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0118856"/>
                  </a:ext>
                </a:extLst>
              </a:tr>
              <a:tr h="130805"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latin typeface="CMU Serif Roman" panose="02000603000000000000" pitchFamily="2" charset="0"/>
                          <a:ea typeface="CMU Serif Roman" panose="02000603000000000000" pitchFamily="2" charset="0"/>
                          <a:cs typeface="CMU Serif Roman" panose="02000603000000000000" pitchFamily="2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latin typeface="CMU Serif Roman" panose="02000603000000000000" pitchFamily="2" charset="0"/>
                          <a:ea typeface="CMU Serif Roman" panose="02000603000000000000" pitchFamily="2" charset="0"/>
                          <a:cs typeface="CMU Serif Roman" panose="02000603000000000000" pitchFamily="2" charset="0"/>
                        </a:rPr>
                        <a:t>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1203182"/>
                  </a:ext>
                </a:extLst>
              </a:tr>
              <a:tr h="130805"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latin typeface="CMU Serif Roman" panose="02000603000000000000" pitchFamily="2" charset="0"/>
                          <a:ea typeface="CMU Serif Roman" panose="02000603000000000000" pitchFamily="2" charset="0"/>
                          <a:cs typeface="CMU Serif Roman" panose="02000603000000000000" pitchFamily="2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err="1">
                          <a:latin typeface="CMU Serif Roman" panose="02000603000000000000" pitchFamily="2" charset="0"/>
                          <a:ea typeface="CMU Serif Roman" panose="02000603000000000000" pitchFamily="2" charset="0"/>
                          <a:cs typeface="CMU Serif Roman" panose="02000603000000000000" pitchFamily="2" charset="0"/>
                        </a:rPr>
                        <a:t>a+b</a:t>
                      </a:r>
                      <a:endParaRPr lang="en-US" sz="1400">
                        <a:latin typeface="CMU Serif Roman" panose="02000603000000000000" pitchFamily="2" charset="0"/>
                        <a:ea typeface="CMU Serif Roman" panose="02000603000000000000" pitchFamily="2" charset="0"/>
                        <a:cs typeface="CMU Serif Roman" panose="02000603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7711116"/>
                  </a:ext>
                </a:extLst>
              </a:tr>
            </a:tbl>
          </a:graphicData>
        </a:graphic>
      </p:graphicFrame>
      <p:sp>
        <p:nvSpPr>
          <p:cNvPr id="16" name="Rectangle 15">
            <a:extLst>
              <a:ext uri="{FF2B5EF4-FFF2-40B4-BE49-F238E27FC236}">
                <a16:creationId xmlns:a16="http://schemas.microsoft.com/office/drawing/2014/main" id="{22F6A902-52A0-7659-5CC6-7950006951AB}"/>
              </a:ext>
            </a:extLst>
          </p:cNvPr>
          <p:cNvSpPr/>
          <p:nvPr/>
        </p:nvSpPr>
        <p:spPr>
          <a:xfrm>
            <a:off x="1588928" y="3462603"/>
            <a:ext cx="3664176" cy="2051932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245E9B7-A032-9121-3504-3D0300150081}"/>
              </a:ext>
            </a:extLst>
          </p:cNvPr>
          <p:cNvSpPr/>
          <p:nvPr/>
        </p:nvSpPr>
        <p:spPr>
          <a:xfrm>
            <a:off x="6691596" y="3462603"/>
            <a:ext cx="4628206" cy="2051932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426AF96-BB98-2B2B-FE3F-9D6046D3A71D}"/>
              </a:ext>
            </a:extLst>
          </p:cNvPr>
          <p:cNvSpPr txBox="1"/>
          <p:nvPr/>
        </p:nvSpPr>
        <p:spPr>
          <a:xfrm>
            <a:off x="1930995" y="5599497"/>
            <a:ext cx="26725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solidFill>
                  <a:srgbClr val="0070C0"/>
                </a:solidFill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Shoup’s</a:t>
            </a:r>
            <a:r>
              <a:rPr lang="en-US" sz="2000" dirty="0">
                <a:solidFill>
                  <a:srgbClr val="0070C0"/>
                </a:solidFill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 GGM </a:t>
            </a:r>
            <a:r>
              <a:rPr lang="en-US" sz="2000" dirty="0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[Sho97]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B3E6E5E-363D-946E-4A1A-76336DB3E16C}"/>
              </a:ext>
            </a:extLst>
          </p:cNvPr>
          <p:cNvSpPr txBox="1"/>
          <p:nvPr/>
        </p:nvSpPr>
        <p:spPr>
          <a:xfrm>
            <a:off x="6586606" y="5599497"/>
            <a:ext cx="50048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Maurer’s GGM </a:t>
            </a:r>
            <a:r>
              <a:rPr lang="en-US" sz="2000" dirty="0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[Mau05], </a:t>
            </a:r>
            <a:r>
              <a:rPr lang="en-US" sz="2000" dirty="0">
                <a:solidFill>
                  <a:srgbClr val="0070C0"/>
                </a:solidFill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TS-GGM</a:t>
            </a:r>
            <a:r>
              <a:rPr lang="en-US" sz="2000" dirty="0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 [Zha22]</a:t>
            </a:r>
          </a:p>
        </p:txBody>
      </p:sp>
    </p:spTree>
    <p:extLst>
      <p:ext uri="{BB962C8B-B14F-4D97-AF65-F5344CB8AC3E}">
        <p14:creationId xmlns:p14="http://schemas.microsoft.com/office/powerpoint/2010/main" val="2573571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/>
      <p:bldP spid="7" grpId="0"/>
      <p:bldP spid="6" grpId="0"/>
      <p:bldP spid="9" grpId="0"/>
      <p:bldP spid="10" grpId="0"/>
      <p:bldP spid="12" grpId="0"/>
      <p:bldP spid="12" grpId="1"/>
      <p:bldP spid="13" grpId="0"/>
      <p:bldP spid="16" grpId="0" animBg="1"/>
      <p:bldP spid="18" grpId="0" animBg="1"/>
      <p:bldP spid="19" grpId="0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9A95FA-47A0-CEF7-D34F-C18EB6E397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MU Serif"/>
              </a:rPr>
              <a:t>Algebraic Group Model [FKL18]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C24E51-1D2E-40F4-3BC9-59E2B1559C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611043"/>
          </a:xfrm>
        </p:spPr>
        <p:txBody>
          <a:bodyPr>
            <a:normAutofit fontScale="92500"/>
          </a:bodyPr>
          <a:lstStyle/>
          <a:p>
            <a:r>
              <a:rPr lang="en-US" dirty="0"/>
              <a:t>Each algorithm algebraically </a:t>
            </a:r>
            <a:r>
              <a:rPr lang="en-US" i="1" dirty="0"/>
              <a:t>explains</a:t>
            </a:r>
            <a:r>
              <a:rPr lang="en-US" dirty="0"/>
              <a:t> its outputs from its inputs.</a:t>
            </a:r>
          </a:p>
          <a:p>
            <a:endParaRPr lang="en-US" dirty="0"/>
          </a:p>
        </p:txBody>
      </p:sp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66ABB4BC-8243-4B04-AB84-AFD4E6C19B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0E443-75A1-4C43-B58A-74D2520A4F33}" type="slidenum">
              <a:rPr lang="en-US" smtClean="0"/>
              <a:t>7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B7FAD97-5101-793F-E947-061E3D4F22DA}"/>
              </a:ext>
            </a:extLst>
          </p:cNvPr>
          <p:cNvSpPr/>
          <p:nvPr/>
        </p:nvSpPr>
        <p:spPr>
          <a:xfrm>
            <a:off x="3484880" y="3429000"/>
            <a:ext cx="1198880" cy="1148080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C36075C-2F89-B95D-82D3-5BADA5F77736}"/>
              </a:ext>
            </a:extLst>
          </p:cNvPr>
          <p:cNvSpPr txBox="1"/>
          <p:nvPr/>
        </p:nvSpPr>
        <p:spPr>
          <a:xfrm>
            <a:off x="3838098" y="3710652"/>
            <a:ext cx="4924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A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7170D707-F356-2BE7-40EA-73C3BF51C394}"/>
              </a:ext>
            </a:extLst>
          </p:cNvPr>
          <p:cNvGrpSpPr/>
          <p:nvPr/>
        </p:nvGrpSpPr>
        <p:grpSpPr>
          <a:xfrm>
            <a:off x="2387600" y="3287416"/>
            <a:ext cx="1097280" cy="461665"/>
            <a:chOff x="2387600" y="3287416"/>
            <a:chExt cx="1097280" cy="461665"/>
          </a:xfrm>
        </p:grpSpPr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E9E10978-5EFE-F02E-E9D0-69EFFC2143F9}"/>
                </a:ext>
              </a:extLst>
            </p:cNvPr>
            <p:cNvCxnSpPr/>
            <p:nvPr/>
          </p:nvCxnSpPr>
          <p:spPr>
            <a:xfrm>
              <a:off x="2387600" y="3710652"/>
              <a:ext cx="1097280" cy="0"/>
            </a:xfrm>
            <a:prstGeom prst="straightConnector1">
              <a:avLst/>
            </a:prstGeom>
            <a:ln>
              <a:solidFill>
                <a:schemeClr val="accent2"/>
              </a:solidFill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66B971B5-7B87-7124-4E4D-B0DAEFEE09AE}"/>
                    </a:ext>
                  </a:extLst>
                </p:cNvPr>
                <p:cNvSpPr txBox="1"/>
                <p:nvPr/>
              </p:nvSpPr>
              <p:spPr>
                <a:xfrm>
                  <a:off x="2654912" y="3287416"/>
                  <a:ext cx="426206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66B971B5-7B87-7124-4E4D-B0DAEFEE09A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54912" y="3287416"/>
                  <a:ext cx="426206" cy="461665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24333DEB-C4FC-BA01-6025-2164FCB7798A}"/>
              </a:ext>
            </a:extLst>
          </p:cNvPr>
          <p:cNvGrpSpPr/>
          <p:nvPr/>
        </p:nvGrpSpPr>
        <p:grpSpPr>
          <a:xfrm>
            <a:off x="2387600" y="3903056"/>
            <a:ext cx="1097280" cy="461665"/>
            <a:chOff x="2387600" y="3903056"/>
            <a:chExt cx="1097280" cy="461665"/>
          </a:xfrm>
        </p:grpSpPr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EEDC56C9-1E9C-5A13-1258-1DF6B46A99EA}"/>
                </a:ext>
              </a:extLst>
            </p:cNvPr>
            <p:cNvCxnSpPr/>
            <p:nvPr/>
          </p:nvCxnSpPr>
          <p:spPr>
            <a:xfrm>
              <a:off x="2387600" y="4295427"/>
              <a:ext cx="1097280" cy="0"/>
            </a:xfrm>
            <a:prstGeom prst="straightConnector1">
              <a:avLst/>
            </a:prstGeom>
            <a:ln>
              <a:solidFill>
                <a:schemeClr val="accent2"/>
              </a:solidFill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096540AA-351D-FEFF-C06F-CBA4CBF43F31}"/>
                    </a:ext>
                  </a:extLst>
                </p:cNvPr>
                <p:cNvSpPr txBox="1"/>
                <p:nvPr/>
              </p:nvSpPr>
              <p:spPr>
                <a:xfrm>
                  <a:off x="2660490" y="3903056"/>
                  <a:ext cx="420628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096540AA-351D-FEFF-C06F-CBA4CBF43F3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60490" y="3903056"/>
                  <a:ext cx="420628" cy="461665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137F3056-D48D-EE51-FCAE-5B56A55FE3A4}"/>
              </a:ext>
            </a:extLst>
          </p:cNvPr>
          <p:cNvGrpSpPr/>
          <p:nvPr/>
        </p:nvGrpSpPr>
        <p:grpSpPr>
          <a:xfrm>
            <a:off x="4683760" y="3316748"/>
            <a:ext cx="1097280" cy="461665"/>
            <a:chOff x="4683760" y="3316748"/>
            <a:chExt cx="1097280" cy="461665"/>
          </a:xfrm>
        </p:grpSpPr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A7CFA52F-C04C-CBCA-F483-B7FBB5774719}"/>
                </a:ext>
              </a:extLst>
            </p:cNvPr>
            <p:cNvCxnSpPr/>
            <p:nvPr/>
          </p:nvCxnSpPr>
          <p:spPr>
            <a:xfrm>
              <a:off x="4683760" y="3723063"/>
              <a:ext cx="1097280" cy="0"/>
            </a:xfrm>
            <a:prstGeom prst="straightConnector1">
              <a:avLst/>
            </a:prstGeom>
            <a:ln>
              <a:solidFill>
                <a:schemeClr val="accent2"/>
              </a:solidFill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937A805A-D30B-9CD3-BE5E-084B566B40ED}"/>
                    </a:ext>
                  </a:extLst>
                </p:cNvPr>
                <p:cNvSpPr txBox="1"/>
                <p:nvPr/>
              </p:nvSpPr>
              <p:spPr>
                <a:xfrm>
                  <a:off x="5000285" y="3316748"/>
                  <a:ext cx="397993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937A805A-D30B-9CD3-BE5E-084B566B40E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00285" y="3316748"/>
                  <a:ext cx="397993" cy="461665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F46B5B77-6F92-449D-EBDA-14BC1AC97F17}"/>
              </a:ext>
            </a:extLst>
          </p:cNvPr>
          <p:cNvGrpSpPr/>
          <p:nvPr/>
        </p:nvGrpSpPr>
        <p:grpSpPr>
          <a:xfrm>
            <a:off x="4683759" y="3841643"/>
            <a:ext cx="1146789" cy="461665"/>
            <a:chOff x="4683759" y="3841643"/>
            <a:chExt cx="1146789" cy="461665"/>
          </a:xfrm>
        </p:grpSpPr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4FC6D122-1FFA-B5F2-CEA8-F0D3F3C6F5E5}"/>
                </a:ext>
              </a:extLst>
            </p:cNvPr>
            <p:cNvCxnSpPr/>
            <p:nvPr/>
          </p:nvCxnSpPr>
          <p:spPr>
            <a:xfrm>
              <a:off x="4683760" y="4295427"/>
              <a:ext cx="109728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26E42F60-2D6C-ADA8-87C6-7B594C5B8C0A}"/>
                    </a:ext>
                  </a:extLst>
                </p:cNvPr>
                <p:cNvSpPr txBox="1"/>
                <p:nvPr/>
              </p:nvSpPr>
              <p:spPr>
                <a:xfrm>
                  <a:off x="4683759" y="3841643"/>
                  <a:ext cx="1146789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⟨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⟩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26E42F60-2D6C-ADA8-87C6-7B594C5B8C0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83759" y="3841643"/>
                  <a:ext cx="1146789" cy="461665"/>
                </a:xfrm>
                <a:prstGeom prst="rect">
                  <a:avLst/>
                </a:prstGeom>
                <a:blipFill>
                  <a:blip r:embed="rId6"/>
                  <a:stretch>
                    <a:fillRect l="-1099" r="-2198" b="-1621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0818E0FF-131A-0B79-5F54-D6D6B8D73606}"/>
                  </a:ext>
                </a:extLst>
              </p:cNvPr>
              <p:cNvSpPr txBox="1"/>
              <p:nvPr/>
            </p:nvSpPr>
            <p:spPr>
              <a:xfrm>
                <a:off x="3766392" y="4627899"/>
                <a:ext cx="273145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0" dirty="0">
                    <a:latin typeface="CMU Serif Roman" panose="02000603000000000000" pitchFamily="2" charset="0"/>
                    <a:ea typeface="CMU Serif Roman" panose="02000603000000000000" pitchFamily="2" charset="0"/>
                    <a:cs typeface="CMU Serif Roman" panose="02000603000000000000" pitchFamily="2" charset="0"/>
                  </a:rPr>
                  <a:t>Where</a:t>
                </a:r>
                <a:r>
                  <a:rPr lang="en-US" sz="2400" b="0" dirty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0818E0FF-131A-0B79-5F54-D6D6B8D736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6392" y="4627899"/>
                <a:ext cx="2731453" cy="461665"/>
              </a:xfrm>
              <a:prstGeom prst="rect">
                <a:avLst/>
              </a:prstGeom>
              <a:blipFill>
                <a:blip r:embed="rId7"/>
                <a:stretch>
                  <a:fillRect l="-3704" t="-13514" b="-270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Rectangle 38">
            <a:extLst>
              <a:ext uri="{FF2B5EF4-FFF2-40B4-BE49-F238E27FC236}">
                <a16:creationId xmlns:a16="http://schemas.microsoft.com/office/drawing/2014/main" id="{3C3A8B17-387C-C51D-9A61-7B4D1CE5C82B}"/>
              </a:ext>
            </a:extLst>
          </p:cNvPr>
          <p:cNvSpPr/>
          <p:nvPr/>
        </p:nvSpPr>
        <p:spPr>
          <a:xfrm>
            <a:off x="5781040" y="3429000"/>
            <a:ext cx="1198880" cy="114808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30E8CF32-9430-137E-08FB-DBC90D1E73EB}"/>
              </a:ext>
            </a:extLst>
          </p:cNvPr>
          <p:cNvSpPr txBox="1"/>
          <p:nvPr/>
        </p:nvSpPr>
        <p:spPr>
          <a:xfrm>
            <a:off x="6134258" y="3710652"/>
            <a:ext cx="4860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R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0C324F58-3A5F-FCEE-35BC-DBCD504920ED}"/>
              </a:ext>
            </a:extLst>
          </p:cNvPr>
          <p:cNvGrpSpPr/>
          <p:nvPr/>
        </p:nvGrpSpPr>
        <p:grpSpPr>
          <a:xfrm>
            <a:off x="6979920" y="3756986"/>
            <a:ext cx="3750135" cy="400110"/>
            <a:chOff x="4683760" y="3526154"/>
            <a:chExt cx="3750135" cy="400110"/>
          </a:xfrm>
        </p:grpSpPr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B8435A8F-BC1B-747F-9C71-C4C780874083}"/>
                </a:ext>
              </a:extLst>
            </p:cNvPr>
            <p:cNvCxnSpPr>
              <a:cxnSpLocks/>
            </p:cNvCxnSpPr>
            <p:nvPr/>
          </p:nvCxnSpPr>
          <p:spPr>
            <a:xfrm>
              <a:off x="4683760" y="3723063"/>
              <a:ext cx="518160" cy="0"/>
            </a:xfrm>
            <a:prstGeom prst="straightConnector1">
              <a:avLst/>
            </a:prstGeom>
            <a:ln>
              <a:solidFill>
                <a:schemeClr val="accent2"/>
              </a:solidFill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097F7044-9308-2D9B-6E42-38767B95FA96}"/>
                </a:ext>
              </a:extLst>
            </p:cNvPr>
            <p:cNvSpPr txBox="1"/>
            <p:nvPr/>
          </p:nvSpPr>
          <p:spPr>
            <a:xfrm>
              <a:off x="5201920" y="3526154"/>
              <a:ext cx="323197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CMU Serif Roman" panose="02000603000000000000" pitchFamily="2" charset="0"/>
                  <a:ea typeface="CMU Serif Roman" panose="02000603000000000000" pitchFamily="2" charset="0"/>
                  <a:cs typeface="CMU Serif Roman" panose="02000603000000000000" pitchFamily="2" charset="0"/>
                </a:rPr>
                <a:t>Solution to a hard problem</a:t>
              </a:r>
            </a:p>
          </p:txBody>
        </p:sp>
      </p:grpSp>
      <p:sp>
        <p:nvSpPr>
          <p:cNvPr id="45" name="Rectangle 44">
            <a:extLst>
              <a:ext uri="{FF2B5EF4-FFF2-40B4-BE49-F238E27FC236}">
                <a16:creationId xmlns:a16="http://schemas.microsoft.com/office/drawing/2014/main" id="{4077285E-04BB-E8D4-2F68-9E4BEAE545AD}"/>
              </a:ext>
            </a:extLst>
          </p:cNvPr>
          <p:cNvSpPr/>
          <p:nvPr/>
        </p:nvSpPr>
        <p:spPr>
          <a:xfrm>
            <a:off x="3081118" y="2915920"/>
            <a:ext cx="4102002" cy="2357120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4D235335-DA49-7E88-0B2F-C3273017637E}"/>
              </a:ext>
            </a:extLst>
          </p:cNvPr>
          <p:cNvSpPr txBox="1"/>
          <p:nvPr/>
        </p:nvSpPr>
        <p:spPr>
          <a:xfrm>
            <a:off x="3716342" y="5315431"/>
            <a:ext cx="29658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Solver for hard problem</a:t>
            </a:r>
          </a:p>
        </p:txBody>
      </p:sp>
    </p:spTree>
    <p:extLst>
      <p:ext uri="{BB962C8B-B14F-4D97-AF65-F5344CB8AC3E}">
        <p14:creationId xmlns:p14="http://schemas.microsoft.com/office/powerpoint/2010/main" val="117608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37" grpId="0"/>
      <p:bldP spid="39" grpId="0" animBg="1"/>
      <p:bldP spid="40" grpId="0"/>
      <p:bldP spid="45" grpId="0" animBg="1"/>
      <p:bldP spid="4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22A4AA-8756-7F74-EBF2-3646CC34BA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KZZ philosophical critiques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337E9D-7D0E-0BF6-1A08-183371D2D9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US" b="1" dirty="0">
                <a:highlight>
                  <a:srgbClr val="FFFF00"/>
                </a:highlight>
              </a:rPr>
              <a:t>What differentiates input/output </a:t>
            </a:r>
            <a:r>
              <a:rPr lang="en-US" b="1" dirty="0">
                <a:solidFill>
                  <a:schemeClr val="accent4"/>
                </a:solidFill>
                <a:highlight>
                  <a:srgbClr val="FFFF00"/>
                </a:highlight>
              </a:rPr>
              <a:t>bits</a:t>
            </a:r>
            <a:r>
              <a:rPr lang="en-US" b="1" dirty="0">
                <a:highlight>
                  <a:srgbClr val="FFFF00"/>
                </a:highlight>
              </a:rPr>
              <a:t> vs. </a:t>
            </a:r>
            <a:r>
              <a:rPr lang="en-US" b="1" dirty="0">
                <a:solidFill>
                  <a:schemeClr val="accent6"/>
                </a:solidFill>
                <a:highlight>
                  <a:srgbClr val="FFFF00"/>
                </a:highlight>
              </a:rPr>
              <a:t>group elements</a:t>
            </a:r>
            <a:r>
              <a:rPr lang="en-US" b="1" dirty="0"/>
              <a:t>?</a:t>
            </a:r>
          </a:p>
          <a:p>
            <a:pPr>
              <a:buFont typeface="Wingdings" pitchFamily="2" charset="2"/>
              <a:buChar char="q"/>
            </a:pPr>
            <a:r>
              <a:rPr lang="en-US" dirty="0"/>
              <a:t>Are AGM algorithms actually “algebraic”?</a:t>
            </a:r>
          </a:p>
          <a:p>
            <a:pPr>
              <a:buFont typeface="Wingdings" pitchFamily="2" charset="2"/>
              <a:buChar char="q"/>
            </a:pPr>
            <a:r>
              <a:rPr lang="en-US" dirty="0"/>
              <a:t>Is AGM assumption really “weaker” than GGM?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924837-BCA2-8F4E-EA7C-26C7E59B6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0E443-75A1-4C43-B58A-74D2520A4F33}" type="slidenum">
              <a:rPr lang="en-US" smtClean="0"/>
              <a:t>8</a:t>
            </a:fld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A726DB6-5277-2743-4B00-F6CE6DA362F6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q"/>
            </a:pPr>
            <a:r>
              <a:rPr lang="en-US" dirty="0"/>
              <a:t>What differentiates input/output </a:t>
            </a:r>
            <a:r>
              <a:rPr lang="en-US" dirty="0">
                <a:solidFill>
                  <a:schemeClr val="accent4"/>
                </a:solidFill>
              </a:rPr>
              <a:t>bits</a:t>
            </a:r>
            <a:r>
              <a:rPr lang="en-US" dirty="0"/>
              <a:t> vs. </a:t>
            </a:r>
            <a:r>
              <a:rPr lang="en-US" dirty="0">
                <a:solidFill>
                  <a:schemeClr val="accent6"/>
                </a:solidFill>
              </a:rPr>
              <a:t>group elements</a:t>
            </a:r>
            <a:r>
              <a:rPr lang="en-US" dirty="0"/>
              <a:t>?</a:t>
            </a:r>
          </a:p>
          <a:p>
            <a:pPr>
              <a:buFont typeface="Wingdings" pitchFamily="2" charset="2"/>
              <a:buChar char="q"/>
            </a:pPr>
            <a:r>
              <a:rPr lang="en-US" dirty="0"/>
              <a:t>Are AGM algorithms actually “algebraic”?</a:t>
            </a:r>
          </a:p>
          <a:p>
            <a:pPr>
              <a:buFont typeface="Wingdings" pitchFamily="2" charset="2"/>
              <a:buChar char="q"/>
            </a:pPr>
            <a:r>
              <a:rPr lang="en-US" dirty="0"/>
              <a:t>Is AGM assumption really “weaker” than GGM?</a:t>
            </a:r>
          </a:p>
        </p:txBody>
      </p:sp>
    </p:spTree>
    <p:extLst>
      <p:ext uri="{BB962C8B-B14F-4D97-AF65-F5344CB8AC3E}">
        <p14:creationId xmlns:p14="http://schemas.microsoft.com/office/powerpoint/2010/main" val="3221624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157B49-F923-1A9E-809A-6146EB821F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Building the framework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9E9667B-299B-C35D-FBE8-41427480128A}"/>
              </a:ext>
            </a:extLst>
          </p:cNvPr>
          <p:cNvSpPr txBox="1"/>
          <p:nvPr/>
        </p:nvSpPr>
        <p:spPr>
          <a:xfrm>
            <a:off x="838201" y="2213264"/>
            <a:ext cx="29700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Explicitly </a:t>
            </a:r>
            <a:r>
              <a:rPr lang="en-US" sz="2000">
                <a:solidFill>
                  <a:srgbClr val="FF0000"/>
                </a:solidFill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differentiate</a:t>
            </a:r>
            <a:r>
              <a:rPr lang="en-US" sz="2000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 </a:t>
            </a:r>
            <a:r>
              <a:rPr lang="en-US" sz="2000" i="1">
                <a:solidFill>
                  <a:schemeClr val="accent4"/>
                </a:solidFill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bits</a:t>
            </a:r>
            <a:r>
              <a:rPr lang="en-US" sz="2000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 from </a:t>
            </a:r>
            <a:r>
              <a:rPr lang="en-US" sz="2000" i="1">
                <a:solidFill>
                  <a:schemeClr val="accent6"/>
                </a:solidFill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group elements</a:t>
            </a:r>
            <a:endParaRPr lang="en-US" sz="2000" i="1">
              <a:solidFill>
                <a:schemeClr val="accent6"/>
              </a:solidFill>
              <a:latin typeface="CMU SERIF ROMAN" panose="02000603000000000000" pitchFamily="2" charset="0"/>
              <a:ea typeface="CMU SERIF ROMAN" panose="02000603000000000000" pitchFamily="2" charset="0"/>
              <a:cs typeface="CMU SERIF ROMAN" panose="02000603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1B66E58-4B65-1E5D-C4D6-2D6FCB7AFEDB}"/>
              </a:ext>
            </a:extLst>
          </p:cNvPr>
          <p:cNvSpPr txBox="1"/>
          <p:nvPr/>
        </p:nvSpPr>
        <p:spPr>
          <a:xfrm>
            <a:off x="4694828" y="2252372"/>
            <a:ext cx="20377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How to </a:t>
            </a:r>
            <a:r>
              <a:rPr lang="en-US" sz="2000">
                <a:solidFill>
                  <a:srgbClr val="FF0000"/>
                </a:solidFill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operate</a:t>
            </a:r>
            <a:r>
              <a:rPr lang="en-US" sz="2000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?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DD89B5EA-6D93-FC1A-E6E7-F7B772B1DC87}"/>
              </a:ext>
            </a:extLst>
          </p:cNvPr>
          <p:cNvGrpSpPr/>
          <p:nvPr/>
        </p:nvGrpSpPr>
        <p:grpSpPr>
          <a:xfrm>
            <a:off x="4135316" y="2921150"/>
            <a:ext cx="4052721" cy="2303380"/>
            <a:chOff x="4550952" y="2876558"/>
            <a:chExt cx="4052721" cy="2303380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1DB2F3FA-713C-3CA0-4938-38725917B982}"/>
                </a:ext>
              </a:extLst>
            </p:cNvPr>
            <p:cNvGrpSpPr/>
            <p:nvPr/>
          </p:nvGrpSpPr>
          <p:grpSpPr>
            <a:xfrm>
              <a:off x="4550952" y="2876558"/>
              <a:ext cx="3580307" cy="925441"/>
              <a:chOff x="4109847" y="4082851"/>
              <a:chExt cx="3240867" cy="631389"/>
            </a:xfrm>
          </p:grpSpPr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97EB1D9-CE3C-27E9-701D-F69346E0ADE2}"/>
                  </a:ext>
                </a:extLst>
              </p:cNvPr>
              <p:cNvSpPr txBox="1"/>
              <p:nvPr/>
            </p:nvSpPr>
            <p:spPr>
              <a:xfrm>
                <a:off x="6059323" y="4164726"/>
                <a:ext cx="573446" cy="2309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>
                    <a:solidFill>
                      <a:schemeClr val="accent6"/>
                    </a:solidFill>
                    <a:latin typeface="CMU Typewriter Text Light" panose="02000309000000000000" pitchFamily="49" charset="0"/>
                    <a:ea typeface="CMU Typewriter Text Light" panose="02000309000000000000" pitchFamily="49" charset="0"/>
                    <a:cs typeface="CMU Typewriter Text Light" panose="02000309000000000000" pitchFamily="49" charset="0"/>
                  </a:rPr>
                  <a:t>elem</a:t>
                </a:r>
                <a:endParaRPr lang="en-US"/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6EFA083B-292A-B737-672C-F1B5E77C8EC6}"/>
                  </a:ext>
                </a:extLst>
              </p:cNvPr>
              <p:cNvSpPr/>
              <p:nvPr/>
            </p:nvSpPr>
            <p:spPr>
              <a:xfrm>
                <a:off x="5032429" y="4185920"/>
                <a:ext cx="985520" cy="52832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>
                    <a:latin typeface="CMU Typewriter Text Light" panose="02000309000000000000" pitchFamily="49" charset="0"/>
                    <a:ea typeface="CMU Typewriter Text Light" panose="02000309000000000000" pitchFamily="49" charset="0"/>
                    <a:cs typeface="CMU Typewriter Text Light" panose="02000309000000000000" pitchFamily="49" charset="0"/>
                  </a:rPr>
                  <a:t>OP</a:t>
                </a:r>
                <a:endParaRPr lang="en-US"/>
              </a:p>
            </p:txBody>
          </p:sp>
          <p:cxnSp>
            <p:nvCxnSpPr>
              <p:cNvPr id="11" name="Straight Arrow Connector 10">
                <a:extLst>
                  <a:ext uri="{FF2B5EF4-FFF2-40B4-BE49-F238E27FC236}">
                    <a16:creationId xmlns:a16="http://schemas.microsoft.com/office/drawing/2014/main" id="{E8C6A1C6-20D0-DDFF-6EB2-9F37A6266C38}"/>
                  </a:ext>
                </a:extLst>
              </p:cNvPr>
              <p:cNvCxnSpPr>
                <a:cxnSpLocks/>
                <a:stCxn id="10" idx="3"/>
                <a:endCxn id="12" idx="1"/>
              </p:cNvCxnSpPr>
              <p:nvPr/>
            </p:nvCxnSpPr>
            <p:spPr>
              <a:xfrm>
                <a:off x="6017949" y="4450080"/>
                <a:ext cx="678823" cy="6901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" name="TextBox 11">
                    <a:extLst>
                      <a:ext uri="{FF2B5EF4-FFF2-40B4-BE49-F238E27FC236}">
                        <a16:creationId xmlns:a16="http://schemas.microsoft.com/office/drawing/2014/main" id="{B84FBBCF-5CB4-4EAD-7C40-CF973ECB2D99}"/>
                      </a:ext>
                    </a:extLst>
                  </p:cNvPr>
                  <p:cNvSpPr txBox="1"/>
                  <p:nvPr/>
                </p:nvSpPr>
                <p:spPr>
                  <a:xfrm>
                    <a:off x="6696772" y="4272315"/>
                    <a:ext cx="653942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  <a:ea typeface="CMU SERIF ROMAN" panose="02000603000000000000" pitchFamily="2" charset="0"/>
                              <a:cs typeface="CMU SERIF ROMAN" panose="02000603000000000000" pitchFamily="2" charset="0"/>
                            </a:rPr>
                            <m:t>𝑎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MU SERIF ROMAN" panose="02000603000000000000" pitchFamily="2" charset="0"/>
                              <a:cs typeface="CMU SERIF ROMAN" panose="02000603000000000000" pitchFamily="2" charset="0"/>
                            </a:rPr>
                            <m:t>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MU SERIF ROMAN" panose="02000603000000000000" pitchFamily="2" charset="0"/>
                              <a:cs typeface="CMU SERIF ROMAN" panose="02000603000000000000" pitchFamily="2" charset="0"/>
                            </a:rPr>
                            <m:t>𝑏</m:t>
                          </m:r>
                        </m:oMath>
                      </m:oMathPara>
                    </a14:m>
                    <a:endParaRPr lang="en-US" i="1">
                      <a:latin typeface="CMU SERIF ROMAN" panose="02000603000000000000" pitchFamily="2" charset="0"/>
                      <a:ea typeface="CMU SERIF ROMAN" panose="02000603000000000000" pitchFamily="2" charset="0"/>
                      <a:cs typeface="CMU SERIF ROMAN" panose="02000603000000000000" pitchFamily="2" charset="0"/>
                    </a:endParaRPr>
                  </a:p>
                </p:txBody>
              </p:sp>
            </mc:Choice>
            <mc:Fallback xmlns="">
              <p:sp>
                <p:nvSpPr>
                  <p:cNvPr id="12" name="TextBox 11">
                    <a:extLst>
                      <a:ext uri="{FF2B5EF4-FFF2-40B4-BE49-F238E27FC236}">
                        <a16:creationId xmlns:a16="http://schemas.microsoft.com/office/drawing/2014/main" id="{B84FBBCF-5CB4-4EAD-7C40-CF973ECB2D9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696772" y="4272315"/>
                    <a:ext cx="653942" cy="369332"/>
                  </a:xfrm>
                  <a:prstGeom prst="rect">
                    <a:avLst/>
                  </a:prstGeom>
                  <a:blipFill>
                    <a:blip r:embed="rId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CFA40C1-220A-46B9-1E8A-B34770C2535F}"/>
                  </a:ext>
                </a:extLst>
              </p:cNvPr>
              <p:cNvSpPr txBox="1"/>
              <p:nvPr/>
            </p:nvSpPr>
            <p:spPr>
              <a:xfrm>
                <a:off x="4361869" y="4082851"/>
                <a:ext cx="573446" cy="2309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>
                    <a:solidFill>
                      <a:schemeClr val="accent6"/>
                    </a:solidFill>
                    <a:latin typeface="CMU Typewriter Text Light" panose="02000309000000000000" pitchFamily="49" charset="0"/>
                    <a:ea typeface="CMU Typewriter Text Light" panose="02000309000000000000" pitchFamily="49" charset="0"/>
                    <a:cs typeface="CMU Typewriter Text Light" panose="02000309000000000000" pitchFamily="49" charset="0"/>
                  </a:rPr>
                  <a:t>elem</a:t>
                </a:r>
                <a:endParaRPr lang="en-US"/>
              </a:p>
            </p:txBody>
          </p:sp>
          <p:cxnSp>
            <p:nvCxnSpPr>
              <p:cNvPr id="14" name="Straight Arrow Connector 13">
                <a:extLst>
                  <a:ext uri="{FF2B5EF4-FFF2-40B4-BE49-F238E27FC236}">
                    <a16:creationId xmlns:a16="http://schemas.microsoft.com/office/drawing/2014/main" id="{97E5989D-99ED-BEDD-F21C-AF510F4F679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361869" y="4336812"/>
                <a:ext cx="670560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" name="TextBox 14">
                    <a:extLst>
                      <a:ext uri="{FF2B5EF4-FFF2-40B4-BE49-F238E27FC236}">
                        <a16:creationId xmlns:a16="http://schemas.microsoft.com/office/drawing/2014/main" id="{5256CBAF-5836-9BA6-B52C-7B92505CAD02}"/>
                      </a:ext>
                    </a:extLst>
                  </p:cNvPr>
                  <p:cNvSpPr txBox="1"/>
                  <p:nvPr/>
                </p:nvSpPr>
                <p:spPr>
                  <a:xfrm>
                    <a:off x="4109848" y="4142303"/>
                    <a:ext cx="169491" cy="27297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MU SERIF ROMAN" panose="02000603000000000000" pitchFamily="2" charset="0"/>
                              <a:cs typeface="CMU SERIF ROMAN" panose="02000603000000000000" pitchFamily="2" charset="0"/>
                            </a:rPr>
                            <m:t>𝑎</m:t>
                          </m:r>
                        </m:oMath>
                      </m:oMathPara>
                    </a14:m>
                    <a:endParaRPr lang="en-US" i="1">
                      <a:latin typeface="CMU SERIF ROMAN" panose="02000603000000000000" pitchFamily="2" charset="0"/>
                      <a:ea typeface="CMU SERIF ROMAN" panose="02000603000000000000" pitchFamily="2" charset="0"/>
                      <a:cs typeface="CMU SERIF ROMAN" panose="02000603000000000000" pitchFamily="2" charset="0"/>
                    </a:endParaRPr>
                  </a:p>
                </p:txBody>
              </p:sp>
            </mc:Choice>
            <mc:Fallback xmlns="">
              <p:sp>
                <p:nvSpPr>
                  <p:cNvPr id="15" name="TextBox 14">
                    <a:extLst>
                      <a:ext uri="{FF2B5EF4-FFF2-40B4-BE49-F238E27FC236}">
                        <a16:creationId xmlns:a16="http://schemas.microsoft.com/office/drawing/2014/main" id="{5256CBAF-5836-9BA6-B52C-7B92505CAD0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109848" y="4142303"/>
                    <a:ext cx="169491" cy="272978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r="-5806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7C34115-B5C8-5256-1D23-2B6C2F4AA333}"/>
                  </a:ext>
                </a:extLst>
              </p:cNvPr>
              <p:cNvSpPr txBox="1"/>
              <p:nvPr/>
            </p:nvSpPr>
            <p:spPr>
              <a:xfrm>
                <a:off x="4363805" y="4340701"/>
                <a:ext cx="573446" cy="2309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>
                    <a:solidFill>
                      <a:schemeClr val="accent6"/>
                    </a:solidFill>
                    <a:latin typeface="CMU Typewriter Text Light" panose="02000309000000000000" pitchFamily="49" charset="0"/>
                    <a:ea typeface="CMU Typewriter Text Light" panose="02000309000000000000" pitchFamily="49" charset="0"/>
                    <a:cs typeface="CMU Typewriter Text Light" panose="02000309000000000000" pitchFamily="49" charset="0"/>
                  </a:rPr>
                  <a:t>elem</a:t>
                </a:r>
                <a:endParaRPr lang="en-US"/>
              </a:p>
            </p:txBody>
          </p:sp>
          <p:cxnSp>
            <p:nvCxnSpPr>
              <p:cNvPr id="17" name="Straight Arrow Connector 16">
                <a:extLst>
                  <a:ext uri="{FF2B5EF4-FFF2-40B4-BE49-F238E27FC236}">
                    <a16:creationId xmlns:a16="http://schemas.microsoft.com/office/drawing/2014/main" id="{301A46C2-D9E7-8AD6-A0F7-895A6CF1FD8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363805" y="4594662"/>
                <a:ext cx="670560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" name="TextBox 17">
                    <a:extLst>
                      <a:ext uri="{FF2B5EF4-FFF2-40B4-BE49-F238E27FC236}">
                        <a16:creationId xmlns:a16="http://schemas.microsoft.com/office/drawing/2014/main" id="{13AAC358-5226-7DB3-0DD2-C24A7CDB8608}"/>
                      </a:ext>
                    </a:extLst>
                  </p:cNvPr>
                  <p:cNvSpPr txBox="1"/>
                  <p:nvPr/>
                </p:nvSpPr>
                <p:spPr>
                  <a:xfrm>
                    <a:off x="4109847" y="4388168"/>
                    <a:ext cx="169491" cy="27297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MU SERIF ROMAN" panose="02000603000000000000" pitchFamily="2" charset="0"/>
                              <a:cs typeface="CMU SERIF ROMAN" panose="02000603000000000000" pitchFamily="2" charset="0"/>
                            </a:rPr>
                            <m:t>𝑏</m:t>
                          </m:r>
                        </m:oMath>
                      </m:oMathPara>
                    </a14:m>
                    <a:endParaRPr lang="en-US" i="1">
                      <a:latin typeface="CMU SERIF ROMAN" panose="02000603000000000000" pitchFamily="2" charset="0"/>
                      <a:ea typeface="CMU SERIF ROMAN" panose="02000603000000000000" pitchFamily="2" charset="0"/>
                      <a:cs typeface="CMU SERIF ROMAN" panose="02000603000000000000" pitchFamily="2" charset="0"/>
                    </a:endParaRPr>
                  </a:p>
                </p:txBody>
              </p:sp>
            </mc:Choice>
            <mc:Fallback xmlns="">
              <p:sp>
                <p:nvSpPr>
                  <p:cNvPr id="18" name="TextBox 17">
                    <a:extLst>
                      <a:ext uri="{FF2B5EF4-FFF2-40B4-BE49-F238E27FC236}">
                        <a16:creationId xmlns:a16="http://schemas.microsoft.com/office/drawing/2014/main" id="{13AAC358-5226-7DB3-0DD2-C24A7CDB860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109847" y="4388168"/>
                    <a:ext cx="169491" cy="272978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r="-7096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26416492-7238-4388-E912-B5FACA0B2522}"/>
                </a:ext>
              </a:extLst>
            </p:cNvPr>
            <p:cNvGrpSpPr/>
            <p:nvPr/>
          </p:nvGrpSpPr>
          <p:grpSpPr>
            <a:xfrm>
              <a:off x="4550953" y="4289809"/>
              <a:ext cx="4052720" cy="890129"/>
              <a:chOff x="7693098" y="4082851"/>
              <a:chExt cx="3583251" cy="631389"/>
            </a:xfrm>
          </p:grpSpPr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EE59B117-C15A-54CC-A03A-364520DC4FC0}"/>
                  </a:ext>
                </a:extLst>
              </p:cNvPr>
              <p:cNvSpPr txBox="1"/>
              <p:nvPr/>
            </p:nvSpPr>
            <p:spPr>
              <a:xfrm>
                <a:off x="9642574" y="4164726"/>
                <a:ext cx="460910" cy="2401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>
                    <a:solidFill>
                      <a:schemeClr val="accent1">
                        <a:lumMod val="60000"/>
                        <a:lumOff val="40000"/>
                      </a:schemeClr>
                    </a:solidFill>
                    <a:latin typeface="CMU Typewriter Text Light" panose="02000309000000000000" pitchFamily="49" charset="0"/>
                    <a:ea typeface="CMU Typewriter Text Light" panose="02000309000000000000" pitchFamily="49" charset="0"/>
                    <a:cs typeface="CMU Typewriter Text Light" panose="02000309000000000000" pitchFamily="49" charset="0"/>
                  </a:rPr>
                  <a:t>bit</a:t>
                </a:r>
                <a:endParaRPr lang="en-US">
                  <a:solidFill>
                    <a:schemeClr val="accent1">
                      <a:lumMod val="60000"/>
                      <a:lumOff val="40000"/>
                    </a:schemeClr>
                  </a:solidFill>
                </a:endParaRPr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64B136D8-A97B-1EB7-B04B-4B3D6849559F}"/>
                  </a:ext>
                </a:extLst>
              </p:cNvPr>
              <p:cNvSpPr/>
              <p:nvPr/>
            </p:nvSpPr>
            <p:spPr>
              <a:xfrm>
                <a:off x="8615680" y="4185920"/>
                <a:ext cx="985520" cy="52832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>
                    <a:latin typeface="CMU Typewriter Text Light" panose="02000309000000000000" pitchFamily="49" charset="0"/>
                    <a:ea typeface="CMU Typewriter Text Light" panose="02000309000000000000" pitchFamily="49" charset="0"/>
                    <a:cs typeface="CMU Typewriter Text Light" panose="02000309000000000000" pitchFamily="49" charset="0"/>
                  </a:rPr>
                  <a:t>EQ</a:t>
                </a:r>
                <a:endParaRPr lang="en-US"/>
              </a:p>
            </p:txBody>
          </p:sp>
          <p:cxnSp>
            <p:nvCxnSpPr>
              <p:cNvPr id="22" name="Straight Arrow Connector 21">
                <a:extLst>
                  <a:ext uri="{FF2B5EF4-FFF2-40B4-BE49-F238E27FC236}">
                    <a16:creationId xmlns:a16="http://schemas.microsoft.com/office/drawing/2014/main" id="{1CE4C6D4-FDBC-821B-25B3-A733CE88127C}"/>
                  </a:ext>
                </a:extLst>
              </p:cNvPr>
              <p:cNvCxnSpPr>
                <a:cxnSpLocks/>
                <a:stCxn id="21" idx="3"/>
                <a:endCxn id="23" idx="1"/>
              </p:cNvCxnSpPr>
              <p:nvPr/>
            </p:nvCxnSpPr>
            <p:spPr>
              <a:xfrm>
                <a:off x="9601200" y="4450080"/>
                <a:ext cx="658549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3" name="TextBox 22">
                    <a:extLst>
                      <a:ext uri="{FF2B5EF4-FFF2-40B4-BE49-F238E27FC236}">
                        <a16:creationId xmlns:a16="http://schemas.microsoft.com/office/drawing/2014/main" id="{4445E0B4-7195-2704-52C9-6237D6AF94E1}"/>
                      </a:ext>
                    </a:extLst>
                  </p:cNvPr>
                  <p:cNvSpPr txBox="1"/>
                  <p:nvPr/>
                </p:nvSpPr>
                <p:spPr>
                  <a:xfrm>
                    <a:off x="10259749" y="4265414"/>
                    <a:ext cx="101660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  <a:ea typeface="CMU SERIF ROMAN" panose="02000603000000000000" pitchFamily="2" charset="0"/>
                              <a:cs typeface="CMU SERIF ROMAN" panose="02000603000000000000" pitchFamily="2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MU SERIF ROMAN" panose="02000603000000000000" pitchFamily="2" charset="0"/>
                              <a:cs typeface="CMU SERIF ROMAN" panose="02000603000000000000" pitchFamily="2" charset="0"/>
                            </a:rPr>
                            <m:t>𝑎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MU SERIF ROMAN" panose="02000603000000000000" pitchFamily="2" charset="0"/>
                              <a:cs typeface="CMU SERIF ROMAN" panose="02000603000000000000" pitchFamily="2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MU SERIF ROMAN" panose="02000603000000000000" pitchFamily="2" charset="0"/>
                              <a:cs typeface="CMU SERIF ROMAN" panose="02000603000000000000" pitchFamily="2" charset="0"/>
                            </a:rPr>
                            <m:t>𝑏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MU SERIF ROMAN" panose="02000603000000000000" pitchFamily="2" charset="0"/>
                              <a:cs typeface="CMU SERIF ROMAN" panose="02000603000000000000" pitchFamily="2" charset="0"/>
                            </a:rPr>
                            <m:t>)</m:t>
                          </m:r>
                        </m:oMath>
                      </m:oMathPara>
                    </a14:m>
                    <a:endParaRPr lang="en-US" i="1">
                      <a:latin typeface="CMU SERIF ROMAN" panose="02000603000000000000" pitchFamily="2" charset="0"/>
                      <a:ea typeface="CMU SERIF ROMAN" panose="02000603000000000000" pitchFamily="2" charset="0"/>
                      <a:cs typeface="CMU SERIF ROMAN" panose="02000603000000000000" pitchFamily="2" charset="0"/>
                    </a:endParaRPr>
                  </a:p>
                </p:txBody>
              </p:sp>
            </mc:Choice>
            <mc:Fallback xmlns="">
              <p:sp>
                <p:nvSpPr>
                  <p:cNvPr id="23" name="TextBox 22">
                    <a:extLst>
                      <a:ext uri="{FF2B5EF4-FFF2-40B4-BE49-F238E27FC236}">
                        <a16:creationId xmlns:a16="http://schemas.microsoft.com/office/drawing/2014/main" id="{4445E0B4-7195-2704-52C9-6237D6AF94E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259749" y="4265414"/>
                    <a:ext cx="1016600" cy="369332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9C7ABB6E-95DF-F8DD-04F5-5439D925D6DB}"/>
                  </a:ext>
                </a:extLst>
              </p:cNvPr>
              <p:cNvSpPr txBox="1"/>
              <p:nvPr/>
            </p:nvSpPr>
            <p:spPr>
              <a:xfrm>
                <a:off x="7945120" y="4082851"/>
                <a:ext cx="560121" cy="2401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>
                    <a:solidFill>
                      <a:schemeClr val="accent6"/>
                    </a:solidFill>
                    <a:latin typeface="CMU Typewriter Text Light" panose="02000309000000000000" pitchFamily="49" charset="0"/>
                    <a:ea typeface="CMU Typewriter Text Light" panose="02000309000000000000" pitchFamily="49" charset="0"/>
                    <a:cs typeface="CMU Typewriter Text Light" panose="02000309000000000000" pitchFamily="49" charset="0"/>
                  </a:rPr>
                  <a:t>elem</a:t>
                </a:r>
                <a:endParaRPr lang="en-US"/>
              </a:p>
            </p:txBody>
          </p:sp>
          <p:cxnSp>
            <p:nvCxnSpPr>
              <p:cNvPr id="25" name="Straight Arrow Connector 24">
                <a:extLst>
                  <a:ext uri="{FF2B5EF4-FFF2-40B4-BE49-F238E27FC236}">
                    <a16:creationId xmlns:a16="http://schemas.microsoft.com/office/drawing/2014/main" id="{27D35BD0-A6DD-4DA9-C84F-AD5E25547B3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945120" y="4336812"/>
                <a:ext cx="670560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6" name="TextBox 25">
                    <a:extLst>
                      <a:ext uri="{FF2B5EF4-FFF2-40B4-BE49-F238E27FC236}">
                        <a16:creationId xmlns:a16="http://schemas.microsoft.com/office/drawing/2014/main" id="{1BC57712-3D69-F59D-8C3E-B49FD5C437E0}"/>
                      </a:ext>
                    </a:extLst>
                  </p:cNvPr>
                  <p:cNvSpPr txBox="1"/>
                  <p:nvPr/>
                </p:nvSpPr>
                <p:spPr>
                  <a:xfrm>
                    <a:off x="7693099" y="4142303"/>
                    <a:ext cx="169491" cy="28380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MU SERIF ROMAN" panose="02000603000000000000" pitchFamily="2" charset="0"/>
                              <a:cs typeface="CMU SERIF ROMAN" panose="02000603000000000000" pitchFamily="2" charset="0"/>
                            </a:rPr>
                            <m:t>𝑎</m:t>
                          </m:r>
                        </m:oMath>
                      </m:oMathPara>
                    </a14:m>
                    <a:endParaRPr lang="en-US" i="1">
                      <a:latin typeface="CMU SERIF ROMAN" panose="02000603000000000000" pitchFamily="2" charset="0"/>
                      <a:ea typeface="CMU SERIF ROMAN" panose="02000603000000000000" pitchFamily="2" charset="0"/>
                      <a:cs typeface="CMU SERIF ROMAN" panose="02000603000000000000" pitchFamily="2" charset="0"/>
                    </a:endParaRPr>
                  </a:p>
                </p:txBody>
              </p:sp>
            </mc:Choice>
            <mc:Fallback xmlns="">
              <p:sp>
                <p:nvSpPr>
                  <p:cNvPr id="26" name="TextBox 25">
                    <a:extLst>
                      <a:ext uri="{FF2B5EF4-FFF2-40B4-BE49-F238E27FC236}">
                        <a16:creationId xmlns:a16="http://schemas.microsoft.com/office/drawing/2014/main" id="{1BC57712-3D69-F59D-8C3E-B49FD5C437E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693099" y="4142303"/>
                    <a:ext cx="169491" cy="283807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r="-5312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DFCD7DF0-7C61-C38B-17D0-872C9262AD07}"/>
                  </a:ext>
                </a:extLst>
              </p:cNvPr>
              <p:cNvSpPr txBox="1"/>
              <p:nvPr/>
            </p:nvSpPr>
            <p:spPr>
              <a:xfrm>
                <a:off x="7947056" y="4340701"/>
                <a:ext cx="560121" cy="2401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>
                    <a:solidFill>
                      <a:schemeClr val="accent6"/>
                    </a:solidFill>
                    <a:latin typeface="CMU Typewriter Text Light" panose="02000309000000000000" pitchFamily="49" charset="0"/>
                    <a:ea typeface="CMU Typewriter Text Light" panose="02000309000000000000" pitchFamily="49" charset="0"/>
                    <a:cs typeface="CMU Typewriter Text Light" panose="02000309000000000000" pitchFamily="49" charset="0"/>
                  </a:rPr>
                  <a:t>elem</a:t>
                </a:r>
                <a:endParaRPr lang="en-US"/>
              </a:p>
            </p:txBody>
          </p:sp>
          <p:cxnSp>
            <p:nvCxnSpPr>
              <p:cNvPr id="28" name="Straight Arrow Connector 27">
                <a:extLst>
                  <a:ext uri="{FF2B5EF4-FFF2-40B4-BE49-F238E27FC236}">
                    <a16:creationId xmlns:a16="http://schemas.microsoft.com/office/drawing/2014/main" id="{908DA0A7-01E0-3F13-40B6-2D3AEEA76AF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947056" y="4594662"/>
                <a:ext cx="670560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9" name="TextBox 28">
                    <a:extLst>
                      <a:ext uri="{FF2B5EF4-FFF2-40B4-BE49-F238E27FC236}">
                        <a16:creationId xmlns:a16="http://schemas.microsoft.com/office/drawing/2014/main" id="{AD2E13A1-9ADF-273D-A4F4-ECED67944DC8}"/>
                      </a:ext>
                    </a:extLst>
                  </p:cNvPr>
                  <p:cNvSpPr txBox="1"/>
                  <p:nvPr/>
                </p:nvSpPr>
                <p:spPr>
                  <a:xfrm>
                    <a:off x="7693098" y="4388168"/>
                    <a:ext cx="169491" cy="28380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MU SERIF ROMAN" panose="02000603000000000000" pitchFamily="2" charset="0"/>
                              <a:cs typeface="CMU SERIF ROMAN" panose="02000603000000000000" pitchFamily="2" charset="0"/>
                            </a:rPr>
                            <m:t>𝑏</m:t>
                          </m:r>
                        </m:oMath>
                      </m:oMathPara>
                    </a14:m>
                    <a:endParaRPr lang="en-US" i="1">
                      <a:latin typeface="CMU SERIF ROMAN" panose="02000603000000000000" pitchFamily="2" charset="0"/>
                      <a:ea typeface="CMU SERIF ROMAN" panose="02000603000000000000" pitchFamily="2" charset="0"/>
                      <a:cs typeface="CMU SERIF ROMAN" panose="02000603000000000000" pitchFamily="2" charset="0"/>
                    </a:endParaRPr>
                  </a:p>
                </p:txBody>
              </p:sp>
            </mc:Choice>
            <mc:Fallback xmlns="">
              <p:sp>
                <p:nvSpPr>
                  <p:cNvPr id="29" name="TextBox 28">
                    <a:extLst>
                      <a:ext uri="{FF2B5EF4-FFF2-40B4-BE49-F238E27FC236}">
                        <a16:creationId xmlns:a16="http://schemas.microsoft.com/office/drawing/2014/main" id="{AD2E13A1-9ADF-273D-A4F4-ECED67944DC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693098" y="4388168"/>
                    <a:ext cx="169491" cy="283807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r="-6562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D49C8DF1-6EE4-DD1B-42EE-F58A475933B7}"/>
              </a:ext>
            </a:extLst>
          </p:cNvPr>
          <p:cNvGrpSpPr/>
          <p:nvPr/>
        </p:nvGrpSpPr>
        <p:grpSpPr>
          <a:xfrm>
            <a:off x="1739312" y="3350206"/>
            <a:ext cx="857927" cy="1006108"/>
            <a:chOff x="2201708" y="3003928"/>
            <a:chExt cx="857927" cy="1006108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EF205829-D27F-C961-8AEF-E0AE23CEA43F}"/>
                </a:ext>
              </a:extLst>
            </p:cNvPr>
            <p:cNvSpPr txBox="1"/>
            <p:nvPr/>
          </p:nvSpPr>
          <p:spPr>
            <a:xfrm>
              <a:off x="2201708" y="3003928"/>
              <a:ext cx="857927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400">
                  <a:solidFill>
                    <a:schemeClr val="accent6"/>
                  </a:solidFill>
                  <a:latin typeface="CMU Typewriter Text Light" panose="02000309000000000000" pitchFamily="49" charset="0"/>
                  <a:ea typeface="CMU Typewriter Text Light" panose="02000309000000000000" pitchFamily="49" charset="0"/>
                  <a:cs typeface="CMU Typewriter Text Light" panose="02000309000000000000" pitchFamily="49" charset="0"/>
                </a:rPr>
                <a:t>elem</a:t>
              </a:r>
              <a:endParaRPr lang="en-US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5CCFE05E-5653-C9B9-3C33-749FCB474FC7}"/>
                </a:ext>
              </a:extLst>
            </p:cNvPr>
            <p:cNvSpPr txBox="1"/>
            <p:nvPr/>
          </p:nvSpPr>
          <p:spPr>
            <a:xfrm>
              <a:off x="2201708" y="3548371"/>
              <a:ext cx="857927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  <a:latin typeface="CMU Typewriter Text Light" panose="02000309000000000000" pitchFamily="49" charset="0"/>
                  <a:ea typeface="CMU Typewriter Text Light" panose="02000309000000000000" pitchFamily="49" charset="0"/>
                  <a:cs typeface="CMU Typewriter Text Light" panose="02000309000000000000" pitchFamily="49" charset="0"/>
                </a:rPr>
                <a:t>bits</a:t>
              </a:r>
              <a:endParaRPr lang="en-US">
                <a:solidFill>
                  <a:schemeClr val="accent4"/>
                </a:solidFill>
              </a:endParaRPr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906FC828-B4E1-8E3E-3BC7-A1A96C958C1C}"/>
              </a:ext>
            </a:extLst>
          </p:cNvPr>
          <p:cNvSpPr txBox="1"/>
          <p:nvPr/>
        </p:nvSpPr>
        <p:spPr>
          <a:xfrm>
            <a:off x="9105998" y="2253209"/>
            <a:ext cx="17524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rgbClr val="FF0000"/>
                </a:solidFill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Type-casting</a:t>
            </a:r>
            <a:r>
              <a:rPr lang="en-US" sz="2000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?</a:t>
            </a: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11A4FA9A-0644-21CE-DEB0-8D45DD810B82}"/>
              </a:ext>
            </a:extLst>
          </p:cNvPr>
          <p:cNvGrpSpPr/>
          <p:nvPr/>
        </p:nvGrpSpPr>
        <p:grpSpPr>
          <a:xfrm>
            <a:off x="8364775" y="3169856"/>
            <a:ext cx="3267356" cy="1908314"/>
            <a:chOff x="8364775" y="3169856"/>
            <a:chExt cx="3267356" cy="1908314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92976F4B-0E82-9482-B979-B399C341A3DB}"/>
                </a:ext>
              </a:extLst>
            </p:cNvPr>
            <p:cNvGrpSpPr/>
            <p:nvPr/>
          </p:nvGrpSpPr>
          <p:grpSpPr>
            <a:xfrm>
              <a:off x="8613770" y="3169856"/>
              <a:ext cx="3018361" cy="670359"/>
              <a:chOff x="1345810" y="5089564"/>
              <a:chExt cx="2735946" cy="505536"/>
            </a:xfrm>
          </p:grpSpPr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124C3AAF-066C-4803-D8FD-CE101B8141A4}"/>
                  </a:ext>
                </a:extLst>
              </p:cNvPr>
              <p:cNvSpPr/>
              <p:nvPr/>
            </p:nvSpPr>
            <p:spPr>
              <a:xfrm>
                <a:off x="2275840" y="5122507"/>
                <a:ext cx="985520" cy="472593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>
                    <a:latin typeface="CMU Typewriter Text Light" panose="02000309000000000000" pitchFamily="49" charset="0"/>
                    <a:ea typeface="CMU Typewriter Text Light" panose="02000309000000000000" pitchFamily="49" charset="0"/>
                    <a:cs typeface="CMU Typewriter Text Light" panose="02000309000000000000" pitchFamily="49" charset="0"/>
                  </a:rPr>
                  <a:t>ENCODE</a:t>
                </a:r>
                <a:endParaRPr lang="en-US"/>
              </a:p>
            </p:txBody>
          </p:sp>
          <p:grpSp>
            <p:nvGrpSpPr>
              <p:cNvPr id="41" name="Group 40">
                <a:extLst>
                  <a:ext uri="{FF2B5EF4-FFF2-40B4-BE49-F238E27FC236}">
                    <a16:creationId xmlns:a16="http://schemas.microsoft.com/office/drawing/2014/main" id="{AF1616DF-2780-C416-1964-9A862C9A1D9C}"/>
                  </a:ext>
                </a:extLst>
              </p:cNvPr>
              <p:cNvGrpSpPr/>
              <p:nvPr/>
            </p:nvGrpSpPr>
            <p:grpSpPr>
              <a:xfrm>
                <a:off x="1605280" y="5089564"/>
                <a:ext cx="670560" cy="269240"/>
                <a:chOff x="3713653" y="5795347"/>
                <a:chExt cx="670560" cy="269240"/>
              </a:xfrm>
            </p:grpSpPr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2482AD9F-A888-10F9-D16C-1CDE3200D7DD}"/>
                    </a:ext>
                  </a:extLst>
                </p:cNvPr>
                <p:cNvSpPr txBox="1"/>
                <p:nvPr/>
              </p:nvSpPr>
              <p:spPr>
                <a:xfrm>
                  <a:off x="3761033" y="5795347"/>
                  <a:ext cx="574232" cy="25531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>
                      <a:solidFill>
                        <a:schemeClr val="accent6"/>
                      </a:solidFill>
                      <a:latin typeface="CMU Typewriter Text Light" panose="02000309000000000000" pitchFamily="49" charset="0"/>
                      <a:ea typeface="CMU Typewriter Text Light" panose="02000309000000000000" pitchFamily="49" charset="0"/>
                      <a:cs typeface="CMU Typewriter Text Light" panose="02000309000000000000" pitchFamily="49" charset="0"/>
                    </a:rPr>
                    <a:t>elem</a:t>
                  </a:r>
                  <a:endParaRPr lang="en-US"/>
                </a:p>
              </p:txBody>
            </p:sp>
            <p:cxnSp>
              <p:nvCxnSpPr>
                <p:cNvPr id="48" name="Straight Arrow Connector 47">
                  <a:extLst>
                    <a:ext uri="{FF2B5EF4-FFF2-40B4-BE49-F238E27FC236}">
                      <a16:creationId xmlns:a16="http://schemas.microsoft.com/office/drawing/2014/main" id="{6521F325-C5D2-1C58-2335-E75ED3E247B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713653" y="6064587"/>
                  <a:ext cx="670560" cy="0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2" name="TextBox 41">
                    <a:extLst>
                      <a:ext uri="{FF2B5EF4-FFF2-40B4-BE49-F238E27FC236}">
                        <a16:creationId xmlns:a16="http://schemas.microsoft.com/office/drawing/2014/main" id="{6023EDEE-D379-93AC-20F8-C3F21FFAB0B0}"/>
                      </a:ext>
                    </a:extLst>
                  </p:cNvPr>
                  <p:cNvSpPr txBox="1"/>
                  <p:nvPr/>
                </p:nvSpPr>
                <p:spPr>
                  <a:xfrm>
                    <a:off x="1345810" y="5152513"/>
                    <a:ext cx="169491" cy="27852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  <a:ea typeface="CMU SERIF ROMAN" panose="02000603000000000000" pitchFamily="2" charset="0"/>
                              <a:cs typeface="CMU SERIF ROMAN" panose="02000603000000000000" pitchFamily="2" charset="0"/>
                            </a:rPr>
                            <m:t>𝑎</m:t>
                          </m:r>
                        </m:oMath>
                      </m:oMathPara>
                    </a14:m>
                    <a:endParaRPr lang="en-US" i="1">
                      <a:latin typeface="CMU SERIF ROMAN" panose="02000603000000000000" pitchFamily="2" charset="0"/>
                      <a:ea typeface="CMU SERIF ROMAN" panose="02000603000000000000" pitchFamily="2" charset="0"/>
                      <a:cs typeface="CMU SERIF ROMAN" panose="02000603000000000000" pitchFamily="2" charset="0"/>
                    </a:endParaRPr>
                  </a:p>
                </p:txBody>
              </p:sp>
            </mc:Choice>
            <mc:Fallback xmlns="">
              <p:sp>
                <p:nvSpPr>
                  <p:cNvPr id="42" name="TextBox 41">
                    <a:extLst>
                      <a:ext uri="{FF2B5EF4-FFF2-40B4-BE49-F238E27FC236}">
                        <a16:creationId xmlns:a16="http://schemas.microsoft.com/office/drawing/2014/main" id="{6023EDEE-D379-93AC-20F8-C3F21FFAB0B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345810" y="5152513"/>
                    <a:ext cx="169491" cy="278523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r="-4838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43" name="Group 42">
                <a:extLst>
                  <a:ext uri="{FF2B5EF4-FFF2-40B4-BE49-F238E27FC236}">
                    <a16:creationId xmlns:a16="http://schemas.microsoft.com/office/drawing/2014/main" id="{801A2474-E8AE-3DDF-ECB8-A461F29B6C64}"/>
                  </a:ext>
                </a:extLst>
              </p:cNvPr>
              <p:cNvGrpSpPr/>
              <p:nvPr/>
            </p:nvGrpSpPr>
            <p:grpSpPr>
              <a:xfrm>
                <a:off x="3257799" y="5109150"/>
                <a:ext cx="670560" cy="269240"/>
                <a:chOff x="3713653" y="5795347"/>
                <a:chExt cx="670560" cy="269240"/>
              </a:xfrm>
            </p:grpSpPr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3E58F1F4-436C-501C-C8CA-7748CFC8BA82}"/>
                    </a:ext>
                  </a:extLst>
                </p:cNvPr>
                <p:cNvSpPr txBox="1"/>
                <p:nvPr/>
              </p:nvSpPr>
              <p:spPr>
                <a:xfrm>
                  <a:off x="3761033" y="5795347"/>
                  <a:ext cx="574232" cy="25531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latin typeface="CMU Typewriter Text Light" panose="02000309000000000000" pitchFamily="49" charset="0"/>
                      <a:ea typeface="CMU Typewriter Text Light" panose="02000309000000000000" pitchFamily="49" charset="0"/>
                      <a:cs typeface="CMU Typewriter Text Light" panose="02000309000000000000" pitchFamily="49" charset="0"/>
                    </a:rPr>
                    <a:t>bits</a:t>
                  </a:r>
                  <a:endParaRPr lang="en-US">
                    <a:solidFill>
                      <a:schemeClr val="accent1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cxnSp>
              <p:nvCxnSpPr>
                <p:cNvPr id="46" name="Straight Arrow Connector 45">
                  <a:extLst>
                    <a:ext uri="{FF2B5EF4-FFF2-40B4-BE49-F238E27FC236}">
                      <a16:creationId xmlns:a16="http://schemas.microsoft.com/office/drawing/2014/main" id="{7FF4DE80-5BC5-A37A-87D6-FDE4AE98C23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713653" y="6064587"/>
                  <a:ext cx="670560" cy="0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4" name="TextBox 43">
                    <a:extLst>
                      <a:ext uri="{FF2B5EF4-FFF2-40B4-BE49-F238E27FC236}">
                        <a16:creationId xmlns:a16="http://schemas.microsoft.com/office/drawing/2014/main" id="{3F538F1A-4D15-642F-EE30-5C44A1160BF9}"/>
                      </a:ext>
                    </a:extLst>
                  </p:cNvPr>
                  <p:cNvSpPr txBox="1"/>
                  <p:nvPr/>
                </p:nvSpPr>
                <p:spPr>
                  <a:xfrm>
                    <a:off x="3912265" y="5174137"/>
                    <a:ext cx="169491" cy="30173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MU SERIF ROMAN" panose="02000603000000000000" pitchFamily="2" charset="0"/>
                              <a:cs typeface="CMU SERIF ROMAN" panose="02000603000000000000" pitchFamily="2" charset="0"/>
                            </a:rPr>
                            <m:t>𝜎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MU SERIF ROMAN" panose="02000603000000000000" pitchFamily="2" charset="0"/>
                              <a:cs typeface="CMU SERIF ROMAN" panose="02000603000000000000" pitchFamily="2" charset="0"/>
                            </a:rPr>
                            <m:t>(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MU SERIF ROMAN" panose="02000603000000000000" pitchFamily="2" charset="0"/>
                              <a:cs typeface="CMU SERIF ROMAN" panose="02000603000000000000" pitchFamily="2" charset="0"/>
                            </a:rPr>
                            <m:t>𝑎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MU SERIF ROMAN" panose="02000603000000000000" pitchFamily="2" charset="0"/>
                              <a:cs typeface="CMU SERIF ROMAN" panose="02000603000000000000" pitchFamily="2" charset="0"/>
                            </a:rPr>
                            <m:t>)</m:t>
                          </m:r>
                        </m:oMath>
                      </m:oMathPara>
                    </a14:m>
                    <a:endParaRPr lang="en-US" sz="2000" i="1">
                      <a:latin typeface="CMU SERIF ROMAN" panose="02000603000000000000" pitchFamily="2" charset="0"/>
                      <a:ea typeface="CMU SERIF ROMAN" panose="02000603000000000000" pitchFamily="2" charset="0"/>
                      <a:cs typeface="CMU SERIF ROMAN" panose="02000603000000000000" pitchFamily="2" charset="0"/>
                    </a:endParaRPr>
                  </a:p>
                </p:txBody>
              </p:sp>
            </mc:Choice>
            <mc:Fallback xmlns="">
              <p:sp>
                <p:nvSpPr>
                  <p:cNvPr id="44" name="TextBox 43">
                    <a:extLst>
                      <a:ext uri="{FF2B5EF4-FFF2-40B4-BE49-F238E27FC236}">
                        <a16:creationId xmlns:a16="http://schemas.microsoft.com/office/drawing/2014/main" id="{3F538F1A-4D15-642F-EE30-5C44A1160BF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912265" y="5174137"/>
                    <a:ext cx="169491" cy="301734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r="-283871" b="-15152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B2914607-120F-23F7-7FC4-F643EB9376E5}"/>
                </a:ext>
              </a:extLst>
            </p:cNvPr>
            <p:cNvGrpSpPr/>
            <p:nvPr/>
          </p:nvGrpSpPr>
          <p:grpSpPr>
            <a:xfrm>
              <a:off x="8364775" y="4451499"/>
              <a:ext cx="3247805" cy="626671"/>
              <a:chOff x="6118319" y="5139989"/>
              <a:chExt cx="3076455" cy="504145"/>
            </a:xfrm>
          </p:grpSpPr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C205FC55-ED00-D604-C170-09057428EC79}"/>
                  </a:ext>
                </a:extLst>
              </p:cNvPr>
              <p:cNvSpPr/>
              <p:nvPr/>
            </p:nvSpPr>
            <p:spPr>
              <a:xfrm>
                <a:off x="7369829" y="5171541"/>
                <a:ext cx="985520" cy="472593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>
                    <a:latin typeface="CMU Typewriter Text Light" panose="02000309000000000000" pitchFamily="49" charset="0"/>
                    <a:ea typeface="CMU Typewriter Text Light" panose="02000309000000000000" pitchFamily="49" charset="0"/>
                    <a:cs typeface="CMU Typewriter Text Light" panose="02000309000000000000" pitchFamily="49" charset="0"/>
                  </a:rPr>
                  <a:t>DECODE</a:t>
                </a:r>
                <a:endParaRPr lang="en-US"/>
              </a:p>
            </p:txBody>
          </p:sp>
          <p:grpSp>
            <p:nvGrpSpPr>
              <p:cNvPr id="51" name="Group 50">
                <a:extLst>
                  <a:ext uri="{FF2B5EF4-FFF2-40B4-BE49-F238E27FC236}">
                    <a16:creationId xmlns:a16="http://schemas.microsoft.com/office/drawing/2014/main" id="{6438BBBF-459F-7925-9603-87269B547FAB}"/>
                  </a:ext>
                </a:extLst>
              </p:cNvPr>
              <p:cNvGrpSpPr/>
              <p:nvPr/>
            </p:nvGrpSpPr>
            <p:grpSpPr>
              <a:xfrm>
                <a:off x="8364061" y="5157409"/>
                <a:ext cx="670560" cy="272360"/>
                <a:chOff x="3713653" y="5795347"/>
                <a:chExt cx="670560" cy="272360"/>
              </a:xfrm>
            </p:grpSpPr>
            <p:sp>
              <p:nvSpPr>
                <p:cNvPr id="57" name="TextBox 56">
                  <a:extLst>
                    <a:ext uri="{FF2B5EF4-FFF2-40B4-BE49-F238E27FC236}">
                      <a16:creationId xmlns:a16="http://schemas.microsoft.com/office/drawing/2014/main" id="{7C01833C-21B5-9EAE-958A-1C91834F0C51}"/>
                    </a:ext>
                  </a:extLst>
                </p:cNvPr>
                <p:cNvSpPr txBox="1"/>
                <p:nvPr/>
              </p:nvSpPr>
              <p:spPr>
                <a:xfrm>
                  <a:off x="3761033" y="5795347"/>
                  <a:ext cx="600084" cy="27236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>
                      <a:solidFill>
                        <a:schemeClr val="accent6"/>
                      </a:solidFill>
                      <a:latin typeface="CMU Typewriter Text Light" panose="02000309000000000000" pitchFamily="49" charset="0"/>
                      <a:ea typeface="CMU Typewriter Text Light" panose="02000309000000000000" pitchFamily="49" charset="0"/>
                      <a:cs typeface="CMU Typewriter Text Light" panose="02000309000000000000" pitchFamily="49" charset="0"/>
                    </a:rPr>
                    <a:t>elem</a:t>
                  </a:r>
                  <a:endParaRPr lang="en-US"/>
                </a:p>
              </p:txBody>
            </p:sp>
            <p:cxnSp>
              <p:nvCxnSpPr>
                <p:cNvPr id="58" name="Straight Arrow Connector 57">
                  <a:extLst>
                    <a:ext uri="{FF2B5EF4-FFF2-40B4-BE49-F238E27FC236}">
                      <a16:creationId xmlns:a16="http://schemas.microsoft.com/office/drawing/2014/main" id="{8911FBEB-93C3-5D27-C80A-90C4B018892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713653" y="6064587"/>
                  <a:ext cx="670560" cy="0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2" name="TextBox 51">
                    <a:extLst>
                      <a:ext uri="{FF2B5EF4-FFF2-40B4-BE49-F238E27FC236}">
                        <a16:creationId xmlns:a16="http://schemas.microsoft.com/office/drawing/2014/main" id="{86F85EE8-F523-2E23-D8E8-9D3B2776DC0B}"/>
                      </a:ext>
                    </a:extLst>
                  </p:cNvPr>
                  <p:cNvSpPr txBox="1"/>
                  <p:nvPr/>
                </p:nvSpPr>
                <p:spPr>
                  <a:xfrm>
                    <a:off x="9025283" y="5221024"/>
                    <a:ext cx="169491" cy="29712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  <a:ea typeface="CMU SERIF ROMAN" panose="02000603000000000000" pitchFamily="2" charset="0"/>
                              <a:cs typeface="CMU SERIF ROMAN" panose="02000603000000000000" pitchFamily="2" charset="0"/>
                            </a:rPr>
                            <m:t>𝑎</m:t>
                          </m:r>
                        </m:oMath>
                      </m:oMathPara>
                    </a14:m>
                    <a:endParaRPr lang="en-US" i="1">
                      <a:latin typeface="CMU SERIF ROMAN" panose="02000603000000000000" pitchFamily="2" charset="0"/>
                      <a:ea typeface="CMU SERIF ROMAN" panose="02000603000000000000" pitchFamily="2" charset="0"/>
                      <a:cs typeface="CMU SERIF ROMAN" panose="02000603000000000000" pitchFamily="2" charset="0"/>
                    </a:endParaRPr>
                  </a:p>
                </p:txBody>
              </p:sp>
            </mc:Choice>
            <mc:Fallback xmlns="">
              <p:sp>
                <p:nvSpPr>
                  <p:cNvPr id="52" name="TextBox 51">
                    <a:extLst>
                      <a:ext uri="{FF2B5EF4-FFF2-40B4-BE49-F238E27FC236}">
                        <a16:creationId xmlns:a16="http://schemas.microsoft.com/office/drawing/2014/main" id="{86F85EE8-F523-2E23-D8E8-9D3B2776DC0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025283" y="5221024"/>
                    <a:ext cx="169491" cy="297121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r="-55172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53" name="Group 52">
                <a:extLst>
                  <a:ext uri="{FF2B5EF4-FFF2-40B4-BE49-F238E27FC236}">
                    <a16:creationId xmlns:a16="http://schemas.microsoft.com/office/drawing/2014/main" id="{2EDA48DC-A5C8-2AB3-7510-9B33E59AD7B7}"/>
                  </a:ext>
                </a:extLst>
              </p:cNvPr>
              <p:cNvGrpSpPr/>
              <p:nvPr/>
            </p:nvGrpSpPr>
            <p:grpSpPr>
              <a:xfrm>
                <a:off x="6690557" y="5139989"/>
                <a:ext cx="670560" cy="272360"/>
                <a:chOff x="3713653" y="5795347"/>
                <a:chExt cx="670560" cy="272360"/>
              </a:xfrm>
            </p:grpSpPr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2CB7E1C2-B49E-67B5-A0E1-B32C9C8EB93A}"/>
                    </a:ext>
                  </a:extLst>
                </p:cNvPr>
                <p:cNvSpPr txBox="1"/>
                <p:nvPr/>
              </p:nvSpPr>
              <p:spPr>
                <a:xfrm>
                  <a:off x="3761033" y="5795347"/>
                  <a:ext cx="600084" cy="27236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latin typeface="CMU Typewriter Text Light" panose="02000309000000000000" pitchFamily="49" charset="0"/>
                      <a:ea typeface="CMU Typewriter Text Light" panose="02000309000000000000" pitchFamily="49" charset="0"/>
                      <a:cs typeface="CMU Typewriter Text Light" panose="02000309000000000000" pitchFamily="49" charset="0"/>
                    </a:rPr>
                    <a:t>bits</a:t>
                  </a:r>
                  <a:endParaRPr lang="en-US">
                    <a:solidFill>
                      <a:schemeClr val="accent1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cxnSp>
              <p:nvCxnSpPr>
                <p:cNvPr id="56" name="Straight Arrow Connector 55">
                  <a:extLst>
                    <a:ext uri="{FF2B5EF4-FFF2-40B4-BE49-F238E27FC236}">
                      <a16:creationId xmlns:a16="http://schemas.microsoft.com/office/drawing/2014/main" id="{8365FAF3-DE5A-BF33-9587-B4FE9F9C2DF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713653" y="6064587"/>
                  <a:ext cx="670560" cy="0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4" name="TextBox 53">
                    <a:extLst>
                      <a:ext uri="{FF2B5EF4-FFF2-40B4-BE49-F238E27FC236}">
                        <a16:creationId xmlns:a16="http://schemas.microsoft.com/office/drawing/2014/main" id="{CE5BF1F8-0DEA-326C-2DFC-3479E550FC4C}"/>
                      </a:ext>
                    </a:extLst>
                  </p:cNvPr>
                  <p:cNvSpPr txBox="1"/>
                  <p:nvPr/>
                </p:nvSpPr>
                <p:spPr>
                  <a:xfrm>
                    <a:off x="6118319" y="5193724"/>
                    <a:ext cx="169491" cy="32188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MU SERIF ROMAN" panose="02000603000000000000" pitchFamily="2" charset="0"/>
                              <a:cs typeface="CMU SERIF ROMAN" panose="02000603000000000000" pitchFamily="2" charset="0"/>
                            </a:rPr>
                            <m:t>𝜎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MU SERIF ROMAN" panose="02000603000000000000" pitchFamily="2" charset="0"/>
                              <a:cs typeface="CMU SERIF ROMAN" panose="02000603000000000000" pitchFamily="2" charset="0"/>
                            </a:rPr>
                            <m:t>(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MU SERIF ROMAN" panose="02000603000000000000" pitchFamily="2" charset="0"/>
                              <a:cs typeface="CMU SERIF ROMAN" panose="02000603000000000000" pitchFamily="2" charset="0"/>
                            </a:rPr>
                            <m:t>𝑎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MU SERIF ROMAN" panose="02000603000000000000" pitchFamily="2" charset="0"/>
                              <a:cs typeface="CMU SERIF ROMAN" panose="02000603000000000000" pitchFamily="2" charset="0"/>
                            </a:rPr>
                            <m:t>)</m:t>
                          </m:r>
                        </m:oMath>
                      </m:oMathPara>
                    </a14:m>
                    <a:endParaRPr lang="en-US" sz="2000" i="1">
                      <a:latin typeface="CMU SERIF ROMAN" panose="02000603000000000000" pitchFamily="2" charset="0"/>
                      <a:ea typeface="CMU SERIF ROMAN" panose="02000603000000000000" pitchFamily="2" charset="0"/>
                      <a:cs typeface="CMU SERIF ROMAN" panose="02000603000000000000" pitchFamily="2" charset="0"/>
                    </a:endParaRPr>
                  </a:p>
                </p:txBody>
              </p:sp>
            </mc:Choice>
            <mc:Fallback xmlns="">
              <p:sp>
                <p:nvSpPr>
                  <p:cNvPr id="54" name="TextBox 53">
                    <a:extLst>
                      <a:ext uri="{FF2B5EF4-FFF2-40B4-BE49-F238E27FC236}">
                        <a16:creationId xmlns:a16="http://schemas.microsoft.com/office/drawing/2014/main" id="{CE5BF1F8-0DEA-326C-2DFC-3479E550FC4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18319" y="5193724"/>
                    <a:ext cx="169491" cy="321881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r="-296667" b="-15152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FA654C1-24F2-00BA-34F6-82631B7C6CC1}"/>
                  </a:ext>
                </a:extLst>
              </p:cNvPr>
              <p:cNvSpPr txBox="1"/>
              <p:nvPr/>
            </p:nvSpPr>
            <p:spPr>
              <a:xfrm>
                <a:off x="9335657" y="5370572"/>
                <a:ext cx="179889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/>
                  <a:t> </a:t>
                </a:r>
                <a:r>
                  <a:rPr lang="en-US">
                    <a:solidFill>
                      <a:schemeClr val="accent6"/>
                    </a:solidFill>
                    <a:latin typeface="CMU Typewriter Text" panose="02000609000000000000" pitchFamily="49" charset="0"/>
                    <a:ea typeface="CMU Typewriter Text" panose="02000609000000000000" pitchFamily="49" charset="0"/>
                    <a:cs typeface="CMU Typewriter Text" panose="02000609000000000000" pitchFamily="49" charset="0"/>
                  </a:rPr>
                  <a:t>elem</a:t>
                </a:r>
                <a:r>
                  <a:rPr lang="en-US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en-US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FA654C1-24F2-00BA-34F6-82631B7C6C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35657" y="5370572"/>
                <a:ext cx="1798890" cy="369332"/>
              </a:xfrm>
              <a:prstGeom prst="rect">
                <a:avLst/>
              </a:prstGeom>
              <a:blipFill>
                <a:blip r:embed="rId11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2DFC45-39EA-5BF4-ACFD-EFE6162BD4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0E443-75A1-4C43-B58A-74D2520A4F3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103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38" grpId="0"/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62ABD15B-DE9D-5643-BC88-20EA0037E5D5}">
  <we:reference id="4b785c87-866c-4bad-85d8-5d1ae467ac9a" version="3.14.0.0" store="EXCatalog" storeType="EXCatalog"/>
  <we:alternateReferences>
    <we:reference id="WA104381909" version="3.14.0.0" store="en-US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2062</Words>
  <Application>Microsoft Macintosh PowerPoint</Application>
  <PresentationFormat>Widescreen</PresentationFormat>
  <Paragraphs>540</Paragraphs>
  <Slides>29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9" baseType="lpstr">
      <vt:lpstr>Cambria Math</vt:lpstr>
      <vt:lpstr>CMU Serif Roman</vt:lpstr>
      <vt:lpstr>Wingdings</vt:lpstr>
      <vt:lpstr>CMU Serif Roman</vt:lpstr>
      <vt:lpstr>CMU Typewriter Text</vt:lpstr>
      <vt:lpstr>Aptos</vt:lpstr>
      <vt:lpstr>CMU Typewriter Text Light</vt:lpstr>
      <vt:lpstr>Arial</vt:lpstr>
      <vt:lpstr>CMU Serif</vt:lpstr>
      <vt:lpstr>Office Theme</vt:lpstr>
      <vt:lpstr>Generic and Algebraic Computation Models:  When AGM Proofs Transfer to the GGM</vt:lpstr>
      <vt:lpstr>Group-based cryptography</vt:lpstr>
      <vt:lpstr>Focus of this work</vt:lpstr>
      <vt:lpstr>Our contributions</vt:lpstr>
      <vt:lpstr>Generic Group Model [Sho97, Mau05]</vt:lpstr>
      <vt:lpstr>GGM Types</vt:lpstr>
      <vt:lpstr>Algebraic Group Model [FKL18]</vt:lpstr>
      <vt:lpstr>KZZ philosophical critiques</vt:lpstr>
      <vt:lpstr>Building the framework</vt:lpstr>
      <vt:lpstr>Syntactic hierarchy</vt:lpstr>
      <vt:lpstr>KZZ philosophical critiques</vt:lpstr>
      <vt:lpstr>Syntactic hierarchy</vt:lpstr>
      <vt:lpstr>Claim 1: TS-GGM</vt:lpstr>
      <vt:lpstr>Claim 1: TS-GGM</vt:lpstr>
      <vt:lpstr>Syntactic hierarchy</vt:lpstr>
      <vt:lpstr>Claims 2+3: AGM &amp; Standard Model</vt:lpstr>
      <vt:lpstr>Claim 3: Standard Model</vt:lpstr>
      <vt:lpstr>Claim 3: Standard Model</vt:lpstr>
      <vt:lpstr>Claim 2: AGM</vt:lpstr>
      <vt:lpstr>Claim 2: AGM</vt:lpstr>
      <vt:lpstr>Capturing existing AGM proofs</vt:lpstr>
      <vt:lpstr>Syntactic hierarchy</vt:lpstr>
      <vt:lpstr>Correctly capturing the AGM</vt:lpstr>
      <vt:lpstr>Lifting result in our framework</vt:lpstr>
      <vt:lpstr>❷ KZZ lifting result counterexample</vt:lpstr>
      <vt:lpstr>Example: Straight-line reduction</vt:lpstr>
      <vt:lpstr>Syntactic hierarchy</vt:lpstr>
      <vt:lpstr>Correctly capturing the AGM</vt:lpstr>
      <vt:lpstr>Our contributions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Generic and Algebraic Computation Models:  When AGM Proofs Transfer to the GGM</dc:title>
  <dc:creator>Mohan, Deep Inder</dc:creator>
  <cp:lastModifiedBy>Mohan, Deep Inder</cp:lastModifiedBy>
  <cp:revision>5</cp:revision>
  <dcterms:created xsi:type="dcterms:W3CDTF">2024-07-08T08:08:36Z</dcterms:created>
  <dcterms:modified xsi:type="dcterms:W3CDTF">2024-08-19T06:40:28Z</dcterms:modified>
</cp:coreProperties>
</file>