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22"/>
  </p:notesMasterIdLst>
  <p:sldIdLst>
    <p:sldId id="256" r:id="rId2"/>
    <p:sldId id="318" r:id="rId3"/>
    <p:sldId id="317" r:id="rId4"/>
    <p:sldId id="329" r:id="rId5"/>
    <p:sldId id="334" r:id="rId6"/>
    <p:sldId id="271" r:id="rId7"/>
    <p:sldId id="321" r:id="rId8"/>
    <p:sldId id="316" r:id="rId9"/>
    <p:sldId id="322" r:id="rId10"/>
    <p:sldId id="337" r:id="rId11"/>
    <p:sldId id="335" r:id="rId12"/>
    <p:sldId id="333" r:id="rId13"/>
    <p:sldId id="295" r:id="rId14"/>
    <p:sldId id="298" r:id="rId15"/>
    <p:sldId id="325" r:id="rId16"/>
    <p:sldId id="291" r:id="rId17"/>
    <p:sldId id="332" r:id="rId18"/>
    <p:sldId id="331" r:id="rId19"/>
    <p:sldId id="305" r:id="rId20"/>
    <p:sldId id="308" r:id="rId21"/>
  </p:sldIdLst>
  <p:sldSz cx="12192000" cy="6858000"/>
  <p:notesSz cx="6858000" cy="9144000"/>
  <p:embeddedFontLst>
    <p:embeddedFont>
      <p:font typeface="Cambria Math" panose="02040503050406030204" pitchFamily="18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6D2"/>
    <a:srgbClr val="FFFBF7"/>
    <a:srgbClr val="FEF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26"/>
    <p:restoredTop sz="94568"/>
  </p:normalViewPr>
  <p:slideViewPr>
    <p:cSldViewPr snapToGrid="0">
      <p:cViewPr varScale="1">
        <p:scale>
          <a:sx n="118" d="100"/>
          <a:sy n="118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08358-212F-A642-96F3-84A92A202056}" type="datetimeFigureOut">
              <a:rPr lang="en-US" smtClean="0"/>
              <a:t>8/19/24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41B9F-BF29-8547-8597-C64E6A574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98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41B9F-BF29-8547-8597-C64E6A5749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24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particular, any efficient adversary, when given a function h sampled from the CRH, should be able to find two inputs with the same image under h with at most negligible probability in the security parameter 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41B9F-BF29-8547-8597-C64E6A5749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18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Blueprint similar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non-constructive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41B9F-BF29-8547-8597-C64E6A5749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18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adversary!</a:t>
            </a:r>
          </a:p>
          <a:p>
            <a:r>
              <a:rPr lang="en-US" dirty="0"/>
              <a:t>why 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41B9F-BF29-8547-8597-C64E6A5749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25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Perfect Adversary!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41B9F-BF29-8547-8597-C64E6A5749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55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wanted to highlight how this relates to h, which is that A finding a collision on f means it finds a collision on h which shares a prefix s. </a:t>
            </a: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 is simply a function that takes that prefix s as input and outputs the image of the collision on h that shares that prefix.</a:t>
            </a:r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41B9F-BF29-8547-8597-C64E6A5749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71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C30F9-7C19-DA39-A447-8A996455B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B50D82-F101-7744-2A1D-18C422A79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D956C-FD5A-7A43-88E8-9FED978FA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C58B-0363-954E-BE4F-8FA9D4B20501}" type="datetime1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2BF3C-51E5-CB9F-E3C6-EC5F0943F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06643-637C-6C97-83CB-421679A7D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D68E-B0F8-8040-8DF1-6C2B3580A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9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BF709-9B87-CCA1-BF4F-04829C589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356372-7974-EAA3-67B3-A7EACDE1C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E2BE2-CFD2-2959-CDE4-B1EB06310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8187-5C38-DB4C-9CAD-A988CDD9A47F}" type="datetime1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C9F2F-B81A-8797-1103-581EC1FDB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991D4-E4E3-9DD6-43E3-1F8AE9BE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D68E-B0F8-8040-8DF1-6C2B3580A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3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20DA30-B69B-5116-31BB-8C66C46E9C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2BAE64-5F93-56C8-5AE0-4D9E1E80C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D596C-46FB-E954-9AF6-DF45BE38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1732-CF67-9D4A-9127-BB1F5D7C4BDB}" type="datetime1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E30E5-C1A1-F4A4-627C-2EA7A5E7B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98137-2352-9F21-C334-A311EFC13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D68E-B0F8-8040-8DF1-6C2B3580A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4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CF447-B61D-49E2-3571-4AF64FA1D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23413-064A-BDBD-8A51-DA38D488D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7AA55-0EA8-1044-6186-8E4EE1F5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DDAA-E0C3-3F4B-B064-D8ED65470B79}" type="datetime1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DA86D-3BCD-DAF6-843E-528013341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0110E-17DD-F760-127A-8B8D186F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D68E-B0F8-8040-8DF1-6C2B3580A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6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7D0DC-673D-9BB0-2891-D5D281FB3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2965B-2ACA-BD82-5E5F-7567A5DA5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3A78F-13D5-3ED1-8E31-11CE2662E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308A-B94D-CD4C-BE06-8B43321A68D3}" type="datetime1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4C79E-0D61-1687-7C5C-A3B4A6A3D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F2D2C-C6FC-A29E-D962-0C02D09B1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D68E-B0F8-8040-8DF1-6C2B3580A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7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832BC-92B0-F5FC-3C1F-3A3A2B0B2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8E363-6859-36A5-237D-5D8F79E90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B73405-E404-99E6-C0AE-D7813F172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2C5ED-7128-E880-0FB9-74249475B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2A81-ECD2-F345-B346-9F75E8E52267}" type="datetime1">
              <a:rPr lang="en-US" smtClean="0"/>
              <a:t>8/19/24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86462-72F9-72A4-C2CB-85A001569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F90F63-F6D5-C841-CE0E-B4F9FE954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D68E-B0F8-8040-8DF1-6C2B3580A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58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33772-0EC2-4470-AC76-F09915919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F6CAB-DE3D-074A-2BFF-E66A8E28D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DEFBDE-1C33-6F9F-84D3-D0AE4FAE4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F33C24-61F9-D2E2-EF9C-F1A03A3986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96A48F-52D1-467C-56B5-68E80B47FD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ADD73-3178-09A0-F723-6371C532E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B540-084A-8B45-A1CB-F72000917FE3}" type="datetime1">
              <a:rPr lang="en-US" smtClean="0"/>
              <a:t>8/19/24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63F42B-D879-3E15-C063-7629E5077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0B7ACF-4C99-F277-1876-5C4071CDC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D68E-B0F8-8040-8DF1-6C2B3580A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01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A4A6F-4AB1-817E-6947-D9AE34B2D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45899B-0F99-6711-7618-3822004CD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3EBF-C47D-8E49-AE04-7478FA677D2F}" type="datetime1">
              <a:rPr lang="en-US" smtClean="0"/>
              <a:t>8/19/24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19BD57-4080-147D-6CAF-1FABFE826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539FD1-0341-4203-D519-87775CE16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D68E-B0F8-8040-8DF1-6C2B3580A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31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09F77C-EEBE-49AE-0F12-18435986A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DF37-0E33-014E-B103-346BCE3CBF61}" type="datetime1">
              <a:rPr lang="en-US" smtClean="0"/>
              <a:t>8/19/24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9E11DD-86B1-D109-E694-BC05C3306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D087F-809F-3A45-8E49-5AC7A9AF0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D68E-B0F8-8040-8DF1-6C2B3580A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3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4305F-72BD-CEA1-14D9-0E2BE1E00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35546-81D4-542A-9124-82C0FEF9E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BFB99F-2A1A-E65F-FB81-973ACAE31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FDD03-276D-6345-1F30-C3711A9CF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F1429-1FD0-6645-98D1-8278CE5C4B25}" type="datetime1">
              <a:rPr lang="en-US" smtClean="0"/>
              <a:t>8/19/24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319C2-51A2-8340-2B9B-05DA62E3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1823B-ADDA-4CFB-D459-6A6C076A9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D68E-B0F8-8040-8DF1-6C2B3580A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56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4F250-0A07-10E8-1CFC-B14E1DBAB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7E0AD4-8A28-32E9-4E48-DDA7D0AEC0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56387-CF32-99D2-0AB6-786456BFE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76DBE-6047-0BFD-7DD4-B7906863D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AF29-B913-7449-9A52-6E182080798E}" type="datetime1">
              <a:rPr lang="en-US" smtClean="0"/>
              <a:t>8/19/24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BE0543-8714-D2E3-6A7B-2ED89D41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D6771-C342-9D29-1FAA-159A700EB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D68E-B0F8-8040-8DF1-6C2B3580A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17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FEFBEF"/>
            </a:gs>
            <a:gs pos="100000">
              <a:srgbClr val="E9E2B4"/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E27BE9-F669-DE0A-1A7B-DDBC3BEF0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373FD-F054-3764-3C9E-35FEE0B56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41ED7-E68B-B46B-086A-EDEF2B8E88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3F2B61-DF3C-F645-BEEE-F917A65C4F7C}" type="datetime1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2D4E4-6DAA-7327-8116-7491BFCAA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7C059-FBCD-B36D-A3C3-6D204CB45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BED68E-B0F8-8040-8DF1-6C2B3580A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8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11.png"/><Relationship Id="rId5" Type="http://schemas.openxmlformats.org/officeDocument/2006/relationships/image" Target="../media/image200.png"/><Relationship Id="rId4" Type="http://schemas.openxmlformats.org/officeDocument/2006/relationships/image" Target="../media/image24.png"/><Relationship Id="rId9" Type="http://schemas.openxmlformats.org/officeDocument/2006/relationships/image" Target="../media/image2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230.png"/><Relationship Id="rId10" Type="http://schemas.openxmlformats.org/officeDocument/2006/relationships/image" Target="../media/image27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60.png"/><Relationship Id="rId10" Type="http://schemas.openxmlformats.org/officeDocument/2006/relationships/image" Target="../media/image33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7" Type="http://schemas.openxmlformats.org/officeDocument/2006/relationships/image" Target="../media/image2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50.png"/><Relationship Id="rId5" Type="http://schemas.openxmlformats.org/officeDocument/2006/relationships/image" Target="../media/image19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480.png"/><Relationship Id="rId21" Type="http://schemas.openxmlformats.org/officeDocument/2006/relationships/image" Target="../media/image48.png"/><Relationship Id="rId7" Type="http://schemas.openxmlformats.org/officeDocument/2006/relationships/image" Target="../media/image36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tags" Target="../tags/tag10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280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3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9" Type="http://schemas.openxmlformats.org/officeDocument/2006/relationships/image" Target="../media/image320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" Type="http://schemas.openxmlformats.org/officeDocument/2006/relationships/image" Target="../media/image54.png"/><Relationship Id="rId21" Type="http://schemas.openxmlformats.org/officeDocument/2006/relationships/image" Target="../media/image72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tags" Target="../tags/tag11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4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image" Target="../media/image10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10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1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0.png"/><Relationship Id="rId7" Type="http://schemas.openxmlformats.org/officeDocument/2006/relationships/image" Target="../media/image1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FFFBF7"/>
            </a:gs>
            <a:gs pos="100000">
              <a:srgbClr val="E9E2B4"/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1D5D7-277D-FB52-99FF-46A6F64B5F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600" b="1" dirty="0"/>
              <a:t>Collision Resistance from Multi-collision Resistance for all Constant Parameters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5263F5-8E09-1611-0769-7D627CCAC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89828"/>
            <a:ext cx="9144000" cy="75474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Jan </a:t>
            </a:r>
            <a:r>
              <a:rPr lang="en-US" sz="32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Buzek</a:t>
            </a:r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and Stefano </a:t>
            </a:r>
            <a:r>
              <a:rPr lang="en-US" sz="32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Tessaro</a:t>
            </a:r>
            <a:endParaRPr lang="en-US" sz="3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67F2388-30E2-AB36-E696-6C41D7E53A94}"/>
              </a:ext>
            </a:extLst>
          </p:cNvPr>
          <p:cNvSpPr txBox="1"/>
          <p:nvPr/>
        </p:nvSpPr>
        <p:spPr>
          <a:xfrm>
            <a:off x="3726270" y="4644571"/>
            <a:ext cx="47394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University of Washington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2"/>
    </mc:Choice>
    <mc:Fallback xmlns="">
      <p:transition spd="slow" advTm="710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E5D9A-CC6D-BBA3-1E2F-6EAA1756A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How to combine?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D7594D-6A78-D414-6972-11AD65CA4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D68E-B0F8-8040-8DF1-6C2B3580A22B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17607D-B23F-256A-A261-4DEEAC6CF3F6}"/>
                  </a:ext>
                </a:extLst>
              </p:cNvPr>
              <p:cNvSpPr txBox="1"/>
              <p:nvPr/>
            </p:nvSpPr>
            <p:spPr>
              <a:xfrm>
                <a:off x="1493482" y="-1465140"/>
                <a:ext cx="4760688" cy="476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io-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b="1" dirty="0"/>
                  <a:t>MCRH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17607D-B23F-256A-A261-4DEEAC6CF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482" y="-1465140"/>
                <a:ext cx="4760688" cy="476990"/>
              </a:xfrm>
              <a:prstGeom prst="rect">
                <a:avLst/>
              </a:prstGeom>
              <a:blipFill>
                <a:blip r:embed="rId3"/>
                <a:stretch>
                  <a:fillRect t="-5128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C53AE7A-7C07-AEF8-ADE6-00E4994C9C6D}"/>
                  </a:ext>
                </a:extLst>
              </p:cNvPr>
              <p:cNvSpPr txBox="1"/>
              <p:nvPr/>
            </p:nvSpPr>
            <p:spPr>
              <a:xfrm>
                <a:off x="6052453" y="1265915"/>
                <a:ext cx="5534465" cy="6199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io-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-</a:t>
                </a:r>
                <a:r>
                  <a:rPr lang="en-US" sz="2400" b="1" dirty="0"/>
                  <a:t>MCRH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C53AE7A-7C07-AEF8-ADE6-00E4994C9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453" y="1265915"/>
                <a:ext cx="5534465" cy="619913"/>
              </a:xfrm>
              <a:prstGeom prst="rect">
                <a:avLst/>
              </a:prstGeom>
              <a:blipFill>
                <a:blip r:embed="rId4"/>
                <a:stretch>
                  <a:fillRect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Down Arrow 39">
            <a:extLst>
              <a:ext uri="{FF2B5EF4-FFF2-40B4-BE49-F238E27FC236}">
                <a16:creationId xmlns:a16="http://schemas.microsoft.com/office/drawing/2014/main" id="{0543E90B-5DD2-793C-3DBE-9EC1A311D7F7}"/>
              </a:ext>
            </a:extLst>
          </p:cNvPr>
          <p:cNvSpPr/>
          <p:nvPr/>
        </p:nvSpPr>
        <p:spPr>
          <a:xfrm>
            <a:off x="8224190" y="1956949"/>
            <a:ext cx="377371" cy="62908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BE43FF5-B272-454E-D58A-5526E63CB216}"/>
              </a:ext>
            </a:extLst>
          </p:cNvPr>
          <p:cNvSpPr txBox="1"/>
          <p:nvPr/>
        </p:nvSpPr>
        <p:spPr>
          <a:xfrm>
            <a:off x="8795727" y="2002141"/>
            <a:ext cx="948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9F06E87-CA5F-CAA1-0861-0DF7A51EC042}"/>
              </a:ext>
            </a:extLst>
          </p:cNvPr>
          <p:cNvSpPr txBox="1"/>
          <p:nvPr/>
        </p:nvSpPr>
        <p:spPr>
          <a:xfrm>
            <a:off x="6403256" y="5474433"/>
            <a:ext cx="4019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io-</a:t>
            </a:r>
            <a:r>
              <a:rPr lang="en-US" sz="2400" b="1" dirty="0">
                <a:solidFill>
                  <a:srgbClr val="00B050"/>
                </a:solidFill>
              </a:rPr>
              <a:t>CRH</a:t>
            </a:r>
            <a:endParaRPr lang="en-US" sz="24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6404E25-CF5F-ED7B-185C-9C9B91C3C60E}"/>
                  </a:ext>
                </a:extLst>
              </p:cNvPr>
              <p:cNvSpPr txBox="1"/>
              <p:nvPr/>
            </p:nvSpPr>
            <p:spPr>
              <a:xfrm>
                <a:off x="6052453" y="2526834"/>
                <a:ext cx="5534465" cy="62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io-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/>
                  <a:t> -</a:t>
                </a:r>
                <a:r>
                  <a:rPr lang="en-US" sz="2400" b="1" dirty="0"/>
                  <a:t>MCRH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6404E25-CF5F-ED7B-185C-9C9B91C3C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453" y="2526834"/>
                <a:ext cx="5534465" cy="629660"/>
              </a:xfrm>
              <a:prstGeom prst="rect">
                <a:avLst/>
              </a:prstGeom>
              <a:blipFill>
                <a:blip r:embed="rId5"/>
                <a:stretch>
                  <a:fillRect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Down Arrow 43">
            <a:extLst>
              <a:ext uri="{FF2B5EF4-FFF2-40B4-BE49-F238E27FC236}">
                <a16:creationId xmlns:a16="http://schemas.microsoft.com/office/drawing/2014/main" id="{14F79876-8DBE-B33C-1418-28715C6C2DAE}"/>
              </a:ext>
            </a:extLst>
          </p:cNvPr>
          <p:cNvSpPr/>
          <p:nvPr/>
        </p:nvSpPr>
        <p:spPr>
          <a:xfrm>
            <a:off x="8224189" y="3175753"/>
            <a:ext cx="377371" cy="62908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CECF7E1-0E7C-AC8D-472C-C2B5846FDB09}"/>
              </a:ext>
            </a:extLst>
          </p:cNvPr>
          <p:cNvSpPr txBox="1"/>
          <p:nvPr/>
        </p:nvSpPr>
        <p:spPr>
          <a:xfrm>
            <a:off x="8851998" y="3221723"/>
            <a:ext cx="948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F7D28AE-749A-B9B9-3D43-16AFE81A4C1D}"/>
              </a:ext>
            </a:extLst>
          </p:cNvPr>
          <p:cNvSpPr txBox="1"/>
          <p:nvPr/>
        </p:nvSpPr>
        <p:spPr>
          <a:xfrm rot="5400000">
            <a:off x="8126461" y="4070963"/>
            <a:ext cx="580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…</a:t>
            </a:r>
          </a:p>
        </p:txBody>
      </p:sp>
      <p:sp>
        <p:nvSpPr>
          <p:cNvPr id="47" name="Down Arrow 46">
            <a:extLst>
              <a:ext uri="{FF2B5EF4-FFF2-40B4-BE49-F238E27FC236}">
                <a16:creationId xmlns:a16="http://schemas.microsoft.com/office/drawing/2014/main" id="{2A12EF0F-82CD-962D-95A0-9A615ADCC1B1}"/>
              </a:ext>
            </a:extLst>
          </p:cNvPr>
          <p:cNvSpPr/>
          <p:nvPr/>
        </p:nvSpPr>
        <p:spPr>
          <a:xfrm>
            <a:off x="8224189" y="4769966"/>
            <a:ext cx="377371" cy="62908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2D951C3-4AD2-6377-5647-F3E543E8FF9C}"/>
                  </a:ext>
                </a:extLst>
              </p:cNvPr>
              <p:cNvSpPr txBox="1"/>
              <p:nvPr/>
            </p:nvSpPr>
            <p:spPr>
              <a:xfrm>
                <a:off x="569242" y="2906503"/>
                <a:ext cx="4909458" cy="4932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io-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sz="2400" dirty="0"/>
                  <a:t> -</a:t>
                </a:r>
                <a:r>
                  <a:rPr lang="en-US" sz="2400" b="1" dirty="0"/>
                  <a:t>MCRH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2D951C3-4AD2-6377-5647-F3E543E8F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42" y="2906503"/>
                <a:ext cx="4909458" cy="493277"/>
              </a:xfrm>
              <a:prstGeom prst="rect">
                <a:avLst/>
              </a:prstGeom>
              <a:blipFill>
                <a:blip r:embed="rId6"/>
                <a:stretch>
                  <a:fillRect t="-2500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Down Arrow 50">
            <a:extLst>
              <a:ext uri="{FF2B5EF4-FFF2-40B4-BE49-F238E27FC236}">
                <a16:creationId xmlns:a16="http://schemas.microsoft.com/office/drawing/2014/main" id="{A09BEB99-3A12-C6F1-A86F-E80ED033FB03}"/>
              </a:ext>
            </a:extLst>
          </p:cNvPr>
          <p:cNvSpPr/>
          <p:nvPr/>
        </p:nvSpPr>
        <p:spPr>
          <a:xfrm rot="10800000">
            <a:off x="2835285" y="3446423"/>
            <a:ext cx="377371" cy="591714"/>
          </a:xfrm>
          <a:prstGeom prst="downArrow">
            <a:avLst>
              <a:gd name="adj1" fmla="val 50000"/>
              <a:gd name="adj2" fmla="val 7692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A3838A8-D37F-308D-2760-9A0F71222146}"/>
                  </a:ext>
                </a:extLst>
              </p:cNvPr>
              <p:cNvSpPr txBox="1"/>
              <p:nvPr/>
            </p:nvSpPr>
            <p:spPr>
              <a:xfrm>
                <a:off x="569242" y="4262221"/>
                <a:ext cx="4909458" cy="476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io-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b="1" dirty="0"/>
                  <a:t>MCRH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A3838A8-D37F-308D-2760-9A0F71222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42" y="4262221"/>
                <a:ext cx="4909458" cy="476990"/>
              </a:xfrm>
              <a:prstGeom prst="rect">
                <a:avLst/>
              </a:prstGeom>
              <a:blipFill>
                <a:blip r:embed="rId7"/>
                <a:stretch>
                  <a:fillRect t="-5263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D124BE88-9F71-5D6B-8543-17BC644C22DE}"/>
              </a:ext>
            </a:extLst>
          </p:cNvPr>
          <p:cNvSpPr txBox="1"/>
          <p:nvPr/>
        </p:nvSpPr>
        <p:spPr>
          <a:xfrm>
            <a:off x="3370397" y="3450631"/>
            <a:ext cx="1497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Merkle-</a:t>
            </a:r>
            <a:r>
              <a:rPr lang="en-US" b="1" dirty="0" err="1"/>
              <a:t>Damgård</a:t>
            </a:r>
            <a:endParaRPr lang="en-US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E9ED729-B441-4070-4AFC-DE0C062BBE41}"/>
              </a:ext>
            </a:extLst>
          </p:cNvPr>
          <p:cNvSpPr txBox="1"/>
          <p:nvPr/>
        </p:nvSpPr>
        <p:spPr>
          <a:xfrm>
            <a:off x="4322298" y="1603592"/>
            <a:ext cx="149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2</a:t>
            </a:r>
          </a:p>
        </p:txBody>
      </p:sp>
      <p:sp>
        <p:nvSpPr>
          <p:cNvPr id="56" name="Down Arrow 55">
            <a:extLst>
              <a:ext uri="{FF2B5EF4-FFF2-40B4-BE49-F238E27FC236}">
                <a16:creationId xmlns:a16="http://schemas.microsoft.com/office/drawing/2014/main" id="{A7D26067-B23F-A8B3-E488-F97441D7F8F4}"/>
              </a:ext>
            </a:extLst>
          </p:cNvPr>
          <p:cNvSpPr/>
          <p:nvPr/>
        </p:nvSpPr>
        <p:spPr>
          <a:xfrm rot="14460698">
            <a:off x="5201802" y="1524369"/>
            <a:ext cx="498819" cy="876367"/>
          </a:xfrm>
          <a:prstGeom prst="downArrow">
            <a:avLst>
              <a:gd name="adj1" fmla="val 50000"/>
              <a:gd name="adj2" fmla="val 7692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9932058-0F9B-B79B-C83B-AAF1F46DACD8}"/>
              </a:ext>
            </a:extLst>
          </p:cNvPr>
          <p:cNvSpPr txBox="1"/>
          <p:nvPr/>
        </p:nvSpPr>
        <p:spPr>
          <a:xfrm>
            <a:off x="8851998" y="4894975"/>
            <a:ext cx="948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178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08"/>
    </mc:Choice>
    <mc:Fallback xmlns="">
      <p:transition spd="slow" advTm="497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41" grpId="0"/>
      <p:bldP spid="42" grpId="0"/>
      <p:bldP spid="43" grpId="0"/>
      <p:bldP spid="44" grpId="0" animBg="1"/>
      <p:bldP spid="45" grpId="0"/>
      <p:bldP spid="46" grpId="0"/>
      <p:bldP spid="47" grpId="0" animBg="1"/>
      <p:bldP spid="50" grpId="0"/>
      <p:bldP spid="51" grpId="0" animBg="1"/>
      <p:bldP spid="52" grpId="0"/>
      <p:bldP spid="53" grpId="0"/>
      <p:bldP spid="54" grpId="0"/>
      <p:bldP spid="56" grpId="0" animBg="1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8FC873-F308-7AE3-704C-783AB1F74017}"/>
                  </a:ext>
                </a:extLst>
              </p:cNvPr>
              <p:cNvSpPr txBox="1"/>
              <p:nvPr/>
            </p:nvSpPr>
            <p:spPr>
              <a:xfrm>
                <a:off x="849829" y="561123"/>
                <a:ext cx="10486385" cy="140044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</p:spPr>
            <p:txBody>
              <a:bodyPr wrap="square" lIns="182880" tIns="182880" rIns="182880" bIns="182880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Main Theorem.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constant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: </a:t>
                </a:r>
                <a:endParaRPr lang="en-US" sz="2800" dirty="0"/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/>
                  <a:t>io-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-</a:t>
                </a:r>
                <a:r>
                  <a:rPr lang="en-US" sz="2800" b="1" dirty="0"/>
                  <a:t>MCRH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 io-</a:t>
                </a:r>
                <a:r>
                  <a:rPr lang="en-US" sz="2800" b="1" dirty="0"/>
                  <a:t>CRH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8FC873-F308-7AE3-704C-783AB1F74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29" y="561123"/>
                <a:ext cx="10486385" cy="1400448"/>
              </a:xfrm>
              <a:prstGeom prst="rect">
                <a:avLst/>
              </a:prstGeom>
              <a:blipFill>
                <a:blip r:embed="rId5"/>
                <a:stretch>
                  <a:fillRect l="-363" b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64B1B6-C1D9-83AF-A9B0-21660F7887F9}"/>
                  </a:ext>
                </a:extLst>
              </p:cNvPr>
              <p:cNvSpPr txBox="1"/>
              <p:nvPr/>
            </p:nvSpPr>
            <p:spPr>
              <a:xfrm>
                <a:off x="822546" y="2705499"/>
                <a:ext cx="10509649" cy="1485856"/>
              </a:xfrm>
              <a:prstGeom prst="rect">
                <a:avLst/>
              </a:prstGeom>
              <a:solidFill>
                <a:srgbClr val="FFFDA2"/>
              </a:solidFill>
            </p:spPr>
            <p:txBody>
              <a:bodyPr wrap="square" lIns="182880" tIns="182880" rIns="182880" bIns="182880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</a:rPr>
                  <a:t>Step 1: Improving security</a:t>
                </a:r>
                <a:r>
                  <a:rPr lang="en-US" sz="2800" b="1" dirty="0"/>
                  <a:t>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50" dirty="0"/>
                  <a:t>io-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50" dirty="0"/>
                  <a:t>-</a:t>
                </a:r>
                <a:r>
                  <a:rPr lang="en-US" sz="2450" b="1" dirty="0"/>
                  <a:t>MCRH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5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50" b="0" i="1" smtClean="0">
                            <a:latin typeface="Cambria Math" panose="02040503050406030204" pitchFamily="18" charset="0"/>
                          </a:rPr>
                          <m:t>: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5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5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450" b="0" i="1" smtClean="0">
                            <a:latin typeface="Cambria Math" panose="02040503050406030204" pitchFamily="18" charset="0"/>
                          </a:rPr>
                          <m:t>𝑘𝑛</m:t>
                        </m:r>
                      </m:sup>
                    </m:sSup>
                    <m:r>
                      <a:rPr lang="en-US" sz="245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5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5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5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45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5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50" dirty="0"/>
                  <a:t> io-</a:t>
                </a:r>
                <a14:m>
                  <m:oMath xmlns:m="http://schemas.openxmlformats.org/officeDocument/2006/math">
                    <m:r>
                      <a:rPr lang="en-US" sz="24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50" dirty="0"/>
                  <a:t>-</a:t>
                </a:r>
                <a:r>
                  <a:rPr lang="en-US" sz="2450" b="1" dirty="0"/>
                  <a:t>MCRH</a:t>
                </a:r>
                <a14:m>
                  <m:oMath xmlns:m="http://schemas.openxmlformats.org/officeDocument/2006/math">
                    <m:r>
                      <a:rPr lang="en-US" sz="245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5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5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5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45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50" b="0" i="1" smtClean="0">
                                <a:latin typeface="Cambria Math" panose="02040503050406030204" pitchFamily="18" charset="0"/>
                              </a:rPr>
                              <m:t>𝑘𝑛</m:t>
                            </m:r>
                          </m:num>
                          <m:den>
                            <m:r>
                              <a:rPr lang="en-US" sz="245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5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US" sz="245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45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45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5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5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5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  <m:r>
                          <a:rPr lang="en-US" sz="245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5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5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5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5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45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5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64B1B6-C1D9-83AF-A9B0-21660F788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46" y="2705499"/>
                <a:ext cx="10509649" cy="1485856"/>
              </a:xfrm>
              <a:prstGeom prst="rect">
                <a:avLst/>
              </a:prstGeom>
              <a:blipFill>
                <a:blip r:embed="rId6"/>
                <a:stretch>
                  <a:fillRect l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BDB21E-68A8-6ACF-4637-5BFC0B8E4AB7}"/>
                  </a:ext>
                </a:extLst>
              </p:cNvPr>
              <p:cNvSpPr txBox="1"/>
              <p:nvPr/>
            </p:nvSpPr>
            <p:spPr>
              <a:xfrm>
                <a:off x="822546" y="4292342"/>
                <a:ext cx="10546907" cy="1736373"/>
              </a:xfrm>
              <a:prstGeom prst="rect">
                <a:avLst/>
              </a:prstGeom>
              <a:solidFill>
                <a:srgbClr val="FFFDA2"/>
              </a:solidFill>
            </p:spPr>
            <p:txBody>
              <a:bodyPr wrap="square" lIns="182880" tIns="182880" rIns="182880" bIns="182880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</a:rPr>
                  <a:t>Step 2: Domain Extension</a:t>
                </a:r>
                <a:endParaRPr lang="en-US" sz="2800" b="1" dirty="0"/>
              </a:p>
              <a:p>
                <a14:m>
                  <m:oMath xmlns:m="http://schemas.openxmlformats.org/officeDocument/2006/math">
                    <m:r>
                      <a:rPr lang="en-US" sz="2450" b="0" i="1" smtClean="0">
                        <a:latin typeface="Cambria Math" panose="02040503050406030204" pitchFamily="18" charset="0"/>
                      </a:rPr>
                      <m:t>∀ </m:t>
                    </m:r>
                    <m:r>
                      <m:rPr>
                        <m:nor/>
                      </m:rPr>
                      <a:rPr lang="en-US" sz="2450" b="0" i="0" smtClean="0">
                        <a:latin typeface="Cambria Math" panose="02040503050406030204" pitchFamily="18" charset="0"/>
                      </a:rPr>
                      <m:t>constant</m:t>
                    </m:r>
                    <m:r>
                      <m:rPr>
                        <m:nor/>
                      </m:rPr>
                      <a:rPr lang="en-US" sz="245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5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5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5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50" dirty="0"/>
                  <a:t>: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50" dirty="0"/>
                  <a:t>io-</a:t>
                </a:r>
                <a14:m>
                  <m:oMath xmlns:m="http://schemas.openxmlformats.org/officeDocument/2006/math">
                    <m:r>
                      <a:rPr lang="en-US" sz="245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50" dirty="0"/>
                  <a:t>-</a:t>
                </a:r>
                <a:r>
                  <a:rPr lang="en-US" sz="2450" b="1" dirty="0"/>
                  <a:t>MCRH</a:t>
                </a:r>
                <a14:m>
                  <m:oMath xmlns:m="http://schemas.openxmlformats.org/officeDocument/2006/math">
                    <m:r>
                      <a:rPr lang="en-US" sz="245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5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50" b="0" i="1" smtClean="0">
                            <a:latin typeface="Cambria Math" panose="02040503050406030204" pitchFamily="18" charset="0"/>
                          </a:rPr>
                          <m:t>: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5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5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4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5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5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5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5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45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5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50" dirty="0"/>
                  <a:t> io-</a:t>
                </a:r>
                <a14:m>
                  <m:oMath xmlns:m="http://schemas.openxmlformats.org/officeDocument/2006/math">
                    <m:r>
                      <a:rPr lang="en-US" sz="245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45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5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func>
                          <m:funcPr>
                            <m:ctrlPr>
                              <a:rPr lang="en-US" sz="245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5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5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5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d>
                            <m:r>
                              <a:rPr lang="en-US" sz="245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50" dirty="0"/>
                  <a:t>-</a:t>
                </a:r>
                <a:r>
                  <a:rPr lang="en-US" sz="2450" b="1" dirty="0"/>
                  <a:t>MCRH</a:t>
                </a:r>
                <a:r>
                  <a:rPr lang="en-US" sz="2450" b="0" dirty="0"/>
                  <a:t> </a:t>
                </a:r>
                <a14:m>
                  <m:oMath xmlns:m="http://schemas.openxmlformats.org/officeDocument/2006/math">
                    <m:r>
                      <a:rPr lang="en-US" sz="245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5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5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5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4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5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5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5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5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45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5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BDB21E-68A8-6ACF-4637-5BFC0B8E4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46" y="4292342"/>
                <a:ext cx="10546907" cy="1736373"/>
              </a:xfrm>
              <a:prstGeom prst="rect">
                <a:avLst/>
              </a:prstGeom>
              <a:blipFill>
                <a:blip r:embed="rId7"/>
                <a:stretch>
                  <a:fillRect l="-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06834BE-A95A-F21D-CA31-BAB135E06ADF}"/>
              </a:ext>
            </a:extLst>
          </p:cNvPr>
          <p:cNvSpPr/>
          <p:nvPr/>
        </p:nvSpPr>
        <p:spPr>
          <a:xfrm>
            <a:off x="883068" y="2705498"/>
            <a:ext cx="10486385" cy="1485856"/>
          </a:xfrm>
          <a:prstGeom prst="rect">
            <a:avLst/>
          </a:prstGeom>
          <a:noFill/>
          <a:ln w="635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5F89C9-D272-3369-440F-850096A6C58E}"/>
              </a:ext>
            </a:extLst>
          </p:cNvPr>
          <p:cNvSpPr txBox="1"/>
          <p:nvPr/>
        </p:nvSpPr>
        <p:spPr>
          <a:xfrm>
            <a:off x="822546" y="2068529"/>
            <a:ext cx="2835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Proof overview: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D61CA0-3F92-AD65-9BC2-52231840F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D68E-B0F8-8040-8DF1-6C2B3580A22B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28B2F9-A6C4-40B9-6C95-50E0AC3C87A6}"/>
              </a:ext>
            </a:extLst>
          </p:cNvPr>
          <p:cNvSpPr txBox="1"/>
          <p:nvPr/>
        </p:nvSpPr>
        <p:spPr>
          <a:xfrm>
            <a:off x="822546" y="6129702"/>
            <a:ext cx="10486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Uses K-wise independent hashing  + hash trees, similar to prior works, but simpler and better parameters (see paper!)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511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50"/>
    </mc:Choice>
    <mc:Fallback xmlns="">
      <p:transition spd="slow" advTm="1339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E5D9A-CC6D-BBA3-1E2F-6EAA1756A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Step 1 – Blueprint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D7594D-6A78-D414-6972-11AD65CA4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D68E-B0F8-8040-8DF1-6C2B3580A22B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492A2B-93BA-2EFE-D4F7-EE4D07F79085}"/>
              </a:ext>
            </a:extLst>
          </p:cNvPr>
          <p:cNvSpPr txBox="1"/>
          <p:nvPr/>
        </p:nvSpPr>
        <p:spPr>
          <a:xfrm>
            <a:off x="7937139" y="228645"/>
            <a:ext cx="3722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Similar blueprint as </a:t>
            </a:r>
            <a:r>
              <a:rPr lang="en-US" sz="2400" dirty="0">
                <a:solidFill>
                  <a:srgbClr val="C00000"/>
                </a:solidFill>
              </a:rPr>
              <a:t>[RV22]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F71010-1D06-1FB7-89F4-A09688D52E38}"/>
                  </a:ext>
                </a:extLst>
              </p:cNvPr>
              <p:cNvSpPr txBox="1"/>
              <p:nvPr/>
            </p:nvSpPr>
            <p:spPr>
              <a:xfrm>
                <a:off x="878690" y="1632827"/>
                <a:ext cx="3369184" cy="4910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b="0" i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b="0" i="0" dirty="0">
                    <a:latin typeface="+mj-lt"/>
                    <a:ea typeface="Cambria Math" panose="02040503050406030204" pitchFamily="18" charset="0"/>
                  </a:rPr>
                  <a:t> </a:t>
                </a:r>
                <a:r>
                  <a:rPr lang="en-US" sz="2400" b="0" i="0" dirty="0">
                    <a:solidFill>
                      <a:srgbClr val="0070C0"/>
                    </a:solidFill>
                    <a:latin typeface="+mj-lt"/>
                  </a:rPr>
                  <a:t>Gen 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-</a:t>
                </a:r>
                <a:r>
                  <a:rPr lang="en-US" sz="2400" b="1" dirty="0"/>
                  <a:t>MCRH)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/>
                  <a:t>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b="1" dirty="0"/>
                  <a:t>MCRH</a:t>
                </a:r>
                <a:r>
                  <a:rPr lang="en-US" sz="2400" dirty="0"/>
                  <a:t> → done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Else: ∃ attacker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endParaRPr lang="en-US" sz="2400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/>
                  <a:t>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/>
                  <a:t>Prove it is a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b="1" dirty="0"/>
                  <a:t>MCRH</a:t>
                </a:r>
                <a:r>
                  <a:rPr lang="en-US" sz="2400" dirty="0"/>
                  <a:t> 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100" dirty="0"/>
                  <a:t>If not, use adversary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100" dirty="0"/>
                  <a:t> to break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100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endParaRPr lang="en-US" sz="2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F71010-1D06-1FB7-89F4-A09688D52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90" y="1632827"/>
                <a:ext cx="3369184" cy="4910896"/>
              </a:xfrm>
              <a:prstGeom prst="rect">
                <a:avLst/>
              </a:prstGeom>
              <a:blipFill>
                <a:blip r:embed="rId4"/>
                <a:stretch>
                  <a:fillRect l="-3008" r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B0CF82A-FF98-2F46-6C16-AF65C4956353}"/>
                  </a:ext>
                </a:extLst>
              </p:cNvPr>
              <p:cNvSpPr/>
              <p:nvPr/>
            </p:nvSpPr>
            <p:spPr>
              <a:xfrm>
                <a:off x="4515794" y="2074639"/>
                <a:ext cx="4942060" cy="2708721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754880" rIns="1005840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5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50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45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45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𝒜</m:t>
                          </m:r>
                          <m:r>
                            <m:rPr>
                              <m:nor/>
                            </m:rPr>
                            <a:rPr lang="en-US" sz="4800" dirty="0"/>
                            <m:t> </m:t>
                          </m:r>
                        </m:sub>
                      </m:sSub>
                    </m:oMath>
                  </m:oMathPara>
                </a14:m>
                <a:endParaRPr lang="en-US" sz="4500" b="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B0CF82A-FF98-2F46-6C16-AF65C49563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794" y="2074639"/>
                <a:ext cx="4942060" cy="2708721"/>
              </a:xfrm>
              <a:prstGeom prst="rect">
                <a:avLst/>
              </a:prstGeom>
              <a:blipFill>
                <a:blip r:embed="rId5"/>
                <a:stretch>
                  <a:fillRect r="-4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51E22B1-6654-2E18-35A0-406DC07FE38B}"/>
                  </a:ext>
                </a:extLst>
              </p:cNvPr>
              <p:cNvSpPr/>
              <p:nvPr/>
            </p:nvSpPr>
            <p:spPr>
              <a:xfrm>
                <a:off x="4841027" y="2241827"/>
                <a:ext cx="1719262" cy="1733657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0" tIns="502920" rtlCol="0" anchor="t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51E22B1-6654-2E18-35A0-406DC07FE3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027" y="2241827"/>
                <a:ext cx="1719262" cy="17336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128573A-BEAA-08FD-BB01-EDB076F03A5D}"/>
                  </a:ext>
                </a:extLst>
              </p:cNvPr>
              <p:cNvSpPr/>
              <p:nvPr/>
            </p:nvSpPr>
            <p:spPr>
              <a:xfrm>
                <a:off x="7272779" y="2781024"/>
                <a:ext cx="787422" cy="76151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𝒜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128573A-BEAA-08FD-BB01-EDB076F03A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779" y="2781024"/>
                <a:ext cx="787422" cy="7615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Arrow 21">
            <a:extLst>
              <a:ext uri="{FF2B5EF4-FFF2-40B4-BE49-F238E27FC236}">
                <a16:creationId xmlns:a16="http://schemas.microsoft.com/office/drawing/2014/main" id="{B798680E-D3CF-273E-3611-473B8B1B0EF7}"/>
              </a:ext>
            </a:extLst>
          </p:cNvPr>
          <p:cNvSpPr/>
          <p:nvPr/>
        </p:nvSpPr>
        <p:spPr>
          <a:xfrm>
            <a:off x="6692482" y="3043376"/>
            <a:ext cx="436700" cy="236815"/>
          </a:xfrm>
          <a:prstGeom prst="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Left Arrow 22">
            <a:extLst>
              <a:ext uri="{FF2B5EF4-FFF2-40B4-BE49-F238E27FC236}">
                <a16:creationId xmlns:a16="http://schemas.microsoft.com/office/drawing/2014/main" id="{4E725FD6-71DF-9FD0-64AD-9D2785F71317}"/>
              </a:ext>
            </a:extLst>
          </p:cNvPr>
          <p:cNvSpPr/>
          <p:nvPr/>
        </p:nvSpPr>
        <p:spPr>
          <a:xfrm>
            <a:off x="9669397" y="3151423"/>
            <a:ext cx="889138" cy="782238"/>
          </a:xfrm>
          <a:prstGeom prst="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442E297-4843-B224-23B9-7F715821C1D8}"/>
                  </a:ext>
                </a:extLst>
              </p:cNvPr>
              <p:cNvSpPr/>
              <p:nvPr/>
            </p:nvSpPr>
            <p:spPr>
              <a:xfrm>
                <a:off x="10868741" y="3003398"/>
                <a:ext cx="889138" cy="1108024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442E297-4843-B224-23B9-7F715821C1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8741" y="3003398"/>
                <a:ext cx="889138" cy="11080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A36D987-6B2F-CE32-3458-B1E440494561}"/>
                  </a:ext>
                </a:extLst>
              </p:cNvPr>
              <p:cNvSpPr/>
              <p:nvPr/>
            </p:nvSpPr>
            <p:spPr>
              <a:xfrm>
                <a:off x="5772288" y="3253231"/>
                <a:ext cx="655820" cy="60835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A36D987-6B2F-CE32-3458-B1E4404945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288" y="3253231"/>
                <a:ext cx="655820" cy="6083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0961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08"/>
    </mc:Choice>
    <mc:Fallback xmlns="">
      <p:transition spd="slow" advTm="497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B9B45FC-68AF-A6C3-DF3A-F781936784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Defining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B9B45FC-68AF-A6C3-DF3A-F781936784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6A4F7D-DED9-EE43-4BE3-FA0DA01BF0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Function family sampling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defined by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endChr m:val="‖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Gen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0, 1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0, 1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6A4F7D-DED9-EE43-4BE3-FA0DA01BF0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1206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CC943-6AEA-C34A-99E4-F243E8E5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D68E-B0F8-8040-8DF1-6C2B3580A22B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BCDB5A5-9FCD-43BB-F99E-DEED0F1E65DA}"/>
                  </a:ext>
                </a:extLst>
              </p:cNvPr>
              <p:cNvSpPr/>
              <p:nvPr/>
            </p:nvSpPr>
            <p:spPr>
              <a:xfrm>
                <a:off x="10117015" y="124680"/>
                <a:ext cx="1902489" cy="1430214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0" tIns="502920" rtlCol="0" anchor="t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BCDB5A5-9FCD-43BB-F99E-DEED0F1E65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015" y="124680"/>
                <a:ext cx="1902489" cy="14302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625FB8E-E1E6-3B23-A380-1030AA3A5F63}"/>
                  </a:ext>
                </a:extLst>
              </p:cNvPr>
              <p:cNvSpPr/>
              <p:nvPr/>
            </p:nvSpPr>
            <p:spPr>
              <a:xfrm>
                <a:off x="11330146" y="869068"/>
                <a:ext cx="567034" cy="56703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625FB8E-E1E6-3B23-A380-1030AA3A5F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0146" y="869068"/>
                <a:ext cx="567034" cy="5670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3A3BF6-8967-AEEF-20E4-BB536E406627}"/>
                  </a:ext>
                </a:extLst>
              </p:cNvPr>
              <p:cNvSpPr txBox="1"/>
              <p:nvPr/>
            </p:nvSpPr>
            <p:spPr>
              <a:xfrm>
                <a:off x="6262577" y="4821761"/>
                <a:ext cx="5221404" cy="5911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b="1" dirty="0"/>
                  <a:t>MCRH</a:t>
                </a:r>
                <a:r>
                  <a:rPr lang="en-US" sz="2400" dirty="0"/>
                  <a:t> → done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3A3BF6-8967-AEEF-20E4-BB536E406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577" y="4821761"/>
                <a:ext cx="5221404" cy="591187"/>
              </a:xfrm>
              <a:prstGeom prst="rect">
                <a:avLst/>
              </a:prstGeom>
              <a:blipFill>
                <a:blip r:embed="rId10"/>
                <a:stretch>
                  <a:fillRect l="-1695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0274E4-5AE8-C871-639D-7F39206A05CD}"/>
                  </a:ext>
                </a:extLst>
              </p:cNvPr>
              <p:cNvSpPr txBox="1"/>
              <p:nvPr/>
            </p:nvSpPr>
            <p:spPr>
              <a:xfrm>
                <a:off x="6262577" y="5397745"/>
                <a:ext cx="5473449" cy="5911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Else: ∃ attacker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0274E4-5AE8-C871-639D-7F39206A0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577" y="5397745"/>
                <a:ext cx="5473449" cy="591187"/>
              </a:xfrm>
              <a:prstGeom prst="rect">
                <a:avLst/>
              </a:prstGeom>
              <a:blipFill>
                <a:blip r:embed="rId11"/>
                <a:stretch>
                  <a:fillRect l="-1617" b="-22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2906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81"/>
    </mc:Choice>
    <mc:Fallback xmlns="">
      <p:transition spd="slow" advTm="494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44AE3A4-9DFD-9EEB-2A8F-953F28567A7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Defining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44AE3A4-9DFD-9EEB-2A8F-953F28567A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5ED858-75BC-2C15-C0D9-0510859B8B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Function family sampling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defined by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𝒜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4000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Gen</a:t>
                </a:r>
                <a:endParaRPr lang="en-US" baseline="-25000" dirty="0"/>
              </a:p>
              <a:p>
                <a:pPr marL="0" indent="0">
                  <a:buNone/>
                </a:pPr>
                <a:endParaRPr lang="en-US" baseline="-25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b="0" dirty="0"/>
                  <a:t> is the image under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b="0" dirty="0"/>
                  <a:t> concatenated with elements of the collision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finds on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endParaRPr lang="en-US" baseline="-25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5ED858-75BC-2C15-C0D9-0510859B8B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1206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AD081-0D5D-3288-894A-CD3A37929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D68E-B0F8-8040-8DF1-6C2B3580A22B}" type="slidenum">
              <a:rPr lang="en-US" smtClean="0"/>
              <a:t>14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220E336-6BE4-8758-6D8B-F76BD826E0CC}"/>
              </a:ext>
            </a:extLst>
          </p:cNvPr>
          <p:cNvGrpSpPr/>
          <p:nvPr/>
        </p:nvGrpSpPr>
        <p:grpSpPr>
          <a:xfrm>
            <a:off x="9129278" y="132311"/>
            <a:ext cx="2905415" cy="1547744"/>
            <a:chOff x="857692" y="1839432"/>
            <a:chExt cx="6446875" cy="3434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C03886AD-04AE-BEC8-A5F6-0DA92C67A6C0}"/>
                    </a:ext>
                  </a:extLst>
                </p:cNvPr>
                <p:cNvSpPr/>
                <p:nvPr/>
              </p:nvSpPr>
              <p:spPr>
                <a:xfrm>
                  <a:off x="857692" y="1839432"/>
                  <a:ext cx="6446875" cy="343431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754880" tIns="822960" rIns="283464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𝒜</m:t>
                            </m:r>
                            <m:r>
                              <m:rPr>
                                <m:nor/>
                              </m:rPr>
                              <a:rPr lang="en-US" sz="2800" dirty="0"/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sz="2800" b="0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C03886AD-04AE-BEC8-A5F6-0DA92C67A6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692" y="1839432"/>
                  <a:ext cx="6446875" cy="3434316"/>
                </a:xfrm>
                <a:prstGeom prst="rect">
                  <a:avLst/>
                </a:prstGeom>
                <a:blipFill>
                  <a:blip r:embed="rId7"/>
                  <a:stretch>
                    <a:fillRect b="-48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542F2D24-59BA-A701-9605-518DBF23308B}"/>
                    </a:ext>
                  </a:extLst>
                </p:cNvPr>
                <p:cNvSpPr/>
                <p:nvPr/>
              </p:nvSpPr>
              <p:spPr>
                <a:xfrm>
                  <a:off x="1297171" y="2020185"/>
                  <a:ext cx="3040910" cy="2687091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0" tIns="274320" bIns="91440" rtlCol="0" anchor="t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542F2D24-59BA-A701-9605-518DBF2330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7171" y="2020185"/>
                  <a:ext cx="3040910" cy="268709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6E7E0B06-5F98-3E30-D2DC-F51D8B33F71F}"/>
                    </a:ext>
                  </a:extLst>
                </p:cNvPr>
                <p:cNvSpPr/>
                <p:nvPr/>
              </p:nvSpPr>
              <p:spPr>
                <a:xfrm>
                  <a:off x="3166761" y="3634323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6E7E0B06-5F98-3E30-D2DC-F51D8B33F7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6761" y="3634323"/>
                  <a:ext cx="914400" cy="9144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70EBFF14-27D3-A7AE-5BE0-902AEE583B5A}"/>
                    </a:ext>
                  </a:extLst>
                </p:cNvPr>
                <p:cNvSpPr/>
                <p:nvPr/>
              </p:nvSpPr>
              <p:spPr>
                <a:xfrm>
                  <a:off x="5504806" y="2642190"/>
                  <a:ext cx="1298446" cy="125287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70EBFF14-27D3-A7AE-5BE0-902AEE583B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4806" y="2642190"/>
                  <a:ext cx="1298446" cy="125287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8D00A44-7A5C-6529-CE9E-A02C8114BA98}"/>
                    </a:ext>
                  </a:extLst>
                </p:cNvPr>
                <p:cNvSpPr/>
                <p:nvPr/>
              </p:nvSpPr>
              <p:spPr>
                <a:xfrm>
                  <a:off x="1506557" y="3895059"/>
                  <a:ext cx="650675" cy="58728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8D00A44-7A5C-6529-CE9E-A02C8114BA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6557" y="3895059"/>
                  <a:ext cx="650675" cy="58728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Left Arrow 11">
              <a:extLst>
                <a:ext uri="{FF2B5EF4-FFF2-40B4-BE49-F238E27FC236}">
                  <a16:creationId xmlns:a16="http://schemas.microsoft.com/office/drawing/2014/main" id="{63CF35E0-1589-87DB-DED6-1019699B463C}"/>
                </a:ext>
              </a:extLst>
            </p:cNvPr>
            <p:cNvSpPr/>
            <p:nvPr/>
          </p:nvSpPr>
          <p:spPr>
            <a:xfrm>
              <a:off x="4449724" y="3099389"/>
              <a:ext cx="914400" cy="585215"/>
            </a:xfrm>
            <a:prstGeom prst="lef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554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641"/>
    </mc:Choice>
    <mc:Fallback xmlns="">
      <p:transition spd="slow" advTm="133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7EE88E8-B07E-A7B1-F72C-FA4E2A621A8B}"/>
                  </a:ext>
                </a:extLst>
              </p:cNvPr>
              <p:cNvSpPr/>
              <p:nvPr/>
            </p:nvSpPr>
            <p:spPr>
              <a:xfrm>
                <a:off x="857692" y="1839432"/>
                <a:ext cx="6446875" cy="3434316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75488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5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50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45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45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𝒜</m:t>
                          </m:r>
                          <m:r>
                            <m:rPr>
                              <m:nor/>
                            </m:rPr>
                            <a:rPr lang="en-US" sz="4800" dirty="0"/>
                            <m:t> </m:t>
                          </m:r>
                        </m:sub>
                      </m:sSub>
                    </m:oMath>
                  </m:oMathPara>
                </a14:m>
                <a:endParaRPr lang="en-US" sz="4500" b="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7EE88E8-B07E-A7B1-F72C-FA4E2A621A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92" y="1839432"/>
                <a:ext cx="6446875" cy="34343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199348E-077F-CBFB-A568-FA9041878BF4}"/>
                  </a:ext>
                </a:extLst>
              </p:cNvPr>
              <p:cNvSpPr/>
              <p:nvPr/>
            </p:nvSpPr>
            <p:spPr>
              <a:xfrm>
                <a:off x="1297172" y="2020186"/>
                <a:ext cx="2477386" cy="2158409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0" tIns="502920" rtlCol="0" anchor="t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199348E-077F-CBFB-A568-FA9041878B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172" y="2020186"/>
                <a:ext cx="2477386" cy="21584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02CE5D9A-CC6D-BBA3-1E2F-6EAA1756A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Step 1: Proof Blueprint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D7594D-6A78-D414-6972-11AD65CA4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D68E-B0F8-8040-8DF1-6C2B3580A22B}" type="slidenum">
              <a:rPr lang="en-US" smtClean="0"/>
              <a:t>15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AB3612-4952-CBF8-037A-CA6A4BB36022}"/>
              </a:ext>
            </a:extLst>
          </p:cNvPr>
          <p:cNvSpPr/>
          <p:nvPr/>
        </p:nvSpPr>
        <p:spPr>
          <a:xfrm>
            <a:off x="2705986" y="30993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C899E45-F844-8EE6-355C-F917852985F1}"/>
                  </a:ext>
                </a:extLst>
              </p:cNvPr>
              <p:cNvSpPr/>
              <p:nvPr/>
            </p:nvSpPr>
            <p:spPr>
              <a:xfrm>
                <a:off x="4726172" y="2642190"/>
                <a:ext cx="914400" cy="9144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𝒜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C899E45-F844-8EE6-355C-F917852985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172" y="2642190"/>
                <a:ext cx="914400" cy="914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84EC95E-4791-BCF8-4C64-AA285E8A1376}"/>
              </a:ext>
            </a:extLst>
          </p:cNvPr>
          <p:cNvSpPr/>
          <p:nvPr/>
        </p:nvSpPr>
        <p:spPr>
          <a:xfrm>
            <a:off x="1691463" y="3556590"/>
            <a:ext cx="296825" cy="33847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84FFFCE3-70FD-5B52-0CDB-5812438DD0EF}"/>
              </a:ext>
            </a:extLst>
          </p:cNvPr>
          <p:cNvSpPr/>
          <p:nvPr/>
        </p:nvSpPr>
        <p:spPr>
          <a:xfrm>
            <a:off x="3981893" y="2971374"/>
            <a:ext cx="590107" cy="256031"/>
          </a:xfrm>
          <a:prstGeom prst="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46486AE0-47C3-C545-9283-A13150C52937}"/>
              </a:ext>
            </a:extLst>
          </p:cNvPr>
          <p:cNvSpPr/>
          <p:nvPr/>
        </p:nvSpPr>
        <p:spPr>
          <a:xfrm>
            <a:off x="7535825" y="3227405"/>
            <a:ext cx="1201479" cy="845713"/>
          </a:xfrm>
          <a:prstGeom prst="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918305E-5711-8EAD-7458-E90445478C33}"/>
                  </a:ext>
                </a:extLst>
              </p:cNvPr>
              <p:cNvSpPr/>
              <p:nvPr/>
            </p:nvSpPr>
            <p:spPr>
              <a:xfrm>
                <a:off x="8931346" y="2980659"/>
                <a:ext cx="1201479" cy="1197935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918305E-5711-8EAD-7458-E90445478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346" y="2980659"/>
                <a:ext cx="1201479" cy="11979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2144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08"/>
    </mc:Choice>
    <mc:Fallback xmlns="">
      <p:transition spd="slow" advTm="4970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8A9D0-FE22-2679-3A35-E354FA54E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The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295934-35D6-ACB7-8DE1-FF452681E4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2628" y="3429000"/>
                <a:ext cx="586563" cy="58796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295934-35D6-ACB7-8DE1-FF452681E4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2628" y="3429000"/>
                <a:ext cx="586563" cy="587966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4DD842-9891-3A62-6723-7D21EC825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D68E-B0F8-8040-8DF1-6C2B3580A22B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D9FEA18-062B-9CEE-42B6-C2223D1688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3738" y="1862311"/>
                <a:ext cx="508570" cy="6271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D9FEA18-062B-9CEE-42B6-C2223D168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738" y="1862311"/>
                <a:ext cx="508570" cy="6271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>
            <a:extLst>
              <a:ext uri="{FF2B5EF4-FFF2-40B4-BE49-F238E27FC236}">
                <a16:creationId xmlns:a16="http://schemas.microsoft.com/office/drawing/2014/main" id="{72AFC1C7-5AB9-1257-EA2C-2F42F7037F51}"/>
              </a:ext>
            </a:extLst>
          </p:cNvPr>
          <p:cNvSpPr/>
          <p:nvPr/>
        </p:nvSpPr>
        <p:spPr>
          <a:xfrm>
            <a:off x="6019791" y="186231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B7412E2-55A6-463E-A193-B9AC00599BFF}"/>
                  </a:ext>
                </a:extLst>
              </p:cNvPr>
              <p:cNvSpPr/>
              <p:nvPr/>
            </p:nvSpPr>
            <p:spPr>
              <a:xfrm>
                <a:off x="7493287" y="1574603"/>
                <a:ext cx="914400" cy="9144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𝒜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B7412E2-55A6-463E-A193-B9AC00599B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287" y="1574603"/>
                <a:ext cx="914400" cy="914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99D92623-387F-87F9-93C7-541305A28F51}"/>
              </a:ext>
            </a:extLst>
          </p:cNvPr>
          <p:cNvSpPr/>
          <p:nvPr/>
        </p:nvSpPr>
        <p:spPr>
          <a:xfrm>
            <a:off x="8860243" y="1819779"/>
            <a:ext cx="546793" cy="4265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DAB07CFC-F1D7-FC49-D925-AA800AE95B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2628" y="1720292"/>
                <a:ext cx="1391093" cy="5879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DAB07CFC-F1D7-FC49-D925-AA800AE95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628" y="1720292"/>
                <a:ext cx="1391093" cy="5879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>
            <a:extLst>
              <a:ext uri="{FF2B5EF4-FFF2-40B4-BE49-F238E27FC236}">
                <a16:creationId xmlns:a16="http://schemas.microsoft.com/office/drawing/2014/main" id="{4C575DB8-2240-71B1-F7F8-48910FA5F854}"/>
              </a:ext>
            </a:extLst>
          </p:cNvPr>
          <p:cNvSpPr/>
          <p:nvPr/>
        </p:nvSpPr>
        <p:spPr>
          <a:xfrm>
            <a:off x="1608174" y="3429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CE57285-8BD7-A5BE-F9FD-CBEF46B8088C}"/>
                  </a:ext>
                </a:extLst>
              </p:cNvPr>
              <p:cNvSpPr/>
              <p:nvPr/>
            </p:nvSpPr>
            <p:spPr>
              <a:xfrm>
                <a:off x="2959395" y="3265783"/>
                <a:ext cx="914400" cy="9144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CE57285-8BD7-A5BE-F9FD-CBEF46B80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395" y="3265783"/>
                <a:ext cx="914400" cy="9144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Arrow 19">
            <a:extLst>
              <a:ext uri="{FF2B5EF4-FFF2-40B4-BE49-F238E27FC236}">
                <a16:creationId xmlns:a16="http://schemas.microsoft.com/office/drawing/2014/main" id="{085A7567-861D-52C6-6B3E-FD675233A7E5}"/>
              </a:ext>
            </a:extLst>
          </p:cNvPr>
          <p:cNvSpPr/>
          <p:nvPr/>
        </p:nvSpPr>
        <p:spPr>
          <a:xfrm rot="19830158">
            <a:off x="4170239" y="23703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6E1EAA83-51ED-C8C5-685F-8D9261017BFF}"/>
              </a:ext>
            </a:extLst>
          </p:cNvPr>
          <p:cNvSpPr/>
          <p:nvPr/>
        </p:nvSpPr>
        <p:spPr>
          <a:xfrm rot="1826855">
            <a:off x="4114911" y="45656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30FFA80C-3E9A-8966-0077-D5E6847A2346}"/>
              </a:ext>
            </a:extLst>
          </p:cNvPr>
          <p:cNvSpPr/>
          <p:nvPr/>
        </p:nvSpPr>
        <p:spPr>
          <a:xfrm>
            <a:off x="4170239" y="341986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F560551B-02C7-697C-9F66-C636AB8901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7546" y="3364229"/>
                <a:ext cx="508570" cy="6271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F560551B-02C7-697C-9F66-C636AB890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546" y="3364229"/>
                <a:ext cx="508570" cy="6271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2A04873-F0D7-4983-093E-845F9566B6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3738" y="5089438"/>
                <a:ext cx="508570" cy="6271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B2A04873-F0D7-4983-093E-845F9566B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738" y="5089438"/>
                <a:ext cx="508570" cy="6271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ight Arrow 28">
            <a:extLst>
              <a:ext uri="{FF2B5EF4-FFF2-40B4-BE49-F238E27FC236}">
                <a16:creationId xmlns:a16="http://schemas.microsoft.com/office/drawing/2014/main" id="{58FDE39F-FFE7-5264-78F7-2FC2A7CEEEDC}"/>
              </a:ext>
            </a:extLst>
          </p:cNvPr>
          <p:cNvSpPr/>
          <p:nvPr/>
        </p:nvSpPr>
        <p:spPr>
          <a:xfrm>
            <a:off x="6079157" y="516070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57FB7CFF-D014-2AEB-C5A3-E4E4038FFD1B}"/>
              </a:ext>
            </a:extLst>
          </p:cNvPr>
          <p:cNvSpPr/>
          <p:nvPr/>
        </p:nvSpPr>
        <p:spPr>
          <a:xfrm>
            <a:off x="6170778" y="340773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8DD8BD1-DD1B-1AEA-A27A-FEC1A6C55BD1}"/>
                  </a:ext>
                </a:extLst>
              </p:cNvPr>
              <p:cNvSpPr/>
              <p:nvPr/>
            </p:nvSpPr>
            <p:spPr>
              <a:xfrm>
                <a:off x="7493287" y="5073419"/>
                <a:ext cx="914400" cy="9144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𝒜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8DD8BD1-DD1B-1AEA-A27A-FEC1A6C55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287" y="5073419"/>
                <a:ext cx="914400" cy="9144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CB4F0AF-6531-A0E3-4998-E9CBF04D2F55}"/>
                  </a:ext>
                </a:extLst>
              </p:cNvPr>
              <p:cNvSpPr/>
              <p:nvPr/>
            </p:nvSpPr>
            <p:spPr>
              <a:xfrm>
                <a:off x="7513065" y="3348210"/>
                <a:ext cx="914400" cy="9144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𝒜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CB4F0AF-6531-A0E3-4998-E9CBF04D2F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065" y="3348210"/>
                <a:ext cx="914400" cy="9144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Arrow 32">
            <a:extLst>
              <a:ext uri="{FF2B5EF4-FFF2-40B4-BE49-F238E27FC236}">
                <a16:creationId xmlns:a16="http://schemas.microsoft.com/office/drawing/2014/main" id="{00ECEE74-A81D-30A9-D7F0-0731005397BA}"/>
              </a:ext>
            </a:extLst>
          </p:cNvPr>
          <p:cNvSpPr/>
          <p:nvPr/>
        </p:nvSpPr>
        <p:spPr>
          <a:xfrm rot="1336927">
            <a:off x="8831973" y="2273671"/>
            <a:ext cx="546793" cy="4265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8533AAE5-86A2-B906-6DFC-C23C42F0D06C}"/>
              </a:ext>
            </a:extLst>
          </p:cNvPr>
          <p:cNvSpPr/>
          <p:nvPr/>
        </p:nvSpPr>
        <p:spPr>
          <a:xfrm rot="20640334">
            <a:off x="8819704" y="1362358"/>
            <a:ext cx="546793" cy="4265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BDD25274-9E2B-A082-94B7-1B9D787710C9}"/>
              </a:ext>
            </a:extLst>
          </p:cNvPr>
          <p:cNvSpPr/>
          <p:nvPr/>
        </p:nvSpPr>
        <p:spPr>
          <a:xfrm>
            <a:off x="8880067" y="3593407"/>
            <a:ext cx="546793" cy="4265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8F601410-40FE-9595-52B1-761B18A4E2B2}"/>
              </a:ext>
            </a:extLst>
          </p:cNvPr>
          <p:cNvSpPr/>
          <p:nvPr/>
        </p:nvSpPr>
        <p:spPr>
          <a:xfrm rot="1336927">
            <a:off x="8851797" y="4047299"/>
            <a:ext cx="546793" cy="4265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D11210DE-47B4-2D59-E020-C09E0D70AFC9}"/>
              </a:ext>
            </a:extLst>
          </p:cNvPr>
          <p:cNvSpPr/>
          <p:nvPr/>
        </p:nvSpPr>
        <p:spPr>
          <a:xfrm rot="20640334">
            <a:off x="8839528" y="3135986"/>
            <a:ext cx="546793" cy="4265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BED000ED-91CA-056D-BCAA-2C3E195BAFFA}"/>
              </a:ext>
            </a:extLst>
          </p:cNvPr>
          <p:cNvSpPr/>
          <p:nvPr/>
        </p:nvSpPr>
        <p:spPr>
          <a:xfrm>
            <a:off x="8887712" y="5380076"/>
            <a:ext cx="546793" cy="4265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71DC7DC4-E15A-0867-557E-1204DD1421AE}"/>
              </a:ext>
            </a:extLst>
          </p:cNvPr>
          <p:cNvSpPr/>
          <p:nvPr/>
        </p:nvSpPr>
        <p:spPr>
          <a:xfrm rot="1336927">
            <a:off x="8859442" y="5833968"/>
            <a:ext cx="546793" cy="4265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B0CA8E20-7579-7060-238E-53F3F7B4B433}"/>
              </a:ext>
            </a:extLst>
          </p:cNvPr>
          <p:cNvSpPr/>
          <p:nvPr/>
        </p:nvSpPr>
        <p:spPr>
          <a:xfrm rot="20640334">
            <a:off x="8847173" y="4922655"/>
            <a:ext cx="546793" cy="4265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17BCE185-8B32-BAE2-10C6-0F63F54A0F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03404" y="1281955"/>
                <a:ext cx="508570" cy="6271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1, 1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17BCE185-8B32-BAE2-10C6-0F63F54A0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3404" y="1281955"/>
                <a:ext cx="508570" cy="627171"/>
              </a:xfrm>
              <a:prstGeom prst="rect">
                <a:avLst/>
              </a:prstGeom>
              <a:blipFill>
                <a:blip r:embed="rId14"/>
                <a:stretch>
                  <a:fillRect r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AF27ED5C-122C-BF51-CCF4-C20F506946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07575" y="1796580"/>
                <a:ext cx="508570" cy="6271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1, 2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AF27ED5C-122C-BF51-CCF4-C20F50694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575" y="1796580"/>
                <a:ext cx="508570" cy="627171"/>
              </a:xfrm>
              <a:prstGeom prst="rect">
                <a:avLst/>
              </a:prstGeom>
              <a:blipFill>
                <a:blip r:embed="rId15"/>
                <a:stretch>
                  <a:fillRect r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7C699B21-8CF4-27C8-3FA5-C94C3076A6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14935" y="2313561"/>
                <a:ext cx="508570" cy="6271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1, 3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7C699B21-8CF4-27C8-3FA5-C94C3076A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4935" y="2313561"/>
                <a:ext cx="508570" cy="627171"/>
              </a:xfrm>
              <a:prstGeom prst="rect">
                <a:avLst/>
              </a:prstGeom>
              <a:blipFill>
                <a:blip r:embed="rId16"/>
                <a:stretch>
                  <a:fillRect r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B9DBF11B-0986-096B-6430-8EEAFA9856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14935" y="3091950"/>
                <a:ext cx="508570" cy="6271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2, 1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B9DBF11B-0986-096B-6430-8EEAFA985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4935" y="3091950"/>
                <a:ext cx="508570" cy="627171"/>
              </a:xfrm>
              <a:prstGeom prst="rect">
                <a:avLst/>
              </a:prstGeom>
              <a:blipFill>
                <a:blip r:embed="rId17"/>
                <a:stretch>
                  <a:fillRect r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FFC82F4C-E7E0-E9BA-4A42-7FAFDD9E53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22037" y="3606575"/>
                <a:ext cx="508570" cy="6271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2, 2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FFC82F4C-E7E0-E9BA-4A42-7FAFDD9E5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2037" y="3606575"/>
                <a:ext cx="508570" cy="627171"/>
              </a:xfrm>
              <a:prstGeom prst="rect">
                <a:avLst/>
              </a:prstGeom>
              <a:blipFill>
                <a:blip r:embed="rId18"/>
                <a:stretch>
                  <a:fillRect r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9C11888D-4666-5553-2517-CE8D862E7B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29397" y="4123556"/>
                <a:ext cx="508570" cy="6271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2, 3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9C11888D-4666-5553-2517-CE8D862E7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9397" y="4123556"/>
                <a:ext cx="508570" cy="627171"/>
              </a:xfrm>
              <a:prstGeom prst="rect">
                <a:avLst/>
              </a:prstGeom>
              <a:blipFill>
                <a:blip r:embed="rId19"/>
                <a:stretch>
                  <a:fillRect r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52A25B55-8EB7-9B22-7831-34FF1B2746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03404" y="4887002"/>
                <a:ext cx="508570" cy="6271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3, 1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52A25B55-8EB7-9B22-7831-34FF1B274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3404" y="4887002"/>
                <a:ext cx="508570" cy="627171"/>
              </a:xfrm>
              <a:prstGeom prst="rect">
                <a:avLst/>
              </a:prstGeom>
              <a:blipFill>
                <a:blip r:embed="rId20"/>
                <a:stretch>
                  <a:fillRect r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433A2CC3-0029-D524-611F-148636AC18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22037" y="5427203"/>
                <a:ext cx="508570" cy="6271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3, 2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433A2CC3-0029-D524-611F-148636AC1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2037" y="5427203"/>
                <a:ext cx="508570" cy="627171"/>
              </a:xfrm>
              <a:prstGeom prst="rect">
                <a:avLst/>
              </a:prstGeom>
              <a:blipFill>
                <a:blip r:embed="rId21"/>
                <a:stretch>
                  <a:fillRect r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82A5D753-E69F-004F-4885-DB46985A33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29397" y="5944376"/>
                <a:ext cx="508570" cy="6271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3, 3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82A5D753-E69F-004F-4885-DB46985A3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9397" y="5944376"/>
                <a:ext cx="508570" cy="627171"/>
              </a:xfrm>
              <a:prstGeom prst="rect">
                <a:avLst/>
              </a:prstGeom>
              <a:blipFill>
                <a:blip r:embed="rId22"/>
                <a:stretch>
                  <a:fillRect r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ontent Placeholder 2">
                <a:extLst>
                  <a:ext uri="{FF2B5EF4-FFF2-40B4-BE49-F238E27FC236}">
                    <a16:creationId xmlns:a16="http://schemas.microsoft.com/office/drawing/2014/main" id="{06EE91E8-97E4-300A-4068-98B7817EDB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29462" y="2388572"/>
                <a:ext cx="1391093" cy="9226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𝒜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sub>
                      </m:sSub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Content Placeholder 2">
                <a:extLst>
                  <a:ext uri="{FF2B5EF4-FFF2-40B4-BE49-F238E27FC236}">
                    <a16:creationId xmlns:a16="http://schemas.microsoft.com/office/drawing/2014/main" id="{06EE91E8-97E4-300A-4068-98B7817ED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462" y="2388572"/>
                <a:ext cx="1391093" cy="922648"/>
              </a:xfrm>
              <a:prstGeom prst="rect">
                <a:avLst/>
              </a:prstGeom>
              <a:blipFill>
                <a:blip r:embed="rId23"/>
                <a:stretch>
                  <a:fillRect t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ontent Placeholder 2">
                <a:extLst>
                  <a:ext uri="{FF2B5EF4-FFF2-40B4-BE49-F238E27FC236}">
                    <a16:creationId xmlns:a16="http://schemas.microsoft.com/office/drawing/2014/main" id="{D82C1F1A-D0F7-21F5-4194-60FD9CB8E7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54227" y="818707"/>
                <a:ext cx="1391093" cy="7984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Content Placeholder 2">
                <a:extLst>
                  <a:ext uri="{FF2B5EF4-FFF2-40B4-BE49-F238E27FC236}">
                    <a16:creationId xmlns:a16="http://schemas.microsoft.com/office/drawing/2014/main" id="{D82C1F1A-D0F7-21F5-4194-60FD9CB8E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227" y="818707"/>
                <a:ext cx="1391093" cy="79842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2CD73D0-AA1E-EC96-C273-08F24AAC40C0}"/>
                  </a:ext>
                </a:extLst>
              </p:cNvPr>
              <p:cNvSpPr txBox="1"/>
              <p:nvPr/>
            </p:nvSpPr>
            <p:spPr>
              <a:xfrm>
                <a:off x="560265" y="5300926"/>
                <a:ext cx="4588381" cy="1152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,||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/>
                  <a:t> form a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collision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/>
                  <a:t>!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2CD73D0-AA1E-EC96-C273-08F24AAC4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65" y="5300926"/>
                <a:ext cx="4588381" cy="1152047"/>
              </a:xfrm>
              <a:prstGeom prst="rect">
                <a:avLst/>
              </a:prstGeom>
              <a:blipFill>
                <a:blip r:embed="rId26"/>
                <a:stretch>
                  <a:fillRect t="-3261" b="-16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11A5056-CA8C-FC15-922B-EDDC4DF2AD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74718" y="2532315"/>
                <a:ext cx="1391093" cy="7984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11A5056-CA8C-FC15-922B-EDDC4DF2A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718" y="2532315"/>
                <a:ext cx="1391093" cy="798428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4F363D0-A665-E8F7-098A-26EE84795A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74717" y="4351513"/>
                <a:ext cx="1391093" cy="7984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4F363D0-A665-E8F7-098A-26EE84795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717" y="4351513"/>
                <a:ext cx="1391093" cy="798428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2383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182"/>
    </mc:Choice>
    <mc:Fallback xmlns="">
      <p:transition spd="slow" advTm="85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 animBg="1"/>
      <p:bldP spid="11" grpId="0" animBg="1"/>
      <p:bldP spid="13" grpId="0" animBg="1"/>
      <p:bldP spid="17" grpId="0" animBg="1"/>
      <p:bldP spid="19" grpId="0" animBg="1"/>
      <p:bldP spid="20" grpId="0" animBg="1"/>
      <p:bldP spid="22" grpId="0" animBg="1"/>
      <p:bldP spid="23" grpId="0" animBg="1"/>
      <p:bldP spid="25" grpId="0"/>
      <p:bldP spid="26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1" grpId="0" animBg="1"/>
      <p:bldP spid="42" grpId="0" animBg="1"/>
      <p:bldP spid="43" grpId="0" animBg="1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9" grpId="0"/>
      <p:bldP spid="60" grpId="0"/>
      <p:bldP spid="28" grpId="0"/>
      <p:bldP spid="4" grpId="1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295934-35D6-ACB7-8DE1-FF452681E4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88266" y="2240009"/>
                <a:ext cx="586563" cy="58796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295934-35D6-ACB7-8DE1-FF452681E4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88266" y="2240009"/>
                <a:ext cx="586563" cy="58796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4DD842-9891-3A62-6723-7D21EC825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D68E-B0F8-8040-8DF1-6C2B3580A22B}" type="slidenum">
              <a:rPr lang="en-US" smtClean="0"/>
              <a:t>17</a:t>
            </a:fld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D884516-2928-F163-AAC1-73F6DCFDF4A2}"/>
              </a:ext>
            </a:extLst>
          </p:cNvPr>
          <p:cNvGrpSpPr/>
          <p:nvPr/>
        </p:nvGrpSpPr>
        <p:grpSpPr>
          <a:xfrm>
            <a:off x="6502006" y="538759"/>
            <a:ext cx="5072566" cy="3668233"/>
            <a:chOff x="6502006" y="538759"/>
            <a:chExt cx="5072566" cy="36682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ontent Placeholder 2">
                  <a:extLst>
                    <a:ext uri="{FF2B5EF4-FFF2-40B4-BE49-F238E27FC236}">
                      <a16:creationId xmlns:a16="http://schemas.microsoft.com/office/drawing/2014/main" id="{6D9FEA18-062B-9CEE-42B6-C2223D16882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749854" y="1236430"/>
                  <a:ext cx="306028" cy="42359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77500" lnSpcReduction="20000"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:endParaRPr lang="en-US" dirty="0"/>
                </a:p>
              </p:txBody>
            </p:sp>
          </mc:Choice>
          <mc:Fallback xmlns="">
            <p:sp>
              <p:nvSpPr>
                <p:cNvPr id="9" name="Content Placeholder 2">
                  <a:extLst>
                    <a:ext uri="{FF2B5EF4-FFF2-40B4-BE49-F238E27FC236}">
                      <a16:creationId xmlns:a16="http://schemas.microsoft.com/office/drawing/2014/main" id="{6D9FEA18-062B-9CEE-42B6-C2223D1688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9854" y="1236430"/>
                  <a:ext cx="306028" cy="423593"/>
                </a:xfrm>
                <a:prstGeom prst="rect">
                  <a:avLst/>
                </a:prstGeom>
                <a:blipFill>
                  <a:blip r:embed="rId4"/>
                  <a:stretch>
                    <a:fillRect r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72AFC1C7-5AB9-1257-EA2C-2F42F7037F51}"/>
                </a:ext>
              </a:extLst>
            </p:cNvPr>
            <p:cNvSpPr/>
            <p:nvPr/>
          </p:nvSpPr>
          <p:spPr>
            <a:xfrm>
              <a:off x="9187315" y="1268049"/>
              <a:ext cx="588750" cy="327322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B7412E2-55A6-463E-A193-B9AC00599BFF}"/>
                    </a:ext>
                  </a:extLst>
                </p:cNvPr>
                <p:cNvSpPr/>
                <p:nvPr/>
              </p:nvSpPr>
              <p:spPr>
                <a:xfrm>
                  <a:off x="10043330" y="1042111"/>
                  <a:ext cx="550233" cy="617588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B7412E2-55A6-463E-A193-B9AC00599B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3330" y="1042111"/>
                  <a:ext cx="550233" cy="61758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99D92623-387F-87F9-93C7-541305A28F51}"/>
                </a:ext>
              </a:extLst>
            </p:cNvPr>
            <p:cNvSpPr/>
            <p:nvPr/>
          </p:nvSpPr>
          <p:spPr>
            <a:xfrm>
              <a:off x="10865885" y="1207704"/>
              <a:ext cx="329029" cy="288096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4C575DB8-2240-71B1-F7F8-48910FA5F854}"/>
                </a:ext>
              </a:extLst>
            </p:cNvPr>
            <p:cNvSpPr/>
            <p:nvPr/>
          </p:nvSpPr>
          <p:spPr>
            <a:xfrm>
              <a:off x="6502006" y="2294575"/>
              <a:ext cx="588750" cy="327322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CE57285-8BD7-A5BE-F9FD-CBEF46B8088C}"/>
                    </a:ext>
                  </a:extLst>
                </p:cNvPr>
                <p:cNvSpPr/>
                <p:nvPr/>
              </p:nvSpPr>
              <p:spPr>
                <a:xfrm>
                  <a:off x="7315093" y="2184338"/>
                  <a:ext cx="550233" cy="617588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CE57285-8BD7-A5BE-F9FD-CBEF46B8088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5093" y="2184338"/>
                  <a:ext cx="550233" cy="61758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085A7567-861D-52C6-6B3E-FD675233A7E5}"/>
                </a:ext>
              </a:extLst>
            </p:cNvPr>
            <p:cNvSpPr/>
            <p:nvPr/>
          </p:nvSpPr>
          <p:spPr>
            <a:xfrm rot="19830158">
              <a:off x="8043710" y="1579541"/>
              <a:ext cx="588750" cy="327322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Arrow 21">
              <a:extLst>
                <a:ext uri="{FF2B5EF4-FFF2-40B4-BE49-F238E27FC236}">
                  <a16:creationId xmlns:a16="http://schemas.microsoft.com/office/drawing/2014/main" id="{6E1EAA83-51ED-C8C5-685F-8D9261017BFF}"/>
                </a:ext>
              </a:extLst>
            </p:cNvPr>
            <p:cNvSpPr/>
            <p:nvPr/>
          </p:nvSpPr>
          <p:spPr>
            <a:xfrm rot="1826855">
              <a:off x="8010417" y="3062289"/>
              <a:ext cx="588750" cy="327322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>
              <a:extLst>
                <a:ext uri="{FF2B5EF4-FFF2-40B4-BE49-F238E27FC236}">
                  <a16:creationId xmlns:a16="http://schemas.microsoft.com/office/drawing/2014/main" id="{30FFA80C-3E9A-8966-0077-D5E6847A2346}"/>
                </a:ext>
              </a:extLst>
            </p:cNvPr>
            <p:cNvSpPr/>
            <p:nvPr/>
          </p:nvSpPr>
          <p:spPr>
            <a:xfrm>
              <a:off x="8043710" y="2288406"/>
              <a:ext cx="588750" cy="327322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ontent Placeholder 2">
                  <a:extLst>
                    <a:ext uri="{FF2B5EF4-FFF2-40B4-BE49-F238E27FC236}">
                      <a16:creationId xmlns:a16="http://schemas.microsoft.com/office/drawing/2014/main" id="{F560551B-02C7-697C-9F66-C636AB8901A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746128" y="2250829"/>
                  <a:ext cx="306028" cy="42359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70000" lnSpcReduction="20000"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:endParaRPr lang="en-US" dirty="0"/>
                </a:p>
              </p:txBody>
            </p:sp>
          </mc:Choice>
          <mc:Fallback xmlns="">
            <p:sp>
              <p:nvSpPr>
                <p:cNvPr id="25" name="Content Placeholder 2">
                  <a:extLst>
                    <a:ext uri="{FF2B5EF4-FFF2-40B4-BE49-F238E27FC236}">
                      <a16:creationId xmlns:a16="http://schemas.microsoft.com/office/drawing/2014/main" id="{F560551B-02C7-697C-9F66-C636AB8901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6128" y="2250829"/>
                  <a:ext cx="306028" cy="423593"/>
                </a:xfrm>
                <a:prstGeom prst="rect">
                  <a:avLst/>
                </a:prstGeom>
                <a:blipFill>
                  <a:blip r:embed="rId7"/>
                  <a:stretch>
                    <a:fillRect r="-2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ontent Placeholder 2">
                  <a:extLst>
                    <a:ext uri="{FF2B5EF4-FFF2-40B4-BE49-F238E27FC236}">
                      <a16:creationId xmlns:a16="http://schemas.microsoft.com/office/drawing/2014/main" id="{B2A04873-F0D7-4983-093E-845F9566B64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749854" y="3416039"/>
                  <a:ext cx="306028" cy="42359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70000" lnSpcReduction="20000"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:endParaRPr lang="en-US" dirty="0"/>
                </a:p>
              </p:txBody>
            </p:sp>
          </mc:Choice>
          <mc:Fallback xmlns="">
            <p:sp>
              <p:nvSpPr>
                <p:cNvPr id="26" name="Content Placeholder 2">
                  <a:extLst>
                    <a:ext uri="{FF2B5EF4-FFF2-40B4-BE49-F238E27FC236}">
                      <a16:creationId xmlns:a16="http://schemas.microsoft.com/office/drawing/2014/main" id="{B2A04873-F0D7-4983-093E-845F9566B6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9854" y="3416039"/>
                  <a:ext cx="306028" cy="423593"/>
                </a:xfrm>
                <a:prstGeom prst="rect">
                  <a:avLst/>
                </a:prstGeom>
                <a:blipFill>
                  <a:blip r:embed="rId8"/>
                  <a:stretch>
                    <a:fillRect r="-1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ight Arrow 28">
              <a:extLst>
                <a:ext uri="{FF2B5EF4-FFF2-40B4-BE49-F238E27FC236}">
                  <a16:creationId xmlns:a16="http://schemas.microsoft.com/office/drawing/2014/main" id="{58FDE39F-FFE7-5264-78F7-2FC2A7CEEEDC}"/>
                </a:ext>
              </a:extLst>
            </p:cNvPr>
            <p:cNvSpPr/>
            <p:nvPr/>
          </p:nvSpPr>
          <p:spPr>
            <a:xfrm>
              <a:off x="9192387" y="3464174"/>
              <a:ext cx="588750" cy="327322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Arrow 29">
              <a:extLst>
                <a:ext uri="{FF2B5EF4-FFF2-40B4-BE49-F238E27FC236}">
                  <a16:creationId xmlns:a16="http://schemas.microsoft.com/office/drawing/2014/main" id="{57FB7CFF-D014-2AEB-C5A3-E4E4038FFD1B}"/>
                </a:ext>
              </a:extLst>
            </p:cNvPr>
            <p:cNvSpPr/>
            <p:nvPr/>
          </p:nvSpPr>
          <p:spPr>
            <a:xfrm>
              <a:off x="9192387" y="2320307"/>
              <a:ext cx="588750" cy="327322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68DD8BD1-DD1B-1AEA-A27A-FEC1A6C55BD1}"/>
                    </a:ext>
                  </a:extLst>
                </p:cNvPr>
                <p:cNvSpPr/>
                <p:nvPr/>
              </p:nvSpPr>
              <p:spPr>
                <a:xfrm>
                  <a:off x="10043330" y="3405219"/>
                  <a:ext cx="550233" cy="617588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68DD8BD1-DD1B-1AEA-A27A-FEC1A6C55B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3330" y="3405219"/>
                  <a:ext cx="550233" cy="61758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4CB4F0AF-6531-A0E3-4998-E9CBF04D2F55}"/>
                    </a:ext>
                  </a:extLst>
                </p:cNvPr>
                <p:cNvSpPr/>
                <p:nvPr/>
              </p:nvSpPr>
              <p:spPr>
                <a:xfrm>
                  <a:off x="10055231" y="2240009"/>
                  <a:ext cx="550233" cy="617588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4CB4F0AF-6531-A0E3-4998-E9CBF04D2F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5231" y="2240009"/>
                  <a:ext cx="550233" cy="61758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ight Arrow 32">
              <a:extLst>
                <a:ext uri="{FF2B5EF4-FFF2-40B4-BE49-F238E27FC236}">
                  <a16:creationId xmlns:a16="http://schemas.microsoft.com/office/drawing/2014/main" id="{00ECEE74-A81D-30A9-D7F0-0731005397BA}"/>
                </a:ext>
              </a:extLst>
            </p:cNvPr>
            <p:cNvSpPr/>
            <p:nvPr/>
          </p:nvSpPr>
          <p:spPr>
            <a:xfrm rot="1336927">
              <a:off x="10848874" y="1514263"/>
              <a:ext cx="329029" cy="288096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Arrow 33">
              <a:extLst>
                <a:ext uri="{FF2B5EF4-FFF2-40B4-BE49-F238E27FC236}">
                  <a16:creationId xmlns:a16="http://schemas.microsoft.com/office/drawing/2014/main" id="{8533AAE5-86A2-B906-6DFC-C23C42F0D06C}"/>
                </a:ext>
              </a:extLst>
            </p:cNvPr>
            <p:cNvSpPr/>
            <p:nvPr/>
          </p:nvSpPr>
          <p:spPr>
            <a:xfrm rot="20640334">
              <a:off x="10841491" y="898761"/>
              <a:ext cx="329029" cy="288096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Arrow 34">
              <a:extLst>
                <a:ext uri="{FF2B5EF4-FFF2-40B4-BE49-F238E27FC236}">
                  <a16:creationId xmlns:a16="http://schemas.microsoft.com/office/drawing/2014/main" id="{BDD25274-9E2B-A082-94B7-1B9D787710C9}"/>
                </a:ext>
              </a:extLst>
            </p:cNvPr>
            <p:cNvSpPr/>
            <p:nvPr/>
          </p:nvSpPr>
          <p:spPr>
            <a:xfrm>
              <a:off x="10877814" y="2405616"/>
              <a:ext cx="329029" cy="288096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Arrow 35">
              <a:extLst>
                <a:ext uri="{FF2B5EF4-FFF2-40B4-BE49-F238E27FC236}">
                  <a16:creationId xmlns:a16="http://schemas.microsoft.com/office/drawing/2014/main" id="{8F601410-40FE-9595-52B1-761B18A4E2B2}"/>
                </a:ext>
              </a:extLst>
            </p:cNvPr>
            <p:cNvSpPr/>
            <p:nvPr/>
          </p:nvSpPr>
          <p:spPr>
            <a:xfrm rot="1336927">
              <a:off x="10860803" y="2712176"/>
              <a:ext cx="329029" cy="288096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36">
              <a:extLst>
                <a:ext uri="{FF2B5EF4-FFF2-40B4-BE49-F238E27FC236}">
                  <a16:creationId xmlns:a16="http://schemas.microsoft.com/office/drawing/2014/main" id="{D11210DE-47B4-2D59-E020-C09E0D70AFC9}"/>
                </a:ext>
              </a:extLst>
            </p:cNvPr>
            <p:cNvSpPr/>
            <p:nvPr/>
          </p:nvSpPr>
          <p:spPr>
            <a:xfrm rot="20640334">
              <a:off x="10853420" y="2096673"/>
              <a:ext cx="329029" cy="288096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40">
              <a:extLst>
                <a:ext uri="{FF2B5EF4-FFF2-40B4-BE49-F238E27FC236}">
                  <a16:creationId xmlns:a16="http://schemas.microsoft.com/office/drawing/2014/main" id="{BED000ED-91CA-056D-BCAA-2C3E195BAFFA}"/>
                </a:ext>
              </a:extLst>
            </p:cNvPr>
            <p:cNvSpPr/>
            <p:nvPr/>
          </p:nvSpPr>
          <p:spPr>
            <a:xfrm>
              <a:off x="10882415" y="3612336"/>
              <a:ext cx="329029" cy="288096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Arrow 41">
              <a:extLst>
                <a:ext uri="{FF2B5EF4-FFF2-40B4-BE49-F238E27FC236}">
                  <a16:creationId xmlns:a16="http://schemas.microsoft.com/office/drawing/2014/main" id="{71DC7DC4-E15A-0867-557E-1204DD1421AE}"/>
                </a:ext>
              </a:extLst>
            </p:cNvPr>
            <p:cNvSpPr/>
            <p:nvPr/>
          </p:nvSpPr>
          <p:spPr>
            <a:xfrm rot="1336927">
              <a:off x="10865403" y="3918896"/>
              <a:ext cx="329029" cy="288096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ight Arrow 42">
              <a:extLst>
                <a:ext uri="{FF2B5EF4-FFF2-40B4-BE49-F238E27FC236}">
                  <a16:creationId xmlns:a16="http://schemas.microsoft.com/office/drawing/2014/main" id="{B0CA8E20-7579-7060-238E-53F3F7B4B433}"/>
                </a:ext>
              </a:extLst>
            </p:cNvPr>
            <p:cNvSpPr/>
            <p:nvPr/>
          </p:nvSpPr>
          <p:spPr>
            <a:xfrm rot="20640334">
              <a:off x="10858020" y="3303393"/>
              <a:ext cx="329029" cy="288096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ontent Placeholder 2">
                  <a:extLst>
                    <a:ext uri="{FF2B5EF4-FFF2-40B4-BE49-F238E27FC236}">
                      <a16:creationId xmlns:a16="http://schemas.microsoft.com/office/drawing/2014/main" id="{17BCE185-8B32-BAE2-10C6-0F63F54A0F7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1252903" y="844456"/>
                  <a:ext cx="306028" cy="42359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47500" lnSpcReduction="20000"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1, 1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:endParaRPr lang="en-US" dirty="0"/>
                </a:p>
              </p:txBody>
            </p:sp>
          </mc:Choice>
          <mc:Fallback xmlns="">
            <p:sp>
              <p:nvSpPr>
                <p:cNvPr id="44" name="Content Placeholder 2">
                  <a:extLst>
                    <a:ext uri="{FF2B5EF4-FFF2-40B4-BE49-F238E27FC236}">
                      <a16:creationId xmlns:a16="http://schemas.microsoft.com/office/drawing/2014/main" id="{17BCE185-8B32-BAE2-10C6-0F63F54A0F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52903" y="844456"/>
                  <a:ext cx="306028" cy="423593"/>
                </a:xfrm>
                <a:prstGeom prst="rect">
                  <a:avLst/>
                </a:prstGeom>
                <a:blipFill>
                  <a:blip r:embed="rId11"/>
                  <a:stretch>
                    <a:fillRect r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Content Placeholder 2">
                  <a:extLst>
                    <a:ext uri="{FF2B5EF4-FFF2-40B4-BE49-F238E27FC236}">
                      <a16:creationId xmlns:a16="http://schemas.microsoft.com/office/drawing/2014/main" id="{AF27ED5C-122C-BF51-CCF4-C20F5069460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1255413" y="1192035"/>
                  <a:ext cx="306028" cy="42359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47500" lnSpcReduction="20000"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1, 2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:endParaRPr lang="en-US" dirty="0"/>
                </a:p>
              </p:txBody>
            </p:sp>
          </mc:Choice>
          <mc:Fallback xmlns="">
            <p:sp>
              <p:nvSpPr>
                <p:cNvPr id="46" name="Content Placeholder 2">
                  <a:extLst>
                    <a:ext uri="{FF2B5EF4-FFF2-40B4-BE49-F238E27FC236}">
                      <a16:creationId xmlns:a16="http://schemas.microsoft.com/office/drawing/2014/main" id="{AF27ED5C-122C-BF51-CCF4-C20F506946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55413" y="1192035"/>
                  <a:ext cx="306028" cy="423593"/>
                </a:xfrm>
                <a:prstGeom prst="rect">
                  <a:avLst/>
                </a:prstGeom>
                <a:blipFill>
                  <a:blip r:embed="rId12"/>
                  <a:stretch>
                    <a:fillRect r="-2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Content Placeholder 2">
                  <a:extLst>
                    <a:ext uri="{FF2B5EF4-FFF2-40B4-BE49-F238E27FC236}">
                      <a16:creationId xmlns:a16="http://schemas.microsoft.com/office/drawing/2014/main" id="{7C699B21-8CF4-27C8-3FA5-C94C3076A69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1259841" y="1541205"/>
                  <a:ext cx="306028" cy="42359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47500" lnSpcReduction="20000"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1, 3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:endParaRPr lang="en-US" dirty="0"/>
                </a:p>
              </p:txBody>
            </p:sp>
          </mc:Choice>
          <mc:Fallback xmlns="">
            <p:sp>
              <p:nvSpPr>
                <p:cNvPr id="47" name="Content Placeholder 2">
                  <a:extLst>
                    <a:ext uri="{FF2B5EF4-FFF2-40B4-BE49-F238E27FC236}">
                      <a16:creationId xmlns:a16="http://schemas.microsoft.com/office/drawing/2014/main" id="{7C699B21-8CF4-27C8-3FA5-C94C3076A6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59841" y="1541205"/>
                  <a:ext cx="306028" cy="423593"/>
                </a:xfrm>
                <a:prstGeom prst="rect">
                  <a:avLst/>
                </a:prstGeom>
                <a:blipFill>
                  <a:blip r:embed="rId13"/>
                  <a:stretch>
                    <a:fillRect r="-2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Content Placeholder 2">
                  <a:extLst>
                    <a:ext uri="{FF2B5EF4-FFF2-40B4-BE49-F238E27FC236}">
                      <a16:creationId xmlns:a16="http://schemas.microsoft.com/office/drawing/2014/main" id="{B9DBF11B-0986-096B-6430-8EEAFA98569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1259841" y="2066931"/>
                  <a:ext cx="306028" cy="42359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47500" lnSpcReduction="20000"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2, 1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:endParaRPr lang="en-US" dirty="0"/>
                </a:p>
              </p:txBody>
            </p:sp>
          </mc:Choice>
          <mc:Fallback xmlns="">
            <p:sp>
              <p:nvSpPr>
                <p:cNvPr id="48" name="Content Placeholder 2">
                  <a:extLst>
                    <a:ext uri="{FF2B5EF4-FFF2-40B4-BE49-F238E27FC236}">
                      <a16:creationId xmlns:a16="http://schemas.microsoft.com/office/drawing/2014/main" id="{B9DBF11B-0986-096B-6430-8EEAFA9856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59841" y="2066931"/>
                  <a:ext cx="306028" cy="423593"/>
                </a:xfrm>
                <a:prstGeom prst="rect">
                  <a:avLst/>
                </a:prstGeom>
                <a:blipFill>
                  <a:blip r:embed="rId14"/>
                  <a:stretch>
                    <a:fillRect r="-2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Content Placeholder 2">
                  <a:extLst>
                    <a:ext uri="{FF2B5EF4-FFF2-40B4-BE49-F238E27FC236}">
                      <a16:creationId xmlns:a16="http://schemas.microsoft.com/office/drawing/2014/main" id="{FFC82F4C-E7E0-E9BA-4A42-7FAFDD9E53E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1264115" y="2414510"/>
                  <a:ext cx="306028" cy="42359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47500" lnSpcReduction="20000"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2, 2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:endParaRPr lang="en-US" dirty="0"/>
                </a:p>
              </p:txBody>
            </p:sp>
          </mc:Choice>
          <mc:Fallback xmlns="">
            <p:sp>
              <p:nvSpPr>
                <p:cNvPr id="49" name="Content Placeholder 2">
                  <a:extLst>
                    <a:ext uri="{FF2B5EF4-FFF2-40B4-BE49-F238E27FC236}">
                      <a16:creationId xmlns:a16="http://schemas.microsoft.com/office/drawing/2014/main" id="{FFC82F4C-E7E0-E9BA-4A42-7FAFDD9E53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64115" y="2414510"/>
                  <a:ext cx="306028" cy="423593"/>
                </a:xfrm>
                <a:prstGeom prst="rect">
                  <a:avLst/>
                </a:prstGeom>
                <a:blipFill>
                  <a:blip r:embed="rId15"/>
                  <a:stretch>
                    <a:fillRect r="-2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Content Placeholder 2">
                  <a:extLst>
                    <a:ext uri="{FF2B5EF4-FFF2-40B4-BE49-F238E27FC236}">
                      <a16:creationId xmlns:a16="http://schemas.microsoft.com/office/drawing/2014/main" id="{9C11888D-4666-5553-2517-CE8D862E7B0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1268544" y="2763680"/>
                  <a:ext cx="306028" cy="42359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47500" lnSpcReduction="20000"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2, 3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:endParaRPr lang="en-US" dirty="0"/>
                </a:p>
              </p:txBody>
            </p:sp>
          </mc:Choice>
          <mc:Fallback xmlns="">
            <p:sp>
              <p:nvSpPr>
                <p:cNvPr id="50" name="Content Placeholder 2">
                  <a:extLst>
                    <a:ext uri="{FF2B5EF4-FFF2-40B4-BE49-F238E27FC236}">
                      <a16:creationId xmlns:a16="http://schemas.microsoft.com/office/drawing/2014/main" id="{9C11888D-4666-5553-2517-CE8D862E7B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68544" y="2763680"/>
                  <a:ext cx="306028" cy="423593"/>
                </a:xfrm>
                <a:prstGeom prst="rect">
                  <a:avLst/>
                </a:prstGeom>
                <a:blipFill>
                  <a:blip r:embed="rId16"/>
                  <a:stretch>
                    <a:fillRect r="-2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Content Placeholder 2">
                  <a:extLst>
                    <a:ext uri="{FF2B5EF4-FFF2-40B4-BE49-F238E27FC236}">
                      <a16:creationId xmlns:a16="http://schemas.microsoft.com/office/drawing/2014/main" id="{52A25B55-8EB7-9B22-7831-34FF1B27468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1252903" y="3279313"/>
                  <a:ext cx="306028" cy="42359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47500" lnSpcReduction="20000"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3, 1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:endParaRPr lang="en-US" dirty="0"/>
                </a:p>
              </p:txBody>
            </p:sp>
          </mc:Choice>
          <mc:Fallback xmlns="">
            <p:sp>
              <p:nvSpPr>
                <p:cNvPr id="51" name="Content Placeholder 2">
                  <a:extLst>
                    <a:ext uri="{FF2B5EF4-FFF2-40B4-BE49-F238E27FC236}">
                      <a16:creationId xmlns:a16="http://schemas.microsoft.com/office/drawing/2014/main" id="{52A25B55-8EB7-9B22-7831-34FF1B2746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52903" y="3279313"/>
                  <a:ext cx="306028" cy="423593"/>
                </a:xfrm>
                <a:prstGeom prst="rect">
                  <a:avLst/>
                </a:prstGeom>
                <a:blipFill>
                  <a:blip r:embed="rId17"/>
                  <a:stretch>
                    <a:fillRect r="-2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Content Placeholder 2">
                  <a:extLst>
                    <a:ext uri="{FF2B5EF4-FFF2-40B4-BE49-F238E27FC236}">
                      <a16:creationId xmlns:a16="http://schemas.microsoft.com/office/drawing/2014/main" id="{433A2CC3-0029-D524-611F-148636AC18F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1264115" y="3644166"/>
                  <a:ext cx="306028" cy="42359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47500" lnSpcReduction="20000"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3, 2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:endParaRPr lang="en-US" dirty="0"/>
                </a:p>
              </p:txBody>
            </p:sp>
          </mc:Choice>
          <mc:Fallback xmlns="">
            <p:sp>
              <p:nvSpPr>
                <p:cNvPr id="52" name="Content Placeholder 2">
                  <a:extLst>
                    <a:ext uri="{FF2B5EF4-FFF2-40B4-BE49-F238E27FC236}">
                      <a16:creationId xmlns:a16="http://schemas.microsoft.com/office/drawing/2014/main" id="{433A2CC3-0029-D524-611F-148636AC18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64115" y="3644166"/>
                  <a:ext cx="306028" cy="423593"/>
                </a:xfrm>
                <a:prstGeom prst="rect">
                  <a:avLst/>
                </a:prstGeom>
                <a:blipFill>
                  <a:blip r:embed="rId18"/>
                  <a:stretch>
                    <a:fillRect r="-2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Content Placeholder 2">
                  <a:extLst>
                    <a:ext uri="{FF2B5EF4-FFF2-40B4-BE49-F238E27FC236}">
                      <a16:creationId xmlns:a16="http://schemas.microsoft.com/office/drawing/2014/main" id="{06EE91E8-97E4-300A-4068-98B7817EDBB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176733" y="1591868"/>
                  <a:ext cx="837080" cy="62315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𝒜</m:t>
                            </m:r>
                            <m:r>
                              <m:rPr>
                                <m:nor/>
                              </m:rPr>
                              <a:rPr lang="en-US" sz="1800" dirty="0"/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sz="1800" b="0" i="1" dirty="0">
                    <a:latin typeface="Cambria Math" panose="02040503050406030204" pitchFamily="18" charset="0"/>
                  </a:endParaRPr>
                </a:p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↓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59" name="Content Placeholder 2">
                  <a:extLst>
                    <a:ext uri="{FF2B5EF4-FFF2-40B4-BE49-F238E27FC236}">
                      <a16:creationId xmlns:a16="http://schemas.microsoft.com/office/drawing/2014/main" id="{06EE91E8-97E4-300A-4068-98B7817EDB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6733" y="1591868"/>
                  <a:ext cx="837080" cy="623158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Content Placeholder 2">
                  <a:extLst>
                    <a:ext uri="{FF2B5EF4-FFF2-40B4-BE49-F238E27FC236}">
                      <a16:creationId xmlns:a16="http://schemas.microsoft.com/office/drawing/2014/main" id="{D82C1F1A-D0F7-21F5-4194-60FD9CB8E75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867485" y="538759"/>
                  <a:ext cx="837080" cy="53926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47500" lnSpcReduction="20000"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3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oMath>
                    </m:oMathPara>
                  </a14:m>
                  <a:endParaRPr lang="en-US" sz="2000" b="0" i="1" dirty="0">
                    <a:latin typeface="Cambria Math" panose="02040503050406030204" pitchFamily="18" charset="0"/>
                  </a:endParaRPr>
                </a:p>
                <a:p>
                  <a:pPr marL="0" indent="0">
                    <a:lnSpc>
                      <a:spcPct val="13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↓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0" name="Content Placeholder 2">
                  <a:extLst>
                    <a:ext uri="{FF2B5EF4-FFF2-40B4-BE49-F238E27FC236}">
                      <a16:creationId xmlns:a16="http://schemas.microsoft.com/office/drawing/2014/main" id="{D82C1F1A-D0F7-21F5-4194-60FD9CB8E7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7485" y="538759"/>
                  <a:ext cx="837080" cy="53926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ontent Placeholder 2">
                  <a:extLst>
                    <a:ext uri="{FF2B5EF4-FFF2-40B4-BE49-F238E27FC236}">
                      <a16:creationId xmlns:a16="http://schemas.microsoft.com/office/drawing/2014/main" id="{611A5056-CA8C-FC15-922B-EDDC4DF2AD8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911807" y="1688952"/>
                  <a:ext cx="837080" cy="53926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47500" lnSpcReduction="20000"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3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oMath>
                    </m:oMathPara>
                  </a14:m>
                  <a:endParaRPr lang="en-US" sz="2000" b="0" i="1" dirty="0">
                    <a:latin typeface="Cambria Math" panose="02040503050406030204" pitchFamily="18" charset="0"/>
                  </a:endParaRPr>
                </a:p>
                <a:p>
                  <a:pPr marL="0" indent="0">
                    <a:lnSpc>
                      <a:spcPct val="13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↓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" name="Content Placeholder 2">
                  <a:extLst>
                    <a:ext uri="{FF2B5EF4-FFF2-40B4-BE49-F238E27FC236}">
                      <a16:creationId xmlns:a16="http://schemas.microsoft.com/office/drawing/2014/main" id="{611A5056-CA8C-FC15-922B-EDDC4DF2AD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1807" y="1688952"/>
                  <a:ext cx="837080" cy="53926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ontent Placeholder 2">
                  <a:extLst>
                    <a:ext uri="{FF2B5EF4-FFF2-40B4-BE49-F238E27FC236}">
                      <a16:creationId xmlns:a16="http://schemas.microsoft.com/office/drawing/2014/main" id="{24F363D0-A665-E8F7-098A-26EE84795A8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911807" y="2917642"/>
                  <a:ext cx="837080" cy="53926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47500" lnSpcReduction="20000"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3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oMath>
                    </m:oMathPara>
                  </a14:m>
                  <a:endParaRPr lang="en-US" sz="2000" b="0" i="1" dirty="0">
                    <a:latin typeface="Cambria Math" panose="02040503050406030204" pitchFamily="18" charset="0"/>
                  </a:endParaRPr>
                </a:p>
                <a:p>
                  <a:pPr marL="0" indent="0">
                    <a:lnSpc>
                      <a:spcPct val="13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↓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" name="Content Placeholder 2">
                  <a:extLst>
                    <a:ext uri="{FF2B5EF4-FFF2-40B4-BE49-F238E27FC236}">
                      <a16:creationId xmlns:a16="http://schemas.microsoft.com/office/drawing/2014/main" id="{24F363D0-A665-E8F7-098A-26EE84795A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1807" y="2917642"/>
                  <a:ext cx="837080" cy="53926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E758CC-0E08-BB15-1DBE-FE88CB3FF2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52027" y="3984978"/>
                <a:ext cx="306028" cy="4235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4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3, 3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E758CC-0E08-BB15-1DBE-FE88CB3FF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2027" y="3984978"/>
                <a:ext cx="306028" cy="423593"/>
              </a:xfrm>
              <a:prstGeom prst="rect">
                <a:avLst/>
              </a:prstGeom>
              <a:blipFill>
                <a:blip r:embed="rId23"/>
                <a:stretch>
                  <a:fillRect r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3E33CD-D032-43C2-239C-FE517E6DAE8C}"/>
                  </a:ext>
                </a:extLst>
              </p:cNvPr>
              <p:cNvSpPr txBox="1"/>
              <p:nvPr/>
            </p:nvSpPr>
            <p:spPr>
              <a:xfrm>
                <a:off x="5906432" y="4385958"/>
                <a:ext cx="4545449" cy="2026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3E33CD-D032-43C2-239C-FE517E6DA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432" y="4385958"/>
                <a:ext cx="4545449" cy="202690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itle 1">
            <a:extLst>
              <a:ext uri="{FF2B5EF4-FFF2-40B4-BE49-F238E27FC236}">
                <a16:creationId xmlns:a16="http://schemas.microsoft.com/office/drawing/2014/main" id="{5D83DD28-F1F7-6CB4-5ED3-9A63FE506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The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6E0232B-2C4E-A2ED-72BE-BC96595CE46A}"/>
                  </a:ext>
                </a:extLst>
              </p:cNvPr>
              <p:cNvSpPr txBox="1"/>
              <p:nvPr/>
            </p:nvSpPr>
            <p:spPr>
              <a:xfrm>
                <a:off x="838347" y="1615628"/>
                <a:ext cx="5045199" cy="1429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,||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/>
                  <a:t> form a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collision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/>
                  <a:t>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6E0232B-2C4E-A2ED-72BE-BC96595CE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47" y="1615628"/>
                <a:ext cx="5045199" cy="1429046"/>
              </a:xfrm>
              <a:prstGeom prst="rect">
                <a:avLst/>
              </a:prstGeom>
              <a:blipFill>
                <a:blip r:embed="rId25"/>
                <a:stretch>
                  <a:fillRect l="-3266" t="-3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C25E546-E6FB-2A9F-E2C9-764154C369BB}"/>
                  </a:ext>
                </a:extLst>
              </p:cNvPr>
              <p:cNvSpPr txBox="1"/>
              <p:nvPr/>
            </p:nvSpPr>
            <p:spPr>
              <a:xfrm>
                <a:off x="839914" y="3036624"/>
                <a:ext cx="4944144" cy="20953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0" dirty="0">
                    <a:latin typeface="Cambria Math" panose="02040503050406030204" pitchFamily="18" charset="0"/>
                  </a:rPr>
                  <a:t>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,||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b="0" dirty="0">
                    <a:latin typeface="Cambria Math" panose="02040503050406030204" pitchFamily="18" charset="0"/>
                  </a:rPr>
                  <a:t> distinct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Cambria Math" panose="02040503050406030204" pitchFamily="18" charset="0"/>
                  </a:rPr>
                  <a:t>All collide under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800" b="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C25E546-E6FB-2A9F-E2C9-764154C36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914" y="3036624"/>
                <a:ext cx="4944144" cy="2095382"/>
              </a:xfrm>
              <a:prstGeom prst="rect">
                <a:avLst/>
              </a:prstGeom>
              <a:blipFill>
                <a:blip r:embed="rId26"/>
                <a:stretch>
                  <a:fillRect l="-2308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F270CA47-11C7-F716-82C6-D693C48BFF27}"/>
              </a:ext>
            </a:extLst>
          </p:cNvPr>
          <p:cNvSpPr txBox="1"/>
          <p:nvPr/>
        </p:nvSpPr>
        <p:spPr>
          <a:xfrm>
            <a:off x="10700538" y="5515391"/>
            <a:ext cx="1063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✅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6707279-8B62-5C21-E679-5C20703A6075}"/>
              </a:ext>
            </a:extLst>
          </p:cNvPr>
          <p:cNvSpPr txBox="1"/>
          <p:nvPr/>
        </p:nvSpPr>
        <p:spPr>
          <a:xfrm>
            <a:off x="4852325" y="3160827"/>
            <a:ext cx="1063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✅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305F3BF-E4E3-D114-9733-46CF35ED4BC2}"/>
              </a:ext>
            </a:extLst>
          </p:cNvPr>
          <p:cNvSpPr txBox="1"/>
          <p:nvPr/>
        </p:nvSpPr>
        <p:spPr>
          <a:xfrm>
            <a:off x="4858369" y="3638822"/>
            <a:ext cx="1063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✅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745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182"/>
    </mc:Choice>
    <mc:Fallback xmlns="">
      <p:transition spd="slow" advTm="85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5" grpId="0"/>
      <p:bldP spid="56" grpId="0"/>
      <p:bldP spid="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EE05C-047F-FD89-19FA-8FF271B7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Imperfect Adversaries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6F9363-ED1F-BC58-1700-B9167B09E0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Unrealistic assumption:  Adversaries work 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6F9363-ED1F-BC58-1700-B9167B09E0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DA3620B-6312-4E8E-1FFB-92AC18065F90}"/>
                  </a:ext>
                </a:extLst>
              </p:cNvPr>
              <p:cNvSpPr/>
              <p:nvPr/>
            </p:nvSpPr>
            <p:spPr>
              <a:xfrm>
                <a:off x="918483" y="2569794"/>
                <a:ext cx="6446875" cy="294850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75488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5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50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45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45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𝒜</m:t>
                          </m:r>
                          <m:r>
                            <m:rPr>
                              <m:nor/>
                            </m:rPr>
                            <a:rPr lang="en-US" sz="4800" dirty="0"/>
                            <m:t> </m:t>
                          </m:r>
                        </m:sub>
                      </m:sSub>
                    </m:oMath>
                  </m:oMathPara>
                </a14:m>
                <a:endParaRPr lang="en-US" sz="4500" b="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DA3620B-6312-4E8E-1FFB-92AC18065F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483" y="2569794"/>
                <a:ext cx="6446875" cy="29485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4699125-D512-41DA-304D-6E5ECB07D153}"/>
                  </a:ext>
                </a:extLst>
              </p:cNvPr>
              <p:cNvSpPr/>
              <p:nvPr/>
            </p:nvSpPr>
            <p:spPr>
              <a:xfrm>
                <a:off x="1357963" y="2750548"/>
                <a:ext cx="2477386" cy="2158409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0" tIns="502920" rtlCol="0" anchor="t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4699125-D512-41DA-304D-6E5ECB07D1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963" y="2750548"/>
                <a:ext cx="2477386" cy="21584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DD93F57-F6BD-EBFE-5DE0-2B709D645A9F}"/>
                  </a:ext>
                </a:extLst>
              </p:cNvPr>
              <p:cNvSpPr/>
              <p:nvPr/>
            </p:nvSpPr>
            <p:spPr>
              <a:xfrm>
                <a:off x="2766777" y="3829752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DD93F57-F6BD-EBFE-5DE0-2B709D645A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777" y="3829752"/>
                <a:ext cx="914400" cy="914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3FA7A9C-BB7D-D0ED-45BF-C3E4B4C76843}"/>
                  </a:ext>
                </a:extLst>
              </p:cNvPr>
              <p:cNvSpPr/>
              <p:nvPr/>
            </p:nvSpPr>
            <p:spPr>
              <a:xfrm>
                <a:off x="4786963" y="3372552"/>
                <a:ext cx="914400" cy="9144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𝒜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3FA7A9C-BB7D-D0ED-45BF-C3E4B4C768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963" y="3372552"/>
                <a:ext cx="914400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Left Arrow 28">
            <a:extLst>
              <a:ext uri="{FF2B5EF4-FFF2-40B4-BE49-F238E27FC236}">
                <a16:creationId xmlns:a16="http://schemas.microsoft.com/office/drawing/2014/main" id="{95F186DF-6FCF-5BCB-33D4-5FA60A877BCF}"/>
              </a:ext>
            </a:extLst>
          </p:cNvPr>
          <p:cNvSpPr/>
          <p:nvPr/>
        </p:nvSpPr>
        <p:spPr>
          <a:xfrm>
            <a:off x="4042684" y="3701736"/>
            <a:ext cx="590107" cy="256031"/>
          </a:xfrm>
          <a:prstGeom prst="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B4E90EC-0ABC-31E7-D88E-1F48D3BE59BA}"/>
                  </a:ext>
                </a:extLst>
              </p:cNvPr>
              <p:cNvSpPr txBox="1"/>
              <p:nvPr/>
            </p:nvSpPr>
            <p:spPr>
              <a:xfrm>
                <a:off x="8580473" y="3040016"/>
                <a:ext cx="203081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What if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4000" dirty="0"/>
                  <a:t> fails?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B4E90EC-0ABC-31E7-D88E-1F48D3BE5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0473" y="3040016"/>
                <a:ext cx="2030819" cy="1323439"/>
              </a:xfrm>
              <a:prstGeom prst="rect">
                <a:avLst/>
              </a:prstGeom>
              <a:blipFill>
                <a:blip r:embed="rId7"/>
                <a:stretch>
                  <a:fillRect l="-10559" t="-8571" r="-4969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0DA62564-679A-863B-9F97-A76C6A66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D68E-B0F8-8040-8DF1-6C2B3580A2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6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64"/>
    </mc:Choice>
    <mc:Fallback xmlns="">
      <p:transition spd="slow" advTm="157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EE05C-047F-FD89-19FA-8FF271B7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Imperfect Adversaries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6F9363-ED1F-BC58-1700-B9167B09E0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Unrealistic assumption:  Adversaries work 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Solution:</a:t>
                </a:r>
              </a:p>
              <a:p>
                <a:r>
                  <a:rPr lang="en-US" dirty="0"/>
                  <a:t>Define weaker MCRHs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partial MCRHs </a:t>
                </a:r>
                <a:r>
                  <a:rPr lang="en-US" dirty="0"/>
                  <a:t>[RV22]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weakly partial MCRHs</a:t>
                </a:r>
                <a:endParaRPr lang="en-US" dirty="0"/>
              </a:p>
              <a:p>
                <a:r>
                  <a:rPr lang="en-US" dirty="0"/>
                  <a:t>show they imply MCRHs.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6F9363-ED1F-BC58-1700-B9167B09E0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2DF0C-80CB-7BA9-1973-8A1C5AE9F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D68E-B0F8-8040-8DF1-6C2B3580A2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4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64"/>
    </mc:Choice>
    <mc:Fallback xmlns="">
      <p:transition spd="slow" advTm="1576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DD91B-4B10-476F-62E3-D2BACB7A6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Collision Resistance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442301-8572-B389-03C3-B2371054F5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CRH: </a:t>
                </a:r>
                <a:r>
                  <a:rPr lang="en-US" dirty="0"/>
                  <a:t>efficient randomized algorithm </a:t>
                </a:r>
                <a:r>
                  <a:rPr lang="en-US" b="1" dirty="0">
                    <a:solidFill>
                      <a:srgbClr val="0070C0"/>
                    </a:solidFill>
                  </a:rPr>
                  <a:t>Gen</a:t>
                </a:r>
                <a:r>
                  <a:rPr lang="en-US" b="1" dirty="0"/>
                  <a:t> </a:t>
                </a:r>
              </a:p>
              <a:p>
                <a:r>
                  <a:rPr lang="en-US" dirty="0"/>
                  <a:t>outputs a circuit computing a </a:t>
                </a:r>
                <a:r>
                  <a:rPr lang="en-US" b="1" dirty="0"/>
                  <a:t>shrinking</a:t>
                </a:r>
                <a:r>
                  <a:rPr lang="en-US" dirty="0"/>
                  <a:t>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 </m:t>
                    </m:r>
                  </m:oMath>
                </a14:m>
                <a:r>
                  <a:rPr lang="en-US" dirty="0"/>
                  <a:t>efficient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dirty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=2 </m:t>
                          </m:r>
                          <m:r>
                            <m:rPr>
                              <m:nor/>
                            </m:rPr>
                            <a:rPr lang="en-US" sz="3600" b="0" i="0" dirty="0" smtClean="0"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3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dirty="0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e>
                          </m:d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=1)</m:t>
                          </m:r>
                        </m:e>
                      </m:func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nor/>
                        </m:rPr>
                        <a:rPr lang="en-US" sz="3600" b="0" i="0" dirty="0" smtClean="0">
                          <a:latin typeface="Cambria Math" panose="02040503050406030204" pitchFamily="18" charset="0"/>
                        </a:rPr>
                        <m:t>negl</m:t>
                      </m:r>
                      <m:d>
                        <m:d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442301-8572-B389-03C3-B2371054F5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B9692-E6DD-4071-366A-843B386B5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D68E-B0F8-8040-8DF1-6C2B3580A22B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E3DEF6-162B-7A16-48A5-031D04A86CCA}"/>
                  </a:ext>
                </a:extLst>
              </p:cNvPr>
              <p:cNvSpPr txBox="1"/>
              <p:nvPr/>
            </p:nvSpPr>
            <p:spPr>
              <a:xfrm>
                <a:off x="2201020" y="4075772"/>
                <a:ext cx="11059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b="0" i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b="0" i="0" dirty="0">
                    <a:latin typeface="+mj-lt"/>
                    <a:ea typeface="Cambria Math" panose="02040503050406030204" pitchFamily="18" charset="0"/>
                  </a:rPr>
                  <a:t> </a:t>
                </a:r>
                <a:r>
                  <a:rPr lang="en-US" b="0" i="0" dirty="0">
                    <a:solidFill>
                      <a:srgbClr val="0070C0"/>
                    </a:solidFill>
                    <a:latin typeface="+mj-lt"/>
                  </a:rPr>
                  <a:t>Gen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E3DEF6-162B-7A16-48A5-031D04A86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020" y="4075772"/>
                <a:ext cx="1105943" cy="369332"/>
              </a:xfrm>
              <a:prstGeom prst="rect">
                <a:avLst/>
              </a:prstGeom>
              <a:blipFill>
                <a:blip r:embed="rId6"/>
                <a:stretch>
                  <a:fillRect t="-10345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6387A9-3C12-DCDF-3027-74EF68077079}"/>
                  </a:ext>
                </a:extLst>
              </p:cNvPr>
              <p:cNvSpPr txBox="1"/>
              <p:nvPr/>
            </p:nvSpPr>
            <p:spPr>
              <a:xfrm>
                <a:off x="2066816" y="4463400"/>
                <a:ext cx="12401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6387A9-3C12-DCDF-3027-74EF68077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816" y="4463400"/>
                <a:ext cx="1240147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A4318DB9-265D-E890-44FE-082F70209F4F}"/>
              </a:ext>
            </a:extLst>
          </p:cNvPr>
          <p:cNvGrpSpPr/>
          <p:nvPr/>
        </p:nvGrpSpPr>
        <p:grpSpPr>
          <a:xfrm>
            <a:off x="9971049" y="277445"/>
            <a:ext cx="935653" cy="807183"/>
            <a:chOff x="8696092" y="879360"/>
            <a:chExt cx="1434789" cy="1237785"/>
          </a:xfrm>
        </p:grpSpPr>
        <p:sp>
          <p:nvSpPr>
            <p:cNvPr id="35" name="Trapezoid 34">
              <a:extLst>
                <a:ext uri="{FF2B5EF4-FFF2-40B4-BE49-F238E27FC236}">
                  <a16:creationId xmlns:a16="http://schemas.microsoft.com/office/drawing/2014/main" id="{F916451A-E02C-BDD0-AC0D-AA235CD803CA}"/>
                </a:ext>
              </a:extLst>
            </p:cNvPr>
            <p:cNvSpPr/>
            <p:nvPr/>
          </p:nvSpPr>
          <p:spPr>
            <a:xfrm rot="5400000">
              <a:off x="8794595" y="1148577"/>
              <a:ext cx="1237785" cy="699352"/>
            </a:xfrm>
            <a:prstGeom prst="trapezoid">
              <a:avLst>
                <a:gd name="adj" fmla="val 37756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FA9D8B9F-4CA1-BCE1-E38E-FE7B18E490F3}"/>
                    </a:ext>
                  </a:extLst>
                </p:cNvPr>
                <p:cNvSpPr txBox="1"/>
                <p:nvPr/>
              </p:nvSpPr>
              <p:spPr>
                <a:xfrm>
                  <a:off x="8696092" y="1065521"/>
                  <a:ext cx="1434789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3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C42A32A-7F2F-6ECC-00F0-055D637B63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6092" y="1065521"/>
                  <a:ext cx="1434789" cy="584775"/>
                </a:xfrm>
                <a:prstGeom prst="rect">
                  <a:avLst/>
                </a:prstGeom>
                <a:blipFill>
                  <a:blip r:embed="rId9"/>
                  <a:stretch>
                    <a:fillRect b="-483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8D167E9-9EC1-2E63-D262-0F001F1CC3C6}"/>
              </a:ext>
            </a:extLst>
          </p:cNvPr>
          <p:cNvSpPr txBox="1"/>
          <p:nvPr/>
        </p:nvSpPr>
        <p:spPr>
          <a:xfrm>
            <a:off x="9589476" y="1428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80A4E55-F3B2-0DD9-CDA7-48EDEF874C07}"/>
              </a:ext>
            </a:extLst>
          </p:cNvPr>
          <p:cNvGrpSpPr/>
          <p:nvPr/>
        </p:nvGrpSpPr>
        <p:grpSpPr>
          <a:xfrm>
            <a:off x="9971049" y="1245759"/>
            <a:ext cx="935653" cy="807183"/>
            <a:chOff x="8696092" y="879360"/>
            <a:chExt cx="1434789" cy="1237785"/>
          </a:xfrm>
        </p:grpSpPr>
        <p:sp>
          <p:nvSpPr>
            <p:cNvPr id="39" name="Trapezoid 38">
              <a:extLst>
                <a:ext uri="{FF2B5EF4-FFF2-40B4-BE49-F238E27FC236}">
                  <a16:creationId xmlns:a16="http://schemas.microsoft.com/office/drawing/2014/main" id="{38A1DDB1-DC04-6629-6371-479BD2B96F2A}"/>
                </a:ext>
              </a:extLst>
            </p:cNvPr>
            <p:cNvSpPr/>
            <p:nvPr/>
          </p:nvSpPr>
          <p:spPr>
            <a:xfrm rot="5400000">
              <a:off x="8794595" y="1148577"/>
              <a:ext cx="1237785" cy="699352"/>
            </a:xfrm>
            <a:prstGeom prst="trapezoid">
              <a:avLst>
                <a:gd name="adj" fmla="val 37756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5C4D2CFE-52BC-4209-95D4-DEB2D1C6F9C2}"/>
                    </a:ext>
                  </a:extLst>
                </p:cNvPr>
                <p:cNvSpPr txBox="1"/>
                <p:nvPr/>
              </p:nvSpPr>
              <p:spPr>
                <a:xfrm>
                  <a:off x="8696092" y="1065521"/>
                  <a:ext cx="1434789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3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8816EE9-6BC7-0E56-6688-D9D28A5BCE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6092" y="1065521"/>
                  <a:ext cx="1434789" cy="584775"/>
                </a:xfrm>
                <a:prstGeom prst="rect">
                  <a:avLst/>
                </a:prstGeom>
                <a:blipFill>
                  <a:blip r:embed="rId10"/>
                  <a:stretch>
                    <a:fillRect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0307745-A212-79A6-B612-E45D6C70C93A}"/>
              </a:ext>
            </a:extLst>
          </p:cNvPr>
          <p:cNvCxnSpPr/>
          <p:nvPr/>
        </p:nvCxnSpPr>
        <p:spPr>
          <a:xfrm>
            <a:off x="9589476" y="662956"/>
            <a:ext cx="62137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695EA81-B520-71E6-F6D9-647C3429CC70}"/>
              </a:ext>
            </a:extLst>
          </p:cNvPr>
          <p:cNvCxnSpPr/>
          <p:nvPr/>
        </p:nvCxnSpPr>
        <p:spPr>
          <a:xfrm>
            <a:off x="9589476" y="1694594"/>
            <a:ext cx="62137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371A7B7-F182-24C6-9794-1884A13B00D9}"/>
                  </a:ext>
                </a:extLst>
              </p:cNvPr>
              <p:cNvSpPr txBox="1"/>
              <p:nvPr/>
            </p:nvSpPr>
            <p:spPr>
              <a:xfrm>
                <a:off x="9263845" y="503188"/>
                <a:ext cx="2696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371A7B7-F182-24C6-9794-1884A13B0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3845" y="503188"/>
                <a:ext cx="269689" cy="276999"/>
              </a:xfrm>
              <a:prstGeom prst="rect">
                <a:avLst/>
              </a:prstGeom>
              <a:blipFill>
                <a:blip r:embed="rId11"/>
                <a:stretch>
                  <a:fillRect l="-13636" r="-9091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3DA40B5-2978-843B-B5FD-458F3EA60CC5}"/>
                  </a:ext>
                </a:extLst>
              </p:cNvPr>
              <p:cNvSpPr txBox="1"/>
              <p:nvPr/>
            </p:nvSpPr>
            <p:spPr>
              <a:xfrm>
                <a:off x="9316569" y="1533893"/>
                <a:ext cx="2750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3DA40B5-2978-843B-B5FD-458F3EA60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569" y="1533893"/>
                <a:ext cx="275012" cy="276999"/>
              </a:xfrm>
              <a:prstGeom prst="rect">
                <a:avLst/>
              </a:prstGeom>
              <a:blipFill>
                <a:blip r:embed="rId12"/>
                <a:stretch>
                  <a:fillRect l="-13043" r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518D886-7DFF-180F-73D6-E6B207BE802D}"/>
              </a:ext>
            </a:extLst>
          </p:cNvPr>
          <p:cNvCxnSpPr>
            <a:cxnSpLocks/>
          </p:cNvCxnSpPr>
          <p:nvPr/>
        </p:nvCxnSpPr>
        <p:spPr>
          <a:xfrm flipV="1">
            <a:off x="10666907" y="1281191"/>
            <a:ext cx="912867" cy="4134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92A8969-CE9F-A5AB-7439-22AA525F269C}"/>
              </a:ext>
            </a:extLst>
          </p:cNvPr>
          <p:cNvCxnSpPr>
            <a:cxnSpLocks/>
          </p:cNvCxnSpPr>
          <p:nvPr/>
        </p:nvCxnSpPr>
        <p:spPr>
          <a:xfrm>
            <a:off x="10648361" y="656179"/>
            <a:ext cx="931413" cy="4899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60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05"/>
    </mc:Choice>
    <mc:Fallback xmlns="">
      <p:transition spd="slow" advTm="4810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7F48B-4997-EFB3-5C89-F377FEFE6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A84E3E-99F0-5D22-A559-68F7249C78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-MCRHs </a:t>
                </a:r>
                <a:r>
                  <a:rPr lang="en-US" dirty="0"/>
                  <a:t>for constant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imply </a:t>
                </a:r>
                <a:r>
                  <a:rPr lang="en-US" dirty="0">
                    <a:solidFill>
                      <a:srgbClr val="0070C0"/>
                    </a:solidFill>
                  </a:rPr>
                  <a:t>CRHs</a:t>
                </a:r>
              </a:p>
              <a:p>
                <a:r>
                  <a:rPr lang="en-US" dirty="0"/>
                  <a:t>Proof is non-black-box and non-constructive due to the internal use of an Adversary</a:t>
                </a:r>
              </a:p>
              <a:p>
                <a:r>
                  <a:rPr lang="en-US" dirty="0"/>
                  <a:t>Open Questions:</a:t>
                </a:r>
              </a:p>
              <a:p>
                <a:pPr lvl="1"/>
                <a:r>
                  <a:rPr lang="en-US" dirty="0"/>
                  <a:t>Can we get proofs which are </a:t>
                </a:r>
                <a:r>
                  <a:rPr lang="en-US" dirty="0">
                    <a:solidFill>
                      <a:schemeClr val="accent6"/>
                    </a:solidFill>
                  </a:rPr>
                  <a:t>constructive</a:t>
                </a:r>
                <a:r>
                  <a:rPr lang="en-US" dirty="0"/>
                  <a:t>,</a:t>
                </a:r>
                <a:r>
                  <a:rPr lang="en-US" dirty="0">
                    <a:solidFill>
                      <a:schemeClr val="accent6"/>
                    </a:solidFill>
                  </a:rPr>
                  <a:t> black-box</a:t>
                </a:r>
                <a:r>
                  <a:rPr lang="en-US" dirty="0"/>
                  <a:t>, or avoid the </a:t>
                </a:r>
                <a:r>
                  <a:rPr lang="en-US" dirty="0">
                    <a:solidFill>
                      <a:srgbClr val="7030A0"/>
                    </a:solidFill>
                  </a:rPr>
                  <a:t>infinitely often</a:t>
                </a:r>
                <a:r>
                  <a:rPr lang="en-US" dirty="0"/>
                  <a:t> security setting?</a:t>
                </a:r>
              </a:p>
              <a:p>
                <a:pPr lvl="1"/>
                <a:r>
                  <a:rPr lang="en-US" dirty="0"/>
                  <a:t>Do </a:t>
                </a:r>
                <a:r>
                  <a:rPr lang="en-US" dirty="0">
                    <a:solidFill>
                      <a:srgbClr val="0070C0"/>
                    </a:solidFill>
                  </a:rPr>
                  <a:t>MCRHs</a:t>
                </a:r>
                <a:r>
                  <a:rPr lang="en-US" dirty="0"/>
                  <a:t> with </a:t>
                </a:r>
                <a:r>
                  <a:rPr lang="en-US" dirty="0">
                    <a:solidFill>
                      <a:srgbClr val="7030A0"/>
                    </a:solidFill>
                  </a:rPr>
                  <a:t>super-constant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imply </a:t>
                </a:r>
                <a:r>
                  <a:rPr lang="en-US" dirty="0">
                    <a:solidFill>
                      <a:srgbClr val="0070C0"/>
                    </a:solidFill>
                  </a:rPr>
                  <a:t>CRHs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A84E3E-99F0-5D22-A559-68F7249C78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09918-A2A7-1750-C0EA-5E01A84D8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D68E-B0F8-8040-8DF1-6C2B3580A22B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EB5EE3-02A6-F80D-D9A8-EEAFBAD604AB}"/>
              </a:ext>
            </a:extLst>
          </p:cNvPr>
          <p:cNvSpPr txBox="1"/>
          <p:nvPr/>
        </p:nvSpPr>
        <p:spPr>
          <a:xfrm>
            <a:off x="7347098" y="5103628"/>
            <a:ext cx="38797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/>
              <a:t>Thank you!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440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85"/>
    </mc:Choice>
    <mc:Fallback xmlns="">
      <p:transition spd="slow" advTm="443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DD91B-4B10-476F-62E3-D2BACB7A6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Multi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-collision Resistance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442301-8572-B389-03C3-B2371054F5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</a:t>
                </a:r>
                <a:r>
                  <a:rPr lang="en-US" b="1" dirty="0"/>
                  <a:t>MCRH</a:t>
                </a:r>
                <a:r>
                  <a:rPr lang="en-US" dirty="0"/>
                  <a:t>: efficient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randomized algorithm </a:t>
                </a:r>
                <a:r>
                  <a:rPr lang="en-US" b="1" dirty="0">
                    <a:solidFill>
                      <a:srgbClr val="0070C0"/>
                    </a:solidFill>
                  </a:rPr>
                  <a:t>Gen</a:t>
                </a:r>
                <a:endParaRPr lang="en-US" b="1" dirty="0"/>
              </a:p>
              <a:p>
                <a:r>
                  <a:rPr lang="en-US" dirty="0"/>
                  <a:t>outputs a circuit computing a </a:t>
                </a:r>
                <a:r>
                  <a:rPr lang="en-US" b="1" dirty="0"/>
                  <a:t>shrinking</a:t>
                </a:r>
                <a:r>
                  <a:rPr lang="en-US" dirty="0"/>
                  <a:t>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 </m:t>
                    </m:r>
                  </m:oMath>
                </a14:m>
                <a:r>
                  <a:rPr lang="en-US" dirty="0"/>
                  <a:t>efficient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dirty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0" i="0" dirty="0" smtClean="0"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3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dirty="0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e>
                          </m:d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=1)</m:t>
                          </m:r>
                        </m:e>
                      </m:func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nor/>
                        </m:rPr>
                        <a:rPr lang="en-US" sz="3600" b="0" i="0" dirty="0" smtClean="0">
                          <a:latin typeface="Cambria Math" panose="02040503050406030204" pitchFamily="18" charset="0"/>
                        </a:rPr>
                        <m:t>negl</m:t>
                      </m:r>
                      <m:d>
                        <m:d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442301-8572-B389-03C3-B2371054F5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B9692-E6DD-4071-366A-843B386B5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D68E-B0F8-8040-8DF1-6C2B3580A22B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6B1C8D-AAA6-680D-1E0F-E87055DA9F04}"/>
                  </a:ext>
                </a:extLst>
              </p:cNvPr>
              <p:cNvSpPr txBox="1"/>
              <p:nvPr/>
            </p:nvSpPr>
            <p:spPr>
              <a:xfrm>
                <a:off x="2201020" y="4075772"/>
                <a:ext cx="11059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b="0" i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b="0" i="0" dirty="0">
                    <a:latin typeface="+mj-lt"/>
                    <a:ea typeface="Cambria Math" panose="02040503050406030204" pitchFamily="18" charset="0"/>
                  </a:rPr>
                  <a:t> </a:t>
                </a:r>
                <a:r>
                  <a:rPr lang="en-US" b="0" i="0" dirty="0">
                    <a:solidFill>
                      <a:srgbClr val="0070C0"/>
                    </a:solidFill>
                    <a:latin typeface="+mj-lt"/>
                  </a:rPr>
                  <a:t>Gen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6B1C8D-AAA6-680D-1E0F-E87055DA9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020" y="4075772"/>
                <a:ext cx="1105943" cy="369332"/>
              </a:xfrm>
              <a:prstGeom prst="rect">
                <a:avLst/>
              </a:prstGeom>
              <a:blipFill>
                <a:blip r:embed="rId6"/>
                <a:stretch>
                  <a:fillRect t="-10345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F6647E-1C69-3901-2DA4-CB7E0F585BE1}"/>
                  </a:ext>
                </a:extLst>
              </p:cNvPr>
              <p:cNvSpPr txBox="1"/>
              <p:nvPr/>
            </p:nvSpPr>
            <p:spPr>
              <a:xfrm>
                <a:off x="2066816" y="4463400"/>
                <a:ext cx="12401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F6647E-1C69-3901-2DA4-CB7E0F585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816" y="4463400"/>
                <a:ext cx="1240147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1149E31-07D4-A555-F83B-BFDB0EF64194}"/>
              </a:ext>
            </a:extLst>
          </p:cNvPr>
          <p:cNvGrpSpPr/>
          <p:nvPr/>
        </p:nvGrpSpPr>
        <p:grpSpPr>
          <a:xfrm>
            <a:off x="9971049" y="277445"/>
            <a:ext cx="935653" cy="807183"/>
            <a:chOff x="8696092" y="879360"/>
            <a:chExt cx="1434789" cy="1237785"/>
          </a:xfrm>
        </p:grpSpPr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3E8BFC5A-91B0-6A8A-E6DE-961B44E21A95}"/>
                </a:ext>
              </a:extLst>
            </p:cNvPr>
            <p:cNvSpPr/>
            <p:nvPr/>
          </p:nvSpPr>
          <p:spPr>
            <a:xfrm rot="5400000">
              <a:off x="8794595" y="1148577"/>
              <a:ext cx="1237785" cy="699352"/>
            </a:xfrm>
            <a:prstGeom prst="trapezoid">
              <a:avLst>
                <a:gd name="adj" fmla="val 37756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7DACB90-DE23-1D4D-15A0-3618B7F1469C}"/>
                    </a:ext>
                  </a:extLst>
                </p:cNvPr>
                <p:cNvSpPr txBox="1"/>
                <p:nvPr/>
              </p:nvSpPr>
              <p:spPr>
                <a:xfrm>
                  <a:off x="8696092" y="1065521"/>
                  <a:ext cx="1434789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3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C42A32A-7F2F-6ECC-00F0-055D637B63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6092" y="1065521"/>
                  <a:ext cx="1434789" cy="584775"/>
                </a:xfrm>
                <a:prstGeom prst="rect">
                  <a:avLst/>
                </a:prstGeom>
                <a:blipFill>
                  <a:blip r:embed="rId9"/>
                  <a:stretch>
                    <a:fillRect b="-483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561125B-9125-0D09-956B-11C10C7E29FE}"/>
              </a:ext>
            </a:extLst>
          </p:cNvPr>
          <p:cNvSpPr txBox="1"/>
          <p:nvPr/>
        </p:nvSpPr>
        <p:spPr>
          <a:xfrm>
            <a:off x="9589476" y="1428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01B1900-C374-8B49-EBAE-22921749E003}"/>
              </a:ext>
            </a:extLst>
          </p:cNvPr>
          <p:cNvGrpSpPr/>
          <p:nvPr/>
        </p:nvGrpSpPr>
        <p:grpSpPr>
          <a:xfrm>
            <a:off x="9971049" y="1245759"/>
            <a:ext cx="935653" cy="807183"/>
            <a:chOff x="8696092" y="879360"/>
            <a:chExt cx="1434789" cy="1237785"/>
          </a:xfrm>
        </p:grpSpPr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id="{1AC50406-A2BC-0755-DF9C-5201829F8053}"/>
                </a:ext>
              </a:extLst>
            </p:cNvPr>
            <p:cNvSpPr/>
            <p:nvPr/>
          </p:nvSpPr>
          <p:spPr>
            <a:xfrm rot="5400000">
              <a:off x="8794595" y="1148577"/>
              <a:ext cx="1237785" cy="699352"/>
            </a:xfrm>
            <a:prstGeom prst="trapezoid">
              <a:avLst>
                <a:gd name="adj" fmla="val 37756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F4E1BDA-41FB-DAD3-EDB1-522EE0F75843}"/>
                    </a:ext>
                  </a:extLst>
                </p:cNvPr>
                <p:cNvSpPr txBox="1"/>
                <p:nvPr/>
              </p:nvSpPr>
              <p:spPr>
                <a:xfrm>
                  <a:off x="8696092" y="1065521"/>
                  <a:ext cx="1434789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3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8816EE9-6BC7-0E56-6688-D9D28A5BCE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6092" y="1065521"/>
                  <a:ext cx="1434789" cy="584775"/>
                </a:xfrm>
                <a:prstGeom prst="rect">
                  <a:avLst/>
                </a:prstGeom>
                <a:blipFill>
                  <a:blip r:embed="rId10"/>
                  <a:stretch>
                    <a:fillRect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9F583FC-D24C-9B89-F419-7FF399D0722E}"/>
              </a:ext>
            </a:extLst>
          </p:cNvPr>
          <p:cNvCxnSpPr/>
          <p:nvPr/>
        </p:nvCxnSpPr>
        <p:spPr>
          <a:xfrm>
            <a:off x="9589476" y="662956"/>
            <a:ext cx="62137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883EDEF-2BFF-97AF-7359-7C7FF3914C55}"/>
              </a:ext>
            </a:extLst>
          </p:cNvPr>
          <p:cNvCxnSpPr/>
          <p:nvPr/>
        </p:nvCxnSpPr>
        <p:spPr>
          <a:xfrm>
            <a:off x="9589476" y="1694594"/>
            <a:ext cx="62137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02D686-D31E-6961-1462-C764097CC3F5}"/>
                  </a:ext>
                </a:extLst>
              </p:cNvPr>
              <p:cNvSpPr txBox="1"/>
              <p:nvPr/>
            </p:nvSpPr>
            <p:spPr>
              <a:xfrm>
                <a:off x="9263845" y="503188"/>
                <a:ext cx="2696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02D686-D31E-6961-1462-C764097CC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3845" y="503188"/>
                <a:ext cx="269689" cy="276999"/>
              </a:xfrm>
              <a:prstGeom prst="rect">
                <a:avLst/>
              </a:prstGeom>
              <a:blipFill>
                <a:blip r:embed="rId11"/>
                <a:stretch>
                  <a:fillRect l="-13636" r="-9091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702D089-1E19-0BCE-0D11-FD0763777FFB}"/>
                  </a:ext>
                </a:extLst>
              </p:cNvPr>
              <p:cNvSpPr txBox="1"/>
              <p:nvPr/>
            </p:nvSpPr>
            <p:spPr>
              <a:xfrm>
                <a:off x="9316569" y="1533893"/>
                <a:ext cx="2750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702D089-1E19-0BCE-0D11-FD0763777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569" y="1533893"/>
                <a:ext cx="275012" cy="276999"/>
              </a:xfrm>
              <a:prstGeom prst="rect">
                <a:avLst/>
              </a:prstGeom>
              <a:blipFill>
                <a:blip r:embed="rId12"/>
                <a:stretch>
                  <a:fillRect l="-13043" r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C2F98D6-B693-8ABF-FC73-A7A97086DBE6}"/>
              </a:ext>
            </a:extLst>
          </p:cNvPr>
          <p:cNvCxnSpPr>
            <a:cxnSpLocks/>
          </p:cNvCxnSpPr>
          <p:nvPr/>
        </p:nvCxnSpPr>
        <p:spPr>
          <a:xfrm flipV="1">
            <a:off x="10666907" y="1281191"/>
            <a:ext cx="912867" cy="4134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DDC081-FDD1-9E96-A848-FE88F171DF54}"/>
              </a:ext>
            </a:extLst>
          </p:cNvPr>
          <p:cNvCxnSpPr>
            <a:cxnSpLocks/>
          </p:cNvCxnSpPr>
          <p:nvPr/>
        </p:nvCxnSpPr>
        <p:spPr>
          <a:xfrm>
            <a:off x="10648361" y="656179"/>
            <a:ext cx="931413" cy="4899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8A2FA48-4324-DB00-7CB5-62E80B3C4D39}"/>
              </a:ext>
            </a:extLst>
          </p:cNvPr>
          <p:cNvSpPr txBox="1"/>
          <p:nvPr/>
        </p:nvSpPr>
        <p:spPr>
          <a:xfrm>
            <a:off x="9600627" y="2719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4ADB178-A37B-AB95-A464-DF20165B0DA8}"/>
              </a:ext>
            </a:extLst>
          </p:cNvPr>
          <p:cNvGrpSpPr/>
          <p:nvPr/>
        </p:nvGrpSpPr>
        <p:grpSpPr>
          <a:xfrm>
            <a:off x="9982200" y="2537069"/>
            <a:ext cx="935653" cy="807183"/>
            <a:chOff x="8696092" y="879360"/>
            <a:chExt cx="1434789" cy="1237785"/>
          </a:xfrm>
        </p:grpSpPr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6549D853-3C1B-B1BC-2BCC-8C6AD372234E}"/>
                </a:ext>
              </a:extLst>
            </p:cNvPr>
            <p:cNvSpPr/>
            <p:nvPr/>
          </p:nvSpPr>
          <p:spPr>
            <a:xfrm rot="5400000">
              <a:off x="8794595" y="1148577"/>
              <a:ext cx="1237785" cy="699352"/>
            </a:xfrm>
            <a:prstGeom prst="trapezoid">
              <a:avLst>
                <a:gd name="adj" fmla="val 37756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674C06E-B8A9-AF71-FD42-A47F3B2C835F}"/>
                    </a:ext>
                  </a:extLst>
                </p:cNvPr>
                <p:cNvSpPr txBox="1"/>
                <p:nvPr/>
              </p:nvSpPr>
              <p:spPr>
                <a:xfrm>
                  <a:off x="8696092" y="1065521"/>
                  <a:ext cx="1434789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3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8816EE9-6BC7-0E56-6688-D9D28A5BCE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6092" y="1065521"/>
                  <a:ext cx="1434789" cy="584775"/>
                </a:xfrm>
                <a:prstGeom prst="rect">
                  <a:avLst/>
                </a:prstGeom>
                <a:blipFill>
                  <a:blip r:embed="rId10"/>
                  <a:stretch>
                    <a:fillRect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676D89E-2804-64AF-D35F-62C4E7F0A378}"/>
              </a:ext>
            </a:extLst>
          </p:cNvPr>
          <p:cNvCxnSpPr/>
          <p:nvPr/>
        </p:nvCxnSpPr>
        <p:spPr>
          <a:xfrm>
            <a:off x="9600627" y="2985904"/>
            <a:ext cx="62137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3AAED65-798E-08C8-6F5B-E073516045C8}"/>
                  </a:ext>
                </a:extLst>
              </p:cNvPr>
              <p:cNvSpPr txBox="1"/>
              <p:nvPr/>
            </p:nvSpPr>
            <p:spPr>
              <a:xfrm>
                <a:off x="9327720" y="2825203"/>
                <a:ext cx="2554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3AAED65-798E-08C8-6F5B-E07351604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7720" y="2825203"/>
                <a:ext cx="255455" cy="276999"/>
              </a:xfrm>
              <a:prstGeom prst="rect">
                <a:avLst/>
              </a:prstGeom>
              <a:blipFill>
                <a:blip r:embed="rId13"/>
                <a:stretch>
                  <a:fillRect l="-14286" r="-4762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0CEF747-E949-15FF-0C7A-090AF44CE68B}"/>
              </a:ext>
            </a:extLst>
          </p:cNvPr>
          <p:cNvCxnSpPr>
            <a:cxnSpLocks/>
          </p:cNvCxnSpPr>
          <p:nvPr/>
        </p:nvCxnSpPr>
        <p:spPr>
          <a:xfrm flipV="1">
            <a:off x="10673818" y="1428138"/>
            <a:ext cx="952889" cy="14946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C301A99-4C8C-3AC9-754C-1F4DD813268F}"/>
              </a:ext>
            </a:extLst>
          </p:cNvPr>
          <p:cNvSpPr txBox="1"/>
          <p:nvPr/>
        </p:nvSpPr>
        <p:spPr>
          <a:xfrm rot="5400000">
            <a:off x="10257667" y="2074022"/>
            <a:ext cx="456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4526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05"/>
    </mc:Choice>
    <mc:Fallback xmlns="">
      <p:transition spd="slow" advTm="4810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DD91B-4B10-476F-62E3-D2BACB7A6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MCRHs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: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Observations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B9692-E6DD-4071-366A-843B386B5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D68E-B0F8-8040-8DF1-6C2B3580A22B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9B72E03-8D18-030E-B007-DF3B737588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51485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-</a:t>
                </a:r>
                <a:r>
                  <a:rPr lang="en-US" sz="2800" b="1" dirty="0"/>
                  <a:t>MCRH</a:t>
                </a:r>
                <a:r>
                  <a:rPr lang="en-US" sz="2800" dirty="0"/>
                  <a:t> does not become stronger as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increases</a:t>
                </a:r>
              </a:p>
              <a:p>
                <a:r>
                  <a:rPr lang="en-US" sz="2800" b="1" dirty="0"/>
                  <a:t>CRH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-</a:t>
                </a:r>
                <a:r>
                  <a:rPr lang="en-US" sz="2800" b="1" dirty="0"/>
                  <a:t>MCRH </a:t>
                </a:r>
                <a:r>
                  <a:rPr lang="en-US" sz="2800" dirty="0"/>
                  <a:t>for all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sz="2800" dirty="0"/>
              </a:p>
              <a:p>
                <a:r>
                  <a:rPr lang="en-US" sz="2800" b="1" dirty="0"/>
                  <a:t>MCRH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OWF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9B72E03-8D18-030E-B007-DF3B737588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514850"/>
              </a:xfrm>
              <a:blipFill>
                <a:blip r:embed="rId2"/>
                <a:stretch>
                  <a:fillRect l="-108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50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05"/>
    </mc:Choice>
    <mc:Fallback xmlns="">
      <p:transition spd="slow" advTm="481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DD91B-4B10-476F-62E3-D2BACB7A6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MCRHs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: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Applications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B9692-E6DD-4071-366A-843B386B5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D68E-B0F8-8040-8DF1-6C2B3580A22B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B72E03-8D18-030E-B007-DF3B73758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148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Sufficient for many applications of </a:t>
            </a:r>
            <a:r>
              <a:rPr lang="en-US" dirty="0">
                <a:solidFill>
                  <a:srgbClr val="0070C0"/>
                </a:solidFill>
              </a:rPr>
              <a:t>CRHs</a:t>
            </a:r>
            <a:r>
              <a:rPr lang="en-US" dirty="0"/>
              <a:t>:</a:t>
            </a:r>
          </a:p>
          <a:p>
            <a:r>
              <a:rPr lang="en-US" dirty="0"/>
              <a:t>Constant round statistically hiding commitments [BDRV17]</a:t>
            </a:r>
          </a:p>
          <a:p>
            <a:r>
              <a:rPr lang="en-US" dirty="0"/>
              <a:t>Succinct arguments for NP [KNY18]</a:t>
            </a:r>
          </a:p>
          <a:p>
            <a:r>
              <a:rPr lang="en-US" dirty="0"/>
              <a:t>3 message zero knowledge arguments [BKP19]</a:t>
            </a:r>
          </a:p>
        </p:txBody>
      </p:sp>
    </p:spTree>
    <p:extLst>
      <p:ext uri="{BB962C8B-B14F-4D97-AF65-F5344CB8AC3E}">
        <p14:creationId xmlns:p14="http://schemas.microsoft.com/office/powerpoint/2010/main" val="212377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05"/>
    </mc:Choice>
    <mc:Fallback xmlns="">
      <p:transition spd="slow" advTm="481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24610-DC8F-B57E-E177-1C7AA6CD9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Main Result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685FB6-2723-5DEB-52B2-E9C3A9B3AD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Does the existence of a  </a:t>
                </a:r>
                <a14:m>
                  <m:oMath xmlns:m="http://schemas.openxmlformats.org/officeDocument/2006/math">
                    <m:r>
                      <a:rPr lang="en-US" b="1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-MCRH </a:t>
                </a:r>
                <a:r>
                  <a:rPr lang="en-US" b="1" dirty="0"/>
                  <a:t>imply that of a </a:t>
                </a:r>
                <a:r>
                  <a:rPr lang="en-US" b="1" dirty="0">
                    <a:solidFill>
                      <a:srgbClr val="0070C0"/>
                    </a:solidFill>
                  </a:rPr>
                  <a:t>CRH</a:t>
                </a:r>
                <a:r>
                  <a:rPr lang="en-US" b="1" dirty="0"/>
                  <a:t>?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paper: </a:t>
                </a:r>
                <a:r>
                  <a:rPr lang="en-US" dirty="0">
                    <a:solidFill>
                      <a:srgbClr val="00B050"/>
                    </a:solidFill>
                  </a:rPr>
                  <a:t>Yes</a:t>
                </a:r>
                <a:r>
                  <a:rPr lang="en-US" dirty="0"/>
                  <a:t>*, for any constant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7030A0"/>
                    </a:solidFill>
                  </a:rPr>
                  <a:t>*In the setting of infinitely-often (io) security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685FB6-2723-5DEB-52B2-E9C3A9B3AD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1C4F1-537C-D17F-66C6-656FC14C8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D68E-B0F8-8040-8DF1-6C2B3580A22B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93943B-9778-C5FF-B0CA-94C9C54C77F5}"/>
                  </a:ext>
                </a:extLst>
              </p:cNvPr>
              <p:cNvSpPr txBox="1"/>
              <p:nvPr/>
            </p:nvSpPr>
            <p:spPr>
              <a:xfrm>
                <a:off x="1025769" y="4982307"/>
                <a:ext cx="70018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standard security = secure </a:t>
                </a:r>
                <a:r>
                  <a:rPr lang="en-US" dirty="0">
                    <a:solidFill>
                      <a:srgbClr val="7030A0"/>
                    </a:solidFill>
                  </a:rPr>
                  <a:t>∀ sufficiently large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93943B-9778-C5FF-B0CA-94C9C54C7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769" y="4982307"/>
                <a:ext cx="7001812" cy="369332"/>
              </a:xfrm>
              <a:prstGeom prst="rect">
                <a:avLst/>
              </a:prstGeom>
              <a:blipFill>
                <a:blip r:embed="rId4"/>
                <a:stretch>
                  <a:fillRect l="-723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151186-51C6-1799-F350-11261391125B}"/>
                  </a:ext>
                </a:extLst>
              </p:cNvPr>
              <p:cNvSpPr txBox="1"/>
              <p:nvPr/>
            </p:nvSpPr>
            <p:spPr>
              <a:xfrm>
                <a:off x="1025769" y="5351639"/>
                <a:ext cx="60874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io security = secure for </a:t>
                </a:r>
                <a:r>
                  <a:rPr lang="en-US" dirty="0">
                    <a:solidFill>
                      <a:srgbClr val="7030A0"/>
                    </a:solidFill>
                  </a:rPr>
                  <a:t>infinitely many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151186-51C6-1799-F350-112613911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769" y="5351639"/>
                <a:ext cx="6087412" cy="369332"/>
              </a:xfrm>
              <a:prstGeom prst="rect">
                <a:avLst/>
              </a:prstGeom>
              <a:blipFill>
                <a:blip r:embed="rId5"/>
                <a:stretch>
                  <a:fillRect l="-832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8561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84"/>
    </mc:Choice>
    <mc:Fallback xmlns="">
      <p:transition spd="slow" advTm="576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>
            <a:extLst>
              <a:ext uri="{FF2B5EF4-FFF2-40B4-BE49-F238E27FC236}">
                <a16:creationId xmlns:a16="http://schemas.microsoft.com/office/drawing/2014/main" id="{C67466F1-DB2A-857E-C0AA-1BDFFDEEAA66}"/>
              </a:ext>
            </a:extLst>
          </p:cNvPr>
          <p:cNvSpPr/>
          <p:nvPr/>
        </p:nvSpPr>
        <p:spPr>
          <a:xfrm>
            <a:off x="1007717" y="1318343"/>
            <a:ext cx="9296691" cy="5303840"/>
          </a:xfrm>
          <a:custGeom>
            <a:avLst/>
            <a:gdLst>
              <a:gd name="connsiteX0" fmla="*/ 8382291 w 9296691"/>
              <a:gd name="connsiteY0" fmla="*/ 0 h 5303840"/>
              <a:gd name="connsiteX1" fmla="*/ 9296691 w 9296691"/>
              <a:gd name="connsiteY1" fmla="*/ 0 h 5303840"/>
              <a:gd name="connsiteX2" fmla="*/ 9296691 w 9296691"/>
              <a:gd name="connsiteY2" fmla="*/ 14238 h 5303840"/>
              <a:gd name="connsiteX3" fmla="*/ 9296691 w 9296691"/>
              <a:gd name="connsiteY3" fmla="*/ 914400 h 5303840"/>
              <a:gd name="connsiteX4" fmla="*/ 9296691 w 9296691"/>
              <a:gd name="connsiteY4" fmla="*/ 2105524 h 5303840"/>
              <a:gd name="connsiteX5" fmla="*/ 7066192 w 9296691"/>
              <a:gd name="connsiteY5" fmla="*/ 2105524 h 5303840"/>
              <a:gd name="connsiteX6" fmla="*/ 3146979 w 9296691"/>
              <a:gd name="connsiteY6" fmla="*/ 3999413 h 5303840"/>
              <a:gd name="connsiteX7" fmla="*/ 3146979 w 9296691"/>
              <a:gd name="connsiteY7" fmla="*/ 5281863 h 5303840"/>
              <a:gd name="connsiteX8" fmla="*/ 37971 w 9296691"/>
              <a:gd name="connsiteY8" fmla="*/ 5281863 h 5303840"/>
              <a:gd name="connsiteX9" fmla="*/ 0 w 9296691"/>
              <a:gd name="connsiteY9" fmla="*/ 5303840 h 5303840"/>
              <a:gd name="connsiteX10" fmla="*/ 0 w 9296691"/>
              <a:gd name="connsiteY10" fmla="*/ 5281863 h 5303840"/>
              <a:gd name="connsiteX11" fmla="*/ 0 w 9296691"/>
              <a:gd name="connsiteY11" fmla="*/ 3205375 h 5303840"/>
              <a:gd name="connsiteX12" fmla="*/ 0 w 9296691"/>
              <a:gd name="connsiteY12" fmla="*/ 319 h 5303840"/>
              <a:gd name="connsiteX13" fmla="*/ 8382291 w 9296691"/>
              <a:gd name="connsiteY13" fmla="*/ 319 h 530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96691" h="5303840">
                <a:moveTo>
                  <a:pt x="8382291" y="0"/>
                </a:moveTo>
                <a:lnTo>
                  <a:pt x="9296691" y="0"/>
                </a:lnTo>
                <a:lnTo>
                  <a:pt x="9296691" y="14238"/>
                </a:lnTo>
                <a:lnTo>
                  <a:pt x="9296691" y="914400"/>
                </a:lnTo>
                <a:lnTo>
                  <a:pt x="9296691" y="2105524"/>
                </a:lnTo>
                <a:lnTo>
                  <a:pt x="7066192" y="2105524"/>
                </a:lnTo>
                <a:lnTo>
                  <a:pt x="3146979" y="3999413"/>
                </a:lnTo>
                <a:lnTo>
                  <a:pt x="3146979" y="5281863"/>
                </a:lnTo>
                <a:lnTo>
                  <a:pt x="37971" y="5281863"/>
                </a:lnTo>
                <a:lnTo>
                  <a:pt x="0" y="5303840"/>
                </a:lnTo>
                <a:lnTo>
                  <a:pt x="0" y="5281863"/>
                </a:lnTo>
                <a:lnTo>
                  <a:pt x="0" y="3205375"/>
                </a:lnTo>
                <a:lnTo>
                  <a:pt x="0" y="319"/>
                </a:lnTo>
                <a:lnTo>
                  <a:pt x="8382291" y="319"/>
                </a:lnTo>
                <a:close/>
              </a:path>
            </a:pathLst>
          </a:custGeom>
          <a:solidFill>
            <a:srgbClr val="00B0F0">
              <a:alpha val="20137"/>
            </a:srgbClr>
          </a:solidFill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1DFE8-7192-5CD9-2EC4-CF3D8B4D1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Prior Works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05615-4FB9-2D0A-53FE-28ED1237C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D68E-B0F8-8040-8DF1-6C2B3580A22B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B984889-7EE3-66BC-6DC8-EADEE2BDF114}"/>
                  </a:ext>
                </a:extLst>
              </p:cNvPr>
              <p:cNvSpPr/>
              <p:nvPr/>
            </p:nvSpPr>
            <p:spPr>
              <a:xfrm>
                <a:off x="1229097" y="1860399"/>
                <a:ext cx="2913244" cy="1325563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MCRHs with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∈{3, 4}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B984889-7EE3-66BC-6DC8-EADEE2BDF1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097" y="1860399"/>
                <a:ext cx="2913244" cy="132556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0BD8B29E-2B57-F959-2819-AB7EC63C3377}"/>
              </a:ext>
            </a:extLst>
          </p:cNvPr>
          <p:cNvSpPr/>
          <p:nvPr/>
        </p:nvSpPr>
        <p:spPr>
          <a:xfrm>
            <a:off x="6697851" y="4360245"/>
            <a:ext cx="2925093" cy="132556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30" dirty="0"/>
              <a:t>Distributional CRHs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7370F30-4D93-5BC2-B243-2913E6C2C56D}"/>
                  </a:ext>
                </a:extLst>
              </p:cNvPr>
              <p:cNvSpPr/>
              <p:nvPr/>
            </p:nvSpPr>
            <p:spPr>
              <a:xfrm>
                <a:off x="1229097" y="4360245"/>
                <a:ext cx="2913244" cy="1325562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MCRHs with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7370F30-4D93-5BC2-B243-2913E6C2C5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097" y="4360245"/>
                <a:ext cx="2913244" cy="132556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D77C76CB-5D7A-D3C0-44F8-1D00867E5955}"/>
              </a:ext>
            </a:extLst>
          </p:cNvPr>
          <p:cNvSpPr/>
          <p:nvPr/>
        </p:nvSpPr>
        <p:spPr>
          <a:xfrm>
            <a:off x="6680208" y="1864895"/>
            <a:ext cx="2913244" cy="132556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FF9EB9-FF7F-4EDC-3C24-9B94A5D4FCC6}"/>
                  </a:ext>
                </a:extLst>
              </p:cNvPr>
              <p:cNvSpPr txBox="1"/>
              <p:nvPr/>
            </p:nvSpPr>
            <p:spPr>
              <a:xfrm>
                <a:off x="2252559" y="3185962"/>
                <a:ext cx="59681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FF9EB9-FF7F-4EDC-3C24-9B94A5D4F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559" y="3185962"/>
                <a:ext cx="596812" cy="1323439"/>
              </a:xfrm>
              <a:prstGeom prst="rect">
                <a:avLst/>
              </a:prstGeom>
              <a:blipFill>
                <a:blip r:embed="rId4"/>
                <a:stretch>
                  <a:fillRect l="-45833" r="-75000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D2570A-03A3-304F-F164-A5A1140A51A2}"/>
                  </a:ext>
                </a:extLst>
              </p:cNvPr>
              <p:cNvSpPr txBox="1"/>
              <p:nvPr/>
            </p:nvSpPr>
            <p:spPr>
              <a:xfrm>
                <a:off x="7790276" y="3201484"/>
                <a:ext cx="59681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D2570A-03A3-304F-F164-A5A1140A5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276" y="3201484"/>
                <a:ext cx="596812" cy="1323439"/>
              </a:xfrm>
              <a:prstGeom prst="rect">
                <a:avLst/>
              </a:prstGeom>
              <a:blipFill>
                <a:blip r:embed="rId5"/>
                <a:stretch>
                  <a:fillRect l="-45833" r="-75000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819CBD-993F-4289-F58B-0ED34C799E95}"/>
                  </a:ext>
                </a:extLst>
              </p:cNvPr>
              <p:cNvSpPr txBox="1"/>
              <p:nvPr/>
            </p:nvSpPr>
            <p:spPr>
              <a:xfrm>
                <a:off x="4785461" y="4362368"/>
                <a:ext cx="1281120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819CBD-993F-4289-F58B-0ED34C799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461" y="4362368"/>
                <a:ext cx="1281120" cy="1323439"/>
              </a:xfrm>
              <a:prstGeom prst="rect">
                <a:avLst/>
              </a:prstGeom>
              <a:blipFill>
                <a:blip r:embed="rId6"/>
                <a:stretch>
                  <a:fillRect l="-4902"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9129EF-C2C2-8F7A-A20C-D71E2FF3427A}"/>
                  </a:ext>
                </a:extLst>
              </p:cNvPr>
              <p:cNvSpPr txBox="1"/>
              <p:nvPr/>
            </p:nvSpPr>
            <p:spPr>
              <a:xfrm>
                <a:off x="4770714" y="1919512"/>
                <a:ext cx="1281120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9129EF-C2C2-8F7A-A20C-D71E2FF34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714" y="1919512"/>
                <a:ext cx="1281120" cy="1323439"/>
              </a:xfrm>
              <a:prstGeom prst="rect">
                <a:avLst/>
              </a:prstGeom>
              <a:blipFill>
                <a:blip r:embed="rId7"/>
                <a:stretch>
                  <a:fillRect l="-5882"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468E38B-B963-9EC5-CFDA-D3FCD31DF901}"/>
              </a:ext>
            </a:extLst>
          </p:cNvPr>
          <p:cNvSpPr txBox="1"/>
          <p:nvPr/>
        </p:nvSpPr>
        <p:spPr>
          <a:xfrm>
            <a:off x="3969399" y="1713742"/>
            <a:ext cx="2913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Rothblum</a:t>
            </a:r>
            <a:r>
              <a:rPr lang="en-US" dirty="0"/>
              <a:t> and Vasudevan, Crypto ’22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5CFD62-8E2F-7D6B-EBEE-BC3697DAB8BE}"/>
              </a:ext>
            </a:extLst>
          </p:cNvPr>
          <p:cNvSpPr txBox="1"/>
          <p:nvPr/>
        </p:nvSpPr>
        <p:spPr>
          <a:xfrm>
            <a:off x="3969399" y="5374747"/>
            <a:ext cx="2913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Komargodski</a:t>
            </a:r>
            <a:r>
              <a:rPr lang="en-US" dirty="0"/>
              <a:t> and </a:t>
            </a:r>
            <a:r>
              <a:rPr lang="en-US" dirty="0" err="1"/>
              <a:t>Yogev</a:t>
            </a:r>
            <a:r>
              <a:rPr lang="en-US" dirty="0"/>
              <a:t>, Crypto ’18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21880E-5BE0-8A20-63B0-62D4DC91E745}"/>
                  </a:ext>
                </a:extLst>
              </p:cNvPr>
              <p:cNvSpPr txBox="1"/>
              <p:nvPr/>
            </p:nvSpPr>
            <p:spPr>
              <a:xfrm rot="19798160">
                <a:off x="4526281" y="2681191"/>
                <a:ext cx="183123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1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21880E-5BE0-8A20-63B0-62D4DC91E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98160">
                <a:off x="4526281" y="2681191"/>
                <a:ext cx="1831236" cy="1938992"/>
              </a:xfrm>
              <a:prstGeom prst="rect">
                <a:avLst/>
              </a:prstGeom>
              <a:blipFill>
                <a:blip r:embed="rId8"/>
                <a:stretch>
                  <a:fillRect r="-3941" b="-1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D7648417-29D5-FBE0-534F-C54A2622D541}"/>
              </a:ext>
            </a:extLst>
          </p:cNvPr>
          <p:cNvSpPr txBox="1"/>
          <p:nvPr/>
        </p:nvSpPr>
        <p:spPr>
          <a:xfrm>
            <a:off x="4770714" y="4154387"/>
            <a:ext cx="1150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Work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032F6F-42D6-3296-2A67-FDCA9D25DA4B}"/>
              </a:ext>
            </a:extLst>
          </p:cNvPr>
          <p:cNvSpPr txBox="1"/>
          <p:nvPr/>
        </p:nvSpPr>
        <p:spPr>
          <a:xfrm>
            <a:off x="5604770" y="6252851"/>
            <a:ext cx="4967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* All results are in the infinitely often setting</a:t>
            </a:r>
          </a:p>
        </p:txBody>
      </p:sp>
    </p:spTree>
    <p:extLst>
      <p:ext uri="{BB962C8B-B14F-4D97-AF65-F5344CB8AC3E}">
        <p14:creationId xmlns:p14="http://schemas.microsoft.com/office/powerpoint/2010/main" val="21232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" grpId="0" animBg="1"/>
      <p:bldP spid="6" grpId="0" animBg="1"/>
      <p:bldP spid="7" grpId="0" animBg="1"/>
      <p:bldP spid="8" grpId="0" animBg="1"/>
      <p:bldP spid="9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70A9A3C-F317-412A-3BC4-1338EDC207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For </a:t>
                </a:r>
                <a:r>
                  <a:rPr lang="en-US" dirty="0">
                    <a:solidFill>
                      <a:srgbClr val="0070C0"/>
                    </a:solidFill>
                  </a:rPr>
                  <a:t>CRHs</a:t>
                </a:r>
                <a:r>
                  <a:rPr lang="en-US" dirty="0"/>
                  <a:t>, we can extend the domain arbitrarily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For </a:t>
                </a:r>
                <a:r>
                  <a:rPr lang="en-US" dirty="0">
                    <a:solidFill>
                      <a:srgbClr val="0070C0"/>
                    </a:solidFill>
                  </a:rPr>
                  <a:t>MCRHs</a:t>
                </a:r>
                <a:r>
                  <a:rPr lang="en-US" dirty="0"/>
                  <a:t>, such strong results are not known, so we specify the domain and range, i.e.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-MCRH: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70A9A3C-F317-412A-3BC4-1338EDC20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515600" cy="4351338"/>
              </a:xfrm>
              <a:prstGeom prst="rect">
                <a:avLst/>
              </a:prstGeom>
              <a:blipFill>
                <a:blip r:embed="rId3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EAD7170-B73D-5719-8C99-9F6DFA9F4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Shrinkage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2FB84-9028-664B-A6A0-CC1074F3A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</a:t>
            </a:r>
            <a:r>
              <a:rPr lang="en-US" dirty="0">
                <a:solidFill>
                  <a:srgbClr val="0070C0"/>
                </a:solidFill>
              </a:rPr>
              <a:t>CRHs</a:t>
            </a:r>
            <a:r>
              <a:rPr lang="en-US" dirty="0"/>
              <a:t>, we can extend the domain arbitrarily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For </a:t>
            </a:r>
            <a:r>
              <a:rPr lang="en-US" dirty="0">
                <a:solidFill>
                  <a:srgbClr val="0070C0"/>
                </a:solidFill>
              </a:rPr>
              <a:t>MCRHs</a:t>
            </a:r>
            <a:r>
              <a:rPr lang="en-US" dirty="0"/>
              <a:t>, such strong results are not known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59944-EEF9-35E9-9DCA-FD612C0B8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D68E-B0F8-8040-8DF1-6C2B3580A22B}" type="slidenum">
              <a:rPr lang="en-US" smtClean="0"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530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53"/>
    </mc:Choice>
    <mc:Fallback xmlns="">
      <p:transition spd="slow" advTm="557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8FC873-F308-7AE3-704C-783AB1F74017}"/>
                  </a:ext>
                </a:extLst>
              </p:cNvPr>
              <p:cNvSpPr txBox="1"/>
              <p:nvPr/>
            </p:nvSpPr>
            <p:spPr>
              <a:xfrm>
                <a:off x="849829" y="561123"/>
                <a:ext cx="10486385" cy="140044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</p:spPr>
            <p:txBody>
              <a:bodyPr wrap="square" lIns="182880" tIns="182880" rIns="182880" bIns="182880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Main Theorem.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constant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: </a:t>
                </a:r>
                <a:endParaRPr lang="en-US" sz="2800" dirty="0"/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/>
                  <a:t>io-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-</a:t>
                </a:r>
                <a:r>
                  <a:rPr lang="en-US" sz="2800" b="1" dirty="0"/>
                  <a:t>MCRH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 io-</a:t>
                </a:r>
                <a:r>
                  <a:rPr lang="en-US" sz="2800" b="1" dirty="0"/>
                  <a:t>CRH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8FC873-F308-7AE3-704C-783AB1F74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29" y="561123"/>
                <a:ext cx="10486385" cy="1400448"/>
              </a:xfrm>
              <a:prstGeom prst="rect">
                <a:avLst/>
              </a:prstGeom>
              <a:blipFill>
                <a:blip r:embed="rId5"/>
                <a:stretch>
                  <a:fillRect l="-363" b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64B1B6-C1D9-83AF-A9B0-21660F7887F9}"/>
                  </a:ext>
                </a:extLst>
              </p:cNvPr>
              <p:cNvSpPr txBox="1"/>
              <p:nvPr/>
            </p:nvSpPr>
            <p:spPr>
              <a:xfrm>
                <a:off x="822546" y="2705499"/>
                <a:ext cx="10509649" cy="1485856"/>
              </a:xfrm>
              <a:prstGeom prst="rect">
                <a:avLst/>
              </a:prstGeom>
              <a:solidFill>
                <a:srgbClr val="FFFDA2"/>
              </a:solidFill>
            </p:spPr>
            <p:txBody>
              <a:bodyPr wrap="square" lIns="182880" tIns="182880" rIns="182880" bIns="182880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</a:rPr>
                  <a:t>Step 1: Improving security</a:t>
                </a:r>
                <a:r>
                  <a:rPr lang="en-US" sz="2800" b="1" dirty="0"/>
                  <a:t>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50" dirty="0"/>
                  <a:t>io-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50" dirty="0"/>
                  <a:t>-</a:t>
                </a:r>
                <a:r>
                  <a:rPr lang="en-US" sz="2450" b="1" dirty="0"/>
                  <a:t>MCRH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5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50" b="0" i="1" smtClean="0">
                            <a:latin typeface="Cambria Math" panose="02040503050406030204" pitchFamily="18" charset="0"/>
                          </a:rPr>
                          <m:t>: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5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5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450" b="0" i="1" smtClean="0">
                            <a:latin typeface="Cambria Math" panose="02040503050406030204" pitchFamily="18" charset="0"/>
                          </a:rPr>
                          <m:t>𝑘𝑛</m:t>
                        </m:r>
                      </m:sup>
                    </m:sSup>
                    <m:r>
                      <a:rPr lang="en-US" sz="245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5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5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5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45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5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50" dirty="0"/>
                  <a:t> io-</a:t>
                </a:r>
                <a14:m>
                  <m:oMath xmlns:m="http://schemas.openxmlformats.org/officeDocument/2006/math">
                    <m:r>
                      <a:rPr lang="en-US" sz="24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50" dirty="0"/>
                  <a:t>-</a:t>
                </a:r>
                <a:r>
                  <a:rPr lang="en-US" sz="2450" b="1" dirty="0"/>
                  <a:t>MCRH</a:t>
                </a:r>
                <a14:m>
                  <m:oMath xmlns:m="http://schemas.openxmlformats.org/officeDocument/2006/math">
                    <m:r>
                      <a:rPr lang="en-US" sz="245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5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5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5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45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50" b="0" i="1" smtClean="0">
                                <a:latin typeface="Cambria Math" panose="02040503050406030204" pitchFamily="18" charset="0"/>
                              </a:rPr>
                              <m:t>𝑘𝑛</m:t>
                            </m:r>
                          </m:num>
                          <m:den>
                            <m:r>
                              <a:rPr lang="en-US" sz="245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5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US" sz="245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45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45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5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5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5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  <m:r>
                          <a:rPr lang="en-US" sz="245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5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5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5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5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45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5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64B1B6-C1D9-83AF-A9B0-21660F788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46" y="2705499"/>
                <a:ext cx="10509649" cy="1485856"/>
              </a:xfrm>
              <a:prstGeom prst="rect">
                <a:avLst/>
              </a:prstGeom>
              <a:blipFill>
                <a:blip r:embed="rId6"/>
                <a:stretch>
                  <a:fillRect l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BDB21E-68A8-6ACF-4637-5BFC0B8E4AB7}"/>
                  </a:ext>
                </a:extLst>
              </p:cNvPr>
              <p:cNvSpPr txBox="1"/>
              <p:nvPr/>
            </p:nvSpPr>
            <p:spPr>
              <a:xfrm>
                <a:off x="822546" y="4292342"/>
                <a:ext cx="10546907" cy="1736373"/>
              </a:xfrm>
              <a:prstGeom prst="rect">
                <a:avLst/>
              </a:prstGeom>
              <a:solidFill>
                <a:srgbClr val="FFFDA2"/>
              </a:solidFill>
            </p:spPr>
            <p:txBody>
              <a:bodyPr wrap="square" lIns="182880" tIns="182880" rIns="182880" bIns="182880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</a:rPr>
                  <a:t>Step 2: Domain Extension</a:t>
                </a:r>
                <a:endParaRPr lang="en-US" sz="2800" b="1" dirty="0"/>
              </a:p>
              <a:p>
                <a14:m>
                  <m:oMath xmlns:m="http://schemas.openxmlformats.org/officeDocument/2006/math">
                    <m:r>
                      <a:rPr lang="en-US" sz="2450" b="0" i="1" smtClean="0">
                        <a:latin typeface="Cambria Math" panose="02040503050406030204" pitchFamily="18" charset="0"/>
                      </a:rPr>
                      <m:t>∀ </m:t>
                    </m:r>
                    <m:r>
                      <m:rPr>
                        <m:nor/>
                      </m:rPr>
                      <a:rPr lang="en-US" sz="2450" b="0" i="0" smtClean="0">
                        <a:latin typeface="Cambria Math" panose="02040503050406030204" pitchFamily="18" charset="0"/>
                      </a:rPr>
                      <m:t>constant</m:t>
                    </m:r>
                    <m:r>
                      <m:rPr>
                        <m:nor/>
                      </m:rPr>
                      <a:rPr lang="en-US" sz="245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5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5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5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50" dirty="0"/>
                  <a:t>: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50" dirty="0"/>
                  <a:t>io-</a:t>
                </a:r>
                <a14:m>
                  <m:oMath xmlns:m="http://schemas.openxmlformats.org/officeDocument/2006/math">
                    <m:r>
                      <a:rPr lang="en-US" sz="245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50" dirty="0"/>
                  <a:t>-</a:t>
                </a:r>
                <a:r>
                  <a:rPr lang="en-US" sz="2450" b="1" dirty="0"/>
                  <a:t>MCRH</a:t>
                </a:r>
                <a14:m>
                  <m:oMath xmlns:m="http://schemas.openxmlformats.org/officeDocument/2006/math">
                    <m:r>
                      <a:rPr lang="en-US" sz="245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5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50" b="0" i="1" smtClean="0">
                            <a:latin typeface="Cambria Math" panose="02040503050406030204" pitchFamily="18" charset="0"/>
                          </a:rPr>
                          <m:t>: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5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5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4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5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5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5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5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45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5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50" dirty="0"/>
                  <a:t> io-</a:t>
                </a:r>
                <a14:m>
                  <m:oMath xmlns:m="http://schemas.openxmlformats.org/officeDocument/2006/math">
                    <m:r>
                      <a:rPr lang="en-US" sz="245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45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5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func>
                          <m:funcPr>
                            <m:ctrlPr>
                              <a:rPr lang="en-US" sz="245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5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5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5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d>
                            <m:r>
                              <a:rPr lang="en-US" sz="245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50" dirty="0"/>
                  <a:t>-</a:t>
                </a:r>
                <a:r>
                  <a:rPr lang="en-US" sz="2450" b="1" dirty="0"/>
                  <a:t>MCRH</a:t>
                </a:r>
                <a:r>
                  <a:rPr lang="en-US" sz="2450" b="0" dirty="0"/>
                  <a:t> </a:t>
                </a:r>
                <a14:m>
                  <m:oMath xmlns:m="http://schemas.openxmlformats.org/officeDocument/2006/math">
                    <m:r>
                      <a:rPr lang="en-US" sz="245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5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5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5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4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5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5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5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5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45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5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BDB21E-68A8-6ACF-4637-5BFC0B8E4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46" y="4292342"/>
                <a:ext cx="10546907" cy="1736373"/>
              </a:xfrm>
              <a:prstGeom prst="rect">
                <a:avLst/>
              </a:prstGeom>
              <a:blipFill>
                <a:blip r:embed="rId7"/>
                <a:stretch>
                  <a:fillRect l="-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F5F89C9-D272-3369-440F-850096A6C58E}"/>
              </a:ext>
            </a:extLst>
          </p:cNvPr>
          <p:cNvSpPr txBox="1"/>
          <p:nvPr/>
        </p:nvSpPr>
        <p:spPr>
          <a:xfrm>
            <a:off x="822546" y="2068529"/>
            <a:ext cx="2835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Proof overview: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D61CA0-3F92-AD65-9BC2-52231840F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D68E-B0F8-8040-8DF1-6C2B3580A22B}" type="slidenum">
              <a:rPr lang="en-US" smtClean="0"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390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50"/>
    </mc:Choice>
    <mc:Fallback xmlns="">
      <p:transition spd="slow" advTm="1339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6.3|6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7.4|8.9|42.2|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7.4|8.9|42.2|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8|12.1|4.1|1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9.8|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6|9.7|5.6|9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9.8|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6|9.7|5.6|9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7.4|7.2|4|16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3.7|78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6|9.7|5.6|9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73245</TotalTime>
  <Words>1025</Words>
  <Application>Microsoft Macintosh PowerPoint</Application>
  <PresentationFormat>Widescreen</PresentationFormat>
  <Paragraphs>264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Cambria Math</vt:lpstr>
      <vt:lpstr>Aptos Display</vt:lpstr>
      <vt:lpstr>Aptos</vt:lpstr>
      <vt:lpstr>Arial</vt:lpstr>
      <vt:lpstr>Office Theme</vt:lpstr>
      <vt:lpstr>Collision Resistance from Multi-collision Resistance for all Constant Parameters</vt:lpstr>
      <vt:lpstr>Collision Resistance</vt:lpstr>
      <vt:lpstr>Multi-collision Resistance</vt:lpstr>
      <vt:lpstr>MCRHs: Observations</vt:lpstr>
      <vt:lpstr>MCRHs: Applications</vt:lpstr>
      <vt:lpstr>Main Result</vt:lpstr>
      <vt:lpstr>Prior Works</vt:lpstr>
      <vt:lpstr>Shrinkage matters</vt:lpstr>
      <vt:lpstr>PowerPoint Presentation</vt:lpstr>
      <vt:lpstr>How to combine?</vt:lpstr>
      <vt:lpstr>PowerPoint Presentation</vt:lpstr>
      <vt:lpstr>Step 1 – Blueprint</vt:lpstr>
      <vt:lpstr>Defining f</vt:lpstr>
      <vt:lpstr>Defining g</vt:lpstr>
      <vt:lpstr>Step 1: Proof Blueprint</vt:lpstr>
      <vt:lpstr>The Reduction</vt:lpstr>
      <vt:lpstr>The Reduction</vt:lpstr>
      <vt:lpstr>Imperfect Adversaries</vt:lpstr>
      <vt:lpstr>Imperfect Adversaries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jbuzek</dc:creator>
  <cp:lastModifiedBy>jbuzek</cp:lastModifiedBy>
  <cp:revision>25</cp:revision>
  <dcterms:created xsi:type="dcterms:W3CDTF">2024-06-29T18:00:53Z</dcterms:created>
  <dcterms:modified xsi:type="dcterms:W3CDTF">2024-08-20T18:21:52Z</dcterms:modified>
</cp:coreProperties>
</file>