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embeddedFontLst>
    <p:embeddedFont>
      <p:font typeface="Lato" panose="020F0502020204030203" pitchFamily="34" charset="0"/>
      <p:regular r:id="rId31"/>
      <p:bold r:id="rId32"/>
      <p:italic r:id="rId33"/>
      <p:boldItalic r:id="rId34"/>
    </p:embeddedFont>
    <p:embeddedFont>
      <p:font typeface="Raleway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FDBD5-6A7E-42F3-AFB4-9D13302515E3}">
  <a:tblStyle styleId="{172FDBD5-6A7E-42F3-AFB4-9D13302515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33"/>
    <p:restoredTop sz="94638"/>
  </p:normalViewPr>
  <p:slideViewPr>
    <p:cSldViewPr snapToGrid="0">
      <p:cViewPr varScale="1">
        <p:scale>
          <a:sx n="109" d="100"/>
          <a:sy n="109" d="100"/>
        </p:scale>
        <p:origin x="192" y="9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3a4e01be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3a4e01be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broad but focus on DP for today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3a4e01be8_0_1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3a4e01be8_0_1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3a4e01be8_0_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3a4e01be8_0_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catching DP violations, not preventing them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best we can do in the case of a single untrusted data curator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f9d6592a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7f9d6592a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Input parameters need not be a database, query need not be a function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The more distribution changes the higher chance of being caught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new compared to previous trust settings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fac8aa773d3c4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6fac8aa773d3c4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c3a4e01be8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c3a4e01be8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“Our definition of CPMs is carefully designed to allow the verifier to be convinced of the integrity of the outcome they observe, and learn nothing more.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ability to control what information is and isn’t released through the certification procedure is </a:t>
            </a:r>
            <a:r>
              <a:rPr lang="en" b="1">
                <a:solidFill>
                  <a:schemeClr val="dk1"/>
                </a:solidFill>
              </a:rPr>
              <a:t>critical for this notion to be used in legally-mandated certification</a:t>
            </a:r>
            <a:r>
              <a:rPr lang="en">
                <a:solidFill>
                  <a:schemeClr val="dk1"/>
                </a:solidFill>
              </a:rPr>
              <a:t>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experts in the audience…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76e10748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76e10748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Shuffling together = outputting a commitment together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two are basic binding and hiding—the Dealer should be able to reveal the order of the cards and be bound to a single order when doing so, the Player should not know the order of the cards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both the Dealer and Player should be confident that the card ordering is a random permutation of the deck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third property mean mathematically?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3a4e01be8_0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3a4e01be8_0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Only </a:t>
            </a:r>
            <a:r>
              <a:rPr lang="en" b="1"/>
              <a:t>RVCS is interactive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Otherwise rejection sampling can distort the distribution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c3a4e01be8_0_10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2c3a4e01be8_0_10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Minimally interactive (</a:t>
            </a:r>
            <a:r>
              <a:rPr lang="en">
                <a:solidFill>
                  <a:schemeClr val="dk1"/>
                </a:solidFill>
              </a:rPr>
              <a:t>Impossible to use e.g. Fiat-Shamir to remove interaction; is inherently interactive)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Verifier only uses public randomness 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c3a4e01be8_0_10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c3a4e01be8_0_10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Instead of the Verifier</a:t>
            </a:r>
            <a:r>
              <a:rPr lang="en">
                <a:solidFill>
                  <a:schemeClr val="dk1"/>
                </a:solidFill>
              </a:rPr>
              <a:t> sending coins, can get from NIST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Prover timestamps each commitment and tracks the history in a hash chain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c3a4e01be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c3a4e01be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f9d6592a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7f9d6592a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c3a4e01be8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c3a4e01be8_0_1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Clarify polynomial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parallelizability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f39579aa4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f39579aa4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Can parallelize </a:t>
            </a:r>
            <a:endParaRPr b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c3a4e01be8_0_1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c3a4e01be8_0_1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 phase time is short and constant with respect to database size, dimension, and privacy budget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 as vary sparsity large (to max 2^d=2^7), querying remains a few milliseconds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c3a4e01be8_0_1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c3a4e01be8_0_1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c3a4e01be8_0_1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c3a4e01be8_0_1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681c644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2c681c644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7f9d6592a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7f9d6592a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 catching DP violations, not preventing them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best we can do in the case of a single untrusted data curator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7f9d6592ae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7f9d6592ae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</a:rPr>
              <a:t>Instead of the Verifier</a:t>
            </a:r>
            <a:r>
              <a:rPr lang="en">
                <a:solidFill>
                  <a:schemeClr val="dk1"/>
                </a:solidFill>
              </a:rPr>
              <a:t> sending coins, can get from NIST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Prover timestamps each commitment and tracks the history in a hash chain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3a4e01be8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c3a4e01be8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Can parallelize </a:t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3a4e01be8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c3a4e01be8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Netflix withdrawing movie rating DB after deanonymization attacks (2007)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NIH advising against publicly releasing data from clinical trials due to a case where participants were ID’d as part of the diagnosed group (2008)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NYC excluding demographic info from CitiBike rental service DB due to potential to reveal sensitive info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 is treated as the untrusted party, so give randomized answer that looks like…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3a4e01be8_0_1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3a4e01be8_0_1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Netflix withdrawing movie rating DB after deanonymization attacks (2007)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NIH advising against publicly releasing data from clinical trials due to a case where participants were ID’d as part of the diagnosed group (2008)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NYC excluding demographic info from CitiBike rental service DB due to potential to reveal sensitive info (2021)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 is treated as the untrusted party, so give randomized answer that looks like…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3a4e01be8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3a4e01be8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Ex: Netflix withdrawing movie rating DB after deanonymization attacks (2007)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NIH advising against publicly releasing data from clinical trials due to a case where participants were ID’d as part of the diagnosed group (2008)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NYC excluding demographic info from CitiBike rental service DB due to potential to reveal sensitive info (2021)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Analyst is treated as the untrusted party, so give randomized answer that looks like…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3a4e01be8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3a4e01be8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View should look nearly the same no matter which database we’ve got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Smaller epsilon is better!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“Probability that the DP condition is violated,” it’s possible that an event could definitively distinguish b/t the databases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Or, mechanism is delta-close (in statistical distance) from an epsilon-DP mechanism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Smaller delta is better!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Standard is to only consider delta which is negligible in the size of the database as providing meaningful privacy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f9d6592a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f9d6592a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Painstaking after-the-fact effort or relies on internal access to the company’s code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3a4e01be8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3a4e01be8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Bamberger, Canetti, Goldwasser, Wexler, &amp; Zimmerman “Verification Dilemmas in Law &amp; the Promise of ZKPs” Berk Tech Law Journal (’22)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c3a4e01be8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c3a4e01be8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We’ve used DP to hide information from the analyst, but do we trust the curator to follow the protocol?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Can’t ask for prevention, but can ask for detection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local and distributed DP, the parties whose data it is are assumed to have control over their own data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isn’t always reasonable (e.g. the Census, clinical trials, etc.), so we consider what can be done when the Engine does have full access to the DB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course, this is also a weaker protection in its own way exactly b/c the Engine gets full access to the database, they could always reveal private information in a separate channel, but as long as we have an Analyst to check their work we can verify DP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4/9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Certifying Private </a:t>
            </a:r>
            <a:br>
              <a:rPr lang="en" sz="4100" dirty="0"/>
            </a:br>
            <a:r>
              <a:rPr lang="en" sz="4100" dirty="0"/>
              <a:t>Probabilistic Mechanisms </a:t>
            </a:r>
            <a:endParaRPr sz="41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5" y="3172900"/>
            <a:ext cx="7688100" cy="12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Zoë Ruha Bell, Crypto 2024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Paper with Shafi Goldwasser, Michael P. Kim, &amp; Jean-Luc Watson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Find at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https://eprint.iacr.org/2024/938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183" name="Google Shape;183;p22"/>
          <p:cNvSpPr/>
          <p:nvPr/>
        </p:nvSpPr>
        <p:spPr>
          <a:xfrm>
            <a:off x="727650" y="1493625"/>
            <a:ext cx="7688700" cy="8001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Security Definitions</a:t>
            </a:r>
            <a:endParaRPr sz="18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727650" y="2687775"/>
            <a:ext cx="7688700" cy="8001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Construction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727650" y="3881925"/>
            <a:ext cx="7688700" cy="8001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Implementation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/>
              <a:t>Correctness:</a:t>
            </a:r>
            <a:r>
              <a:rPr lang="en" sz="1800"/>
              <a:t> The release of an honest </a:t>
            </a:r>
            <a:br>
              <a:rPr lang="en" sz="1800"/>
            </a:br>
            <a:r>
              <a:rPr lang="en" sz="1800"/>
              <a:t>Curator queried by an honest Analyst is (𝝴, 𝝳)-DP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/>
              <a:t>Dishonest-Curator DP:</a:t>
            </a:r>
            <a:r>
              <a:rPr lang="en" sz="1800"/>
              <a:t> Whenever a Curator degrades DP, an honest Analyst proportionally catches them &amp; raises a failure flag ⊥, i.e. the release is (𝝴, 𝝳+O(Pr[⊥]))-DP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i="1"/>
              <a:t>Dishonest-Analyst DP:</a:t>
            </a:r>
            <a:r>
              <a:rPr lang="en" sz="1800"/>
              <a:t> Every release of an honest Curator is (𝝴, 𝝳)-DP </a:t>
            </a:r>
            <a:endParaRPr sz="1800"/>
          </a:p>
        </p:txBody>
      </p:sp>
      <p:sp>
        <p:nvSpPr>
          <p:cNvPr id="192" name="Google Shape;192;p23"/>
          <p:cNvSpPr txBox="1"/>
          <p:nvPr/>
        </p:nvSpPr>
        <p:spPr>
          <a:xfrm>
            <a:off x="6949775" y="15285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Answer</a:t>
            </a:r>
            <a:r>
              <a:rPr lang="en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Q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Certified Differential Privacy </a:t>
            </a:r>
            <a:endParaRPr/>
          </a:p>
        </p:txBody>
      </p:sp>
      <p:sp>
        <p:nvSpPr>
          <p:cNvPr id="194" name="Google Shape;194;p23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6" name="Google Shape;196;p23"/>
          <p:cNvSpPr/>
          <p:nvPr/>
        </p:nvSpPr>
        <p:spPr>
          <a:xfrm>
            <a:off x="7830900" y="1028700"/>
            <a:ext cx="1254000" cy="9612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Analyst/Auditor/Verifier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5618175" y="931875"/>
            <a:ext cx="1459080" cy="1147176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Curator/Prover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98" name="Google Shape;198;p23"/>
          <p:cNvCxnSpPr/>
          <p:nvPr/>
        </p:nvCxnSpPr>
        <p:spPr>
          <a:xfrm>
            <a:off x="7133154" y="1604696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99" name="Google Shape;199;p23"/>
          <p:cNvCxnSpPr/>
          <p:nvPr/>
        </p:nvCxnSpPr>
        <p:spPr>
          <a:xfrm flipH="1">
            <a:off x="7136371" y="1417762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00" name="Google Shape;200;p23"/>
          <p:cNvSpPr txBox="1"/>
          <p:nvPr/>
        </p:nvSpPr>
        <p:spPr>
          <a:xfrm>
            <a:off x="6957725" y="10287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</a:t>
            </a:r>
            <a:endParaRPr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/>
          <p:nvPr/>
        </p:nvSpPr>
        <p:spPr>
          <a:xfrm>
            <a:off x="6954575" y="7218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Query</a:t>
            </a:r>
            <a:r>
              <a:rPr lang="en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q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Certified Probabilistic Mechanism</a:t>
            </a:r>
            <a:endParaRPr dirty="0"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727650" y="1265025"/>
            <a:ext cx="7688700" cy="387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Probabilistic mechanism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q</a:t>
            </a:r>
            <a:r>
              <a:rPr lang="en" sz="1800" dirty="0"/>
              <a:t>: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input parameters </a:t>
            </a:r>
            <a:r>
              <a:rPr lang="en" sz="1800" b="1" dirty="0"/>
              <a:t>𝚹</a:t>
            </a:r>
            <a:r>
              <a:rPr lang="en" sz="1800" dirty="0"/>
              <a:t> → random </a:t>
            </a:r>
            <a:r>
              <a:rPr lang="en" sz="1800" b="1" dirty="0"/>
              <a:t>Output</a:t>
            </a:r>
            <a:r>
              <a:rPr lang="en" sz="1800" dirty="0"/>
              <a:t> </a:t>
            </a:r>
            <a:endParaRPr sz="1800" b="1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 dirty="0"/>
              <a:t>Correctness:</a:t>
            </a:r>
            <a:r>
              <a:rPr lang="en" sz="1800" dirty="0"/>
              <a:t> For honest </a:t>
            </a:r>
            <a:r>
              <a:rPr lang="en" sz="1800" b="1" dirty="0"/>
              <a:t>P </a:t>
            </a:r>
            <a:r>
              <a:rPr lang="en" sz="1800" dirty="0"/>
              <a:t>and honest </a:t>
            </a:r>
            <a:r>
              <a:rPr lang="en" sz="1800" b="1" dirty="0"/>
              <a:t>V</a:t>
            </a:r>
            <a:r>
              <a:rPr lang="en" sz="1800" dirty="0"/>
              <a:t>, </a:t>
            </a:r>
            <a:r>
              <a:rPr lang="en" sz="1800" b="1" dirty="0"/>
              <a:t>Output</a:t>
            </a:r>
            <a:r>
              <a:rPr lang="en" sz="1800" dirty="0"/>
              <a:t> ~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q</a:t>
            </a:r>
            <a:r>
              <a:rPr lang="en" sz="1800" dirty="0"/>
              <a:t>(</a:t>
            </a:r>
            <a:r>
              <a:rPr lang="en" sz="1800" b="1" dirty="0"/>
              <a:t>𝚹</a:t>
            </a:r>
            <a:r>
              <a:rPr lang="en" sz="1800" dirty="0"/>
              <a:t>)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 dirty="0"/>
              <a:t>Cheating-Prover Soundness:</a:t>
            </a:r>
            <a:r>
              <a:rPr lang="en" sz="1800" dirty="0"/>
              <a:t> When </a:t>
            </a:r>
            <a:r>
              <a:rPr lang="en" sz="1800" b="1" dirty="0"/>
              <a:t>P̃</a:t>
            </a:r>
            <a:r>
              <a:rPr lang="en" sz="1800" dirty="0"/>
              <a:t> deviates significantly from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q</a:t>
            </a:r>
            <a:r>
              <a:rPr lang="en" sz="1800" dirty="0"/>
              <a:t>(</a:t>
            </a:r>
            <a:r>
              <a:rPr lang="en" sz="1800" b="1" dirty="0"/>
              <a:t>𝚹</a:t>
            </a:r>
            <a:r>
              <a:rPr lang="en" sz="1800" dirty="0"/>
              <a:t>), honest </a:t>
            </a:r>
            <a:r>
              <a:rPr lang="en" sz="1800" b="1" dirty="0"/>
              <a:t>V</a:t>
            </a:r>
            <a:r>
              <a:rPr lang="en" sz="1800" dirty="0"/>
              <a:t> detects, so </a:t>
            </a:r>
            <a:endParaRPr sz="1800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accent3"/>
                </a:solidFill>
              </a:rPr>
              <a:t>Pr</a:t>
            </a:r>
            <a:r>
              <a:rPr lang="en" sz="1800" dirty="0">
                <a:solidFill>
                  <a:schemeClr val="accent3"/>
                </a:solidFill>
              </a:rPr>
              <a:t>[</a:t>
            </a:r>
            <a:r>
              <a:rPr lang="en" sz="1800" b="1" dirty="0">
                <a:solidFill>
                  <a:schemeClr val="accent3"/>
                </a:solidFill>
              </a:rPr>
              <a:t>Output</a:t>
            </a:r>
            <a:r>
              <a:rPr lang="en" sz="1800" dirty="0">
                <a:solidFill>
                  <a:schemeClr val="accent3"/>
                </a:solidFill>
              </a:rPr>
              <a:t> = ⊥] ≈ TV(</a:t>
            </a:r>
            <a:r>
              <a:rPr lang="en" sz="1800" b="1" dirty="0">
                <a:solidFill>
                  <a:schemeClr val="accent3"/>
                </a:solidFill>
              </a:rPr>
              <a:t>Output</a:t>
            </a:r>
            <a:r>
              <a:rPr lang="en" sz="1800" dirty="0">
                <a:solidFill>
                  <a:schemeClr val="accent3"/>
                </a:solidFill>
              </a:rPr>
              <a:t>, </a:t>
            </a:r>
            <a:r>
              <a:rPr lang="en" sz="1800" b="1" dirty="0" err="1">
                <a:solidFill>
                  <a:schemeClr val="accent3"/>
                </a:solidFill>
              </a:rPr>
              <a:t>M</a:t>
            </a:r>
            <a:r>
              <a:rPr lang="en" sz="1800" b="1" baseline="-25000" dirty="0" err="1">
                <a:solidFill>
                  <a:schemeClr val="accent3"/>
                </a:solidFill>
              </a:rPr>
              <a:t>q</a:t>
            </a:r>
            <a:r>
              <a:rPr lang="en" sz="1800" dirty="0">
                <a:solidFill>
                  <a:schemeClr val="accent3"/>
                </a:solidFill>
              </a:rPr>
              <a:t>(</a:t>
            </a:r>
            <a:r>
              <a:rPr lang="en" sz="1800" b="1" dirty="0">
                <a:solidFill>
                  <a:schemeClr val="accent3"/>
                </a:solidFill>
              </a:rPr>
              <a:t>𝚹</a:t>
            </a:r>
            <a:r>
              <a:rPr lang="en" sz="1800" dirty="0">
                <a:solidFill>
                  <a:schemeClr val="accent3"/>
                </a:solidFill>
              </a:rPr>
              <a:t>))</a:t>
            </a:r>
            <a:endParaRPr sz="1800" dirty="0">
              <a:solidFill>
                <a:schemeClr val="accent3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i="1" dirty="0"/>
              <a:t>Cheating-Verifier Soundness:</a:t>
            </a:r>
            <a:r>
              <a:rPr lang="en" sz="1800" dirty="0"/>
              <a:t> Even if </a:t>
            </a:r>
            <a:r>
              <a:rPr lang="en" sz="1800" b="1" dirty="0" err="1"/>
              <a:t>Ṽ</a:t>
            </a:r>
            <a:r>
              <a:rPr lang="en" sz="1800" dirty="0"/>
              <a:t> deviates, </a:t>
            </a:r>
            <a:r>
              <a:rPr lang="en" sz="1800" b="1" dirty="0"/>
              <a:t>Output</a:t>
            </a:r>
            <a:r>
              <a:rPr lang="en" sz="1800" dirty="0"/>
              <a:t> ~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q</a:t>
            </a:r>
            <a:r>
              <a:rPr lang="en" sz="1800" dirty="0"/>
              <a:t>(</a:t>
            </a:r>
            <a:r>
              <a:rPr lang="en" sz="1800" b="1" dirty="0"/>
              <a:t>𝚹</a:t>
            </a:r>
            <a:r>
              <a:rPr lang="en" sz="1800" dirty="0"/>
              <a:t>) conditioned on </a:t>
            </a:r>
            <a:r>
              <a:rPr lang="en" sz="1800" b="1" dirty="0"/>
              <a:t>Output ≠ </a:t>
            </a:r>
            <a:r>
              <a:rPr lang="en" sz="1800" dirty="0"/>
              <a:t>⊥ (</a:t>
            </a:r>
            <a:r>
              <a:rPr lang="en" sz="1800" dirty="0">
                <a:solidFill>
                  <a:schemeClr val="accent3"/>
                </a:solidFill>
              </a:rPr>
              <a:t>hiding</a:t>
            </a:r>
            <a:r>
              <a:rPr lang="en" sz="1800" dirty="0"/>
              <a:t> </a:t>
            </a:r>
            <a:r>
              <a:rPr lang="en" sz="1800" b="1" dirty="0"/>
              <a:t>P</a:t>
            </a:r>
            <a:r>
              <a:rPr lang="en" sz="1800" dirty="0"/>
              <a:t>’s input </a:t>
            </a:r>
            <a:r>
              <a:rPr lang="en" sz="1800" b="1" dirty="0"/>
              <a:t>𝚹</a:t>
            </a:r>
            <a:r>
              <a:rPr lang="en" sz="1800" dirty="0"/>
              <a:t> &amp; internal randomness)</a:t>
            </a:r>
            <a:endParaRPr sz="1800" dirty="0"/>
          </a:p>
        </p:txBody>
      </p:sp>
      <p:sp>
        <p:nvSpPr>
          <p:cNvPr id="229" name="Google Shape;229;p25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5"/>
          <p:cNvSpPr/>
          <p:nvPr/>
        </p:nvSpPr>
        <p:spPr>
          <a:xfrm>
            <a:off x="7830896" y="792464"/>
            <a:ext cx="1186800" cy="9687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5711800" y="703500"/>
            <a:ext cx="1365444" cy="1146960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Prover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𝚹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2" name="Google Shape;232;p25"/>
          <p:cNvCxnSpPr/>
          <p:nvPr/>
        </p:nvCxnSpPr>
        <p:spPr>
          <a:xfrm flipH="1">
            <a:off x="7133154" y="1528496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3" name="Google Shape;233;p25"/>
          <p:cNvCxnSpPr/>
          <p:nvPr/>
        </p:nvCxnSpPr>
        <p:spPr>
          <a:xfrm>
            <a:off x="7128421" y="1325100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34" name="Google Shape;234;p25"/>
          <p:cNvCxnSpPr/>
          <p:nvPr/>
        </p:nvCxnSpPr>
        <p:spPr>
          <a:xfrm flipH="1">
            <a:off x="7128464" y="1121703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35" name="Google Shape;235;p25"/>
          <p:cNvSpPr txBox="1"/>
          <p:nvPr/>
        </p:nvSpPr>
        <p:spPr>
          <a:xfrm>
            <a:off x="6963350" y="1821086"/>
            <a:ext cx="9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6" name="Google Shape;236;p25"/>
          <p:cNvCxnSpPr/>
          <p:nvPr/>
        </p:nvCxnSpPr>
        <p:spPr>
          <a:xfrm flipH="1">
            <a:off x="7449726" y="1528500"/>
            <a:ext cx="2400" cy="3306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4"/>
          <p:cNvPicPr preferRelativeResize="0"/>
          <p:nvPr/>
        </p:nvPicPr>
        <p:blipFill rotWithShape="1">
          <a:blip r:embed="rId3">
            <a:alphaModFix/>
          </a:blip>
          <a:srcRect l="7750" r="3059"/>
          <a:stretch/>
        </p:blipFill>
        <p:spPr>
          <a:xfrm>
            <a:off x="176963" y="1917888"/>
            <a:ext cx="2940150" cy="2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4">
            <a:alphaModFix/>
          </a:blip>
          <a:srcRect l="8223"/>
          <a:stretch/>
        </p:blipFill>
        <p:spPr>
          <a:xfrm>
            <a:off x="3117112" y="1917888"/>
            <a:ext cx="3025275" cy="2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 rotWithShape="1">
          <a:blip r:embed="rId5">
            <a:alphaModFix/>
          </a:blip>
          <a:srcRect l="8223"/>
          <a:stretch/>
        </p:blipFill>
        <p:spPr>
          <a:xfrm>
            <a:off x="6036312" y="1917888"/>
            <a:ext cx="3025275" cy="20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275000" y="3731625"/>
            <a:ext cx="2744100" cy="14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Correctness: </a:t>
            </a:r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intended distribution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3117138" y="3731625"/>
            <a:ext cx="3025200" cy="9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Cheating-Prover Soundness: </a:t>
            </a:r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Pr[⊥] ≈ TV(actual, intended)</a:t>
            </a:r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6504025" y="3731613"/>
            <a:ext cx="2089800" cy="90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Cheating-Verifier Soundness: </a:t>
            </a:r>
            <a:endParaRPr sz="18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intended when ≠⊥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4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Certified Probabilistic Mechanism</a:t>
            </a:r>
            <a:endParaRPr dirty="0"/>
          </a:p>
        </p:txBody>
      </p:sp>
      <p:sp>
        <p:nvSpPr>
          <p:cNvPr id="212" name="Google Shape;212;p24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6954575" y="7218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Query</a:t>
            </a:r>
            <a:r>
              <a:rPr lang="en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q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7830896" y="792464"/>
            <a:ext cx="1186800" cy="9687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5711800" y="703500"/>
            <a:ext cx="1365444" cy="1146960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Prover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𝚹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 flipH="1">
            <a:off x="7133154" y="1528496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7" name="Google Shape;217;p24"/>
          <p:cNvCxnSpPr/>
          <p:nvPr/>
        </p:nvCxnSpPr>
        <p:spPr>
          <a:xfrm>
            <a:off x="7128421" y="1325100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18" name="Google Shape;218;p24"/>
          <p:cNvCxnSpPr/>
          <p:nvPr/>
        </p:nvCxnSpPr>
        <p:spPr>
          <a:xfrm flipH="1">
            <a:off x="7128464" y="1121703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9" name="Google Shape;219;p24"/>
          <p:cNvSpPr txBox="1"/>
          <p:nvPr/>
        </p:nvSpPr>
        <p:spPr>
          <a:xfrm>
            <a:off x="6963350" y="1821086"/>
            <a:ext cx="9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20" name="Google Shape;220;p24"/>
          <p:cNvCxnSpPr/>
          <p:nvPr/>
        </p:nvCxnSpPr>
        <p:spPr>
          <a:xfrm flipH="1">
            <a:off x="7449726" y="1528500"/>
            <a:ext cx="2400" cy="3306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1" name="Google Shape;221;p24"/>
          <p:cNvSpPr txBox="1">
            <a:spLocks noGrp="1"/>
          </p:cNvSpPr>
          <p:nvPr>
            <p:ph type="body" idx="4294967295"/>
          </p:nvPr>
        </p:nvSpPr>
        <p:spPr>
          <a:xfrm>
            <a:off x="727650" y="1265025"/>
            <a:ext cx="7688700" cy="318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Probabilistic mechanism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q</a:t>
            </a:r>
            <a:r>
              <a:rPr lang="en" sz="1800" dirty="0"/>
              <a:t>: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dirty="0"/>
              <a:t>input parameters </a:t>
            </a:r>
            <a:r>
              <a:rPr lang="en" sz="1800" b="1" dirty="0"/>
              <a:t>𝚹</a:t>
            </a:r>
            <a:r>
              <a:rPr lang="en" sz="1800" dirty="0"/>
              <a:t> → random </a:t>
            </a:r>
            <a:r>
              <a:rPr lang="en" sz="1800" b="1" dirty="0"/>
              <a:t>Output</a:t>
            </a:r>
            <a:r>
              <a:rPr lang="en" sz="1800" dirty="0"/>
              <a:t>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Generic techniques can add Zero Knowledge (ZK)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For DP, </a:t>
            </a:r>
            <a:r>
              <a:rPr lang="en" sz="1800" b="1" i="1"/>
              <a:t>witness indistinguishability (WI)</a:t>
            </a:r>
            <a:r>
              <a:rPr lang="en" sz="1800"/>
              <a:t> suffices: for a given </a:t>
            </a:r>
            <a:r>
              <a:rPr lang="en" sz="1800" b="1"/>
              <a:t>Output</a:t>
            </a:r>
            <a:r>
              <a:rPr lang="en" sz="1800"/>
              <a:t>,</a:t>
            </a:r>
            <a:endParaRPr sz="1800"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View</a:t>
            </a:r>
            <a:r>
              <a:rPr lang="en" sz="1800" b="1" baseline="-25000"/>
              <a:t>D</a:t>
            </a:r>
            <a:r>
              <a:rPr lang="en" sz="1800"/>
              <a:t>(</a:t>
            </a:r>
            <a:r>
              <a:rPr lang="en" sz="1800" b="1"/>
              <a:t>Ṽ</a:t>
            </a:r>
            <a:r>
              <a:rPr lang="en" sz="1800"/>
              <a:t>) = View</a:t>
            </a:r>
            <a:r>
              <a:rPr lang="en" sz="1800" b="1" baseline="-25000"/>
              <a:t>D’</a:t>
            </a:r>
            <a:r>
              <a:rPr lang="en" sz="1800"/>
              <a:t>(</a:t>
            </a:r>
            <a:r>
              <a:rPr lang="en" sz="1800" b="1"/>
              <a:t>Ṽ</a:t>
            </a:r>
            <a:r>
              <a:rPr lang="en" sz="1800"/>
              <a:t>)</a:t>
            </a:r>
            <a:endParaRPr sz="1800"/>
          </a:p>
        </p:txBody>
      </p:sp>
      <p:sp>
        <p:nvSpPr>
          <p:cNvPr id="243" name="Google Shape;243;p26"/>
          <p:cNvSpPr/>
          <p:nvPr/>
        </p:nvSpPr>
        <p:spPr>
          <a:xfrm>
            <a:off x="2301900" y="3087525"/>
            <a:ext cx="2193900" cy="1243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6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Needed for “Hiding”</a:t>
            </a:r>
            <a:endParaRPr dirty="0"/>
          </a:p>
        </p:txBody>
      </p:sp>
      <p:sp>
        <p:nvSpPr>
          <p:cNvPr id="245" name="Google Shape;245;p26"/>
          <p:cNvSpPr/>
          <p:nvPr/>
        </p:nvSpPr>
        <p:spPr>
          <a:xfrm>
            <a:off x="3022716" y="3183984"/>
            <a:ext cx="1287000" cy="10506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267925" y="3087525"/>
            <a:ext cx="1480572" cy="1243512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Prover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47" name="Google Shape;247;p26"/>
          <p:cNvCxnSpPr/>
          <p:nvPr/>
        </p:nvCxnSpPr>
        <p:spPr>
          <a:xfrm>
            <a:off x="1814676" y="3867346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8" name="Google Shape;248;p26"/>
          <p:cNvCxnSpPr/>
          <p:nvPr/>
        </p:nvCxnSpPr>
        <p:spPr>
          <a:xfrm flipH="1">
            <a:off x="1806114" y="3663950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49" name="Google Shape;249;p26"/>
          <p:cNvCxnSpPr/>
          <p:nvPr/>
        </p:nvCxnSpPr>
        <p:spPr>
          <a:xfrm>
            <a:off x="1806122" y="3460553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0" name="Google Shape;250;p26"/>
          <p:cNvSpPr txBox="1"/>
          <p:nvPr/>
        </p:nvSpPr>
        <p:spPr>
          <a:xfrm>
            <a:off x="1441024" y="4434225"/>
            <a:ext cx="18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1" name="Google Shape;251;p26"/>
          <p:cNvSpPr/>
          <p:nvPr/>
        </p:nvSpPr>
        <p:spPr>
          <a:xfrm flipH="1">
            <a:off x="4648200" y="3087525"/>
            <a:ext cx="2193900" cy="1243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5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5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2" name="Google Shape;252;p26"/>
          <p:cNvSpPr/>
          <p:nvPr/>
        </p:nvSpPr>
        <p:spPr>
          <a:xfrm flipH="1">
            <a:off x="4834284" y="3183984"/>
            <a:ext cx="1287000" cy="10506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p26"/>
          <p:cNvSpPr/>
          <p:nvPr/>
        </p:nvSpPr>
        <p:spPr>
          <a:xfrm flipH="1">
            <a:off x="7395503" y="3087525"/>
            <a:ext cx="1480572" cy="1243512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Prover</a:t>
            </a:r>
            <a:endParaRPr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D’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={x</a:t>
            </a:r>
            <a:r>
              <a:rPr lang="en" baseline="-25000" dirty="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 b="1" baseline="30000" dirty="0">
                <a:latin typeface="Lato"/>
                <a:ea typeface="Lato"/>
                <a:cs typeface="Lato"/>
                <a:sym typeface="Lato"/>
              </a:rPr>
              <a:t>’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,…}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4" name="Google Shape;254;p26"/>
          <p:cNvCxnSpPr/>
          <p:nvPr/>
        </p:nvCxnSpPr>
        <p:spPr>
          <a:xfrm flipH="1">
            <a:off x="6170424" y="3867346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5" name="Google Shape;255;p26"/>
          <p:cNvCxnSpPr/>
          <p:nvPr/>
        </p:nvCxnSpPr>
        <p:spPr>
          <a:xfrm>
            <a:off x="6178986" y="3663950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56" name="Google Shape;256;p26"/>
          <p:cNvCxnSpPr/>
          <p:nvPr/>
        </p:nvCxnSpPr>
        <p:spPr>
          <a:xfrm flipH="1">
            <a:off x="6178978" y="3460553"/>
            <a:ext cx="11589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57" name="Google Shape;257;p26"/>
          <p:cNvSpPr txBox="1"/>
          <p:nvPr/>
        </p:nvSpPr>
        <p:spPr>
          <a:xfrm flipH="1">
            <a:off x="5813876" y="4434225"/>
            <a:ext cx="1889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Output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58" name="Google Shape;258;p26"/>
          <p:cNvCxnSpPr/>
          <p:nvPr/>
        </p:nvCxnSpPr>
        <p:spPr>
          <a:xfrm flipH="1">
            <a:off x="6755976" y="3867350"/>
            <a:ext cx="4800" cy="6402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26"/>
          <p:cNvCxnSpPr/>
          <p:nvPr/>
        </p:nvCxnSpPr>
        <p:spPr>
          <a:xfrm flipH="1">
            <a:off x="2383213" y="3867350"/>
            <a:ext cx="4800" cy="6402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26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body" idx="1"/>
          </p:nvPr>
        </p:nvSpPr>
        <p:spPr>
          <a:xfrm>
            <a:off x="729450" y="1493600"/>
            <a:ext cx="7688700" cy="3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Idea: “</a:t>
            </a:r>
            <a:r>
              <a:rPr lang="en" sz="1800" b="1" dirty="0">
                <a:solidFill>
                  <a:srgbClr val="EB5600"/>
                </a:solidFill>
              </a:rPr>
              <a:t>commit to random variable</a:t>
            </a:r>
            <a:r>
              <a:rPr lang="en" sz="1800" dirty="0"/>
              <a:t> </a:t>
            </a:r>
            <a:r>
              <a:rPr lang="en" sz="1800" b="1" dirty="0"/>
              <a:t>Z</a:t>
            </a:r>
            <a:r>
              <a:rPr lang="en" sz="1800" dirty="0"/>
              <a:t> ~ distribution 𝓩”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Ex: draw a permutation of a card deck uniformly at random to play blackjack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Dealer &amp; Player shuffle the deck together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 dirty="0"/>
              <a:t>Binding:</a:t>
            </a:r>
            <a:r>
              <a:rPr lang="en" sz="1800" dirty="0"/>
              <a:t> Dealer can  open the resulting commitment 𝐂 to a single value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 dirty="0"/>
              <a:t>Hiding:</a:t>
            </a:r>
            <a:r>
              <a:rPr lang="en" sz="1800" dirty="0"/>
              <a:t> Player does </a:t>
            </a:r>
            <a:r>
              <a:rPr lang="en" sz="1800" i="1" dirty="0"/>
              <a:t>not</a:t>
            </a:r>
            <a:r>
              <a:rPr lang="en" sz="1800" dirty="0"/>
              <a:t> know which value 𝐂 is a commitment to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i="1" dirty="0"/>
              <a:t>Distributional Soundness:</a:t>
            </a:r>
            <a:r>
              <a:rPr lang="en" sz="1800" dirty="0"/>
              <a:t> Dealer &amp; Player are both convinced that 𝐂 is </a:t>
            </a:r>
            <a:br>
              <a:rPr lang="en" sz="1800" dirty="0"/>
            </a:br>
            <a:r>
              <a:rPr lang="en" sz="1800" dirty="0"/>
              <a:t>			  to a value </a:t>
            </a:r>
            <a:r>
              <a:rPr lang="en" sz="1800" b="1" dirty="0"/>
              <a:t>Z</a:t>
            </a:r>
            <a:r>
              <a:rPr lang="en" sz="1800" dirty="0"/>
              <a:t> ~ 𝓩</a:t>
            </a:r>
            <a:endParaRPr sz="1800" dirty="0"/>
          </a:p>
        </p:txBody>
      </p:sp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729450" y="654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Random Variable Commitment Scheme?</a:t>
            </a:r>
            <a:endParaRPr/>
          </a:p>
        </p:txBody>
      </p:sp>
      <p:sp>
        <p:nvSpPr>
          <p:cNvPr id="268" name="Google Shape;268;p27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" sz="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Setup: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Commit(</a:t>
            </a:r>
            <a:r>
              <a:rPr lang="en" sz="1800" b="1" dirty="0"/>
              <a:t>D</a:t>
            </a:r>
            <a:r>
              <a:rPr lang="en" sz="1800" dirty="0"/>
              <a:t>)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Commit(</a:t>
            </a:r>
            <a:r>
              <a:rPr lang="en" sz="1800" b="1" dirty="0"/>
              <a:t>Z</a:t>
            </a:r>
            <a:r>
              <a:rPr lang="en" sz="1800" dirty="0"/>
              <a:t>) — a </a:t>
            </a:r>
            <a:r>
              <a:rPr lang="en" sz="1800" b="1" dirty="0">
                <a:solidFill>
                  <a:srgbClr val="EB5600"/>
                </a:solidFill>
              </a:rPr>
              <a:t>“RV Commitment”</a:t>
            </a:r>
            <a:endParaRPr sz="1800" b="1" dirty="0">
              <a:solidFill>
                <a:srgbClr val="EB56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1"/>
          </p:nvPr>
        </p:nvSpPr>
        <p:spPr>
          <a:xfrm>
            <a:off x="727650" y="1641294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 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>
              <a:solidFill>
                <a:srgbClr val="EB56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Query </a:t>
            </a:r>
            <a:r>
              <a:rPr lang="en" sz="1800" b="1" dirty="0"/>
              <a:t>f</a:t>
            </a:r>
            <a:r>
              <a:rPr lang="en" sz="1800" dirty="0"/>
              <a:t>: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Commit(</a:t>
            </a:r>
            <a:r>
              <a:rPr lang="en" sz="1800" b="1" dirty="0"/>
              <a:t>D</a:t>
            </a:r>
            <a:r>
              <a:rPr lang="en" sz="1800" dirty="0"/>
              <a:t>) → Commit(</a:t>
            </a: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))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AutoNum type="arabicPeriod"/>
            </a:pPr>
            <a:r>
              <a:rPr lang="en" sz="1800" dirty="0"/>
              <a:t>Commit(</a:t>
            </a: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)) ⊕ Commit(</a:t>
            </a:r>
            <a:r>
              <a:rPr lang="en" sz="1800" b="1" dirty="0"/>
              <a:t>Z</a:t>
            </a:r>
            <a:r>
              <a:rPr lang="en" sz="1800" dirty="0"/>
              <a:t>) = Commit(</a:t>
            </a:r>
            <a:r>
              <a:rPr lang="en" sz="1800" b="1" dirty="0" err="1"/>
              <a:t>M</a:t>
            </a:r>
            <a:r>
              <a:rPr lang="en" sz="1800" b="1" baseline="-25000" dirty="0" err="1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))</a:t>
            </a:r>
            <a:endParaRPr sz="1800" dirty="0"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Certified Additive Noise Mechanisms</a:t>
            </a:r>
            <a:endParaRPr dirty="0"/>
          </a:p>
        </p:txBody>
      </p:sp>
      <p:sp>
        <p:nvSpPr>
          <p:cNvPr id="277" name="Google Shape;277;p28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79" name="Google Shape;279;p28"/>
          <p:cNvSpPr/>
          <p:nvPr/>
        </p:nvSpPr>
        <p:spPr>
          <a:xfrm>
            <a:off x="4944075" y="3327548"/>
            <a:ext cx="687600" cy="687600"/>
          </a:xfrm>
          <a:prstGeom prst="cube">
            <a:avLst>
              <a:gd name="adj" fmla="val 25000"/>
            </a:avLst>
          </a:prstGeom>
          <a:solidFill>
            <a:schemeClr val="dk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</a:rPr>
              <a:t>f</a:t>
            </a:r>
            <a:r>
              <a:rPr lang="en">
                <a:solidFill>
                  <a:schemeClr val="lt2"/>
                </a:solidFill>
              </a:rPr>
              <a:t>(</a:t>
            </a:r>
            <a:r>
              <a:rPr lang="en" b="1">
                <a:solidFill>
                  <a:schemeClr val="lt2"/>
                </a:solidFill>
              </a:rPr>
              <a:t>D</a:t>
            </a:r>
            <a:r>
              <a:rPr lang="en">
                <a:solidFill>
                  <a:schemeClr val="lt2"/>
                </a:solidFill>
              </a:rPr>
              <a:t>)</a:t>
            </a:r>
            <a:endParaRPr baseline="-25000">
              <a:solidFill>
                <a:schemeClr val="lt2"/>
              </a:solidFill>
            </a:endParaRPr>
          </a:p>
        </p:txBody>
      </p:sp>
      <p:sp>
        <p:nvSpPr>
          <p:cNvPr id="280" name="Google Shape;280;p28"/>
          <p:cNvSpPr/>
          <p:nvPr/>
        </p:nvSpPr>
        <p:spPr>
          <a:xfrm>
            <a:off x="5502979" y="3550791"/>
            <a:ext cx="90300" cy="120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8"/>
          <p:cNvSpPr/>
          <p:nvPr/>
        </p:nvSpPr>
        <p:spPr>
          <a:xfrm>
            <a:off x="5502979" y="3671400"/>
            <a:ext cx="90300" cy="120600"/>
          </a:xfrm>
          <a:prstGeom prst="trapezoid">
            <a:avLst>
              <a:gd name="adj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8"/>
          <p:cNvSpPr/>
          <p:nvPr/>
        </p:nvSpPr>
        <p:spPr>
          <a:xfrm>
            <a:off x="6398176" y="3327548"/>
            <a:ext cx="687600" cy="687600"/>
          </a:xfrm>
          <a:prstGeom prst="cube">
            <a:avLst>
              <a:gd name="adj" fmla="val 25000"/>
            </a:avLst>
          </a:prstGeom>
          <a:solidFill>
            <a:schemeClr val="dk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</a:rPr>
              <a:t>Z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283" name="Google Shape;283;p28"/>
          <p:cNvSpPr/>
          <p:nvPr/>
        </p:nvSpPr>
        <p:spPr>
          <a:xfrm>
            <a:off x="6957080" y="3550791"/>
            <a:ext cx="90300" cy="120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8"/>
          <p:cNvSpPr/>
          <p:nvPr/>
        </p:nvSpPr>
        <p:spPr>
          <a:xfrm>
            <a:off x="6957080" y="3671400"/>
            <a:ext cx="90300" cy="120600"/>
          </a:xfrm>
          <a:prstGeom prst="trapezoid">
            <a:avLst>
              <a:gd name="adj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8"/>
          <p:cNvSpPr/>
          <p:nvPr/>
        </p:nvSpPr>
        <p:spPr>
          <a:xfrm>
            <a:off x="5771025" y="3427517"/>
            <a:ext cx="487800" cy="487800"/>
          </a:xfrm>
          <a:prstGeom prst="mathPlus">
            <a:avLst>
              <a:gd name="adj1" fmla="val 2352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8"/>
          <p:cNvSpPr/>
          <p:nvPr/>
        </p:nvSpPr>
        <p:spPr>
          <a:xfrm>
            <a:off x="7225113" y="3427522"/>
            <a:ext cx="487800" cy="4878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8"/>
          <p:cNvSpPr/>
          <p:nvPr/>
        </p:nvSpPr>
        <p:spPr>
          <a:xfrm>
            <a:off x="7852275" y="3173700"/>
            <a:ext cx="874800" cy="874800"/>
          </a:xfrm>
          <a:prstGeom prst="cube">
            <a:avLst>
              <a:gd name="adj" fmla="val 25000"/>
            </a:avLst>
          </a:prstGeom>
          <a:solidFill>
            <a:schemeClr val="dk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</a:rPr>
              <a:t>M</a:t>
            </a:r>
            <a:r>
              <a:rPr lang="en" b="1" baseline="-25000">
                <a:solidFill>
                  <a:schemeClr val="lt2"/>
                </a:solidFill>
              </a:rPr>
              <a:t>f</a:t>
            </a:r>
            <a:r>
              <a:rPr lang="en">
                <a:solidFill>
                  <a:schemeClr val="lt2"/>
                </a:solidFill>
              </a:rPr>
              <a:t>(</a:t>
            </a:r>
            <a:r>
              <a:rPr lang="en" b="1">
                <a:solidFill>
                  <a:schemeClr val="lt2"/>
                </a:solidFill>
              </a:rPr>
              <a:t>D</a:t>
            </a:r>
            <a:r>
              <a:rPr lang="en">
                <a:solidFill>
                  <a:schemeClr val="lt2"/>
                </a:solidFill>
              </a:rPr>
              <a:t>)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8563166" y="3457652"/>
            <a:ext cx="114600" cy="1536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/>
          <p:nvPr/>
        </p:nvSpPr>
        <p:spPr>
          <a:xfrm>
            <a:off x="8563166" y="3611059"/>
            <a:ext cx="114600" cy="153600"/>
          </a:xfrm>
          <a:prstGeom prst="trapezoid">
            <a:avLst>
              <a:gd name="adj" fmla="val 25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1"/>
          </p:nvPr>
        </p:nvSpPr>
        <p:spPr>
          <a:xfrm>
            <a:off x="727650" y="1321788"/>
            <a:ext cx="7688700" cy="15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For </a:t>
            </a:r>
            <a:r>
              <a:rPr lang="en" sz="1800" b="1" dirty="0"/>
              <a:t>Z</a:t>
            </a:r>
            <a:r>
              <a:rPr lang="en" sz="1800" dirty="0"/>
              <a:t> ~ </a:t>
            </a:r>
            <a:r>
              <a:rPr lang="en" sz="2100" dirty="0"/>
              <a:t>𝓩</a:t>
            </a:r>
            <a:r>
              <a:rPr lang="en" sz="1800" dirty="0"/>
              <a:t>, a distribution independent of </a:t>
            </a:r>
            <a:r>
              <a:rPr lang="en" sz="1800" b="1" dirty="0"/>
              <a:t>f </a:t>
            </a:r>
            <a:r>
              <a:rPr lang="en" sz="1800" dirty="0"/>
              <a:t>and </a:t>
            </a:r>
            <a:r>
              <a:rPr lang="en" sz="1800" b="1" dirty="0"/>
              <a:t>D</a:t>
            </a:r>
            <a:r>
              <a:rPr lang="en" sz="1800" dirty="0"/>
              <a:t>, let </a:t>
            </a:r>
            <a:endParaRPr sz="1800" b="1" dirty="0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 err="1"/>
              <a:t>M</a:t>
            </a:r>
            <a:r>
              <a:rPr lang="en" sz="1800" b="1" baseline="-25000" dirty="0" err="1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 = </a:t>
            </a: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 + </a:t>
            </a:r>
            <a:r>
              <a:rPr lang="en" sz="1800" b="1" dirty="0"/>
              <a:t>Z</a:t>
            </a:r>
            <a:endParaRPr sz="1800"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to Generate a Random Bit Commitment</a:t>
            </a:r>
            <a:endParaRPr/>
          </a:p>
        </p:txBody>
      </p:sp>
      <p:pic>
        <p:nvPicPr>
          <p:cNvPr id="295" name="Google Shape;295;p29"/>
          <p:cNvPicPr preferRelativeResize="0"/>
          <p:nvPr/>
        </p:nvPicPr>
        <p:blipFill rotWithShape="1">
          <a:blip r:embed="rId3">
            <a:alphaModFix/>
          </a:blip>
          <a:srcRect t="2362" b="2362"/>
          <a:stretch/>
        </p:blipFill>
        <p:spPr>
          <a:xfrm>
            <a:off x="143800" y="1369500"/>
            <a:ext cx="8839199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9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98" name="Google Shape;298;p29"/>
          <p:cNvSpPr/>
          <p:nvPr/>
        </p:nvSpPr>
        <p:spPr>
          <a:xfrm>
            <a:off x="611913" y="3043350"/>
            <a:ext cx="373800" cy="640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99" name="Google Shape;299;p29"/>
          <p:cNvCxnSpPr/>
          <p:nvPr/>
        </p:nvCxnSpPr>
        <p:spPr>
          <a:xfrm flipH="1">
            <a:off x="796413" y="3151525"/>
            <a:ext cx="4800" cy="6402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29"/>
          <p:cNvSpPr/>
          <p:nvPr/>
        </p:nvSpPr>
        <p:spPr>
          <a:xfrm>
            <a:off x="67600" y="1396800"/>
            <a:ext cx="1462428" cy="1949616"/>
          </a:xfrm>
          <a:prstGeom prst="cloud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Prover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7534425" y="1445950"/>
            <a:ext cx="373800" cy="1705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02" name="Google Shape;302;p29"/>
          <p:cNvCxnSpPr/>
          <p:nvPr/>
        </p:nvCxnSpPr>
        <p:spPr>
          <a:xfrm>
            <a:off x="1475063" y="1765900"/>
            <a:ext cx="6282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3" name="Google Shape;303;p29"/>
          <p:cNvCxnSpPr/>
          <p:nvPr/>
        </p:nvCxnSpPr>
        <p:spPr>
          <a:xfrm rot="10800000">
            <a:off x="1514900" y="2342288"/>
            <a:ext cx="60990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04" name="Google Shape;304;p29"/>
          <p:cNvCxnSpPr/>
          <p:nvPr/>
        </p:nvCxnSpPr>
        <p:spPr>
          <a:xfrm>
            <a:off x="1310213" y="2922450"/>
            <a:ext cx="64647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05" name="Google Shape;305;p29"/>
          <p:cNvSpPr/>
          <p:nvPr/>
        </p:nvSpPr>
        <p:spPr>
          <a:xfrm>
            <a:off x="7613900" y="1369500"/>
            <a:ext cx="1462500" cy="19497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29"/>
          <p:cNvSpPr txBox="1"/>
          <p:nvPr/>
        </p:nvSpPr>
        <p:spPr>
          <a:xfrm>
            <a:off x="3267625" y="3791725"/>
            <a:ext cx="3738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3316050" y="3612500"/>
            <a:ext cx="373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∧</a:t>
            </a:r>
            <a:endParaRPr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Certifiability from Public Randomness</a:t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5416603" y="1771012"/>
            <a:ext cx="2080500" cy="14487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p30"/>
          <p:cNvSpPr/>
          <p:nvPr/>
        </p:nvSpPr>
        <p:spPr>
          <a:xfrm>
            <a:off x="1646875" y="1388225"/>
            <a:ext cx="1704456" cy="2214648"/>
          </a:xfrm>
          <a:prstGeom prst="cloud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Prover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17" name="Google Shape;317;p30"/>
          <p:cNvCxnSpPr/>
          <p:nvPr/>
        </p:nvCxnSpPr>
        <p:spPr>
          <a:xfrm rot="10800000">
            <a:off x="3447149" y="2442889"/>
            <a:ext cx="18735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8" name="Google Shape;318;p30"/>
          <p:cNvCxnSpPr/>
          <p:nvPr/>
        </p:nvCxnSpPr>
        <p:spPr>
          <a:xfrm>
            <a:off x="3491127" y="2845730"/>
            <a:ext cx="18735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19" name="Google Shape;319;p30"/>
          <p:cNvCxnSpPr/>
          <p:nvPr/>
        </p:nvCxnSpPr>
        <p:spPr>
          <a:xfrm>
            <a:off x="3491127" y="2039821"/>
            <a:ext cx="18735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320" name="Google Shape;3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3374" y="-1529075"/>
            <a:ext cx="4152000" cy="1404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4613" y="1663725"/>
            <a:ext cx="2786720" cy="17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9300" y="2216500"/>
            <a:ext cx="2417374" cy="6361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649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800" dirty="0"/>
            </a:br>
            <a:br>
              <a:rPr lang="en" sz="1800" dirty="0"/>
            </a:br>
            <a:br>
              <a:rPr lang="en" sz="1800" dirty="0"/>
            </a:b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dirty="0"/>
              <a:t>Our Random Variable Bit Commitments turn such trustworthy </a:t>
            </a:r>
            <a:r>
              <a:rPr lang="en" sz="1800" i="1" dirty="0"/>
              <a:t>public</a:t>
            </a:r>
            <a:r>
              <a:rPr lang="en" sz="1800" dirty="0"/>
              <a:t> random bits into </a:t>
            </a:r>
            <a:r>
              <a:rPr lang="en" sz="1800" b="1" dirty="0"/>
              <a:t>trustworthy </a:t>
            </a:r>
            <a:r>
              <a:rPr lang="en" sz="1800" b="1" i="1" dirty="0"/>
              <a:t>private </a:t>
            </a:r>
            <a:r>
              <a:rPr lang="en" sz="1800" b="1" dirty="0"/>
              <a:t>random bits 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2299800"/>
          </a:xfrm>
          <a:prstGeom prst="rect">
            <a:avLst/>
          </a:prstGeom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Counting queries for arbitrary predicate </a:t>
            </a:r>
            <a:r>
              <a:rPr lang="en" sz="1800" b="1" dirty="0"/>
              <a:t>f</a:t>
            </a:r>
            <a:r>
              <a:rPr lang="en" sz="1800" dirty="0"/>
              <a:t>: {0,1}</a:t>
            </a:r>
            <a:r>
              <a:rPr lang="en" sz="1800" baseline="30000" dirty="0"/>
              <a:t>d</a:t>
            </a:r>
            <a:r>
              <a:rPr lang="en" sz="1800" dirty="0"/>
              <a:t> → {0,1}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 = </a:t>
            </a:r>
            <a:r>
              <a:rPr lang="en" sz="1800" dirty="0" err="1"/>
              <a:t>Σ</a:t>
            </a:r>
            <a:r>
              <a:rPr lang="en" sz="1800" b="1" baseline="-25000" dirty="0" err="1"/>
              <a:t>x</a:t>
            </a:r>
            <a:r>
              <a:rPr lang="en" sz="1800" baseline="-25000" dirty="0" err="1"/>
              <a:t>∈</a:t>
            </a:r>
            <a:r>
              <a:rPr lang="en" sz="1800" b="1" baseline="-25000" dirty="0" err="1"/>
              <a:t>D</a:t>
            </a:r>
            <a:r>
              <a:rPr lang="en" sz="1800" dirty="0"/>
              <a:t> </a:t>
            </a: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x</a:t>
            </a:r>
            <a:r>
              <a:rPr lang="en" sz="1800" dirty="0"/>
              <a:t>)</a:t>
            </a:r>
            <a:endParaRPr sz="1800" dirty="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Binomial mechanism </a:t>
            </a:r>
            <a:endParaRPr sz="1800" b="1" dirty="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/>
              <a:t>B</a:t>
            </a:r>
            <a:r>
              <a:rPr lang="en" sz="1800" b="1" baseline="-25000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 = </a:t>
            </a:r>
            <a:r>
              <a:rPr lang="en" sz="1800" b="1" dirty="0"/>
              <a:t>f</a:t>
            </a:r>
            <a:r>
              <a:rPr lang="en" sz="1800" dirty="0"/>
              <a:t>(</a:t>
            </a:r>
            <a:r>
              <a:rPr lang="en" sz="1800" b="1" dirty="0"/>
              <a:t>D</a:t>
            </a:r>
            <a:r>
              <a:rPr lang="en" sz="1800" dirty="0"/>
              <a:t>) + </a:t>
            </a:r>
            <a:r>
              <a:rPr lang="en" sz="1800" b="1" dirty="0"/>
              <a:t>Binomial</a:t>
            </a:r>
            <a:r>
              <a:rPr lang="en" sz="1800" dirty="0"/>
              <a:t>(</a:t>
            </a:r>
            <a:r>
              <a:rPr lang="en" sz="1800" b="1" dirty="0"/>
              <a:t>N</a:t>
            </a:r>
            <a:r>
              <a:rPr lang="en" sz="1800" dirty="0"/>
              <a:t>, ½) - </a:t>
            </a:r>
            <a:r>
              <a:rPr lang="en" sz="1800" b="1" dirty="0"/>
              <a:t>N</a:t>
            </a:r>
            <a:r>
              <a:rPr lang="en" sz="1800" dirty="0"/>
              <a:t>/2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dirty="0"/>
              <a:t>for </a:t>
            </a:r>
            <a:r>
              <a:rPr lang="en" sz="1800" b="1" dirty="0"/>
              <a:t>N</a:t>
            </a:r>
            <a:r>
              <a:rPr lang="en" sz="1800" dirty="0"/>
              <a:t> = 8 log(2/</a:t>
            </a:r>
            <a:r>
              <a:rPr lang="en" sz="1800" b="1" dirty="0" err="1"/>
              <a:t>δ</a:t>
            </a:r>
            <a:r>
              <a:rPr lang="en" sz="1800" dirty="0"/>
              <a:t>) / </a:t>
            </a:r>
            <a:r>
              <a:rPr lang="en" sz="1800" b="1" dirty="0"/>
              <a:t>ε</a:t>
            </a:r>
            <a:r>
              <a:rPr lang="en" sz="1800" baseline="30000" dirty="0"/>
              <a:t>2</a:t>
            </a:r>
            <a:r>
              <a:rPr lang="en" sz="1800" dirty="0"/>
              <a:t> ≈ 8 (log</a:t>
            </a:r>
            <a:r>
              <a:rPr lang="en" sz="1800" baseline="30000" dirty="0"/>
              <a:t>2</a:t>
            </a:r>
            <a:r>
              <a:rPr lang="en" sz="1800" dirty="0"/>
              <a:t>(|</a:t>
            </a:r>
            <a:r>
              <a:rPr lang="en" sz="1800" b="1" dirty="0"/>
              <a:t>D</a:t>
            </a:r>
            <a:r>
              <a:rPr lang="en" sz="1800" dirty="0"/>
              <a:t>|) + 1)</a:t>
            </a:r>
            <a:endParaRPr sz="1800" dirty="0"/>
          </a:p>
        </p:txBody>
      </p:sp>
      <p:sp>
        <p:nvSpPr>
          <p:cNvPr id="330" name="Google Shape;330;p31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Instantiation of Certified Counting Queries</a:t>
            </a:r>
            <a:endParaRPr/>
          </a:p>
        </p:txBody>
      </p:sp>
      <p:sp>
        <p:nvSpPr>
          <p:cNvPr id="331" name="Google Shape;331;p31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2" name="Google Shape;332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5F9CE-E56F-A747-BF84-70FB4C32A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650" y="3993687"/>
            <a:ext cx="7688700" cy="595745"/>
          </a:xfrm>
        </p:spPr>
        <p:txBody>
          <a:bodyPr>
            <a:normAutofit/>
          </a:bodyPr>
          <a:lstStyle/>
          <a:p>
            <a:pPr marL="146050" indent="0">
              <a:buNone/>
            </a:pPr>
            <a:r>
              <a:rPr lang="en-US" sz="1700" dirty="0"/>
              <a:t>Only using a lightweight cryptographic primitive (Pedersen commitments)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Today: Differential Privacy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Querying Income on the Census PUMS Dataset </a:t>
            </a:r>
            <a:endParaRPr/>
          </a:p>
        </p:txBody>
      </p:sp>
      <p:sp>
        <p:nvSpPr>
          <p:cNvPr id="338" name="Google Shape;338;p32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DB of </a:t>
            </a:r>
            <a:r>
              <a:rPr lang="en" sz="1800" b="1"/>
              <a:t>n</a:t>
            </a:r>
            <a:r>
              <a:rPr lang="en" sz="1800"/>
              <a:t> = 7,000 individuals, dimension </a:t>
            </a:r>
            <a:r>
              <a:rPr lang="en" sz="1800" b="1"/>
              <a:t>d</a:t>
            </a:r>
            <a:r>
              <a:rPr lang="en" sz="1800"/>
              <a:t> = 37 (age, sex, edu, income)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Privacy budget </a:t>
            </a:r>
            <a:r>
              <a:rPr lang="en" sz="1800" b="1"/>
              <a:t>ε </a:t>
            </a:r>
            <a:r>
              <a:rPr lang="en" sz="1800"/>
              <a:t>= 1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Query: How many individuals have income over $262,144? 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Query degree </a:t>
            </a:r>
            <a:r>
              <a:rPr lang="en" sz="1800" b="1"/>
              <a:t>k</a:t>
            </a:r>
            <a:r>
              <a:rPr lang="en" sz="1800"/>
              <a:t> = 6, sparsity </a:t>
            </a:r>
            <a:r>
              <a:rPr lang="en" sz="1800" b="1"/>
              <a:t>s</a:t>
            </a:r>
            <a:r>
              <a:rPr lang="en" sz="1800"/>
              <a:t> = 63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Commitment time = </a:t>
            </a:r>
            <a:r>
              <a:rPr lang="en" sz="1800" b="1"/>
              <a:t>136 s </a:t>
            </a:r>
            <a:r>
              <a:rPr lang="en" sz="1800"/>
              <a:t>+ randomness generation time = </a:t>
            </a:r>
            <a:r>
              <a:rPr lang="en" sz="1800" b="1"/>
              <a:t>494 ms </a:t>
            </a:r>
            <a:endParaRPr sz="1800" b="1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/>
              <a:t>Querying time = </a:t>
            </a:r>
            <a:r>
              <a:rPr lang="en" sz="1800" b="1"/>
              <a:t>1.9 ms</a:t>
            </a:r>
            <a:r>
              <a:rPr lang="en" sz="1800"/>
              <a:t> </a:t>
            </a:r>
            <a:endParaRPr sz="1800"/>
          </a:p>
        </p:txBody>
      </p:sp>
      <p:sp>
        <p:nvSpPr>
          <p:cNvPr id="339" name="Google Shape;339;p32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Analysis </a:t>
            </a:r>
            <a:endParaRPr/>
          </a:p>
        </p:txBody>
      </p:sp>
      <p:sp>
        <p:nvSpPr>
          <p:cNvPr id="346" name="Google Shape;346;p33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7" name="Google Shape;347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48" name="Google Shape;348;p33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* Can be made non-interactive with standard techniques 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 dirty="0"/>
              <a:t>** </a:t>
            </a:r>
            <a:r>
              <a:rPr lang="en" sz="1800" b="1" dirty="0"/>
              <a:t>N</a:t>
            </a:r>
            <a:r>
              <a:rPr lang="en" sz="1800" dirty="0"/>
              <a:t> = 8 log(2/</a:t>
            </a:r>
            <a:r>
              <a:rPr lang="en" sz="1800" b="1" dirty="0" err="1"/>
              <a:t>δ</a:t>
            </a:r>
            <a:r>
              <a:rPr lang="en" sz="1800" dirty="0"/>
              <a:t>) / </a:t>
            </a:r>
            <a:r>
              <a:rPr lang="en" sz="1800" b="1" dirty="0"/>
              <a:t>ε</a:t>
            </a:r>
            <a:r>
              <a:rPr lang="en" sz="1800" baseline="30000" dirty="0"/>
              <a:t>2</a:t>
            </a:r>
            <a:r>
              <a:rPr lang="en" sz="1800" dirty="0"/>
              <a:t> total bits </a:t>
            </a:r>
            <a:endParaRPr sz="1800" dirty="0"/>
          </a:p>
        </p:txBody>
      </p:sp>
      <p:graphicFrame>
        <p:nvGraphicFramePr>
          <p:cNvPr id="349" name="Google Shape;349;p33"/>
          <p:cNvGraphicFramePr/>
          <p:nvPr/>
        </p:nvGraphicFramePr>
        <p:xfrm>
          <a:off x="727650" y="1493625"/>
          <a:ext cx="7688700" cy="1828680"/>
        </p:xfrm>
        <a:graphic>
          <a:graphicData uri="http://schemas.openxmlformats.org/drawingml/2006/table">
            <a:tbl>
              <a:tblPr>
                <a:noFill/>
                <a:tableStyleId>{172FDBD5-6A7E-42F3-AFB4-9D13302515E3}</a:tableStyleId>
              </a:tblPr>
              <a:tblGrid>
                <a:gridCol w="256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# rounds of interaction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# expensive operations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Commitment Phase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3*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· |</a:t>
                      </a:r>
                      <a:r>
                        <a:rPr lang="en" sz="1800" b="1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</a:t>
                      </a: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| ≤ </a:t>
                      </a:r>
                      <a:r>
                        <a:rPr lang="en" sz="1800" b="1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n</a:t>
                      </a: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· 2</a:t>
                      </a:r>
                      <a:r>
                        <a:rPr lang="en" sz="1800" b="1" baseline="300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</a:t>
                      </a:r>
                      <a:endParaRPr sz="1800" b="1" baseline="300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Random Bit Generation 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 per bit**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Querying Phase 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 · </a:t>
                      </a:r>
                      <a:r>
                        <a:rPr lang="en" sz="1800" b="1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</a:t>
                      </a:r>
                      <a:r>
                        <a:rPr lang="en" sz="1800" b="1" baseline="-250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</a:t>
                      </a:r>
                      <a:endParaRPr sz="1800" b="1" baseline="-25000" dirty="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Google Shape;413;p40">
            <a:extLst>
              <a:ext uri="{FF2B5EF4-FFF2-40B4-BE49-F238E27FC236}">
                <a16:creationId xmlns:a16="http://schemas.microsoft.com/office/drawing/2014/main" id="{2EB478D2-10F4-CD43-9F94-9572A878169C}"/>
              </a:ext>
            </a:extLst>
          </p:cNvPr>
          <p:cNvSpPr/>
          <p:nvPr/>
        </p:nvSpPr>
        <p:spPr>
          <a:xfrm>
            <a:off x="727650" y="1979529"/>
            <a:ext cx="76887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Google Shape;413;p40">
            <a:extLst>
              <a:ext uri="{FF2B5EF4-FFF2-40B4-BE49-F238E27FC236}">
                <a16:creationId xmlns:a16="http://schemas.microsoft.com/office/drawing/2014/main" id="{DE037016-1E38-8B47-A1B7-E59DD47B4045}"/>
              </a:ext>
            </a:extLst>
          </p:cNvPr>
          <p:cNvSpPr/>
          <p:nvPr/>
        </p:nvSpPr>
        <p:spPr>
          <a:xfrm>
            <a:off x="727650" y="2432993"/>
            <a:ext cx="76887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Google Shape;413;p40">
            <a:extLst>
              <a:ext uri="{FF2B5EF4-FFF2-40B4-BE49-F238E27FC236}">
                <a16:creationId xmlns:a16="http://schemas.microsoft.com/office/drawing/2014/main" id="{AB27DF5D-A2A9-214F-8705-92554143F936}"/>
              </a:ext>
            </a:extLst>
          </p:cNvPr>
          <p:cNvSpPr/>
          <p:nvPr/>
        </p:nvSpPr>
        <p:spPr>
          <a:xfrm>
            <a:off x="727650" y="2891025"/>
            <a:ext cx="76887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5" name="Google Shape;3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800" y="0"/>
            <a:ext cx="737639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727650" y="1493625"/>
            <a:ext cx="7688700" cy="12705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p35"/>
          <p:cNvSpPr/>
          <p:nvPr/>
        </p:nvSpPr>
        <p:spPr>
          <a:xfrm>
            <a:off x="727650" y="2785125"/>
            <a:ext cx="7688700" cy="12705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35"/>
          <p:cNvSpPr/>
          <p:nvPr/>
        </p:nvSpPr>
        <p:spPr>
          <a:xfrm>
            <a:off x="727650" y="4076625"/>
            <a:ext cx="7688700" cy="399581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Introduce DP trust setting: </a:t>
            </a:r>
            <a:r>
              <a:rPr lang="en" sz="1800" b="1" dirty="0">
                <a:solidFill>
                  <a:schemeClr val="dk2"/>
                </a:solidFill>
              </a:rPr>
              <a:t>certified DP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Define cryptographic guarantee: </a:t>
            </a:r>
            <a:r>
              <a:rPr lang="en" sz="1800" b="1" dirty="0">
                <a:solidFill>
                  <a:schemeClr val="dk2"/>
                </a:solidFill>
              </a:rPr>
              <a:t>certified probabilistic mechanisms</a:t>
            </a:r>
            <a:endParaRPr sz="1800" b="1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Define primitive: </a:t>
            </a:r>
            <a:r>
              <a:rPr lang="en" sz="1800" b="1" dirty="0">
                <a:solidFill>
                  <a:schemeClr val="dk2"/>
                </a:solidFill>
              </a:rPr>
              <a:t>random variable commitments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Provide construction for </a:t>
            </a:r>
            <a:r>
              <a:rPr lang="en" sz="1800" b="1" dirty="0">
                <a:solidFill>
                  <a:schemeClr val="dk2"/>
                </a:solidFill>
              </a:rPr>
              <a:t>additive noise mechanisms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Provide </a:t>
            </a:r>
            <a:r>
              <a:rPr lang="en" sz="1800" b="1" dirty="0">
                <a:solidFill>
                  <a:schemeClr val="dk2"/>
                </a:solidFill>
              </a:rPr>
              <a:t>trustworthy private random bits</a:t>
            </a:r>
            <a:r>
              <a:rPr lang="en" sz="1800" dirty="0">
                <a:solidFill>
                  <a:schemeClr val="dk2"/>
                </a:solidFill>
              </a:rPr>
              <a:t> from public random bits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Instantiate for </a:t>
            </a:r>
            <a:r>
              <a:rPr lang="en" sz="1800" b="1" dirty="0">
                <a:solidFill>
                  <a:schemeClr val="dk2"/>
                </a:solidFill>
              </a:rPr>
              <a:t>counting queries</a:t>
            </a:r>
            <a:r>
              <a:rPr lang="en" sz="1800" dirty="0">
                <a:solidFill>
                  <a:schemeClr val="dk2"/>
                </a:solidFill>
              </a:rPr>
              <a:t> with </a:t>
            </a:r>
            <a:r>
              <a:rPr lang="en" sz="1800" b="1" dirty="0">
                <a:solidFill>
                  <a:schemeClr val="dk2"/>
                </a:solidFill>
              </a:rPr>
              <a:t>Binomial noise</a:t>
            </a:r>
            <a:r>
              <a:rPr lang="en" sz="1800" dirty="0">
                <a:solidFill>
                  <a:schemeClr val="dk2"/>
                </a:solidFill>
              </a:rPr>
              <a:t> 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24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Char char="●"/>
            </a:pPr>
            <a:r>
              <a:rPr lang="en" sz="1800" dirty="0">
                <a:solidFill>
                  <a:schemeClr val="dk2"/>
                </a:solidFill>
              </a:rPr>
              <a:t>Implement &amp; evaluate this protocol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365" name="Google Shape;365;p35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Contributions</a:t>
            </a:r>
            <a:endParaRPr/>
          </a:p>
        </p:txBody>
      </p:sp>
      <p:sp>
        <p:nvSpPr>
          <p:cNvPr id="366" name="Google Shape;366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Directions</a:t>
            </a:r>
            <a:endParaRPr/>
          </a:p>
        </p:txBody>
      </p:sp>
      <p:sp>
        <p:nvSpPr>
          <p:cNvPr id="372" name="Google Shape;372;p36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Certifying differentially private machine learning (DP-ML)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Certifying data deletion from machine learning models (MUL)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Certifying fairness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dirty="0"/>
              <a:t>Other probabilistic mechanisms? </a:t>
            </a:r>
            <a:endParaRPr sz="1800" dirty="0"/>
          </a:p>
        </p:txBody>
      </p:sp>
      <p:sp>
        <p:nvSpPr>
          <p:cNvPr id="373" name="Google Shape;373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379" name="Google Shape;379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/>
              <a:t>Correctness:</a:t>
            </a:r>
            <a:r>
              <a:rPr lang="en" sz="1800"/>
              <a:t> The release of an honest </a:t>
            </a:r>
            <a:br>
              <a:rPr lang="en" sz="1800"/>
            </a:br>
            <a:r>
              <a:rPr lang="en" sz="1800"/>
              <a:t>Curator queried by an honest Analyst is (𝛂, 𝛃)-accurate &amp; (𝝴, 𝝳)-DP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i="1"/>
              <a:t>Dishonest-Curator DP:</a:t>
            </a:r>
            <a:r>
              <a:rPr lang="en" sz="1800"/>
              <a:t> Whenever a Curator degrades accuracy </a:t>
            </a:r>
            <a:r>
              <a:rPr lang="en" sz="1800">
                <a:solidFill>
                  <a:schemeClr val="accent3"/>
                </a:solidFill>
              </a:rPr>
              <a:t>or DP</a:t>
            </a:r>
            <a:r>
              <a:rPr lang="en" sz="1800"/>
              <a:t>, an honest Analyst proportionally catches them &amp; raises a failure flag ⊥, i.e. the release is (𝛂, 𝛃+O(Pr[⊥]))-accurate &amp; (𝝴, 𝝳+O(Pr[⊥]))-DP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i="1"/>
              <a:t>Dishonest-Analyst DP:</a:t>
            </a:r>
            <a:r>
              <a:rPr lang="en" sz="1800"/>
              <a:t> Every release of an honest Curator is (𝝴, 𝝳)-DP </a:t>
            </a:r>
            <a:endParaRPr sz="1800"/>
          </a:p>
        </p:txBody>
      </p:sp>
      <p:sp>
        <p:nvSpPr>
          <p:cNvPr id="385" name="Google Shape;385;p38"/>
          <p:cNvSpPr txBox="1"/>
          <p:nvPr/>
        </p:nvSpPr>
        <p:spPr>
          <a:xfrm>
            <a:off x="6949775" y="15285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Answer</a:t>
            </a:r>
            <a:r>
              <a:rPr lang="en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Q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Certified Differential Privacy </a:t>
            </a:r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7830900" y="1028700"/>
            <a:ext cx="1254000" cy="961200"/>
          </a:xfrm>
          <a:prstGeom prst="ellipse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Analyst/Auditor/Verifier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618175" y="931875"/>
            <a:ext cx="1459080" cy="1147176"/>
          </a:xfrm>
          <a:prstGeom prst="cloud">
            <a:avLst/>
          </a:prstGeom>
          <a:solidFill>
            <a:srgbClr val="FFB8A2"/>
          </a:solidFill>
          <a:ln w="28575" cap="flat" cmpd="sng">
            <a:solidFill>
              <a:srgbClr val="EB5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Curator/Prover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1" name="Google Shape;391;p38"/>
          <p:cNvCxnSpPr/>
          <p:nvPr/>
        </p:nvCxnSpPr>
        <p:spPr>
          <a:xfrm>
            <a:off x="7133154" y="1604696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392" name="Google Shape;392;p38"/>
          <p:cNvCxnSpPr/>
          <p:nvPr/>
        </p:nvCxnSpPr>
        <p:spPr>
          <a:xfrm flipH="1">
            <a:off x="7136371" y="1417762"/>
            <a:ext cx="635400" cy="300"/>
          </a:xfrm>
          <a:prstGeom prst="straightConnector1">
            <a:avLst/>
          </a:prstGeom>
          <a:noFill/>
          <a:ln w="28575" cap="flat" cmpd="sng">
            <a:solidFill>
              <a:srgbClr val="EB560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393" name="Google Shape;393;p38"/>
          <p:cNvSpPr txBox="1"/>
          <p:nvPr/>
        </p:nvSpPr>
        <p:spPr>
          <a:xfrm>
            <a:off x="6957725" y="1028700"/>
            <a:ext cx="99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Function</a:t>
            </a:r>
            <a:r>
              <a:rPr lang="en" b="1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 f</a:t>
            </a:r>
            <a:endParaRPr b="1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Where could we get a source of trustworthy public random bits?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399" name="Google Shape;399;p39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The </a:t>
            </a:r>
            <a:r>
              <a:rPr lang="en" sz="1800" b="1"/>
              <a:t>NIST Interoperable Randomness Beacon</a:t>
            </a:r>
            <a:r>
              <a:rPr lang="en" sz="1800"/>
              <a:t>: 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“Intends to promote the availability of </a:t>
            </a:r>
            <a:br>
              <a:rPr lang="en" sz="1800"/>
            </a:br>
            <a:r>
              <a:rPr lang="en" sz="1800" b="1"/>
              <a:t>trusted public randomness as a public utility</a:t>
            </a:r>
            <a:r>
              <a:rPr lang="en" sz="1800"/>
              <a:t>. </a:t>
            </a:r>
            <a:br>
              <a:rPr lang="en" sz="1800"/>
            </a:br>
            <a:r>
              <a:rPr lang="en" sz="1800"/>
              <a:t>This can be used for example for </a:t>
            </a:r>
            <a:r>
              <a:rPr lang="en" sz="1800" b="1"/>
              <a:t>auditability</a:t>
            </a:r>
            <a:r>
              <a:rPr lang="en" sz="1800"/>
              <a:t> &amp; </a:t>
            </a:r>
            <a:br>
              <a:rPr lang="en" sz="1800"/>
            </a:br>
            <a:r>
              <a:rPr lang="en" sz="1800" b="1"/>
              <a:t>transparency</a:t>
            </a:r>
            <a:r>
              <a:rPr lang="en" sz="1800"/>
              <a:t> of services that </a:t>
            </a:r>
            <a:r>
              <a:rPr lang="en" sz="1800" b="1"/>
              <a:t>depend on randomized processes</a:t>
            </a:r>
            <a:r>
              <a:rPr lang="en" sz="1800"/>
              <a:t>.”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400" name="Google Shape;400;p39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br>
              <a:rPr lang="en" sz="1800"/>
            </a:br>
            <a:br>
              <a:rPr lang="en" sz="1800"/>
            </a:br>
            <a:br>
              <a:rPr lang="en" sz="1800"/>
            </a:b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Our Random Variable Bit Commitments turn such trustworthy </a:t>
            </a:r>
            <a:r>
              <a:rPr lang="en" sz="1800" i="1"/>
              <a:t>public</a:t>
            </a:r>
            <a:r>
              <a:rPr lang="en" sz="1800"/>
              <a:t> random bits into </a:t>
            </a:r>
            <a:r>
              <a:rPr lang="en" sz="1800" b="1"/>
              <a:t>trustworthy </a:t>
            </a:r>
            <a:r>
              <a:rPr lang="en" sz="1800" b="1" i="1"/>
              <a:t>private </a:t>
            </a:r>
            <a:r>
              <a:rPr lang="en" sz="1800" b="1"/>
              <a:t>random bits </a:t>
            </a:r>
            <a:endParaRPr sz="1800"/>
          </a:p>
        </p:txBody>
      </p:sp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Certifiability from Public Randomness</a:t>
            </a:r>
            <a:endParaRPr/>
          </a:p>
        </p:txBody>
      </p:sp>
      <p:sp>
        <p:nvSpPr>
          <p:cNvPr id="402" name="Google Shape;402;p39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404" name="Google Shape;4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2725" y="2294300"/>
            <a:ext cx="2417374" cy="63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Complexity Analysis </a:t>
            </a:r>
            <a:endParaRPr/>
          </a:p>
        </p:txBody>
      </p:sp>
      <p:pic>
        <p:nvPicPr>
          <p:cNvPr id="410" name="Google Shape;4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45575"/>
            <a:ext cx="8839199" cy="2393657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0"/>
          <p:cNvSpPr/>
          <p:nvPr/>
        </p:nvSpPr>
        <p:spPr>
          <a:xfrm>
            <a:off x="0" y="0"/>
            <a:ext cx="9144000" cy="4749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2" name="Google Shape;412;p4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197825" y="2121125"/>
            <a:ext cx="87153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197825" y="2461850"/>
            <a:ext cx="8715300" cy="1307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197825" y="3698213"/>
            <a:ext cx="8715300" cy="3936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3786329" y="3899100"/>
            <a:ext cx="153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Probabilistic mechanism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606025" y="3003275"/>
            <a:ext cx="189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Query function 𝐟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9450" y="1493700"/>
            <a:ext cx="76887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/>
              <a:t>Motivation:</a:t>
            </a:r>
            <a:r>
              <a:rPr lang="en" sz="1800"/>
              <a:t> allow external analysis of sensitive databases (DBs)</a:t>
            </a:r>
            <a:endParaRPr sz="1800"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Differential Privacy?</a:t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5359787" y="3152850"/>
            <a:ext cx="1700400" cy="1050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Analyst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976624" y="2623425"/>
            <a:ext cx="1700352" cy="2109456"/>
          </a:xfrm>
          <a:prstGeom prst="cloud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DB Curator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𝐃={x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4" name="Google Shape;104;p15"/>
          <p:cNvCxnSpPr/>
          <p:nvPr/>
        </p:nvCxnSpPr>
        <p:spPr>
          <a:xfrm>
            <a:off x="3786313" y="3932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05" name="Google Shape;105;p15"/>
          <p:cNvCxnSpPr/>
          <p:nvPr/>
        </p:nvCxnSpPr>
        <p:spPr>
          <a:xfrm flipH="1">
            <a:off x="3786313" y="3500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6" name="Google Shape;106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/>
        </p:nvSpPr>
        <p:spPr>
          <a:xfrm>
            <a:off x="3786329" y="3899100"/>
            <a:ext cx="153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Probabilistic mechanism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3606025" y="3003275"/>
            <a:ext cx="189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Query function 𝐟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729450" y="1493700"/>
            <a:ext cx="76887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/>
              <a:t>Motivation:</a:t>
            </a:r>
            <a:r>
              <a:rPr lang="en" sz="1800"/>
              <a:t> allow external analysis of sensitive databases (DBs)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/>
              <a:t>Ex.:</a:t>
            </a:r>
            <a:r>
              <a:rPr lang="en" sz="1800"/>
              <a:t> how many residents of Census block 9821 have income ≥$200k? </a:t>
            </a:r>
            <a:endParaRPr sz="1800"/>
          </a:p>
        </p:txBody>
      </p:sp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294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Differential Privacy?</a:t>
            </a:r>
            <a:endParaRPr/>
          </a:p>
        </p:txBody>
      </p:sp>
      <p:sp>
        <p:nvSpPr>
          <p:cNvPr id="115" name="Google Shape;115;p16"/>
          <p:cNvSpPr/>
          <p:nvPr/>
        </p:nvSpPr>
        <p:spPr>
          <a:xfrm>
            <a:off x="5359787" y="3152850"/>
            <a:ext cx="1700400" cy="1050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Analyst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16"/>
          <p:cNvSpPr/>
          <p:nvPr/>
        </p:nvSpPr>
        <p:spPr>
          <a:xfrm>
            <a:off x="1976624" y="2623425"/>
            <a:ext cx="1700352" cy="2109456"/>
          </a:xfrm>
          <a:prstGeom prst="cloud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DB Curator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𝐃={x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7" name="Google Shape;117;p16"/>
          <p:cNvCxnSpPr/>
          <p:nvPr/>
        </p:nvCxnSpPr>
        <p:spPr>
          <a:xfrm>
            <a:off x="3786313" y="3932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18" name="Google Shape;118;p16"/>
          <p:cNvCxnSpPr/>
          <p:nvPr/>
        </p:nvCxnSpPr>
        <p:spPr>
          <a:xfrm flipH="1">
            <a:off x="3786313" y="3500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3786329" y="3899100"/>
            <a:ext cx="153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Probabilistic mechanism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606025" y="3003275"/>
            <a:ext cx="189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Query function 𝐟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29450" y="1493700"/>
            <a:ext cx="76887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Motivation:</a:t>
            </a:r>
            <a:r>
              <a:rPr lang="en" sz="1800" dirty="0"/>
              <a:t> allow external analysis of sensitive databases (DBs)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 sz="1800" b="1" dirty="0"/>
              <a:t>Differential Privacy (DP):</a:t>
            </a:r>
            <a:r>
              <a:rPr lang="en" sz="1800" dirty="0"/>
              <a:t> can’t tell if an individual is "in" the DB </a:t>
            </a:r>
            <a:br>
              <a:rPr lang="en" sz="1800" dirty="0"/>
            </a:br>
            <a:r>
              <a:rPr lang="en" sz="1800" dirty="0"/>
              <a:t>			      vs "excluded" from the DB </a:t>
            </a:r>
            <a:endParaRPr sz="1800"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7294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Differential Privacy?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5359787" y="3152850"/>
            <a:ext cx="1700400" cy="10506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Analyst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1976624" y="2623425"/>
            <a:ext cx="1700352" cy="2109456"/>
          </a:xfrm>
          <a:prstGeom prst="cloud">
            <a:avLst/>
          </a:prstGeom>
          <a:solidFill>
            <a:schemeClr val="accent6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DB Curator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𝐃={x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1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,x</a:t>
            </a:r>
            <a:r>
              <a:rPr lang="en" baseline="-25000">
                <a:latin typeface="Lato"/>
                <a:ea typeface="Lato"/>
                <a:cs typeface="Lato"/>
                <a:sym typeface="Lato"/>
              </a:rPr>
              <a:t>2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, …}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>
            <a:off x="3786313" y="3932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31" name="Google Shape;131;p17"/>
          <p:cNvCxnSpPr/>
          <p:nvPr/>
        </p:nvCxnSpPr>
        <p:spPr>
          <a:xfrm flipH="1">
            <a:off x="3786313" y="3500175"/>
            <a:ext cx="1530900" cy="30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729449" y="1493625"/>
            <a:ext cx="7940418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Motivation:</a:t>
            </a:r>
            <a:r>
              <a:rPr lang="en" sz="1800" dirty="0"/>
              <a:t> allow external analysis of sensitive databases (DBs)</a:t>
            </a:r>
            <a:endParaRPr sz="1800" dirty="0"/>
          </a:p>
          <a:p>
            <a:pPr lvl="0" indent="-342900">
              <a:spcBef>
                <a:spcPts val="1000"/>
              </a:spcBef>
              <a:buSzPts val="1800"/>
            </a:pPr>
            <a:r>
              <a:rPr lang="en" sz="1800" b="1" dirty="0"/>
              <a:t>Differential Privacy (DP):</a:t>
            </a:r>
            <a:r>
              <a:rPr lang="en" sz="1800" dirty="0"/>
              <a:t> can’t tell if an individual is "in" the DB </a:t>
            </a:r>
            <a:br>
              <a:rPr lang="en" sz="1800" dirty="0"/>
            </a:br>
            <a:r>
              <a:rPr lang="en" sz="1800" dirty="0"/>
              <a:t>			      vs "excluded" from the DB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b="1" dirty="0"/>
              <a:t>Definition: </a:t>
            </a:r>
            <a:r>
              <a:rPr lang="en" sz="1800" dirty="0"/>
              <a:t>a mechanism </a:t>
            </a:r>
            <a:r>
              <a:rPr lang="en" sz="1800" b="1" dirty="0" err="1"/>
              <a:t>M</a:t>
            </a:r>
            <a:r>
              <a:rPr lang="en" sz="1800" b="1" baseline="-25000" dirty="0" err="1"/>
              <a:t>f</a:t>
            </a:r>
            <a:r>
              <a:rPr lang="en" sz="1800" dirty="0"/>
              <a:t> is (𝝴,𝝳)-DP if ∀DB </a:t>
            </a:r>
            <a:r>
              <a:rPr lang="en" sz="1800" b="1" dirty="0"/>
              <a:t>D</a:t>
            </a:r>
            <a:r>
              <a:rPr lang="en" sz="1800" dirty="0"/>
              <a:t>, individuals x, outputs Y</a:t>
            </a: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94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Differential Privacy?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966300" y="3168775"/>
            <a:ext cx="7215000" cy="1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         	  Pr [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∈ Y ] ≤ e</a:t>
            </a:r>
            <a:r>
              <a:rPr lang="en" sz="1800" baseline="30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𝝴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· Pr [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\{x}) ∈ Y ] + 𝝳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45720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Pr [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\{x}) ∈ Y ] ≤ e</a:t>
            </a:r>
            <a:r>
              <a:rPr lang="en" sz="1800" baseline="30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𝝴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· Pr [ 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en" sz="1800" b="1" baseline="-25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</a:t>
            </a:r>
            <a:r>
              <a:rPr lang="en" sz="18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) ∈ Y ] + 𝝳	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Differential Privacy in Practice</a:t>
            </a:r>
            <a:endParaRPr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1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/>
              <a:t>Issues: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Incorrect implementations/bugs [CDEGH+ 2024]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Low transparency [TKBWW 2017] 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b="1" dirty="0">
                <a:solidFill>
                  <a:schemeClr val="accent3"/>
                </a:solidFill>
              </a:rPr>
              <a:t>Conclusion: we need to certify </a:t>
            </a:r>
            <a:endParaRPr sz="1800" b="1" dirty="0">
              <a:solidFill>
                <a:schemeClr val="accent3"/>
              </a:solidFill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24" y="1505450"/>
            <a:ext cx="435797" cy="53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075" y="1623187"/>
            <a:ext cx="1556976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8649" y="1623175"/>
            <a:ext cx="1218403" cy="42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9450" y="1410150"/>
            <a:ext cx="1038488" cy="775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0350" y="1333941"/>
            <a:ext cx="1873208" cy="7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9743" y="1346400"/>
            <a:ext cx="1838533" cy="7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727650" y="6546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Cryptographic Paradigm for Regulatory Compliance</a:t>
            </a:r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727650" y="1493625"/>
            <a:ext cx="7688700" cy="3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Institutions </a:t>
            </a:r>
            <a:r>
              <a:rPr lang="en" sz="1800" i="1"/>
              <a:t>prove</a:t>
            </a:r>
            <a:r>
              <a:rPr lang="en" sz="1800"/>
              <a:t> to auditors… 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(in a formal mathematical sense)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that they are utilizing </a:t>
            </a:r>
            <a:r>
              <a:rPr lang="en" sz="1800" i="1"/>
              <a:t>mechanisms</a:t>
            </a:r>
            <a:r>
              <a:rPr lang="en" sz="1800"/>
              <a:t> for trustworthiness…  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(expressed as mathematical definitions) </a:t>
            </a:r>
            <a:endParaRPr sz="180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at </a:t>
            </a:r>
            <a:r>
              <a:rPr lang="en" sz="1800" i="1"/>
              <a:t>design-time</a:t>
            </a:r>
            <a:r>
              <a:rPr lang="en" sz="1800"/>
              <a:t>. </a:t>
            </a:r>
            <a:endParaRPr sz="1800"/>
          </a:p>
          <a:p>
            <a: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(catching misbehavior as it occurs, not after-the-fact)</a:t>
            </a: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800"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" name="Google Shape;158;p20"/>
          <p:cNvGraphicFramePr/>
          <p:nvPr/>
        </p:nvGraphicFramePr>
        <p:xfrm>
          <a:off x="729450" y="1569825"/>
          <a:ext cx="7688700" cy="2491595"/>
        </p:xfrm>
        <a:graphic>
          <a:graphicData uri="http://schemas.openxmlformats.org/drawingml/2006/table">
            <a:tbl>
              <a:tblPr>
                <a:noFill/>
                <a:tableStyleId>{172FDBD5-6A7E-42F3-AFB4-9D13302515E3}</a:tableStyleId>
              </a:tblPr>
              <a:tblGrid>
                <a:gridCol w="21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9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Centralized DP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Local/MPC DP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Certified DP</a:t>
                      </a:r>
                      <a:endParaRPr sz="1800" b="1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Trusted Curator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24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❌</a:t>
                      </a:r>
                      <a:endParaRPr sz="24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❌</a:t>
                      </a:r>
                      <a:endParaRPr sz="24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Curator has DB</a:t>
                      </a: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24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❌</a:t>
                      </a:r>
                      <a:endParaRPr sz="24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✅</a:t>
                      </a:r>
                      <a:endParaRPr sz="2400" dirty="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729450" y="6546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Trust Models for DP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2911012" y="2338512"/>
            <a:ext cx="1593600" cy="3980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978400" y="3368513"/>
            <a:ext cx="1593600" cy="39808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4788875" y="2338512"/>
            <a:ext cx="1593600" cy="4281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4788875" y="3251200"/>
            <a:ext cx="1593600" cy="51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6666775" y="2338512"/>
            <a:ext cx="1593600" cy="4281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0"/>
          <p:cNvSpPr/>
          <p:nvPr/>
        </p:nvSpPr>
        <p:spPr>
          <a:xfrm>
            <a:off x="6666775" y="3338437"/>
            <a:ext cx="1593600" cy="4281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971650" y="2406900"/>
            <a:ext cx="1655100" cy="32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971650" y="3378625"/>
            <a:ext cx="1655100" cy="32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6666775" y="1648550"/>
            <a:ext cx="1593600" cy="32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2263</Words>
  <Application>Microsoft Macintosh PowerPoint</Application>
  <PresentationFormat>On-screen Show (16:9)</PresentationFormat>
  <Paragraphs>323</Paragraphs>
  <Slides>28</Slides>
  <Notes>28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Lato</vt:lpstr>
      <vt:lpstr>Arial</vt:lpstr>
      <vt:lpstr>Raleway</vt:lpstr>
      <vt:lpstr>Streamline</vt:lpstr>
      <vt:lpstr>Certifying Private  Probabilistic Mechanisms </vt:lpstr>
      <vt:lpstr>Today: Differential Privacy</vt:lpstr>
      <vt:lpstr>What is Differential Privacy?</vt:lpstr>
      <vt:lpstr>What is Differential Privacy?</vt:lpstr>
      <vt:lpstr>What is Differential Privacy?</vt:lpstr>
      <vt:lpstr>What is Differential Privacy?</vt:lpstr>
      <vt:lpstr>Differential Privacy in Practice</vt:lpstr>
      <vt:lpstr>Cryptographic Paradigm for Regulatory Compliance</vt:lpstr>
      <vt:lpstr>Trust Models for DP</vt:lpstr>
      <vt:lpstr>Outline</vt:lpstr>
      <vt:lpstr>Certified Differential Privacy </vt:lpstr>
      <vt:lpstr>Certified Probabilistic Mechanism</vt:lpstr>
      <vt:lpstr>Certified Probabilistic Mechanism</vt:lpstr>
      <vt:lpstr>What is Needed for “Hiding”</vt:lpstr>
      <vt:lpstr>What is a Random Variable Commitment Scheme?</vt:lpstr>
      <vt:lpstr>Certified Additive Noise Mechanisms</vt:lpstr>
      <vt:lpstr>Protocol to Generate a Random Bit Commitment</vt:lpstr>
      <vt:lpstr>Public Certifiability from Public Randomness</vt:lpstr>
      <vt:lpstr>Instantiation of Certified Counting Queries</vt:lpstr>
      <vt:lpstr>Querying Income on the Census PUMS Dataset </vt:lpstr>
      <vt:lpstr>Complexity Analysis </vt:lpstr>
      <vt:lpstr>PowerPoint Presentation</vt:lpstr>
      <vt:lpstr>Summary of Contributions</vt:lpstr>
      <vt:lpstr>Future Directions</vt:lpstr>
      <vt:lpstr>Questions? </vt:lpstr>
      <vt:lpstr>Certified Differential Privacy </vt:lpstr>
      <vt:lpstr>Public Certifiability from Public Randomness</vt:lpstr>
      <vt:lpstr>Complexity Analysis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Certifying Private  Probabilistic Mechanisms </dc:title>
  <cp:lastModifiedBy>Zoe Bell</cp:lastModifiedBy>
  <cp:revision>14</cp:revision>
  <dcterms:modified xsi:type="dcterms:W3CDTF">2024-08-18T05:29:12Z</dcterms:modified>
</cp:coreProperties>
</file>