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69" r:id="rId3"/>
    <p:sldId id="270" r:id="rId4"/>
    <p:sldId id="285" r:id="rId5"/>
    <p:sldId id="271" r:id="rId6"/>
    <p:sldId id="284" r:id="rId7"/>
    <p:sldId id="283" r:id="rId8"/>
    <p:sldId id="273" r:id="rId9"/>
    <p:sldId id="286" r:id="rId10"/>
    <p:sldId id="274" r:id="rId11"/>
    <p:sldId id="275" r:id="rId12"/>
    <p:sldId id="276" r:id="rId13"/>
    <p:sldId id="277" r:id="rId14"/>
    <p:sldId id="278" r:id="rId15"/>
    <p:sldId id="288" r:id="rId16"/>
    <p:sldId id="279" r:id="rId17"/>
    <p:sldId id="290"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15" autoAdjust="0"/>
  </p:normalViewPr>
  <p:slideViewPr>
    <p:cSldViewPr snapToGrid="0">
      <p:cViewPr varScale="1">
        <p:scale>
          <a:sx n="66" d="100"/>
          <a:sy n="66" d="100"/>
        </p:scale>
        <p:origin x="13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42CB6-D42F-4F31-A69E-291E82597AFD}"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F389E-233A-4B63-9A4E-69093B7EC8EC}" type="slidenum">
              <a:rPr lang="en-US" smtClean="0"/>
              <a:t>‹#›</a:t>
            </a:fld>
            <a:endParaRPr lang="en-US"/>
          </a:p>
        </p:txBody>
      </p:sp>
    </p:spTree>
    <p:extLst>
      <p:ext uri="{BB962C8B-B14F-4D97-AF65-F5344CB8AC3E}">
        <p14:creationId xmlns:p14="http://schemas.microsoft.com/office/powerpoint/2010/main" val="179196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George Lu and today I’ll be talking about our paper – Limit on the power of prime-order groups…</a:t>
            </a:r>
          </a:p>
          <a:p>
            <a:endParaRPr lang="en-US" dirty="0"/>
          </a:p>
          <a:p>
            <a:r>
              <a:rPr lang="en-US" dirty="0"/>
              <a:t>Joint work with mark </a:t>
            </a:r>
            <a:r>
              <a:rPr lang="en-US" dirty="0" err="1"/>
              <a:t>zhandry</a:t>
            </a:r>
            <a:endParaRPr lang="en-US" dirty="0"/>
          </a:p>
        </p:txBody>
      </p:sp>
      <p:sp>
        <p:nvSpPr>
          <p:cNvPr id="4" name="Slide Number Placeholder 3"/>
          <p:cNvSpPr>
            <a:spLocks noGrp="1"/>
          </p:cNvSpPr>
          <p:nvPr>
            <p:ph type="sldNum" sz="quarter" idx="5"/>
          </p:nvPr>
        </p:nvSpPr>
        <p:spPr/>
        <p:txBody>
          <a:bodyPr/>
          <a:lstStyle/>
          <a:p>
            <a:fld id="{37644022-357A-4F27-987D-7CEC02D8562D}" type="slidenum">
              <a:rPr lang="en-US" smtClean="0"/>
              <a:t>1</a:t>
            </a:fld>
            <a:endParaRPr lang="en-US"/>
          </a:p>
        </p:txBody>
      </p:sp>
    </p:spTree>
    <p:extLst>
      <p:ext uri="{BB962C8B-B14F-4D97-AF65-F5344CB8AC3E}">
        <p14:creationId xmlns:p14="http://schemas.microsoft.com/office/powerpoint/2010/main" val="204022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show that you cannot reduce a q-type assumption to any smaller assumption in prime order groups, and a … square root in bilinear groups</a:t>
            </a:r>
          </a:p>
        </p:txBody>
      </p:sp>
      <p:sp>
        <p:nvSpPr>
          <p:cNvPr id="4" name="Slide Number Placeholder 3"/>
          <p:cNvSpPr>
            <a:spLocks noGrp="1"/>
          </p:cNvSpPr>
          <p:nvPr>
            <p:ph type="sldNum" sz="quarter" idx="5"/>
          </p:nvPr>
        </p:nvSpPr>
        <p:spPr/>
        <p:txBody>
          <a:bodyPr/>
          <a:lstStyle/>
          <a:p>
            <a:fld id="{3E6F389E-233A-4B63-9A4E-69093B7EC8EC}" type="slidenum">
              <a:rPr lang="en-US" smtClean="0"/>
              <a:t>10</a:t>
            </a:fld>
            <a:endParaRPr lang="en-US"/>
          </a:p>
        </p:txBody>
      </p:sp>
    </p:spTree>
    <p:extLst>
      <p:ext uri="{BB962C8B-B14F-4D97-AF65-F5344CB8AC3E}">
        <p14:creationId xmlns:p14="http://schemas.microsoft.com/office/powerpoint/2010/main" val="213594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are shown in the GGM.</a:t>
            </a:r>
          </a:p>
          <a:p>
            <a:endParaRPr lang="en-US" dirty="0"/>
          </a:p>
          <a:p>
            <a:r>
              <a:rPr lang="en-US" dirty="0"/>
              <a:t>For anyone whose unfamiliar, in the </a:t>
            </a:r>
            <a:r>
              <a:rPr lang="en-US" dirty="0" err="1"/>
              <a:t>ggm</a:t>
            </a:r>
            <a:r>
              <a:rPr lang="en-US" dirty="0"/>
              <a:t> we model a group is a set of oracles, where we can interact with group elements through their discrete log. The oracles have access internal table mapping these group elements to random handles. You can use these labels to do what you’re able to do ‘generically’ with a group, namely the group operation and checking equality,</a:t>
            </a:r>
          </a:p>
        </p:txBody>
      </p:sp>
      <p:sp>
        <p:nvSpPr>
          <p:cNvPr id="4" name="Slide Number Placeholder 3"/>
          <p:cNvSpPr>
            <a:spLocks noGrp="1"/>
          </p:cNvSpPr>
          <p:nvPr>
            <p:ph type="sldNum" sz="quarter" idx="5"/>
          </p:nvPr>
        </p:nvSpPr>
        <p:spPr/>
        <p:txBody>
          <a:bodyPr/>
          <a:lstStyle/>
          <a:p>
            <a:fld id="{3E6F389E-233A-4B63-9A4E-69093B7EC8EC}" type="slidenum">
              <a:rPr lang="en-US" smtClean="0"/>
              <a:t>11</a:t>
            </a:fld>
            <a:endParaRPr lang="en-US"/>
          </a:p>
        </p:txBody>
      </p:sp>
    </p:spTree>
    <p:extLst>
      <p:ext uri="{BB962C8B-B14F-4D97-AF65-F5344CB8AC3E}">
        <p14:creationId xmlns:p14="http://schemas.microsoft.com/office/powerpoint/2010/main" val="121290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want to say, reduce strong </a:t>
            </a:r>
            <a:r>
              <a:rPr lang="en-US" dirty="0" err="1"/>
              <a:t>ddh</a:t>
            </a:r>
            <a:r>
              <a:rPr lang="en-US" dirty="0"/>
              <a:t> to </a:t>
            </a:r>
            <a:r>
              <a:rPr lang="en-US" dirty="0" err="1"/>
              <a:t>ddh</a:t>
            </a:r>
            <a:r>
              <a:rPr lang="en-US" dirty="0"/>
              <a:t>, what we want is an algorithm which acts as an adversary for </a:t>
            </a:r>
            <a:r>
              <a:rPr lang="en-US" dirty="0" err="1"/>
              <a:t>ddh</a:t>
            </a:r>
            <a:r>
              <a:rPr lang="en-US" dirty="0"/>
              <a:t>, but to give it some additional leverage, it’s going to get access to *some* adversary for our q-type assumption. Now if this is any adversary which can break q-</a:t>
            </a:r>
            <a:r>
              <a:rPr lang="en-US" dirty="0" err="1"/>
              <a:t>ddh</a:t>
            </a:r>
            <a:r>
              <a:rPr lang="en-US" dirty="0"/>
              <a:t> with non negligible advantage, then the guarantee is that our reduction should be able to break </a:t>
            </a:r>
            <a:r>
              <a:rPr lang="en-US" dirty="0" err="1"/>
              <a:t>ddh</a:t>
            </a:r>
            <a:r>
              <a:rPr lang="en-US" dirty="0"/>
              <a:t> with </a:t>
            </a:r>
            <a:r>
              <a:rPr lang="en-US" dirty="0" err="1"/>
              <a:t>nonneglible</a:t>
            </a:r>
            <a:r>
              <a:rPr lang="en-US" dirty="0"/>
              <a:t> advantage as well.</a:t>
            </a:r>
          </a:p>
          <a:p>
            <a:endParaRPr lang="en-US" dirty="0"/>
          </a:p>
          <a:p>
            <a:r>
              <a:rPr lang="en-US" dirty="0"/>
              <a:t>What it means for the reduction to be black box is that it interacts with both the group (in the form of GGM oracle) as well as the adversary in a black box way</a:t>
            </a:r>
          </a:p>
        </p:txBody>
      </p:sp>
      <p:sp>
        <p:nvSpPr>
          <p:cNvPr id="4" name="Slide Number Placeholder 3"/>
          <p:cNvSpPr>
            <a:spLocks noGrp="1"/>
          </p:cNvSpPr>
          <p:nvPr>
            <p:ph type="sldNum" sz="quarter" idx="5"/>
          </p:nvPr>
        </p:nvSpPr>
        <p:spPr/>
        <p:txBody>
          <a:bodyPr/>
          <a:lstStyle/>
          <a:p>
            <a:fld id="{3E6F389E-233A-4B63-9A4E-69093B7EC8EC}" type="slidenum">
              <a:rPr lang="en-US" smtClean="0"/>
              <a:t>12</a:t>
            </a:fld>
            <a:endParaRPr lang="en-US"/>
          </a:p>
        </p:txBody>
      </p:sp>
    </p:spTree>
    <p:extLst>
      <p:ext uri="{BB962C8B-B14F-4D97-AF65-F5344CB8AC3E}">
        <p14:creationId xmlns:p14="http://schemas.microsoft.com/office/powerpoint/2010/main" val="323395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people rule out reductions between assumptions?</a:t>
            </a:r>
          </a:p>
          <a:p>
            <a:endParaRPr lang="en-US" dirty="0"/>
          </a:p>
          <a:p>
            <a:r>
              <a:rPr lang="en-US" dirty="0"/>
              <a:t>Recall, a reduction is an algorithm that is given access to an adversary (in our case for a q-type assumption) and needs to use it to break another assumption – in our case, </a:t>
            </a:r>
            <a:r>
              <a:rPr lang="en-US" dirty="0" err="1"/>
              <a:t>ddh</a:t>
            </a:r>
            <a:r>
              <a:rPr lang="en-US" dirty="0"/>
              <a:t>. However, if we’re able to look at the reduction, including their interactions with both the generic group oracles as well as the adversary, and efficiently simulate these interactions, then we’ve essentially created an efficient adversary for our base assumption (</a:t>
            </a:r>
            <a:r>
              <a:rPr lang="en-US" dirty="0" err="1"/>
              <a:t>ddh</a:t>
            </a:r>
            <a:r>
              <a:rPr lang="en-US" dirty="0"/>
              <a:t>) without any external help, meaning that the assumption being reduced to was broken to begin with.</a:t>
            </a:r>
          </a:p>
          <a:p>
            <a:endParaRPr lang="en-US" dirty="0"/>
          </a:p>
          <a:p>
            <a:r>
              <a:rPr lang="en-US" dirty="0"/>
              <a:t>This type of proof techniques are called meta-reductions, first explored in BV98</a:t>
            </a:r>
          </a:p>
          <a:p>
            <a:endParaRPr lang="en-US" dirty="0"/>
          </a:p>
        </p:txBody>
      </p:sp>
      <p:sp>
        <p:nvSpPr>
          <p:cNvPr id="4" name="Slide Number Placeholder 3"/>
          <p:cNvSpPr>
            <a:spLocks noGrp="1"/>
          </p:cNvSpPr>
          <p:nvPr>
            <p:ph type="sldNum" sz="quarter" idx="5"/>
          </p:nvPr>
        </p:nvSpPr>
        <p:spPr/>
        <p:txBody>
          <a:bodyPr/>
          <a:lstStyle/>
          <a:p>
            <a:fld id="{3E6F389E-233A-4B63-9A4E-69093B7EC8EC}" type="slidenum">
              <a:rPr lang="en-US" smtClean="0"/>
              <a:t>13</a:t>
            </a:fld>
            <a:endParaRPr lang="en-US"/>
          </a:p>
        </p:txBody>
      </p:sp>
    </p:spTree>
    <p:extLst>
      <p:ext uri="{BB962C8B-B14F-4D97-AF65-F5344CB8AC3E}">
        <p14:creationId xmlns:p14="http://schemas.microsoft.com/office/powerpoint/2010/main" val="243720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our specific case, our meta-reduction is going to rely on two observations. The first is that since our reduction is given a relatively small number of elements and needs to produce a large number, a black box adversary needs to produce these new group elements as a linear combination of the group elements it’s given. And by looking at the </a:t>
            </a:r>
            <a:r>
              <a:rPr lang="en-US" dirty="0" err="1"/>
              <a:t>ggm</a:t>
            </a:r>
            <a:r>
              <a:rPr lang="en-US" dirty="0"/>
              <a:t> oracle calls, we can actually figure out this linear combination M, which means we’ve restricted the values of h to a relatively low rank subspace.</a:t>
            </a:r>
          </a:p>
        </p:txBody>
      </p:sp>
      <p:sp>
        <p:nvSpPr>
          <p:cNvPr id="4" name="Slide Number Placeholder 3"/>
          <p:cNvSpPr>
            <a:spLocks noGrp="1"/>
          </p:cNvSpPr>
          <p:nvPr>
            <p:ph type="sldNum" sz="quarter" idx="5"/>
          </p:nvPr>
        </p:nvSpPr>
        <p:spPr/>
        <p:txBody>
          <a:bodyPr/>
          <a:lstStyle/>
          <a:p>
            <a:fld id="{3E6F389E-233A-4B63-9A4E-69093B7EC8EC}" type="slidenum">
              <a:rPr lang="en-US" smtClean="0"/>
              <a:t>14</a:t>
            </a:fld>
            <a:endParaRPr lang="en-US"/>
          </a:p>
        </p:txBody>
      </p:sp>
    </p:spTree>
    <p:extLst>
      <p:ext uri="{BB962C8B-B14F-4D97-AF65-F5344CB8AC3E}">
        <p14:creationId xmlns:p14="http://schemas.microsoft.com/office/powerpoint/2010/main" val="187506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our second observation is that in assumptions containing these powers, very few actually lie in *any* fixed low rank subspace. </a:t>
            </a:r>
          </a:p>
          <a:p>
            <a:endParaRPr lang="en-US" dirty="0"/>
          </a:p>
          <a:p>
            <a:r>
              <a:rPr lang="en-US" dirty="0"/>
              <a:t>This comes from the pretty well known fact that given the evaluation of any q points on various powers gives a full rank matrix.</a:t>
            </a:r>
          </a:p>
          <a:p>
            <a:r>
              <a:rPr lang="en-US" dirty="0"/>
              <a:t>If </a:t>
            </a:r>
          </a:p>
        </p:txBody>
      </p:sp>
      <p:sp>
        <p:nvSpPr>
          <p:cNvPr id="4" name="Slide Number Placeholder 3"/>
          <p:cNvSpPr>
            <a:spLocks noGrp="1"/>
          </p:cNvSpPr>
          <p:nvPr>
            <p:ph type="sldNum" sz="quarter" idx="5"/>
          </p:nvPr>
        </p:nvSpPr>
        <p:spPr/>
        <p:txBody>
          <a:bodyPr/>
          <a:lstStyle/>
          <a:p>
            <a:fld id="{3E6F389E-233A-4B63-9A4E-69093B7EC8EC}" type="slidenum">
              <a:rPr lang="en-US" smtClean="0"/>
              <a:t>15</a:t>
            </a:fld>
            <a:endParaRPr lang="en-US"/>
          </a:p>
        </p:txBody>
      </p:sp>
    </p:spTree>
    <p:extLst>
      <p:ext uri="{BB962C8B-B14F-4D97-AF65-F5344CB8AC3E}">
        <p14:creationId xmlns:p14="http://schemas.microsoft.com/office/powerpoint/2010/main" val="40252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this all together, what our meta-reduction does is simulate the reduction, and wait for it to query its ‘adversary’. Whenever such a query happens, our meta-reduction looks at how these group elements were created, and finds all values of x which could have possibly fallen into this span. Now since there are only a couple such values, our meta-reduction can query the </a:t>
            </a:r>
            <a:r>
              <a:rPr lang="en-US" dirty="0" err="1"/>
              <a:t>ggm</a:t>
            </a:r>
            <a:r>
              <a:rPr lang="en-US" dirty="0"/>
              <a:t> oracle on its own and find out which case it’s in, and using this knowledge of x to break the assumption.</a:t>
            </a:r>
          </a:p>
        </p:txBody>
      </p:sp>
      <p:sp>
        <p:nvSpPr>
          <p:cNvPr id="4" name="Slide Number Placeholder 3"/>
          <p:cNvSpPr>
            <a:spLocks noGrp="1"/>
          </p:cNvSpPr>
          <p:nvPr>
            <p:ph type="sldNum" sz="quarter" idx="5"/>
          </p:nvPr>
        </p:nvSpPr>
        <p:spPr/>
        <p:txBody>
          <a:bodyPr/>
          <a:lstStyle/>
          <a:p>
            <a:fld id="{3E6F389E-233A-4B63-9A4E-69093B7EC8EC}" type="slidenum">
              <a:rPr lang="en-US" smtClean="0"/>
              <a:t>16</a:t>
            </a:fld>
            <a:endParaRPr lang="en-US"/>
          </a:p>
        </p:txBody>
      </p:sp>
    </p:spTree>
    <p:extLst>
      <p:ext uri="{BB962C8B-B14F-4D97-AF65-F5344CB8AC3E}">
        <p14:creationId xmlns:p14="http://schemas.microsoft.com/office/powerpoint/2010/main" val="423117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maybe contrary to what the title would lead you to believe, we’re going to start by talking about composite order groups. </a:t>
            </a:r>
          </a:p>
          <a:p>
            <a:endParaRPr lang="en-US" dirty="0"/>
          </a:p>
          <a:p>
            <a:r>
              <a:rPr lang="en-US" dirty="0"/>
              <a:t>Cyclic group, generator, and the order of the group is the product of several distinct (large) prime factors </a:t>
            </a:r>
          </a:p>
          <a:p>
            <a:endParaRPr lang="en-US" dirty="0"/>
          </a:p>
          <a:p>
            <a:r>
              <a:rPr lang="en-US" dirty="0"/>
              <a:t>Optionally, and to get a lot of the functionality mentioned next, there’ll be pairings in some of these groups</a:t>
            </a:r>
          </a:p>
        </p:txBody>
      </p:sp>
      <p:sp>
        <p:nvSpPr>
          <p:cNvPr id="4" name="Slide Number Placeholder 3"/>
          <p:cNvSpPr>
            <a:spLocks noGrp="1"/>
          </p:cNvSpPr>
          <p:nvPr>
            <p:ph type="sldNum" sz="quarter" idx="5"/>
          </p:nvPr>
        </p:nvSpPr>
        <p:spPr/>
        <p:txBody>
          <a:bodyPr/>
          <a:lstStyle/>
          <a:p>
            <a:fld id="{3E6F389E-233A-4B63-9A4E-69093B7EC8EC}" type="slidenum">
              <a:rPr lang="en-US" smtClean="0"/>
              <a:t>2</a:t>
            </a:fld>
            <a:endParaRPr lang="en-US"/>
          </a:p>
        </p:txBody>
      </p:sp>
    </p:spTree>
    <p:extLst>
      <p:ext uri="{BB962C8B-B14F-4D97-AF65-F5344CB8AC3E}">
        <p14:creationId xmlns:p14="http://schemas.microsoft.com/office/powerpoint/2010/main" val="15210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there’s been a great deal of success in achieving advanced crypto primitives (or security notions) using composite order groups, from encryptions schemes, proof systems, signatures…</a:t>
            </a:r>
          </a:p>
        </p:txBody>
      </p:sp>
      <p:sp>
        <p:nvSpPr>
          <p:cNvPr id="4" name="Slide Number Placeholder 3"/>
          <p:cNvSpPr>
            <a:spLocks noGrp="1"/>
          </p:cNvSpPr>
          <p:nvPr>
            <p:ph type="sldNum" sz="quarter" idx="5"/>
          </p:nvPr>
        </p:nvSpPr>
        <p:spPr/>
        <p:txBody>
          <a:bodyPr/>
          <a:lstStyle/>
          <a:p>
            <a:fld id="{3E6F389E-233A-4B63-9A4E-69093B7EC8EC}" type="slidenum">
              <a:rPr lang="en-US" smtClean="0"/>
              <a:t>3</a:t>
            </a:fld>
            <a:endParaRPr lang="en-US"/>
          </a:p>
        </p:txBody>
      </p:sp>
    </p:spTree>
    <p:extLst>
      <p:ext uri="{BB962C8B-B14F-4D97-AF65-F5344CB8AC3E}">
        <p14:creationId xmlns:p14="http://schemas.microsoft.com/office/powerpoint/2010/main" val="362466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what’s made composite order groups so useful is this security assumption of subgroup decision. Since our composite order group can be decomposed into a bunch of prime-order subgroups, subgroup decision essentially says that an adversary won’t be able to tell which sets of subgroups a term comes from. </a:t>
            </a:r>
          </a:p>
          <a:p>
            <a:endParaRPr lang="en-US" dirty="0"/>
          </a:p>
          <a:p>
            <a:r>
              <a:rPr lang="en-US" dirty="0"/>
              <a:t>This comes in pretty useful in a lot of security proofs, where you can undetectably add noise by inserting it into certain subgroups.. </a:t>
            </a:r>
          </a:p>
        </p:txBody>
      </p:sp>
      <p:sp>
        <p:nvSpPr>
          <p:cNvPr id="4" name="Slide Number Placeholder 3"/>
          <p:cNvSpPr>
            <a:spLocks noGrp="1"/>
          </p:cNvSpPr>
          <p:nvPr>
            <p:ph type="sldNum" sz="quarter" idx="5"/>
          </p:nvPr>
        </p:nvSpPr>
        <p:spPr/>
        <p:txBody>
          <a:bodyPr/>
          <a:lstStyle/>
          <a:p>
            <a:fld id="{3E6F389E-233A-4B63-9A4E-69093B7EC8EC}" type="slidenum">
              <a:rPr lang="en-US" smtClean="0"/>
              <a:t>4</a:t>
            </a:fld>
            <a:endParaRPr lang="en-US"/>
          </a:p>
        </p:txBody>
      </p:sp>
    </p:spTree>
    <p:extLst>
      <p:ext uri="{BB962C8B-B14F-4D97-AF65-F5344CB8AC3E}">
        <p14:creationId xmlns:p14="http://schemas.microsoft.com/office/powerpoint/2010/main" val="221102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composite order groups also come with a great deal of largely practical downsides, </a:t>
            </a:r>
          </a:p>
          <a:p>
            <a:endParaRPr lang="en-US" dirty="0"/>
          </a:p>
          <a:p>
            <a:r>
              <a:rPr lang="en-US" dirty="0"/>
              <a:t>The problem basically that they’re big and slow, and this stems from the fact that we need to guard against factoring the order of the group. Since we have </a:t>
            </a:r>
            <a:r>
              <a:rPr lang="en-US" dirty="0" err="1"/>
              <a:t>subexponential</a:t>
            </a:r>
            <a:r>
              <a:rPr lang="en-US" dirty="0"/>
              <a:t> time factoring algorithms a lot more efficient than discrete log, in order to get the same security level as prime order groups, we need to set the order of the group (and correspondingly the representation size) to be several times larger than otherwise, which also increases the time for all our group operations. And finally, the fact that factoring exists means that you have to be sure that whoever generated the group doesn’t retain the factoring or anything, as they can use it to break subgroup decision.</a:t>
            </a:r>
          </a:p>
        </p:txBody>
      </p:sp>
      <p:sp>
        <p:nvSpPr>
          <p:cNvPr id="4" name="Slide Number Placeholder 3"/>
          <p:cNvSpPr>
            <a:spLocks noGrp="1"/>
          </p:cNvSpPr>
          <p:nvPr>
            <p:ph type="sldNum" sz="quarter" idx="5"/>
          </p:nvPr>
        </p:nvSpPr>
        <p:spPr/>
        <p:txBody>
          <a:bodyPr/>
          <a:lstStyle/>
          <a:p>
            <a:fld id="{3E6F389E-233A-4B63-9A4E-69093B7EC8EC}" type="slidenum">
              <a:rPr lang="en-US" smtClean="0"/>
              <a:t>5</a:t>
            </a:fld>
            <a:endParaRPr lang="en-US"/>
          </a:p>
        </p:txBody>
      </p:sp>
    </p:spTree>
    <p:extLst>
      <p:ext uri="{BB962C8B-B14F-4D97-AF65-F5344CB8AC3E}">
        <p14:creationId xmlns:p14="http://schemas.microsoft.com/office/powerpoint/2010/main" val="109553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there’s been another long line of work attempting to translate composite to prime order groups. So the high level idea is that we’re going to approximate these subgroups of the composite order group with linear subspaces encoded in the exponent of a prime order group. Now if we look at this simple example, notice that deciding if a random element is in the equivalent ‘G_1’, or (g, </a:t>
            </a:r>
            <a:r>
              <a:rPr lang="en-US" dirty="0" err="1"/>
              <a:t>g^a</a:t>
            </a:r>
            <a:r>
              <a:rPr lang="en-US" dirty="0"/>
              <a:t>) is just deciding whether c is </a:t>
            </a:r>
            <a:r>
              <a:rPr lang="en-US" dirty="0" err="1"/>
              <a:t>g^ab</a:t>
            </a:r>
            <a:r>
              <a:rPr lang="en-US" dirty="0"/>
              <a:t>, which of course we can reduce to </a:t>
            </a:r>
            <a:r>
              <a:rPr lang="en-US" dirty="0" err="1"/>
              <a:t>ddh</a:t>
            </a:r>
            <a:r>
              <a:rPr lang="en-US" dirty="0"/>
              <a:t>. More generally, we’ve seen that a lot of these features of composite order groups can be reduced to the hardness of </a:t>
            </a:r>
            <a:r>
              <a:rPr lang="en-US" dirty="0" err="1"/>
              <a:t>dlin</a:t>
            </a:r>
            <a:r>
              <a:rPr lang="en-US" dirty="0"/>
              <a:t> or </a:t>
            </a:r>
            <a:r>
              <a:rPr lang="en-US" dirty="0" err="1"/>
              <a:t>sxdh</a:t>
            </a:r>
            <a:r>
              <a:rPr lang="en-US" dirty="0"/>
              <a:t>.</a:t>
            </a:r>
          </a:p>
        </p:txBody>
      </p:sp>
      <p:sp>
        <p:nvSpPr>
          <p:cNvPr id="4" name="Slide Number Placeholder 3"/>
          <p:cNvSpPr>
            <a:spLocks noGrp="1"/>
          </p:cNvSpPr>
          <p:nvPr>
            <p:ph type="sldNum" sz="quarter" idx="5"/>
          </p:nvPr>
        </p:nvSpPr>
        <p:spPr/>
        <p:txBody>
          <a:bodyPr/>
          <a:lstStyle/>
          <a:p>
            <a:fld id="{3E6F389E-233A-4B63-9A4E-69093B7EC8EC}" type="slidenum">
              <a:rPr lang="en-US" smtClean="0"/>
              <a:t>6</a:t>
            </a:fld>
            <a:endParaRPr lang="en-US"/>
          </a:p>
        </p:txBody>
      </p:sp>
    </p:spTree>
    <p:extLst>
      <p:ext uri="{BB962C8B-B14F-4D97-AF65-F5344CB8AC3E}">
        <p14:creationId xmlns:p14="http://schemas.microsoft.com/office/powerpoint/2010/main" val="180144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has been really successful, and in fact all of these results I’ve mentioned before have had a prime order analogue. It’s also even been informally mentioned in a couple of these works that maybe ‘everything’ constructed in composite order groups can have some prime order analogue.</a:t>
            </a:r>
          </a:p>
        </p:txBody>
      </p:sp>
      <p:sp>
        <p:nvSpPr>
          <p:cNvPr id="4" name="Slide Number Placeholder 3"/>
          <p:cNvSpPr>
            <a:spLocks noGrp="1"/>
          </p:cNvSpPr>
          <p:nvPr>
            <p:ph type="sldNum" sz="quarter" idx="5"/>
          </p:nvPr>
        </p:nvSpPr>
        <p:spPr/>
        <p:txBody>
          <a:bodyPr/>
          <a:lstStyle/>
          <a:p>
            <a:fld id="{3E6F389E-233A-4B63-9A4E-69093B7EC8EC}" type="slidenum">
              <a:rPr lang="en-US" smtClean="0"/>
              <a:t>7</a:t>
            </a:fld>
            <a:endParaRPr lang="en-US"/>
          </a:p>
        </p:txBody>
      </p:sp>
    </p:spTree>
    <p:extLst>
      <p:ext uri="{BB962C8B-B14F-4D97-AF65-F5344CB8AC3E}">
        <p14:creationId xmlns:p14="http://schemas.microsoft.com/office/powerpoint/2010/main" val="58279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mild spoilers, or if you read the title, we show that this is in fact not the case. But to discuss our result, sorry we’re going to have to through one more definition. </a:t>
            </a:r>
          </a:p>
          <a:p>
            <a:endParaRPr lang="en-US" dirty="0"/>
          </a:p>
          <a:p>
            <a:r>
              <a:rPr lang="en-US" dirty="0"/>
              <a:t>So in general, q-type assumptions are any assumption which is parameterized with a value q, and the number of group elements given out in the assumption grows with q. But typically, like in our example of q-strong DDH, this shows up in the form of successive powers of a random element. </a:t>
            </a:r>
          </a:p>
          <a:p>
            <a:endParaRPr lang="en-US" dirty="0"/>
          </a:p>
          <a:p>
            <a:r>
              <a:rPr lang="en-US" dirty="0"/>
              <a:t>Q-type assumptions are somewhat desirable in building cryptography as they allow us to build more structured, smaller cryptosystems while still having a security proof. The downside, however, is that we’re making a stronger assumption – in fact we’re making a family of assumptions and there are generic attacks that also grow stronger as q grows.</a:t>
            </a:r>
          </a:p>
        </p:txBody>
      </p:sp>
      <p:sp>
        <p:nvSpPr>
          <p:cNvPr id="4" name="Slide Number Placeholder 3"/>
          <p:cNvSpPr>
            <a:spLocks noGrp="1"/>
          </p:cNvSpPr>
          <p:nvPr>
            <p:ph type="sldNum" sz="quarter" idx="5"/>
          </p:nvPr>
        </p:nvSpPr>
        <p:spPr/>
        <p:txBody>
          <a:bodyPr/>
          <a:lstStyle/>
          <a:p>
            <a:fld id="{3E6F389E-233A-4B63-9A4E-69093B7EC8EC}" type="slidenum">
              <a:rPr lang="en-US" smtClean="0"/>
              <a:t>8</a:t>
            </a:fld>
            <a:endParaRPr lang="en-US"/>
          </a:p>
        </p:txBody>
      </p:sp>
    </p:spTree>
    <p:extLst>
      <p:ext uri="{BB962C8B-B14F-4D97-AF65-F5344CB8AC3E}">
        <p14:creationId xmlns:p14="http://schemas.microsoft.com/office/powerpoint/2010/main" val="250597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enough, in the setting of composite order groups, there’s been a line of work on what’s been called the Deja-Q framework, which reduces some classes of q-type assumptions to subgroup decision, which is of course a fixed size assumption. Using their translation, they’ve been able to show a couple schemes which enjoy both the compression/compactness of q-type assumptions while still benefitting from having security based on a static assumption.</a:t>
            </a:r>
          </a:p>
          <a:p>
            <a:endParaRPr lang="en-US" dirty="0"/>
          </a:p>
          <a:p>
            <a:r>
              <a:rPr lang="en-US" dirty="0"/>
              <a:t>And now, just like before, we can ask if this is a technique we can translate into prime order groups.</a:t>
            </a:r>
          </a:p>
        </p:txBody>
      </p:sp>
      <p:sp>
        <p:nvSpPr>
          <p:cNvPr id="4" name="Slide Number Placeholder 3"/>
          <p:cNvSpPr>
            <a:spLocks noGrp="1"/>
          </p:cNvSpPr>
          <p:nvPr>
            <p:ph type="sldNum" sz="quarter" idx="5"/>
          </p:nvPr>
        </p:nvSpPr>
        <p:spPr/>
        <p:txBody>
          <a:bodyPr/>
          <a:lstStyle/>
          <a:p>
            <a:fld id="{3E6F389E-233A-4B63-9A4E-69093B7EC8EC}" type="slidenum">
              <a:rPr lang="en-US" smtClean="0"/>
              <a:t>9</a:t>
            </a:fld>
            <a:endParaRPr lang="en-US"/>
          </a:p>
        </p:txBody>
      </p:sp>
    </p:spTree>
    <p:extLst>
      <p:ext uri="{BB962C8B-B14F-4D97-AF65-F5344CB8AC3E}">
        <p14:creationId xmlns:p14="http://schemas.microsoft.com/office/powerpoint/2010/main" val="402443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20EB-6063-8F28-5BC5-09D23A7F1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16355-05BA-8558-8272-5DEB0A9B4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F4C8B-4680-FDA4-6BC5-5B85640AE72F}"/>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E4BCA970-00BA-475F-30A7-32A3FE950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54447-9FFB-FA40-2358-48C1F134C6B6}"/>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120140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6AFF-EAA8-41C1-FBE0-D2F0C62C4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68E05-4B43-70B5-7255-08B41FC36C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1E5B2-60B2-FB86-C28B-1A5549286158}"/>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7A6A6D53-0596-F80C-8197-407F9531F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6F949-73EA-E0E6-E394-02727E51CD3B}"/>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250537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97EE3-0CC2-A2D5-9478-D7E88C51A0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ACF6F-D56A-E998-6F8B-A502F1F28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43B7F-FF2A-D568-D5BD-2BA22668CA6A}"/>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FC15C674-8529-FC54-6249-B970D24AE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0ABEF-09E1-F018-F622-5674E1B5DDC9}"/>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380716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7F0E-E5EB-7A5B-61B2-EB2C06D5E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93808-C003-9755-FB07-8B14E9808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779F2-9B78-6E5C-7C70-E53BA0B5B3ED}"/>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FAC7B4B2-571F-3940-5976-5337AD82A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B0A8D-9CC4-55DB-BC09-1AB0E710E263}"/>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312658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FC6B-19C7-573D-1BBF-D42A56674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FA2BD-92BF-5C3E-F125-6C58C13C9C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E0424D-45B0-1686-BBD4-91D38F66BF4D}"/>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CC13C682-27E3-B811-B064-73E5A913E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42DF5-F91E-0BC3-CE2D-0EE4C026D2DF}"/>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35089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973B-51FF-9AB8-CAC2-B21C20DF3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622CF-9577-5EE4-97D5-A0C8F10F2D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864EF-F32A-E45F-FD4C-45BB94F4C3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6BEC00-4942-6C82-EAE0-143565DB5000}"/>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6" name="Footer Placeholder 5">
            <a:extLst>
              <a:ext uri="{FF2B5EF4-FFF2-40B4-BE49-F238E27FC236}">
                <a16:creationId xmlns:a16="http://schemas.microsoft.com/office/drawing/2014/main" id="{17B03D2C-2C18-D81E-B75A-843450739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00A16-0371-C36E-A0A0-08B24E572E83}"/>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11805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E978-1A16-3EBE-6D14-411EA27961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5010B2-BCA9-44EF-9954-4BA8B2C06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4E5DD-8A79-C363-C3BB-1F9BF7BFE7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91A9B-C646-5983-8BCF-209A43B26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4E543-8F9C-290B-2717-A8B9FAB49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BD242-5707-C314-11E6-6E8CB3868D73}"/>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8" name="Footer Placeholder 7">
            <a:extLst>
              <a:ext uri="{FF2B5EF4-FFF2-40B4-BE49-F238E27FC236}">
                <a16:creationId xmlns:a16="http://schemas.microsoft.com/office/drawing/2014/main" id="{0AA589D6-D5B0-BC85-89B7-B509B9C24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514F13-888F-34AA-0BE7-EBFE55826C23}"/>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245559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E761-FCDC-040B-36D2-47638DEA7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3E94F-EC15-2EE7-9F27-EA4638854AC3}"/>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4" name="Footer Placeholder 3">
            <a:extLst>
              <a:ext uri="{FF2B5EF4-FFF2-40B4-BE49-F238E27FC236}">
                <a16:creationId xmlns:a16="http://schemas.microsoft.com/office/drawing/2014/main" id="{5046934F-C283-CFC1-1E68-AE6B40AD0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28971F-2946-306E-14F2-A75352F6820A}"/>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36355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68F3-7B0D-B6E7-99B4-3C0ACDFAF17E}"/>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3" name="Footer Placeholder 2">
            <a:extLst>
              <a:ext uri="{FF2B5EF4-FFF2-40B4-BE49-F238E27FC236}">
                <a16:creationId xmlns:a16="http://schemas.microsoft.com/office/drawing/2014/main" id="{3EB1A24A-E2DC-AEEA-584E-23344172C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BFF80-04C5-AC9F-D7EF-93C82CB32689}"/>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336991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1ED8-5ED4-01E3-DBC3-4DDD4370D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54B3FE-3226-363E-47A1-4A4B5D434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6E31F-4F81-7E1C-39F8-B2902353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3AFA3-BB25-D5F2-EFBE-64BCC4E4F816}"/>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6" name="Footer Placeholder 5">
            <a:extLst>
              <a:ext uri="{FF2B5EF4-FFF2-40B4-BE49-F238E27FC236}">
                <a16:creationId xmlns:a16="http://schemas.microsoft.com/office/drawing/2014/main" id="{FC6E4F9A-6B6B-A8D4-9538-6D943EFF1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F9798-E197-EA4E-BA3C-5D561DD808FF}"/>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96344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2DF9-503F-F206-BA23-8FCA82E21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647C66-2EDC-C4FC-04AB-BCE3FBB29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1B94D-D952-CD2E-9A5C-C34855BEF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ADFF3-EB8D-E31A-F975-C0C99D1FB316}"/>
              </a:ext>
            </a:extLst>
          </p:cNvPr>
          <p:cNvSpPr>
            <a:spLocks noGrp="1"/>
          </p:cNvSpPr>
          <p:nvPr>
            <p:ph type="dt" sz="half" idx="10"/>
          </p:nvPr>
        </p:nvSpPr>
        <p:spPr/>
        <p:txBody>
          <a:bodyPr/>
          <a:lstStyle/>
          <a:p>
            <a:fld id="{3032AA3F-11C7-48C3-B42F-EA840F940E5A}" type="datetimeFigureOut">
              <a:rPr lang="en-US" smtClean="0"/>
              <a:t>8/6/2024</a:t>
            </a:fld>
            <a:endParaRPr lang="en-US"/>
          </a:p>
        </p:txBody>
      </p:sp>
      <p:sp>
        <p:nvSpPr>
          <p:cNvPr id="6" name="Footer Placeholder 5">
            <a:extLst>
              <a:ext uri="{FF2B5EF4-FFF2-40B4-BE49-F238E27FC236}">
                <a16:creationId xmlns:a16="http://schemas.microsoft.com/office/drawing/2014/main" id="{BB2A3A02-2440-2380-651F-D2967EEAA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92B77-2394-718D-B5E1-08045DB1501B}"/>
              </a:ext>
            </a:extLst>
          </p:cNvPr>
          <p:cNvSpPr>
            <a:spLocks noGrp="1"/>
          </p:cNvSpPr>
          <p:nvPr>
            <p:ph type="sldNum" sz="quarter" idx="12"/>
          </p:nvPr>
        </p:nvSpPr>
        <p:spPr/>
        <p:txBody>
          <a:bodyPr/>
          <a:lstStyle/>
          <a:p>
            <a:fld id="{4F811560-F376-4489-B28C-65434E0EEF1D}" type="slidenum">
              <a:rPr lang="en-US" smtClean="0"/>
              <a:t>‹#›</a:t>
            </a:fld>
            <a:endParaRPr lang="en-US"/>
          </a:p>
        </p:txBody>
      </p:sp>
    </p:spTree>
    <p:extLst>
      <p:ext uri="{BB962C8B-B14F-4D97-AF65-F5344CB8AC3E}">
        <p14:creationId xmlns:p14="http://schemas.microsoft.com/office/powerpoint/2010/main" val="216067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215AA-EFED-6965-14FC-7FC7B4369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EB386-B620-417B-AE10-FF325B51D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6F5C-EA7E-42F5-7543-429DFC5A2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32AA3F-11C7-48C3-B42F-EA840F940E5A}" type="datetimeFigureOut">
              <a:rPr lang="en-US" smtClean="0"/>
              <a:t>8/6/2024</a:t>
            </a:fld>
            <a:endParaRPr lang="en-US"/>
          </a:p>
        </p:txBody>
      </p:sp>
      <p:sp>
        <p:nvSpPr>
          <p:cNvPr id="5" name="Footer Placeholder 4">
            <a:extLst>
              <a:ext uri="{FF2B5EF4-FFF2-40B4-BE49-F238E27FC236}">
                <a16:creationId xmlns:a16="http://schemas.microsoft.com/office/drawing/2014/main" id="{1038CC27-4CB7-8856-D033-7EE1EDB5F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5C708D-CA17-F0B8-E86F-26AA44D72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811560-F376-4489-B28C-65434E0EEF1D}" type="slidenum">
              <a:rPr lang="en-US" smtClean="0"/>
              <a:t>‹#›</a:t>
            </a:fld>
            <a:endParaRPr lang="en-US"/>
          </a:p>
        </p:txBody>
      </p:sp>
    </p:spTree>
    <p:extLst>
      <p:ext uri="{BB962C8B-B14F-4D97-AF65-F5344CB8AC3E}">
        <p14:creationId xmlns:p14="http://schemas.microsoft.com/office/powerpoint/2010/main" val="90794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notesSlide" Target="../notesSlides/notesSlide11.xml"/><Relationship Id="rId10" Type="http://schemas.openxmlformats.org/officeDocument/2006/relationships/image" Target="../media/image28.sv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8.png"/><Relationship Id="rId3" Type="http://schemas.openxmlformats.org/officeDocument/2006/relationships/notesSlide" Target="../notesSlides/notesSlide13.xml"/><Relationship Id="rId7" Type="http://schemas.openxmlformats.org/officeDocument/2006/relationships/image" Target="../media/image30.svg"/><Relationship Id="rId12" Type="http://schemas.openxmlformats.org/officeDocument/2006/relationships/image" Target="../media/image37.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9.png"/><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25.png"/><Relationship Id="rId4" Type="http://schemas.openxmlformats.org/officeDocument/2006/relationships/image" Target="../media/image35.png"/><Relationship Id="rId9" Type="http://schemas.openxmlformats.org/officeDocument/2006/relationships/image" Target="../media/image24.pn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0.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9.png"/><Relationship Id="rId3" Type="http://schemas.openxmlformats.org/officeDocument/2006/relationships/notesSlide" Target="../notesSlides/notesSlide16.xml"/><Relationship Id="rId7" Type="http://schemas.openxmlformats.org/officeDocument/2006/relationships/image" Target="../media/image47.png"/><Relationship Id="rId12" Type="http://schemas.openxmlformats.org/officeDocument/2006/relationships/image" Target="../media/image25.png"/><Relationship Id="rId17"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37.svg"/><Relationship Id="rId1" Type="http://schemas.openxmlformats.org/officeDocument/2006/relationships/tags" Target="../tags/tag6.xml"/><Relationship Id="rId6" Type="http://schemas.openxmlformats.org/officeDocument/2006/relationships/image" Target="../media/image35.png"/><Relationship Id="rId11" Type="http://schemas.openxmlformats.org/officeDocument/2006/relationships/image" Target="../media/image24.png"/><Relationship Id="rId5" Type="http://schemas.openxmlformats.org/officeDocument/2006/relationships/image" Target="../media/image9.jpeg"/><Relationship Id="rId1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image" Target="../media/image10.png"/><Relationship Id="rId9" Type="http://schemas.openxmlformats.org/officeDocument/2006/relationships/image" Target="../media/image42.pn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hyperlink" Target="https://eprint.iacr.org/2024/99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490-F5C7-4539-817C-B58101411EFF}"/>
              </a:ext>
            </a:extLst>
          </p:cNvPr>
          <p:cNvSpPr>
            <a:spLocks noGrp="1"/>
          </p:cNvSpPr>
          <p:nvPr>
            <p:ph type="ctrTitle"/>
          </p:nvPr>
        </p:nvSpPr>
        <p:spPr>
          <a:xfrm>
            <a:off x="1524000" y="829065"/>
            <a:ext cx="9144000" cy="2387600"/>
          </a:xfrm>
        </p:spPr>
        <p:txBody>
          <a:bodyPr>
            <a:normAutofit fontScale="90000"/>
          </a:bodyPr>
          <a:lstStyle/>
          <a:p>
            <a:r>
              <a:rPr lang="en-US" b="0" i="0" dirty="0">
                <a:solidFill>
                  <a:srgbClr val="212529"/>
                </a:solidFill>
                <a:effectLst/>
                <a:latin typeface="system-ui"/>
              </a:rPr>
              <a:t>Limits on the Power of Prime-Order Groups: Separating Q-Type from Static Assumptions</a:t>
            </a:r>
            <a:endParaRPr lang="en-US" dirty="0"/>
          </a:p>
        </p:txBody>
      </p:sp>
      <p:sp>
        <p:nvSpPr>
          <p:cNvPr id="3" name="Subtitle 2">
            <a:extLst>
              <a:ext uri="{FF2B5EF4-FFF2-40B4-BE49-F238E27FC236}">
                <a16:creationId xmlns:a16="http://schemas.microsoft.com/office/drawing/2014/main" id="{92E34944-F417-448D-A451-0A080B048C44}"/>
              </a:ext>
            </a:extLst>
          </p:cNvPr>
          <p:cNvSpPr>
            <a:spLocks noGrp="1"/>
          </p:cNvSpPr>
          <p:nvPr>
            <p:ph type="subTitle" idx="1"/>
          </p:nvPr>
        </p:nvSpPr>
        <p:spPr>
          <a:xfrm>
            <a:off x="1524000" y="3810718"/>
            <a:ext cx="9144000" cy="1257300"/>
          </a:xfrm>
        </p:spPr>
        <p:txBody>
          <a:bodyPr/>
          <a:lstStyle/>
          <a:p>
            <a:r>
              <a:rPr lang="en-US" u="sng" dirty="0"/>
              <a:t>George Lu</a:t>
            </a:r>
            <a:r>
              <a:rPr lang="en-US" dirty="0"/>
              <a:t>          Mark </a:t>
            </a:r>
            <a:r>
              <a:rPr lang="en-US" dirty="0" err="1"/>
              <a:t>Zhandry</a:t>
            </a:r>
            <a:endParaRPr lang="en-US" dirty="0"/>
          </a:p>
        </p:txBody>
      </p:sp>
      <p:pic>
        <p:nvPicPr>
          <p:cNvPr id="1026" name="Picture 2">
            <a:extLst>
              <a:ext uri="{FF2B5EF4-FFF2-40B4-BE49-F238E27FC236}">
                <a16:creationId xmlns:a16="http://schemas.microsoft.com/office/drawing/2014/main" id="{8563C7A4-D772-45BD-96F8-A6F2C44C4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953" y="4643641"/>
            <a:ext cx="1285240" cy="1285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FE9360-FB2A-482E-9890-609F4A4B1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630" y="4556760"/>
            <a:ext cx="2804160" cy="1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8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50B-A9D5-EB3D-2858-2DE8D10A720C}"/>
              </a:ext>
            </a:extLst>
          </p:cNvPr>
          <p:cNvSpPr>
            <a:spLocks noGrp="1"/>
          </p:cNvSpPr>
          <p:nvPr>
            <p:ph type="title"/>
          </p:nvPr>
        </p:nvSpPr>
        <p:spPr/>
        <p:txBody>
          <a:bodyPr/>
          <a:lstStyle/>
          <a:p>
            <a:r>
              <a:rPr lang="en-US" dirty="0"/>
              <a:t>Our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404D8F-4656-3DF9-A92B-6641F8BC952B}"/>
                  </a:ext>
                </a:extLst>
              </p:cNvPr>
              <p:cNvSpPr>
                <a:spLocks noGrp="1"/>
              </p:cNvSpPr>
              <p:nvPr>
                <p:ph idx="1"/>
              </p:nvPr>
            </p:nvSpPr>
            <p:spPr/>
            <p:txBody>
              <a:bodyPr/>
              <a:lstStyle/>
              <a:p>
                <a:r>
                  <a:rPr lang="en-US" dirty="0"/>
                  <a:t>Theorem 1 [Informal]</a:t>
                </a:r>
              </a:p>
              <a:p>
                <a:pPr lvl="1"/>
                <a:r>
                  <a:rPr lang="en-US" dirty="0"/>
                  <a:t>There does not exist a black-box reduction from any q-type assumption to any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r>
                  <a:rPr lang="en-US" dirty="0"/>
                  <a:t> size assumption in prime order groups for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𝑝𝑜𝑙𝑦</m:t>
                    </m:r>
                    <m:r>
                      <a:rPr lang="en-US"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oMath>
                </a14:m>
                <a:r>
                  <a:rPr lang="en-US" dirty="0"/>
                  <a:t>.</a:t>
                </a:r>
              </a:p>
              <a:p>
                <a:pPr lvl="1"/>
                <a:endParaRPr lang="en-US" dirty="0"/>
              </a:p>
              <a:p>
                <a:r>
                  <a:rPr lang="en-US" dirty="0"/>
                  <a:t>Theorem 2 [Informal]</a:t>
                </a:r>
              </a:p>
              <a:p>
                <a:pPr lvl="1"/>
                <a:r>
                  <a:rPr lang="en-US" dirty="0"/>
                  <a:t>There does not exist a black-box reduction from any q-type assumption to any </a:t>
                </a:r>
                <a14:m>
                  <m:oMath xmlns:m="http://schemas.openxmlformats.org/officeDocument/2006/math">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e>
                    </m:rad>
                  </m:oMath>
                </a14:m>
                <a:r>
                  <a:rPr lang="en-US" dirty="0"/>
                  <a:t> size assumption in prime order </a:t>
                </a:r>
                <a:r>
                  <a:rPr lang="en-US" i="1" dirty="0"/>
                  <a:t>bilinear</a:t>
                </a:r>
                <a:r>
                  <a:rPr lang="en-US" dirty="0"/>
                  <a:t> groups for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𝑝𝑜𝑙𝑦</m:t>
                    </m:r>
                    <m:r>
                      <a:rPr lang="en-US"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77404D8F-4656-3DF9-A92B-6641F8BC952B}"/>
                  </a:ext>
                </a:extLst>
              </p:cNvPr>
              <p:cNvSpPr>
                <a:spLocks noGrp="1" noRot="1" noChangeAspect="1" noMove="1" noResize="1" noEditPoints="1" noAdjustHandles="1" noChangeArrowheads="1" noChangeShapeType="1" noTextEdit="1"/>
              </p:cNvSpPr>
              <p:nvPr>
                <p:ph idx="1"/>
              </p:nvPr>
            </p:nvSpPr>
            <p:spPr>
              <a:blipFill>
                <a:blip r:embed="rId3"/>
                <a:stretch>
                  <a:fillRect l="-1043" t="-2381" r="-928"/>
                </a:stretch>
              </a:blipFill>
            </p:spPr>
            <p:txBody>
              <a:bodyPr/>
              <a:lstStyle/>
              <a:p>
                <a:r>
                  <a:rPr lang="en-US">
                    <a:noFill/>
                  </a:rPr>
                  <a:t> </a:t>
                </a:r>
              </a:p>
            </p:txBody>
          </p:sp>
        </mc:Fallback>
      </mc:AlternateContent>
    </p:spTree>
    <p:extLst>
      <p:ext uri="{BB962C8B-B14F-4D97-AF65-F5344CB8AC3E}">
        <p14:creationId xmlns:p14="http://schemas.microsoft.com/office/powerpoint/2010/main" val="1483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3AED-98F1-D1CC-7307-80EB0AA7740D}"/>
              </a:ext>
            </a:extLst>
          </p:cNvPr>
          <p:cNvSpPr>
            <a:spLocks noGrp="1"/>
          </p:cNvSpPr>
          <p:nvPr>
            <p:ph type="title"/>
          </p:nvPr>
        </p:nvSpPr>
        <p:spPr/>
        <p:txBody>
          <a:bodyPr/>
          <a:lstStyle/>
          <a:p>
            <a:r>
              <a:rPr lang="en-US" dirty="0"/>
              <a:t>Generic Group Model</a:t>
            </a:r>
          </a:p>
        </p:txBody>
      </p:sp>
      <p:pic>
        <p:nvPicPr>
          <p:cNvPr id="4" name="Content Placeholder 5">
            <a:extLst>
              <a:ext uri="{FF2B5EF4-FFF2-40B4-BE49-F238E27FC236}">
                <a16:creationId xmlns:a16="http://schemas.microsoft.com/office/drawing/2014/main" id="{6A7B386A-E412-9B44-BFFC-67B375EC5D35}"/>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p:blipFill>
        <p:spPr>
          <a:xfrm>
            <a:off x="4791096" y="2443835"/>
            <a:ext cx="1339323" cy="1188720"/>
          </a:xfrm>
          <a:prstGeom prst="rect">
            <a:avLst/>
          </a:prstGeom>
        </p:spPr>
      </p:pic>
      <p:pic>
        <p:nvPicPr>
          <p:cNvPr id="5" name="Content Placeholder 5">
            <a:extLst>
              <a:ext uri="{FF2B5EF4-FFF2-40B4-BE49-F238E27FC236}">
                <a16:creationId xmlns:a16="http://schemas.microsoft.com/office/drawing/2014/main" id="{15EF9C66-F1DC-50A8-0745-33BB85801FFB}"/>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p:blipFill>
        <p:spPr>
          <a:xfrm>
            <a:off x="4791096" y="4119759"/>
            <a:ext cx="1339323" cy="1188720"/>
          </a:xfrm>
          <a:prstGeom prst="rect">
            <a:avLst/>
          </a:prstGeom>
        </p:spPr>
      </p:pic>
      <p:sp>
        <p:nvSpPr>
          <p:cNvPr id="9" name="Arrow: Right 8">
            <a:extLst>
              <a:ext uri="{FF2B5EF4-FFF2-40B4-BE49-F238E27FC236}">
                <a16:creationId xmlns:a16="http://schemas.microsoft.com/office/drawing/2014/main" id="{12DA40C1-03BB-0DC6-212A-B199F85B13C6}"/>
              </a:ext>
            </a:extLst>
          </p:cNvPr>
          <p:cNvSpPr/>
          <p:nvPr/>
        </p:nvSpPr>
        <p:spPr>
          <a:xfrm>
            <a:off x="4093104" y="2800451"/>
            <a:ext cx="697992" cy="475488"/>
          </a:xfrm>
          <a:prstGeom prst="right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B86441D-03CE-F9CC-64CB-B04E331811BF}"/>
              </a:ext>
            </a:extLst>
          </p:cNvPr>
          <p:cNvSpPr/>
          <p:nvPr/>
        </p:nvSpPr>
        <p:spPr>
          <a:xfrm>
            <a:off x="8003103" y="2800451"/>
            <a:ext cx="697992" cy="475488"/>
          </a:xfrm>
          <a:prstGeom prst="right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0046359-32C2-816D-AC7C-3CCBC4B4361C}"/>
              </a:ext>
            </a:extLst>
          </p:cNvPr>
          <p:cNvSpPr/>
          <p:nvPr/>
        </p:nvSpPr>
        <p:spPr>
          <a:xfrm>
            <a:off x="4093104" y="4416939"/>
            <a:ext cx="697992" cy="475488"/>
          </a:xfrm>
          <a:prstGeom prst="right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55822C9-8A03-EB7B-33DE-44E763E44040}"/>
              </a:ext>
            </a:extLst>
          </p:cNvPr>
          <p:cNvSpPr/>
          <p:nvPr/>
        </p:nvSpPr>
        <p:spPr>
          <a:xfrm>
            <a:off x="8003103" y="4416939"/>
            <a:ext cx="697992" cy="475488"/>
          </a:xfrm>
          <a:prstGeom prst="right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79E29B9-0A2B-E735-F9C0-5EA41D031086}"/>
              </a:ext>
            </a:extLst>
          </p:cNvPr>
          <p:cNvSpPr/>
          <p:nvPr/>
        </p:nvSpPr>
        <p:spPr>
          <a:xfrm>
            <a:off x="5194610" y="2725287"/>
            <a:ext cx="404278"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p>
        </p:txBody>
      </p:sp>
      <p:sp>
        <p:nvSpPr>
          <p:cNvPr id="19" name="Rectangle 18">
            <a:extLst>
              <a:ext uri="{FF2B5EF4-FFF2-40B4-BE49-F238E27FC236}">
                <a16:creationId xmlns:a16="http://schemas.microsoft.com/office/drawing/2014/main" id="{CC01ABA5-674F-80CC-1832-F1C064EDD64D}"/>
              </a:ext>
            </a:extLst>
          </p:cNvPr>
          <p:cNvSpPr/>
          <p:nvPr/>
        </p:nvSpPr>
        <p:spPr>
          <a:xfrm>
            <a:off x="5203427" y="4393073"/>
            <a:ext cx="386644" cy="523220"/>
          </a:xfrm>
          <a:prstGeom prst="rect">
            <a:avLst/>
          </a:prstGeom>
          <a:noFill/>
        </p:spPr>
        <p:txBody>
          <a:bodyPr wrap="non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pSp>
        <p:nvGrpSpPr>
          <p:cNvPr id="22" name="Group 21">
            <a:extLst>
              <a:ext uri="{FF2B5EF4-FFF2-40B4-BE49-F238E27FC236}">
                <a16:creationId xmlns:a16="http://schemas.microsoft.com/office/drawing/2014/main" id="{4DB95797-4019-2165-CA65-1F990EEA1315}"/>
              </a:ext>
            </a:extLst>
          </p:cNvPr>
          <p:cNvGrpSpPr/>
          <p:nvPr/>
        </p:nvGrpSpPr>
        <p:grpSpPr>
          <a:xfrm>
            <a:off x="5982095" y="387391"/>
            <a:ext cx="1726692" cy="1532530"/>
            <a:chOff x="5341620" y="1325252"/>
            <a:chExt cx="1726692" cy="1532530"/>
          </a:xfrm>
        </p:grpSpPr>
        <p:pic>
          <p:nvPicPr>
            <p:cNvPr id="21" name="Content Placeholder 5">
              <a:extLst>
                <a:ext uri="{FF2B5EF4-FFF2-40B4-BE49-F238E27FC236}">
                  <a16:creationId xmlns:a16="http://schemas.microsoft.com/office/drawing/2014/main" id="{160214C2-806D-1AE1-8E5E-3E0C00F9FF4A}"/>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p:blipFill>
          <p:spPr>
            <a:xfrm>
              <a:off x="5341620" y="1325252"/>
              <a:ext cx="1726692" cy="1532530"/>
            </a:xfrm>
            <a:prstGeom prst="rect">
              <a:avLst/>
            </a:prstGeom>
          </p:spPr>
        </p:pic>
        <p:pic>
          <p:nvPicPr>
            <p:cNvPr id="4098" name="Picture 2">
              <a:extLst>
                <a:ext uri="{FF2B5EF4-FFF2-40B4-BE49-F238E27FC236}">
                  <a16:creationId xmlns:a16="http://schemas.microsoft.com/office/drawing/2014/main" id="{266F357D-7D0B-7BDF-8952-3A1D466B23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0227" y="1799614"/>
              <a:ext cx="442286" cy="44228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id="{C678EEC0-362B-7704-84B1-622CD4BAA9FE}"/>
              </a:ext>
            </a:extLst>
          </p:cNvPr>
          <p:cNvSpPr/>
          <p:nvPr/>
        </p:nvSpPr>
        <p:spPr>
          <a:xfrm>
            <a:off x="8999625" y="2758351"/>
            <a:ext cx="1885517"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“01110110”</a:t>
            </a:r>
          </a:p>
        </p:txBody>
      </p:sp>
      <p:sp>
        <p:nvSpPr>
          <p:cNvPr id="24" name="Rectangle 23">
            <a:extLst>
              <a:ext uri="{FF2B5EF4-FFF2-40B4-BE49-F238E27FC236}">
                <a16:creationId xmlns:a16="http://schemas.microsoft.com/office/drawing/2014/main" id="{9C013F12-8818-1052-5A29-6AA6524FF020}"/>
              </a:ext>
            </a:extLst>
          </p:cNvPr>
          <p:cNvSpPr/>
          <p:nvPr/>
        </p:nvSpPr>
        <p:spPr>
          <a:xfrm>
            <a:off x="8973208" y="4393073"/>
            <a:ext cx="1938351"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“10010101”</a:t>
            </a:r>
          </a:p>
        </p:txBody>
      </p:sp>
      <p:pic>
        <p:nvPicPr>
          <p:cNvPr id="25" name="Picture 24" descr="Icon&#10;&#10;Description automatically generated">
            <a:extLst>
              <a:ext uri="{FF2B5EF4-FFF2-40B4-BE49-F238E27FC236}">
                <a16:creationId xmlns:a16="http://schemas.microsoft.com/office/drawing/2014/main" id="{B8E11762-08E2-8E8C-5BBC-AA21BCF67C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2607421"/>
            <a:ext cx="758952" cy="758952"/>
          </a:xfrm>
          <a:prstGeom prst="rect">
            <a:avLst/>
          </a:prstGeom>
        </p:spPr>
      </p:pic>
      <p:pic>
        <p:nvPicPr>
          <p:cNvPr id="26" name="Picture 25" descr="Icon&#10;&#10;Description automatically generated">
            <a:extLst>
              <a:ext uri="{FF2B5EF4-FFF2-40B4-BE49-F238E27FC236}">
                <a16:creationId xmlns:a16="http://schemas.microsoft.com/office/drawing/2014/main" id="{F930505E-7305-C4D8-6BB5-D625E7BE5C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4275207"/>
            <a:ext cx="758952" cy="758952"/>
          </a:xfrm>
          <a:prstGeom prst="rect">
            <a:avLst/>
          </a:prstGeom>
        </p:spPr>
      </p:pic>
      <p:sp>
        <p:nvSpPr>
          <p:cNvPr id="27" name="Speech Bubble: Rectangle with Corners Rounded 26">
            <a:extLst>
              <a:ext uri="{FF2B5EF4-FFF2-40B4-BE49-F238E27FC236}">
                <a16:creationId xmlns:a16="http://schemas.microsoft.com/office/drawing/2014/main" id="{D0650044-33BD-3ABA-64CD-8B9D77E14B4A}"/>
              </a:ext>
            </a:extLst>
          </p:cNvPr>
          <p:cNvSpPr/>
          <p:nvPr/>
        </p:nvSpPr>
        <p:spPr>
          <a:xfrm>
            <a:off x="2009483" y="2445633"/>
            <a:ext cx="1867399" cy="830306"/>
          </a:xfrm>
          <a:prstGeom prst="wedgeRoundRectCallout">
            <a:avLst>
              <a:gd name="adj1" fmla="val -67978"/>
              <a:gd name="adj2" fmla="val 2573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Label 3</a:t>
            </a:r>
          </a:p>
        </p:txBody>
      </p:sp>
      <p:sp>
        <p:nvSpPr>
          <p:cNvPr id="28" name="Speech Bubble: Rectangle with Corners Rounded 27">
            <a:extLst>
              <a:ext uri="{FF2B5EF4-FFF2-40B4-BE49-F238E27FC236}">
                <a16:creationId xmlns:a16="http://schemas.microsoft.com/office/drawing/2014/main" id="{4449891B-DACE-90D0-FA98-EEAF9EEA8E6F}"/>
              </a:ext>
            </a:extLst>
          </p:cNvPr>
          <p:cNvSpPr/>
          <p:nvPr/>
        </p:nvSpPr>
        <p:spPr>
          <a:xfrm>
            <a:off x="2009483" y="4187952"/>
            <a:ext cx="1867399" cy="830306"/>
          </a:xfrm>
          <a:prstGeom prst="wedgeRoundRectCallout">
            <a:avLst>
              <a:gd name="adj1" fmla="val -67356"/>
              <a:gd name="adj2" fmla="val 16767"/>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“01110110” + “10000011”</a:t>
            </a:r>
            <a:endParaRPr lang="en-US" dirty="0">
              <a:solidFill>
                <a:schemeClr val="tx1"/>
              </a:solidFill>
            </a:endParaRPr>
          </a:p>
        </p:txBody>
      </p:sp>
      <p:pic>
        <p:nvPicPr>
          <p:cNvPr id="30" name="Graphic 29" descr="Open book outline">
            <a:extLst>
              <a:ext uri="{FF2B5EF4-FFF2-40B4-BE49-F238E27FC236}">
                <a16:creationId xmlns:a16="http://schemas.microsoft.com/office/drawing/2014/main" id="{8831F117-2EB0-112C-1F31-27E8BAB9DC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71211" y="2407125"/>
            <a:ext cx="914400" cy="914400"/>
          </a:xfrm>
          <a:prstGeom prst="rect">
            <a:avLst/>
          </a:prstGeom>
        </p:spPr>
      </p:pic>
      <p:sp>
        <p:nvSpPr>
          <p:cNvPr id="31" name="Rectangle 30">
            <a:extLst>
              <a:ext uri="{FF2B5EF4-FFF2-40B4-BE49-F238E27FC236}">
                <a16:creationId xmlns:a16="http://schemas.microsoft.com/office/drawing/2014/main" id="{B8B4A2C5-119A-74BE-78EC-05EB636241C3}"/>
              </a:ext>
            </a:extLst>
          </p:cNvPr>
          <p:cNvSpPr/>
          <p:nvPr/>
        </p:nvSpPr>
        <p:spPr>
          <a:xfrm>
            <a:off x="6012223" y="3189437"/>
            <a:ext cx="1648079"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 “01110110”</a:t>
            </a:r>
          </a:p>
        </p:txBody>
      </p:sp>
      <p:pic>
        <p:nvPicPr>
          <p:cNvPr id="32" name="Graphic 31" descr="Open book outline">
            <a:extLst>
              <a:ext uri="{FF2B5EF4-FFF2-40B4-BE49-F238E27FC236}">
                <a16:creationId xmlns:a16="http://schemas.microsoft.com/office/drawing/2014/main" id="{24C53C96-F95D-2B6C-B5B8-4026D794C8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71211" y="3935873"/>
            <a:ext cx="914400" cy="914400"/>
          </a:xfrm>
          <a:prstGeom prst="rect">
            <a:avLst/>
          </a:prstGeom>
        </p:spPr>
      </p:pic>
      <p:sp>
        <p:nvSpPr>
          <p:cNvPr id="33" name="Rectangle 32">
            <a:extLst>
              <a:ext uri="{FF2B5EF4-FFF2-40B4-BE49-F238E27FC236}">
                <a16:creationId xmlns:a16="http://schemas.microsoft.com/office/drawing/2014/main" id="{45021187-D568-1E4D-34B7-CC5C6A7530FD}"/>
              </a:ext>
            </a:extLst>
          </p:cNvPr>
          <p:cNvSpPr/>
          <p:nvPr/>
        </p:nvSpPr>
        <p:spPr>
          <a:xfrm>
            <a:off x="5696367" y="4718185"/>
            <a:ext cx="2279791" cy="923330"/>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“01110110” = 3</a:t>
            </a:r>
          </a:p>
          <a:p>
            <a:pPr algn="ctr"/>
            <a:r>
              <a:rPr lang="en-US" sz="1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“10000011” = 5</a:t>
            </a:r>
          </a:p>
          <a:p>
            <a:pPr algn="ct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3+5 = 8 = </a:t>
            </a:r>
            <a:r>
              <a:rPr lang="en-US" sz="1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“10010101”</a:t>
            </a:r>
          </a:p>
        </p:txBody>
      </p:sp>
    </p:spTree>
    <p:extLst>
      <p:ext uri="{BB962C8B-B14F-4D97-AF65-F5344CB8AC3E}">
        <p14:creationId xmlns:p14="http://schemas.microsoft.com/office/powerpoint/2010/main" val="20307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p:bldP spid="19" grpId="0"/>
      <p:bldP spid="23" grpId="0"/>
      <p:bldP spid="24" grpId="0"/>
      <p:bldP spid="27" grpId="0" animBg="1"/>
      <p:bldP spid="28" grpId="0" animBg="1"/>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FBD6-F2CC-D72E-BED6-459E564BEE8B}"/>
              </a:ext>
            </a:extLst>
          </p:cNvPr>
          <p:cNvSpPr>
            <a:spLocks noGrp="1"/>
          </p:cNvSpPr>
          <p:nvPr>
            <p:ph type="title"/>
          </p:nvPr>
        </p:nvSpPr>
        <p:spPr/>
        <p:txBody>
          <a:bodyPr/>
          <a:lstStyle/>
          <a:p>
            <a:r>
              <a:rPr lang="en-US" dirty="0"/>
              <a:t>Black Box Reduction</a:t>
            </a:r>
          </a:p>
        </p:txBody>
      </p:sp>
      <p:grpSp>
        <p:nvGrpSpPr>
          <p:cNvPr id="5" name="Group 4">
            <a:extLst>
              <a:ext uri="{FF2B5EF4-FFF2-40B4-BE49-F238E27FC236}">
                <a16:creationId xmlns:a16="http://schemas.microsoft.com/office/drawing/2014/main" id="{21116F2B-A1CD-0F5A-7C75-EEFD966FDF81}"/>
              </a:ext>
            </a:extLst>
          </p:cNvPr>
          <p:cNvGrpSpPr/>
          <p:nvPr/>
        </p:nvGrpSpPr>
        <p:grpSpPr>
          <a:xfrm>
            <a:off x="5689252" y="1192752"/>
            <a:ext cx="1310640" cy="1124712"/>
            <a:chOff x="5341620" y="1325252"/>
            <a:chExt cx="1726692" cy="1532530"/>
          </a:xfrm>
        </p:grpSpPr>
        <p:pic>
          <p:nvPicPr>
            <p:cNvPr id="6" name="Content Placeholder 5">
              <a:extLst>
                <a:ext uri="{FF2B5EF4-FFF2-40B4-BE49-F238E27FC236}">
                  <a16:creationId xmlns:a16="http://schemas.microsoft.com/office/drawing/2014/main" id="{D2BC0758-3040-0155-CBCC-A752242D088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p:blipFill>
          <p:spPr>
            <a:xfrm>
              <a:off x="5341620" y="1325252"/>
              <a:ext cx="1726692" cy="1532530"/>
            </a:xfrm>
            <a:prstGeom prst="rect">
              <a:avLst/>
            </a:prstGeom>
          </p:spPr>
        </p:pic>
        <p:pic>
          <p:nvPicPr>
            <p:cNvPr id="7" name="Picture 2">
              <a:extLst>
                <a:ext uri="{FF2B5EF4-FFF2-40B4-BE49-F238E27FC236}">
                  <a16:creationId xmlns:a16="http://schemas.microsoft.com/office/drawing/2014/main" id="{EB1325AD-8D43-5915-896B-015567A6C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227" y="1799614"/>
              <a:ext cx="442286" cy="44228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Graphic 3" descr="Devil face outline with solid fill">
            <a:extLst>
              <a:ext uri="{FF2B5EF4-FFF2-40B4-BE49-F238E27FC236}">
                <a16:creationId xmlns:a16="http://schemas.microsoft.com/office/drawing/2014/main" id="{51366188-25C6-5EA5-9ABD-393EC10D97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0544" y="3429000"/>
            <a:ext cx="786512" cy="786512"/>
          </a:xfrm>
          <a:prstGeom prst="rect">
            <a:avLst/>
          </a:prstGeom>
        </p:spPr>
      </p:pic>
      <p:pic>
        <p:nvPicPr>
          <p:cNvPr id="9" name="Picture 8">
            <a:extLst>
              <a:ext uri="{FF2B5EF4-FFF2-40B4-BE49-F238E27FC236}">
                <a16:creationId xmlns:a16="http://schemas.microsoft.com/office/drawing/2014/main" id="{6B78090E-6616-9C82-EB5E-03018B512F2A}"/>
              </a:ext>
            </a:extLst>
          </p:cNvPr>
          <p:cNvPicPr>
            <a:picLocks noChangeAspect="1"/>
          </p:cNvPicPr>
          <p:nvPr/>
        </p:nvPicPr>
        <p:blipFill>
          <a:blip r:embed="rId8"/>
          <a:stretch>
            <a:fillRect/>
          </a:stretch>
        </p:blipFill>
        <p:spPr>
          <a:xfrm>
            <a:off x="5417219" y="3006029"/>
            <a:ext cx="1854707" cy="1854707"/>
          </a:xfrm>
          <a:prstGeom prst="rect">
            <a:avLst/>
          </a:prstGeom>
        </p:spPr>
      </p:pic>
      <p:pic>
        <p:nvPicPr>
          <p:cNvPr id="5124" name="Picture 4" descr="Wizard - Minimalist and Flat Logo - Vector illustration 24142080 Vector Art  at Vecteezy">
            <a:extLst>
              <a:ext uri="{FF2B5EF4-FFF2-40B4-BE49-F238E27FC236}">
                <a16:creationId xmlns:a16="http://schemas.microsoft.com/office/drawing/2014/main" id="{2109E029-058E-70BB-FFEE-AE1900173D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3809" y="2944240"/>
            <a:ext cx="1035116" cy="1854707"/>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AA3C046F-10A3-3F1F-0075-F540BE4B1844}"/>
              </a:ext>
            </a:extLst>
          </p:cNvPr>
          <p:cNvSpPr/>
          <p:nvPr/>
        </p:nvSpPr>
        <p:spPr>
          <a:xfrm>
            <a:off x="2975713" y="2490093"/>
            <a:ext cx="2441505" cy="1031872"/>
          </a:xfrm>
          <a:prstGeom prst="wedgeRoundRectCallout">
            <a:avLst>
              <a:gd name="adj1" fmla="val -63081"/>
              <a:gd name="adj2" fmla="val 3427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Speech Bubble: Rectangle with Corners Rounded 10">
            <a:extLst>
              <a:ext uri="{FF2B5EF4-FFF2-40B4-BE49-F238E27FC236}">
                <a16:creationId xmlns:a16="http://schemas.microsoft.com/office/drawing/2014/main" id="{3B3F6BF5-91D0-6C8C-F597-9A12B73A3107}"/>
              </a:ext>
            </a:extLst>
          </p:cNvPr>
          <p:cNvSpPr/>
          <p:nvPr/>
        </p:nvSpPr>
        <p:spPr>
          <a:xfrm>
            <a:off x="2975712" y="3951670"/>
            <a:ext cx="2441505" cy="1031872"/>
          </a:xfrm>
          <a:prstGeom prst="wedgeRoundRectCallout">
            <a:avLst>
              <a:gd name="adj1" fmla="val 60671"/>
              <a:gd name="adj2" fmla="val -20663"/>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Speech Bubble: Rectangle with Corners Rounded 15">
            <a:extLst>
              <a:ext uri="{FF2B5EF4-FFF2-40B4-BE49-F238E27FC236}">
                <a16:creationId xmlns:a16="http://schemas.microsoft.com/office/drawing/2014/main" id="{537F3428-5610-1252-23B2-5B8402AA71AC}"/>
              </a:ext>
            </a:extLst>
          </p:cNvPr>
          <p:cNvSpPr/>
          <p:nvPr/>
        </p:nvSpPr>
        <p:spPr>
          <a:xfrm>
            <a:off x="7081369" y="2490094"/>
            <a:ext cx="3556821" cy="748378"/>
          </a:xfrm>
          <a:prstGeom prst="wedgeRoundRectCallout">
            <a:avLst>
              <a:gd name="adj1" fmla="val -54854"/>
              <a:gd name="adj2" fmla="val 41610"/>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30" name="Picture 10">
            <a:extLst>
              <a:ext uri="{FF2B5EF4-FFF2-40B4-BE49-F238E27FC236}">
                <a16:creationId xmlns:a16="http://schemas.microsoft.com/office/drawing/2014/main" id="{70453B19-A38B-37C3-3013-276DC061E08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049" t="-11079"/>
          <a:stretch/>
        </p:blipFill>
        <p:spPr bwMode="auto">
          <a:xfrm>
            <a:off x="3324013" y="2657476"/>
            <a:ext cx="1858124" cy="58099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48E23578-3BCA-241B-D36A-30AC718A185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835" t="-2409"/>
          <a:stretch/>
        </p:blipFill>
        <p:spPr bwMode="auto">
          <a:xfrm>
            <a:off x="7438855" y="2657475"/>
            <a:ext cx="2841848" cy="44111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AE907355-57D6-4383-59D9-52EFA1691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0981" y="4215512"/>
            <a:ext cx="1545292" cy="502357"/>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with Corners Rounded 17">
            <a:extLst>
              <a:ext uri="{FF2B5EF4-FFF2-40B4-BE49-F238E27FC236}">
                <a16:creationId xmlns:a16="http://schemas.microsoft.com/office/drawing/2014/main" id="{6F2E8B28-11FD-9C5C-3F6F-B4339BFC4987}"/>
              </a:ext>
            </a:extLst>
          </p:cNvPr>
          <p:cNvSpPr/>
          <p:nvPr/>
        </p:nvSpPr>
        <p:spPr>
          <a:xfrm>
            <a:off x="7081369" y="3903286"/>
            <a:ext cx="3556821" cy="748378"/>
          </a:xfrm>
          <a:prstGeom prst="wedgeRoundRectCallout">
            <a:avLst>
              <a:gd name="adj1" fmla="val 56977"/>
              <a:gd name="adj2" fmla="val -40253"/>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36" name="Picture 16">
            <a:extLst>
              <a:ext uri="{FF2B5EF4-FFF2-40B4-BE49-F238E27FC236}">
                <a16:creationId xmlns:a16="http://schemas.microsoft.com/office/drawing/2014/main" id="{009C8AF2-A08E-49D9-619B-A09F811B83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6904" y="4056194"/>
            <a:ext cx="1511144" cy="4114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7CCF2259-E5E1-869E-729F-47942E4F072B}"/>
              </a:ext>
            </a:extLst>
          </p:cNvPr>
          <p:cNvCxnSpPr>
            <a:cxnSpLocks/>
          </p:cNvCxnSpPr>
          <p:nvPr/>
        </p:nvCxnSpPr>
        <p:spPr>
          <a:xfrm>
            <a:off x="3838575" y="4400550"/>
            <a:ext cx="147638" cy="20955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72E3756C-5722-3C6D-C944-DC09E78AC668}"/>
              </a:ext>
            </a:extLst>
          </p:cNvPr>
          <p:cNvCxnSpPr/>
          <p:nvPr/>
        </p:nvCxnSpPr>
        <p:spPr>
          <a:xfrm>
            <a:off x="6219532" y="2427342"/>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4D98F36-99D6-0F1F-4A36-656F39C19E2B}"/>
              </a:ext>
            </a:extLst>
          </p:cNvPr>
          <p:cNvCxnSpPr>
            <a:cxnSpLocks/>
          </p:cNvCxnSpPr>
          <p:nvPr/>
        </p:nvCxnSpPr>
        <p:spPr>
          <a:xfrm flipH="1" flipV="1">
            <a:off x="6414168" y="2427343"/>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oiletry, cosmetic&#10;&#10;Description automatically generated">
            <a:extLst>
              <a:ext uri="{FF2B5EF4-FFF2-40B4-BE49-F238E27FC236}">
                <a16:creationId xmlns:a16="http://schemas.microsoft.com/office/drawing/2014/main" id="{A986E6A6-2DA5-95DE-E7E7-986F3C53C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7140" y="3537075"/>
            <a:ext cx="1506028" cy="1506028"/>
          </a:xfrm>
          <a:prstGeom prst="rect">
            <a:avLst/>
          </a:prstGeom>
        </p:spPr>
      </p:pic>
      <p:sp>
        <p:nvSpPr>
          <p:cNvPr id="2" name="Title 1">
            <a:extLst>
              <a:ext uri="{FF2B5EF4-FFF2-40B4-BE49-F238E27FC236}">
                <a16:creationId xmlns:a16="http://schemas.microsoft.com/office/drawing/2014/main" id="{54DF43AD-E445-1C6E-BD08-4D88213644EC}"/>
              </a:ext>
            </a:extLst>
          </p:cNvPr>
          <p:cNvSpPr>
            <a:spLocks noGrp="1"/>
          </p:cNvSpPr>
          <p:nvPr>
            <p:ph type="title"/>
          </p:nvPr>
        </p:nvSpPr>
        <p:spPr/>
        <p:txBody>
          <a:bodyPr/>
          <a:lstStyle/>
          <a:p>
            <a:r>
              <a:rPr lang="en-US" dirty="0"/>
              <a:t>Ruling Out Black Box Reductions</a:t>
            </a:r>
          </a:p>
        </p:txBody>
      </p:sp>
      <p:pic>
        <p:nvPicPr>
          <p:cNvPr id="4" name="Picture 3">
            <a:extLst>
              <a:ext uri="{FF2B5EF4-FFF2-40B4-BE49-F238E27FC236}">
                <a16:creationId xmlns:a16="http://schemas.microsoft.com/office/drawing/2014/main" id="{E9E2A21D-F5F9-6523-A2A1-30F4B0717C22}"/>
              </a:ext>
            </a:extLst>
          </p:cNvPr>
          <p:cNvPicPr>
            <a:picLocks noChangeAspect="1"/>
          </p:cNvPicPr>
          <p:nvPr/>
        </p:nvPicPr>
        <p:blipFill>
          <a:blip r:embed="rId5"/>
          <a:stretch>
            <a:fillRect/>
          </a:stretch>
        </p:blipFill>
        <p:spPr>
          <a:xfrm>
            <a:off x="3291781" y="3611686"/>
            <a:ext cx="1508820" cy="1508820"/>
          </a:xfrm>
          <a:prstGeom prst="rect">
            <a:avLst/>
          </a:prstGeom>
        </p:spPr>
      </p:pic>
      <p:pic>
        <p:nvPicPr>
          <p:cNvPr id="6" name="Graphic 5" descr="Devil face outline with solid fill">
            <a:extLst>
              <a:ext uri="{FF2B5EF4-FFF2-40B4-BE49-F238E27FC236}">
                <a16:creationId xmlns:a16="http://schemas.microsoft.com/office/drawing/2014/main" id="{3BFF8DE2-ADCA-2BCB-A0D1-29F14B62D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5553" y="3972840"/>
            <a:ext cx="786512" cy="786512"/>
          </a:xfrm>
          <a:prstGeom prst="rect">
            <a:avLst/>
          </a:prstGeom>
        </p:spPr>
      </p:pic>
      <p:pic>
        <p:nvPicPr>
          <p:cNvPr id="7" name="Picture 4" descr="Wizard - Minimalist and Flat Logo - Vector illustration 24142080 Vector Art  at Vecteezy">
            <a:extLst>
              <a:ext uri="{FF2B5EF4-FFF2-40B4-BE49-F238E27FC236}">
                <a16:creationId xmlns:a16="http://schemas.microsoft.com/office/drawing/2014/main" id="{02310FF4-05D4-2210-F60A-B56E7F1DE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9592" y="3611686"/>
            <a:ext cx="757237" cy="135680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D51252A0-72DB-F7B4-6C49-21A6E94FA1CD}"/>
              </a:ext>
            </a:extLst>
          </p:cNvPr>
          <p:cNvGrpSpPr/>
          <p:nvPr/>
        </p:nvGrpSpPr>
        <p:grpSpPr>
          <a:xfrm>
            <a:off x="3394476" y="1690688"/>
            <a:ext cx="1303429" cy="1160077"/>
            <a:chOff x="5341620" y="1325252"/>
            <a:chExt cx="1726692" cy="1532530"/>
          </a:xfrm>
        </p:grpSpPr>
        <p:pic>
          <p:nvPicPr>
            <p:cNvPr id="9" name="Content Placeholder 5">
              <a:extLst>
                <a:ext uri="{FF2B5EF4-FFF2-40B4-BE49-F238E27FC236}">
                  <a16:creationId xmlns:a16="http://schemas.microsoft.com/office/drawing/2014/main" id="{4F2AB0E7-123F-232E-1410-F148A410D91A}"/>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rcRect/>
            <a:stretch/>
          </p:blipFill>
          <p:spPr>
            <a:xfrm>
              <a:off x="5341620" y="1325252"/>
              <a:ext cx="1726692" cy="1532530"/>
            </a:xfrm>
            <a:prstGeom prst="rect">
              <a:avLst/>
            </a:prstGeom>
          </p:spPr>
        </p:pic>
        <p:pic>
          <p:nvPicPr>
            <p:cNvPr id="10" name="Picture 2">
              <a:extLst>
                <a:ext uri="{FF2B5EF4-FFF2-40B4-BE49-F238E27FC236}">
                  <a16:creationId xmlns:a16="http://schemas.microsoft.com/office/drawing/2014/main" id="{F25F16BC-B74B-7D34-73D1-84587B574A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0227" y="1799614"/>
              <a:ext cx="442286" cy="4422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a:extLst>
              <a:ext uri="{FF2B5EF4-FFF2-40B4-BE49-F238E27FC236}">
                <a16:creationId xmlns:a16="http://schemas.microsoft.com/office/drawing/2014/main" id="{7776830E-94F1-918A-CC74-9F841B55FC8A}"/>
              </a:ext>
            </a:extLst>
          </p:cNvPr>
          <p:cNvCxnSpPr/>
          <p:nvPr/>
        </p:nvCxnSpPr>
        <p:spPr>
          <a:xfrm>
            <a:off x="3953852" y="2888767"/>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E74EB7-377D-BA8C-71CA-A83B7205CFF5}"/>
              </a:ext>
            </a:extLst>
          </p:cNvPr>
          <p:cNvCxnSpPr>
            <a:cxnSpLocks/>
          </p:cNvCxnSpPr>
          <p:nvPr/>
        </p:nvCxnSpPr>
        <p:spPr>
          <a:xfrm flipH="1" flipV="1">
            <a:off x="4148488" y="2888768"/>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A03A3F0-2730-A0DE-684A-2057FA682613}"/>
              </a:ext>
            </a:extLst>
          </p:cNvPr>
          <p:cNvCxnSpPr>
            <a:cxnSpLocks/>
          </p:cNvCxnSpPr>
          <p:nvPr/>
        </p:nvCxnSpPr>
        <p:spPr>
          <a:xfrm rot="5400000">
            <a:off x="5131979" y="4067647"/>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1D40EB2-E8BE-422D-84F1-E47DE8021139}"/>
              </a:ext>
            </a:extLst>
          </p:cNvPr>
          <p:cNvCxnSpPr>
            <a:cxnSpLocks/>
          </p:cNvCxnSpPr>
          <p:nvPr/>
        </p:nvCxnSpPr>
        <p:spPr>
          <a:xfrm rot="5400000" flipH="1" flipV="1">
            <a:off x="5131980" y="4296248"/>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47E96F3-61E9-26A0-2584-C88AE50801C7}"/>
              </a:ext>
            </a:extLst>
          </p:cNvPr>
          <p:cNvCxnSpPr>
            <a:cxnSpLocks/>
          </p:cNvCxnSpPr>
          <p:nvPr/>
        </p:nvCxnSpPr>
        <p:spPr>
          <a:xfrm rot="5400000">
            <a:off x="3069338" y="4067648"/>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775D1F7-88CD-24FD-13AA-9DE9F9409737}"/>
              </a:ext>
            </a:extLst>
          </p:cNvPr>
          <p:cNvCxnSpPr>
            <a:cxnSpLocks/>
          </p:cNvCxnSpPr>
          <p:nvPr/>
        </p:nvCxnSpPr>
        <p:spPr>
          <a:xfrm rot="5400000" flipH="1" flipV="1">
            <a:off x="3069339" y="4296249"/>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9" name="Picture 18" descr="A picture containing toiletry, cosmetic&#10;&#10;Description automatically generated">
            <a:extLst>
              <a:ext uri="{FF2B5EF4-FFF2-40B4-BE49-F238E27FC236}">
                <a16:creationId xmlns:a16="http://schemas.microsoft.com/office/drawing/2014/main" id="{2721BED7-C0B0-89A7-059E-AFF2F465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553" y="2730209"/>
            <a:ext cx="762000" cy="762000"/>
          </a:xfrm>
          <a:prstGeom prst="rect">
            <a:avLst/>
          </a:prstGeom>
        </p:spPr>
      </p:pic>
      <p:pic>
        <p:nvPicPr>
          <p:cNvPr id="20" name="Graphic 19" descr="Magnifying glass with solid fill">
            <a:extLst>
              <a:ext uri="{FF2B5EF4-FFF2-40B4-BE49-F238E27FC236}">
                <a16:creationId xmlns:a16="http://schemas.microsoft.com/office/drawing/2014/main" id="{3A677DF8-659D-6D1C-C1BE-8E0DA75201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0634" y="3637101"/>
            <a:ext cx="444886" cy="444886"/>
          </a:xfrm>
          <a:prstGeom prst="rect">
            <a:avLst/>
          </a:prstGeom>
        </p:spPr>
      </p:pic>
      <p:pic>
        <p:nvPicPr>
          <p:cNvPr id="21" name="Graphic 20" descr="Magnifying glass with solid fill">
            <a:extLst>
              <a:ext uri="{FF2B5EF4-FFF2-40B4-BE49-F238E27FC236}">
                <a16:creationId xmlns:a16="http://schemas.microsoft.com/office/drawing/2014/main" id="{B35F44D6-5A65-E578-0A84-6253060573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3877" y="2865721"/>
            <a:ext cx="444886" cy="444886"/>
          </a:xfrm>
          <a:prstGeom prst="rect">
            <a:avLst/>
          </a:prstGeom>
        </p:spPr>
      </p:pic>
      <p:pic>
        <p:nvPicPr>
          <p:cNvPr id="22" name="Picture 21" descr="A picture containing toiletry, cosmetic&#10;&#10;Description automatically generated">
            <a:extLst>
              <a:ext uri="{FF2B5EF4-FFF2-40B4-BE49-F238E27FC236}">
                <a16:creationId xmlns:a16="http://schemas.microsoft.com/office/drawing/2014/main" id="{748E7041-7EAC-7223-3738-413AE4DCC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378" y="1897204"/>
            <a:ext cx="762000" cy="762000"/>
          </a:xfrm>
          <a:prstGeom prst="rect">
            <a:avLst/>
          </a:prstGeom>
        </p:spPr>
      </p:pic>
      <p:pic>
        <p:nvPicPr>
          <p:cNvPr id="23" name="Picture 22" descr="A picture containing toiletry, cosmetic&#10;&#10;Description automatically generated">
            <a:extLst>
              <a:ext uri="{FF2B5EF4-FFF2-40B4-BE49-F238E27FC236}">
                <a16:creationId xmlns:a16="http://schemas.microsoft.com/office/drawing/2014/main" id="{8383E09F-8ADF-5B48-6968-9175B9124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065" y="3997352"/>
            <a:ext cx="762000" cy="762000"/>
          </a:xfrm>
          <a:prstGeom prst="rect">
            <a:avLst/>
          </a:prstGeom>
        </p:spPr>
      </p:pic>
      <p:sp>
        <p:nvSpPr>
          <p:cNvPr id="26" name="Arrow: Right 25">
            <a:extLst>
              <a:ext uri="{FF2B5EF4-FFF2-40B4-BE49-F238E27FC236}">
                <a16:creationId xmlns:a16="http://schemas.microsoft.com/office/drawing/2014/main" id="{06D947C2-D570-C8D1-E62F-0D91D86AC78E}"/>
              </a:ext>
            </a:extLst>
          </p:cNvPr>
          <p:cNvSpPr/>
          <p:nvPr/>
        </p:nvSpPr>
        <p:spPr>
          <a:xfrm>
            <a:off x="6791520" y="4064920"/>
            <a:ext cx="1072320" cy="850263"/>
          </a:xfrm>
          <a:prstGeom prst="right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Wizard - Minimalist and Flat Logo - Vector illustration 24142080 Vector Art  at Vecteezy">
            <a:extLst>
              <a:ext uri="{FF2B5EF4-FFF2-40B4-BE49-F238E27FC236}">
                <a16:creationId xmlns:a16="http://schemas.microsoft.com/office/drawing/2014/main" id="{0D8CA6D6-DCF6-D97A-68FC-44575B04EB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800" y="3611687"/>
            <a:ext cx="757237" cy="135680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BF153569-A0C0-0A1E-8AAF-467E47F39CE5}"/>
              </a:ext>
            </a:extLst>
          </p:cNvPr>
          <p:cNvCxnSpPr>
            <a:cxnSpLocks/>
          </p:cNvCxnSpPr>
          <p:nvPr/>
        </p:nvCxnSpPr>
        <p:spPr>
          <a:xfrm rot="5400000">
            <a:off x="9567546" y="4067649"/>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D2A2518-0A6F-2657-732B-DBC44D90F716}"/>
              </a:ext>
            </a:extLst>
          </p:cNvPr>
          <p:cNvCxnSpPr>
            <a:cxnSpLocks/>
          </p:cNvCxnSpPr>
          <p:nvPr/>
        </p:nvCxnSpPr>
        <p:spPr>
          <a:xfrm rot="5400000" flipH="1" flipV="1">
            <a:off x="9567547" y="4296250"/>
            <a:ext cx="0" cy="4448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1" name="Graphic 30" descr="Devil face outline with solid fill">
            <a:extLst>
              <a:ext uri="{FF2B5EF4-FFF2-40B4-BE49-F238E27FC236}">
                <a16:creationId xmlns:a16="http://schemas.microsoft.com/office/drawing/2014/main" id="{7E55EF8C-2622-349D-15D1-5B8F056135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50581" y="3859544"/>
            <a:ext cx="659146" cy="659146"/>
          </a:xfrm>
          <a:prstGeom prst="rect">
            <a:avLst/>
          </a:prstGeom>
        </p:spPr>
      </p:pic>
      <p:sp>
        <p:nvSpPr>
          <p:cNvPr id="3" name="Rectangle 2">
            <a:extLst>
              <a:ext uri="{FF2B5EF4-FFF2-40B4-BE49-F238E27FC236}">
                <a16:creationId xmlns:a16="http://schemas.microsoft.com/office/drawing/2014/main" id="{B5652120-CB39-483D-A225-2E90D4FD6609}"/>
              </a:ext>
            </a:extLst>
          </p:cNvPr>
          <p:cNvSpPr/>
          <p:nvPr/>
        </p:nvSpPr>
        <p:spPr>
          <a:xfrm>
            <a:off x="5503987" y="1654357"/>
            <a:ext cx="384111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Meta-Reductions [BV98]</a:t>
            </a:r>
          </a:p>
        </p:txBody>
      </p:sp>
    </p:spTree>
    <p:extLst>
      <p:ext uri="{BB962C8B-B14F-4D97-AF65-F5344CB8AC3E}">
        <p14:creationId xmlns:p14="http://schemas.microsoft.com/office/powerpoint/2010/main" val="223546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izard - Minimalist and Flat Logo - Vector illustration 24142080 Vector Art  at Vecteezy">
            <a:extLst>
              <a:ext uri="{FF2B5EF4-FFF2-40B4-BE49-F238E27FC236}">
                <a16:creationId xmlns:a16="http://schemas.microsoft.com/office/drawing/2014/main" id="{DFF58267-6BED-21FA-9C8C-B13C41AC9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147" y="1615920"/>
            <a:ext cx="215997" cy="387020"/>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A558FF69-189D-66B7-79D1-828A5FF28A2C}"/>
              </a:ext>
            </a:extLst>
          </p:cNvPr>
          <p:cNvSpPr/>
          <p:nvPr/>
        </p:nvSpPr>
        <p:spPr>
          <a:xfrm>
            <a:off x="4064000" y="2602361"/>
            <a:ext cx="4958494" cy="953790"/>
          </a:xfrm>
          <a:prstGeom prst="wedgeRoundRectCallout">
            <a:avLst>
              <a:gd name="adj1" fmla="val -54034"/>
              <a:gd name="adj2" fmla="val 1604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9224168-A5D2-69F5-1738-EA008635C164}"/>
              </a:ext>
            </a:extLst>
          </p:cNvPr>
          <p:cNvSpPr>
            <a:spLocks noGrp="1"/>
          </p:cNvSpPr>
          <p:nvPr>
            <p:ph type="title"/>
          </p:nvPr>
        </p:nvSpPr>
        <p:spPr/>
        <p:txBody>
          <a:bodyPr/>
          <a:lstStyle/>
          <a:p>
            <a:r>
              <a:rPr lang="en-US" dirty="0"/>
              <a:t>Observation 1</a:t>
            </a:r>
          </a:p>
        </p:txBody>
      </p:sp>
      <p:pic>
        <p:nvPicPr>
          <p:cNvPr id="6" name="Picture 2">
            <a:extLst>
              <a:ext uri="{FF2B5EF4-FFF2-40B4-BE49-F238E27FC236}">
                <a16:creationId xmlns:a16="http://schemas.microsoft.com/office/drawing/2014/main" id="{CCE9EFF8-63DC-3A0F-4537-86032E23D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93" y="2186826"/>
            <a:ext cx="1854708" cy="3372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9C5DBB6-63F4-AC65-AD13-470A64737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331" y="2787872"/>
            <a:ext cx="4572000" cy="673331"/>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Devil face outline with solid fill">
            <a:extLst>
              <a:ext uri="{FF2B5EF4-FFF2-40B4-BE49-F238E27FC236}">
                <a16:creationId xmlns:a16="http://schemas.microsoft.com/office/drawing/2014/main" id="{97683630-9BC9-7A16-5D65-C285D9FA5C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3437" y="3049049"/>
            <a:ext cx="1014204" cy="1014204"/>
          </a:xfrm>
          <a:prstGeom prst="rect">
            <a:avLst/>
          </a:prstGeom>
        </p:spPr>
      </p:pic>
      <p:pic>
        <p:nvPicPr>
          <p:cNvPr id="11" name="Picture 10">
            <a:extLst>
              <a:ext uri="{FF2B5EF4-FFF2-40B4-BE49-F238E27FC236}">
                <a16:creationId xmlns:a16="http://schemas.microsoft.com/office/drawing/2014/main" id="{42B4DA18-9900-011E-DCBA-41DE56B8FCE8}"/>
              </a:ext>
            </a:extLst>
          </p:cNvPr>
          <p:cNvPicPr>
            <a:picLocks noChangeAspect="1"/>
          </p:cNvPicPr>
          <p:nvPr/>
        </p:nvPicPr>
        <p:blipFill>
          <a:blip r:embed="rId8"/>
          <a:stretch>
            <a:fillRect/>
          </a:stretch>
        </p:blipFill>
        <p:spPr>
          <a:xfrm>
            <a:off x="2311461" y="2602361"/>
            <a:ext cx="1854707" cy="1854707"/>
          </a:xfrm>
          <a:prstGeom prst="rect">
            <a:avLst/>
          </a:prstGeom>
        </p:spPr>
      </p:pic>
      <p:pic>
        <p:nvPicPr>
          <p:cNvPr id="7178" name="Picture 10">
            <a:extLst>
              <a:ext uri="{FF2B5EF4-FFF2-40B4-BE49-F238E27FC236}">
                <a16:creationId xmlns:a16="http://schemas.microsoft.com/office/drawing/2014/main" id="{972CDC15-DB1D-A4AE-D829-816DB969BC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3228" y="4646963"/>
            <a:ext cx="8615363" cy="59511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B42B1F85-E50C-CD3B-B012-CA981C8373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7290" y="5458308"/>
            <a:ext cx="2767237" cy="801651"/>
          </a:xfrm>
          <a:prstGeom prst="rect">
            <a:avLst/>
          </a:prstGeom>
          <a:noFill/>
          <a:extLst>
            <a:ext uri="{909E8E84-426E-40DD-AFC4-6F175D3DCCD1}">
              <a14:hiddenFill xmlns:a14="http://schemas.microsoft.com/office/drawing/2010/main">
                <a:solidFill>
                  <a:srgbClr val="FFFFFF"/>
                </a:solidFill>
              </a14:hiddenFill>
            </a:ext>
          </a:extLst>
        </p:spPr>
      </p:pic>
      <p:sp>
        <p:nvSpPr>
          <p:cNvPr id="13" name="Thought Bubble: Cloud 12">
            <a:extLst>
              <a:ext uri="{FF2B5EF4-FFF2-40B4-BE49-F238E27FC236}">
                <a16:creationId xmlns:a16="http://schemas.microsoft.com/office/drawing/2014/main" id="{E90FD5E8-B58A-45DB-4FF7-68314121B54F}"/>
              </a:ext>
            </a:extLst>
          </p:cNvPr>
          <p:cNvSpPr/>
          <p:nvPr/>
        </p:nvSpPr>
        <p:spPr>
          <a:xfrm>
            <a:off x="296986" y="1615920"/>
            <a:ext cx="2710373" cy="1174432"/>
          </a:xfrm>
          <a:prstGeom prst="cloudCallout">
            <a:avLst>
              <a:gd name="adj1" fmla="val 39264"/>
              <a:gd name="adj2" fmla="val 5471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2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4168-A5D2-69F5-1738-EA008635C164}"/>
              </a:ext>
            </a:extLst>
          </p:cNvPr>
          <p:cNvSpPr>
            <a:spLocks noGrp="1"/>
          </p:cNvSpPr>
          <p:nvPr>
            <p:ph type="title"/>
          </p:nvPr>
        </p:nvSpPr>
        <p:spPr/>
        <p:txBody>
          <a:bodyPr/>
          <a:lstStyle/>
          <a:p>
            <a:r>
              <a:rPr lang="en-US" dirty="0"/>
              <a:t>Observation 2</a:t>
            </a:r>
          </a:p>
        </p:txBody>
      </p:sp>
      <p:pic>
        <p:nvPicPr>
          <p:cNvPr id="10" name="Graphic 9" descr="Devil face outline with solid fill">
            <a:extLst>
              <a:ext uri="{FF2B5EF4-FFF2-40B4-BE49-F238E27FC236}">
                <a16:creationId xmlns:a16="http://schemas.microsoft.com/office/drawing/2014/main" id="{97683630-9BC9-7A16-5D65-C285D9FA5C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5856" y="3781829"/>
            <a:ext cx="1014204" cy="1014204"/>
          </a:xfrm>
          <a:prstGeom prst="rect">
            <a:avLst/>
          </a:prstGeom>
        </p:spPr>
      </p:pic>
      <p:pic>
        <p:nvPicPr>
          <p:cNvPr id="11" name="Picture 10">
            <a:extLst>
              <a:ext uri="{FF2B5EF4-FFF2-40B4-BE49-F238E27FC236}">
                <a16:creationId xmlns:a16="http://schemas.microsoft.com/office/drawing/2014/main" id="{42B4DA18-9900-011E-DCBA-41DE56B8FCE8}"/>
              </a:ext>
            </a:extLst>
          </p:cNvPr>
          <p:cNvPicPr>
            <a:picLocks noChangeAspect="1"/>
          </p:cNvPicPr>
          <p:nvPr/>
        </p:nvPicPr>
        <p:blipFill>
          <a:blip r:embed="rId5"/>
          <a:stretch>
            <a:fillRect/>
          </a:stretch>
        </p:blipFill>
        <p:spPr>
          <a:xfrm>
            <a:off x="8623833" y="609036"/>
            <a:ext cx="1854707" cy="1854707"/>
          </a:xfrm>
          <a:prstGeom prst="rect">
            <a:avLst/>
          </a:prstGeom>
        </p:spPr>
      </p:pic>
      <p:pic>
        <p:nvPicPr>
          <p:cNvPr id="8194" name="Picture 2">
            <a:extLst>
              <a:ext uri="{FF2B5EF4-FFF2-40B4-BE49-F238E27FC236}">
                <a16:creationId xmlns:a16="http://schemas.microsoft.com/office/drawing/2014/main" id="{FF43AB33-FC7E-D700-8579-D12404E04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203" y="1785528"/>
            <a:ext cx="4432513" cy="2932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26484F3-559A-302C-7E0A-8DA355B70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3298" y="2758237"/>
            <a:ext cx="3302000" cy="666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24460D46-75FE-DDBE-FB55-2A8FEFA5F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7596" y="5356981"/>
            <a:ext cx="5111468" cy="4552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F751528-505D-FA18-4A26-EC35D31AD533}"/>
              </a:ext>
            </a:extLst>
          </p:cNvPr>
          <p:cNvSpPr/>
          <p:nvPr/>
        </p:nvSpPr>
        <p:spPr>
          <a:xfrm>
            <a:off x="2448611" y="5061406"/>
            <a:ext cx="1210588"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Rank </a:t>
            </a:r>
            <a:r>
              <a:rPr lang="en-US" sz="2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66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2DFB0E0-DEEB-3D1E-014E-F1BCACA53ECC}"/>
              </a:ext>
            </a:extLst>
          </p:cNvPr>
          <p:cNvSpPr/>
          <p:nvPr/>
        </p:nvSpPr>
        <p:spPr>
          <a:xfrm>
            <a:off x="3410091" y="1617406"/>
            <a:ext cx="8108707" cy="4989871"/>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3160F-97BC-D431-F1FC-DC18F6AB2B3A}"/>
              </a:ext>
            </a:extLst>
          </p:cNvPr>
          <p:cNvSpPr>
            <a:spLocks noGrp="1"/>
          </p:cNvSpPr>
          <p:nvPr>
            <p:ph type="title"/>
          </p:nvPr>
        </p:nvSpPr>
        <p:spPr/>
        <p:txBody>
          <a:bodyPr/>
          <a:lstStyle/>
          <a:p>
            <a:r>
              <a:rPr lang="en-US" dirty="0"/>
              <a:t>Reduction</a:t>
            </a:r>
          </a:p>
        </p:txBody>
      </p:sp>
      <p:pic>
        <p:nvPicPr>
          <p:cNvPr id="4" name="Picture 3">
            <a:extLst>
              <a:ext uri="{FF2B5EF4-FFF2-40B4-BE49-F238E27FC236}">
                <a16:creationId xmlns:a16="http://schemas.microsoft.com/office/drawing/2014/main" id="{63663771-A050-13F6-5770-2F86F45F2DCE}"/>
              </a:ext>
            </a:extLst>
          </p:cNvPr>
          <p:cNvPicPr>
            <a:picLocks noChangeAspect="1"/>
          </p:cNvPicPr>
          <p:nvPr/>
        </p:nvPicPr>
        <p:blipFill>
          <a:blip r:embed="rId4"/>
          <a:stretch>
            <a:fillRect/>
          </a:stretch>
        </p:blipFill>
        <p:spPr>
          <a:xfrm>
            <a:off x="3691735" y="3098543"/>
            <a:ext cx="1063520" cy="1063520"/>
          </a:xfrm>
          <a:prstGeom prst="rect">
            <a:avLst/>
          </a:prstGeom>
        </p:spPr>
      </p:pic>
      <p:pic>
        <p:nvPicPr>
          <p:cNvPr id="5" name="Picture 4" descr="Wizard - Minimalist and Flat Logo - Vector illustration 24142080 Vector Art  at Vecteezy">
            <a:extLst>
              <a:ext uri="{FF2B5EF4-FFF2-40B4-BE49-F238E27FC236}">
                <a16:creationId xmlns:a16="http://schemas.microsoft.com/office/drawing/2014/main" id="{C15562BB-7F7C-2429-A1A7-50CEAB4FB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22" y="2788726"/>
            <a:ext cx="757237" cy="1356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oiletry, cosmetic&#10;&#10;Description automatically generated">
            <a:extLst>
              <a:ext uri="{FF2B5EF4-FFF2-40B4-BE49-F238E27FC236}">
                <a16:creationId xmlns:a16="http://schemas.microsoft.com/office/drawing/2014/main" id="{D68F77F2-9A2E-CDB8-1A1E-12D2A13B1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9019" y="2827144"/>
            <a:ext cx="1209103" cy="1209103"/>
          </a:xfrm>
          <a:prstGeom prst="rect">
            <a:avLst/>
          </a:prstGeom>
        </p:spPr>
      </p:pic>
      <p:sp>
        <p:nvSpPr>
          <p:cNvPr id="11" name="Speech Bubble: Rectangle with Corners Rounded 10">
            <a:extLst>
              <a:ext uri="{FF2B5EF4-FFF2-40B4-BE49-F238E27FC236}">
                <a16:creationId xmlns:a16="http://schemas.microsoft.com/office/drawing/2014/main" id="{2EEC3BFF-2CF1-DEDC-3D0F-D4F02164FCE5}"/>
              </a:ext>
            </a:extLst>
          </p:cNvPr>
          <p:cNvSpPr/>
          <p:nvPr/>
        </p:nvSpPr>
        <p:spPr>
          <a:xfrm>
            <a:off x="1582403" y="2604731"/>
            <a:ext cx="1662690" cy="667706"/>
          </a:xfrm>
          <a:prstGeom prst="wedgeRoundRectCallout">
            <a:avLst>
              <a:gd name="adj1" fmla="val -63081"/>
              <a:gd name="adj2" fmla="val 3427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218" name="Picture 2">
            <a:extLst>
              <a:ext uri="{FF2B5EF4-FFF2-40B4-BE49-F238E27FC236}">
                <a16:creationId xmlns:a16="http://schemas.microsoft.com/office/drawing/2014/main" id="{B9388E5D-D5CB-416D-4DBC-24BB360065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401" y="2809964"/>
            <a:ext cx="1392372" cy="308047"/>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C81E70A6-2126-4A3E-D02F-31678D719C3B}"/>
              </a:ext>
            </a:extLst>
          </p:cNvPr>
          <p:cNvSpPr/>
          <p:nvPr/>
        </p:nvSpPr>
        <p:spPr>
          <a:xfrm>
            <a:off x="5582874" y="2658623"/>
            <a:ext cx="3513826" cy="768096"/>
          </a:xfrm>
          <a:prstGeom prst="wedgeRoundRectCallout">
            <a:avLst>
              <a:gd name="adj1" fmla="val -55247"/>
              <a:gd name="adj2" fmla="val 3427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220" name="Picture 4">
            <a:extLst>
              <a:ext uri="{FF2B5EF4-FFF2-40B4-BE49-F238E27FC236}">
                <a16:creationId xmlns:a16="http://schemas.microsoft.com/office/drawing/2014/main" id="{BAC2C9E3-5FBE-4956-25E0-3EE2AA3F2C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958" y="2842156"/>
            <a:ext cx="3213657" cy="4138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a:extLst>
              <a:ext uri="{FF2B5EF4-FFF2-40B4-BE49-F238E27FC236}">
                <a16:creationId xmlns:a16="http://schemas.microsoft.com/office/drawing/2014/main" id="{20398403-07AA-BC0C-A82F-240823101E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7551" y="4946783"/>
            <a:ext cx="6186107" cy="4273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58D0F65A-5AA8-2752-9DB9-73862F7C1C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169" y="5593275"/>
            <a:ext cx="5111468" cy="45529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43F3F53-B1EA-CCE9-91BA-CE66851BB57D}"/>
              </a:ext>
            </a:extLst>
          </p:cNvPr>
          <p:cNvGrpSpPr/>
          <p:nvPr/>
        </p:nvGrpSpPr>
        <p:grpSpPr>
          <a:xfrm>
            <a:off x="6487806" y="74135"/>
            <a:ext cx="1310640" cy="1124712"/>
            <a:chOff x="5341620" y="1325252"/>
            <a:chExt cx="1726692" cy="1532530"/>
          </a:xfrm>
        </p:grpSpPr>
        <p:pic>
          <p:nvPicPr>
            <p:cNvPr id="19" name="Content Placeholder 5">
              <a:extLst>
                <a:ext uri="{FF2B5EF4-FFF2-40B4-BE49-F238E27FC236}">
                  <a16:creationId xmlns:a16="http://schemas.microsoft.com/office/drawing/2014/main" id="{E7AAFB33-9924-347B-5041-284E8652E26E}"/>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rcRect/>
            <a:stretch/>
          </p:blipFill>
          <p:spPr>
            <a:xfrm>
              <a:off x="5341620" y="1325252"/>
              <a:ext cx="1726692" cy="1532530"/>
            </a:xfrm>
            <a:prstGeom prst="rect">
              <a:avLst/>
            </a:prstGeom>
          </p:spPr>
        </p:pic>
        <p:pic>
          <p:nvPicPr>
            <p:cNvPr id="20" name="Picture 2">
              <a:extLst>
                <a:ext uri="{FF2B5EF4-FFF2-40B4-BE49-F238E27FC236}">
                  <a16:creationId xmlns:a16="http://schemas.microsoft.com/office/drawing/2014/main" id="{5B3F2C1A-0D76-7E02-35AD-C92282D3A0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0227" y="1799614"/>
              <a:ext cx="442286" cy="442286"/>
            </a:xfrm>
            <a:prstGeom prst="rect">
              <a:avLst/>
            </a:prstGeom>
            <a:noFill/>
            <a:extLst>
              <a:ext uri="{909E8E84-426E-40DD-AFC4-6F175D3DCCD1}">
                <a14:hiddenFill xmlns:a14="http://schemas.microsoft.com/office/drawing/2010/main">
                  <a:solidFill>
                    <a:srgbClr val="FFFFFF"/>
                  </a:solidFill>
                </a14:hiddenFill>
              </a:ext>
            </a:extLst>
          </p:spPr>
        </p:pic>
      </p:grpSp>
      <p:pic>
        <p:nvPicPr>
          <p:cNvPr id="9224" name="Picture 8">
            <a:extLst>
              <a:ext uri="{FF2B5EF4-FFF2-40B4-BE49-F238E27FC236}">
                <a16:creationId xmlns:a16="http://schemas.microsoft.com/office/drawing/2014/main" id="{CFFD9A91-B04A-7263-D389-E3DAB92568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372008">
            <a:off x="7352741" y="1523831"/>
            <a:ext cx="3196718" cy="317969"/>
          </a:xfrm>
          <a:prstGeom prst="rect">
            <a:avLst/>
          </a:prstGeom>
          <a:noFill/>
        </p:spPr>
      </p:pic>
      <p:sp>
        <p:nvSpPr>
          <p:cNvPr id="21" name="Speech Bubble: Rectangle with Corners Rounded 20">
            <a:extLst>
              <a:ext uri="{FF2B5EF4-FFF2-40B4-BE49-F238E27FC236}">
                <a16:creationId xmlns:a16="http://schemas.microsoft.com/office/drawing/2014/main" id="{EA22CD79-7349-58DC-9F63-9DAAEECF1794}"/>
              </a:ext>
            </a:extLst>
          </p:cNvPr>
          <p:cNvSpPr/>
          <p:nvPr/>
        </p:nvSpPr>
        <p:spPr>
          <a:xfrm>
            <a:off x="1926363" y="3702394"/>
            <a:ext cx="1213410" cy="997622"/>
          </a:xfrm>
          <a:prstGeom prst="wedgeRoundRectCallout">
            <a:avLst>
              <a:gd name="adj1" fmla="val 61575"/>
              <a:gd name="adj2" fmla="val -31912"/>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226" name="Picture 10" descr="Thumbs Up Emoji (U+1F44D)">
            <a:extLst>
              <a:ext uri="{FF2B5EF4-FFF2-40B4-BE49-F238E27FC236}">
                <a16:creationId xmlns:a16="http://schemas.microsoft.com/office/drawing/2014/main" id="{3E041729-5080-EA0E-800A-BDFACB8C1E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7885" y="3838646"/>
            <a:ext cx="695668" cy="69566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2B6C04AA-B2CC-D128-4249-263AB296AD00}"/>
              </a:ext>
            </a:extLst>
          </p:cNvPr>
          <p:cNvCxnSpPr>
            <a:cxnSpLocks/>
          </p:cNvCxnSpPr>
          <p:nvPr/>
        </p:nvCxnSpPr>
        <p:spPr>
          <a:xfrm flipH="1">
            <a:off x="4400070" y="1058272"/>
            <a:ext cx="2169618" cy="16386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3A06991-BFA2-B7BD-44FE-5E3C1BE81371}"/>
              </a:ext>
            </a:extLst>
          </p:cNvPr>
          <p:cNvCxnSpPr>
            <a:cxnSpLocks/>
          </p:cNvCxnSpPr>
          <p:nvPr/>
        </p:nvCxnSpPr>
        <p:spPr>
          <a:xfrm flipV="1">
            <a:off x="4571570" y="1208563"/>
            <a:ext cx="2184403" cy="164330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3" name="Graphic 32" descr="Magnifying glass with solid fill">
            <a:extLst>
              <a:ext uri="{FF2B5EF4-FFF2-40B4-BE49-F238E27FC236}">
                <a16:creationId xmlns:a16="http://schemas.microsoft.com/office/drawing/2014/main" id="{32241397-EBC9-3608-F8A5-5265F1C4F5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5810" y="2054199"/>
            <a:ext cx="444886" cy="444886"/>
          </a:xfrm>
          <a:prstGeom prst="rect">
            <a:avLst/>
          </a:prstGeom>
        </p:spPr>
      </p:pic>
      <p:sp>
        <p:nvSpPr>
          <p:cNvPr id="34" name="Speech Bubble: Rectangle with Corners Rounded 33">
            <a:extLst>
              <a:ext uri="{FF2B5EF4-FFF2-40B4-BE49-F238E27FC236}">
                <a16:creationId xmlns:a16="http://schemas.microsoft.com/office/drawing/2014/main" id="{1CF3D9FF-8BCB-0117-E9DE-B21F90CA3A23}"/>
              </a:ext>
            </a:extLst>
          </p:cNvPr>
          <p:cNvSpPr/>
          <p:nvPr/>
        </p:nvSpPr>
        <p:spPr>
          <a:xfrm>
            <a:off x="6759179" y="3702394"/>
            <a:ext cx="1213410" cy="997622"/>
          </a:xfrm>
          <a:prstGeom prst="wedgeRoundRectCallout">
            <a:avLst>
              <a:gd name="adj1" fmla="val 61575"/>
              <a:gd name="adj2" fmla="val -31912"/>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5" name="Picture 10" descr="Thumbs Up Emoji (U+1F44D)">
            <a:extLst>
              <a:ext uri="{FF2B5EF4-FFF2-40B4-BE49-F238E27FC236}">
                <a16:creationId xmlns:a16="http://schemas.microsoft.com/office/drawing/2014/main" id="{0B99DC39-DFAC-7FFF-1C11-AB704F9D86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701" y="3838646"/>
            <a:ext cx="695668" cy="69566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humbs Down Emoji (U+1F44E)">
            <a:extLst>
              <a:ext uri="{FF2B5EF4-FFF2-40B4-BE49-F238E27FC236}">
                <a16:creationId xmlns:a16="http://schemas.microsoft.com/office/drawing/2014/main" id="{485F66EC-31B6-B778-9127-DD8997F621A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99218" y="3835562"/>
            <a:ext cx="757058" cy="75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21"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3299F-B7C3-2F71-E69B-B069034AEF3D}"/>
              </a:ext>
            </a:extLst>
          </p:cNvPr>
          <p:cNvSpPr>
            <a:spLocks noGrp="1"/>
          </p:cNvSpPr>
          <p:nvPr>
            <p:ph type="title"/>
          </p:nvPr>
        </p:nvSpPr>
        <p:spPr>
          <a:xfrm>
            <a:off x="838200" y="2853682"/>
            <a:ext cx="10515600" cy="1325563"/>
          </a:xfrm>
        </p:spPr>
        <p:txBody>
          <a:bodyPr>
            <a:normAutofit/>
          </a:bodyPr>
          <a:lstStyle/>
          <a:p>
            <a:pPr algn="ctr"/>
            <a:r>
              <a:rPr lang="en-US" sz="6000" dirty="0"/>
              <a:t>Thank you!</a:t>
            </a:r>
          </a:p>
        </p:txBody>
      </p:sp>
      <p:sp>
        <p:nvSpPr>
          <p:cNvPr id="5" name="Title 3">
            <a:extLst>
              <a:ext uri="{FF2B5EF4-FFF2-40B4-BE49-F238E27FC236}">
                <a16:creationId xmlns:a16="http://schemas.microsoft.com/office/drawing/2014/main" id="{7441F6BC-9C78-E82B-1A76-A1641FA2B414}"/>
              </a:ext>
            </a:extLst>
          </p:cNvPr>
          <p:cNvSpPr txBox="1">
            <a:spLocks/>
          </p:cNvSpPr>
          <p:nvPr/>
        </p:nvSpPr>
        <p:spPr>
          <a:xfrm>
            <a:off x="838200" y="6134582"/>
            <a:ext cx="10515600" cy="33645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Read our paper </a:t>
            </a:r>
            <a:r>
              <a:rPr lang="en-US" sz="24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2024/993</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86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4A44-436F-052A-10B4-99136036D9D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50594B1-6677-B5DC-755A-AF7AFD16C66D}"/>
              </a:ext>
            </a:extLst>
          </p:cNvPr>
          <p:cNvSpPr>
            <a:spLocks noGrp="1"/>
          </p:cNvSpPr>
          <p:nvPr>
            <p:ph idx="1"/>
          </p:nvPr>
        </p:nvSpPr>
        <p:spPr/>
        <p:txBody>
          <a:bodyPr/>
          <a:lstStyle/>
          <a:p>
            <a:r>
              <a:rPr lang="en-US" dirty="0"/>
              <a:t>Black box separation of static and q-type assumptions</a:t>
            </a:r>
          </a:p>
          <a:p>
            <a:r>
              <a:rPr lang="en-US" dirty="0"/>
              <a:t>Implications to prime-order groups</a:t>
            </a:r>
          </a:p>
          <a:p>
            <a:pPr lvl="1"/>
            <a:r>
              <a:rPr lang="en-US" dirty="0"/>
              <a:t>No direct translation of Deja Q</a:t>
            </a:r>
          </a:p>
          <a:p>
            <a:r>
              <a:rPr lang="en-US" dirty="0"/>
              <a:t>Open Questions</a:t>
            </a:r>
          </a:p>
          <a:p>
            <a:pPr lvl="1"/>
            <a:r>
              <a:rPr lang="en-US" dirty="0"/>
              <a:t>Assumptions with multiple “q”-type variables</a:t>
            </a:r>
          </a:p>
          <a:p>
            <a:pPr lvl="1"/>
            <a:r>
              <a:rPr lang="en-US" dirty="0"/>
              <a:t>From Assumptions to Primitives</a:t>
            </a:r>
          </a:p>
          <a:p>
            <a:pPr lvl="1"/>
            <a:r>
              <a:rPr lang="en-US" dirty="0"/>
              <a:t>Evading impossibility</a:t>
            </a:r>
          </a:p>
        </p:txBody>
      </p:sp>
    </p:spTree>
    <p:extLst>
      <p:ext uri="{BB962C8B-B14F-4D97-AF65-F5344CB8AC3E}">
        <p14:creationId xmlns:p14="http://schemas.microsoft.com/office/powerpoint/2010/main" val="93057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0DA6-4D08-5E5F-9828-00A5383A97BD}"/>
              </a:ext>
            </a:extLst>
          </p:cNvPr>
          <p:cNvSpPr>
            <a:spLocks noGrp="1"/>
          </p:cNvSpPr>
          <p:nvPr>
            <p:ph type="title"/>
          </p:nvPr>
        </p:nvSpPr>
        <p:spPr/>
        <p:txBody>
          <a:bodyPr/>
          <a:lstStyle/>
          <a:p>
            <a:r>
              <a:rPr lang="en-US" dirty="0"/>
              <a:t>Composite Order Groups</a:t>
            </a:r>
          </a:p>
        </p:txBody>
      </p:sp>
      <p:pic>
        <p:nvPicPr>
          <p:cNvPr id="10242" name="Picture 2">
            <a:extLst>
              <a:ext uri="{FF2B5EF4-FFF2-40B4-BE49-F238E27FC236}">
                <a16:creationId xmlns:a16="http://schemas.microsoft.com/office/drawing/2014/main" id="{B1456E14-F4D9-31DD-47FB-862ABEC6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198" y="2015809"/>
            <a:ext cx="2547318" cy="123548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FEE1F01-83F6-0356-D00C-54FD9A18EAF9}"/>
              </a:ext>
            </a:extLst>
          </p:cNvPr>
          <p:cNvSpPr>
            <a:spLocks noGrp="1"/>
          </p:cNvSpPr>
          <p:nvPr>
            <p:ph idx="1"/>
          </p:nvPr>
        </p:nvSpPr>
        <p:spPr>
          <a:xfrm>
            <a:off x="838200" y="4842191"/>
            <a:ext cx="10515600" cy="1334771"/>
          </a:xfrm>
        </p:spPr>
        <p:txBody>
          <a:bodyPr/>
          <a:lstStyle/>
          <a:p>
            <a:r>
              <a:rPr lang="en-US" dirty="0"/>
              <a:t>Optional: Pairings</a:t>
            </a:r>
          </a:p>
        </p:txBody>
      </p:sp>
      <p:pic>
        <p:nvPicPr>
          <p:cNvPr id="5" name="Picture 10">
            <a:extLst>
              <a:ext uri="{FF2B5EF4-FFF2-40B4-BE49-F238E27FC236}">
                <a16:creationId xmlns:a16="http://schemas.microsoft.com/office/drawing/2014/main" id="{7302D585-3952-4578-894C-834154A10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689" y="5623701"/>
            <a:ext cx="3929348" cy="458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a:extLst>
              <a:ext uri="{FF2B5EF4-FFF2-40B4-BE49-F238E27FC236}">
                <a16:creationId xmlns:a16="http://schemas.microsoft.com/office/drawing/2014/main" id="{0AC97CC7-28E3-BC62-09A1-51A9A1E84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114" y="4842191"/>
            <a:ext cx="3465868" cy="42119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28B4FF7F-6C68-8BF6-6033-CCA42C91C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623" y="2153921"/>
            <a:ext cx="3714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C6B3C6E1-C6C3-822C-6F06-390C32ECD3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083" y="3336287"/>
            <a:ext cx="28860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a:extLst>
              <a:ext uri="{FF2B5EF4-FFF2-40B4-BE49-F238E27FC236}">
                <a16:creationId xmlns:a16="http://schemas.microsoft.com/office/drawing/2014/main" id="{53E997EF-47F6-AA8F-B448-98B143FEE4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820" y="2015809"/>
            <a:ext cx="176212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18C8-8438-B232-9F58-1EF6414517DB}"/>
              </a:ext>
            </a:extLst>
          </p:cNvPr>
          <p:cNvSpPr>
            <a:spLocks noGrp="1"/>
          </p:cNvSpPr>
          <p:nvPr>
            <p:ph type="title"/>
          </p:nvPr>
        </p:nvSpPr>
        <p:spPr/>
        <p:txBody>
          <a:bodyPr/>
          <a:lstStyle/>
          <a:p>
            <a:r>
              <a:rPr lang="en-US" dirty="0"/>
              <a:t>The Power of Composite Order Groups</a:t>
            </a:r>
          </a:p>
        </p:txBody>
      </p:sp>
      <p:sp>
        <p:nvSpPr>
          <p:cNvPr id="3" name="Content Placeholder 2">
            <a:extLst>
              <a:ext uri="{FF2B5EF4-FFF2-40B4-BE49-F238E27FC236}">
                <a16:creationId xmlns:a16="http://schemas.microsoft.com/office/drawing/2014/main" id="{FB090488-6415-D569-7EF3-8AA964748A3C}"/>
              </a:ext>
            </a:extLst>
          </p:cNvPr>
          <p:cNvSpPr>
            <a:spLocks noGrp="1"/>
          </p:cNvSpPr>
          <p:nvPr>
            <p:ph idx="1"/>
          </p:nvPr>
        </p:nvSpPr>
        <p:spPr/>
        <p:txBody>
          <a:bodyPr/>
          <a:lstStyle/>
          <a:p>
            <a:r>
              <a:rPr lang="en-US" dirty="0"/>
              <a:t>Homomorphic Encryption [BGN05]</a:t>
            </a:r>
          </a:p>
          <a:p>
            <a:r>
              <a:rPr lang="en-US" dirty="0"/>
              <a:t>NIZKs [GOS06a]</a:t>
            </a:r>
          </a:p>
          <a:p>
            <a:r>
              <a:rPr lang="en-US" dirty="0"/>
              <a:t>Traitor Tracing [BSW06]</a:t>
            </a:r>
          </a:p>
          <a:p>
            <a:r>
              <a:rPr lang="en-US" dirty="0"/>
              <a:t>(Round optimal) Blind signatures [MSF10] </a:t>
            </a:r>
          </a:p>
          <a:p>
            <a:r>
              <a:rPr lang="en-US" dirty="0"/>
              <a:t>Hierarchal IBE [Wat09]</a:t>
            </a:r>
          </a:p>
          <a:p>
            <a:r>
              <a:rPr lang="en-US" dirty="0"/>
              <a:t>Adaptively Secure ABE [LOSTW10]</a:t>
            </a:r>
          </a:p>
          <a:p>
            <a:r>
              <a:rPr lang="en-US" dirty="0"/>
              <a:t>Multi-Authority ABE [LW10]</a:t>
            </a:r>
          </a:p>
          <a:p>
            <a:r>
              <a:rPr lang="en-US" dirty="0"/>
              <a:t>And more…</a:t>
            </a:r>
          </a:p>
        </p:txBody>
      </p:sp>
    </p:spTree>
    <p:extLst>
      <p:ext uri="{BB962C8B-B14F-4D97-AF65-F5344CB8AC3E}">
        <p14:creationId xmlns:p14="http://schemas.microsoft.com/office/powerpoint/2010/main" val="11818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55BD544-CD0C-0C80-A110-A86496198F0B}"/>
              </a:ext>
            </a:extLst>
          </p:cNvPr>
          <p:cNvSpPr/>
          <p:nvPr/>
        </p:nvSpPr>
        <p:spPr>
          <a:xfrm>
            <a:off x="4099275" y="3718172"/>
            <a:ext cx="4038885" cy="1113428"/>
          </a:xfrm>
          <a:prstGeom prst="wedgeRoundRectCallout">
            <a:avLst>
              <a:gd name="adj1" fmla="val -59174"/>
              <a:gd name="adj2" fmla="val 3303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8AC18C8-8438-B232-9F58-1EF6414517DB}"/>
              </a:ext>
            </a:extLst>
          </p:cNvPr>
          <p:cNvSpPr>
            <a:spLocks noGrp="1"/>
          </p:cNvSpPr>
          <p:nvPr>
            <p:ph type="title"/>
          </p:nvPr>
        </p:nvSpPr>
        <p:spPr/>
        <p:txBody>
          <a:bodyPr/>
          <a:lstStyle/>
          <a:p>
            <a:r>
              <a:rPr lang="en-US" dirty="0"/>
              <a:t>The Power of Composite Order Groups</a:t>
            </a:r>
          </a:p>
        </p:txBody>
      </p:sp>
      <p:sp>
        <p:nvSpPr>
          <p:cNvPr id="3" name="Content Placeholder 2">
            <a:extLst>
              <a:ext uri="{FF2B5EF4-FFF2-40B4-BE49-F238E27FC236}">
                <a16:creationId xmlns:a16="http://schemas.microsoft.com/office/drawing/2014/main" id="{FB090488-6415-D569-7EF3-8AA964748A3C}"/>
              </a:ext>
            </a:extLst>
          </p:cNvPr>
          <p:cNvSpPr>
            <a:spLocks noGrp="1"/>
          </p:cNvSpPr>
          <p:nvPr>
            <p:ph idx="1"/>
          </p:nvPr>
        </p:nvSpPr>
        <p:spPr/>
        <p:txBody>
          <a:bodyPr/>
          <a:lstStyle/>
          <a:p>
            <a:r>
              <a:rPr lang="en-US" dirty="0"/>
              <a:t>Subgroup Decision</a:t>
            </a:r>
          </a:p>
        </p:txBody>
      </p:sp>
      <p:pic>
        <p:nvPicPr>
          <p:cNvPr id="6" name="Picture 4" descr="Wizard - Minimalist and Flat Logo - Vector illustration 24142080 Vector Art  at Vecteezy">
            <a:extLst>
              <a:ext uri="{FF2B5EF4-FFF2-40B4-BE49-F238E27FC236}">
                <a16:creationId xmlns:a16="http://schemas.microsoft.com/office/drawing/2014/main" id="{0CC029FE-DC2D-B6F7-ACD3-AE6ED655C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969" y="4114483"/>
            <a:ext cx="757237" cy="1356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4B6687-27C3-E4C9-9915-B89F88B2067A}"/>
              </a:ext>
            </a:extLst>
          </p:cNvPr>
          <p:cNvPicPr>
            <a:picLocks noChangeAspect="1"/>
          </p:cNvPicPr>
          <p:nvPr/>
        </p:nvPicPr>
        <p:blipFill>
          <a:blip r:embed="rId4"/>
          <a:stretch>
            <a:fillRect/>
          </a:stretch>
        </p:blipFill>
        <p:spPr>
          <a:xfrm>
            <a:off x="8638715" y="4577715"/>
            <a:ext cx="1288381" cy="1288381"/>
          </a:xfrm>
          <a:prstGeom prst="rect">
            <a:avLst/>
          </a:prstGeom>
        </p:spPr>
      </p:pic>
      <p:pic>
        <p:nvPicPr>
          <p:cNvPr id="12290" name="Picture 2">
            <a:extLst>
              <a:ext uri="{FF2B5EF4-FFF2-40B4-BE49-F238E27FC236}">
                <a16:creationId xmlns:a16="http://schemas.microsoft.com/office/drawing/2014/main" id="{CD018E6D-042E-83EC-C3F2-3BB0E3CA9C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914" y="2395222"/>
            <a:ext cx="1910292" cy="5841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D9AF426F-CF1F-58D3-75F9-A978AD5239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913" y="3139827"/>
            <a:ext cx="2517847" cy="57834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5FA6695B-BE2B-5BDF-BD7E-A741FFB97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9620" y="3961506"/>
            <a:ext cx="3032760" cy="58268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0E16E835-86EA-9E62-759D-149B6B42D4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1182" y="5140819"/>
            <a:ext cx="329636" cy="43951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7B9EFE45-A0DB-469C-A074-F914D939C3F5}"/>
              </a:ext>
            </a:extLst>
          </p:cNvPr>
          <p:cNvSpPr/>
          <p:nvPr/>
        </p:nvSpPr>
        <p:spPr>
          <a:xfrm>
            <a:off x="4099275" y="4925509"/>
            <a:ext cx="4038885" cy="845371"/>
          </a:xfrm>
          <a:prstGeom prst="wedgeRoundRectCallout">
            <a:avLst>
              <a:gd name="adj1" fmla="val 59811"/>
              <a:gd name="adj2" fmla="val -30840"/>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114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2F01-96AB-9C87-B687-8CD2A4D9B789}"/>
              </a:ext>
            </a:extLst>
          </p:cNvPr>
          <p:cNvSpPr>
            <a:spLocks noGrp="1"/>
          </p:cNvSpPr>
          <p:nvPr>
            <p:ph type="title"/>
          </p:nvPr>
        </p:nvSpPr>
        <p:spPr/>
        <p:txBody>
          <a:bodyPr/>
          <a:lstStyle/>
          <a:p>
            <a:r>
              <a:rPr lang="en-US" dirty="0"/>
              <a:t>Drawbacks</a:t>
            </a:r>
          </a:p>
        </p:txBody>
      </p:sp>
      <p:sp>
        <p:nvSpPr>
          <p:cNvPr id="3" name="Content Placeholder 2">
            <a:extLst>
              <a:ext uri="{FF2B5EF4-FFF2-40B4-BE49-F238E27FC236}">
                <a16:creationId xmlns:a16="http://schemas.microsoft.com/office/drawing/2014/main" id="{B70FFA81-1466-27EE-9623-70013767540F}"/>
              </a:ext>
            </a:extLst>
          </p:cNvPr>
          <p:cNvSpPr>
            <a:spLocks noGrp="1"/>
          </p:cNvSpPr>
          <p:nvPr>
            <p:ph idx="1"/>
          </p:nvPr>
        </p:nvSpPr>
        <p:spPr/>
        <p:txBody>
          <a:bodyPr/>
          <a:lstStyle/>
          <a:p>
            <a:r>
              <a:rPr lang="en-US" dirty="0"/>
              <a:t>Hardness of factoring</a:t>
            </a:r>
          </a:p>
          <a:p>
            <a:pPr lvl="1">
              <a:buClr>
                <a:srgbClr val="FF0000"/>
              </a:buClr>
              <a:buFont typeface="Aptos" panose="020B0004020202020204" pitchFamily="34" charset="0"/>
              <a:buChar char="×"/>
            </a:pPr>
            <a:r>
              <a:rPr lang="en-US" dirty="0"/>
              <a:t>Space</a:t>
            </a:r>
          </a:p>
          <a:p>
            <a:pPr lvl="2">
              <a:buClr>
                <a:schemeClr val="tx1"/>
              </a:buClr>
            </a:pPr>
            <a:r>
              <a:rPr lang="en-US" dirty="0"/>
              <a:t>~10x Group Size</a:t>
            </a:r>
          </a:p>
          <a:p>
            <a:pPr lvl="1">
              <a:buClr>
                <a:srgbClr val="FF0000"/>
              </a:buClr>
              <a:buFont typeface="Aptos" panose="020B0004020202020204" pitchFamily="34" charset="0"/>
              <a:buChar char="×"/>
            </a:pPr>
            <a:r>
              <a:rPr lang="en-US" dirty="0"/>
              <a:t>Time</a:t>
            </a:r>
          </a:p>
          <a:p>
            <a:pPr lvl="2">
              <a:buClr>
                <a:schemeClr val="tx1"/>
              </a:buClr>
            </a:pPr>
            <a:r>
              <a:rPr lang="en-US" dirty="0"/>
              <a:t>&gt;200x Slower pairings</a:t>
            </a:r>
          </a:p>
          <a:p>
            <a:pPr lvl="1">
              <a:buClr>
                <a:srgbClr val="FF0000"/>
              </a:buClr>
              <a:buFont typeface="Aptos" panose="020B0004020202020204" pitchFamily="34" charset="0"/>
              <a:buChar char="×"/>
            </a:pPr>
            <a:r>
              <a:rPr lang="en-US" dirty="0"/>
              <a:t>Security</a:t>
            </a:r>
          </a:p>
          <a:p>
            <a:pPr lvl="2">
              <a:buClr>
                <a:schemeClr val="tx1"/>
              </a:buClr>
            </a:pPr>
            <a:r>
              <a:rPr lang="en-US" dirty="0"/>
              <a:t>Leaking factoring breaks subgroup decision!</a:t>
            </a:r>
          </a:p>
        </p:txBody>
      </p:sp>
      <p:pic>
        <p:nvPicPr>
          <p:cNvPr id="3074" name="Picture 2">
            <a:extLst>
              <a:ext uri="{FF2B5EF4-FFF2-40B4-BE49-F238E27FC236}">
                <a16:creationId xmlns:a16="http://schemas.microsoft.com/office/drawing/2014/main" id="{FF34BBEA-A151-2A2C-B0A7-472246469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2013744"/>
            <a:ext cx="3831230" cy="231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18C8-8438-B232-9F58-1EF6414517DB}"/>
              </a:ext>
            </a:extLst>
          </p:cNvPr>
          <p:cNvSpPr>
            <a:spLocks noGrp="1"/>
          </p:cNvSpPr>
          <p:nvPr>
            <p:ph type="title"/>
          </p:nvPr>
        </p:nvSpPr>
        <p:spPr/>
        <p:txBody>
          <a:bodyPr/>
          <a:lstStyle/>
          <a:p>
            <a:r>
              <a:rPr lang="en-US" sz="4400" dirty="0"/>
              <a:t>Translating Composite Order to Prime Order</a:t>
            </a:r>
            <a:endParaRPr lang="en-US" dirty="0"/>
          </a:p>
        </p:txBody>
      </p:sp>
      <p:sp>
        <p:nvSpPr>
          <p:cNvPr id="3" name="Content Placeholder 2">
            <a:extLst>
              <a:ext uri="{FF2B5EF4-FFF2-40B4-BE49-F238E27FC236}">
                <a16:creationId xmlns:a16="http://schemas.microsoft.com/office/drawing/2014/main" id="{FB090488-6415-D569-7EF3-8AA964748A3C}"/>
              </a:ext>
            </a:extLst>
          </p:cNvPr>
          <p:cNvSpPr>
            <a:spLocks noGrp="1"/>
          </p:cNvSpPr>
          <p:nvPr>
            <p:ph idx="1"/>
          </p:nvPr>
        </p:nvSpPr>
        <p:spPr>
          <a:xfrm>
            <a:off x="838200" y="5486399"/>
            <a:ext cx="10515600" cy="690563"/>
          </a:xfrm>
        </p:spPr>
        <p:txBody>
          <a:bodyPr/>
          <a:lstStyle/>
          <a:p>
            <a:pPr marL="0" indent="0">
              <a:buNone/>
            </a:pPr>
            <a:r>
              <a:rPr lang="en-US" dirty="0"/>
              <a:t>[CS03, Gjø04, GS08, OT09, Wat09b, Fre10, Lew12, SC12, LM15]</a:t>
            </a:r>
          </a:p>
        </p:txBody>
      </p:sp>
      <p:pic>
        <p:nvPicPr>
          <p:cNvPr id="11270" name="Picture 6">
            <a:extLst>
              <a:ext uri="{FF2B5EF4-FFF2-40B4-BE49-F238E27FC236}">
                <a16:creationId xmlns:a16="http://schemas.microsoft.com/office/drawing/2014/main" id="{C29111BB-B6D4-3089-692F-896774A4D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14" y="3314553"/>
            <a:ext cx="8488046" cy="80791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3B0BCBA4-5B87-EB86-F22E-6EA60DB66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514" y="2567549"/>
            <a:ext cx="3062606" cy="534026"/>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extLst>
              <a:ext uri="{FF2B5EF4-FFF2-40B4-BE49-F238E27FC236}">
                <a16:creationId xmlns:a16="http://schemas.microsoft.com/office/drawing/2014/main" id="{88BB6DEB-B84B-7AF8-C82A-40B38C825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515" y="1627053"/>
            <a:ext cx="2981326" cy="586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B904E5-D425-46D8-75CA-E7446D690003}"/>
              </a:ext>
            </a:extLst>
          </p:cNvPr>
          <p:cNvSpPr/>
          <p:nvPr/>
        </p:nvSpPr>
        <p:spPr>
          <a:xfrm>
            <a:off x="4670161" y="4577965"/>
            <a:ext cx="2851678" cy="646331"/>
          </a:xfrm>
          <a:prstGeom prst="rect">
            <a:avLst/>
          </a:prstGeom>
          <a:noFill/>
        </p:spPr>
        <p:txBody>
          <a:bodyPr wrap="none" lIns="91440" tIns="45720" rIns="91440" bIns="45720">
            <a:spAutoFit/>
          </a:bodyPr>
          <a:lstStyle/>
          <a:p>
            <a:pPr algn="ctr"/>
            <a:r>
              <a:rPr lang="en-US" sz="3600" dirty="0" err="1">
                <a:ln w="0"/>
                <a:effectLst>
                  <a:outerShdw blurRad="38100" dist="19050" dir="2700000" algn="tl" rotWithShape="0">
                    <a:schemeClr val="dk1">
                      <a:alpha val="40000"/>
                    </a:schemeClr>
                  </a:outerShdw>
                </a:effectLst>
              </a:rPr>
              <a:t>D</a:t>
            </a:r>
            <a:r>
              <a:rPr lang="en-US" sz="3600" b="0" cap="none" spc="0" dirty="0" err="1">
                <a:ln w="0"/>
                <a:solidFill>
                  <a:schemeClr val="tx1"/>
                </a:solidFill>
                <a:effectLst>
                  <a:outerShdw blurRad="38100" dist="19050" dir="2700000" algn="tl" rotWithShape="0">
                    <a:schemeClr val="dk1">
                      <a:alpha val="40000"/>
                    </a:schemeClr>
                  </a:outerShdw>
                </a:effectLst>
              </a:rPr>
              <a:t>Lin</a:t>
            </a:r>
            <a:r>
              <a:rPr lang="en-US" sz="3600" b="0" cap="none" spc="0" dirty="0">
                <a:ln w="0"/>
                <a:solidFill>
                  <a:schemeClr val="tx1"/>
                </a:solidFill>
                <a:effectLst>
                  <a:outerShdw blurRad="38100" dist="19050" dir="2700000" algn="tl" rotWithShape="0">
                    <a:schemeClr val="dk1">
                      <a:alpha val="40000"/>
                    </a:schemeClr>
                  </a:outerShdw>
                </a:effectLst>
              </a:rPr>
              <a:t> or SXDH</a:t>
            </a:r>
          </a:p>
        </p:txBody>
      </p:sp>
      <p:sp>
        <p:nvSpPr>
          <p:cNvPr id="4" name="Rectangle 3">
            <a:extLst>
              <a:ext uri="{FF2B5EF4-FFF2-40B4-BE49-F238E27FC236}">
                <a16:creationId xmlns:a16="http://schemas.microsoft.com/office/drawing/2014/main" id="{876CD5D3-7A3C-CB6F-8A42-490213E637B6}"/>
              </a:ext>
            </a:extLst>
          </p:cNvPr>
          <p:cNvSpPr/>
          <p:nvPr/>
        </p:nvSpPr>
        <p:spPr>
          <a:xfrm rot="2243925">
            <a:off x="9362704" y="2991387"/>
            <a:ext cx="1281121"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D</a:t>
            </a:r>
            <a:r>
              <a:rPr lang="en-US" sz="3600" b="0" cap="none" spc="0" dirty="0">
                <a:ln w="0"/>
                <a:solidFill>
                  <a:schemeClr val="tx1"/>
                </a:solidFill>
                <a:effectLst>
                  <a:outerShdw blurRad="38100" dist="19050" dir="2700000" algn="tl" rotWithShape="0">
                    <a:schemeClr val="dk1">
                      <a:alpha val="40000"/>
                    </a:schemeClr>
                  </a:outerShdw>
                </a:effectLst>
              </a:rPr>
              <a:t>DH!</a:t>
            </a:r>
          </a:p>
        </p:txBody>
      </p:sp>
    </p:spTree>
    <p:extLst>
      <p:ext uri="{BB962C8B-B14F-4D97-AF65-F5344CB8AC3E}">
        <p14:creationId xmlns:p14="http://schemas.microsoft.com/office/powerpoint/2010/main" val="16584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18C8-8438-B232-9F58-1EF6414517DB}"/>
              </a:ext>
            </a:extLst>
          </p:cNvPr>
          <p:cNvSpPr>
            <a:spLocks noGrp="1"/>
          </p:cNvSpPr>
          <p:nvPr>
            <p:ph type="title"/>
          </p:nvPr>
        </p:nvSpPr>
        <p:spPr/>
        <p:txBody>
          <a:bodyPr/>
          <a:lstStyle/>
          <a:p>
            <a:r>
              <a:rPr lang="en-US" sz="4400" dirty="0"/>
              <a:t>Translating Composite Order to Prime Order</a:t>
            </a:r>
            <a:endParaRPr lang="en-US" dirty="0"/>
          </a:p>
        </p:txBody>
      </p:sp>
      <p:sp>
        <p:nvSpPr>
          <p:cNvPr id="3" name="Content Placeholder 2">
            <a:extLst>
              <a:ext uri="{FF2B5EF4-FFF2-40B4-BE49-F238E27FC236}">
                <a16:creationId xmlns:a16="http://schemas.microsoft.com/office/drawing/2014/main" id="{FB090488-6415-D569-7EF3-8AA964748A3C}"/>
              </a:ext>
            </a:extLst>
          </p:cNvPr>
          <p:cNvSpPr>
            <a:spLocks noGrp="1"/>
          </p:cNvSpPr>
          <p:nvPr>
            <p:ph idx="1"/>
          </p:nvPr>
        </p:nvSpPr>
        <p:spPr/>
        <p:txBody>
          <a:bodyPr>
            <a:normAutofit/>
          </a:bodyPr>
          <a:lstStyle/>
          <a:p>
            <a:r>
              <a:rPr lang="en-US" dirty="0"/>
              <a:t>Homomorphic Encryption [BGN05] → [Fre10] </a:t>
            </a:r>
            <a:r>
              <a:rPr lang="en-US" b="0" i="0" dirty="0">
                <a:solidFill>
                  <a:srgbClr val="00B050"/>
                </a:solidFill>
                <a:effectLst/>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a:p>
            <a:r>
              <a:rPr lang="en-US" dirty="0"/>
              <a:t>NIZKs [GOS06a] → [GOS06b]</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Traitor Tracing [BSW06] → [Fre10]</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(Round optimal) Blind signatures [MSF10] → [SC12]</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Hierarchal IBE [Wat09] → [Lew12]</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Adaptively Secure ABE [LOSTW10] → [OT10]</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Multi-Authority ABE [LW10] → [OT12]</a:t>
            </a:r>
            <a:r>
              <a:rPr lang="en-US" b="0" i="0" dirty="0">
                <a:solidFill>
                  <a:srgbClr val="00B050"/>
                </a:solidFill>
                <a:effectLst/>
                <a:latin typeface="Times New Roman" panose="02020603050405020304" pitchFamily="18" charset="0"/>
                <a:cs typeface="Times New Roman" panose="02020603050405020304" pitchFamily="18" charset="0"/>
              </a:rPr>
              <a:t> ✓</a:t>
            </a:r>
            <a:endParaRPr lang="en-US" dirty="0"/>
          </a:p>
          <a:p>
            <a:r>
              <a:rPr lang="en-US" dirty="0"/>
              <a:t>Everything…?</a:t>
            </a:r>
          </a:p>
        </p:txBody>
      </p:sp>
      <p:sp>
        <p:nvSpPr>
          <p:cNvPr id="5" name="Rectangle 4">
            <a:extLst>
              <a:ext uri="{FF2B5EF4-FFF2-40B4-BE49-F238E27FC236}">
                <a16:creationId xmlns:a16="http://schemas.microsoft.com/office/drawing/2014/main" id="{761C5F30-334D-785E-3F81-3F74435972ED}"/>
              </a:ext>
            </a:extLst>
          </p:cNvPr>
          <p:cNvSpPr/>
          <p:nvPr/>
        </p:nvSpPr>
        <p:spPr>
          <a:xfrm>
            <a:off x="5344160" y="4866640"/>
            <a:ext cx="2194560"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FF3A94-1654-9656-8127-F0AFED9C8DE7}"/>
              </a:ext>
            </a:extLst>
          </p:cNvPr>
          <p:cNvSpPr/>
          <p:nvPr/>
        </p:nvSpPr>
        <p:spPr>
          <a:xfrm>
            <a:off x="6441440" y="4226877"/>
            <a:ext cx="2194560"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68A661-A931-358A-1221-0AEB169351B8}"/>
              </a:ext>
            </a:extLst>
          </p:cNvPr>
          <p:cNvSpPr/>
          <p:nvPr/>
        </p:nvSpPr>
        <p:spPr>
          <a:xfrm>
            <a:off x="4653281" y="3881119"/>
            <a:ext cx="2194560" cy="42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57CEF8-142F-CD23-1A45-A7998AE9AAAB}"/>
              </a:ext>
            </a:extLst>
          </p:cNvPr>
          <p:cNvSpPr/>
          <p:nvPr/>
        </p:nvSpPr>
        <p:spPr>
          <a:xfrm>
            <a:off x="7538720" y="3401217"/>
            <a:ext cx="2194560" cy="42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51237A-8A5A-A97F-9AA0-0FBD03CC09B6}"/>
              </a:ext>
            </a:extLst>
          </p:cNvPr>
          <p:cNvSpPr/>
          <p:nvPr/>
        </p:nvSpPr>
        <p:spPr>
          <a:xfrm>
            <a:off x="4744720" y="2893215"/>
            <a:ext cx="2194560" cy="42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2CA364-8F2A-3EE6-820C-D93FA2D603C7}"/>
              </a:ext>
            </a:extLst>
          </p:cNvPr>
          <p:cNvSpPr/>
          <p:nvPr/>
        </p:nvSpPr>
        <p:spPr>
          <a:xfrm>
            <a:off x="3708400" y="2359973"/>
            <a:ext cx="2194560" cy="42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146C65-D79F-DE6F-BCC2-B6E24EEEF374}"/>
              </a:ext>
            </a:extLst>
          </p:cNvPr>
          <p:cNvSpPr/>
          <p:nvPr/>
        </p:nvSpPr>
        <p:spPr>
          <a:xfrm>
            <a:off x="6512560" y="1892059"/>
            <a:ext cx="2194560" cy="42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51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2B50-098A-29D4-3B98-025B171BA312}"/>
              </a:ext>
            </a:extLst>
          </p:cNvPr>
          <p:cNvSpPr>
            <a:spLocks noGrp="1"/>
          </p:cNvSpPr>
          <p:nvPr>
            <p:ph type="title"/>
          </p:nvPr>
        </p:nvSpPr>
        <p:spPr/>
        <p:txBody>
          <a:bodyPr/>
          <a:lstStyle/>
          <a:p>
            <a:r>
              <a:rPr lang="en-US" dirty="0"/>
              <a:t>Q-Type Assumptions</a:t>
            </a:r>
          </a:p>
        </p:txBody>
      </p:sp>
      <p:sp>
        <p:nvSpPr>
          <p:cNvPr id="3" name="Content Placeholder 2">
            <a:extLst>
              <a:ext uri="{FF2B5EF4-FFF2-40B4-BE49-F238E27FC236}">
                <a16:creationId xmlns:a16="http://schemas.microsoft.com/office/drawing/2014/main" id="{CB8B5CEB-0BE9-EF7E-B2ED-784939102C01}"/>
              </a:ext>
            </a:extLst>
          </p:cNvPr>
          <p:cNvSpPr>
            <a:spLocks noGrp="1"/>
          </p:cNvSpPr>
          <p:nvPr>
            <p:ph idx="1"/>
          </p:nvPr>
        </p:nvSpPr>
        <p:spPr/>
        <p:txBody>
          <a:bodyPr/>
          <a:lstStyle/>
          <a:p>
            <a:r>
              <a:rPr lang="en-US" dirty="0"/>
              <a:t>Assumptions which are parameterized (and grow) with some value </a:t>
            </a:r>
            <a:r>
              <a:rPr lang="en-US" i="1" dirty="0"/>
              <a:t>q</a:t>
            </a:r>
          </a:p>
          <a:p>
            <a:r>
              <a:rPr lang="en-US" dirty="0"/>
              <a:t>Example: q-Strong DDH</a:t>
            </a:r>
          </a:p>
        </p:txBody>
      </p:sp>
      <p:pic>
        <p:nvPicPr>
          <p:cNvPr id="2050" name="Picture 2">
            <a:extLst>
              <a:ext uri="{FF2B5EF4-FFF2-40B4-BE49-F238E27FC236}">
                <a16:creationId xmlns:a16="http://schemas.microsoft.com/office/drawing/2014/main" id="{902F0690-7937-50A2-610C-E450BC7E3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778" y="3311069"/>
            <a:ext cx="4546680" cy="735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85DB3D7-B61B-3F86-F72E-09B6CFC19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668" y="3938322"/>
            <a:ext cx="1184314" cy="7078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CB740FB-AEF8-3023-6644-B653A0CCD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668" y="2870665"/>
            <a:ext cx="1742703" cy="6035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D2B7761-4364-CB63-1586-979F5E43F8A8}"/>
              </a:ext>
            </a:extLst>
          </p:cNvPr>
          <p:cNvSpPr txBox="1">
            <a:spLocks/>
          </p:cNvSpPr>
          <p:nvPr/>
        </p:nvSpPr>
        <p:spPr>
          <a:xfrm>
            <a:off x="838200" y="5045335"/>
            <a:ext cx="5181600" cy="1131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dirty="0"/>
              <a:t>Structure enables compression</a:t>
            </a:r>
          </a:p>
        </p:txBody>
      </p:sp>
      <p:sp>
        <p:nvSpPr>
          <p:cNvPr id="5" name="Content Placeholder 4">
            <a:extLst>
              <a:ext uri="{FF2B5EF4-FFF2-40B4-BE49-F238E27FC236}">
                <a16:creationId xmlns:a16="http://schemas.microsoft.com/office/drawing/2014/main" id="{D35FFDBB-E3EE-814E-246A-B028A7192CC5}"/>
              </a:ext>
            </a:extLst>
          </p:cNvPr>
          <p:cNvSpPr txBox="1">
            <a:spLocks/>
          </p:cNvSpPr>
          <p:nvPr/>
        </p:nvSpPr>
        <p:spPr>
          <a:xfrm>
            <a:off x="6172200" y="5045335"/>
            <a:ext cx="5181600" cy="1131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Font typeface="Aptos" panose="020B0004020202020204" pitchFamily="34" charset="0"/>
              <a:buChar char="×"/>
            </a:pPr>
            <a:r>
              <a:rPr lang="en-US" dirty="0"/>
              <a:t>Family of Assumptions</a:t>
            </a:r>
          </a:p>
          <a:p>
            <a:pPr>
              <a:buClr>
                <a:srgbClr val="FF0000"/>
              </a:buClr>
              <a:buFont typeface="Aptos" panose="020B0004020202020204" pitchFamily="34" charset="0"/>
              <a:buChar char="×"/>
            </a:pPr>
            <a:r>
              <a:rPr lang="en-US" dirty="0"/>
              <a:t>Stronger attacks as q grows</a:t>
            </a:r>
          </a:p>
        </p:txBody>
      </p:sp>
    </p:spTree>
    <p:extLst>
      <p:ext uri="{BB962C8B-B14F-4D97-AF65-F5344CB8AC3E}">
        <p14:creationId xmlns:p14="http://schemas.microsoft.com/office/powerpoint/2010/main" val="13320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BCD3-3E22-2225-0941-25DDA51A4E5A}"/>
              </a:ext>
            </a:extLst>
          </p:cNvPr>
          <p:cNvSpPr>
            <a:spLocks noGrp="1"/>
          </p:cNvSpPr>
          <p:nvPr>
            <p:ph type="title"/>
          </p:nvPr>
        </p:nvSpPr>
        <p:spPr/>
        <p:txBody>
          <a:bodyPr>
            <a:normAutofit/>
          </a:bodyPr>
          <a:lstStyle/>
          <a:p>
            <a:r>
              <a:rPr lang="en-US" sz="4000" dirty="0"/>
              <a:t>Q-Type Assumptions </a:t>
            </a:r>
            <a:r>
              <a:rPr lang="en-US" sz="4000" i="1" dirty="0"/>
              <a:t>in Composite Order Groups</a:t>
            </a:r>
          </a:p>
        </p:txBody>
      </p:sp>
      <p:sp>
        <p:nvSpPr>
          <p:cNvPr id="3" name="Content Placeholder 2">
            <a:extLst>
              <a:ext uri="{FF2B5EF4-FFF2-40B4-BE49-F238E27FC236}">
                <a16:creationId xmlns:a16="http://schemas.microsoft.com/office/drawing/2014/main" id="{FCB3C19E-D34E-C98B-FC57-BAE4BDDF7B82}"/>
              </a:ext>
            </a:extLst>
          </p:cNvPr>
          <p:cNvSpPr>
            <a:spLocks noGrp="1"/>
          </p:cNvSpPr>
          <p:nvPr>
            <p:ph idx="1"/>
          </p:nvPr>
        </p:nvSpPr>
        <p:spPr/>
        <p:txBody>
          <a:bodyPr>
            <a:normAutofit/>
          </a:bodyPr>
          <a:lstStyle/>
          <a:p>
            <a:r>
              <a:rPr lang="en-US" dirty="0"/>
              <a:t>Deja Q Framework [CM14,CMM16,Wee16]</a:t>
            </a:r>
          </a:p>
          <a:p>
            <a:r>
              <a:rPr lang="en-US" dirty="0"/>
              <a:t>Some q-type assumptions ⇐ Subgroup Decision</a:t>
            </a:r>
          </a:p>
          <a:p>
            <a:pPr lvl="1"/>
            <a:r>
              <a:rPr lang="en-US" dirty="0"/>
              <a:t>Broadcast Encryption</a:t>
            </a:r>
          </a:p>
          <a:p>
            <a:pPr lvl="1"/>
            <a:r>
              <a:rPr lang="en-US" dirty="0"/>
              <a:t>(Hierarchal) IBE</a:t>
            </a:r>
          </a:p>
          <a:p>
            <a:pPr lvl="1"/>
            <a:r>
              <a:rPr lang="en-US" dirty="0"/>
              <a:t>Attribute-Based Encryption</a:t>
            </a:r>
          </a:p>
          <a:p>
            <a:pPr marL="457200" lvl="1" indent="0">
              <a:buNone/>
            </a:pPr>
            <a:r>
              <a:rPr lang="en-US" dirty="0"/>
              <a:t>Compact Parameters!</a:t>
            </a:r>
          </a:p>
          <a:p>
            <a:pPr marL="457200" lvl="1" indent="0">
              <a:buNone/>
            </a:pPr>
            <a:endParaRPr lang="en-US" dirty="0"/>
          </a:p>
          <a:p>
            <a:endParaRPr lang="en-US" dirty="0"/>
          </a:p>
          <a:p>
            <a:r>
              <a:rPr lang="en-US" dirty="0"/>
              <a:t>Can Deja Q be shown from prime order groups?</a:t>
            </a:r>
          </a:p>
        </p:txBody>
      </p:sp>
      <p:pic>
        <p:nvPicPr>
          <p:cNvPr id="1026" name="Picture 2">
            <a:extLst>
              <a:ext uri="{FF2B5EF4-FFF2-40B4-BE49-F238E27FC236}">
                <a16:creationId xmlns:a16="http://schemas.microsoft.com/office/drawing/2014/main" id="{1C3F6140-7DCB-F02A-A05F-E75EC39D8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875" y="2692114"/>
            <a:ext cx="3217645" cy="261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ID" val=" 9"/>
</p:tagLst>
</file>

<file path=ppt/tags/tag2.xml><?xml version="1.0" encoding="utf-8"?>
<p:tagLst xmlns:a="http://schemas.openxmlformats.org/drawingml/2006/main" xmlns:r="http://schemas.openxmlformats.org/officeDocument/2006/relationships" xmlns:p="http://schemas.openxmlformats.org/presentationml/2006/main">
  <p:tag name="SHAPEID" val=" 9"/>
</p:tagLst>
</file>

<file path=ppt/tags/tag3.xml><?xml version="1.0" encoding="utf-8"?>
<p:tagLst xmlns:a="http://schemas.openxmlformats.org/drawingml/2006/main" xmlns:r="http://schemas.openxmlformats.org/officeDocument/2006/relationships" xmlns:p="http://schemas.openxmlformats.org/presentationml/2006/main">
  <p:tag name="SHAPEID" val=" 9"/>
</p:tagLst>
</file>

<file path=ppt/tags/tag4.xml><?xml version="1.0" encoding="utf-8"?>
<p:tagLst xmlns:a="http://schemas.openxmlformats.org/drawingml/2006/main" xmlns:r="http://schemas.openxmlformats.org/officeDocument/2006/relationships" xmlns:p="http://schemas.openxmlformats.org/presentationml/2006/main">
  <p:tag name="SHAPEID" val=" 9"/>
</p:tagLst>
</file>

<file path=ppt/tags/tag5.xml><?xml version="1.0" encoding="utf-8"?>
<p:tagLst xmlns:a="http://schemas.openxmlformats.org/drawingml/2006/main" xmlns:r="http://schemas.openxmlformats.org/officeDocument/2006/relationships" xmlns:p="http://schemas.openxmlformats.org/presentationml/2006/main">
  <p:tag name="SHAPEID" val=" 9"/>
</p:tagLst>
</file>

<file path=ppt/tags/tag6.xml><?xml version="1.0" encoding="utf-8"?>
<p:tagLst xmlns:a="http://schemas.openxmlformats.org/drawingml/2006/main" xmlns:r="http://schemas.openxmlformats.org/officeDocument/2006/relationships" xmlns:p="http://schemas.openxmlformats.org/presentationml/2006/main">
  <p:tag name="SHAPEID" val=" 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24104</TotalTime>
  <Words>1860</Words>
  <Application>Microsoft Office PowerPoint</Application>
  <PresentationFormat>Widescreen</PresentationFormat>
  <Paragraphs>145</Paragraphs>
  <Slides>18</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Cambria Math</vt:lpstr>
      <vt:lpstr>system-ui</vt:lpstr>
      <vt:lpstr>Times New Roman</vt:lpstr>
      <vt:lpstr>Wingdings</vt:lpstr>
      <vt:lpstr>Office Theme</vt:lpstr>
      <vt:lpstr>Limits on the Power of Prime-Order Groups: Separating Q-Type from Static Assumptions</vt:lpstr>
      <vt:lpstr>Composite Order Groups</vt:lpstr>
      <vt:lpstr>The Power of Composite Order Groups</vt:lpstr>
      <vt:lpstr>The Power of Composite Order Groups</vt:lpstr>
      <vt:lpstr>Drawbacks</vt:lpstr>
      <vt:lpstr>Translating Composite Order to Prime Order</vt:lpstr>
      <vt:lpstr>Translating Composite Order to Prime Order</vt:lpstr>
      <vt:lpstr>Q-Type Assumptions</vt:lpstr>
      <vt:lpstr>Q-Type Assumptions in Composite Order Groups</vt:lpstr>
      <vt:lpstr>Our Results</vt:lpstr>
      <vt:lpstr>Generic Group Model</vt:lpstr>
      <vt:lpstr>Black Box Reduction</vt:lpstr>
      <vt:lpstr>Ruling Out Black Box Reductions</vt:lpstr>
      <vt:lpstr>Observation 1</vt:lpstr>
      <vt:lpstr>Observation 2</vt:lpstr>
      <vt:lpstr>Reduction</vt:lpstr>
      <vt:lpstr>Thank you!</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on the Power of Prime-Order Groups: Separating Q-Type from Static Assumptions</dc:title>
  <dc:creator>Lu, George C</dc:creator>
  <cp:lastModifiedBy>Lu, George C</cp:lastModifiedBy>
  <cp:revision>31</cp:revision>
  <dcterms:created xsi:type="dcterms:W3CDTF">2024-07-31T19:15:18Z</dcterms:created>
  <dcterms:modified xsi:type="dcterms:W3CDTF">2024-08-18T08:05:17Z</dcterms:modified>
</cp:coreProperties>
</file>