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1"/>
  </p:notesMasterIdLst>
  <p:sldIdLst>
    <p:sldId id="256" r:id="rId3"/>
    <p:sldId id="290" r:id="rId4"/>
    <p:sldId id="274" r:id="rId5"/>
    <p:sldId id="276" r:id="rId6"/>
    <p:sldId id="277" r:id="rId7"/>
    <p:sldId id="286" r:id="rId8"/>
    <p:sldId id="287" r:id="rId9"/>
    <p:sldId id="288" r:id="rId10"/>
    <p:sldId id="291" r:id="rId11"/>
    <p:sldId id="294" r:id="rId12"/>
    <p:sldId id="289" r:id="rId13"/>
    <p:sldId id="295" r:id="rId14"/>
    <p:sldId id="298" r:id="rId15"/>
    <p:sldId id="296" r:id="rId16"/>
    <p:sldId id="297" r:id="rId17"/>
    <p:sldId id="299" r:id="rId18"/>
    <p:sldId id="300" r:id="rId19"/>
    <p:sldId id="29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668BE-A1DF-4720-A6CA-1DC848259648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46D95-2412-4E40-A59F-1DD665440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771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Short review of cryptography</a:t>
            </a:r>
          </a:p>
          <a:p>
            <a:r>
              <a:rPr lang="en-US" altLang="zh-CN" dirty="0"/>
              <a:t>Proposed five worlds relevant to us today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46D95-2412-4E40-A59F-1DD665440E4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821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Unlike k vertex cover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6DF7E-2B58-4CD8-978D-1F6A07221DA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968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Unlike k vertex cover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6DF7E-2B58-4CD8-978D-1F6A07221DA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233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Unlike k vertex cover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6DF7E-2B58-4CD8-978D-1F6A07221DA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609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6DF7E-2B58-4CD8-978D-1F6A07221DA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561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Previous work by Fawzi and </a:t>
            </a:r>
            <a:r>
              <a:rPr lang="en-US" altLang="zh-CN" dirty="0" err="1"/>
              <a:t>renner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6DF7E-2B58-4CD8-978D-1F6A07221DA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556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Unlike k vertex cover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6DF7E-2B58-4CD8-978D-1F6A07221DA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424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Unlike k vertex cover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6DF7E-2B58-4CD8-978D-1F6A07221DA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814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Unlike k vertex cover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6DF7E-2B58-4CD8-978D-1F6A07221DA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179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46D95-2412-4E40-A59F-1DD665440E4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067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46D95-2412-4E40-A59F-1DD665440E4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541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Eli has a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46D95-2412-4E40-A59F-1DD665440E4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487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Unlike k vertex cover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6DF7E-2B58-4CD8-978D-1F6A07221D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396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We’ve got EFI</a:t>
            </a:r>
          </a:p>
          <a:p>
            <a:r>
              <a:rPr lang="en-US" altLang="zh-CN" dirty="0"/>
              <a:t>Quantum computation classical communication setting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46D95-2412-4E40-A59F-1DD665440E4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670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Three algorithm</a:t>
            </a:r>
          </a:p>
          <a:p>
            <a:r>
              <a:rPr lang="en-US" altLang="zh-CN" dirty="0"/>
              <a:t>Q quantum queries</a:t>
            </a:r>
          </a:p>
          <a:p>
            <a:r>
              <a:rPr lang="en-US" altLang="zh-CN" dirty="0"/>
              <a:t>Previous work by </a:t>
            </a:r>
            <a:r>
              <a:rPr lang="en-US" altLang="zh-CN" dirty="0" err="1"/>
              <a:t>austrin</a:t>
            </a:r>
            <a:endParaRPr lang="en-US" altLang="zh-CN" dirty="0"/>
          </a:p>
          <a:p>
            <a:r>
              <a:rPr lang="en-US" altLang="zh-CN" dirty="0"/>
              <a:t>might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6DF7E-2B58-4CD8-978D-1F6A07221DA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109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Tight</a:t>
            </a:r>
          </a:p>
          <a:p>
            <a:r>
              <a:rPr lang="en-US" altLang="zh-CN" dirty="0"/>
              <a:t>Mixed we mean ensemble of pure state</a:t>
            </a:r>
          </a:p>
          <a:p>
            <a:r>
              <a:rPr lang="en-US" altLang="zh-CN" dirty="0"/>
              <a:t>Unclonable not reusable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6DF7E-2B58-4CD8-978D-1F6A07221DA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552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6DF7E-2B58-4CD8-978D-1F6A07221DA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262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7801A0AD-A4D9-2B48-AB5E-2388481E37AE}"/>
              </a:ext>
            </a:extLst>
          </p:cNvPr>
          <p:cNvGrpSpPr/>
          <p:nvPr/>
        </p:nvGrpSpPr>
        <p:grpSpPr>
          <a:xfrm>
            <a:off x="599225" y="1736370"/>
            <a:ext cx="10993549" cy="1903301"/>
            <a:chOff x="599225" y="1921565"/>
            <a:chExt cx="10993549" cy="1903301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47A9D506-C91D-DF44-8641-48F37CD3C15A}"/>
                </a:ext>
              </a:extLst>
            </p:cNvPr>
            <p:cNvSpPr/>
            <p:nvPr userDrawn="1"/>
          </p:nvSpPr>
          <p:spPr>
            <a:xfrm>
              <a:off x="599225" y="1921565"/>
              <a:ext cx="10993549" cy="19033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半闭框 17">
              <a:extLst>
                <a:ext uri="{FF2B5EF4-FFF2-40B4-BE49-F238E27FC236}">
                  <a16:creationId xmlns:a16="http://schemas.microsoft.com/office/drawing/2014/main" id="{A1E2328B-A4C4-764E-ACC8-998B2E63C537}"/>
                </a:ext>
              </a:extLst>
            </p:cNvPr>
            <p:cNvSpPr/>
            <p:nvPr userDrawn="1"/>
          </p:nvSpPr>
          <p:spPr>
            <a:xfrm>
              <a:off x="599225" y="1921565"/>
              <a:ext cx="821803" cy="867934"/>
            </a:xfrm>
            <a:prstGeom prst="halfFrame">
              <a:avLst>
                <a:gd name="adj1" fmla="val 23474"/>
                <a:gd name="adj2" fmla="val 23475"/>
              </a:avLst>
            </a:prstGeom>
            <a:solidFill>
              <a:srgbClr val="660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0533506A-6FCC-464D-8406-9673E74408CF}"/>
                </a:ext>
              </a:extLst>
            </p:cNvPr>
            <p:cNvSpPr/>
            <p:nvPr userDrawn="1"/>
          </p:nvSpPr>
          <p:spPr>
            <a:xfrm>
              <a:off x="10161778" y="3614195"/>
              <a:ext cx="1430996" cy="2106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3" name="Subtitle 2">
            <a:extLst>
              <a:ext uri="{FF2B5EF4-FFF2-40B4-BE49-F238E27FC236}">
                <a16:creationId xmlns:a16="http://schemas.microsoft.com/office/drawing/2014/main" id="{103A73B5-4CCB-264A-803E-B46FEDFF9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169" y="3819054"/>
            <a:ext cx="10265664" cy="13409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27B568-9C73-4347-A347-6FC2B45E4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1C09-ADEC-4DA8-980A-B14986EE4D0C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41202B-2D63-8945-91A5-3692FFC32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E223B9-0CD9-7541-945A-15D81872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6C14-2BDC-4BF0-9C53-38ED5086C4F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61664AB-A929-BB4F-A814-F48483A1A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3617" y="399620"/>
            <a:ext cx="2519157" cy="991863"/>
          </a:xfrm>
          <a:prstGeom prst="rect">
            <a:avLst/>
          </a:prstGeom>
        </p:spPr>
      </p:pic>
      <p:sp>
        <p:nvSpPr>
          <p:cNvPr id="9" name="标题 8">
            <a:extLst>
              <a:ext uri="{FF2B5EF4-FFF2-40B4-BE49-F238E27FC236}">
                <a16:creationId xmlns:a16="http://schemas.microsoft.com/office/drawing/2014/main" id="{BF98613E-C742-CD46-89BD-FA8FCC0A7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167" y="2023572"/>
            <a:ext cx="10265664" cy="1325563"/>
          </a:xfrm>
        </p:spPr>
        <p:txBody>
          <a:bodyPr anchor="b">
            <a:normAutofit/>
          </a:bodyPr>
          <a:lstStyle>
            <a:lvl1pPr>
              <a:defRPr lang="zh-CN" altLang="en-US" sz="3600" b="0" kern="1200" cap="none" baseline="0" dirty="0">
                <a:solidFill>
                  <a:srgbClr val="66087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5963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395677"/>
            <a:ext cx="11029616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3" y="4962417"/>
            <a:ext cx="11029617" cy="598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1C09-ADEC-4DA8-980A-B14986EE4D0C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6C14-2BDC-4BF0-9C53-38ED5086C4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3541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3376" y="2111829"/>
            <a:ext cx="10521388" cy="3379068"/>
          </a:xfrm>
          <a:prstGeom prst="rect">
            <a:avLst/>
          </a:prstGeom>
        </p:spPr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1C09-ADEC-4DA8-980A-B14986EE4D0C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6C14-2BDC-4BF0-9C53-38ED5086C4F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84C251F1-1C9C-A640-9BF3-05FF6ECB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3610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BC0A53C-150C-A541-93A8-A5B4C7EFDD96}"/>
              </a:ext>
            </a:extLst>
          </p:cNvPr>
          <p:cNvSpPr>
            <a:spLocks noChangeAspect="1"/>
          </p:cNvSpPr>
          <p:nvPr/>
        </p:nvSpPr>
        <p:spPr>
          <a:xfrm>
            <a:off x="8884030" y="675726"/>
            <a:ext cx="88976" cy="7918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Vertical Title 1">
            <a:extLst>
              <a:ext uri="{FF2B5EF4-FFF2-40B4-BE49-F238E27FC236}">
                <a16:creationId xmlns:a16="http://schemas.microsoft.com/office/drawing/2014/main" id="{9D3F700B-2D07-A448-9622-360F28D96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69649" y="675726"/>
            <a:ext cx="1899496" cy="5183073"/>
          </a:xfrm>
          <a:prstGeom prst="rect">
            <a:avLst/>
          </a:prstGeom>
        </p:spPr>
        <p:txBody>
          <a:bodyPr vert="eaVert" anchor="b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Vertical Text Placeholder 2">
            <a:extLst>
              <a:ext uri="{FF2B5EF4-FFF2-40B4-BE49-F238E27FC236}">
                <a16:creationId xmlns:a16="http://schemas.microsoft.com/office/drawing/2014/main" id="{5F0B6C42-B8E7-1C45-A053-18F7FE5B2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791611" cy="5183073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EC89D33-28DC-B746-AE7D-E6085CC3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1C09-ADEC-4DA8-980A-B14986EE4D0C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EE1EF53-0E9B-E243-B4F1-B1C7F0BD2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3DA247-823F-034B-AEC0-494674B6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6C14-2BDC-4BF0-9C53-38ED5086C4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601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6D8CDC32-572D-47A1-BA45-FD1522B5CEA1}"/>
              </a:ext>
            </a:extLst>
          </p:cNvPr>
          <p:cNvGrpSpPr/>
          <p:nvPr/>
        </p:nvGrpSpPr>
        <p:grpSpPr>
          <a:xfrm>
            <a:off x="599226" y="1732459"/>
            <a:ext cx="10993549" cy="1907212"/>
            <a:chOff x="599225" y="1732459"/>
            <a:chExt cx="10993549" cy="1907212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47A9D506-C91D-DF44-8641-48F37CD3C15A}"/>
                </a:ext>
              </a:extLst>
            </p:cNvPr>
            <p:cNvSpPr/>
            <p:nvPr userDrawn="1"/>
          </p:nvSpPr>
          <p:spPr>
            <a:xfrm>
              <a:off x="599225" y="1736370"/>
              <a:ext cx="10993549" cy="19033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0C216EDB-A291-4C86-911A-A3F95FDC0CF3}"/>
                </a:ext>
              </a:extLst>
            </p:cNvPr>
            <p:cNvSpPr/>
            <p:nvPr userDrawn="1"/>
          </p:nvSpPr>
          <p:spPr>
            <a:xfrm>
              <a:off x="599225" y="1732459"/>
              <a:ext cx="489346" cy="79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43FE9298-60C2-9548-BC1E-E8694904B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1832" y="2028084"/>
            <a:ext cx="9748336" cy="1316799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algn="ctr">
              <a:defRPr lang="en-US" altLang="en-US" sz="4000" b="0" kern="1200" cap="none" baseline="0" dirty="0">
                <a:solidFill>
                  <a:srgbClr val="5C30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3A73B5-4CCB-264A-803E-B46FEDFF9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1831" y="3819054"/>
            <a:ext cx="9748337" cy="134099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cap="none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EFB8BDD-FC0A-384D-B32A-D2CC0933A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1C09-ADEC-4DA8-980A-B14986EE4D0C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4A11234-2E12-B147-A4FF-3B4989798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EFFF194-7BE9-7440-90F5-0BA3D1B44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6C14-2BDC-4BF0-9C53-38ED5086C4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616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377" y="2180498"/>
            <a:ext cx="10521387" cy="367830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B3414000-0475-7845-9508-337FFFC1B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 dirty="0"/>
          </a:p>
        </p:txBody>
      </p:sp>
      <p:sp>
        <p:nvSpPr>
          <p:cNvPr id="11" name="日期占位符 10">
            <a:extLst>
              <a:ext uri="{FF2B5EF4-FFF2-40B4-BE49-F238E27FC236}">
                <a16:creationId xmlns:a16="http://schemas.microsoft.com/office/drawing/2014/main" id="{2265DA69-D9B6-384B-91FC-5C225D983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1C09-ADEC-4DA8-980A-B14986EE4D0C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12" name="页脚占位符 11">
            <a:extLst>
              <a:ext uri="{FF2B5EF4-FFF2-40B4-BE49-F238E27FC236}">
                <a16:creationId xmlns:a16="http://schemas.microsoft.com/office/drawing/2014/main" id="{198CD9FF-6143-0B4F-B35B-FC5B48F3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B99E00C6-785E-8740-9B07-6D282AB5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6C14-2BDC-4BF0-9C53-38ED5086C4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41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727754-C851-C341-8EC8-C90F9BC75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285" y="2329543"/>
            <a:ext cx="9923523" cy="3391101"/>
          </a:xfrm>
        </p:spPr>
        <p:txBody>
          <a:bodyPr anchor="t">
            <a:normAutofit/>
          </a:bodyPr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F81271-2815-9B4A-9DE1-54434A60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5597317"/>
            <a:ext cx="2844799" cy="365125"/>
          </a:xfrm>
        </p:spPr>
        <p:txBody>
          <a:bodyPr/>
          <a:lstStyle/>
          <a:p>
            <a:fld id="{8CF41C09-ADEC-4DA8-980A-B14986EE4D0C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57A6457-265E-454A-8DEA-AC0A1AAC3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7285" y="5592991"/>
            <a:ext cx="5811116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7055F7E-60B7-6A43-A3E4-C6F9DC89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597317"/>
            <a:ext cx="1052508" cy="365125"/>
          </a:xfrm>
        </p:spPr>
        <p:txBody>
          <a:bodyPr/>
          <a:lstStyle/>
          <a:p>
            <a:fld id="{76076C14-2BDC-4BF0-9C53-38ED5086C4F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D989D6D-F1B5-F54E-813A-CCB6A463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285" y="865998"/>
            <a:ext cx="9923522" cy="135145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23D49990-DD79-AF4A-809C-C7A68D94B066}"/>
              </a:ext>
            </a:extLst>
          </p:cNvPr>
          <p:cNvSpPr/>
          <p:nvPr/>
        </p:nvSpPr>
        <p:spPr>
          <a:xfrm>
            <a:off x="695915" y="678673"/>
            <a:ext cx="360000" cy="58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3727A51-3FBC-4883-9957-A794F7F65BF9}"/>
              </a:ext>
            </a:extLst>
          </p:cNvPr>
          <p:cNvSpPr/>
          <p:nvPr/>
        </p:nvSpPr>
        <p:spPr>
          <a:xfrm>
            <a:off x="695915" y="1261873"/>
            <a:ext cx="360000" cy="49174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6463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A6CC6FD-0536-1042-94FB-7B29BCD323E4}"/>
              </a:ext>
            </a:extLst>
          </p:cNvPr>
          <p:cNvGrpSpPr/>
          <p:nvPr/>
        </p:nvGrpSpPr>
        <p:grpSpPr>
          <a:xfrm>
            <a:off x="599225" y="1736370"/>
            <a:ext cx="10993549" cy="1903301"/>
            <a:chOff x="599225" y="1921565"/>
            <a:chExt cx="10993549" cy="190330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B59113-F03A-6147-A467-92DB82160BCD}"/>
                </a:ext>
              </a:extLst>
            </p:cNvPr>
            <p:cNvSpPr/>
            <p:nvPr userDrawn="1"/>
          </p:nvSpPr>
          <p:spPr>
            <a:xfrm>
              <a:off x="599225" y="1921565"/>
              <a:ext cx="10993549" cy="19033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C3E5866-268A-1A4A-BD63-7247C0C32E7C}"/>
                </a:ext>
              </a:extLst>
            </p:cNvPr>
            <p:cNvSpPr/>
            <p:nvPr userDrawn="1"/>
          </p:nvSpPr>
          <p:spPr>
            <a:xfrm>
              <a:off x="599227" y="1921566"/>
              <a:ext cx="192900" cy="19033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B3AEDE27-05BC-DA44-AA23-81C54830A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3169" y="2028083"/>
            <a:ext cx="10265664" cy="1376851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algn="l">
              <a:defRPr lang="en-US" altLang="en-US" sz="3600" b="0" kern="1200" cap="none" baseline="0" dirty="0">
                <a:solidFill>
                  <a:srgbClr val="5C30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8DDB4CB7-B75A-CF44-8C12-E3DE32CE3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169" y="3830629"/>
            <a:ext cx="10265664" cy="134099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27" name="日期占位符 10">
            <a:extLst>
              <a:ext uri="{FF2B5EF4-FFF2-40B4-BE49-F238E27FC236}">
                <a16:creationId xmlns:a16="http://schemas.microsoft.com/office/drawing/2014/main" id="{2D4038F2-9086-4849-856C-3F44B96DA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3545" y="5597323"/>
            <a:ext cx="2523280" cy="365125"/>
          </a:xfrm>
        </p:spPr>
        <p:txBody>
          <a:bodyPr/>
          <a:lstStyle/>
          <a:p>
            <a:fld id="{8CF41C09-ADEC-4DA8-980A-B14986EE4D0C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28" name="页脚占位符 11">
            <a:extLst>
              <a:ext uri="{FF2B5EF4-FFF2-40B4-BE49-F238E27FC236}">
                <a16:creationId xmlns:a16="http://schemas.microsoft.com/office/drawing/2014/main" id="{0ED79189-463D-A34A-93FE-02DAF3CA4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377" y="5592997"/>
            <a:ext cx="65855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9" name="灯片编号占位符 12">
            <a:extLst>
              <a:ext uri="{FF2B5EF4-FFF2-40B4-BE49-F238E27FC236}">
                <a16:creationId xmlns:a16="http://schemas.microsoft.com/office/drawing/2014/main" id="{81D88334-B4F7-F340-8AA4-0865A0C0C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493" y="5597323"/>
            <a:ext cx="1203271" cy="365125"/>
          </a:xfrm>
        </p:spPr>
        <p:txBody>
          <a:bodyPr/>
          <a:lstStyle/>
          <a:p>
            <a:fld id="{76076C14-2BDC-4BF0-9C53-38ED5086C4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219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4" y="2228004"/>
            <a:ext cx="5422391" cy="363304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4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1C09-ADEC-4DA8-980A-B14986EE4D0C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6C14-2BDC-4BF0-9C53-38ED5086C4F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90C7D26-A2BB-CE43-BB2A-2808F22C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6696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0" y="2250894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2926054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7" y="2250894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10" y="2926054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1C09-ADEC-4DA8-980A-B14986EE4D0C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6C14-2BDC-4BF0-9C53-38ED5086C4F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95155F9-0BCA-F049-9D40-4CF28F90A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7059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1C09-ADEC-4DA8-980A-B14986EE4D0C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6C14-2BDC-4BF0-9C53-38ED5086C4F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C31502A-7294-9848-AFF1-6116ACE14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194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8BC206B-21AF-2048-B8C2-02D34676B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1C09-ADEC-4DA8-980A-B14986EE4D0C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10A914D-220E-194F-89A4-BA7B89110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BD13FCE-5499-EA41-85BE-AEB592F6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6C14-2BDC-4BF0-9C53-38ED5086C4F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6" name="文本占位符 11">
            <a:extLst>
              <a:ext uri="{FF2B5EF4-FFF2-40B4-BE49-F238E27FC236}">
                <a16:creationId xmlns:a16="http://schemas.microsoft.com/office/drawing/2014/main" id="{F1297FE0-3BB9-B64C-AC4D-632A56249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82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  <a:endParaRPr kumimoji="1" lang="zh-CN" altLang="en-US" dirty="0"/>
          </a:p>
        </p:txBody>
      </p:sp>
      <p:sp>
        <p:nvSpPr>
          <p:cNvPr id="9" name="标题 8">
            <a:extLst>
              <a:ext uri="{FF2B5EF4-FFF2-40B4-BE49-F238E27FC236}">
                <a16:creationId xmlns:a16="http://schemas.microsoft.com/office/drawing/2014/main" id="{808527B2-D8A8-804C-84C3-640A2789E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9601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1C09-ADEC-4DA8-980A-B14986EE4D0C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6C14-2BDC-4BF0-9C53-38ED5086C4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103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DD0108F8-765A-DF43-9CAF-934132882EE3}"/>
              </a:ext>
            </a:extLst>
          </p:cNvPr>
          <p:cNvSpPr>
            <a:spLocks noChangeAspect="1"/>
          </p:cNvSpPr>
          <p:nvPr/>
        </p:nvSpPr>
        <p:spPr>
          <a:xfrm>
            <a:off x="447816" y="4914808"/>
            <a:ext cx="385561" cy="10322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463" y="4928762"/>
            <a:ext cx="10333301" cy="65314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0">
                <a:solidFill>
                  <a:srgbClr val="5C307D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1463" y="5581910"/>
            <a:ext cx="10333301" cy="365126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rgbClr val="5C307D"/>
                </a:solidFill>
              </a:defRPr>
            </a:lvl1pPr>
            <a:lvl2pPr marL="457189" indent="0">
              <a:buNone/>
              <a:defRPr sz="11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23545" y="6060170"/>
            <a:ext cx="252328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CF41C09-ADEC-4DA8-980A-B14986EE4D0C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377" y="6055844"/>
            <a:ext cx="65855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51493" y="6060170"/>
            <a:ext cx="120327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6076C14-2BDC-4BF0-9C53-38ED5086C4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598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395677"/>
            <a:ext cx="11029616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3" y="496241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1C09-ADEC-4DA8-980A-B14986EE4D0C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6C14-2BDC-4BF0-9C53-38ED5086C4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299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1C09-ADEC-4DA8-980A-B14986EE4D0C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6C14-2BDC-4BF0-9C53-38ED5086C4F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D92ADC6-CE60-BE46-B46D-E72C08A66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2172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BC0A53C-150C-A541-93A8-A5B4C7EFDD96}"/>
              </a:ext>
            </a:extLst>
          </p:cNvPr>
          <p:cNvSpPr>
            <a:spLocks noChangeAspect="1"/>
          </p:cNvSpPr>
          <p:nvPr/>
        </p:nvSpPr>
        <p:spPr>
          <a:xfrm>
            <a:off x="8884030" y="675726"/>
            <a:ext cx="88976" cy="7918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Vertical Title 1">
            <a:extLst>
              <a:ext uri="{FF2B5EF4-FFF2-40B4-BE49-F238E27FC236}">
                <a16:creationId xmlns:a16="http://schemas.microsoft.com/office/drawing/2014/main" id="{9D3F700B-2D07-A448-9622-360F28D96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69649" y="675726"/>
            <a:ext cx="1899496" cy="5183073"/>
          </a:xfrm>
          <a:prstGeom prst="rect">
            <a:avLst/>
          </a:prstGeom>
        </p:spPr>
        <p:txBody>
          <a:bodyPr vert="eaVert" anchor="b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Vertical Text Placeholder 2">
            <a:extLst>
              <a:ext uri="{FF2B5EF4-FFF2-40B4-BE49-F238E27FC236}">
                <a16:creationId xmlns:a16="http://schemas.microsoft.com/office/drawing/2014/main" id="{5F0B6C42-B8E7-1C45-A053-18F7FE5B2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791611" cy="5183073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EC89D33-28DC-B746-AE7D-E6085CC3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1C09-ADEC-4DA8-980A-B14986EE4D0C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EE1EF53-0E9B-E243-B4F1-B1C7F0BD2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3DA247-823F-034B-AEC0-494674B6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6C14-2BDC-4BF0-9C53-38ED5086C4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322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727754-C851-C341-8EC8-C90F9BC75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883" y="2118167"/>
            <a:ext cx="10178926" cy="360247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F81271-2815-9B4A-9DE1-54434A60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5597317"/>
            <a:ext cx="2844799" cy="365125"/>
          </a:xfrm>
        </p:spPr>
        <p:txBody>
          <a:bodyPr/>
          <a:lstStyle/>
          <a:p>
            <a:fld id="{8CF41C09-ADEC-4DA8-980A-B14986EE4D0C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57A6457-265E-454A-8DEA-AC0A1AAC3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1882" y="5592991"/>
            <a:ext cx="6066519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7055F7E-60B7-6A43-A3E4-C6F9DC89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597317"/>
            <a:ext cx="1052508" cy="365125"/>
          </a:xfrm>
        </p:spPr>
        <p:txBody>
          <a:bodyPr/>
          <a:lstStyle/>
          <a:p>
            <a:fld id="{76076C14-2BDC-4BF0-9C53-38ED5086C4F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D989D6D-F1B5-F54E-813A-CCB6A463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882" y="490438"/>
            <a:ext cx="10178925" cy="135145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23D49990-DD79-AF4A-809C-C7A68D94B066}"/>
              </a:ext>
            </a:extLst>
          </p:cNvPr>
          <p:cNvSpPr/>
          <p:nvPr/>
        </p:nvSpPr>
        <p:spPr>
          <a:xfrm rot="5400000">
            <a:off x="-2692137" y="3263038"/>
            <a:ext cx="6858000" cy="3319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922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A6CC6FD-0536-1042-94FB-7B29BCD323E4}"/>
              </a:ext>
            </a:extLst>
          </p:cNvPr>
          <p:cNvGrpSpPr/>
          <p:nvPr/>
        </p:nvGrpSpPr>
        <p:grpSpPr>
          <a:xfrm>
            <a:off x="599225" y="1736370"/>
            <a:ext cx="10993549" cy="1903301"/>
            <a:chOff x="599225" y="1921565"/>
            <a:chExt cx="10993549" cy="190330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B59113-F03A-6147-A467-92DB82160BCD}"/>
                </a:ext>
              </a:extLst>
            </p:cNvPr>
            <p:cNvSpPr/>
            <p:nvPr userDrawn="1"/>
          </p:nvSpPr>
          <p:spPr>
            <a:xfrm>
              <a:off x="599225" y="1921565"/>
              <a:ext cx="10993549" cy="19033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C3E5866-268A-1A4A-BD63-7247C0C32E7C}"/>
                </a:ext>
              </a:extLst>
            </p:cNvPr>
            <p:cNvSpPr/>
            <p:nvPr userDrawn="1"/>
          </p:nvSpPr>
          <p:spPr>
            <a:xfrm>
              <a:off x="599227" y="1921566"/>
              <a:ext cx="192900" cy="19033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5" name="Subtitle 2">
            <a:extLst>
              <a:ext uri="{FF2B5EF4-FFF2-40B4-BE49-F238E27FC236}">
                <a16:creationId xmlns:a16="http://schemas.microsoft.com/office/drawing/2014/main" id="{8DDB4CB7-B75A-CF44-8C12-E3DE32CE3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169" y="3830629"/>
            <a:ext cx="10265664" cy="13409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27" name="日期占位符 10">
            <a:extLst>
              <a:ext uri="{FF2B5EF4-FFF2-40B4-BE49-F238E27FC236}">
                <a16:creationId xmlns:a16="http://schemas.microsoft.com/office/drawing/2014/main" id="{2D4038F2-9086-4849-856C-3F44B96DA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3545" y="5597323"/>
            <a:ext cx="2523280" cy="365125"/>
          </a:xfrm>
        </p:spPr>
        <p:txBody>
          <a:bodyPr/>
          <a:lstStyle/>
          <a:p>
            <a:fld id="{8CF41C09-ADEC-4DA8-980A-B14986EE4D0C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28" name="页脚占位符 11">
            <a:extLst>
              <a:ext uri="{FF2B5EF4-FFF2-40B4-BE49-F238E27FC236}">
                <a16:creationId xmlns:a16="http://schemas.microsoft.com/office/drawing/2014/main" id="{0ED79189-463D-A34A-93FE-02DAF3CA4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377" y="5592997"/>
            <a:ext cx="65855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9" name="灯片编号占位符 12">
            <a:extLst>
              <a:ext uri="{FF2B5EF4-FFF2-40B4-BE49-F238E27FC236}">
                <a16:creationId xmlns:a16="http://schemas.microsoft.com/office/drawing/2014/main" id="{81D88334-B4F7-F340-8AA4-0865A0C0C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493" y="5597323"/>
            <a:ext cx="1203271" cy="365125"/>
          </a:xfrm>
        </p:spPr>
        <p:txBody>
          <a:bodyPr/>
          <a:lstStyle/>
          <a:p>
            <a:fld id="{76076C14-2BDC-4BF0-9C53-38ED5086C4F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DCF5355-3BF2-774E-B550-673024387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169" y="1909598"/>
            <a:ext cx="10265664" cy="15568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0695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4" y="2228005"/>
            <a:ext cx="5422391" cy="324263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5"/>
            <a:ext cx="5422392" cy="324263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1C09-ADEC-4DA8-980A-B14986EE4D0C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6C14-2BDC-4BF0-9C53-38ED5086C4F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7A00BA7C-B7C4-294B-9F35-033774216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79534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0" y="1840986"/>
            <a:ext cx="5087075" cy="53600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2516146"/>
            <a:ext cx="5393100" cy="293499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7" y="1840986"/>
            <a:ext cx="5087073" cy="55337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10" y="2516146"/>
            <a:ext cx="5393100" cy="293499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1C09-ADEC-4DA8-980A-B14986EE4D0C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6C14-2BDC-4BF0-9C53-38ED5086C4F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DA88991B-B04D-964D-9FD5-C5FDD84D8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638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1C09-ADEC-4DA8-980A-B14986EE4D0C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6C14-2BDC-4BF0-9C53-38ED5086C4F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26D486A1-CD8C-8043-9CCC-31A4272B2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260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1C09-ADEC-4DA8-980A-B14986EE4D0C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6C14-2BDC-4BF0-9C53-38ED5086C4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769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DD0108F8-765A-DF43-9CAF-934132882EE3}"/>
              </a:ext>
            </a:extLst>
          </p:cNvPr>
          <p:cNvSpPr>
            <a:spLocks noChangeAspect="1"/>
          </p:cNvSpPr>
          <p:nvPr/>
        </p:nvSpPr>
        <p:spPr>
          <a:xfrm>
            <a:off x="447816" y="4914808"/>
            <a:ext cx="385561" cy="10322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3" name="日期占位符 12">
            <a:extLst>
              <a:ext uri="{FF2B5EF4-FFF2-40B4-BE49-F238E27FC236}">
                <a16:creationId xmlns:a16="http://schemas.microsoft.com/office/drawing/2014/main" id="{27EF20E3-0B10-CC4C-8857-F75CEE19C8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3545" y="6054522"/>
            <a:ext cx="2523280" cy="365125"/>
          </a:xfrm>
        </p:spPr>
        <p:txBody>
          <a:bodyPr/>
          <a:lstStyle/>
          <a:p>
            <a:fld id="{8CF41C09-ADEC-4DA8-980A-B14986EE4D0C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14" name="页脚占位符 13">
            <a:extLst>
              <a:ext uri="{FF2B5EF4-FFF2-40B4-BE49-F238E27FC236}">
                <a16:creationId xmlns:a16="http://schemas.microsoft.com/office/drawing/2014/main" id="{D6A46670-09C5-DF43-9EF6-67590CA28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377" y="6054522"/>
            <a:ext cx="6585500" cy="36079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49BC921D-B28B-A34C-9F91-98F82F8B7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493" y="6054522"/>
            <a:ext cx="1203271" cy="365125"/>
          </a:xfrm>
        </p:spPr>
        <p:txBody>
          <a:bodyPr/>
          <a:lstStyle/>
          <a:p>
            <a:fld id="{76076C14-2BDC-4BF0-9C53-38ED5086C4F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6" name="标题 15">
            <a:extLst>
              <a:ext uri="{FF2B5EF4-FFF2-40B4-BE49-F238E27FC236}">
                <a16:creationId xmlns:a16="http://schemas.microsoft.com/office/drawing/2014/main" id="{B9810DAD-9990-3F41-8006-AEEF4C10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463" y="4913486"/>
            <a:ext cx="10333301" cy="609039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55FFD6E9-9193-E149-909D-CF6ACACD636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021463" y="5608156"/>
            <a:ext cx="10333300" cy="3607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35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0D046DC1-1C9C-644A-A409-E2EDBF93EECE}"/>
              </a:ext>
            </a:extLst>
          </p:cNvPr>
          <p:cNvSpPr/>
          <p:nvPr/>
        </p:nvSpPr>
        <p:spPr>
          <a:xfrm>
            <a:off x="586670" y="579706"/>
            <a:ext cx="82800" cy="89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3545" y="5597323"/>
            <a:ext cx="2523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CF41C09-ADEC-4DA8-980A-B14986EE4D0C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235" y="5597323"/>
            <a:ext cx="6581641" cy="360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51493" y="5597323"/>
            <a:ext cx="1203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6076C14-2BDC-4BF0-9C53-38ED5086C4F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0F1E5D95-FEF9-2F4C-B092-DCEAC172E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82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13" name="标题占位符 12">
            <a:extLst>
              <a:ext uri="{FF2B5EF4-FFF2-40B4-BE49-F238E27FC236}">
                <a16:creationId xmlns:a16="http://schemas.microsoft.com/office/drawing/2014/main" id="{02BE624C-83FF-8A45-88EE-30B741DC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9764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189" rtl="0" eaLnBrk="1" latinLnBrk="0" hangingPunct="1">
        <a:spcBef>
          <a:spcPct val="0"/>
        </a:spcBef>
        <a:buNone/>
        <a:defRPr sz="2800" b="0" kern="1200" cap="none" baseline="0">
          <a:solidFill>
            <a:srgbClr val="660874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5992" indent="-305992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29984" indent="-305992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9978" indent="-269993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1969" indent="-2339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1960" indent="-2339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9995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199945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938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93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6">
            <a:extLst>
              <a:ext uri="{FF2B5EF4-FFF2-40B4-BE49-F238E27FC236}">
                <a16:creationId xmlns:a16="http://schemas.microsoft.com/office/drawing/2014/main" id="{386CB2C2-B0CA-6B4C-9D67-BC3A516A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06" y="593424"/>
            <a:ext cx="10521388" cy="101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376" y="2336003"/>
            <a:ext cx="10521388" cy="31548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3545" y="5597323"/>
            <a:ext cx="2523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CF41C09-ADEC-4DA8-980A-B14986EE4D0C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377" y="5592997"/>
            <a:ext cx="6585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51493" y="5597323"/>
            <a:ext cx="1203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6076C14-2BDC-4BF0-9C53-38ED5086C4F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圆角矩形 1">
            <a:extLst>
              <a:ext uri="{FF2B5EF4-FFF2-40B4-BE49-F238E27FC236}">
                <a16:creationId xmlns:a16="http://schemas.microsoft.com/office/drawing/2014/main" id="{281EDAD2-3671-BF43-AEFB-C5625113F562}"/>
              </a:ext>
            </a:extLst>
          </p:cNvPr>
          <p:cNvSpPr/>
          <p:nvPr/>
        </p:nvSpPr>
        <p:spPr>
          <a:xfrm>
            <a:off x="586670" y="651024"/>
            <a:ext cx="80595" cy="900000"/>
          </a:xfrm>
          <a:prstGeom prst="roundRect">
            <a:avLst>
              <a:gd name="adj" fmla="val 0"/>
            </a:avLst>
          </a:prstGeom>
          <a:solidFill>
            <a:srgbClr val="5C307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5450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457189" rtl="0" eaLnBrk="1" latinLnBrk="0" hangingPunct="1">
        <a:spcBef>
          <a:spcPct val="0"/>
        </a:spcBef>
        <a:buNone/>
        <a:defRPr sz="2800" b="0" kern="1200" cap="none" baseline="0">
          <a:solidFill>
            <a:srgbClr val="5C307D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5992" indent="-305992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29984" indent="-305992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9978" indent="-269993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1969" indent="-2339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1960" indent="-2339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9995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199945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938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93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1.sv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11.sv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11.sv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0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1.sv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10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16.svg"/><Relationship Id="rId4" Type="http://schemas.openxmlformats.org/officeDocument/2006/relationships/image" Target="../media/image11.svg"/><Relationship Id="rId9" Type="http://schemas.openxmlformats.org/officeDocument/2006/relationships/image" Target="../media/image15.png"/><Relationship Id="rId1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30F2BE-7423-05D5-63B9-899B169A8F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How (not) to Build Quantum PKE in </a:t>
            </a:r>
            <a:r>
              <a:rPr lang="en-US" altLang="zh-CN" sz="3600" dirty="0" err="1"/>
              <a:t>Minicrypt</a:t>
            </a:r>
            <a:endParaRPr lang="zh-CN" altLang="en-US" sz="36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430CBD9-223E-392B-1F32-A5C34415EF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Xingjian Li</a:t>
            </a:r>
          </a:p>
          <a:p>
            <a:r>
              <a:rPr lang="en-US" altLang="zh-CN" dirty="0"/>
              <a:t>Tsinghua University</a:t>
            </a:r>
          </a:p>
          <a:p>
            <a:r>
              <a:rPr lang="en-US" altLang="zh-CN" dirty="0"/>
              <a:t>Joint work with </a:t>
            </a:r>
            <a:r>
              <a:rPr lang="en-US" altLang="zh-CN" dirty="0" err="1"/>
              <a:t>Longcheng</a:t>
            </a:r>
            <a:r>
              <a:rPr lang="en-US" altLang="zh-CN" dirty="0"/>
              <a:t> Li, Qian Li, </a:t>
            </a:r>
            <a:r>
              <a:rPr lang="en-US" altLang="zh-CN" dirty="0" err="1"/>
              <a:t>Qipeng</a:t>
            </a:r>
            <a:r>
              <a:rPr lang="en-US" altLang="zh-CN" dirty="0"/>
              <a:t> Liu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C3054A4-535C-20F6-E70F-A959B25DD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3" y="5241627"/>
            <a:ext cx="1498862" cy="149886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933590F-547F-6597-72FB-F69F0C1B2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208" y="5213941"/>
            <a:ext cx="1545995" cy="152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08B4D96-32A8-20ED-79A0-4779A0874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86" y="5213941"/>
            <a:ext cx="1465039" cy="146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DCFEAC3B-8365-3A0F-0EEB-4FF75EEB6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182" y="5219050"/>
            <a:ext cx="1512634" cy="152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40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59B5147-1C08-4448-8A45-AC4270BD24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3378" y="2180498"/>
                <a:ext cx="9875471" cy="367830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zh-CN" sz="2400" dirty="0"/>
                  <a:t>There is no PKE in any oracle model,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1" smtClean="0">
                        <a:latin typeface="Cambria Math" panose="02040503050406030204" pitchFamily="18" charset="0"/>
                      </a:rPr>
                      <m:t>Dec</m:t>
                    </m:r>
                  </m:oMath>
                </a14:m>
                <a:r>
                  <a:rPr lang="en-US" altLang="zh-CN" sz="2400" dirty="0"/>
                  <a:t> does not make any query to the oracle.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Merkle-type Key Agreement:  Alice and Bob only make queries before messaging.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59B5147-1C08-4448-8A45-AC4270BD24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378" y="2180498"/>
                <a:ext cx="9875471" cy="3678303"/>
              </a:xfrm>
              <a:blipFill>
                <a:blip r:embed="rId3"/>
                <a:stretch>
                  <a:fillRect l="-988" t="-13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C5475611-6E11-46FA-96FF-5936A69F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Our third result: No PKE in any oracle model</a:t>
            </a:r>
            <a:endParaRPr lang="zh-CN" altLang="en-US" sz="4000" dirty="0"/>
          </a:p>
        </p:txBody>
      </p:sp>
      <p:pic>
        <p:nvPicPr>
          <p:cNvPr id="4" name="图形 3" descr="用户">
            <a:extLst>
              <a:ext uri="{FF2B5EF4-FFF2-40B4-BE49-F238E27FC236}">
                <a16:creationId xmlns:a16="http://schemas.microsoft.com/office/drawing/2014/main" id="{E9AC64D1-9C1C-6931-CDCB-FB85822F5F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00366" y="4581452"/>
            <a:ext cx="1533618" cy="1533618"/>
          </a:xfrm>
          <a:prstGeom prst="rect">
            <a:avLst/>
          </a:prstGeom>
        </p:spPr>
      </p:pic>
      <p:pic>
        <p:nvPicPr>
          <p:cNvPr id="5" name="图形 4" descr="用户">
            <a:extLst>
              <a:ext uri="{FF2B5EF4-FFF2-40B4-BE49-F238E27FC236}">
                <a16:creationId xmlns:a16="http://schemas.microsoft.com/office/drawing/2014/main" id="{6114FE94-2CCD-E40F-947A-93CA524E5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6258" y="4581452"/>
            <a:ext cx="1533618" cy="15336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892AE1F-CB98-5CB7-7AD5-D564BA9895B4}"/>
                  </a:ext>
                </a:extLst>
              </p:cNvPr>
              <p:cNvSpPr txBox="1"/>
              <p:nvPr/>
            </p:nvSpPr>
            <p:spPr>
              <a:xfrm>
                <a:off x="2489510" y="6115070"/>
                <a:ext cx="5608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892AE1F-CB98-5CB7-7AD5-D564BA989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510" y="6115070"/>
                <a:ext cx="56089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C1F8F0C-CD7D-C75D-CC2C-DA0C8FF7E77C}"/>
                  </a:ext>
                </a:extLst>
              </p:cNvPr>
              <p:cNvSpPr txBox="1"/>
              <p:nvPr/>
            </p:nvSpPr>
            <p:spPr>
              <a:xfrm>
                <a:off x="8211912" y="6115069"/>
                <a:ext cx="5608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C1F8F0C-CD7D-C75D-CC2C-DA0C8FF7E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912" y="6115069"/>
                <a:ext cx="56089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AEE9C0D7-B2C8-877D-6E5C-1CC611830037}"/>
                  </a:ext>
                </a:extLst>
              </p:cNvPr>
              <p:cNvSpPr/>
              <p:nvPr/>
            </p:nvSpPr>
            <p:spPr>
              <a:xfrm>
                <a:off x="5277394" y="3715076"/>
                <a:ext cx="736745" cy="731519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zh-CN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AEE9C0D7-B2C8-877D-6E5C-1CC6118300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4" y="3715076"/>
                <a:ext cx="736745" cy="7315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37E38913-D1B9-FB8D-40EF-B1823A683166}"/>
              </a:ext>
            </a:extLst>
          </p:cNvPr>
          <p:cNvCxnSpPr/>
          <p:nvPr/>
        </p:nvCxnSpPr>
        <p:spPr>
          <a:xfrm flipV="1">
            <a:off x="3835255" y="4581452"/>
            <a:ext cx="987552" cy="766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86BEA231-A490-9D48-4F01-B346B7AC5FA6}"/>
              </a:ext>
            </a:extLst>
          </p:cNvPr>
          <p:cNvCxnSpPr/>
          <p:nvPr/>
        </p:nvCxnSpPr>
        <p:spPr>
          <a:xfrm flipH="1" flipV="1">
            <a:off x="6306747" y="4535424"/>
            <a:ext cx="1003228" cy="812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8E59B56B-396B-966C-E9C5-4C063230DDB1}"/>
              </a:ext>
            </a:extLst>
          </p:cNvPr>
          <p:cNvCxnSpPr>
            <a:cxnSpLocks/>
          </p:cNvCxnSpPr>
          <p:nvPr/>
        </p:nvCxnSpPr>
        <p:spPr>
          <a:xfrm>
            <a:off x="4259841" y="5390061"/>
            <a:ext cx="29328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83B60BE5-015E-1233-C5F9-E80E9E64E2DA}"/>
              </a:ext>
            </a:extLst>
          </p:cNvPr>
          <p:cNvCxnSpPr>
            <a:cxnSpLocks/>
          </p:cNvCxnSpPr>
          <p:nvPr/>
        </p:nvCxnSpPr>
        <p:spPr>
          <a:xfrm flipH="1">
            <a:off x="4259841" y="5855143"/>
            <a:ext cx="2875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27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475611-6E11-46FA-96FF-5936A69F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Model of Black box separation</a:t>
            </a:r>
            <a:endParaRPr lang="zh-CN" altLang="en-US" sz="4000" dirty="0"/>
          </a:p>
        </p:txBody>
      </p:sp>
      <p:pic>
        <p:nvPicPr>
          <p:cNvPr id="6" name="图形 5" descr="用户">
            <a:extLst>
              <a:ext uri="{FF2B5EF4-FFF2-40B4-BE49-F238E27FC236}">
                <a16:creationId xmlns:a16="http://schemas.microsoft.com/office/drawing/2014/main" id="{F67A57D9-D2B9-CEB0-0735-A18A8BD6C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00366" y="1834108"/>
            <a:ext cx="1533618" cy="1533618"/>
          </a:xfrm>
          <a:prstGeom prst="rect">
            <a:avLst/>
          </a:prstGeom>
        </p:spPr>
      </p:pic>
      <p:pic>
        <p:nvPicPr>
          <p:cNvPr id="7" name="图形 6" descr="用户">
            <a:extLst>
              <a:ext uri="{FF2B5EF4-FFF2-40B4-BE49-F238E27FC236}">
                <a16:creationId xmlns:a16="http://schemas.microsoft.com/office/drawing/2014/main" id="{42914314-A161-A3E0-7937-85C17B7E3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76258" y="1834108"/>
            <a:ext cx="1533618" cy="1533618"/>
          </a:xfrm>
          <a:prstGeom prst="rect">
            <a:avLst/>
          </a:prstGeom>
        </p:spPr>
      </p:pic>
      <p:pic>
        <p:nvPicPr>
          <p:cNvPr id="8" name="图形 7" descr="呼叫中心">
            <a:extLst>
              <a:ext uri="{FF2B5EF4-FFF2-40B4-BE49-F238E27FC236}">
                <a16:creationId xmlns:a16="http://schemas.microsoft.com/office/drawing/2014/main" id="{EF679566-1ABC-D486-C86D-347BA2ED5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59435" y="4418057"/>
            <a:ext cx="1533618" cy="1533618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7104E9D5-F7A4-48E7-BD6D-E11D42F1890F}"/>
              </a:ext>
            </a:extLst>
          </p:cNvPr>
          <p:cNvCxnSpPr>
            <a:cxnSpLocks/>
          </p:cNvCxnSpPr>
          <p:nvPr/>
        </p:nvCxnSpPr>
        <p:spPr>
          <a:xfrm>
            <a:off x="4259841" y="2600917"/>
            <a:ext cx="29328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D10ED8A9-5FE6-5946-6016-7238B1FE0CFB}"/>
              </a:ext>
            </a:extLst>
          </p:cNvPr>
          <p:cNvCxnSpPr>
            <a:cxnSpLocks/>
          </p:cNvCxnSpPr>
          <p:nvPr/>
        </p:nvCxnSpPr>
        <p:spPr>
          <a:xfrm flipH="1">
            <a:off x="4259841" y="3065999"/>
            <a:ext cx="2875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AE1EFEE-88E6-38B1-D9CC-B23EF6A76A17}"/>
                  </a:ext>
                </a:extLst>
              </p:cNvPr>
              <p:cNvSpPr txBox="1"/>
              <p:nvPr/>
            </p:nvSpPr>
            <p:spPr>
              <a:xfrm flipH="1">
                <a:off x="4913969" y="2244720"/>
                <a:ext cx="16245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b="0" i="1" smtClean="0">
                          <a:latin typeface="Cambria Math" panose="02040503050406030204" pitchFamily="18" charset="0"/>
                        </a:rPr>
                        <m:t>pk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AE1EFEE-88E6-38B1-D9CC-B23EF6A76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13969" y="2244720"/>
                <a:ext cx="1624553" cy="369332"/>
              </a:xfrm>
              <a:prstGeom prst="rect">
                <a:avLst/>
              </a:prstGeom>
              <a:blipFill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111F6C55-AD5A-2955-0FF9-9981BCB5D415}"/>
                  </a:ext>
                </a:extLst>
              </p:cNvPr>
              <p:cNvSpPr txBox="1"/>
              <p:nvPr/>
            </p:nvSpPr>
            <p:spPr>
              <a:xfrm flipH="1">
                <a:off x="4689618" y="2661926"/>
                <a:ext cx="20732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b="0" i="1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CN" b="0" i="1" smtClean="0">
                          <a:latin typeface="Cambria Math" panose="02040503050406030204" pitchFamily="18" charset="0"/>
                        </a:rPr>
                        <m:t>pk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111F6C55-AD5A-2955-0FF9-9981BCB5D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89618" y="2661926"/>
                <a:ext cx="2073253" cy="369332"/>
              </a:xfrm>
              <a:prstGeom prst="rect">
                <a:avLst/>
              </a:prstGeom>
              <a:blipFill>
                <a:blip r:embed="rId8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椭圆 19">
            <a:extLst>
              <a:ext uri="{FF2B5EF4-FFF2-40B4-BE49-F238E27FC236}">
                <a16:creationId xmlns:a16="http://schemas.microsoft.com/office/drawing/2014/main" id="{B83A81C6-51F2-F396-0DD9-3EEC4E77016E}"/>
              </a:ext>
            </a:extLst>
          </p:cNvPr>
          <p:cNvSpPr/>
          <p:nvPr/>
        </p:nvSpPr>
        <p:spPr>
          <a:xfrm>
            <a:off x="4671720" y="2135170"/>
            <a:ext cx="2073253" cy="123255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392BC199-24FE-3EC9-FDED-43755BA72390}"/>
              </a:ext>
            </a:extLst>
          </p:cNvPr>
          <p:cNvCxnSpPr>
            <a:cxnSpLocks/>
          </p:cNvCxnSpPr>
          <p:nvPr/>
        </p:nvCxnSpPr>
        <p:spPr>
          <a:xfrm flipV="1">
            <a:off x="5726244" y="3429000"/>
            <a:ext cx="0" cy="106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78F482E4-B783-9D4C-FCD0-7197FD8B86CC}"/>
              </a:ext>
            </a:extLst>
          </p:cNvPr>
          <p:cNvCxnSpPr>
            <a:cxnSpLocks/>
          </p:cNvCxnSpPr>
          <p:nvPr/>
        </p:nvCxnSpPr>
        <p:spPr>
          <a:xfrm>
            <a:off x="6448965" y="5256438"/>
            <a:ext cx="8473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1814510C-6AAD-11D4-1C9F-AE52BE83C56C}"/>
                  </a:ext>
                </a:extLst>
              </p:cNvPr>
              <p:cNvSpPr txBox="1"/>
              <p:nvPr/>
            </p:nvSpPr>
            <p:spPr>
              <a:xfrm>
                <a:off x="7381187" y="5025605"/>
                <a:ext cx="4006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1814510C-6AAD-11D4-1C9F-AE52BE83C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187" y="5025605"/>
                <a:ext cx="400639" cy="461665"/>
              </a:xfrm>
              <a:prstGeom prst="rect">
                <a:avLst/>
              </a:prstGeom>
              <a:blipFill>
                <a:blip r:embed="rId9"/>
                <a:stretch>
                  <a:fillRect l="-7576" r="-12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C0D9563-3862-3DEE-5743-1F1E26032987}"/>
                  </a:ext>
                </a:extLst>
              </p:cNvPr>
              <p:cNvSpPr txBox="1"/>
              <p:nvPr/>
            </p:nvSpPr>
            <p:spPr>
              <a:xfrm>
                <a:off x="2625364" y="3397601"/>
                <a:ext cx="5608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C0D9563-3862-3DEE-5743-1F1E26032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364" y="3397601"/>
                <a:ext cx="560891" cy="461665"/>
              </a:xfrm>
              <a:prstGeom prst="rect">
                <a:avLst/>
              </a:prstGeom>
              <a:blipFill>
                <a:blip r:embed="rId10"/>
                <a:stretch>
                  <a:fillRect l="-32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E966E7C5-47A9-D29E-42FC-A93FEA8EE631}"/>
                  </a:ext>
                </a:extLst>
              </p:cNvPr>
              <p:cNvSpPr txBox="1"/>
              <p:nvPr/>
            </p:nvSpPr>
            <p:spPr>
              <a:xfrm>
                <a:off x="8030657" y="3362377"/>
                <a:ext cx="5608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E966E7C5-47A9-D29E-42FC-A93FEA8EE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657" y="3362377"/>
                <a:ext cx="560891" cy="461665"/>
              </a:xfrm>
              <a:prstGeom prst="rect">
                <a:avLst/>
              </a:prstGeom>
              <a:blipFill>
                <a:blip r:embed="rId11"/>
                <a:stretch>
                  <a:fillRect l="-21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DC4BE68-C1F1-A5EB-F44C-6C43EF8C584B}"/>
                  </a:ext>
                </a:extLst>
              </p:cNvPr>
              <p:cNvSpPr txBox="1"/>
              <p:nvPr/>
            </p:nvSpPr>
            <p:spPr>
              <a:xfrm>
                <a:off x="5505845" y="5954032"/>
                <a:ext cx="5608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DC4BE68-C1F1-A5EB-F44C-6C43EF8C5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845" y="5954032"/>
                <a:ext cx="560891" cy="461665"/>
              </a:xfrm>
              <a:prstGeom prst="rect">
                <a:avLst/>
              </a:prstGeom>
              <a:blipFill>
                <a:blip r:embed="rId12"/>
                <a:stretch>
                  <a:fillRect l="-21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1BC17694-0C7B-9271-82F8-19DF684ABDCF}"/>
                  </a:ext>
                </a:extLst>
              </p:cNvPr>
              <p:cNvSpPr txBox="1"/>
              <p:nvPr/>
            </p:nvSpPr>
            <p:spPr>
              <a:xfrm>
                <a:off x="471340" y="4491048"/>
                <a:ext cx="406177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OWF provided by the random oracle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zh-CN" sz="2400" dirty="0"/>
                  <a:t>.</a:t>
                </a:r>
              </a:p>
              <a:p>
                <a:r>
                  <a:rPr lang="en-US" altLang="zh-CN" sz="2400" dirty="0"/>
                  <a:t>For any protocol, by polynomial queries to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zh-CN" sz="24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sz="2400" dirty="0"/>
                  <a:t> can guess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sz="2400" dirty="0"/>
                  <a:t>.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1BC17694-0C7B-9271-82F8-19DF684AB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40" y="4491048"/>
                <a:ext cx="4061778" cy="1938992"/>
              </a:xfrm>
              <a:prstGeom prst="rect">
                <a:avLst/>
              </a:prstGeom>
              <a:blipFill>
                <a:blip r:embed="rId13"/>
                <a:stretch>
                  <a:fillRect l="-2249" t="-2516" r="-2699" b="-62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本框 34">
            <a:extLst>
              <a:ext uri="{FF2B5EF4-FFF2-40B4-BE49-F238E27FC236}">
                <a16:creationId xmlns:a16="http://schemas.microsoft.com/office/drawing/2014/main" id="{9DE90D5E-8B82-3E24-BC94-2F10F14B7A78}"/>
              </a:ext>
            </a:extLst>
          </p:cNvPr>
          <p:cNvSpPr txBox="1"/>
          <p:nvPr/>
        </p:nvSpPr>
        <p:spPr>
          <a:xfrm>
            <a:off x="8659585" y="4306381"/>
            <a:ext cx="3151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PKE implies two round Key Agreement.</a:t>
            </a:r>
            <a:endParaRPr lang="zh-CN" alt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047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475611-6E11-46FA-96FF-5936A69F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Proof Sketch of [IR89]</a:t>
            </a:r>
            <a:endParaRPr lang="zh-CN" altLang="en-US" sz="4000" dirty="0"/>
          </a:p>
        </p:txBody>
      </p:sp>
      <p:pic>
        <p:nvPicPr>
          <p:cNvPr id="6" name="图形 5" descr="用户">
            <a:extLst>
              <a:ext uri="{FF2B5EF4-FFF2-40B4-BE49-F238E27FC236}">
                <a16:creationId xmlns:a16="http://schemas.microsoft.com/office/drawing/2014/main" id="{F67A57D9-D2B9-CEB0-0735-A18A8BD6C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00366" y="1927096"/>
            <a:ext cx="1533618" cy="1533618"/>
          </a:xfrm>
          <a:prstGeom prst="rect">
            <a:avLst/>
          </a:prstGeom>
        </p:spPr>
      </p:pic>
      <p:pic>
        <p:nvPicPr>
          <p:cNvPr id="7" name="图形 6" descr="用户">
            <a:extLst>
              <a:ext uri="{FF2B5EF4-FFF2-40B4-BE49-F238E27FC236}">
                <a16:creationId xmlns:a16="http://schemas.microsoft.com/office/drawing/2014/main" id="{42914314-A161-A3E0-7937-85C17B7E3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76258" y="1927096"/>
            <a:ext cx="1533618" cy="1533618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7104E9D5-F7A4-48E7-BD6D-E11D42F1890F}"/>
              </a:ext>
            </a:extLst>
          </p:cNvPr>
          <p:cNvCxnSpPr>
            <a:cxnSpLocks/>
          </p:cNvCxnSpPr>
          <p:nvPr/>
        </p:nvCxnSpPr>
        <p:spPr>
          <a:xfrm>
            <a:off x="4259841" y="2693905"/>
            <a:ext cx="29328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D10ED8A9-5FE6-5946-6016-7238B1FE0CFB}"/>
              </a:ext>
            </a:extLst>
          </p:cNvPr>
          <p:cNvCxnSpPr>
            <a:cxnSpLocks/>
          </p:cNvCxnSpPr>
          <p:nvPr/>
        </p:nvCxnSpPr>
        <p:spPr>
          <a:xfrm flipH="1">
            <a:off x="4259841" y="3158987"/>
            <a:ext cx="2875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AE1EFEE-88E6-38B1-D9CC-B23EF6A76A17}"/>
                  </a:ext>
                </a:extLst>
              </p:cNvPr>
              <p:cNvSpPr txBox="1"/>
              <p:nvPr/>
            </p:nvSpPr>
            <p:spPr>
              <a:xfrm flipH="1">
                <a:off x="4913969" y="2337708"/>
                <a:ext cx="16245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b="0" i="1" smtClean="0">
                          <a:latin typeface="Cambria Math" panose="02040503050406030204" pitchFamily="18" charset="0"/>
                        </a:rPr>
                        <m:t>pk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AE1EFEE-88E6-38B1-D9CC-B23EF6A76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13969" y="2337708"/>
                <a:ext cx="1624553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111F6C55-AD5A-2955-0FF9-9981BCB5D415}"/>
                  </a:ext>
                </a:extLst>
              </p:cNvPr>
              <p:cNvSpPr txBox="1"/>
              <p:nvPr/>
            </p:nvSpPr>
            <p:spPr>
              <a:xfrm flipH="1">
                <a:off x="4689618" y="2754914"/>
                <a:ext cx="20732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b="0" i="1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CN" b="0" i="1" smtClean="0">
                          <a:latin typeface="Cambria Math" panose="02040503050406030204" pitchFamily="18" charset="0"/>
                        </a:rPr>
                        <m:t>pk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111F6C55-AD5A-2955-0FF9-9981BCB5D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89618" y="2754914"/>
                <a:ext cx="2073253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C0D9563-3862-3DEE-5743-1F1E26032987}"/>
                  </a:ext>
                </a:extLst>
              </p:cNvPr>
              <p:cNvSpPr txBox="1"/>
              <p:nvPr/>
            </p:nvSpPr>
            <p:spPr>
              <a:xfrm>
                <a:off x="2625364" y="3490589"/>
                <a:ext cx="5608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C0D9563-3862-3DEE-5743-1F1E26032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364" y="3490589"/>
                <a:ext cx="56089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E966E7C5-47A9-D29E-42FC-A93FEA8EE631}"/>
                  </a:ext>
                </a:extLst>
              </p:cNvPr>
              <p:cNvSpPr txBox="1"/>
              <p:nvPr/>
            </p:nvSpPr>
            <p:spPr>
              <a:xfrm>
                <a:off x="8030657" y="3455365"/>
                <a:ext cx="5608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E966E7C5-47A9-D29E-42FC-A93FEA8EE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657" y="3455365"/>
                <a:ext cx="56089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3BACCB0-3C5C-1075-4C1B-81C81F95E63F}"/>
                  </a:ext>
                </a:extLst>
              </p:cNvPr>
              <p:cNvSpPr txBox="1"/>
              <p:nvPr/>
            </p:nvSpPr>
            <p:spPr>
              <a:xfrm>
                <a:off x="2231602" y="4141347"/>
                <a:ext cx="1909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𝑉𝑖𝑒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3BACCB0-3C5C-1075-4C1B-81C81F95E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602" y="4141347"/>
                <a:ext cx="1909305" cy="369332"/>
              </a:xfrm>
              <a:prstGeom prst="rect">
                <a:avLst/>
              </a:prstGeom>
              <a:blipFill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5818AA6-0986-0911-77BB-D9CCBE75CE19}"/>
                  </a:ext>
                </a:extLst>
              </p:cNvPr>
              <p:cNvSpPr txBox="1"/>
              <p:nvPr/>
            </p:nvSpPr>
            <p:spPr>
              <a:xfrm>
                <a:off x="1069385" y="4784782"/>
                <a:ext cx="943846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Target of Eve:  Sample a copy of Alice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𝑉𝑖𝑒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sz="2400" dirty="0"/>
                  <a:t> via simulation,  expecting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𝑉𝑖𝑒</m:t>
                        </m:r>
                        <m:sSubSup>
                          <m:sSub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𝑉𝑖𝑒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≡(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𝑉𝑖𝑒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𝑉𝑖𝑒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/>
              </a:p>
              <a:p>
                <a:r>
                  <a:rPr lang="en-US" altLang="zh-CN" sz="2400" dirty="0"/>
                  <a:t>Not possible if there are intersection queries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sz="2400" dirty="0"/>
                  <a:t>.</a:t>
                </a:r>
              </a:p>
              <a:p>
                <a:r>
                  <a:rPr lang="en-US" altLang="zh-CN" sz="2400" dirty="0"/>
                  <a:t>Strategy of Eve: Query the oracle 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altLang="zh-CN" sz="2400" dirty="0"/>
                  <a:t>, then sample consistent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𝑉𝑖𝑒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sz="2400" dirty="0"/>
                  <a:t>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5818AA6-0986-0911-77BB-D9CCBE75C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385" y="4784782"/>
                <a:ext cx="9438466" cy="1938992"/>
              </a:xfrm>
              <a:prstGeom prst="rect">
                <a:avLst/>
              </a:prstGeom>
              <a:blipFill>
                <a:blip r:embed="rId10"/>
                <a:stretch>
                  <a:fillRect l="-968" t="-2516" b="-62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034044E-E6BD-23FF-F21F-54A89E8ECD4A}"/>
                  </a:ext>
                </a:extLst>
              </p:cNvPr>
              <p:cNvSpPr txBox="1"/>
              <p:nvPr/>
            </p:nvSpPr>
            <p:spPr>
              <a:xfrm>
                <a:off x="7592460" y="4141347"/>
                <a:ext cx="19981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𝑉𝑖𝑒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034044E-E6BD-23FF-F21F-54A89E8EC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460" y="4141347"/>
                <a:ext cx="1998175" cy="369332"/>
              </a:xfrm>
              <a:prstGeom prst="rect">
                <a:avLst/>
              </a:prstGeom>
              <a:blipFill>
                <a:blip r:embed="rId1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004F15B3-E85D-8BE7-6A1F-780A03FBBC32}"/>
              </a:ext>
            </a:extLst>
          </p:cNvPr>
          <p:cNvSpPr txBox="1"/>
          <p:nvPr/>
        </p:nvSpPr>
        <p:spPr>
          <a:xfrm>
            <a:off x="1069385" y="1627840"/>
            <a:ext cx="8938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For simplicity, we only consider Merkle type key agreement in the talk.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2219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475611-6E11-46FA-96FF-5936A69F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Problems on Quantizing [IR89]</a:t>
            </a:r>
            <a:endParaRPr lang="zh-CN" altLang="en-US" sz="4000" dirty="0"/>
          </a:p>
        </p:txBody>
      </p:sp>
      <p:pic>
        <p:nvPicPr>
          <p:cNvPr id="6" name="图形 5" descr="用户">
            <a:extLst>
              <a:ext uri="{FF2B5EF4-FFF2-40B4-BE49-F238E27FC236}">
                <a16:creationId xmlns:a16="http://schemas.microsoft.com/office/drawing/2014/main" id="{F67A57D9-D2B9-CEB0-0735-A18A8BD6C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00366" y="1927096"/>
            <a:ext cx="1533618" cy="1533618"/>
          </a:xfrm>
          <a:prstGeom prst="rect">
            <a:avLst/>
          </a:prstGeom>
        </p:spPr>
      </p:pic>
      <p:pic>
        <p:nvPicPr>
          <p:cNvPr id="7" name="图形 6" descr="用户">
            <a:extLst>
              <a:ext uri="{FF2B5EF4-FFF2-40B4-BE49-F238E27FC236}">
                <a16:creationId xmlns:a16="http://schemas.microsoft.com/office/drawing/2014/main" id="{42914314-A161-A3E0-7937-85C17B7E3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76258" y="1927096"/>
            <a:ext cx="1533618" cy="1533618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7104E9D5-F7A4-48E7-BD6D-E11D42F1890F}"/>
              </a:ext>
            </a:extLst>
          </p:cNvPr>
          <p:cNvCxnSpPr>
            <a:cxnSpLocks/>
          </p:cNvCxnSpPr>
          <p:nvPr/>
        </p:nvCxnSpPr>
        <p:spPr>
          <a:xfrm>
            <a:off x="4259841" y="2693905"/>
            <a:ext cx="29328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D10ED8A9-5FE6-5946-6016-7238B1FE0CFB}"/>
              </a:ext>
            </a:extLst>
          </p:cNvPr>
          <p:cNvCxnSpPr>
            <a:cxnSpLocks/>
          </p:cNvCxnSpPr>
          <p:nvPr/>
        </p:nvCxnSpPr>
        <p:spPr>
          <a:xfrm flipH="1">
            <a:off x="4259841" y="3158987"/>
            <a:ext cx="2875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AE1EFEE-88E6-38B1-D9CC-B23EF6A76A17}"/>
                  </a:ext>
                </a:extLst>
              </p:cNvPr>
              <p:cNvSpPr txBox="1"/>
              <p:nvPr/>
            </p:nvSpPr>
            <p:spPr>
              <a:xfrm flipH="1">
                <a:off x="4913969" y="2337708"/>
                <a:ext cx="16245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AE1EFEE-88E6-38B1-D9CC-B23EF6A76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13969" y="2337708"/>
                <a:ext cx="162455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111F6C55-AD5A-2955-0FF9-9981BCB5D415}"/>
                  </a:ext>
                </a:extLst>
              </p:cNvPr>
              <p:cNvSpPr txBox="1"/>
              <p:nvPr/>
            </p:nvSpPr>
            <p:spPr>
              <a:xfrm flipH="1">
                <a:off x="4689618" y="2754914"/>
                <a:ext cx="20732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111F6C55-AD5A-2955-0FF9-9981BCB5D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89618" y="2754914"/>
                <a:ext cx="207325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C0D9563-3862-3DEE-5743-1F1E26032987}"/>
                  </a:ext>
                </a:extLst>
              </p:cNvPr>
              <p:cNvSpPr txBox="1"/>
              <p:nvPr/>
            </p:nvSpPr>
            <p:spPr>
              <a:xfrm>
                <a:off x="2625364" y="3490589"/>
                <a:ext cx="5608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C0D9563-3862-3DEE-5743-1F1E26032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364" y="3490589"/>
                <a:ext cx="56089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E966E7C5-47A9-D29E-42FC-A93FEA8EE631}"/>
                  </a:ext>
                </a:extLst>
              </p:cNvPr>
              <p:cNvSpPr txBox="1"/>
              <p:nvPr/>
            </p:nvSpPr>
            <p:spPr>
              <a:xfrm>
                <a:off x="8030657" y="3455365"/>
                <a:ext cx="5608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E966E7C5-47A9-D29E-42FC-A93FEA8EE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657" y="3455365"/>
                <a:ext cx="56089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3BACCB0-3C5C-1075-4C1B-81C81F95E63F}"/>
                  </a:ext>
                </a:extLst>
              </p:cNvPr>
              <p:cNvSpPr txBox="1"/>
              <p:nvPr/>
            </p:nvSpPr>
            <p:spPr>
              <a:xfrm>
                <a:off x="2231602" y="4141347"/>
                <a:ext cx="1909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𝑉𝑖𝑒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3BACCB0-3C5C-1075-4C1B-81C81F95E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602" y="4141347"/>
                <a:ext cx="1909305" cy="369332"/>
              </a:xfrm>
              <a:prstGeom prst="rect">
                <a:avLst/>
              </a:prstGeom>
              <a:blipFill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034044E-E6BD-23FF-F21F-54A89E8ECD4A}"/>
                  </a:ext>
                </a:extLst>
              </p:cNvPr>
              <p:cNvSpPr txBox="1"/>
              <p:nvPr/>
            </p:nvSpPr>
            <p:spPr>
              <a:xfrm>
                <a:off x="7592460" y="4141347"/>
                <a:ext cx="19981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𝑉𝑖𝑒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034044E-E6BD-23FF-F21F-54A89E8EC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460" y="4141347"/>
                <a:ext cx="1998175" cy="369332"/>
              </a:xfrm>
              <a:prstGeom prst="rect">
                <a:avLst/>
              </a:prstGeom>
              <a:blipFill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2494E76-70B1-7DD8-292F-E6252653EF26}"/>
                  </a:ext>
                </a:extLst>
              </p:cNvPr>
              <p:cNvSpPr txBox="1"/>
              <p:nvPr/>
            </p:nvSpPr>
            <p:spPr>
              <a:xfrm>
                <a:off x="1231392" y="4683867"/>
                <a:ext cx="972921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is not well defined! </a:t>
                </a:r>
              </a:p>
              <a:p>
                <a:r>
                  <a:rPr lang="en-US" altLang="zh-CN" sz="2400" dirty="0"/>
                  <a:t>The solution in [ACC+22]: For one side quantum case, cover the classical side.</a:t>
                </a:r>
              </a:p>
              <a:p>
                <a:r>
                  <a:rPr lang="en-US" altLang="zh-CN" sz="2400" dirty="0"/>
                  <a:t>Two side quantum case: Based on some conjecture, Eve can cover ‘quantum intersection’ through classical queries.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2494E76-70B1-7DD8-292F-E6252653E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392" y="4683867"/>
                <a:ext cx="9729216" cy="1938992"/>
              </a:xfrm>
              <a:prstGeom prst="rect">
                <a:avLst/>
              </a:prstGeom>
              <a:blipFill>
                <a:blip r:embed="rId11"/>
                <a:stretch>
                  <a:fillRect l="-940" t="-2516" b="-62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77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475611-6E11-46FA-96FF-5936A69F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Rethink [IR89]: Information Theory</a:t>
            </a:r>
            <a:endParaRPr lang="zh-CN" altLang="en-US" sz="4000" dirty="0"/>
          </a:p>
        </p:txBody>
      </p:sp>
      <p:pic>
        <p:nvPicPr>
          <p:cNvPr id="6" name="图形 5" descr="用户">
            <a:extLst>
              <a:ext uri="{FF2B5EF4-FFF2-40B4-BE49-F238E27FC236}">
                <a16:creationId xmlns:a16="http://schemas.microsoft.com/office/drawing/2014/main" id="{F67A57D9-D2B9-CEB0-0735-A18A8BD6C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00366" y="1834108"/>
            <a:ext cx="1533618" cy="1533618"/>
          </a:xfrm>
          <a:prstGeom prst="rect">
            <a:avLst/>
          </a:prstGeom>
        </p:spPr>
      </p:pic>
      <p:pic>
        <p:nvPicPr>
          <p:cNvPr id="7" name="图形 6" descr="用户">
            <a:extLst>
              <a:ext uri="{FF2B5EF4-FFF2-40B4-BE49-F238E27FC236}">
                <a16:creationId xmlns:a16="http://schemas.microsoft.com/office/drawing/2014/main" id="{42914314-A161-A3E0-7937-85C17B7E3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76258" y="1834108"/>
            <a:ext cx="1533618" cy="1533618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7104E9D5-F7A4-48E7-BD6D-E11D42F1890F}"/>
              </a:ext>
            </a:extLst>
          </p:cNvPr>
          <p:cNvCxnSpPr>
            <a:cxnSpLocks/>
          </p:cNvCxnSpPr>
          <p:nvPr/>
        </p:nvCxnSpPr>
        <p:spPr>
          <a:xfrm>
            <a:off x="4259841" y="2600917"/>
            <a:ext cx="29328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D10ED8A9-5FE6-5946-6016-7238B1FE0CFB}"/>
              </a:ext>
            </a:extLst>
          </p:cNvPr>
          <p:cNvCxnSpPr>
            <a:cxnSpLocks/>
          </p:cNvCxnSpPr>
          <p:nvPr/>
        </p:nvCxnSpPr>
        <p:spPr>
          <a:xfrm flipH="1">
            <a:off x="4259841" y="3065999"/>
            <a:ext cx="2875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AE1EFEE-88E6-38B1-D9CC-B23EF6A76A17}"/>
                  </a:ext>
                </a:extLst>
              </p:cNvPr>
              <p:cNvSpPr txBox="1"/>
              <p:nvPr/>
            </p:nvSpPr>
            <p:spPr>
              <a:xfrm flipH="1">
                <a:off x="4913969" y="2244720"/>
                <a:ext cx="16245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AE1EFEE-88E6-38B1-D9CC-B23EF6A76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13969" y="2244720"/>
                <a:ext cx="162455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111F6C55-AD5A-2955-0FF9-9981BCB5D415}"/>
                  </a:ext>
                </a:extLst>
              </p:cNvPr>
              <p:cNvSpPr txBox="1"/>
              <p:nvPr/>
            </p:nvSpPr>
            <p:spPr>
              <a:xfrm flipH="1">
                <a:off x="4689618" y="2661926"/>
                <a:ext cx="20732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111F6C55-AD5A-2955-0FF9-9981BCB5D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89618" y="2661926"/>
                <a:ext cx="2073253" cy="369332"/>
              </a:xfrm>
              <a:prstGeom prst="rect">
                <a:avLst/>
              </a:prstGeom>
              <a:blipFill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C0D9563-3862-3DEE-5743-1F1E26032987}"/>
                  </a:ext>
                </a:extLst>
              </p:cNvPr>
              <p:cNvSpPr txBox="1"/>
              <p:nvPr/>
            </p:nvSpPr>
            <p:spPr>
              <a:xfrm>
                <a:off x="2625364" y="3397601"/>
                <a:ext cx="5608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C0D9563-3862-3DEE-5743-1F1E26032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364" y="3397601"/>
                <a:ext cx="56089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E966E7C5-47A9-D29E-42FC-A93FEA8EE631}"/>
                  </a:ext>
                </a:extLst>
              </p:cNvPr>
              <p:cNvSpPr txBox="1"/>
              <p:nvPr/>
            </p:nvSpPr>
            <p:spPr>
              <a:xfrm>
                <a:off x="8030657" y="3362377"/>
                <a:ext cx="5608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E966E7C5-47A9-D29E-42FC-A93FEA8EE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657" y="3362377"/>
                <a:ext cx="56089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00CE376-A697-4858-C971-AEB3A2F5929E}"/>
                  </a:ext>
                </a:extLst>
              </p:cNvPr>
              <p:cNvSpPr txBox="1"/>
              <p:nvPr/>
            </p:nvSpPr>
            <p:spPr>
              <a:xfrm>
                <a:off x="1012556" y="4189708"/>
                <a:ext cx="9934413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implies the conditional mutual information (CMI)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𝑉𝑖𝑒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𝑉𝑖𝑒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  <m:e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2400" dirty="0"/>
                  <a:t>.</a:t>
                </a:r>
              </a:p>
              <a:p>
                <a:r>
                  <a:rPr lang="en-US" altLang="zh-CN" sz="2400" dirty="0"/>
                  <a:t>The three parties form a Markov Chain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CN" sz="2400" dirty="0"/>
                  <a:t>, thus we can sample the joint distribution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𝐴𝐸𝐵</m:t>
                    </m:r>
                  </m:oMath>
                </a14:m>
                <a:r>
                  <a:rPr lang="en-US" altLang="zh-CN" sz="2400" dirty="0"/>
                  <a:t> from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𝐸𝐵</m:t>
                    </m:r>
                  </m:oMath>
                </a14:m>
                <a:r>
                  <a:rPr lang="en-US" altLang="zh-CN" sz="2400" dirty="0"/>
                  <a:t>, by only conditioning on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sz="2400" dirty="0"/>
                  <a:t>.</a:t>
                </a:r>
              </a:p>
              <a:p>
                <a:r>
                  <a:rPr lang="en-US" altLang="zh-CN" sz="2400" dirty="0"/>
                  <a:t>Robustness of CMI.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00CE376-A697-4858-C971-AEB3A2F59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556" y="4189708"/>
                <a:ext cx="9934413" cy="1938992"/>
              </a:xfrm>
              <a:prstGeom prst="rect">
                <a:avLst/>
              </a:prstGeom>
              <a:blipFill>
                <a:blip r:embed="rId9"/>
                <a:stretch>
                  <a:fillRect l="-920" t="-2516" b="-62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68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475611-6E11-46FA-96FF-5936A69F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Our Approach: Quantum Markov Chain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865BABD-065C-40C9-A826-B15A288BCB99}"/>
                  </a:ext>
                </a:extLst>
              </p:cNvPr>
              <p:cNvSpPr txBox="1"/>
              <p:nvPr/>
            </p:nvSpPr>
            <p:spPr>
              <a:xfrm>
                <a:off x="976393" y="1999281"/>
                <a:ext cx="10135892" cy="3466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/>
                  <a:t>Theorem</a:t>
                </a:r>
                <a:r>
                  <a:rPr lang="en-US" altLang="zh-CN" sz="2400" dirty="0"/>
                  <a:t>([FR15]) For a quantum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𝐴𝐸𝐵</m:t>
                        </m:r>
                      </m:sub>
                    </m:sSub>
                  </m:oMath>
                </a14:m>
                <a:r>
                  <a:rPr lang="en-US" altLang="zh-CN" sz="2400" dirty="0"/>
                  <a:t>, if the system has CMI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sz="2400" dirty="0"/>
                  <a:t>, there exists a channel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ℰ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𝐸𝐴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sz="24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𝐸𝐵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ℰ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𝐸𝐵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,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𝐴𝐸𝐵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𝐸𝐵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rad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400" dirty="0"/>
              </a:p>
              <a:p>
                <a:endParaRPr lang="en-US" altLang="zh-CN" sz="2400" dirty="0"/>
              </a:p>
              <a:p>
                <a:r>
                  <a:rPr lang="en-US" altLang="zh-CN" sz="2400" dirty="0"/>
                  <a:t>The strategy of our Eve:</a:t>
                </a:r>
              </a:p>
              <a:p>
                <a:pPr marL="457200" indent="-457200">
                  <a:buAutoNum type="arabicPeriod"/>
                </a:pPr>
                <a:r>
                  <a:rPr lang="en-US" altLang="zh-CN" sz="2400" dirty="0"/>
                  <a:t>Reduce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sz="2400" dirty="0"/>
                  <a:t>;</a:t>
                </a:r>
              </a:p>
              <a:p>
                <a:pPr marL="457200" indent="-457200">
                  <a:buAutoNum type="arabicPeriod"/>
                </a:pPr>
                <a:r>
                  <a:rPr lang="en-US" altLang="zh-CN" sz="2400" dirty="0"/>
                  <a:t>Copy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400" dirty="0"/>
                  <a:t> from the channel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altLang="zh-CN" sz="2400" dirty="0"/>
                  <a:t>;</a:t>
                </a:r>
              </a:p>
              <a:p>
                <a:pPr marL="457200" indent="-457200">
                  <a:buAutoNum type="arabicPeriod"/>
                </a:pPr>
                <a:r>
                  <a:rPr lang="en-US" altLang="zh-CN" sz="2400" dirty="0"/>
                  <a:t>Run the rest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400" dirty="0"/>
                  <a:t>, generate the key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sz="2400" dirty="0"/>
                  <a:t>.</a:t>
                </a:r>
              </a:p>
              <a:p>
                <a:endParaRPr lang="zh-CN" altLang="en-US" sz="24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865BABD-065C-40C9-A826-B15A288BC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93" y="1999281"/>
                <a:ext cx="10135892" cy="3466334"/>
              </a:xfrm>
              <a:prstGeom prst="rect">
                <a:avLst/>
              </a:prstGeom>
              <a:blipFill>
                <a:blip r:embed="rId3"/>
                <a:stretch>
                  <a:fillRect l="-902" t="-14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473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475611-6E11-46FA-96FF-5936A69F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Repetition reduces CMI</a:t>
            </a:r>
            <a:endParaRPr lang="zh-CN" altLang="en-US" sz="4000" dirty="0"/>
          </a:p>
        </p:txBody>
      </p:sp>
      <p:pic>
        <p:nvPicPr>
          <p:cNvPr id="6" name="图形 5" descr="用户">
            <a:extLst>
              <a:ext uri="{FF2B5EF4-FFF2-40B4-BE49-F238E27FC236}">
                <a16:creationId xmlns:a16="http://schemas.microsoft.com/office/drawing/2014/main" id="{F67A57D9-D2B9-CEB0-0735-A18A8BD6C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00366" y="1834108"/>
            <a:ext cx="1533618" cy="1533618"/>
          </a:xfrm>
          <a:prstGeom prst="rect">
            <a:avLst/>
          </a:prstGeom>
        </p:spPr>
      </p:pic>
      <p:pic>
        <p:nvPicPr>
          <p:cNvPr id="7" name="图形 6" descr="用户">
            <a:extLst>
              <a:ext uri="{FF2B5EF4-FFF2-40B4-BE49-F238E27FC236}">
                <a16:creationId xmlns:a16="http://schemas.microsoft.com/office/drawing/2014/main" id="{42914314-A161-A3E0-7937-85C17B7E3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76258" y="1834108"/>
            <a:ext cx="1533618" cy="1533618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7104E9D5-F7A4-48E7-BD6D-E11D42F1890F}"/>
              </a:ext>
            </a:extLst>
          </p:cNvPr>
          <p:cNvCxnSpPr>
            <a:cxnSpLocks/>
          </p:cNvCxnSpPr>
          <p:nvPr/>
        </p:nvCxnSpPr>
        <p:spPr>
          <a:xfrm>
            <a:off x="4259841" y="2600917"/>
            <a:ext cx="29328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D10ED8A9-5FE6-5946-6016-7238B1FE0CFB}"/>
              </a:ext>
            </a:extLst>
          </p:cNvPr>
          <p:cNvCxnSpPr>
            <a:cxnSpLocks/>
          </p:cNvCxnSpPr>
          <p:nvPr/>
        </p:nvCxnSpPr>
        <p:spPr>
          <a:xfrm flipH="1">
            <a:off x="4259841" y="3065999"/>
            <a:ext cx="2875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AE1EFEE-88E6-38B1-D9CC-B23EF6A76A17}"/>
                  </a:ext>
                </a:extLst>
              </p:cNvPr>
              <p:cNvSpPr txBox="1"/>
              <p:nvPr/>
            </p:nvSpPr>
            <p:spPr>
              <a:xfrm flipH="1">
                <a:off x="4913969" y="2244720"/>
                <a:ext cx="16245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AE1EFEE-88E6-38B1-D9CC-B23EF6A76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13969" y="2244720"/>
                <a:ext cx="162455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111F6C55-AD5A-2955-0FF9-9981BCB5D415}"/>
                  </a:ext>
                </a:extLst>
              </p:cNvPr>
              <p:cNvSpPr txBox="1"/>
              <p:nvPr/>
            </p:nvSpPr>
            <p:spPr>
              <a:xfrm flipH="1">
                <a:off x="4689618" y="2661926"/>
                <a:ext cx="20732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111F6C55-AD5A-2955-0FF9-9981BCB5D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89618" y="2661926"/>
                <a:ext cx="2073253" cy="369332"/>
              </a:xfrm>
              <a:prstGeom prst="rect">
                <a:avLst/>
              </a:prstGeom>
              <a:blipFill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C0D9563-3862-3DEE-5743-1F1E26032987}"/>
                  </a:ext>
                </a:extLst>
              </p:cNvPr>
              <p:cNvSpPr txBox="1"/>
              <p:nvPr/>
            </p:nvSpPr>
            <p:spPr>
              <a:xfrm>
                <a:off x="2625364" y="3397601"/>
                <a:ext cx="5608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C0D9563-3862-3DEE-5743-1F1E26032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364" y="3397601"/>
                <a:ext cx="56089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E966E7C5-47A9-D29E-42FC-A93FEA8EE631}"/>
                  </a:ext>
                </a:extLst>
              </p:cNvPr>
              <p:cNvSpPr txBox="1"/>
              <p:nvPr/>
            </p:nvSpPr>
            <p:spPr>
              <a:xfrm>
                <a:off x="8030657" y="3362377"/>
                <a:ext cx="5608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E966E7C5-47A9-D29E-42FC-A93FEA8EE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657" y="3362377"/>
                <a:ext cx="56089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形 2" descr="呼叫中心">
            <a:extLst>
              <a:ext uri="{FF2B5EF4-FFF2-40B4-BE49-F238E27FC236}">
                <a16:creationId xmlns:a16="http://schemas.microsoft.com/office/drawing/2014/main" id="{8C9F5A01-DA53-62F8-706E-E925351253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96076" y="4094099"/>
            <a:ext cx="1533618" cy="1533618"/>
          </a:xfrm>
          <a:prstGeom prst="rect">
            <a:avLst/>
          </a:prstGeom>
        </p:spPr>
      </p:pic>
      <p:pic>
        <p:nvPicPr>
          <p:cNvPr id="5" name="图形 4" descr="用户">
            <a:extLst>
              <a:ext uri="{FF2B5EF4-FFF2-40B4-BE49-F238E27FC236}">
                <a16:creationId xmlns:a16="http://schemas.microsoft.com/office/drawing/2014/main" id="{5B2C9FDB-92C2-07AC-A7B9-63CAAF40B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25819" y="4165375"/>
            <a:ext cx="1533618" cy="1533618"/>
          </a:xfrm>
          <a:prstGeom prst="rect">
            <a:avLst/>
          </a:prstGeom>
        </p:spPr>
      </p:pic>
      <p:pic>
        <p:nvPicPr>
          <p:cNvPr id="8" name="图形 7" descr="用户">
            <a:extLst>
              <a:ext uri="{FF2B5EF4-FFF2-40B4-BE49-F238E27FC236}">
                <a16:creationId xmlns:a16="http://schemas.microsoft.com/office/drawing/2014/main" id="{A5F71D5A-6590-989A-4C5F-65264F105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0" y="4154926"/>
            <a:ext cx="1533618" cy="1533618"/>
          </a:xfrm>
          <a:prstGeom prst="rect">
            <a:avLst/>
          </a:prstGeom>
        </p:spPr>
      </p:pic>
      <p:pic>
        <p:nvPicPr>
          <p:cNvPr id="10" name="图形 9" descr="用户">
            <a:extLst>
              <a:ext uri="{FF2B5EF4-FFF2-40B4-BE49-F238E27FC236}">
                <a16:creationId xmlns:a16="http://schemas.microsoft.com/office/drawing/2014/main" id="{5CDA9BC9-A4DB-A9BC-CB1E-C8C326E02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3800" y="4141124"/>
            <a:ext cx="1533618" cy="153361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5D498FC-EAC0-F3D3-42F5-1F5692B89771}"/>
              </a:ext>
            </a:extLst>
          </p:cNvPr>
          <p:cNvSpPr txBox="1"/>
          <p:nvPr/>
        </p:nvSpPr>
        <p:spPr>
          <a:xfrm>
            <a:off x="8030657" y="4969111"/>
            <a:ext cx="731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......</a:t>
            </a:r>
            <a:endParaRPr lang="zh-CN" altLang="en-US" sz="2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3B15F63-264E-052B-A1A3-975CFDB8F33B}"/>
              </a:ext>
            </a:extLst>
          </p:cNvPr>
          <p:cNvSpPr txBox="1"/>
          <p:nvPr/>
        </p:nvSpPr>
        <p:spPr>
          <a:xfrm>
            <a:off x="1426465" y="5841710"/>
            <a:ext cx="7318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CMI can be reduced to any inverse poly small.</a:t>
            </a:r>
          </a:p>
          <a:p>
            <a:r>
              <a:rPr lang="en-US" altLang="zh-CN" sz="2400" dirty="0"/>
              <a:t>Also works when the first message is quantum.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2A4354F-159C-BA26-3B63-5ADBD062091B}"/>
                  </a:ext>
                </a:extLst>
              </p:cNvPr>
              <p:cNvSpPr txBox="1"/>
              <p:nvPr/>
            </p:nvSpPr>
            <p:spPr>
              <a:xfrm>
                <a:off x="5588625" y="5441493"/>
                <a:ext cx="5935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2A4354F-159C-BA26-3B63-5ADBD0620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625" y="5441493"/>
                <a:ext cx="593560" cy="461665"/>
              </a:xfrm>
              <a:prstGeom prst="rect">
                <a:avLst/>
              </a:prstGeom>
              <a:blipFill>
                <a:blip r:embed="rId11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987C2F6-0548-FA91-9C9C-AD6842A73E2C}"/>
                  </a:ext>
                </a:extLst>
              </p:cNvPr>
              <p:cNvSpPr txBox="1"/>
              <p:nvPr/>
            </p:nvSpPr>
            <p:spPr>
              <a:xfrm>
                <a:off x="7402851" y="5431645"/>
                <a:ext cx="6006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987C2F6-0548-FA91-9C9C-AD6842A73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851" y="5431645"/>
                <a:ext cx="600677" cy="461665"/>
              </a:xfrm>
              <a:prstGeom prst="rect">
                <a:avLst/>
              </a:prstGeom>
              <a:blipFill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3243F37D-D755-C507-B851-6E9462D57455}"/>
                  </a:ext>
                </a:extLst>
              </p:cNvPr>
              <p:cNvSpPr txBox="1"/>
              <p:nvPr/>
            </p:nvSpPr>
            <p:spPr>
              <a:xfrm>
                <a:off x="10071624" y="5441493"/>
                <a:ext cx="6136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3243F37D-D755-C507-B851-6E9462D57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1624" y="5441493"/>
                <a:ext cx="613694" cy="461665"/>
              </a:xfrm>
              <a:prstGeom prst="rect">
                <a:avLst/>
              </a:prstGeom>
              <a:blipFill>
                <a:blip r:embed="rId1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EB98EB3-7DD5-4FD7-E417-27814A617F4A}"/>
                  </a:ext>
                </a:extLst>
              </p:cNvPr>
              <p:cNvSpPr txBox="1"/>
              <p:nvPr/>
            </p:nvSpPr>
            <p:spPr>
              <a:xfrm>
                <a:off x="3394330" y="5441493"/>
                <a:ext cx="5608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EB98EB3-7DD5-4FD7-E417-27814A617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330" y="5441493"/>
                <a:ext cx="560891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2771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475611-6E11-46FA-96FF-5936A69F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Our Approach: Quantum Markov Chain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865BABD-065C-40C9-A826-B15A288BCB99}"/>
                  </a:ext>
                </a:extLst>
              </p:cNvPr>
              <p:cNvSpPr txBox="1"/>
              <p:nvPr/>
            </p:nvSpPr>
            <p:spPr>
              <a:xfrm>
                <a:off x="976393" y="1999281"/>
                <a:ext cx="1013589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The strategy of our Eve:</a:t>
                </a:r>
              </a:p>
              <a:p>
                <a:pPr marL="457200" indent="-457200">
                  <a:buAutoNum type="arabicPeriod"/>
                </a:pPr>
                <a:r>
                  <a:rPr lang="en-US" altLang="zh-CN" sz="2400" dirty="0"/>
                  <a:t>Reduce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sz="2400" dirty="0"/>
                  <a:t> by repeating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CN" sz="2400" dirty="0"/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 times;</a:t>
                </a:r>
              </a:p>
              <a:p>
                <a:pPr marL="457200" indent="-457200">
                  <a:buAutoNum type="arabicPeriod"/>
                </a:pPr>
                <a:r>
                  <a:rPr lang="en-US" altLang="zh-CN" sz="2400" dirty="0"/>
                  <a:t>Copy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400" dirty="0"/>
                  <a:t> from the channel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altLang="zh-CN" sz="2400" dirty="0"/>
                  <a:t> in [FR15];</a:t>
                </a:r>
              </a:p>
              <a:p>
                <a:pPr marL="457200" indent="-457200">
                  <a:buAutoNum type="arabicPeriod"/>
                </a:pPr>
                <a:r>
                  <a:rPr lang="en-US" altLang="zh-CN" sz="2400" dirty="0"/>
                  <a:t>Run the rest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400" dirty="0"/>
                  <a:t>.</a:t>
                </a:r>
              </a:p>
              <a:p>
                <a:endParaRPr lang="zh-CN" altLang="en-US" sz="24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865BABD-065C-40C9-A826-B15A288BC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93" y="1999281"/>
                <a:ext cx="10135892" cy="1938992"/>
              </a:xfrm>
              <a:prstGeom prst="rect">
                <a:avLst/>
              </a:prstGeom>
              <a:blipFill>
                <a:blip r:embed="rId3"/>
                <a:stretch>
                  <a:fillRect l="-902" t="-25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860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59B5147-1C08-4448-8A45-AC4270BD24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3378" y="2180498"/>
                <a:ext cx="9875471" cy="3678303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400" dirty="0">
                    <a:solidFill>
                      <a:schemeClr val="tx1"/>
                    </a:solidFill>
                  </a:rPr>
                  <a:t>Rule out Quantum query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Gen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</a:rPr>
                  <a:t>?</a:t>
                </a:r>
              </a:p>
              <a:p>
                <a:r>
                  <a:rPr lang="en-US" altLang="zh-CN" sz="2400" dirty="0">
                    <a:solidFill>
                      <a:schemeClr val="tx1"/>
                    </a:solidFill>
                  </a:rPr>
                  <a:t>Remove perfect completeness?</a:t>
                </a:r>
              </a:p>
              <a:p>
                <a:r>
                  <a:rPr lang="en-US" altLang="zh-CN" sz="2400" dirty="0">
                    <a:solidFill>
                      <a:schemeClr val="tx1"/>
                    </a:solidFill>
                  </a:rPr>
                  <a:t>Full Separation of any round Key Agreement?</a:t>
                </a:r>
              </a:p>
              <a:p>
                <a:endParaRPr lang="en-US" altLang="zh-CN" sz="2400" b="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59B5147-1C08-4448-8A45-AC4270BD24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378" y="2180498"/>
                <a:ext cx="9875471" cy="3678303"/>
              </a:xfrm>
              <a:blipFill>
                <a:blip r:embed="rId3"/>
                <a:stretch>
                  <a:fillRect l="-617" t="-13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C5475611-6E11-46FA-96FF-5936A69F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Open Problems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450764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B5147-1C08-4448-8A45-AC4270BD2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378" y="2180498"/>
            <a:ext cx="9731050" cy="36783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dirty="0" err="1"/>
              <a:t>Impagliazzo’s</a:t>
            </a:r>
            <a:r>
              <a:rPr lang="en-US" altLang="zh-CN" sz="2400" dirty="0"/>
              <a:t> Five Worlds</a:t>
            </a:r>
            <a:endParaRPr lang="zh-CN" altLang="en-US" sz="240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5475611-6E11-46FA-96FF-5936A69F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Landscape of Cryptography</a:t>
            </a:r>
            <a:endParaRPr lang="zh-CN" altLang="en-US" sz="4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1AFD32D-9298-4EF1-DD94-8C7D90EA7646}"/>
              </a:ext>
            </a:extLst>
          </p:cNvPr>
          <p:cNvSpPr txBox="1"/>
          <p:nvPr/>
        </p:nvSpPr>
        <p:spPr>
          <a:xfrm>
            <a:off x="5639585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5A69DBC-E050-3C1A-00C2-00AD8C57F299}"/>
              </a:ext>
            </a:extLst>
          </p:cNvPr>
          <p:cNvSpPr/>
          <p:nvPr/>
        </p:nvSpPr>
        <p:spPr>
          <a:xfrm>
            <a:off x="1692176" y="3110299"/>
            <a:ext cx="7354536" cy="285686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7C230858-F3AE-30DB-E972-78CF587B1B05}"/>
              </a:ext>
            </a:extLst>
          </p:cNvPr>
          <p:cNvSpPr/>
          <p:nvPr/>
        </p:nvSpPr>
        <p:spPr>
          <a:xfrm>
            <a:off x="1692177" y="3603918"/>
            <a:ext cx="4628432" cy="185891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CA2DF57-193E-7B48-CEAD-2FA3EB1E4DD4}"/>
              </a:ext>
            </a:extLst>
          </p:cNvPr>
          <p:cNvSpPr txBox="1"/>
          <p:nvPr/>
        </p:nvSpPr>
        <p:spPr>
          <a:xfrm>
            <a:off x="2413262" y="3991369"/>
            <a:ext cx="1946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commitment</a:t>
            </a:r>
            <a:endParaRPr lang="zh-CN" altLang="en-US" sz="24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A46E767-2461-49CF-D126-312441FC09B8}"/>
              </a:ext>
            </a:extLst>
          </p:cNvPr>
          <p:cNvSpPr txBox="1"/>
          <p:nvPr/>
        </p:nvSpPr>
        <p:spPr>
          <a:xfrm>
            <a:off x="6679786" y="3711135"/>
            <a:ext cx="99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PKE</a:t>
            </a:r>
            <a:endParaRPr lang="zh-CN" altLang="en-US" sz="2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1C40894-93F0-104F-2B3E-4C309700375A}"/>
              </a:ext>
            </a:extLst>
          </p:cNvPr>
          <p:cNvSpPr txBox="1"/>
          <p:nvPr/>
        </p:nvSpPr>
        <p:spPr>
          <a:xfrm>
            <a:off x="3242821" y="4905808"/>
            <a:ext cx="1476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chemeClr val="accent1"/>
                </a:solidFill>
              </a:rPr>
              <a:t>Minicrypt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A803659-39BD-E3C3-F7B8-9940C7A2EC7B}"/>
              </a:ext>
            </a:extLst>
          </p:cNvPr>
          <p:cNvSpPr txBox="1"/>
          <p:nvPr/>
        </p:nvSpPr>
        <p:spPr>
          <a:xfrm>
            <a:off x="4979545" y="4499036"/>
            <a:ext cx="99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OWF</a:t>
            </a:r>
            <a:endParaRPr lang="zh-CN" altLang="en-US" sz="24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BAADA20-61E2-FF41-C6B8-7732F85FBD23}"/>
              </a:ext>
            </a:extLst>
          </p:cNvPr>
          <p:cNvSpPr txBox="1"/>
          <p:nvPr/>
        </p:nvSpPr>
        <p:spPr>
          <a:xfrm>
            <a:off x="6406675" y="4494857"/>
            <a:ext cx="2891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Key Agreement</a:t>
            </a:r>
            <a:endParaRPr lang="zh-CN" altLang="en-US" sz="2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F65829D-F810-1D94-4FF2-CE953886E083}"/>
              </a:ext>
            </a:extLst>
          </p:cNvPr>
          <p:cNvSpPr txBox="1"/>
          <p:nvPr/>
        </p:nvSpPr>
        <p:spPr>
          <a:xfrm>
            <a:off x="4752681" y="6133904"/>
            <a:ext cx="2176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chemeClr val="accent1"/>
                </a:solidFill>
              </a:rPr>
              <a:t>Cryptomania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08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B5147-1C08-4448-8A45-AC4270BD2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378" y="2180498"/>
            <a:ext cx="9731050" cy="36783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dirty="0" err="1"/>
              <a:t>Impagliazzo’s</a:t>
            </a:r>
            <a:r>
              <a:rPr lang="en-US" altLang="zh-CN" sz="2400" dirty="0"/>
              <a:t> Five Worlds</a:t>
            </a:r>
            <a:endParaRPr lang="zh-CN" altLang="en-US" sz="240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5475611-6E11-46FA-96FF-5936A69F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Landscape of Cryptography</a:t>
            </a:r>
            <a:endParaRPr lang="zh-CN" altLang="en-US" sz="4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1AFD32D-9298-4EF1-DD94-8C7D90EA7646}"/>
              </a:ext>
            </a:extLst>
          </p:cNvPr>
          <p:cNvSpPr txBox="1"/>
          <p:nvPr/>
        </p:nvSpPr>
        <p:spPr>
          <a:xfrm>
            <a:off x="5639585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5A69DBC-E050-3C1A-00C2-00AD8C57F299}"/>
              </a:ext>
            </a:extLst>
          </p:cNvPr>
          <p:cNvSpPr/>
          <p:nvPr/>
        </p:nvSpPr>
        <p:spPr>
          <a:xfrm>
            <a:off x="1692176" y="3110299"/>
            <a:ext cx="7354536" cy="285686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7C230858-F3AE-30DB-E972-78CF587B1B05}"/>
              </a:ext>
            </a:extLst>
          </p:cNvPr>
          <p:cNvSpPr/>
          <p:nvPr/>
        </p:nvSpPr>
        <p:spPr>
          <a:xfrm>
            <a:off x="1692177" y="3603918"/>
            <a:ext cx="4628432" cy="185891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CA2DF57-193E-7B48-CEAD-2FA3EB1E4DD4}"/>
              </a:ext>
            </a:extLst>
          </p:cNvPr>
          <p:cNvSpPr txBox="1"/>
          <p:nvPr/>
        </p:nvSpPr>
        <p:spPr>
          <a:xfrm>
            <a:off x="2413262" y="3991369"/>
            <a:ext cx="1946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commitment</a:t>
            </a:r>
            <a:endParaRPr lang="zh-CN" altLang="en-US" sz="24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A46E767-2461-49CF-D126-312441FC09B8}"/>
              </a:ext>
            </a:extLst>
          </p:cNvPr>
          <p:cNvSpPr txBox="1"/>
          <p:nvPr/>
        </p:nvSpPr>
        <p:spPr>
          <a:xfrm>
            <a:off x="6679786" y="3711135"/>
            <a:ext cx="99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PKE</a:t>
            </a:r>
            <a:endParaRPr lang="zh-CN" altLang="en-US" sz="2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1C40894-93F0-104F-2B3E-4C309700375A}"/>
              </a:ext>
            </a:extLst>
          </p:cNvPr>
          <p:cNvSpPr txBox="1"/>
          <p:nvPr/>
        </p:nvSpPr>
        <p:spPr>
          <a:xfrm>
            <a:off x="3242821" y="4905808"/>
            <a:ext cx="1476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chemeClr val="accent1"/>
                </a:solidFill>
              </a:rPr>
              <a:t>Minicrypt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A803659-39BD-E3C3-F7B8-9940C7A2EC7B}"/>
              </a:ext>
            </a:extLst>
          </p:cNvPr>
          <p:cNvSpPr txBox="1"/>
          <p:nvPr/>
        </p:nvSpPr>
        <p:spPr>
          <a:xfrm>
            <a:off x="4979545" y="4499036"/>
            <a:ext cx="99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OWF</a:t>
            </a:r>
            <a:endParaRPr lang="zh-CN" altLang="en-US" sz="24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BAADA20-61E2-FF41-C6B8-7732F85FBD23}"/>
              </a:ext>
            </a:extLst>
          </p:cNvPr>
          <p:cNvSpPr txBox="1"/>
          <p:nvPr/>
        </p:nvSpPr>
        <p:spPr>
          <a:xfrm>
            <a:off x="6406675" y="4494857"/>
            <a:ext cx="2891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Key Agreement</a:t>
            </a:r>
            <a:endParaRPr lang="zh-CN" altLang="en-US" sz="2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F65829D-F810-1D94-4FF2-CE953886E083}"/>
              </a:ext>
            </a:extLst>
          </p:cNvPr>
          <p:cNvSpPr txBox="1"/>
          <p:nvPr/>
        </p:nvSpPr>
        <p:spPr>
          <a:xfrm>
            <a:off x="4752681" y="6133904"/>
            <a:ext cx="2176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chemeClr val="accent1"/>
                </a:solidFill>
              </a:rPr>
              <a:t>Cryptomania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BF5563D-7764-253B-A8C8-F7C96977DB1A}"/>
                  </a:ext>
                </a:extLst>
              </p:cNvPr>
              <p:cNvSpPr txBox="1"/>
              <p:nvPr/>
            </p:nvSpPr>
            <p:spPr>
              <a:xfrm>
                <a:off x="5692839" y="4448281"/>
                <a:ext cx="986947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⊊</m:t>
                    </m:r>
                  </m:oMath>
                </a14:m>
                <a:r>
                  <a:rPr lang="en-US" altLang="zh-CN" sz="32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[IR89]</a:t>
                </a:r>
                <a:endParaRPr lang="en-US" altLang="zh-CN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BF5563D-7764-253B-A8C8-F7C96977D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839" y="4448281"/>
                <a:ext cx="986947" cy="861774"/>
              </a:xfrm>
              <a:prstGeom prst="rect">
                <a:avLst/>
              </a:prstGeom>
              <a:blipFill>
                <a:blip r:embed="rId3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1A38FD8F-C5C0-783B-4738-1B7D044AE419}"/>
              </a:ext>
            </a:extLst>
          </p:cNvPr>
          <p:cNvSpPr txBox="1"/>
          <p:nvPr/>
        </p:nvSpPr>
        <p:spPr>
          <a:xfrm>
            <a:off x="7898999" y="5633588"/>
            <a:ext cx="3813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No Black box construction of Key Agreement only using OWF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724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475611-6E11-46FA-96FF-5936A69F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Landscape of Quantum Cryptography</a:t>
            </a:r>
            <a:endParaRPr lang="zh-CN" altLang="en-US" sz="4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1AFD32D-9298-4EF1-DD94-8C7D90EA7646}"/>
              </a:ext>
            </a:extLst>
          </p:cNvPr>
          <p:cNvSpPr txBox="1"/>
          <p:nvPr/>
        </p:nvSpPr>
        <p:spPr>
          <a:xfrm>
            <a:off x="5639585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5A69DBC-E050-3C1A-00C2-00AD8C57F299}"/>
              </a:ext>
            </a:extLst>
          </p:cNvPr>
          <p:cNvSpPr/>
          <p:nvPr/>
        </p:nvSpPr>
        <p:spPr>
          <a:xfrm>
            <a:off x="1692176" y="3110299"/>
            <a:ext cx="7354536" cy="285686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7C230858-F3AE-30DB-E972-78CF587B1B05}"/>
              </a:ext>
            </a:extLst>
          </p:cNvPr>
          <p:cNvSpPr/>
          <p:nvPr/>
        </p:nvSpPr>
        <p:spPr>
          <a:xfrm>
            <a:off x="1692176" y="3609202"/>
            <a:ext cx="4628432" cy="185891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5F2B483F-64C4-24DE-D15E-225F1EF9AD3B}"/>
              </a:ext>
            </a:extLst>
          </p:cNvPr>
          <p:cNvSpPr/>
          <p:nvPr/>
        </p:nvSpPr>
        <p:spPr>
          <a:xfrm>
            <a:off x="2297447" y="3865852"/>
            <a:ext cx="2741543" cy="1039956"/>
          </a:xfrm>
          <a:prstGeom prst="ellipse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CA2DF57-193E-7B48-CEAD-2FA3EB1E4DD4}"/>
              </a:ext>
            </a:extLst>
          </p:cNvPr>
          <p:cNvSpPr txBox="1"/>
          <p:nvPr/>
        </p:nvSpPr>
        <p:spPr>
          <a:xfrm>
            <a:off x="2613981" y="4033109"/>
            <a:ext cx="2425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commitment(EFI)</a:t>
            </a:r>
            <a:endParaRPr lang="zh-CN" altLang="en-US" sz="24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A46E767-2461-49CF-D126-312441FC09B8}"/>
              </a:ext>
            </a:extLst>
          </p:cNvPr>
          <p:cNvSpPr txBox="1"/>
          <p:nvPr/>
        </p:nvSpPr>
        <p:spPr>
          <a:xfrm>
            <a:off x="6679786" y="3711135"/>
            <a:ext cx="99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PKE</a:t>
            </a:r>
            <a:endParaRPr lang="zh-CN" altLang="en-US" sz="2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1C40894-93F0-104F-2B3E-4C309700375A}"/>
              </a:ext>
            </a:extLst>
          </p:cNvPr>
          <p:cNvSpPr txBox="1"/>
          <p:nvPr/>
        </p:nvSpPr>
        <p:spPr>
          <a:xfrm>
            <a:off x="3242821" y="4905808"/>
            <a:ext cx="1476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chemeClr val="accent1"/>
                </a:solidFill>
              </a:rPr>
              <a:t>Minicrypt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A803659-39BD-E3C3-F7B8-9940C7A2EC7B}"/>
              </a:ext>
            </a:extLst>
          </p:cNvPr>
          <p:cNvSpPr txBox="1"/>
          <p:nvPr/>
        </p:nvSpPr>
        <p:spPr>
          <a:xfrm>
            <a:off x="4979545" y="4499036"/>
            <a:ext cx="99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OWF</a:t>
            </a:r>
            <a:endParaRPr lang="zh-CN" altLang="en-US" sz="24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BAADA20-61E2-FF41-C6B8-7732F85FBD23}"/>
              </a:ext>
            </a:extLst>
          </p:cNvPr>
          <p:cNvSpPr txBox="1"/>
          <p:nvPr/>
        </p:nvSpPr>
        <p:spPr>
          <a:xfrm>
            <a:off x="6406675" y="4494857"/>
            <a:ext cx="2891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Key Agreement</a:t>
            </a:r>
            <a:endParaRPr lang="zh-CN" altLang="en-US" sz="2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F65829D-F810-1D94-4FF2-CE953886E083}"/>
              </a:ext>
            </a:extLst>
          </p:cNvPr>
          <p:cNvSpPr txBox="1"/>
          <p:nvPr/>
        </p:nvSpPr>
        <p:spPr>
          <a:xfrm>
            <a:off x="4752681" y="6133904"/>
            <a:ext cx="2176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chemeClr val="accent1"/>
                </a:solidFill>
              </a:rPr>
              <a:t>Cryptomania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7BD30FF-AB27-8C5E-FFB7-835A5DDAF9BE}"/>
              </a:ext>
            </a:extLst>
          </p:cNvPr>
          <p:cNvSpPr txBox="1"/>
          <p:nvPr/>
        </p:nvSpPr>
        <p:spPr>
          <a:xfrm>
            <a:off x="3072792" y="4448607"/>
            <a:ext cx="230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Microcrypt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43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475611-6E11-46FA-96FF-5936A69F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Landscape of Quantum Cryptography</a:t>
            </a:r>
            <a:endParaRPr lang="zh-CN" altLang="en-US" sz="4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1AFD32D-9298-4EF1-DD94-8C7D90EA7646}"/>
              </a:ext>
            </a:extLst>
          </p:cNvPr>
          <p:cNvSpPr txBox="1"/>
          <p:nvPr/>
        </p:nvSpPr>
        <p:spPr>
          <a:xfrm>
            <a:off x="5639585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5A69DBC-E050-3C1A-00C2-00AD8C57F299}"/>
              </a:ext>
            </a:extLst>
          </p:cNvPr>
          <p:cNvSpPr/>
          <p:nvPr/>
        </p:nvSpPr>
        <p:spPr>
          <a:xfrm>
            <a:off x="1692176" y="3110299"/>
            <a:ext cx="7354536" cy="285686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7C230858-F3AE-30DB-E972-78CF587B1B05}"/>
              </a:ext>
            </a:extLst>
          </p:cNvPr>
          <p:cNvSpPr/>
          <p:nvPr/>
        </p:nvSpPr>
        <p:spPr>
          <a:xfrm>
            <a:off x="1692176" y="3609202"/>
            <a:ext cx="4628432" cy="185891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5F2B483F-64C4-24DE-D15E-225F1EF9AD3B}"/>
              </a:ext>
            </a:extLst>
          </p:cNvPr>
          <p:cNvSpPr/>
          <p:nvPr/>
        </p:nvSpPr>
        <p:spPr>
          <a:xfrm>
            <a:off x="2297447" y="3865852"/>
            <a:ext cx="2741543" cy="1039956"/>
          </a:xfrm>
          <a:prstGeom prst="ellipse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CA2DF57-193E-7B48-CEAD-2FA3EB1E4DD4}"/>
              </a:ext>
            </a:extLst>
          </p:cNvPr>
          <p:cNvSpPr txBox="1"/>
          <p:nvPr/>
        </p:nvSpPr>
        <p:spPr>
          <a:xfrm>
            <a:off x="2613981" y="4033109"/>
            <a:ext cx="2603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commitment(EFI)</a:t>
            </a:r>
            <a:endParaRPr lang="zh-CN" altLang="en-US" sz="24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A46E767-2461-49CF-D126-312441FC09B8}"/>
              </a:ext>
            </a:extLst>
          </p:cNvPr>
          <p:cNvSpPr txBox="1"/>
          <p:nvPr/>
        </p:nvSpPr>
        <p:spPr>
          <a:xfrm>
            <a:off x="6679786" y="3711135"/>
            <a:ext cx="99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PKE</a:t>
            </a:r>
            <a:endParaRPr lang="zh-CN" altLang="en-US" sz="2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1C40894-93F0-104F-2B3E-4C309700375A}"/>
              </a:ext>
            </a:extLst>
          </p:cNvPr>
          <p:cNvSpPr txBox="1"/>
          <p:nvPr/>
        </p:nvSpPr>
        <p:spPr>
          <a:xfrm>
            <a:off x="3242821" y="4905808"/>
            <a:ext cx="1476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chemeClr val="accent1"/>
                </a:solidFill>
              </a:rPr>
              <a:t>Minicrypt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A803659-39BD-E3C3-F7B8-9940C7A2EC7B}"/>
              </a:ext>
            </a:extLst>
          </p:cNvPr>
          <p:cNvSpPr txBox="1"/>
          <p:nvPr/>
        </p:nvSpPr>
        <p:spPr>
          <a:xfrm>
            <a:off x="4979545" y="4499036"/>
            <a:ext cx="99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OWF</a:t>
            </a:r>
            <a:endParaRPr lang="zh-CN" altLang="en-US" sz="24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BAADA20-61E2-FF41-C6B8-7732F85FBD23}"/>
              </a:ext>
            </a:extLst>
          </p:cNvPr>
          <p:cNvSpPr txBox="1"/>
          <p:nvPr/>
        </p:nvSpPr>
        <p:spPr>
          <a:xfrm>
            <a:off x="6406675" y="4494857"/>
            <a:ext cx="2891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Key Agreement</a:t>
            </a:r>
            <a:endParaRPr lang="zh-CN" altLang="en-US" sz="2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F65829D-F810-1D94-4FF2-CE953886E083}"/>
              </a:ext>
            </a:extLst>
          </p:cNvPr>
          <p:cNvSpPr txBox="1"/>
          <p:nvPr/>
        </p:nvSpPr>
        <p:spPr>
          <a:xfrm>
            <a:off x="4752681" y="6133904"/>
            <a:ext cx="2176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chemeClr val="accent1"/>
                </a:solidFill>
              </a:rPr>
              <a:t>Cryptomania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7BD30FF-AB27-8C5E-FFB7-835A5DDAF9BE}"/>
              </a:ext>
            </a:extLst>
          </p:cNvPr>
          <p:cNvSpPr txBox="1"/>
          <p:nvPr/>
        </p:nvSpPr>
        <p:spPr>
          <a:xfrm>
            <a:off x="3072792" y="4448607"/>
            <a:ext cx="230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Microcrypt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B3A67A2-0066-1A09-F41D-6FD4086B4D6C}"/>
              </a:ext>
            </a:extLst>
          </p:cNvPr>
          <p:cNvSpPr txBox="1"/>
          <p:nvPr/>
        </p:nvSpPr>
        <p:spPr>
          <a:xfrm>
            <a:off x="741012" y="2289477"/>
            <a:ext cx="462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With Quantum Communication…</a:t>
            </a:r>
            <a:endParaRPr lang="zh-CN" altLang="en-US" sz="2400" dirty="0"/>
          </a:p>
        </p:txBody>
      </p:sp>
      <p:sp>
        <p:nvSpPr>
          <p:cNvPr id="5" name="闪电形 4">
            <a:extLst>
              <a:ext uri="{FF2B5EF4-FFF2-40B4-BE49-F238E27FC236}">
                <a16:creationId xmlns:a16="http://schemas.microsoft.com/office/drawing/2014/main" id="{CC284999-BE93-EF1B-338E-DD25F3FE7886}"/>
              </a:ext>
            </a:extLst>
          </p:cNvPr>
          <p:cNvSpPr/>
          <p:nvPr/>
        </p:nvSpPr>
        <p:spPr>
          <a:xfrm flipH="1">
            <a:off x="5673146" y="1967781"/>
            <a:ext cx="1592771" cy="3101132"/>
          </a:xfrm>
          <a:prstGeom prst="lightningBol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952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B5147-1C08-4448-8A45-AC4270BD2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378" y="2180498"/>
            <a:ext cx="9875471" cy="36783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dirty="0"/>
              <a:t>Key Agreement: No assumption required [BB84].</a:t>
            </a:r>
          </a:p>
          <a:p>
            <a:pPr marL="0" indent="0">
              <a:buNone/>
            </a:pPr>
            <a:r>
              <a:rPr lang="en-US" altLang="zh-CN" sz="2400" dirty="0"/>
              <a:t>Quantum PKE:  Encryption Scheme from OWF using </a:t>
            </a:r>
            <a:r>
              <a:rPr lang="en-US" altLang="zh-CN" sz="2400" dirty="0">
                <a:solidFill>
                  <a:schemeClr val="accent2"/>
                </a:solidFill>
              </a:rPr>
              <a:t>Quantum </a:t>
            </a:r>
            <a:r>
              <a:rPr lang="en-US" altLang="zh-CN" sz="2400" dirty="0">
                <a:solidFill>
                  <a:schemeClr val="tx1"/>
                </a:solidFill>
              </a:rPr>
              <a:t>public key. [Col23,BGH+23, KMNY23,MW23]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chemeClr val="tx1"/>
                </a:solidFill>
              </a:rPr>
              <a:t>Commitments can build oblivious transfer, </a:t>
            </a:r>
            <a:r>
              <a:rPr lang="en-US" altLang="zh-CN" sz="2400">
                <a:solidFill>
                  <a:schemeClr val="tx1"/>
                </a:solidFill>
              </a:rPr>
              <a:t>MPC…[BCQ22</a:t>
            </a:r>
            <a:r>
              <a:rPr lang="en-US" altLang="zh-CN" sz="2400" dirty="0">
                <a:solidFill>
                  <a:schemeClr val="tx1"/>
                </a:solidFill>
              </a:rPr>
              <a:t>…]</a:t>
            </a:r>
          </a:p>
          <a:p>
            <a:pPr marL="0" indent="0">
              <a:buNone/>
            </a:pPr>
            <a:endParaRPr lang="en-US" altLang="zh-CN" sz="2400" dirty="0">
              <a:solidFill>
                <a:schemeClr val="accent2"/>
              </a:solidFill>
            </a:endParaRPr>
          </a:p>
          <a:p>
            <a:endParaRPr lang="en-US" altLang="zh-CN" sz="2400" b="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5475611-6E11-46FA-96FF-5936A69F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Power of Quantum Communication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4082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475611-6E11-46FA-96FF-5936A69F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Landscape of Quantum Cryptography</a:t>
            </a:r>
            <a:endParaRPr lang="zh-CN" altLang="en-US" sz="4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1AFD32D-9298-4EF1-DD94-8C7D90EA7646}"/>
              </a:ext>
            </a:extLst>
          </p:cNvPr>
          <p:cNvSpPr txBox="1"/>
          <p:nvPr/>
        </p:nvSpPr>
        <p:spPr>
          <a:xfrm>
            <a:off x="5639585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5A69DBC-E050-3C1A-00C2-00AD8C57F299}"/>
              </a:ext>
            </a:extLst>
          </p:cNvPr>
          <p:cNvSpPr/>
          <p:nvPr/>
        </p:nvSpPr>
        <p:spPr>
          <a:xfrm>
            <a:off x="1692176" y="3110299"/>
            <a:ext cx="7354536" cy="285686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7C230858-F3AE-30DB-E972-78CF587B1B05}"/>
              </a:ext>
            </a:extLst>
          </p:cNvPr>
          <p:cNvSpPr/>
          <p:nvPr/>
        </p:nvSpPr>
        <p:spPr>
          <a:xfrm>
            <a:off x="1692176" y="3609202"/>
            <a:ext cx="4628432" cy="185891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5F2B483F-64C4-24DE-D15E-225F1EF9AD3B}"/>
              </a:ext>
            </a:extLst>
          </p:cNvPr>
          <p:cNvSpPr/>
          <p:nvPr/>
        </p:nvSpPr>
        <p:spPr>
          <a:xfrm>
            <a:off x="2297447" y="3865852"/>
            <a:ext cx="2741543" cy="1039956"/>
          </a:xfrm>
          <a:prstGeom prst="ellipse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CA2DF57-193E-7B48-CEAD-2FA3EB1E4DD4}"/>
              </a:ext>
            </a:extLst>
          </p:cNvPr>
          <p:cNvSpPr txBox="1"/>
          <p:nvPr/>
        </p:nvSpPr>
        <p:spPr>
          <a:xfrm>
            <a:off x="3526418" y="4076994"/>
            <a:ext cx="1946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EFI</a:t>
            </a:r>
            <a:endParaRPr lang="zh-CN" altLang="en-US" sz="24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A46E767-2461-49CF-D126-312441FC09B8}"/>
              </a:ext>
            </a:extLst>
          </p:cNvPr>
          <p:cNvSpPr txBox="1"/>
          <p:nvPr/>
        </p:nvSpPr>
        <p:spPr>
          <a:xfrm>
            <a:off x="6679786" y="3711135"/>
            <a:ext cx="99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PKE</a:t>
            </a:r>
            <a:endParaRPr lang="zh-CN" altLang="en-US" sz="2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1C40894-93F0-104F-2B3E-4C309700375A}"/>
              </a:ext>
            </a:extLst>
          </p:cNvPr>
          <p:cNvSpPr txBox="1"/>
          <p:nvPr/>
        </p:nvSpPr>
        <p:spPr>
          <a:xfrm>
            <a:off x="3242821" y="4905808"/>
            <a:ext cx="1476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chemeClr val="accent1"/>
                </a:solidFill>
              </a:rPr>
              <a:t>Minicrypt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A803659-39BD-E3C3-F7B8-9940C7A2EC7B}"/>
              </a:ext>
            </a:extLst>
          </p:cNvPr>
          <p:cNvSpPr txBox="1"/>
          <p:nvPr/>
        </p:nvSpPr>
        <p:spPr>
          <a:xfrm>
            <a:off x="4979545" y="4499036"/>
            <a:ext cx="99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OWF</a:t>
            </a:r>
            <a:endParaRPr lang="zh-CN" altLang="en-US" sz="24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BAADA20-61E2-FF41-C6B8-7732F85FBD23}"/>
              </a:ext>
            </a:extLst>
          </p:cNvPr>
          <p:cNvSpPr txBox="1"/>
          <p:nvPr/>
        </p:nvSpPr>
        <p:spPr>
          <a:xfrm>
            <a:off x="6406675" y="4494857"/>
            <a:ext cx="2891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Key Agreement</a:t>
            </a:r>
            <a:endParaRPr lang="zh-CN" altLang="en-US" sz="2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F65829D-F810-1D94-4FF2-CE953886E083}"/>
              </a:ext>
            </a:extLst>
          </p:cNvPr>
          <p:cNvSpPr txBox="1"/>
          <p:nvPr/>
        </p:nvSpPr>
        <p:spPr>
          <a:xfrm>
            <a:off x="4752681" y="6133904"/>
            <a:ext cx="2176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chemeClr val="accent1"/>
                </a:solidFill>
              </a:rPr>
              <a:t>Cryptomania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7BD30FF-AB27-8C5E-FFB7-835A5DDAF9BE}"/>
              </a:ext>
            </a:extLst>
          </p:cNvPr>
          <p:cNvSpPr txBox="1"/>
          <p:nvPr/>
        </p:nvSpPr>
        <p:spPr>
          <a:xfrm>
            <a:off x="3072792" y="4448607"/>
            <a:ext cx="230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Microcrypt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B3A67A2-0066-1A09-F41D-6FD4086B4D6C}"/>
              </a:ext>
            </a:extLst>
          </p:cNvPr>
          <p:cNvSpPr txBox="1"/>
          <p:nvPr/>
        </p:nvSpPr>
        <p:spPr>
          <a:xfrm>
            <a:off x="741012" y="2289477"/>
            <a:ext cx="462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Classical Communication Only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C8D983F-0D92-65A3-6928-847A48F471F6}"/>
                  </a:ext>
                </a:extLst>
              </p:cNvPr>
              <p:cNvSpPr txBox="1"/>
              <p:nvPr/>
            </p:nvSpPr>
            <p:spPr>
              <a:xfrm rot="1144000">
                <a:off x="4152051" y="4179299"/>
                <a:ext cx="1166782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⊊</m:t>
                    </m:r>
                  </m:oMath>
                </a14:m>
                <a:r>
                  <a:rPr lang="en-US" altLang="zh-CN" sz="32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[Kre21…]</a:t>
                </a:r>
                <a:endParaRPr lang="en-US" altLang="zh-CN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C8D983F-0D92-65A3-6928-847A48F47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144000">
                <a:off x="4152051" y="4179299"/>
                <a:ext cx="1166782" cy="861774"/>
              </a:xfrm>
              <a:prstGeom prst="rect">
                <a:avLst/>
              </a:prstGeom>
              <a:blipFill>
                <a:blip r:embed="rId3"/>
                <a:stretch>
                  <a:fillRect l="-4825" b="-76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D43FB88F-00CD-7706-E6C0-C9179D138D06}"/>
              </a:ext>
            </a:extLst>
          </p:cNvPr>
          <p:cNvSpPr txBox="1"/>
          <p:nvPr/>
        </p:nvSpPr>
        <p:spPr>
          <a:xfrm>
            <a:off x="5273015" y="3865852"/>
            <a:ext cx="160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C00000"/>
                </a:solidFill>
              </a:rPr>
              <a:t>Any separations?</a:t>
            </a:r>
          </a:p>
        </p:txBody>
      </p:sp>
    </p:spTree>
    <p:extLst>
      <p:ext uri="{BB962C8B-B14F-4D97-AF65-F5344CB8AC3E}">
        <p14:creationId xmlns:p14="http://schemas.microsoft.com/office/powerpoint/2010/main" val="266898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B5147-1C08-4448-8A45-AC4270BD2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378" y="2180498"/>
            <a:ext cx="9875471" cy="367830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CN" sz="2400" dirty="0">
              <a:solidFill>
                <a:schemeClr val="accent2"/>
              </a:solidFill>
            </a:endParaRPr>
          </a:p>
          <a:p>
            <a:endParaRPr lang="en-US" altLang="zh-CN" sz="2400" b="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5475611-6E11-46FA-96FF-5936A69F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Our first result: Separating OWF and PKE</a:t>
            </a:r>
            <a:endParaRPr lang="zh-CN" altLang="en-US" sz="4000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E7829A6A-3048-0815-4A24-94FC18D1C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303174"/>
              </p:ext>
            </p:extLst>
          </p:nvPr>
        </p:nvGraphicFramePr>
        <p:xfrm>
          <a:off x="1131029" y="1921584"/>
          <a:ext cx="9761645" cy="3536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329">
                  <a:extLst>
                    <a:ext uri="{9D8B030D-6E8A-4147-A177-3AD203B41FA5}">
                      <a16:colId xmlns:a16="http://schemas.microsoft.com/office/drawing/2014/main" val="551672428"/>
                    </a:ext>
                  </a:extLst>
                </a:gridCol>
                <a:gridCol w="1952329">
                  <a:extLst>
                    <a:ext uri="{9D8B030D-6E8A-4147-A177-3AD203B41FA5}">
                      <a16:colId xmlns:a16="http://schemas.microsoft.com/office/drawing/2014/main" val="2441556733"/>
                    </a:ext>
                  </a:extLst>
                </a:gridCol>
                <a:gridCol w="1952329">
                  <a:extLst>
                    <a:ext uri="{9D8B030D-6E8A-4147-A177-3AD203B41FA5}">
                      <a16:colId xmlns:a16="http://schemas.microsoft.com/office/drawing/2014/main" val="335169999"/>
                    </a:ext>
                  </a:extLst>
                </a:gridCol>
                <a:gridCol w="1952329">
                  <a:extLst>
                    <a:ext uri="{9D8B030D-6E8A-4147-A177-3AD203B41FA5}">
                      <a16:colId xmlns:a16="http://schemas.microsoft.com/office/drawing/2014/main" val="2591857234"/>
                    </a:ext>
                  </a:extLst>
                </a:gridCol>
                <a:gridCol w="1952329">
                  <a:extLst>
                    <a:ext uri="{9D8B030D-6E8A-4147-A177-3AD203B41FA5}">
                      <a16:colId xmlns:a16="http://schemas.microsoft.com/office/drawing/2014/main" val="210355730"/>
                    </a:ext>
                  </a:extLst>
                </a:gridCol>
              </a:tblGrid>
              <a:tr h="769021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[ACC+22]+</a:t>
                      </a:r>
                    </a:p>
                    <a:p>
                      <a:pPr algn="ctr"/>
                      <a:r>
                        <a:rPr lang="en-US" altLang="zh-CN" sz="2400" dirty="0"/>
                        <a:t>Conjecture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[ACC+22]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[ACC+22]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Our Result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201174"/>
                  </a:ext>
                </a:extLst>
              </a:tr>
              <a:tr h="76902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Perfect Completeness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2400" dirty="0"/>
                    </a:p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2400" dirty="0"/>
                    </a:p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2400" dirty="0"/>
                    </a:p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13792"/>
                  </a:ext>
                </a:extLst>
              </a:tr>
              <a:tr h="6300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Gen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Q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Q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C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C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370791"/>
                  </a:ext>
                </a:extLst>
              </a:tr>
              <a:tr h="6300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Enc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Q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C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Q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Q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174949"/>
                  </a:ext>
                </a:extLst>
              </a:tr>
              <a:tr h="6300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Dec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Q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Q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C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Q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98883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0D9C6CD6-69E4-22F3-B6CA-C3AA4C346A40}"/>
              </a:ext>
            </a:extLst>
          </p:cNvPr>
          <p:cNvSpPr txBox="1"/>
          <p:nvPr/>
        </p:nvSpPr>
        <p:spPr>
          <a:xfrm>
            <a:off x="1088347" y="5517550"/>
            <a:ext cx="9761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[ACC+22]: The adversary only makes classical queries, while the PKE makes quantum queries;</a:t>
            </a:r>
          </a:p>
          <a:p>
            <a:r>
              <a:rPr lang="en-US" altLang="zh-CN" sz="2400" dirty="0"/>
              <a:t>Our adversary makes quantum queries</a:t>
            </a:r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1834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59B5147-1C08-4448-8A45-AC4270BD24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3378" y="2180498"/>
                <a:ext cx="9875471" cy="4303904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Gen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e>
                    </m:d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|"/>
                        <m:endChr m:val="⟩"/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sk</m:t>
                    </m:r>
                  </m:oMath>
                </a14:m>
                <a:endParaRPr lang="en-US" altLang="zh-CN" sz="2400" dirty="0">
                  <a:solidFill>
                    <a:schemeClr val="accent2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Enc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(|</m:t>
                    </m:r>
                    <m:r>
                      <m:rPr>
                        <m:sty m:val="p"/>
                      </m:rP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⟩,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𝑐𝑡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𝑐𝑡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</a:rPr>
                  <a:t> can be classical/quantum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Dec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𝑐𝑡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CN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sz="2400" dirty="0"/>
                  <a:t>Adversary can receive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1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b="0" dirty="0"/>
                  <a:t> copies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CN" sz="2400" b="0" i="1" smtClean="0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zh-CN" sz="2400" b="0" dirty="0"/>
                  <a:t> in security definition.</a:t>
                </a:r>
              </a:p>
              <a:p>
                <a:pPr marL="0" indent="0">
                  <a:buNone/>
                </a:pPr>
                <a:r>
                  <a:rPr lang="en-US" altLang="zh-CN" sz="2400" b="1" dirty="0"/>
                  <a:t>Our</a:t>
                </a:r>
                <a:r>
                  <a:rPr lang="en-US" altLang="zh-CN" sz="2400" b="0" dirty="0"/>
                  <a:t> </a:t>
                </a:r>
                <a:r>
                  <a:rPr lang="en-US" altLang="zh-CN" sz="2400" b="1" dirty="0"/>
                  <a:t>result</a:t>
                </a:r>
                <a:r>
                  <a:rPr lang="en-US" altLang="zh-CN" sz="2400" b="0" dirty="0"/>
                  <a:t>: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1" smtClean="0">
                        <a:latin typeface="Cambria Math" panose="02040503050406030204" pitchFamily="18" charset="0"/>
                      </a:rPr>
                      <m:t>Gen</m:t>
                    </m:r>
                  </m:oMath>
                </a14:m>
                <a:r>
                  <a:rPr lang="en-US" altLang="zh-CN" sz="2400" b="0" dirty="0"/>
                  <a:t> only makes classical queries to OWF, then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CN" sz="2400" b="0" i="1" smtClean="0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zh-CN" sz="2400" b="0" dirty="0"/>
                  <a:t> must be mixed and unclonable.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[Col23,BGH+23]: Pure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CN" sz="2400" b="0" i="1" smtClean="0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zh-CN" sz="24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Gen</m:t>
                    </m:r>
                  </m:oMath>
                </a14:m>
                <a:r>
                  <a:rPr lang="en-US" altLang="zh-CN" sz="2400" dirty="0"/>
                  <a:t> makes quantum queries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[KMNY23, MW23]: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Gen</m:t>
                    </m:r>
                  </m:oMath>
                </a14:m>
                <a:r>
                  <a:rPr lang="en-US" altLang="zh-CN" sz="2400" dirty="0"/>
                  <a:t> makes classical queries,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CN" sz="2400" i="1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zh-CN" sz="2400" dirty="0"/>
                  <a:t> mixed and unclonable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59B5147-1C08-4448-8A45-AC4270BD24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378" y="2180498"/>
                <a:ext cx="9875471" cy="4303904"/>
              </a:xfrm>
              <a:blipFill>
                <a:blip r:embed="rId3"/>
                <a:stretch>
                  <a:fillRect l="-9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C5475611-6E11-46FA-96FF-5936A69F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000" dirty="0"/>
              <a:t>Our second result: Tight Characterization of </a:t>
            </a:r>
            <a:r>
              <a:rPr lang="en-US" altLang="zh-CN" sz="4000" dirty="0" err="1"/>
              <a:t>qPKE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7589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清华简约主题-扁平-16:9">
  <a:themeElements>
    <a:clrScheme name="清华紫主题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660874"/>
      </a:accent1>
      <a:accent2>
        <a:srgbClr val="660874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007698"/>
      </a:hlink>
      <a:folHlink>
        <a:srgbClr val="43064C"/>
      </a:folHlink>
    </a:clrScheme>
    <a:fontScheme name="红利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红利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1_清华简约主题-扁平-16:9">
  <a:themeElements>
    <a:clrScheme name="自定义 6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5B2F7C"/>
      </a:accent1>
      <a:accent2>
        <a:srgbClr val="5C2F7D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红利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红利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v1扁平16-9</Template>
  <TotalTime>5390</TotalTime>
  <Words>941</Words>
  <Application>Microsoft Office PowerPoint</Application>
  <PresentationFormat>宽屏</PresentationFormat>
  <Paragraphs>200</Paragraphs>
  <Slides>18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等线</vt:lpstr>
      <vt:lpstr>Cambria Math</vt:lpstr>
      <vt:lpstr>Gill Sans MT</vt:lpstr>
      <vt:lpstr>Wingdings</vt:lpstr>
      <vt:lpstr>Wingdings 2</vt:lpstr>
      <vt:lpstr>清华简约主题-扁平-16:9</vt:lpstr>
      <vt:lpstr>1_清华简约主题-扁平-16:9</vt:lpstr>
      <vt:lpstr>How (not) to Build Quantum PKE in Minicrypt</vt:lpstr>
      <vt:lpstr>Landscape of Cryptography</vt:lpstr>
      <vt:lpstr>Landscape of Cryptography</vt:lpstr>
      <vt:lpstr>Landscape of Quantum Cryptography</vt:lpstr>
      <vt:lpstr>Landscape of Quantum Cryptography</vt:lpstr>
      <vt:lpstr>Power of Quantum Communication</vt:lpstr>
      <vt:lpstr>Landscape of Quantum Cryptography</vt:lpstr>
      <vt:lpstr>Our first result: Separating OWF and PKE</vt:lpstr>
      <vt:lpstr>Our second result: Tight Characterization of qPKE</vt:lpstr>
      <vt:lpstr>Our third result: No PKE in any oracle model</vt:lpstr>
      <vt:lpstr>Model of Black box separation</vt:lpstr>
      <vt:lpstr>Proof Sketch of [IR89]</vt:lpstr>
      <vt:lpstr>Problems on Quantizing [IR89]</vt:lpstr>
      <vt:lpstr>Rethink [IR89]: Information Theory</vt:lpstr>
      <vt:lpstr>Our Approach: Quantum Markov Chain</vt:lpstr>
      <vt:lpstr>Repetition reduces CMI</vt:lpstr>
      <vt:lpstr>Our Approach: Quantum Markov Chain</vt:lpstr>
      <vt:lpstr>Open Problems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行健 李</dc:creator>
  <cp:lastModifiedBy>行健 李</cp:lastModifiedBy>
  <cp:revision>6</cp:revision>
  <dcterms:created xsi:type="dcterms:W3CDTF">2024-08-17T01:16:23Z</dcterms:created>
  <dcterms:modified xsi:type="dcterms:W3CDTF">2024-08-21T17:45:49Z</dcterms:modified>
</cp:coreProperties>
</file>