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90" r:id="rId3"/>
    <p:sldId id="258" r:id="rId4"/>
    <p:sldId id="257" r:id="rId5"/>
    <p:sldId id="291" r:id="rId6"/>
    <p:sldId id="280" r:id="rId7"/>
    <p:sldId id="315" r:id="rId8"/>
    <p:sldId id="263" r:id="rId9"/>
    <p:sldId id="317" r:id="rId10"/>
    <p:sldId id="318" r:id="rId11"/>
    <p:sldId id="293" r:id="rId12"/>
    <p:sldId id="322" r:id="rId13"/>
    <p:sldId id="284" r:id="rId14"/>
    <p:sldId id="319" r:id="rId15"/>
    <p:sldId id="320" r:id="rId16"/>
    <p:sldId id="321" r:id="rId17"/>
    <p:sldId id="259" r:id="rId18"/>
    <p:sldId id="323" r:id="rId19"/>
    <p:sldId id="324" r:id="rId20"/>
    <p:sldId id="325" r:id="rId21"/>
    <p:sldId id="260" r:id="rId22"/>
    <p:sldId id="326" r:id="rId23"/>
    <p:sldId id="327" r:id="rId24"/>
    <p:sldId id="329" r:id="rId25"/>
    <p:sldId id="289" r:id="rId26"/>
    <p:sldId id="294" r:id="rId27"/>
    <p:sldId id="292" r:id="rId28"/>
    <p:sldId id="271" r:id="rId29"/>
    <p:sldId id="312" r:id="rId30"/>
    <p:sldId id="272" r:id="rId31"/>
    <p:sldId id="273" r:id="rId32"/>
    <p:sldId id="331" r:id="rId33"/>
    <p:sldId id="332" r:id="rId34"/>
    <p:sldId id="334" r:id="rId35"/>
    <p:sldId id="335" r:id="rId36"/>
    <p:sldId id="336" r:id="rId37"/>
    <p:sldId id="337" r:id="rId38"/>
    <p:sldId id="339" r:id="rId39"/>
    <p:sldId id="275" r:id="rId40"/>
    <p:sldId id="340" r:id="rId41"/>
    <p:sldId id="341" r:id="rId42"/>
    <p:sldId id="342" r:id="rId43"/>
    <p:sldId id="301" r:id="rId44"/>
    <p:sldId id="278" r:id="rId45"/>
    <p:sldId id="281" r:id="rId46"/>
    <p:sldId id="343" r:id="rId47"/>
    <p:sldId id="313" r:id="rId48"/>
    <p:sldId id="264" r:id="rId49"/>
    <p:sldId id="288" r:id="rId50"/>
    <p:sldId id="298" r:id="rId51"/>
    <p:sldId id="299" r:id="rId52"/>
    <p:sldId id="302" r:id="rId53"/>
    <p:sldId id="305" r:id="rId54"/>
    <p:sldId id="297" r:id="rId55"/>
    <p:sldId id="304" r:id="rId56"/>
    <p:sldId id="300" r:id="rId57"/>
    <p:sldId id="309" r:id="rId58"/>
    <p:sldId id="279" r:id="rId5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78784" autoAdjust="0"/>
  </p:normalViewPr>
  <p:slideViewPr>
    <p:cSldViewPr snapToGrid="0">
      <p:cViewPr varScale="1">
        <p:scale>
          <a:sx n="52" d="100"/>
          <a:sy n="52" d="100"/>
        </p:scale>
        <p:origin x="12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hei Nakagawa（中川皓平）" userId="7a1926f5-cbfe-4f09-abe3-95f7cc50f0d5" providerId="ADAL" clId="{CEBAE0EA-C994-4432-8B31-DEA4D688DF7D}"/>
    <pc:docChg chg="delSld modSld">
      <pc:chgData name="Kohei Nakagawa（中川皓平）" userId="7a1926f5-cbfe-4f09-abe3-95f7cc50f0d5" providerId="ADAL" clId="{CEBAE0EA-C994-4432-8B31-DEA4D688DF7D}" dt="2024-08-01T05:20:49.115" v="14" actId="47"/>
      <pc:docMkLst>
        <pc:docMk/>
      </pc:docMkLst>
      <pc:sldChg chg="modSp mod">
        <pc:chgData name="Kohei Nakagawa（中川皓平）" userId="7a1926f5-cbfe-4f09-abe3-95f7cc50f0d5" providerId="ADAL" clId="{CEBAE0EA-C994-4432-8B31-DEA4D688DF7D}" dt="2024-08-01T05:15:48.689" v="4" actId="20577"/>
        <pc:sldMkLst>
          <pc:docMk/>
          <pc:sldMk cId="1094487003" sldId="257"/>
        </pc:sldMkLst>
        <pc:spChg chg="mod">
          <ac:chgData name="Kohei Nakagawa（中川皓平）" userId="7a1926f5-cbfe-4f09-abe3-95f7cc50f0d5" providerId="ADAL" clId="{CEBAE0EA-C994-4432-8B31-DEA4D688DF7D}" dt="2024-08-01T05:15:48.689" v="4" actId="20577"/>
          <ac:spMkLst>
            <pc:docMk/>
            <pc:sldMk cId="1094487003" sldId="257"/>
            <ac:spMk id="3" creationId="{AEF89502-1FE5-8D0D-B928-C514E6AD559A}"/>
          </ac:spMkLst>
        </pc:spChg>
      </pc:sldChg>
      <pc:sldChg chg="del">
        <pc:chgData name="Kohei Nakagawa（中川皓平）" userId="7a1926f5-cbfe-4f09-abe3-95f7cc50f0d5" providerId="ADAL" clId="{CEBAE0EA-C994-4432-8B31-DEA4D688DF7D}" dt="2024-08-01T05:17:58.526" v="10" actId="47"/>
        <pc:sldMkLst>
          <pc:docMk/>
          <pc:sldMk cId="3876026840" sldId="261"/>
        </pc:sldMkLst>
      </pc:sldChg>
      <pc:sldChg chg="del">
        <pc:chgData name="Kohei Nakagawa（中川皓平）" userId="7a1926f5-cbfe-4f09-abe3-95f7cc50f0d5" providerId="ADAL" clId="{CEBAE0EA-C994-4432-8B31-DEA4D688DF7D}" dt="2024-08-01T05:20:47.778" v="13" actId="47"/>
        <pc:sldMkLst>
          <pc:docMk/>
          <pc:sldMk cId="2137633153" sldId="265"/>
        </pc:sldMkLst>
      </pc:sldChg>
      <pc:sldChg chg="del">
        <pc:chgData name="Kohei Nakagawa（中川皓平）" userId="7a1926f5-cbfe-4f09-abe3-95f7cc50f0d5" providerId="ADAL" clId="{CEBAE0EA-C994-4432-8B31-DEA4D688DF7D}" dt="2024-08-01T05:20:49.115" v="14" actId="47"/>
        <pc:sldMkLst>
          <pc:docMk/>
          <pc:sldMk cId="1382434486" sldId="266"/>
        </pc:sldMkLst>
      </pc:sldChg>
      <pc:sldChg chg="del">
        <pc:chgData name="Kohei Nakagawa（中川皓平）" userId="7a1926f5-cbfe-4f09-abe3-95f7cc50f0d5" providerId="ADAL" clId="{CEBAE0EA-C994-4432-8B31-DEA4D688DF7D}" dt="2024-08-01T05:18:15.809" v="12" actId="47"/>
        <pc:sldMkLst>
          <pc:docMk/>
          <pc:sldMk cId="888363211" sldId="282"/>
        </pc:sldMkLst>
      </pc:sldChg>
      <pc:sldChg chg="del">
        <pc:chgData name="Kohei Nakagawa（中川皓平）" userId="7a1926f5-cbfe-4f09-abe3-95f7cc50f0d5" providerId="ADAL" clId="{CEBAE0EA-C994-4432-8B31-DEA4D688DF7D}" dt="2024-08-01T05:17:54.215" v="9" actId="47"/>
        <pc:sldMkLst>
          <pc:docMk/>
          <pc:sldMk cId="3077243554" sldId="286"/>
        </pc:sldMkLst>
      </pc:sldChg>
      <pc:sldChg chg="del">
        <pc:chgData name="Kohei Nakagawa（中川皓平）" userId="7a1926f5-cbfe-4f09-abe3-95f7cc50f0d5" providerId="ADAL" clId="{CEBAE0EA-C994-4432-8B31-DEA4D688DF7D}" dt="2024-08-01T05:17:41.417" v="5" actId="47"/>
        <pc:sldMkLst>
          <pc:docMk/>
          <pc:sldMk cId="1590857625" sldId="306"/>
        </pc:sldMkLst>
      </pc:sldChg>
      <pc:sldChg chg="del">
        <pc:chgData name="Kohei Nakagawa（中川皓平）" userId="7a1926f5-cbfe-4f09-abe3-95f7cc50f0d5" providerId="ADAL" clId="{CEBAE0EA-C994-4432-8B31-DEA4D688DF7D}" dt="2024-08-01T05:17:42.657" v="6" actId="47"/>
        <pc:sldMkLst>
          <pc:docMk/>
          <pc:sldMk cId="2870724645" sldId="307"/>
        </pc:sldMkLst>
      </pc:sldChg>
      <pc:sldChg chg="del">
        <pc:chgData name="Kohei Nakagawa（中川皓平）" userId="7a1926f5-cbfe-4f09-abe3-95f7cc50f0d5" providerId="ADAL" clId="{CEBAE0EA-C994-4432-8B31-DEA4D688DF7D}" dt="2024-08-01T05:17:44.218" v="7" actId="47"/>
        <pc:sldMkLst>
          <pc:docMk/>
          <pc:sldMk cId="1268314896" sldId="308"/>
        </pc:sldMkLst>
      </pc:sldChg>
      <pc:sldChg chg="del">
        <pc:chgData name="Kohei Nakagawa（中川皓平）" userId="7a1926f5-cbfe-4f09-abe3-95f7cc50f0d5" providerId="ADAL" clId="{CEBAE0EA-C994-4432-8B31-DEA4D688DF7D}" dt="2024-08-01T05:18:14.251" v="11" actId="47"/>
        <pc:sldMkLst>
          <pc:docMk/>
          <pc:sldMk cId="2933216185" sldId="310"/>
        </pc:sldMkLst>
      </pc:sldChg>
      <pc:sldChg chg="del">
        <pc:chgData name="Kohei Nakagawa（中川皓平）" userId="7a1926f5-cbfe-4f09-abe3-95f7cc50f0d5" providerId="ADAL" clId="{CEBAE0EA-C994-4432-8B31-DEA4D688DF7D}" dt="2024-08-01T05:17:50.714" v="8" actId="47"/>
        <pc:sldMkLst>
          <pc:docMk/>
          <pc:sldMk cId="1910954337" sldId="311"/>
        </pc:sldMkLst>
      </pc:sldChg>
    </pc:docChg>
  </pc:docChgLst>
  <pc:docChgLst>
    <pc:chgData name="Kohei Nakagawa（中川皓平）" userId="7a1926f5-cbfe-4f09-abe3-95f7cc50f0d5" providerId="ADAL" clId="{3979DA86-ACBB-4D7B-BFEF-66D3AE3A85A8}"/>
    <pc:docChg chg="modSld">
      <pc:chgData name="Kohei Nakagawa（中川皓平）" userId="7a1926f5-cbfe-4f09-abe3-95f7cc50f0d5" providerId="ADAL" clId="{3979DA86-ACBB-4D7B-BFEF-66D3AE3A85A8}" dt="2024-06-18T05:58:12.062" v="0" actId="167"/>
      <pc:docMkLst>
        <pc:docMk/>
      </pc:docMkLst>
      <pc:sldChg chg="modSp mod">
        <pc:chgData name="Kohei Nakagawa（中川皓平）" userId="7a1926f5-cbfe-4f09-abe3-95f7cc50f0d5" providerId="ADAL" clId="{3979DA86-ACBB-4D7B-BFEF-66D3AE3A85A8}" dt="2024-06-18T05:58:12.062" v="0" actId="167"/>
        <pc:sldMkLst>
          <pc:docMk/>
          <pc:sldMk cId="1380868050" sldId="271"/>
        </pc:sldMkLst>
        <pc:spChg chg="ord">
          <ac:chgData name="Kohei Nakagawa（中川皓平）" userId="7a1926f5-cbfe-4f09-abe3-95f7cc50f0d5" providerId="ADAL" clId="{3979DA86-ACBB-4D7B-BFEF-66D3AE3A85A8}" dt="2024-06-18T05:58:12.062" v="0" actId="167"/>
          <ac:spMkLst>
            <pc:docMk/>
            <pc:sldMk cId="1380868050" sldId="271"/>
            <ac:spMk id="3" creationId="{AEF89502-1FE5-8D0D-B928-C514E6AD55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1D732-2DF4-4E37-9839-E08E1C398F0F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E8558-FBFE-422C-B6BD-6894DA36B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75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503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From now on, we denote this algorithm by </a:t>
            </a:r>
            <a:r>
              <a:rPr kumimoji="1" lang="en-US" altLang="ja-JP" dirty="0" err="1"/>
              <a:t>KaniEval</a:t>
            </a:r>
            <a:r>
              <a:rPr kumimoji="1" lang="en-US" altLang="ja-JP" dirty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554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As a final preliminary, I explain FESTA.</a:t>
                </a:r>
              </a:p>
              <a:p>
                <a:r>
                  <a:rPr kumimoji="1" lang="en-US" altLang="ja-JP" dirty="0"/>
                  <a:t>System parameter of FESTA is mainly a set of these 8 integers satisfying these three conditions.</a:t>
                </a:r>
              </a:p>
              <a:p>
                <a:r>
                  <a:rPr kumimoji="1" lang="en-US" altLang="ja-JP" dirty="0"/>
                  <a:t>First and second conditions are necessary to compute four isogenies of degree (d sub A,1), (d sub A, 2), (d sub 1), and (d sub 2) efficiently.</a:t>
                </a:r>
              </a:p>
              <a:p>
                <a:r>
                  <a:rPr kumimoji="1" lang="en-US" altLang="ja-JP" dirty="0"/>
                  <a:t>The third one is to execute </a:t>
                </a:r>
                <a:r>
                  <a:rPr kumimoji="1" lang="en-US" altLang="ja-JP" dirty="0" err="1"/>
                  <a:t>KaniEval</a:t>
                </a:r>
                <a:r>
                  <a:rPr kumimoji="1" lang="en-US" altLang="ja-JP" dirty="0"/>
                  <a:t> efficiently.</a:t>
                </a:r>
              </a:p>
              <a:p>
                <a:r>
                  <a:rPr kumimoji="1" lang="en-US" altLang="ja-JP" dirty="0"/>
                  <a:t>In addition,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1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a basis of (2 to the b)-torsion</a:t>
                </a:r>
                <a:r>
                  <a:rPr kumimoji="1" lang="en-US" altLang="ja-JP" baseline="0" dirty="0"/>
                  <a:t> subgroup of (E 0).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As a final preliminary, I explain FESTA.</a:t>
                </a:r>
              </a:p>
              <a:p>
                <a:r>
                  <a:rPr kumimoji="1" lang="en-US" altLang="ja-JP" dirty="0"/>
                  <a:t>System parameter of FESTA is mainly a set of these 8 integers satisfying these three conditions.</a:t>
                </a:r>
              </a:p>
              <a:p>
                <a:r>
                  <a:rPr kumimoji="1" lang="en-US" altLang="ja-JP" dirty="0"/>
                  <a:t>First and second conditions are necessary to compute four isogenies of degree (d sub A,1), (d sub A, 2), (d sub 1), and (d sub 2) efficiently.</a:t>
                </a:r>
              </a:p>
              <a:p>
                <a:r>
                  <a:rPr kumimoji="1" lang="en-US" altLang="ja-JP" dirty="0"/>
                  <a:t>The third one is to execute </a:t>
                </a:r>
                <a:r>
                  <a:rPr kumimoji="1" lang="en-US" altLang="ja-JP" dirty="0" err="1"/>
                  <a:t>KaniEval</a:t>
                </a:r>
                <a:r>
                  <a:rPr kumimoji="1" lang="en-US" altLang="ja-JP" dirty="0"/>
                  <a:t> efficiently.</a:t>
                </a:r>
              </a:p>
              <a:p>
                <a:r>
                  <a:rPr kumimoji="1" lang="en-US" altLang="ja-JP" dirty="0"/>
                  <a:t>In addition, let </a:t>
                </a:r>
                <a:r>
                  <a:rPr kumimoji="1" lang="en-US" altLang="ja-JP" sz="1200" b="0" i="0">
                    <a:latin typeface="Cambria Math" panose="02040503050406030204" pitchFamily="18" charset="0"/>
                  </a:rPr>
                  <a:t>𝑃_0,𝑄_0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a basis of (2 to the b)-torsion</a:t>
                </a:r>
                <a:r>
                  <a:rPr kumimoji="1" lang="en-US" altLang="ja-JP" baseline="0" dirty="0"/>
                  <a:t> subgroup of (E 0).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483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Now I show the key generation phase.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042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First, compute..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707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And then, compute..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510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Next, take..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185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Finally,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as a public key and the matrix A as a secret key.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Finally, return </a:t>
                </a:r>
                <a:r>
                  <a:rPr kumimoji="1" lang="en-US" altLang="ja-JP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𝐸_𝐴,𝑅_𝐴,𝑆_𝐴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as a public key and the matrix A as a secret key.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825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Next, encoding phase.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355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First, convert..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721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Next, compute </a:t>
                </a:r>
                <a14:m>
                  <m:oMath xmlns:m="http://schemas.openxmlformats.org/officeDocument/2006/math">
                    <m:r>
                      <a:rPr lang="en-US" altLang="ja-JP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like this.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Next, compute </a:t>
                </a:r>
                <a:r>
                  <a:rPr lang="en-US" altLang="ja-JP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en-US" altLang="ja-JP" sz="12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𝑅_</a:t>
                </a:r>
                <a:r>
                  <a:rPr lang="en-US" altLang="ja-JP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ja-JP" sz="12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,𝑆_</a:t>
                </a:r>
                <a:r>
                  <a:rPr lang="en-US" altLang="ja-JP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1)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and </a:t>
                </a:r>
                <a:r>
                  <a:rPr lang="en-US" altLang="ja-JP" sz="12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(𝑅_</a:t>
                </a:r>
                <a:r>
                  <a:rPr lang="en-US" altLang="ja-JP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altLang="ja-JP" sz="12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,𝑆_</a:t>
                </a:r>
                <a:r>
                  <a:rPr lang="en-US" altLang="ja-JP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2 )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like this.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36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715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Finally, return ... As the ciphertext.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14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When decoding,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225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Let (psi 1) be the composition of (m 1 times phi 1) and (phi sub A, 1 hat) and (psi 2) be the composition of (m 2 times phi 2) and (phi sub A, 2).</a:t>
            </a:r>
          </a:p>
          <a:p>
            <a:r>
              <a:rPr kumimoji="1" lang="en-US" altLang="ja-JP" dirty="0"/>
              <a:t>In addition, let (D 1) be the degree of (psi 1) and (D 2) be the degree of (psi 2).</a:t>
            </a:r>
          </a:p>
          <a:p>
            <a:r>
              <a:rPr kumimoji="1" lang="en-US" altLang="ja-JP" dirty="0"/>
              <a:t>Then, from the third condition for the system parameter, (D 1 plus D 2) becomes (2 to the b).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107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Next, using the secret key A, compute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1" lang="en-US" altLang="ja-JP" dirty="0"/>
                  <a:t>,</a:t>
                </a:r>
                <a:r>
                  <a:rPr kumimoji="1" lang="en-US" altLang="ja-JP" baseline="0" dirty="0"/>
                  <a:t> that are images of </a:t>
                </a:r>
                <a14:m>
                  <m:oMath xmlns:m="http://schemas.openxmlformats.org/officeDocument/2006/math">
                    <m:r>
                      <a:rPr kumimoji="1" lang="en-US" altLang="ja-JP" b="0" i="1" baseline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baseline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under the composed isogeny.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Next, using the secret key A, compute </a:t>
                </a:r>
                <a:r>
                  <a:rPr kumimoji="1" lang="en-US" altLang="ja-JP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(𝑅_2^′,𝑆_2^′ )</a:t>
                </a:r>
                <a:r>
                  <a:rPr kumimoji="1" lang="en-US" altLang="ja-JP" dirty="0"/>
                  <a:t>,</a:t>
                </a:r>
                <a:r>
                  <a:rPr kumimoji="1" lang="en-US" altLang="ja-JP" baseline="0" dirty="0"/>
                  <a:t> that are images of </a:t>
                </a:r>
                <a:r>
                  <a:rPr kumimoji="1" lang="en-US" altLang="ja-JP" b="0" i="0" baseline="0">
                    <a:latin typeface="Cambria Math" panose="02040503050406030204" pitchFamily="18" charset="0"/>
                  </a:rPr>
                  <a:t>(𝑅_1,𝑆_1)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under the composed isogeny.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8754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Then, we can compute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by using </a:t>
                </a:r>
                <a:r>
                  <a:rPr kumimoji="1" lang="en-US" altLang="ja-JP" dirty="0" err="1"/>
                  <a:t>KaniEval</a:t>
                </a:r>
                <a:r>
                  <a:rPr kumimoji="1" lang="en-US" altLang="ja-JP" baseline="0" dirty="0"/>
                  <a:t> and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kumimoji="1" lang="ja-JP" altLang="en-US" sz="12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lang="en-US" altLang="ja-JP" sz="1200" dirty="0">
                    <a:latin typeface="Century Schoolbook" panose="02040604050505020304" pitchFamily="18" charset="0"/>
                  </a:rPr>
                  <a:t>from</a:t>
                </a:r>
                <a:r>
                  <a:rPr kumimoji="1" lang="en-US" altLang="ja-JP" sz="1200" dirty="0"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1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/>
                  <a:t>.</a:t>
                </a:r>
              </a:p>
              <a:p>
                <a:r>
                  <a:rPr kumimoji="1" lang="en-US" altLang="ja-JP" dirty="0"/>
                  <a:t>Finally, convert these three objects into the message m.</a:t>
                </a: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Then, we can compute </a:t>
                </a:r>
                <a:r>
                  <a:rPr lang="en-US" altLang="ja-JP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(𝐸_(𝐴,1),𝜓_1,𝜓_2 )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by using </a:t>
                </a:r>
                <a:r>
                  <a:rPr kumimoji="1" lang="en-US" altLang="ja-JP" dirty="0" err="1"/>
                  <a:t>KaniEval</a:t>
                </a:r>
                <a:r>
                  <a:rPr kumimoji="1" lang="en-US" altLang="ja-JP" baseline="0" dirty="0"/>
                  <a:t> and obtain </a:t>
                </a:r>
                <a:r>
                  <a:rPr kumimoji="1" lang="en-US" altLang="ja-JP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𝜙_1,𝜙_2, </a:t>
                </a:r>
                <a:r>
                  <a:rPr kumimoji="1" lang="en-US" altLang="ja-JP" sz="1200" b="1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𝑩</a:t>
                </a:r>
                <a:r>
                  <a:rPr kumimoji="1" lang="ja-JP" altLang="en-US" sz="12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lang="en-US" altLang="ja-JP" sz="1200" dirty="0">
                    <a:latin typeface="Century Schoolbook" panose="02040604050505020304" pitchFamily="18" charset="0"/>
                  </a:rPr>
                  <a:t>from</a:t>
                </a:r>
                <a:r>
                  <a:rPr kumimoji="1" lang="en-US" altLang="ja-JP" sz="1200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1200" b="0" i="0">
                    <a:latin typeface="Cambria Math" panose="02040503050406030204" pitchFamily="18" charset="0"/>
                  </a:rPr>
                  <a:t>𝜓_1,𝜓_2</a:t>
                </a:r>
                <a:r>
                  <a:rPr kumimoji="1" lang="en-US" altLang="ja-JP" dirty="0"/>
                  <a:t>.</a:t>
                </a:r>
              </a:p>
              <a:p>
                <a:r>
                  <a:rPr kumimoji="1" lang="en-US" altLang="ja-JP" dirty="0"/>
                  <a:t>Finally, convert these three objects into the message m.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86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 is the concrete parameter for FESTA in the security level 1.</a:t>
            </a:r>
          </a:p>
          <a:p>
            <a:r>
              <a:rPr kumimoji="1" lang="en-US" altLang="ja-JP" dirty="0"/>
              <a:t>As you can see, we need to compute high-degree isogenies when encoding.</a:t>
            </a:r>
          </a:p>
          <a:p>
            <a:r>
              <a:rPr kumimoji="1" lang="en-US" altLang="ja-JP" dirty="0"/>
              <a:t>In addition, the size of the prime p is as large as about 10 lambda bits.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9089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Why FESTA’s Parameter is So Large?</a:t>
            </a:r>
            <a:endParaRPr kumimoji="1" lang="en-US" altLang="ja-JP" dirty="0"/>
          </a:p>
          <a:p>
            <a:r>
              <a:rPr kumimoji="1" lang="en-US" altLang="ja-JP" dirty="0"/>
              <a:t>The main reason is that these two constraints, especially the smoothness constraint are so strong.</a:t>
            </a:r>
          </a:p>
          <a:p>
            <a:r>
              <a:rPr kumimoji="1" lang="en-US" altLang="ja-JP" dirty="0"/>
              <a:t>So, to simplify the parameter, we need to compute non-smooth degree isogenies in some way.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843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Now, I describe our contribution.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6252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s first contribution, we made a new algorithm named </a:t>
            </a:r>
            <a:r>
              <a:rPr kumimoji="1" lang="en-US" altLang="ja-JP" dirty="0" err="1"/>
              <a:t>RandIsogImages</a:t>
            </a:r>
            <a:r>
              <a:rPr kumimoji="1" lang="en-US" altLang="ja-JP" dirty="0"/>
              <a:t> to compute non-smooth degree isogenies.</a:t>
            </a:r>
          </a:p>
          <a:p>
            <a:r>
              <a:rPr kumimoji="1" lang="en-US" altLang="ja-JP" dirty="0"/>
              <a:t>Hereafter, let p be a prime of this form and let (P 0, Q 0) be a basis of (2 to the a)-torsion subgroup of (E 0).</a:t>
            </a:r>
          </a:p>
          <a:p>
            <a:r>
              <a:rPr kumimoji="1" lang="en-US" altLang="ja-JP" dirty="0"/>
              <a:t>Our new algorithm takes an odd integer d smaller than (2 to the a), and a finite subset of (E 0) as input.</a:t>
            </a:r>
          </a:p>
          <a:p>
            <a:r>
              <a:rPr kumimoji="1" lang="en-US" altLang="ja-JP" dirty="0"/>
              <a:t>Then,</a:t>
            </a:r>
            <a:r>
              <a:rPr kumimoji="1" lang="en-US" altLang="ja-JP" baseline="0" dirty="0"/>
              <a:t> it returns the codomain of a random d-isogeny (tau) from (E 0), and the point images (tau S).</a:t>
            </a:r>
          </a:p>
          <a:p>
            <a:r>
              <a:rPr kumimoji="1" lang="en-US" altLang="ja-JP" baseline="0" dirty="0"/>
              <a:t>The detail of our algorithm is as follow:</a:t>
            </a:r>
          </a:p>
          <a:p>
            <a:r>
              <a:rPr kumimoji="1" lang="en-US" altLang="ja-JP" baseline="0" dirty="0"/>
              <a:t>First, by using </a:t>
            </a:r>
            <a:r>
              <a:rPr kumimoji="1" lang="en-US" altLang="ja-JP" baseline="0" dirty="0" err="1"/>
              <a:t>FullRepresentInteger</a:t>
            </a:r>
            <a:r>
              <a:rPr kumimoji="1" lang="en-US" altLang="ja-JP" baseline="0" dirty="0"/>
              <a:t> with the input (d times 2 to the a -d), obtain an endomorphism (alpha) of degree (d times 2 to the a -d).</a:t>
            </a:r>
          </a:p>
          <a:p>
            <a:r>
              <a:rPr kumimoji="1" lang="en-US" altLang="ja-JP" baseline="0" dirty="0"/>
              <a:t>Then, this alpha can be seen as the composition of d-isogeny (tau) and (2 to the a - d)-isogeny (rho).</a:t>
            </a:r>
          </a:p>
          <a:p>
            <a:r>
              <a:rPr kumimoji="1" lang="en-US" altLang="ja-JP" baseline="0" dirty="0"/>
              <a:t>Therefore, we can compute (E A, tau, and rho) by running </a:t>
            </a:r>
            <a:r>
              <a:rPr kumimoji="1" lang="en-US" altLang="ja-JP" baseline="0" dirty="0" err="1"/>
              <a:t>KaniEval</a:t>
            </a:r>
            <a:r>
              <a:rPr kumimoji="1" lang="en-US" altLang="ja-JP" baseline="0" dirty="0"/>
              <a:t> with these input.</a:t>
            </a:r>
          </a:p>
          <a:p>
            <a:r>
              <a:rPr kumimoji="1" lang="en-US" altLang="ja-JP" baseline="0" dirty="0"/>
              <a:t>Finally, it just returns (E A and tau S)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165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Second contribution is our new KEM</a:t>
            </a:r>
            <a:r>
              <a:rPr kumimoji="1" lang="en-US" altLang="ja-JP" baseline="0" dirty="0"/>
              <a:t> named QFESTA.</a:t>
            </a:r>
          </a:p>
          <a:p>
            <a:r>
              <a:rPr kumimoji="1" lang="en-US" altLang="ja-JP" baseline="0" dirty="0"/>
              <a:t>Here is the overview of our construction.</a:t>
            </a:r>
          </a:p>
          <a:p>
            <a:r>
              <a:rPr kumimoji="1" lang="en-US" altLang="ja-JP" baseline="0" dirty="0"/>
              <a:t>First, by using RII, we made QFESTA.PKE that is a non-smooth version of FESTA and is OW-CPA secure.</a:t>
            </a:r>
          </a:p>
          <a:p>
            <a:r>
              <a:rPr kumimoji="1" lang="en-US" altLang="ja-JP" baseline="0" dirty="0"/>
              <a:t>Then, applying Fujisaki-Okamoto transform, we obtain a new KEM named QFESTA.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824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As an introduction, I will give some background.</a:t>
            </a:r>
          </a:p>
          <a:p>
            <a:r>
              <a:rPr kumimoji="1" lang="en-US" altLang="ja-JP" dirty="0"/>
              <a:t>In 2022, several attacks on SIDH using </a:t>
            </a:r>
            <a:r>
              <a:rPr lang="en-US" altLang="ja-JP" sz="1200" dirty="0">
                <a:latin typeface="Century Schoolbook" panose="02040604050505020304" pitchFamily="18" charset="0"/>
              </a:rPr>
              <a:t>2-dimensional isogeny were found by several papers.</a:t>
            </a:r>
          </a:p>
          <a:p>
            <a:r>
              <a:rPr lang="en-US" altLang="ja-JP" sz="1200" dirty="0">
                <a:latin typeface="Century Schoolbook" panose="02040604050505020304" pitchFamily="18" charset="0"/>
              </a:rPr>
              <a:t>So, it is necessary to research alternatives to SIDH.</a:t>
            </a:r>
          </a:p>
          <a:p>
            <a:r>
              <a:rPr kumimoji="1" lang="en-US" altLang="ja-JP" sz="1200" dirty="0">
                <a:latin typeface="Century Schoolbook" panose="02040604050505020304" pitchFamily="18" charset="0"/>
              </a:rPr>
              <a:t>In the following year, Basso, </a:t>
            </a:r>
            <a:r>
              <a:rPr kumimoji="1" lang="en-US" altLang="ja-JP" sz="1200" dirty="0" err="1">
                <a:latin typeface="Century Schoolbook" panose="02040604050505020304" pitchFamily="18" charset="0"/>
              </a:rPr>
              <a:t>Maino</a:t>
            </a:r>
            <a:r>
              <a:rPr kumimoji="1" lang="en-US" altLang="ja-JP" sz="1200" dirty="0">
                <a:latin typeface="Century Schoolbook" panose="02040604050505020304" pitchFamily="18" charset="0"/>
              </a:rPr>
              <a:t>, and Pope</a:t>
            </a:r>
            <a:r>
              <a:rPr lang="ja-JP" altLang="en-US" sz="1200" dirty="0">
                <a:latin typeface="Century Schoolbook" panose="02040604050505020304" pitchFamily="18" charset="0"/>
              </a:rPr>
              <a:t> </a:t>
            </a:r>
            <a:r>
              <a:rPr lang="en-US" altLang="ja-JP" sz="1200" dirty="0">
                <a:latin typeface="Century Schoolbook" panose="02040604050505020304" pitchFamily="18" charset="0"/>
              </a:rPr>
              <a:t>proposed a new isogeny-based PKE named</a:t>
            </a:r>
            <a:r>
              <a:rPr lang="ja-JP" altLang="en-US" sz="1200" dirty="0">
                <a:latin typeface="Century Schoolbook" panose="02040604050505020304" pitchFamily="18" charset="0"/>
              </a:rPr>
              <a:t> </a:t>
            </a:r>
            <a:r>
              <a:rPr kumimoji="1" lang="en-US" altLang="ja-JP" sz="1200" b="0" dirty="0">
                <a:latin typeface="Century Schoolbook" panose="02040604050505020304" pitchFamily="18" charset="0"/>
              </a:rPr>
              <a:t>FESTA, </a:t>
            </a:r>
            <a:r>
              <a:rPr kumimoji="1" lang="en-US" altLang="ja-JP" sz="1200" dirty="0">
                <a:latin typeface="Century Schoolbook" panose="02040604050505020304" pitchFamily="18" charset="0"/>
              </a:rPr>
              <a:t>that uses the </a:t>
            </a:r>
            <a:r>
              <a:rPr kumimoji="1" lang="en-US" altLang="ja-JP" sz="1200" i="1" dirty="0">
                <a:latin typeface="Century Schoolbook" panose="02040604050505020304" pitchFamily="18" charset="0"/>
              </a:rPr>
              <a:t>SIDH attack technique </a:t>
            </a:r>
            <a:r>
              <a:rPr kumimoji="1" lang="en-US" altLang="ja-JP" sz="1200" dirty="0">
                <a:latin typeface="Century Schoolbook" panose="02040604050505020304" pitchFamily="18" charset="0"/>
              </a:rPr>
              <a:t>for decryption.</a:t>
            </a:r>
          </a:p>
          <a:p>
            <a:r>
              <a:rPr kumimoji="1" lang="en-US" altLang="ja-JP" sz="1200" b="0" dirty="0">
                <a:latin typeface="Century Schoolbook" panose="02040604050505020304" pitchFamily="18" charset="0"/>
              </a:rPr>
              <a:t>This PKE </a:t>
            </a:r>
            <a:r>
              <a:rPr kumimoji="1" lang="en-US" altLang="ja-JP" sz="1200" dirty="0">
                <a:latin typeface="Century Schoolbook" panose="02040604050505020304" pitchFamily="18" charset="0"/>
              </a:rPr>
              <a:t>seems to be resistant </a:t>
            </a:r>
            <a:r>
              <a:rPr lang="en-US" altLang="ja-JP" sz="1200" dirty="0">
                <a:latin typeface="Century Schoolbook" panose="02040604050505020304" pitchFamily="18" charset="0"/>
              </a:rPr>
              <a:t>against</a:t>
            </a:r>
            <a:r>
              <a:rPr kumimoji="1" lang="en-US" altLang="ja-JP" sz="1200" dirty="0">
                <a:latin typeface="Century Schoolbook" panose="02040604050505020304" pitchFamily="18" charset="0"/>
              </a:rPr>
              <a:t> the SIDH attack. However, it requires </a:t>
            </a:r>
            <a:r>
              <a:rPr kumimoji="1" lang="en-US" altLang="ja-JP" sz="1200" i="1" dirty="0">
                <a:latin typeface="Century Schoolbook" panose="02040604050505020304" pitchFamily="18" charset="0"/>
              </a:rPr>
              <a:t>high-degree</a:t>
            </a:r>
            <a:r>
              <a:rPr kumimoji="1" lang="en-US" altLang="ja-JP" sz="1200" dirty="0">
                <a:latin typeface="Century Schoolbook" panose="02040604050505020304" pitchFamily="18" charset="0"/>
              </a:rPr>
              <a:t> isogeny computations, such as 3779-isogeny.</a:t>
            </a: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577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Now I show the detail of QFESTA.PKE.</a:t>
            </a:r>
          </a:p>
          <a:p>
            <a:r>
              <a:rPr kumimoji="1" lang="en-US" altLang="ja-JP" dirty="0"/>
              <a:t>First of all, system parameter of QFESTA.PKE is as</a:t>
            </a:r>
            <a:r>
              <a:rPr kumimoji="1" lang="en-US" altLang="ja-JP" baseline="0" dirty="0"/>
              <a:t> follow:</a:t>
            </a:r>
          </a:p>
          <a:p>
            <a:r>
              <a:rPr kumimoji="1" lang="en-US" altLang="ja-JP" baseline="0" dirty="0"/>
              <a:t>(a and b) are integers such that (2 to the a – 3 to the b) and (3 to the b) are both about (lambda) bit size.</a:t>
            </a:r>
          </a:p>
          <a:p>
            <a:r>
              <a:rPr kumimoji="1" lang="en-US" altLang="ja-JP" baseline="0" dirty="0"/>
              <a:t>(d sub A, 1) equals (2 to the a – three to the b), (d sub A, 2) equals (three to the b).</a:t>
            </a:r>
          </a:p>
          <a:p>
            <a:r>
              <a:rPr kumimoji="1" lang="en-US" altLang="ja-JP" baseline="0" dirty="0"/>
              <a:t>(d sub 1) equals (2 to the 2a + 2 to the a times 3 to the b + 3 to the 2b).</a:t>
            </a:r>
          </a:p>
          <a:p>
            <a:r>
              <a:rPr kumimoji="1" lang="en-US" altLang="ja-JP" baseline="0" dirty="0"/>
              <a:t>(d sub 2) equals (3 to the 2b).</a:t>
            </a:r>
          </a:p>
          <a:p>
            <a:r>
              <a:rPr kumimoji="1" lang="en-US" altLang="ja-JP" baseline="0" dirty="0"/>
              <a:t>Finally, prime p equals (2 to the 3a times 3f - 1).</a:t>
            </a:r>
          </a:p>
          <a:p>
            <a:r>
              <a:rPr kumimoji="1" lang="en-US" altLang="ja-JP" dirty="0"/>
              <a:t>Please</a:t>
            </a:r>
            <a:r>
              <a:rPr kumimoji="1" lang="en-US" altLang="ja-JP" baseline="0" dirty="0"/>
              <a:t> note here that the degrees (d sub A,1) and (d sub 1) are non-smooth unlike FESTA.</a:t>
            </a:r>
          </a:p>
          <a:p>
            <a:r>
              <a:rPr kumimoji="1" lang="en-US" altLang="ja-JP" baseline="0" dirty="0"/>
              <a:t>In addition, the size of p is about 3lambda bits. So its much smaller than FESTA.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265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Key generation of QFESTA.PKE is almost</a:t>
            </a:r>
            <a:r>
              <a:rPr kumimoji="1" lang="en-US" altLang="ja-JP" baseline="0" dirty="0"/>
              <a:t> the</a:t>
            </a:r>
            <a:r>
              <a:rPr kumimoji="1" lang="en-US" altLang="ja-JP" dirty="0"/>
              <a:t> same</a:t>
            </a:r>
            <a:r>
              <a:rPr kumimoji="1" lang="en-US" altLang="ja-JP" baseline="0" dirty="0"/>
              <a:t> as FESTA, </a:t>
            </a:r>
            <a:r>
              <a:rPr kumimoji="1" lang="en-US" altLang="ja-JP" sz="1200" dirty="0">
                <a:latin typeface="Century Schoolbook" panose="02040604050505020304" pitchFamily="18" charset="0"/>
              </a:rPr>
              <a:t>except the degree is different.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3658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First, compute (d A,1) isogeny (phi A,1) as</a:t>
            </a:r>
            <a:r>
              <a:rPr kumimoji="1" lang="en-US" altLang="ja-JP" baseline="0" dirty="0"/>
              <a:t> FESTA, but we use RII since the degree (d A,1) is non-smooth.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0825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Next, compute (d A,2) isogeny (phi A,2) also</a:t>
            </a:r>
            <a:r>
              <a:rPr kumimoji="1" lang="en-US" altLang="ja-JP" baseline="0" dirty="0"/>
              <a:t> same as FESTA.</a:t>
            </a:r>
          </a:p>
          <a:p>
            <a:r>
              <a:rPr kumimoji="1" lang="en-US" altLang="ja-JP" baseline="0" dirty="0"/>
              <a:t>Since (d A,2) is smooth, we use a conventional algorithm such as radical isogeny for this computation.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3637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rest is almost same as in FESTA.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481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Encoding is also</a:t>
            </a:r>
            <a:r>
              <a:rPr kumimoji="1" lang="en-US" altLang="ja-JP" baseline="0" dirty="0"/>
              <a:t> similar.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6032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First, compute (d 1)-isogeny (phi 1) as FESTA but using RII.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6031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Next,</a:t>
            </a:r>
            <a:r>
              <a:rPr kumimoji="1" lang="en-US" altLang="ja-JP" baseline="0" dirty="0"/>
              <a:t> compute </a:t>
            </a:r>
            <a:r>
              <a:rPr kumimoji="1" lang="en-US" altLang="ja-JP" dirty="0"/>
              <a:t>(d 2)-isogeny (phi 2).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49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The rest is almost same as in FESTA.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1820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Finally</a:t>
            </a:r>
            <a:r>
              <a:rPr kumimoji="1" lang="en-US" altLang="ja-JP" baseline="0" dirty="0"/>
              <a:t> in the decoding phase,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60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Now, I will briefly describe our contribution.</a:t>
            </a:r>
          </a:p>
          <a:p>
            <a:r>
              <a:rPr kumimoji="1" lang="en-US" altLang="ja-JP" dirty="0"/>
              <a:t>First, we made...</a:t>
            </a:r>
          </a:p>
          <a:p>
            <a:r>
              <a:rPr kumimoji="1" lang="en-US" altLang="ja-JP" dirty="0"/>
              <a:t>And using our... mechanism named QFESTA.</a:t>
            </a:r>
          </a:p>
          <a:p>
            <a:r>
              <a:rPr kumimoji="1" lang="en-US" altLang="ja-JP" dirty="0"/>
              <a:t>Our QFESTA has significantly..., and it only requires...</a:t>
            </a:r>
          </a:p>
          <a:p>
            <a:r>
              <a:rPr kumimoji="1" lang="en-US" altLang="ja-JP" dirty="0"/>
              <a:t>In addition, we proved that QFESTA is IND-CCA secure...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527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Let (psi</a:t>
            </a:r>
            <a:r>
              <a:rPr kumimoji="1" lang="en-US" altLang="ja-JP" baseline="0" dirty="0"/>
              <a:t> 1</a:t>
            </a:r>
            <a:r>
              <a:rPr kumimoji="1" lang="en-US" altLang="ja-JP" dirty="0"/>
              <a:t>) be the composition of</a:t>
            </a:r>
            <a:r>
              <a:rPr kumimoji="1" lang="en-US" altLang="ja-JP" baseline="0" dirty="0"/>
              <a:t> (phi 1) and (phi A,1 hat), and (psi 2) be the composition of (phi 2) and (phi A,2).</a:t>
            </a:r>
          </a:p>
          <a:p>
            <a:r>
              <a:rPr kumimoji="1" lang="en-US" altLang="ja-JP" baseline="0" dirty="0"/>
              <a:t>Then, the degree (D 1) of (psi 1) equals (2 to the 3a – 3 to the 3b) and the degree (D 2) of (psi 2) equals (3 to the 3b).</a:t>
            </a:r>
          </a:p>
          <a:p>
            <a:r>
              <a:rPr kumimoji="1" lang="en-US" altLang="ja-JP" baseline="0" dirty="0"/>
              <a:t>Therefore, sum of (D 1 and D 2) becomes (2 to the 3a).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7885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So, by computing</a:t>
            </a:r>
            <a:r>
              <a:rPr kumimoji="1" lang="en-US" altLang="ja-JP" baseline="0" dirty="0"/>
              <a:t> the images of (R 1 and S 1) under the composed isogeny as FESTA,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7107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can</a:t>
            </a:r>
            <a:r>
              <a:rPr kumimoji="1" lang="en-US" altLang="ja-JP" baseline="0" dirty="0"/>
              <a:t> execute </a:t>
            </a:r>
            <a:r>
              <a:rPr kumimoji="1" lang="en-US" altLang="ja-JP" baseline="0" dirty="0" err="1"/>
              <a:t>KaniEval</a:t>
            </a:r>
            <a:r>
              <a:rPr kumimoji="1" lang="en-US" altLang="ja-JP" baseline="0" dirty="0"/>
              <a:t> efficiently and obtain (psi 1 and psi 2).</a:t>
            </a:r>
          </a:p>
          <a:p>
            <a:r>
              <a:rPr kumimoji="1" lang="en-US" altLang="ja-JP" baseline="0" dirty="0"/>
              <a:t>Then, compute the matrix B from (psi 1 and psi 2) and convert it to the message m.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6298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7416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As a future work, we want to optimize... to achieve more efficiency.</a:t>
                </a:r>
              </a:p>
              <a:p>
                <a:r>
                  <a:rPr kumimoji="1" lang="en-US" altLang="ja-JP" dirty="0"/>
                  <a:t>In addition,  to construct another </a:t>
                </a:r>
                <a:r>
                  <a:rPr kumimoji="1" lang="en-US" altLang="ja-JP" sz="1200" dirty="0">
                    <a:latin typeface="Century Schoolbook" panose="02040604050505020304" pitchFamily="18" charset="0"/>
                  </a:rPr>
                  <a:t>cryptography using </a:t>
                </a:r>
                <a14:m>
                  <m:oMath xmlns:m="http://schemas.openxmlformats.org/officeDocument/2006/math">
                    <m:r>
                      <a:rPr kumimoji="1" lang="en-US" altLang="ja-JP" sz="1200" b="1" i="0" smtClean="0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also an interesting</a:t>
                </a:r>
                <a:r>
                  <a:rPr kumimoji="1" lang="en-US" altLang="ja-JP" baseline="0" dirty="0"/>
                  <a:t> future work.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As a future work, we want to optimize... to achieve more efficiency.</a:t>
                </a:r>
              </a:p>
              <a:p>
                <a:r>
                  <a:rPr kumimoji="1" lang="en-US" altLang="ja-JP" dirty="0"/>
                  <a:t>In addition,  to construct another </a:t>
                </a:r>
                <a:r>
                  <a:rPr kumimoji="1" lang="en-US" altLang="ja-JP" sz="1200" dirty="0">
                    <a:latin typeface="Century Schoolbook" panose="02040604050505020304" pitchFamily="18" charset="0"/>
                  </a:rPr>
                  <a:t>cryptography using </a:t>
                </a:r>
                <a:r>
                  <a:rPr kumimoji="1" lang="en-US" altLang="ja-JP" sz="1200" b="1" i="0">
                    <a:latin typeface="Cambria Math" panose="02040503050406030204" pitchFamily="18" charset="0"/>
                  </a:rPr>
                  <a:t>𝐑𝐚𝐧𝐝𝐈𝐬𝐨𝐠𝐈𝐦𝐚𝐠𝐞𝐬</a:t>
                </a:r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also an interesting</a:t>
                </a:r>
                <a:r>
                  <a:rPr kumimoji="1" lang="en-US" altLang="ja-JP" baseline="0" dirty="0"/>
                  <a:t> future work.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27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Next, I will explain some Preliminaries.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285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 are some notation.</a:t>
            </a:r>
          </a:p>
          <a:p>
            <a:r>
              <a:rPr kumimoji="1" lang="en-US" altLang="ja-JP" dirty="0"/>
              <a:t>Lambda is a security parameter, p is a large prime such that p equals 3 modulo 4, and (F p squared) is a finite field of order (p squared).</a:t>
            </a:r>
          </a:p>
          <a:p>
            <a:r>
              <a:rPr kumimoji="1" lang="en-US" altLang="ja-JP" dirty="0"/>
              <a:t>(M sub n) is a set of invertible matrices of this form. (d sub sf) is square-free part of an integer d. For example, if (d equals 2 times 3 squared times 5 cubed), then the square-free part of d is (2 times 3 times 5).</a:t>
            </a:r>
          </a:p>
          <a:p>
            <a:r>
              <a:rPr kumimoji="1" lang="en-US" altLang="ja-JP" dirty="0"/>
              <a:t>(B sub p infinity) is a quaternion algebras defined by these relationships.</a:t>
            </a:r>
          </a:p>
          <a:p>
            <a:r>
              <a:rPr kumimoji="1" lang="en-US" altLang="ja-JP" dirty="0"/>
              <a:t>N(alpha) is a reduced norm of an element alpha of B.</a:t>
            </a:r>
          </a:p>
          <a:p>
            <a:r>
              <a:rPr kumimoji="1" lang="en-US" altLang="ja-JP" dirty="0"/>
              <a:t>Finally, E or (E sub something) represent a supersingular </a:t>
            </a:r>
            <a:r>
              <a:rPr lang="en-US" altLang="ja-JP" dirty="0">
                <a:latin typeface="Century Schoolbook" panose="02040604050505020304" pitchFamily="18" charset="0"/>
              </a:rPr>
              <a:t>elliptic curve over (F p squared).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870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Next, I will explain Deuring Correspondence. </a:t>
            </a:r>
          </a:p>
          <a:p>
            <a:r>
              <a:rPr kumimoji="1" lang="en-US" altLang="ja-JP" dirty="0"/>
              <a:t>Before the statement, let me introduce the definition of an order.</a:t>
            </a:r>
          </a:p>
          <a:p>
            <a:r>
              <a:rPr kumimoji="1" lang="en-US" altLang="ja-JP" dirty="0"/>
              <a:t>An order O is a subring of a quaternion algebras B represented by this form, where (alpha 1, to alpha 4) is a basis of B.</a:t>
            </a:r>
          </a:p>
          <a:p>
            <a:r>
              <a:rPr kumimoji="1" lang="en-US" altLang="ja-JP" dirty="0"/>
              <a:t>In addition, an order O is said...</a:t>
            </a:r>
          </a:p>
          <a:p>
            <a:r>
              <a:rPr kumimoji="1" lang="en-US" altLang="ja-JP" dirty="0"/>
              <a:t>Then, Deuring Correspondence gives us the isomorphism between the endomorphism ring of a curve E and a maximal order of B.</a:t>
            </a:r>
          </a:p>
          <a:p>
            <a:r>
              <a:rPr kumimoji="1" lang="en-US" altLang="ja-JP" dirty="0"/>
              <a:t>In addition, the degree of an endomorphism alpha is equal to the reduced norm of the corresponding quaternion.</a:t>
            </a:r>
          </a:p>
          <a:p>
            <a:r>
              <a:rPr kumimoji="1" lang="en-US" altLang="ja-JP" dirty="0"/>
              <a:t>For example, let (E 0) be a supersingular curve defined by this equation, then the endomorphism ring of (E 0) is isomorphic to the maximal order of this form. Hereafter I denote this curve by (E 0) and this maximal order by (O 0).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655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Next, I introduce an algorithm named </a:t>
            </a:r>
            <a:r>
              <a:rPr kumimoji="1" lang="en-US" altLang="ja-JP" dirty="0" err="1"/>
              <a:t>FullRepresentInteger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That is an important algorithm based on Deuring Correspondence.</a:t>
            </a:r>
          </a:p>
          <a:p>
            <a:r>
              <a:rPr kumimoji="1" lang="en-US" altLang="ja-JP" dirty="0"/>
              <a:t>It takes an integer M larger than p as input, and returns an element gamma of (O 0) whose norm is M.</a:t>
            </a:r>
          </a:p>
          <a:p>
            <a:r>
              <a:rPr kumimoji="1" lang="en-US" altLang="ja-JP" dirty="0"/>
              <a:t>From Deuring Correspondence, the output gamma can be seen as an endomorphism of (E 0) of given degree M.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535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Next, I explain how to compute 1-dimensional isogenies using 2-dimensional isogenies, that is the technique used in SIDH attack.</a:t>
                </a:r>
              </a:p>
              <a:p>
                <a:r>
                  <a:rPr kumimoji="1" lang="en-US" altLang="ja-JP" dirty="0"/>
                  <a:t>I use this diagram. (psi 1) is an isogeny of degree (D 1), and (psi 2) is an isogeny of degree (D 2). </a:t>
                </a:r>
              </a:p>
              <a:p>
                <a:r>
                  <a:rPr kumimoji="1" lang="en-US" altLang="ja-JP" dirty="0"/>
                  <a:t>Let f be the composition of (psi 2) and (psi 1 hat).</a:t>
                </a:r>
              </a:p>
              <a:p>
                <a:r>
                  <a:rPr kumimoji="1" lang="en-US" altLang="ja-JP" dirty="0"/>
                  <a:t>In addition, D equals (D 1 plus D 2), and (P 1, Q 1) is a basis of D-torsion subgroup of (E 1).</a:t>
                </a:r>
              </a:p>
              <a:p>
                <a:r>
                  <a:rPr kumimoji="1" lang="en-US" altLang="ja-JP" dirty="0"/>
                  <a:t>Finally, (P 2) and (Q 2) are images of (P 1) and (Q 1) under the isogeny f.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Under the condition, it</a:t>
                </a:r>
                <a:r>
                  <a:rPr kumimoji="1" lang="en-US" altLang="ja-JP" baseline="0" dirty="0"/>
                  <a:t> is known that</a:t>
                </a:r>
                <a:r>
                  <a:rPr kumimoji="1" lang="en-US" altLang="ja-JP" dirty="0"/>
                  <a:t>, when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1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1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1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1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1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/>
                  <a:t>, we can compute </a:t>
                </a:r>
                <a14:m>
                  <m:oMath xmlns:m="http://schemas.openxmlformats.org/officeDocument/2006/math">
                    <m:r>
                      <a:rPr kumimoji="1" lang="en-US" altLang="ja-JP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ja-JP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1200" dirty="0">
                    <a:solidFill>
                      <a:srgbClr val="FF0000"/>
                    </a:solidFill>
                  </a:rPr>
                  <a:t> by computing (D,D)-isogeny.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dirty="0">
                    <a:solidFill>
                      <a:srgbClr val="FF0000"/>
                    </a:solidFill>
                  </a:rPr>
                  <a:t>Especially when D equals (2 to the a), </a:t>
                </a:r>
                <a14:m>
                  <m:oMath xmlns:m="http://schemas.openxmlformats.org/officeDocument/2006/math">
                    <m:r>
                      <a:rPr kumimoji="1" lang="en-US" altLang="ja-JP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12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ja-JP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12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ja-JP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200" dirty="0">
                    <a:latin typeface="Century Schoolbook" panose="02040604050505020304" pitchFamily="18" charset="0"/>
                  </a:rPr>
                  <a:t>-isogeny is a chain of </a:t>
                </a:r>
                <a14:m>
                  <m:oMath xmlns:m="http://schemas.openxmlformats.org/officeDocument/2006/math">
                    <m:r>
                      <a:rPr kumimoji="1" lang="en-US" altLang="ja-JP" sz="1200" b="0" i="1" smtClean="0">
                        <a:latin typeface="Cambria Math" panose="02040503050406030204" pitchFamily="18" charset="0"/>
                      </a:rPr>
                      <m:t>(2,2)</m:t>
                    </m:r>
                  </m:oMath>
                </a14:m>
                <a:r>
                  <a:rPr kumimoji="1" lang="en-US" altLang="ja-JP" sz="1200" dirty="0">
                    <a:latin typeface="Century Schoolbook" panose="02040604050505020304" pitchFamily="18" charset="0"/>
                  </a:rPr>
                  <a:t>-isogenies and it can be computed efficiently.</a:t>
                </a:r>
                <a:endParaRPr kumimoji="1" lang="ja-JP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Next, I explain how to compute 1-dimensional isogenies using 2-dimensional isogenies, that is the technique used in SIDH attack.</a:t>
                </a:r>
              </a:p>
              <a:p>
                <a:r>
                  <a:rPr kumimoji="1" lang="en-US" altLang="ja-JP" dirty="0"/>
                  <a:t>I use this diagram. (psi 1) is an isogeny of degree (D 1), and (psi 2) is an isogeny of degree (D 2). </a:t>
                </a:r>
              </a:p>
              <a:p>
                <a:r>
                  <a:rPr kumimoji="1" lang="en-US" altLang="ja-JP" dirty="0"/>
                  <a:t>Let f be the composition of (psi 2) and (psi 1 hat).</a:t>
                </a:r>
              </a:p>
              <a:p>
                <a:r>
                  <a:rPr kumimoji="1" lang="en-US" altLang="ja-JP" dirty="0"/>
                  <a:t>In addition, D equals (D 1 plus D 2), and (P 1, Q 1) is a basis of D-torsion subgroup of (E 1).</a:t>
                </a:r>
              </a:p>
              <a:p>
                <a:r>
                  <a:rPr kumimoji="1" lang="en-US" altLang="ja-JP" dirty="0"/>
                  <a:t>Finally, (P 2) and (Q 2) are images of (P 1) and (Q 1) under the isogeny f.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Under the condition, it</a:t>
                </a:r>
                <a:r>
                  <a:rPr kumimoji="1" lang="en-US" altLang="ja-JP" baseline="0" dirty="0"/>
                  <a:t> is known that</a:t>
                </a:r>
                <a:r>
                  <a:rPr kumimoji="1" lang="en-US" altLang="ja-JP" dirty="0"/>
                  <a:t>, when given </a:t>
                </a:r>
                <a:r>
                  <a:rPr kumimoji="1" lang="en-US" altLang="ja-JP" sz="1200" b="0" i="0">
                    <a:latin typeface="Cambria Math" panose="02040503050406030204" pitchFamily="18" charset="0"/>
                  </a:rPr>
                  <a:t>𝐸_1,𝑃_1,𝑄_1,𝐸_2,𝑃_2,𝑄_2</a:t>
                </a:r>
                <a:r>
                  <a:rPr kumimoji="1" lang="en-US" altLang="ja-JP" dirty="0"/>
                  <a:t>, we can compute </a:t>
                </a:r>
                <a:r>
                  <a:rPr kumimoji="1" lang="en-US" altLang="ja-JP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𝐸,𝜓_1,𝜓_2</a:t>
                </a:r>
                <a:r>
                  <a:rPr kumimoji="1" lang="en-US" altLang="ja-JP" sz="1200" dirty="0">
                    <a:solidFill>
                      <a:srgbClr val="FF0000"/>
                    </a:solidFill>
                  </a:rPr>
                  <a:t> by computing (D,D)-isogeny.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dirty="0">
                    <a:solidFill>
                      <a:srgbClr val="FF0000"/>
                    </a:solidFill>
                  </a:rPr>
                  <a:t>Especially when D equals (2 to the a), </a:t>
                </a:r>
                <a:r>
                  <a:rPr kumimoji="1" lang="en-US" altLang="ja-JP" sz="1200" b="0" i="0">
                    <a:latin typeface="Cambria Math" panose="02040503050406030204" pitchFamily="18" charset="0"/>
                  </a:rPr>
                  <a:t>(𝐷,𝐷)</a:t>
                </a:r>
                <a:r>
                  <a:rPr kumimoji="1" lang="en-US" altLang="ja-JP" sz="1200" dirty="0">
                    <a:latin typeface="Century Schoolbook" panose="02040604050505020304" pitchFamily="18" charset="0"/>
                  </a:rPr>
                  <a:t>-isogeny is a chain of </a:t>
                </a:r>
                <a:r>
                  <a:rPr kumimoji="1" lang="en-US" altLang="ja-JP" sz="1200" b="0" i="0">
                    <a:latin typeface="Cambria Math" panose="02040503050406030204" pitchFamily="18" charset="0"/>
                  </a:rPr>
                  <a:t>(2,2)</a:t>
                </a:r>
                <a:r>
                  <a:rPr kumimoji="1" lang="en-US" altLang="ja-JP" sz="1200" dirty="0">
                    <a:latin typeface="Century Schoolbook" panose="02040604050505020304" pitchFamily="18" charset="0"/>
                  </a:rPr>
                  <a:t>-isogenies and it can be computed efficiently.</a:t>
                </a:r>
                <a:endParaRPr kumimoji="1" lang="ja-JP" altLang="en-US" sz="1200" dirty="0">
                  <a:solidFill>
                    <a:srgbClr val="FF0000"/>
                  </a:solidFill>
                </a:endParaRP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E8558-FBFE-422C-B6BD-6894DA36BC4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31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76A303-E392-6CDA-3093-430E1F57A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A30C8F-CCAA-71AF-4E74-ECE0474EE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8104A9-C0E2-8D35-3E39-B7F8062E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C0D0-A03A-4F96-83FC-87E543FD4DE1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D3152A-3E7B-FDD6-02ED-C8B5C931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C91CC5-B61D-2A03-0282-9C63276F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7DE-F581-44EF-ADAE-DE00538B9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89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4BD02-264B-58A5-4AEE-BB1C9542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74F6866-9DEC-673D-56DD-C7ACDA6AB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C31980-A5C7-855A-654F-3074AB0A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C0D0-A03A-4F96-83FC-87E543FD4DE1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29EAC0-DF28-D805-1BA6-86B7CF85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7EFD1A-E542-4A76-FC30-2DF63BB7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7DE-F581-44EF-ADAE-DE00538B9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70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4AACA75-53E9-684E-B85C-6B27FC827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978112-C82D-E436-09B7-EEA50D389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D03782-5ED3-7532-C4DE-181C07F1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C0D0-A03A-4F96-83FC-87E543FD4DE1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7E53A2-4DC0-3E38-6F15-B1F72795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0348DD-694C-2215-74FE-8253A57F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7DE-F581-44EF-ADAE-DE00538B9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2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EEDBB1-E4C3-9AAD-E68D-6C299948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BB1DF6-A933-AD3F-78B9-8A0B13D68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D9F79E-D405-0471-91A2-328AA326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C0D0-A03A-4F96-83FC-87E543FD4DE1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EA87D2-F97D-CD55-76EE-786D95BD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AA8001-CAC8-A20B-EC7B-B4726742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7DE-F581-44EF-ADAE-DE00538B9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97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559B2F-FB2F-4B09-7136-EB934D02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56AE2D-33E1-CF89-8CAE-F74F2F61B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9F8BC2-79DF-F7AD-94F9-887588A4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C0D0-A03A-4F96-83FC-87E543FD4DE1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5D9C82-E65A-6979-F0AF-E5C88BCD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656E6C-106A-9499-E8FA-B776A9C1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7DE-F581-44EF-ADAE-DE00538B9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17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9ED20A-F851-CB16-3FBF-58953875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BCCA4E-FD77-167C-41D6-2940CD998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748AC5-07FE-574E-F7BF-27F8505D3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8A8F0E-4081-30D5-DC5A-37B98D8E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C0D0-A03A-4F96-83FC-87E543FD4DE1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C496A4-022B-C66D-C099-DD4CEE5C4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B8FF34-5B4F-BBF3-0DF0-30C5F49B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7DE-F581-44EF-ADAE-DE00538B9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92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88A190-9D7E-F65A-670B-B0B722703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4329FF-1234-7AA4-3A21-EAFEB905C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0BA9D-6F8C-5301-0A97-38E405EC2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EB0CF7E-8E9E-ED4E-9834-65D5923B3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2CD116A-480D-28F9-CEC8-82C4F345E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E48C824-D11C-A341-606E-509FCCE4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C0D0-A03A-4F96-83FC-87E543FD4DE1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36B4A77-00EC-E74A-E082-33B286D8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60690C0-2B8B-E2B1-F00A-87D1B788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7DE-F581-44EF-ADAE-DE00538B9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02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85E1B7-FDFB-056B-53EC-D1CE8503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BEF0A1C-A5C3-2C0C-04E5-2E1E87D9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C0D0-A03A-4F96-83FC-87E543FD4DE1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C64C69D-80D8-7BE4-AB3A-3F764D09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2C7269D-DA0E-F6CF-5F38-4E705FE1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7DE-F581-44EF-ADAE-DE00538B9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22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5E28A26-6C3C-9100-745E-6979371F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C0D0-A03A-4F96-83FC-87E543FD4DE1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43693D3-3A56-90BC-E284-BE85FB89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8C2468-DF9B-0240-2B08-D1625F35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7DE-F581-44EF-ADAE-DE00538B9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35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37D10E-2F72-84CE-FCA9-C28A6B13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179680-17FC-171D-90D4-FB8EE5671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B14858-4031-ED8C-1DCA-C24D7C2F3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A79915-2714-665D-12FC-6053D341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C0D0-A03A-4F96-83FC-87E543FD4DE1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4A99C4-6AF5-AEF2-FEC9-B6A1B107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5C33CE-F46B-070A-04CB-5A3B8AB12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7DE-F581-44EF-ADAE-DE00538B9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17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1963F8-31FA-FDC2-75B9-AC6FC0C8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560EBF3-F55A-47A8-9933-83A303422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14EA6F-ADDC-AA06-4EA3-AB1ADE849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9B5D32-5708-0FD2-BDA7-9552325E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C0D0-A03A-4F96-83FC-87E543FD4DE1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78F623-2119-8192-510A-B7AE51A1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C31205-5B11-EFC6-1939-175CA614F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D7DE-F581-44EF-ADAE-DE00538B9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55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D7D49CF-2C43-76C6-5626-7BD0651E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DEAA8C-A55C-897A-AB3F-9AD4E007E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8518CF-4515-FD56-EC2A-477052660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4C0D0-A03A-4F96-83FC-87E543FD4DE1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3252A3-46BF-A912-EFA2-E267691D0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2D1231-52C0-95DE-1152-F63B5F699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1D7DE-F581-44EF-ADAE-DE00538B9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06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Relationship Id="rId14" Type="http://schemas.openxmlformats.org/officeDocument/2006/relationships/image" Target="../media/image2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36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36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36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36.PN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36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36.PNG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1.png"/><Relationship Id="rId4" Type="http://schemas.openxmlformats.org/officeDocument/2006/relationships/image" Target="../media/image19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0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5" Type="http://schemas.openxmlformats.org/officeDocument/2006/relationships/image" Target="../media/image520.png"/><Relationship Id="rId10" Type="http://schemas.openxmlformats.org/officeDocument/2006/relationships/image" Target="../media/image570.PNG"/><Relationship Id="rId4" Type="http://schemas.openxmlformats.org/officeDocument/2006/relationships/image" Target="../media/image511.png"/><Relationship Id="rId9" Type="http://schemas.openxmlformats.org/officeDocument/2006/relationships/image" Target="../media/image560.png"/><Relationship Id="rId14" Type="http://schemas.openxmlformats.org/officeDocument/2006/relationships/image" Target="../media/image6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79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5" Type="http://schemas.openxmlformats.org/officeDocument/2006/relationships/image" Target="../media/image770.png"/><Relationship Id="rId4" Type="http://schemas.openxmlformats.org/officeDocument/2006/relationships/image" Target="../media/image7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0EF67E-641E-F985-D3C3-AEA38C18D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Autofit/>
          </a:bodyPr>
          <a:lstStyle/>
          <a:p>
            <a:r>
              <a:rPr kumimoji="1" lang="en-US" altLang="ja-JP" sz="4800" dirty="0">
                <a:latin typeface="Century Schoolbook" panose="02040604050505020304" pitchFamily="18" charset="0"/>
              </a:rPr>
              <a:t>QFESTA: </a:t>
            </a:r>
            <a:r>
              <a:rPr lang="en-US" altLang="ja-JP" sz="4800" dirty="0">
                <a:latin typeface="Century Schoolbook" panose="02040604050505020304" pitchFamily="18" charset="0"/>
              </a:rPr>
              <a:t>Efficient Algorithms and Parameters for FESTA using Quaternion Algebras</a:t>
            </a:r>
            <a:endParaRPr kumimoji="1" lang="ja-JP" altLang="en-US" sz="4800" dirty="0">
              <a:latin typeface="Century Schoolbook" panose="02040604050505020304" pitchFamily="18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ADC8A18-29D0-EC5E-DCE3-EB492EF5D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800"/>
            <a:ext cx="9144000" cy="1655762"/>
          </a:xfrm>
        </p:spPr>
        <p:txBody>
          <a:bodyPr>
            <a:normAutofit lnSpcReduction="10000"/>
          </a:bodyPr>
          <a:lstStyle/>
          <a:p>
            <a:endParaRPr kumimoji="1" lang="en-US" altLang="ja-JP" dirty="0">
              <a:latin typeface="Century Schoolbook" panose="02040604050505020304" pitchFamily="18" charset="0"/>
            </a:endParaRPr>
          </a:p>
          <a:p>
            <a:r>
              <a:rPr lang="en-US" altLang="ja-JP" dirty="0">
                <a:latin typeface="Century Schoolbook" panose="02040604050505020304" pitchFamily="18" charset="0"/>
              </a:rPr>
              <a:t>Kohei Nakagawa¹ and Hiroshi Onuki²</a:t>
            </a:r>
          </a:p>
          <a:p>
            <a:r>
              <a:rPr kumimoji="1" lang="en-US" altLang="ja-JP" sz="2000" dirty="0">
                <a:latin typeface="Century Schoolbook" panose="02040604050505020304" pitchFamily="18" charset="0"/>
              </a:rPr>
              <a:t>¹ NTT Social Informatics Laboratories</a:t>
            </a:r>
          </a:p>
          <a:p>
            <a:r>
              <a:rPr kumimoji="1" lang="en-US" altLang="ja-JP" sz="2000" dirty="0">
                <a:latin typeface="Century Schoolbook" panose="02040604050505020304" pitchFamily="18" charset="0"/>
              </a:rPr>
              <a:t>² The University of Tokyo</a:t>
            </a:r>
            <a:endParaRPr kumimoji="1" lang="ja-JP" altLang="en-US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4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Computing 1-dimensional isogenies using 2-dimensional isogenies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82D403C-64FE-FF77-D979-BDCD4603FDB1}"/>
                  </a:ext>
                </a:extLst>
              </p:cNvPr>
              <p:cNvSpPr txBox="1"/>
              <p:nvPr/>
            </p:nvSpPr>
            <p:spPr>
              <a:xfrm>
                <a:off x="7359907" y="2108452"/>
                <a:ext cx="2765818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deg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en-US" altLang="ja-JP" sz="24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Tx/>
                  <a:buChar char="-"/>
                </a:pPr>
                <a:endParaRPr kumimoji="1" lang="en-US" altLang="ja-JP" sz="5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deg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ja-JP" sz="2400" b="0" i="1" dirty="0">
                  <a:latin typeface="Cambria Math" panose="02040503050406030204" pitchFamily="18" charset="0"/>
                </a:endParaRPr>
              </a:p>
              <a:p>
                <a:endParaRPr kumimoji="1" lang="en-US" altLang="ja-JP" sz="5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ja-JP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82D403C-64FE-FF77-D979-BDCD4603F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07" y="2108452"/>
                <a:ext cx="2765818" cy="1354217"/>
              </a:xfrm>
              <a:prstGeom prst="rect">
                <a:avLst/>
              </a:prstGeom>
              <a:blipFill>
                <a:blip r:embed="rId3"/>
                <a:stretch>
                  <a:fillRect l="-3304" t="-3153" b="-90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D9036705-7B4C-9789-1AA3-94034B066A17}"/>
              </a:ext>
            </a:extLst>
          </p:cNvPr>
          <p:cNvGrpSpPr/>
          <p:nvPr/>
        </p:nvGrpSpPr>
        <p:grpSpPr>
          <a:xfrm>
            <a:off x="1975710" y="1682427"/>
            <a:ext cx="5141628" cy="2258268"/>
            <a:chOff x="5793580" y="1776919"/>
            <a:chExt cx="5141628" cy="2258268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7ED37C52-45B4-BBBB-B0ED-D319FC93F5FF}"/>
                </a:ext>
              </a:extLst>
            </p:cNvPr>
            <p:cNvGrpSpPr/>
            <p:nvPr/>
          </p:nvGrpSpPr>
          <p:grpSpPr>
            <a:xfrm>
              <a:off x="5793580" y="1776919"/>
              <a:ext cx="4109034" cy="2258268"/>
              <a:chOff x="3412330" y="1757869"/>
              <a:chExt cx="4109034" cy="22582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テキスト ボックス 18">
                    <a:extLst>
                      <a:ext uri="{FF2B5EF4-FFF2-40B4-BE49-F238E27FC236}">
                        <a16:creationId xmlns:a16="http://schemas.microsoft.com/office/drawing/2014/main" id="{FBCA15A0-CADF-C95E-52EE-6BC188FF2BE2}"/>
                      </a:ext>
                    </a:extLst>
                  </p:cNvPr>
                  <p:cNvSpPr txBox="1"/>
                  <p:nvPr/>
                </p:nvSpPr>
                <p:spPr>
                  <a:xfrm>
                    <a:off x="5114925" y="1757869"/>
                    <a:ext cx="86677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kumimoji="1" lang="ja-JP" altLang="en-US" sz="3200" dirty="0">
                      <a:solidFill>
                        <a:srgbClr val="FF0000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19" name="テキスト ボックス 18">
                    <a:extLst>
                      <a:ext uri="{FF2B5EF4-FFF2-40B4-BE49-F238E27FC236}">
                        <a16:creationId xmlns:a16="http://schemas.microsoft.com/office/drawing/2014/main" id="{FBCA15A0-CADF-C95E-52EE-6BC188FF2B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4925" y="1757869"/>
                    <a:ext cx="866775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テキスト ボックス 19">
                    <a:extLst>
                      <a:ext uri="{FF2B5EF4-FFF2-40B4-BE49-F238E27FC236}">
                        <a16:creationId xmlns:a16="http://schemas.microsoft.com/office/drawing/2014/main" id="{F41F21DB-A281-8126-75AB-0940F1D87062}"/>
                      </a:ext>
                    </a:extLst>
                  </p:cNvPr>
                  <p:cNvSpPr txBox="1"/>
                  <p:nvPr/>
                </p:nvSpPr>
                <p:spPr>
                  <a:xfrm>
                    <a:off x="3600450" y="2705100"/>
                    <a:ext cx="86677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3200" dirty="0"/>
                  </a:p>
                </p:txBody>
              </p:sp>
            </mc:Choice>
            <mc:Fallback xmlns="">
              <p:sp>
                <p:nvSpPr>
                  <p:cNvPr id="20" name="テキスト ボックス 19">
                    <a:extLst>
                      <a:ext uri="{FF2B5EF4-FFF2-40B4-BE49-F238E27FC236}">
                        <a16:creationId xmlns:a16="http://schemas.microsoft.com/office/drawing/2014/main" id="{F41F21DB-A281-8126-75AB-0940F1D870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0450" y="2705100"/>
                    <a:ext cx="866775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テキスト ボックス 20">
                    <a:extLst>
                      <a:ext uri="{FF2B5EF4-FFF2-40B4-BE49-F238E27FC236}">
                        <a16:creationId xmlns:a16="http://schemas.microsoft.com/office/drawing/2014/main" id="{6D43063C-5EEB-4BE8-7979-9755286D4122}"/>
                      </a:ext>
                    </a:extLst>
                  </p:cNvPr>
                  <p:cNvSpPr txBox="1"/>
                  <p:nvPr/>
                </p:nvSpPr>
                <p:spPr>
                  <a:xfrm>
                    <a:off x="6654589" y="2705100"/>
                    <a:ext cx="86677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3200" dirty="0"/>
                  </a:p>
                </p:txBody>
              </p:sp>
            </mc:Choice>
            <mc:Fallback xmlns="">
              <p:sp>
                <p:nvSpPr>
                  <p:cNvPr id="21" name="テキスト ボックス 20">
                    <a:extLst>
                      <a:ext uri="{FF2B5EF4-FFF2-40B4-BE49-F238E27FC236}">
                        <a16:creationId xmlns:a16="http://schemas.microsoft.com/office/drawing/2014/main" id="{6D43063C-5EEB-4BE8-7979-9755286D41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54589" y="2705100"/>
                    <a:ext cx="866775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直線矢印コネクタ 22">
                <a:extLst>
                  <a:ext uri="{FF2B5EF4-FFF2-40B4-BE49-F238E27FC236}">
                    <a16:creationId xmlns:a16="http://schemas.microsoft.com/office/drawing/2014/main" id="{5F4FA644-0291-C418-29C8-E1EC002E94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29100" y="2200275"/>
                <a:ext cx="1047750" cy="5905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矢印コネクタ 24">
                <a:extLst>
                  <a:ext uri="{FF2B5EF4-FFF2-40B4-BE49-F238E27FC236}">
                    <a16:creationId xmlns:a16="http://schemas.microsoft.com/office/drawing/2014/main" id="{CEC1D809-9D7D-0C44-5AF8-73291A9174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864" y="2200275"/>
                <a:ext cx="1047750" cy="5905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矢印コネクタ 25">
                <a:extLst>
                  <a:ext uri="{FF2B5EF4-FFF2-40B4-BE49-F238E27FC236}">
                    <a16:creationId xmlns:a16="http://schemas.microsoft.com/office/drawing/2014/main" id="{3D8AD71F-DA4A-6F88-EC0C-6C34D8D39842}"/>
                  </a:ext>
                </a:extLst>
              </p:cNvPr>
              <p:cNvCxnSpPr>
                <a:cxnSpLocks/>
                <a:stCxn id="20" idx="3"/>
                <a:endCxn id="21" idx="1"/>
              </p:cNvCxnSpPr>
              <p:nvPr/>
            </p:nvCxnSpPr>
            <p:spPr>
              <a:xfrm>
                <a:off x="4467225" y="2997488"/>
                <a:ext cx="218736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テキスト ボックス 31">
                    <a:extLst>
                      <a:ext uri="{FF2B5EF4-FFF2-40B4-BE49-F238E27FC236}">
                        <a16:creationId xmlns:a16="http://schemas.microsoft.com/office/drawing/2014/main" id="{8BDA91A4-954A-44FE-FF5B-586521295645}"/>
                      </a:ext>
                    </a:extLst>
                  </p:cNvPr>
                  <p:cNvSpPr txBox="1"/>
                  <p:nvPr/>
                </p:nvSpPr>
                <p:spPr>
                  <a:xfrm>
                    <a:off x="4621417" y="2997487"/>
                    <a:ext cx="1787721" cy="4768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  <m:acc>
                            <m:accPr>
                              <m:chr m:val="̂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32" name="テキスト ボックス 31">
                    <a:extLst>
                      <a:ext uri="{FF2B5EF4-FFF2-40B4-BE49-F238E27FC236}">
                        <a16:creationId xmlns:a16="http://schemas.microsoft.com/office/drawing/2014/main" id="{8BDA91A4-954A-44FE-FF5B-5865212956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1417" y="2997487"/>
                    <a:ext cx="1787721" cy="4768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20" t="-5063" r="-44218" b="-1519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テキスト ボックス 32">
                    <a:extLst>
                      <a:ext uri="{FF2B5EF4-FFF2-40B4-BE49-F238E27FC236}">
                        <a16:creationId xmlns:a16="http://schemas.microsoft.com/office/drawing/2014/main" id="{EE7BBF56-4903-2165-45F8-DC0110365600}"/>
                      </a:ext>
                    </a:extLst>
                  </p:cNvPr>
                  <p:cNvSpPr txBox="1"/>
                  <p:nvPr/>
                </p:nvSpPr>
                <p:spPr>
                  <a:xfrm>
                    <a:off x="4033837" y="1991022"/>
                    <a:ext cx="12430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テキスト ボックス 32">
                    <a:extLst>
                      <a:ext uri="{FF2B5EF4-FFF2-40B4-BE49-F238E27FC236}">
                        <a16:creationId xmlns:a16="http://schemas.microsoft.com/office/drawing/2014/main" id="{EE7BBF56-4903-2165-45F8-DC01103656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3837" y="1991022"/>
                    <a:ext cx="1243013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テキスト ボックス 33">
                    <a:extLst>
                      <a:ext uri="{FF2B5EF4-FFF2-40B4-BE49-F238E27FC236}">
                        <a16:creationId xmlns:a16="http://schemas.microsoft.com/office/drawing/2014/main" id="{EC66659D-8183-EEB8-0519-3475D60C5EE9}"/>
                      </a:ext>
                    </a:extLst>
                  </p:cNvPr>
                  <p:cNvSpPr txBox="1"/>
                  <p:nvPr/>
                </p:nvSpPr>
                <p:spPr>
                  <a:xfrm>
                    <a:off x="5916403" y="1991022"/>
                    <a:ext cx="12430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テキスト ボックス 33">
                    <a:extLst>
                      <a:ext uri="{FF2B5EF4-FFF2-40B4-BE49-F238E27FC236}">
                        <a16:creationId xmlns:a16="http://schemas.microsoft.com/office/drawing/2014/main" id="{EC66659D-8183-EEB8-0519-3475D60C5E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6403" y="1991022"/>
                    <a:ext cx="1243013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テキスト ボックス 29">
                    <a:extLst>
                      <a:ext uri="{FF2B5EF4-FFF2-40B4-BE49-F238E27FC236}">
                        <a16:creationId xmlns:a16="http://schemas.microsoft.com/office/drawing/2014/main" id="{E0704844-4253-8D53-0EDE-8657005EA925}"/>
                      </a:ext>
                    </a:extLst>
                  </p:cNvPr>
                  <p:cNvSpPr txBox="1"/>
                  <p:nvPr/>
                </p:nvSpPr>
                <p:spPr>
                  <a:xfrm>
                    <a:off x="3412330" y="3301454"/>
                    <a:ext cx="1243013" cy="7146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30" name="テキスト ボックス 29">
                    <a:extLst>
                      <a:ext uri="{FF2B5EF4-FFF2-40B4-BE49-F238E27FC236}">
                        <a16:creationId xmlns:a16="http://schemas.microsoft.com/office/drawing/2014/main" id="{E0704844-4253-8D53-0EDE-8657005EA9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2330" y="3301454"/>
                    <a:ext cx="1243013" cy="71468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テキスト ボックス 30">
                    <a:extLst>
                      <a:ext uri="{FF2B5EF4-FFF2-40B4-BE49-F238E27FC236}">
                        <a16:creationId xmlns:a16="http://schemas.microsoft.com/office/drawing/2014/main" id="{2835E543-F3E7-9FA3-2064-11BD0B5AD9A4}"/>
                      </a:ext>
                    </a:extLst>
                  </p:cNvPr>
                  <p:cNvSpPr txBox="1"/>
                  <p:nvPr/>
                </p:nvSpPr>
                <p:spPr>
                  <a:xfrm>
                    <a:off x="6597256" y="3301454"/>
                    <a:ext cx="920353" cy="7146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31" name="テキスト ボックス 30">
                    <a:extLst>
                      <a:ext uri="{FF2B5EF4-FFF2-40B4-BE49-F238E27FC236}">
                        <a16:creationId xmlns:a16="http://schemas.microsoft.com/office/drawing/2014/main" id="{2835E543-F3E7-9FA3-2064-11BD0B5AD9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7256" y="3301454"/>
                    <a:ext cx="920353" cy="71468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直線矢印コネクタ 37">
                <a:extLst>
                  <a:ext uri="{FF2B5EF4-FFF2-40B4-BE49-F238E27FC236}">
                    <a16:creationId xmlns:a16="http://schemas.microsoft.com/office/drawing/2014/main" id="{8FA8B7B6-21E9-0A4B-B10B-6500367A6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7225" y="3658795"/>
                <a:ext cx="218736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07DF9AD6-A0F8-C451-940C-C0D4D046B7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7225" y="357307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FE066E97-0FC0-88D9-B32A-EA2B8C390BAA}"/>
                    </a:ext>
                  </a:extLst>
                </p:cNvPr>
                <p:cNvSpPr txBox="1"/>
                <p:nvPr/>
              </p:nvSpPr>
              <p:spPr>
                <a:xfrm>
                  <a:off x="9692195" y="3308925"/>
                  <a:ext cx="1243013" cy="714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FE066E97-0FC0-88D9-B32A-EA2B8C390B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2195" y="3308925"/>
                  <a:ext cx="1243013" cy="71468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円弧 48">
              <a:extLst>
                <a:ext uri="{FF2B5EF4-FFF2-40B4-BE49-F238E27FC236}">
                  <a16:creationId xmlns:a16="http://schemas.microsoft.com/office/drawing/2014/main" id="{E4C040FC-228B-E5D9-4199-07ABE11C2242}"/>
                </a:ext>
              </a:extLst>
            </p:cNvPr>
            <p:cNvSpPr/>
            <p:nvPr/>
          </p:nvSpPr>
          <p:spPr>
            <a:xfrm>
              <a:off x="7762157" y="2469161"/>
              <a:ext cx="360000" cy="360000"/>
            </a:xfrm>
            <a:prstGeom prst="arc">
              <a:avLst>
                <a:gd name="adj1" fmla="val 15238830"/>
                <a:gd name="adj2" fmla="val 12642869"/>
              </a:avLst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265C151D-F8B8-E51C-ADCF-F25E6F15A87F}"/>
              </a:ext>
            </a:extLst>
          </p:cNvPr>
          <p:cNvGrpSpPr/>
          <p:nvPr/>
        </p:nvGrpSpPr>
        <p:grpSpPr>
          <a:xfrm>
            <a:off x="1702634" y="4586902"/>
            <a:ext cx="7897443" cy="600166"/>
            <a:chOff x="1721393" y="4700914"/>
            <a:chExt cx="7848601" cy="600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64C525D7-6904-853A-B59C-9D9D8FC0265B}"/>
                    </a:ext>
                  </a:extLst>
                </p:cNvPr>
                <p:cNvSpPr txBox="1"/>
                <p:nvPr/>
              </p:nvSpPr>
              <p:spPr>
                <a:xfrm>
                  <a:off x="1721393" y="4839414"/>
                  <a:ext cx="2862172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64C525D7-6904-853A-B59C-9D9D8FC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1393" y="4839414"/>
                  <a:ext cx="2862172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18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75F3D95-77BB-FAE1-28E1-F613EB7398D8}"/>
                </a:ext>
              </a:extLst>
            </p:cNvPr>
            <p:cNvCxnSpPr>
              <a:cxnSpLocks/>
              <a:stCxn id="47" idx="3"/>
              <a:endCxn id="52" idx="1"/>
            </p:cNvCxnSpPr>
            <p:nvPr/>
          </p:nvCxnSpPr>
          <p:spPr>
            <a:xfrm>
              <a:off x="4583565" y="5070247"/>
              <a:ext cx="3303167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EB5377D2-592A-10B1-CF71-94F1C4D202D6}"/>
                    </a:ext>
                  </a:extLst>
                </p:cNvPr>
                <p:cNvSpPr txBox="1"/>
                <p:nvPr/>
              </p:nvSpPr>
              <p:spPr>
                <a:xfrm>
                  <a:off x="7886732" y="4839415"/>
                  <a:ext cx="1683262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EB5377D2-592A-10B1-CF71-94F1C4D20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6732" y="4839415"/>
                  <a:ext cx="1683262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57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0ED7E0F7-6F85-95B8-0F58-7ECC79EF2F50}"/>
                    </a:ext>
                  </a:extLst>
                </p:cNvPr>
                <p:cNvSpPr txBox="1"/>
                <p:nvPr/>
              </p:nvSpPr>
              <p:spPr>
                <a:xfrm>
                  <a:off x="4611631" y="4700914"/>
                  <a:ext cx="30986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a14:m>
                  <a:r>
                    <a:rPr kumimoji="1" lang="en-US" altLang="ja-JP" dirty="0">
                      <a:latin typeface="Century Schoolbook" panose="02040604050505020304" pitchFamily="18" charset="0"/>
                    </a:rPr>
                    <a:t>-isogeny computation</a:t>
                  </a:r>
                  <a:endParaRPr kumimoji="1" lang="ja-JP" altLang="en-US" dirty="0">
                    <a:latin typeface="Century Schoolbook" panose="020406040505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0ED7E0F7-6F85-95B8-0F58-7ECC79EF2F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1631" y="4700914"/>
                  <a:ext cx="3098605" cy="369332"/>
                </a:xfrm>
                <a:prstGeom prst="rect">
                  <a:avLst/>
                </a:prstGeom>
                <a:blipFill>
                  <a:blip r:embed="rId1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41F3A962-2E47-0128-3F2D-34BACBD0ECA3}"/>
                  </a:ext>
                </a:extLst>
              </p:cNvPr>
              <p:cNvSpPr txBox="1"/>
              <p:nvPr/>
            </p:nvSpPr>
            <p:spPr>
              <a:xfrm>
                <a:off x="1702634" y="5577796"/>
                <a:ext cx="77747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-isogeny is a chain of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(2,2)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-isogenies and it can be computed efficiently.</a:t>
                </a:r>
                <a:endParaRPr kumimoji="1" lang="ja-JP" altLang="en-US" sz="20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41F3A962-2E47-0128-3F2D-34BACBD0E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634" y="5577796"/>
                <a:ext cx="7774741" cy="707886"/>
              </a:xfrm>
              <a:prstGeom prst="rect">
                <a:avLst/>
              </a:prstGeom>
              <a:blipFill>
                <a:blip r:embed="rId16"/>
                <a:stretch>
                  <a:fillRect l="-784" t="-5172" r="-1411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71D2BA3-F852-7C03-C122-BFD04F10AF26}"/>
              </a:ext>
            </a:extLst>
          </p:cNvPr>
          <p:cNvSpPr/>
          <p:nvPr/>
        </p:nvSpPr>
        <p:spPr>
          <a:xfrm>
            <a:off x="1702634" y="2682966"/>
            <a:ext cx="8513656" cy="14966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44ECA850-A747-BC40-D09C-1C8E398D4610}"/>
                  </a:ext>
                </a:extLst>
              </p:cNvPr>
              <p:cNvSpPr txBox="1"/>
              <p:nvPr/>
            </p:nvSpPr>
            <p:spPr>
              <a:xfrm>
                <a:off x="1985380" y="2839586"/>
                <a:ext cx="7777890" cy="11142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Cambria Math" panose="02040503050406030204" pitchFamily="18" charset="0"/>
                  </a:rPr>
                  <a:t>W</a:t>
                </a:r>
                <a:r>
                  <a:rPr kumimoji="1" lang="en-US" altLang="ja-JP" sz="2800" b="0" dirty="0">
                    <a:latin typeface="Cambria Math" panose="02040503050406030204" pitchFamily="18" charset="0"/>
                  </a:rPr>
                  <a:t>e denote this algorithm by</a:t>
                </a:r>
              </a:p>
              <a:p>
                <a:endParaRPr kumimoji="1" lang="en-US" altLang="ja-JP" sz="800" b="0" dirty="0">
                  <a:latin typeface="Cambria Math" panose="02040503050406030204" pitchFamily="18" charset="0"/>
                </a:endParaRPr>
              </a:p>
              <a:p>
                <a:r>
                  <a:rPr kumimoji="1" lang="en-US" altLang="ja-JP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0" smtClean="0">
                            <a:latin typeface="Cambria Math" panose="02040503050406030204" pitchFamily="18" charset="0"/>
                          </a:rPr>
                          <m:t>𝐊𝐚𝐧𝐢𝐄𝐯𝐚𝐥</m:t>
                        </m:r>
                      </m:e>
                      <m:sub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44ECA850-A747-BC40-D09C-1C8E398D4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380" y="2839586"/>
                <a:ext cx="7777890" cy="1114216"/>
              </a:xfrm>
              <a:prstGeom prst="rect">
                <a:avLst/>
              </a:prstGeom>
              <a:blipFill>
                <a:blip r:embed="rId17"/>
                <a:stretch>
                  <a:fillRect l="-1646" t="-601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98D268-7DD3-8BA4-3987-B05DFF242893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6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B26B36E-106C-E9CF-DD3C-6EECD6F04126}"/>
              </a:ext>
            </a:extLst>
          </p:cNvPr>
          <p:cNvSpPr txBox="1"/>
          <p:nvPr/>
        </p:nvSpPr>
        <p:spPr>
          <a:xfrm>
            <a:off x="400064" y="4179665"/>
            <a:ext cx="390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>
                <a:latin typeface="Century Schoolbook" panose="02040604050505020304" pitchFamily="18" charset="0"/>
              </a:rPr>
              <a:t>From Kani’s criterion </a:t>
            </a:r>
            <a:r>
              <a:rPr kumimoji="1" lang="en-US" altLang="ja-JP" sz="1600" u="sng" dirty="0">
                <a:latin typeface="Century Schoolbook" panose="02040604050505020304" pitchFamily="18" charset="0"/>
              </a:rPr>
              <a:t>[K97]</a:t>
            </a:r>
            <a:r>
              <a:rPr kumimoji="1" lang="en-US" altLang="ja-JP" sz="2000" u="sng" dirty="0">
                <a:latin typeface="Century Schoolbook" panose="02040604050505020304" pitchFamily="18" charset="0"/>
              </a:rPr>
              <a:t>:</a:t>
            </a:r>
            <a:endParaRPr kumimoji="1" lang="ja-JP" altLang="en-US" sz="2000" u="sng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4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505B2AE-9F9F-F7D5-44E4-D83B9A974AC0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1049000" cy="4547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System parameter: </a:t>
                </a:r>
                <a14:m>
                  <m:oMath xmlns:m="http://schemas.openxmlformats.org/officeDocument/2006/math">
                    <m:r>
                      <a:rPr kumimoji="1" lang="en-US" altLang="ja-JP" sz="2400" b="1" i="0" smtClean="0">
                        <a:latin typeface="Cambria Math" panose="02040503050406030204" pitchFamily="18" charset="0"/>
                      </a:rPr>
                      <m:t>𝐩𝐚𝐫𝐚𝐦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i="1" dirty="0">
                    <a:latin typeface="Century Schoolbook" panose="02040604050505020304" pitchFamily="18" charset="0"/>
                  </a:rPr>
                  <a:t>.</a:t>
                </a:r>
                <a:r>
                  <a:rPr kumimoji="1" lang="ja-JP" altLang="en-US" sz="2400" i="1" dirty="0">
                    <a:latin typeface="Century Schoolbook" panose="02040604050505020304" pitchFamily="18" charset="0"/>
                  </a:rPr>
                  <a:t> </a:t>
                </a:r>
                <a:endParaRPr kumimoji="1" lang="en-US" altLang="ja-JP" sz="2400" i="1" dirty="0">
                  <a:latin typeface="Century Schoolbook" panose="02040604050505020304" pitchFamily="18" charset="0"/>
                </a:endParaRPr>
              </a:p>
              <a:p>
                <a:endParaRPr kumimoji="1" lang="en-US" altLang="ja-JP" sz="1200" i="1" dirty="0">
                  <a:latin typeface="Century Schoolbook" panose="02040604050505020304" pitchFamily="18" charset="0"/>
                </a:endParaRPr>
              </a:p>
              <a:p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The parameter satisfies the following conditions:</a:t>
                </a:r>
              </a:p>
              <a:p>
                <a:endParaRPr kumimoji="1" lang="en-US" altLang="ja-JP" sz="2400" b="1" dirty="0">
                  <a:latin typeface="Century Schoolbook" panose="02040604050505020304" pitchFamily="18" charset="0"/>
                </a:endParaRPr>
              </a:p>
              <a:p>
                <a:endParaRPr kumimoji="1" lang="en-US" altLang="ja-JP" sz="2400" b="1" dirty="0">
                  <a:latin typeface="Century Schoolbook" panose="02040604050505020304" pitchFamily="18" charset="0"/>
                </a:endParaRPr>
              </a:p>
              <a:p>
                <a:endParaRPr lang="en-US" altLang="ja-JP" sz="2400" dirty="0">
                  <a:latin typeface="Century Schoolbook" panose="02040604050505020304" pitchFamily="18" charset="0"/>
                </a:endParaRPr>
              </a:p>
              <a:p>
                <a:endParaRPr kumimoji="1" lang="en-US" altLang="ja-JP" sz="2400" dirty="0">
                  <a:latin typeface="Century Schoolbook" panose="02040604050505020304" pitchFamily="18" charset="0"/>
                </a:endParaRPr>
              </a:p>
              <a:p>
                <a:endParaRPr lang="en-US" altLang="ja-JP" sz="2400" dirty="0">
                  <a:latin typeface="Century Schoolbook" panose="02040604050505020304" pitchFamily="18" charset="0"/>
                </a:endParaRPr>
              </a:p>
              <a:p>
                <a:endParaRPr lang="en-US" altLang="ja-JP" sz="2400" dirty="0">
                  <a:latin typeface="Century Schoolbook" panose="02040604050505020304" pitchFamily="18" charset="0"/>
                </a:endParaRPr>
              </a:p>
              <a:p>
                <a:endParaRPr lang="en-US" altLang="ja-JP" sz="1200" dirty="0">
                  <a:latin typeface="Century Schoolbook" panose="02040604050505020304" pitchFamily="18" charset="0"/>
                </a:endParaRPr>
              </a:p>
              <a:p>
                <a:endParaRPr lang="en-US" altLang="ja-JP" sz="2400" dirty="0">
                  <a:latin typeface="Century Schoolbook" panose="02040604050505020304" pitchFamily="18" charset="0"/>
                </a:endParaRPr>
              </a:p>
              <a:p>
                <a:r>
                  <a:rPr lang="en-US" altLang="ja-JP" sz="2400" dirty="0"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ja-JP" altLang="en-US" sz="2400" dirty="0">
                    <a:latin typeface="Century Schoolbook" panose="02040604050505020304" pitchFamily="18" charset="0"/>
                  </a:rPr>
                  <a:t> 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a </a:t>
                </a:r>
                <a:r>
                  <a:rPr lang="ja-JP" altLang="en-US" sz="2400" dirty="0">
                    <a:latin typeface="Century Schoolbook" panose="02040604050505020304" pitchFamily="18" charset="0"/>
                  </a:rPr>
                  <a:t>b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asis of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.</a:t>
                </a:r>
              </a:p>
              <a:p>
                <a:endParaRPr lang="en-US" altLang="ja-JP" sz="24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505B2AE-9F9F-F7D5-44E4-D83B9A974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1049000" cy="4547592"/>
              </a:xfrm>
              <a:prstGeom prst="rect">
                <a:avLst/>
              </a:prstGeom>
              <a:blipFill>
                <a:blip r:embed="rId3"/>
                <a:stretch>
                  <a:fillRect l="-883" t="-12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57DF2AA-AF6D-886E-7D22-07C8877E64EA}"/>
                  </a:ext>
                </a:extLst>
              </p:cNvPr>
              <p:cNvSpPr txBox="1"/>
              <p:nvPr/>
            </p:nvSpPr>
            <p:spPr>
              <a:xfrm>
                <a:off x="1271883" y="2959166"/>
                <a:ext cx="7226533" cy="1896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: </a:t>
                </a:r>
                <a:r>
                  <a:rPr lang="en-US" altLang="ja-JP" sz="2400" i="1" dirty="0">
                    <a:latin typeface="Century Schoolbook" panose="02040604050505020304" pitchFamily="18" charset="0"/>
                  </a:rPr>
                  <a:t>smooth</a:t>
                </a:r>
                <a:r>
                  <a:rPr lang="en-US" altLang="ja-JP" sz="2400" b="1" dirty="0">
                    <a:latin typeface="Century Schoolbook" panose="02040604050505020304" pitchFamily="18" charset="0"/>
                  </a:rPr>
                  <a:t> 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integers larger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kumimoji="1" lang="en-US" altLang="ja-JP" sz="2400" dirty="0">
                  <a:latin typeface="Century Schoolbook" panose="020406040505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105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𝑠𝑓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 for small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ja-JP" sz="1050" dirty="0">
                  <a:latin typeface="Century Schoolbook" panose="020406040505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1050" dirty="0">
                  <a:latin typeface="Century Schoolbook" panose="020406040505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kumimoji="1" lang="en-US" altLang="ja-JP" sz="2400" dirty="0">
                  <a:latin typeface="Century Schoolbook" panose="020406040505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ja-JP" sz="12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57DF2AA-AF6D-886E-7D22-07C8877E6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883" y="2959166"/>
                <a:ext cx="7226533" cy="1896032"/>
              </a:xfrm>
              <a:prstGeom prst="rect">
                <a:avLst/>
              </a:prstGeom>
              <a:blipFill>
                <a:blip r:embed="rId4"/>
                <a:stretch>
                  <a:fillRect l="-1181" t="-25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FESTA: Setup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右大かっこ 4">
            <a:extLst>
              <a:ext uri="{FF2B5EF4-FFF2-40B4-BE49-F238E27FC236}">
                <a16:creationId xmlns:a16="http://schemas.microsoft.com/office/drawing/2014/main" id="{38B3C0AD-5A0C-4B26-FD69-AC556EC8DD73}"/>
              </a:ext>
            </a:extLst>
          </p:cNvPr>
          <p:cNvSpPr/>
          <p:nvPr/>
        </p:nvSpPr>
        <p:spPr>
          <a:xfrm>
            <a:off x="8319671" y="2959166"/>
            <a:ext cx="195309" cy="996057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4EF5141-7B01-6D16-FF69-27044A2E3E7D}"/>
                  </a:ext>
                </a:extLst>
              </p:cNvPr>
              <p:cNvSpPr txBox="1"/>
              <p:nvPr/>
            </p:nvSpPr>
            <p:spPr>
              <a:xfrm>
                <a:off x="8514980" y="3184511"/>
                <a:ext cx="3156479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Century Schoolbook" panose="02040604050505020304" pitchFamily="18" charset="0"/>
                  </a:rPr>
                  <a:t>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ja-JP" altLang="en-US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dirty="0">
                    <a:latin typeface="Century Schoolbook" panose="020406040505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-isogenies efficiently.</a:t>
                </a:r>
                <a:endParaRPr kumimoji="1" lang="ja-JP" altLang="en-US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4EF5141-7B01-6D16-FF69-27044A2E3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980" y="3184511"/>
                <a:ext cx="3156479" cy="658514"/>
              </a:xfrm>
              <a:prstGeom prst="rect">
                <a:avLst/>
              </a:prstGeom>
              <a:blipFill>
                <a:blip r:embed="rId5"/>
                <a:stretch>
                  <a:fillRect l="-1737" t="-5556" r="-2124" b="-13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大かっこ 6">
            <a:extLst>
              <a:ext uri="{FF2B5EF4-FFF2-40B4-BE49-F238E27FC236}">
                <a16:creationId xmlns:a16="http://schemas.microsoft.com/office/drawing/2014/main" id="{90E29111-8C2A-5B41-76C6-72DC0FA1925A}"/>
              </a:ext>
            </a:extLst>
          </p:cNvPr>
          <p:cNvSpPr/>
          <p:nvPr/>
        </p:nvSpPr>
        <p:spPr>
          <a:xfrm>
            <a:off x="8319671" y="4069836"/>
            <a:ext cx="195309" cy="351244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472CD4-623E-8E69-A07F-FFEAC9A4B911}"/>
              </a:ext>
            </a:extLst>
          </p:cNvPr>
          <p:cNvSpPr txBox="1"/>
          <p:nvPr/>
        </p:nvSpPr>
        <p:spPr>
          <a:xfrm>
            <a:off x="8514980" y="4069836"/>
            <a:ext cx="362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To execute </a:t>
            </a:r>
            <a:r>
              <a:rPr lang="en-US" altLang="ja-JP" b="1" dirty="0" err="1">
                <a:latin typeface="Century Schoolbook" panose="02040604050505020304" pitchFamily="18" charset="0"/>
              </a:rPr>
              <a:t>KaniEval</a:t>
            </a:r>
            <a:r>
              <a:rPr kumimoji="1" lang="en-US" altLang="ja-JP" dirty="0">
                <a:latin typeface="Century Schoolbook" panose="02040604050505020304" pitchFamily="18" charset="0"/>
              </a:rPr>
              <a:t> efficiently.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3E9C8A-4431-AF8E-2E54-B4F912086AA9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7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6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FESTA: Gen</a:t>
            </a:r>
            <a:endParaRPr kumimoji="1" lang="ja-JP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62241" y="4054900"/>
                <a:ext cx="110249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1" i="0" smtClean="0"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0" smtClean="0">
                            <a:latin typeface="Cambria Math" panose="02040503050406030204" pitchFamily="18" charset="0"/>
                          </a:rPr>
                          <m:t>𝐩𝐚𝐫𝐚𝐦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1" y="4054900"/>
                <a:ext cx="11024909" cy="461665"/>
              </a:xfrm>
              <a:prstGeom prst="rect">
                <a:avLst/>
              </a:prstGeom>
              <a:blipFill>
                <a:blip r:embed="rId3"/>
                <a:stretch>
                  <a:fillRect l="-166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 descr="ダイアグラム&#10;&#10;自動的に生成された説明">
            <a:extLst>
              <a:ext uri="{FF2B5EF4-FFF2-40B4-BE49-F238E27FC236}">
                <a16:creationId xmlns:a16="http://schemas.microsoft.com/office/drawing/2014/main" id="{2B8C96EC-5B71-4B06-74C6-73B78A9D5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78" y="752900"/>
            <a:ext cx="6043382" cy="2914225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15D7DC0-9858-D263-5B3F-52B878F32DF6}"/>
              </a:ext>
            </a:extLst>
          </p:cNvPr>
          <p:cNvSpPr/>
          <p:nvPr/>
        </p:nvSpPr>
        <p:spPr>
          <a:xfrm>
            <a:off x="5972175" y="1647824"/>
            <a:ext cx="5514975" cy="199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1E66344-4C18-7D82-BAC4-C5EFCCE4783B}"/>
              </a:ext>
            </a:extLst>
          </p:cNvPr>
          <p:cNvSpPr/>
          <p:nvPr/>
        </p:nvSpPr>
        <p:spPr>
          <a:xfrm>
            <a:off x="8949765" y="685800"/>
            <a:ext cx="3019425" cy="139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FDA4577-CD07-BFF7-E014-94880AFA7328}"/>
              </a:ext>
            </a:extLst>
          </p:cNvPr>
          <p:cNvSpPr/>
          <p:nvPr/>
        </p:nvSpPr>
        <p:spPr>
          <a:xfrm>
            <a:off x="7105993" y="646818"/>
            <a:ext cx="3019425" cy="538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297EA22-B1E7-9C4D-A715-2E1C794F2490}"/>
              </a:ext>
            </a:extLst>
          </p:cNvPr>
          <p:cNvSpPr/>
          <p:nvPr/>
        </p:nvSpPr>
        <p:spPr>
          <a:xfrm>
            <a:off x="7172668" y="849031"/>
            <a:ext cx="3019425" cy="139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9267DF-58EC-704F-C43B-9CCCA3A81D9F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8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01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FESTA: Gen</a:t>
            </a:r>
            <a:endParaRPr kumimoji="1" lang="ja-JP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62241" y="4054900"/>
                <a:ext cx="11024909" cy="84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1" i="0" smtClean="0"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0" smtClean="0">
                            <a:latin typeface="Cambria Math" panose="02040503050406030204" pitchFamily="18" charset="0"/>
                          </a:rPr>
                          <m:t>𝐩𝐚𝐫𝐚𝐦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Compute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-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1" y="4054900"/>
                <a:ext cx="11024909" cy="847220"/>
              </a:xfrm>
              <a:prstGeom prst="rect">
                <a:avLst/>
              </a:prstGeom>
              <a:blipFill>
                <a:blip r:embed="rId3"/>
                <a:stretch>
                  <a:fillRect l="-885" t="-5755" b="-129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 descr="ダイアグラム&#10;&#10;自動的に生成された説明">
            <a:extLst>
              <a:ext uri="{FF2B5EF4-FFF2-40B4-BE49-F238E27FC236}">
                <a16:creationId xmlns:a16="http://schemas.microsoft.com/office/drawing/2014/main" id="{2B8C96EC-5B71-4B06-74C6-73B78A9D5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78" y="752900"/>
            <a:ext cx="6043382" cy="2914225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15D7DC0-9858-D263-5B3F-52B878F32DF6}"/>
              </a:ext>
            </a:extLst>
          </p:cNvPr>
          <p:cNvSpPr/>
          <p:nvPr/>
        </p:nvSpPr>
        <p:spPr>
          <a:xfrm>
            <a:off x="5972175" y="1647824"/>
            <a:ext cx="5514975" cy="199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1E66344-4C18-7D82-BAC4-C5EFCCE4783B}"/>
              </a:ext>
            </a:extLst>
          </p:cNvPr>
          <p:cNvSpPr/>
          <p:nvPr/>
        </p:nvSpPr>
        <p:spPr>
          <a:xfrm>
            <a:off x="8949765" y="685800"/>
            <a:ext cx="3019425" cy="139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FDA4577-CD07-BFF7-E014-94880AFA7328}"/>
              </a:ext>
            </a:extLst>
          </p:cNvPr>
          <p:cNvSpPr/>
          <p:nvPr/>
        </p:nvSpPr>
        <p:spPr>
          <a:xfrm>
            <a:off x="7105993" y="646818"/>
            <a:ext cx="3019425" cy="538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88D0C6-39E2-2029-35DF-582EC3182BD0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8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3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FESTA: Gen</a:t>
            </a:r>
            <a:endParaRPr kumimoji="1" lang="ja-JP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62241" y="4054900"/>
                <a:ext cx="11024909" cy="1232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1" i="0" smtClean="0"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0" smtClean="0">
                            <a:latin typeface="Cambria Math" panose="02040503050406030204" pitchFamily="18" charset="0"/>
                          </a:rPr>
                          <m:t>𝐩𝐚𝐫𝐚𝐦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Compute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-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400" dirty="0">
                    <a:latin typeface="Century Schoolbook" panose="02040604050505020304" pitchFamily="18" charset="0"/>
                  </a:rPr>
                  <a:t>Compute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-isogeny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1" y="4054900"/>
                <a:ext cx="11024909" cy="1232773"/>
              </a:xfrm>
              <a:prstGeom prst="rect">
                <a:avLst/>
              </a:prstGeom>
              <a:blipFill>
                <a:blip r:embed="rId3"/>
                <a:stretch>
                  <a:fillRect l="-885" t="-3960" b="-89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 descr="ダイアグラム&#10;&#10;自動的に生成された説明">
            <a:extLst>
              <a:ext uri="{FF2B5EF4-FFF2-40B4-BE49-F238E27FC236}">
                <a16:creationId xmlns:a16="http://schemas.microsoft.com/office/drawing/2014/main" id="{2B8C96EC-5B71-4B06-74C6-73B78A9D5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78" y="752900"/>
            <a:ext cx="6043382" cy="291422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67FD61B-4576-77B6-5FBC-6910AFB8C526}"/>
              </a:ext>
            </a:extLst>
          </p:cNvPr>
          <p:cNvSpPr/>
          <p:nvPr/>
        </p:nvSpPr>
        <p:spPr>
          <a:xfrm>
            <a:off x="5972175" y="1647824"/>
            <a:ext cx="5514975" cy="199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43DBF1-3A34-E9DD-5FD3-99A12D857A0F}"/>
              </a:ext>
            </a:extLst>
          </p:cNvPr>
          <p:cNvSpPr/>
          <p:nvPr/>
        </p:nvSpPr>
        <p:spPr>
          <a:xfrm>
            <a:off x="7105993" y="646818"/>
            <a:ext cx="3019425" cy="538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7D811EC-2BCA-E63B-2B51-647B8DFEED27}"/>
              </a:ext>
            </a:extLst>
          </p:cNvPr>
          <p:cNvSpPr/>
          <p:nvPr/>
        </p:nvSpPr>
        <p:spPr>
          <a:xfrm>
            <a:off x="10278160" y="752899"/>
            <a:ext cx="1638300" cy="540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218193-6759-2E5A-22D8-60316D0C70D9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8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32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FESTA: Gen</a:t>
            </a:r>
            <a:endParaRPr kumimoji="1" lang="ja-JP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62241" y="4054900"/>
                <a:ext cx="11024909" cy="1623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1" i="0" smtClean="0"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0" smtClean="0">
                            <a:latin typeface="Cambria Math" panose="02040503050406030204" pitchFamily="18" charset="0"/>
                          </a:rPr>
                          <m:t>𝐩𝐚𝐫𝐚𝐦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Compute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-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400" dirty="0">
                    <a:latin typeface="Century Schoolbook" panose="02040604050505020304" pitchFamily="18" charset="0"/>
                  </a:rPr>
                  <a:t>Compute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-isogeny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400" dirty="0">
                    <a:latin typeface="Century Schoolbook" panose="02040604050505020304" pitchFamily="18" charset="0"/>
                  </a:rPr>
                  <a:t>Take a random matrix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 and l</a:t>
                </a:r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),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1" y="4054900"/>
                <a:ext cx="11024909" cy="1623265"/>
              </a:xfrm>
              <a:prstGeom prst="rect">
                <a:avLst/>
              </a:prstGeom>
              <a:blipFill>
                <a:blip r:embed="rId3"/>
                <a:stretch>
                  <a:fillRect l="-885" t="-3008" b="-60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 descr="ダイアグラム&#10;&#10;自動的に生成された説明">
            <a:extLst>
              <a:ext uri="{FF2B5EF4-FFF2-40B4-BE49-F238E27FC236}">
                <a16:creationId xmlns:a16="http://schemas.microsoft.com/office/drawing/2014/main" id="{2B8C96EC-5B71-4B06-74C6-73B78A9D5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78" y="752900"/>
            <a:ext cx="6043382" cy="291422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41C0B12-663B-004A-2C56-527CF7A4DEAF}"/>
              </a:ext>
            </a:extLst>
          </p:cNvPr>
          <p:cNvSpPr/>
          <p:nvPr/>
        </p:nvSpPr>
        <p:spPr>
          <a:xfrm>
            <a:off x="5972175" y="1647824"/>
            <a:ext cx="5514975" cy="199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82E01F-13AB-9211-5D3B-ACD0A85A0457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8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72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FESTA: Gen</a:t>
            </a:r>
            <a:endParaRPr kumimoji="1" lang="ja-JP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62241" y="4054900"/>
                <a:ext cx="11024909" cy="1992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1" i="0" smtClean="0"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0" smtClean="0">
                            <a:latin typeface="Cambria Math" panose="02040503050406030204" pitchFamily="18" charset="0"/>
                          </a:rPr>
                          <m:t>𝐩𝐚𝐫𝐚𝐦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Compute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-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400" dirty="0">
                    <a:latin typeface="Century Schoolbook" panose="02040604050505020304" pitchFamily="18" charset="0"/>
                  </a:rPr>
                  <a:t>Compute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-isogeny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400" dirty="0">
                    <a:latin typeface="Century Schoolbook" panose="02040604050505020304" pitchFamily="18" charset="0"/>
                  </a:rPr>
                  <a:t>Take a random matrix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 and l</a:t>
                </a:r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),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  <a:endParaRPr kumimoji="1" lang="ja-JP" altLang="en-US" sz="2400" dirty="0">
                  <a:solidFill>
                    <a:schemeClr val="tx1"/>
                  </a:solidFill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1" y="4054900"/>
                <a:ext cx="11024909" cy="1992597"/>
              </a:xfrm>
              <a:prstGeom prst="rect">
                <a:avLst/>
              </a:prstGeom>
              <a:blipFill>
                <a:blip r:embed="rId3"/>
                <a:stretch>
                  <a:fillRect l="-885" t="-2446" b="-61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 descr="ダイアグラム&#10;&#10;自動的に生成された説明">
            <a:extLst>
              <a:ext uri="{FF2B5EF4-FFF2-40B4-BE49-F238E27FC236}">
                <a16:creationId xmlns:a16="http://schemas.microsoft.com/office/drawing/2014/main" id="{2B8C96EC-5B71-4B06-74C6-73B78A9D5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78" y="752900"/>
            <a:ext cx="6043382" cy="291422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8633F6-A57B-60E9-4E9A-5E1B0BB6F656}"/>
              </a:ext>
            </a:extLst>
          </p:cNvPr>
          <p:cNvSpPr/>
          <p:nvPr/>
        </p:nvSpPr>
        <p:spPr>
          <a:xfrm>
            <a:off x="5972175" y="1647824"/>
            <a:ext cx="5514975" cy="199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EA80A4-15FC-E8B7-7079-4E803DA9B1F9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8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08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FESTA: Enc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15" name="図 14" descr="ダイアグラム&#10;&#10;自動的に生成された説明">
            <a:extLst>
              <a:ext uri="{FF2B5EF4-FFF2-40B4-BE49-F238E27FC236}">
                <a16:creationId xmlns:a16="http://schemas.microsoft.com/office/drawing/2014/main" id="{C6A1CD2C-8409-5C90-C0E0-2007D9ABA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78" y="752900"/>
            <a:ext cx="6043382" cy="2914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78157" y="3424727"/>
                <a:ext cx="8216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1" i="0" smtClean="0">
                        <a:latin typeface="Cambria Math" panose="02040503050406030204" pitchFamily="18" charset="0"/>
                      </a:rPr>
                      <m:t>𝐄𝐧𝐜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57" y="3424727"/>
                <a:ext cx="8216612" cy="461665"/>
              </a:xfrm>
              <a:prstGeom prst="rect">
                <a:avLst/>
              </a:prstGeom>
              <a:blipFill>
                <a:blip r:embed="rId4"/>
                <a:stretch>
                  <a:fillRect l="-148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4F169C8-3362-7EC7-AECD-C0C91064BCAC}"/>
              </a:ext>
            </a:extLst>
          </p:cNvPr>
          <p:cNvSpPr/>
          <p:nvPr/>
        </p:nvSpPr>
        <p:spPr>
          <a:xfrm>
            <a:off x="5972175" y="1647824"/>
            <a:ext cx="5514975" cy="199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49454E3-0397-C921-C594-64213FCC7C97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9/21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79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FESTA: Enc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15" name="図 14" descr="ダイアグラム&#10;&#10;自動的に生成された説明">
            <a:extLst>
              <a:ext uri="{FF2B5EF4-FFF2-40B4-BE49-F238E27FC236}">
                <a16:creationId xmlns:a16="http://schemas.microsoft.com/office/drawing/2014/main" id="{C6A1CD2C-8409-5C90-C0E0-2007D9ABA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78" y="752900"/>
            <a:ext cx="6043382" cy="2914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78157" y="3424727"/>
                <a:ext cx="8216612" cy="1960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1" i="0" smtClean="0">
                        <a:latin typeface="Cambria Math" panose="02040503050406030204" pitchFamily="18" charset="0"/>
                      </a:rPr>
                      <m:t>𝐄𝐧𝐜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Convert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into </a:t>
                </a:r>
              </a:p>
              <a:p>
                <a:r>
                  <a:rPr lang="en-US" altLang="ja-JP" sz="2400" dirty="0">
                    <a:latin typeface="Century Schoolbook" panose="02040604050505020304" pitchFamily="18" charset="0"/>
                  </a:rPr>
                  <a:t> - </a:t>
                </a:r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-isogeny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, </a:t>
                </a:r>
              </a:p>
              <a:p>
                <a:r>
                  <a:rPr lang="en-US" altLang="ja-JP" sz="2400" dirty="0">
                    <a:latin typeface="Century Schoolbook" panose="02040604050505020304" pitchFamily="18" charset="0"/>
                  </a:rPr>
                  <a:t> -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-isogeny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, </a:t>
                </a:r>
              </a:p>
              <a:p>
                <a:r>
                  <a:rPr lang="en-US" altLang="ja-JP" sz="2400" dirty="0">
                    <a:latin typeface="Century Schoolbook" panose="02040604050505020304" pitchFamily="18" charset="0"/>
                  </a:rPr>
                  <a:t> - </a:t>
                </a:r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a random matrix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57" y="3424727"/>
                <a:ext cx="8216612" cy="1960152"/>
              </a:xfrm>
              <a:prstGeom prst="rect">
                <a:avLst/>
              </a:prstGeom>
              <a:blipFill>
                <a:blip r:embed="rId4"/>
                <a:stretch>
                  <a:fillRect l="-1113" t="-2492" b="-49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4DF25D9-A320-CF5B-24DB-9F5CC3569411}"/>
              </a:ext>
            </a:extLst>
          </p:cNvPr>
          <p:cNvSpPr/>
          <p:nvPr/>
        </p:nvSpPr>
        <p:spPr>
          <a:xfrm>
            <a:off x="5638800" y="2316956"/>
            <a:ext cx="1133475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977B6C7-5E4C-5873-8082-8091CCE0C9E7}"/>
              </a:ext>
            </a:extLst>
          </p:cNvPr>
          <p:cNvSpPr/>
          <p:nvPr/>
        </p:nvSpPr>
        <p:spPr>
          <a:xfrm>
            <a:off x="10648950" y="2309812"/>
            <a:ext cx="1133475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19D231A-8119-125F-470C-F206A53FE8A2}"/>
              </a:ext>
            </a:extLst>
          </p:cNvPr>
          <p:cNvSpPr/>
          <p:nvPr/>
        </p:nvSpPr>
        <p:spPr>
          <a:xfrm>
            <a:off x="6219825" y="3066624"/>
            <a:ext cx="5294018" cy="49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C1E4C99-2832-14F4-922E-1CDF9B105494}"/>
              </a:ext>
            </a:extLst>
          </p:cNvPr>
          <p:cNvSpPr/>
          <p:nvPr/>
        </p:nvSpPr>
        <p:spPr>
          <a:xfrm>
            <a:off x="7105651" y="1647825"/>
            <a:ext cx="3143250" cy="1114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C30B69-D70F-B388-04E5-62826C911E02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9/21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6A22103-9E08-732E-57F9-8CE0E14B0A99}"/>
                  </a:ext>
                </a:extLst>
              </p:cNvPr>
              <p:cNvSpPr txBox="1"/>
              <p:nvPr/>
            </p:nvSpPr>
            <p:spPr>
              <a:xfrm>
                <a:off x="8420101" y="2139716"/>
                <a:ext cx="514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kumimoji="1" lang="ja-JP" altLang="en-US" b="1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6A22103-9E08-732E-57F9-8CE0E14B0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01" y="2139716"/>
                <a:ext cx="5143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22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FESTA: Enc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15" name="図 14" descr="ダイアグラム&#10;&#10;自動的に生成された説明">
            <a:extLst>
              <a:ext uri="{FF2B5EF4-FFF2-40B4-BE49-F238E27FC236}">
                <a16:creationId xmlns:a16="http://schemas.microsoft.com/office/drawing/2014/main" id="{C6A1CD2C-8409-5C90-C0E0-2007D9ABA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78" y="752900"/>
            <a:ext cx="6043382" cy="2914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78157" y="3424727"/>
                <a:ext cx="8216612" cy="269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1" i="0" smtClean="0">
                        <a:latin typeface="Cambria Math" panose="02040503050406030204" pitchFamily="18" charset="0"/>
                      </a:rPr>
                      <m:t>𝐄𝐧𝐜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Convert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into </a:t>
                </a:r>
              </a:p>
              <a:p>
                <a:r>
                  <a:rPr lang="en-US" altLang="ja-JP" sz="2400" dirty="0">
                    <a:latin typeface="Century Schoolbook" panose="02040604050505020304" pitchFamily="18" charset="0"/>
                  </a:rPr>
                  <a:t> - </a:t>
                </a:r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-isogeny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, </a:t>
                </a:r>
              </a:p>
              <a:p>
                <a:r>
                  <a:rPr lang="en-US" altLang="ja-JP" sz="2400" dirty="0">
                    <a:latin typeface="Century Schoolbook" panose="02040604050505020304" pitchFamily="18" charset="0"/>
                  </a:rPr>
                  <a:t> -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-isogeny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, </a:t>
                </a:r>
              </a:p>
              <a:p>
                <a:r>
                  <a:rPr lang="en-US" altLang="ja-JP" sz="2400" dirty="0">
                    <a:latin typeface="Century Schoolbook" panose="02040604050505020304" pitchFamily="18" charset="0"/>
                  </a:rPr>
                  <a:t> - </a:t>
                </a:r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a random matrix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57" y="3424727"/>
                <a:ext cx="8216612" cy="2698816"/>
              </a:xfrm>
              <a:prstGeom prst="rect">
                <a:avLst/>
              </a:prstGeom>
              <a:blipFill>
                <a:blip r:embed="rId4"/>
                <a:stretch>
                  <a:fillRect l="-1113" t="-1806" b="-40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4ED772E-348E-82AF-2E15-8BDA754A7E20}"/>
              </a:ext>
            </a:extLst>
          </p:cNvPr>
          <p:cNvSpPr/>
          <p:nvPr/>
        </p:nvSpPr>
        <p:spPr>
          <a:xfrm>
            <a:off x="7105651" y="1647825"/>
            <a:ext cx="3143250" cy="1114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441727-B421-DA2B-23E3-9CE82D56EE58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9/21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8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0EF67E-641E-F985-D3C3-AEA38C18D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Autofit/>
          </a:bodyPr>
          <a:lstStyle/>
          <a:p>
            <a:r>
              <a:rPr kumimoji="1" lang="en-US" altLang="ja-JP" sz="4800" dirty="0">
                <a:latin typeface="Century Schoolbook" panose="02040604050505020304" pitchFamily="18" charset="0"/>
              </a:rPr>
              <a:t>Introduction</a:t>
            </a:r>
            <a:endParaRPr kumimoji="1" lang="ja-JP" altLang="en-US" sz="48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FESTA: Enc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15" name="図 14" descr="ダイアグラム&#10;&#10;自動的に生成された説明">
            <a:extLst>
              <a:ext uri="{FF2B5EF4-FFF2-40B4-BE49-F238E27FC236}">
                <a16:creationId xmlns:a16="http://schemas.microsoft.com/office/drawing/2014/main" id="{C6A1CD2C-8409-5C90-C0E0-2007D9ABA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78" y="752900"/>
            <a:ext cx="6043382" cy="2914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78157" y="3424727"/>
                <a:ext cx="8216612" cy="3068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1" i="0" smtClean="0">
                        <a:latin typeface="Cambria Math" panose="02040503050406030204" pitchFamily="18" charset="0"/>
                      </a:rPr>
                      <m:t>𝐄𝐧𝐜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Convert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into </a:t>
                </a:r>
              </a:p>
              <a:p>
                <a:r>
                  <a:rPr lang="en-US" altLang="ja-JP" sz="2400" dirty="0">
                    <a:latin typeface="Century Schoolbook" panose="02040604050505020304" pitchFamily="18" charset="0"/>
                  </a:rPr>
                  <a:t> - </a:t>
                </a:r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-isogeny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, </a:t>
                </a:r>
              </a:p>
              <a:p>
                <a:r>
                  <a:rPr lang="en-US" altLang="ja-JP" sz="2400" dirty="0">
                    <a:latin typeface="Century Schoolbook" panose="02040604050505020304" pitchFamily="18" charset="0"/>
                  </a:rPr>
                  <a:t> -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-isogeny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, </a:t>
                </a:r>
              </a:p>
              <a:p>
                <a:r>
                  <a:rPr lang="en-US" altLang="ja-JP" sz="2400" dirty="0">
                    <a:latin typeface="Century Schoolbook" panose="02040604050505020304" pitchFamily="18" charset="0"/>
                  </a:rPr>
                  <a:t> - </a:t>
                </a:r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a random matrix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57" y="3424727"/>
                <a:ext cx="8216612" cy="3068148"/>
              </a:xfrm>
              <a:prstGeom prst="rect">
                <a:avLst/>
              </a:prstGeom>
              <a:blipFill>
                <a:blip r:embed="rId4"/>
                <a:stretch>
                  <a:fillRect l="-1113" t="-1590" b="-3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07702F9-5679-8CA0-D3AC-F3D5CEFE4DD7}"/>
              </a:ext>
            </a:extLst>
          </p:cNvPr>
          <p:cNvSpPr/>
          <p:nvPr/>
        </p:nvSpPr>
        <p:spPr>
          <a:xfrm>
            <a:off x="7105651" y="1690688"/>
            <a:ext cx="3143250" cy="1114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BF126B-BD45-8514-504B-0D3A24E46AF4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9/21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23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FESTA: Dec</a:t>
            </a:r>
            <a:endParaRPr kumimoji="1" lang="ja-JP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9662" y="3061999"/>
                <a:ext cx="111217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d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2" y="3061999"/>
                <a:ext cx="11121737" cy="461665"/>
              </a:xfrm>
              <a:prstGeom prst="rect">
                <a:avLst/>
              </a:prstGeom>
              <a:blipFill>
                <a:blip r:embed="rId3"/>
                <a:stretch>
                  <a:fillRect l="-110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 descr="ダイアグラム&#10;&#10;自動的に生成された説明">
            <a:extLst>
              <a:ext uri="{FF2B5EF4-FFF2-40B4-BE49-F238E27FC236}">
                <a16:creationId xmlns:a16="http://schemas.microsoft.com/office/drawing/2014/main" id="{602F443D-D534-0CD1-4086-319F50789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733850"/>
            <a:ext cx="5257798" cy="3161463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4DB28B7-6C1B-D23E-19E2-75F93EE0CA24}"/>
              </a:ext>
            </a:extLst>
          </p:cNvPr>
          <p:cNvSpPr/>
          <p:nvPr/>
        </p:nvSpPr>
        <p:spPr>
          <a:xfrm>
            <a:off x="6972300" y="1797850"/>
            <a:ext cx="3438525" cy="1090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58611AC-2EEB-EF14-3782-86E79EC7C221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10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34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FESTA: Dec</a:t>
            </a:r>
            <a:endParaRPr kumimoji="1" lang="ja-JP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9662" y="3061999"/>
                <a:ext cx="11121737" cy="1271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d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2" y="3061999"/>
                <a:ext cx="11121737" cy="1271823"/>
              </a:xfrm>
              <a:prstGeom prst="rect">
                <a:avLst/>
              </a:prstGeom>
              <a:blipFill>
                <a:blip r:embed="rId3"/>
                <a:stretch>
                  <a:fillRect l="-822" t="-3828" b="-76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8F69448E-33D0-6E65-B1D3-0D0FC9C5A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733850"/>
            <a:ext cx="5257798" cy="316146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7871BA-8289-A34A-B87A-34D8C9CA5C75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10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10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FESTA: Dec</a:t>
            </a:r>
            <a:endParaRPr kumimoji="1" lang="ja-JP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9662" y="3061999"/>
                <a:ext cx="11121737" cy="2563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d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Using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, compute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ja-JP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=</m:t>
                      </m:r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2" y="3061999"/>
                <a:ext cx="11121737" cy="2563202"/>
              </a:xfrm>
              <a:prstGeom prst="rect">
                <a:avLst/>
              </a:prstGeom>
              <a:blipFill>
                <a:blip r:embed="rId3"/>
                <a:stretch>
                  <a:fillRect l="-822" t="-19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7C047E95-12A3-FED7-DC94-EBE3CC9C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733850"/>
            <a:ext cx="5257798" cy="3161463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4F48CFF-C41D-3448-7583-65AD0DD774F8}"/>
              </a:ext>
            </a:extLst>
          </p:cNvPr>
          <p:cNvCxnSpPr/>
          <p:nvPr/>
        </p:nvCxnSpPr>
        <p:spPr>
          <a:xfrm>
            <a:off x="7162800" y="3100099"/>
            <a:ext cx="306705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A883F7E-FED3-F0EA-6BB6-F1EEAC3E48DC}"/>
              </a:ext>
            </a:extLst>
          </p:cNvPr>
          <p:cNvSpPr/>
          <p:nvPr/>
        </p:nvSpPr>
        <p:spPr>
          <a:xfrm>
            <a:off x="10201276" y="3222187"/>
            <a:ext cx="638174" cy="53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6912F5A-D302-A649-A5EC-AD4425C15767}"/>
                  </a:ext>
                </a:extLst>
              </p:cNvPr>
              <p:cNvSpPr txBox="1"/>
              <p:nvPr/>
            </p:nvSpPr>
            <p:spPr>
              <a:xfrm>
                <a:off x="10182226" y="3212662"/>
                <a:ext cx="2095499" cy="541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1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ja-JP" sz="1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ja-JP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3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1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altLang="ja-JP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3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1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altLang="ja-JP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ja-JP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ja-JP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ja-JP" sz="1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3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1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13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3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6912F5A-D302-A649-A5EC-AD4425C15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226" y="3212662"/>
                <a:ext cx="2095499" cy="541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336680F-D4A4-61D1-5D3D-36962B56FF01}"/>
                  </a:ext>
                </a:extLst>
              </p:cNvPr>
              <p:cNvSpPr txBox="1"/>
              <p:nvPr/>
            </p:nvSpPr>
            <p:spPr>
              <a:xfrm>
                <a:off x="7315206" y="3095091"/>
                <a:ext cx="2914644" cy="348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336680F-D4A4-61D1-5D3D-36962B56F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6" y="3095091"/>
                <a:ext cx="2914644" cy="348942"/>
              </a:xfrm>
              <a:prstGeom prst="rect">
                <a:avLst/>
              </a:prstGeom>
              <a:blipFill>
                <a:blip r:embed="rId6"/>
                <a:stretch>
                  <a:fillRect t="-1754"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8D15002-3C2D-596C-2F04-AC45340566AA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10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98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FESTA: Dec</a:t>
            </a:r>
            <a:endParaRPr kumimoji="1" lang="ja-JP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9662" y="3061971"/>
                <a:ext cx="11121737" cy="3729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d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kumimoji="1" lang="en-US" altLang="ja-JP" sz="24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Using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, compute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ja-JP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=</m:t>
                      </m:r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  <a:latin typeface="Century Schoolbook" panose="02040604050505020304" pitchFamily="18" charset="0"/>
                </a:endParaRPr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altLang="ja-JP" sz="2400" b="0" dirty="0"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ja-JP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𝐊𝐚𝐧𝐢𝐄𝐯𝐚</m:t>
                    </m:r>
                    <m:sSub>
                      <m:sSubPr>
                        <m:ctrlP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𝐥</m:t>
                        </m:r>
                      </m:e>
                      <m:sub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kumimoji="1" lang="en-US" altLang="ja-JP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from</a:t>
                </a: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altLang="ja-JP" sz="2400" dirty="0">
                    <a:latin typeface="Century Schoolbook" panose="02040604050505020304" pitchFamily="18" charset="0"/>
                  </a:rPr>
                  <a:t>Convert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.</a:t>
                </a:r>
                <a:endParaRPr kumimoji="1" lang="ja-JP" altLang="en-US" sz="24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2" y="3061971"/>
                <a:ext cx="11121737" cy="3729354"/>
              </a:xfrm>
              <a:prstGeom prst="rect">
                <a:avLst/>
              </a:prstGeom>
              <a:blipFill>
                <a:blip r:embed="rId3"/>
                <a:stretch>
                  <a:fillRect l="-822" t="-1307" b="-2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1A1861C3-123B-E4B6-51DE-6BB4DC5AB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733850"/>
            <a:ext cx="5257798" cy="3161463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16AA7606-12AB-15CA-9A44-B16D4ACCA0B4}"/>
              </a:ext>
            </a:extLst>
          </p:cNvPr>
          <p:cNvCxnSpPr/>
          <p:nvPr/>
        </p:nvCxnSpPr>
        <p:spPr>
          <a:xfrm>
            <a:off x="7162800" y="3095091"/>
            <a:ext cx="306705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629129D-3547-EDDE-D9D5-B7197F06974C}"/>
              </a:ext>
            </a:extLst>
          </p:cNvPr>
          <p:cNvSpPr/>
          <p:nvPr/>
        </p:nvSpPr>
        <p:spPr>
          <a:xfrm>
            <a:off x="10201276" y="3222187"/>
            <a:ext cx="638174" cy="53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3CB3132-F59E-803A-DCA1-A62DEE7B12D7}"/>
                  </a:ext>
                </a:extLst>
              </p:cNvPr>
              <p:cNvSpPr txBox="1"/>
              <p:nvPr/>
            </p:nvSpPr>
            <p:spPr>
              <a:xfrm>
                <a:off x="7315206" y="3095091"/>
                <a:ext cx="2914644" cy="348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3CB3132-F59E-803A-DCA1-A62DEE7B1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6" y="3095091"/>
                <a:ext cx="2914644" cy="348942"/>
              </a:xfrm>
              <a:prstGeom prst="rect">
                <a:avLst/>
              </a:prstGeom>
              <a:blipFill>
                <a:blip r:embed="rId5"/>
                <a:stretch>
                  <a:fillRect t="-1754"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82F0E46-A1EA-CFB3-2CE4-BBF23306F606}"/>
                  </a:ext>
                </a:extLst>
              </p:cNvPr>
              <p:cNvSpPr txBox="1"/>
              <p:nvPr/>
            </p:nvSpPr>
            <p:spPr>
              <a:xfrm>
                <a:off x="10182226" y="3212662"/>
                <a:ext cx="2095499" cy="541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1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ja-JP" sz="1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ja-JP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3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1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altLang="ja-JP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3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1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altLang="ja-JP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ja-JP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ja-JP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ja-JP" sz="1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3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1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13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3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82F0E46-A1EA-CFB3-2CE4-BBF23306F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226" y="3212662"/>
                <a:ext cx="2095499" cy="5418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7B0D43F-E6AA-008B-61E7-461C95718466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10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06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Concrete Parameter for FESTA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1C2376C-4389-A514-6C71-0E786F645023}"/>
                  </a:ext>
                </a:extLst>
              </p:cNvPr>
              <p:cNvSpPr txBox="1"/>
              <p:nvPr/>
            </p:nvSpPr>
            <p:spPr>
              <a:xfrm>
                <a:off x="1317594" y="2158172"/>
                <a:ext cx="9104790" cy="4077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59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6299·6719·9181</m:t>
                            </m:r>
                          </m:e>
                        </m:d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kumimoji="1" lang="en-US" altLang="ja-JP" sz="7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3023·3359·4409·5039·19531·22679·41161</m:t>
                            </m:r>
                          </m:e>
                        </m:d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kumimoji="1" lang="en-US" altLang="ja-JP" sz="7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·19·29·37·83·139·167·251·419·421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⋅7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01·839·1009·1259·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3061·3779</m:t>
                            </m:r>
                          </m:e>
                        </m:d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lang="en-US" altLang="ja-JP" sz="7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=7·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·7·11·13·17·41·43·71·89·127·211·281·503·63</m:t>
                            </m:r>
                            <m: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  <m:t>1·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2309·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2521·2647·2729</m:t>
                            </m:r>
                          </m:e>
                        </m:d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kumimoji="1" lang="en-US" altLang="ja-JP" sz="7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=1492184945093476592520242083925044182103921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kumimoji="1" lang="en-US" altLang="ja-JP" sz="7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=25617331336429939300166693069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kumimoji="1" lang="en-US" altLang="ja-JP" sz="7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=632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=107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kumimoji="1" lang="en-US" altLang="ja-JP" sz="7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𝑠𝑓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.     </a:t>
                </a:r>
                <a14:m>
                  <m:oMath xmlns:m="http://schemas.openxmlformats.org/officeDocument/2006/math">
                    <m:r>
                      <a:rPr lang="ja-JP" altLang="en-US" sz="2000" b="0" i="1" dirty="0">
                        <a:latin typeface="Cambria Math" panose="02040503050406030204" pitchFamily="18" charset="0"/>
                      </a:rPr>
                      <m:t>▷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kumimoji="1" lang="en-US" altLang="ja-JP" sz="20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1C2376C-4389-A514-6C71-0E786F645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594" y="2158172"/>
                <a:ext cx="9104790" cy="4077719"/>
              </a:xfrm>
              <a:prstGeom prst="rect">
                <a:avLst/>
              </a:prstGeom>
              <a:blipFill>
                <a:blip r:embed="rId3"/>
                <a:stretch>
                  <a:fillRect t="-747" b="-1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8529519-3399-6351-BD45-28E47BAFADCB}"/>
                  </a:ext>
                </a:extLst>
              </p:cNvPr>
              <p:cNvSpPr txBox="1"/>
              <p:nvPr/>
            </p:nvSpPr>
            <p:spPr>
              <a:xfrm>
                <a:off x="838200" y="1505188"/>
                <a:ext cx="61255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Parameter for NIST level 1 (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):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8529519-3399-6351-BD45-28E47BAFA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05188"/>
                <a:ext cx="6125593" cy="461665"/>
              </a:xfrm>
              <a:prstGeom prst="rect">
                <a:avLst/>
              </a:prstGeom>
              <a:blipFill>
                <a:blip r:embed="rId4"/>
                <a:stretch>
                  <a:fillRect l="-1594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5E82DE-CBA2-968A-ED0B-E693194A465E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11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52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Why FESTA’s Parameter So Large?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8200" y="1884082"/>
            <a:ext cx="1104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entury Schoolbook" panose="02040604050505020304" pitchFamily="18" charset="0"/>
              </a:rPr>
              <a:t>The parameter must satisfy the following</a:t>
            </a:r>
            <a:r>
              <a:rPr lang="en-US" altLang="ja-JP" sz="2400" dirty="0">
                <a:latin typeface="Century Schoolbook" panose="02040604050505020304" pitchFamily="18" charset="0"/>
              </a:rPr>
              <a:t>:</a:t>
            </a:r>
            <a:r>
              <a:rPr kumimoji="1" lang="ja-JP" altLang="en-US" sz="2400" i="1" dirty="0">
                <a:latin typeface="Century Schoolbook" panose="02040604050505020304" pitchFamily="18" charset="0"/>
              </a:rPr>
              <a:t> </a:t>
            </a:r>
            <a:endParaRPr kumimoji="1" lang="en-US" altLang="ja-JP" sz="2400" i="1" dirty="0">
              <a:latin typeface="Century Schoolbook" panose="020406040505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62B3B9-A983-0900-960C-36536EBD8E7D}"/>
              </a:ext>
            </a:extLst>
          </p:cNvPr>
          <p:cNvSpPr txBox="1"/>
          <p:nvPr/>
        </p:nvSpPr>
        <p:spPr>
          <a:xfrm>
            <a:off x="7466950" y="4017516"/>
            <a:ext cx="4565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Century Schoolbook" panose="02040604050505020304" pitchFamily="18" charset="0"/>
              </a:rPr>
              <a:t>T</a:t>
            </a:r>
            <a:r>
              <a:rPr kumimoji="1" lang="en-US" altLang="ja-JP" sz="2000" b="1" dirty="0">
                <a:latin typeface="Century Schoolbook" panose="02040604050505020304" pitchFamily="18" charset="0"/>
              </a:rPr>
              <a:t>hese constraints (especially smoothness) are strong!</a:t>
            </a:r>
            <a:endParaRPr kumimoji="1" lang="ja-JP" altLang="en-US" sz="2000" b="1" dirty="0">
              <a:latin typeface="Century Schoolbook" panose="02040604050505020304" pitchFamily="18" charset="0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9B7A201-5E79-C93D-A3CA-38F5AB7F0821}"/>
              </a:ext>
            </a:extLst>
          </p:cNvPr>
          <p:cNvCxnSpPr>
            <a:cxnSpLocks/>
          </p:cNvCxnSpPr>
          <p:nvPr/>
        </p:nvCxnSpPr>
        <p:spPr>
          <a:xfrm flipH="1" flipV="1">
            <a:off x="7343775" y="3747041"/>
            <a:ext cx="381000" cy="453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96EE805-CFDE-4BCF-DBD0-735899F0E338}"/>
                  </a:ext>
                </a:extLst>
              </p:cNvPr>
              <p:cNvSpPr txBox="1"/>
              <p:nvPr/>
            </p:nvSpPr>
            <p:spPr>
              <a:xfrm>
                <a:off x="967083" y="2616222"/>
                <a:ext cx="7226533" cy="1896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: </a:t>
                </a:r>
                <a:r>
                  <a:rPr lang="en-US" altLang="ja-JP" sz="2400" i="1" dirty="0">
                    <a:latin typeface="Century Schoolbook" panose="02040604050505020304" pitchFamily="18" charset="0"/>
                  </a:rPr>
                  <a:t>smooth</a:t>
                </a:r>
                <a:r>
                  <a:rPr lang="en-US" altLang="ja-JP" sz="2400" b="1" dirty="0">
                    <a:latin typeface="Century Schoolbook" panose="02040604050505020304" pitchFamily="18" charset="0"/>
                  </a:rPr>
                  <a:t> 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integers larger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kumimoji="1" lang="en-US" altLang="ja-JP" sz="2400" dirty="0">
                  <a:latin typeface="Century Schoolbook" panose="020406040505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105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𝑠𝑓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 for small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ja-JP" sz="1050" dirty="0">
                  <a:latin typeface="Century Schoolbook" panose="020406040505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1050" dirty="0">
                  <a:latin typeface="Century Schoolbook" panose="020406040505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kumimoji="1" lang="en-US" altLang="ja-JP" sz="2400" dirty="0">
                  <a:latin typeface="Century Schoolbook" panose="020406040505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ja-JP" sz="12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96EE805-CFDE-4BCF-DBD0-735899F0E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83" y="2616222"/>
                <a:ext cx="7226533" cy="1896032"/>
              </a:xfrm>
              <a:prstGeom prst="rect">
                <a:avLst/>
              </a:prstGeom>
              <a:blipFill>
                <a:blip r:embed="rId3"/>
                <a:stretch>
                  <a:fillRect l="-1181" t="-25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大かっこ 6">
            <a:extLst>
              <a:ext uri="{FF2B5EF4-FFF2-40B4-BE49-F238E27FC236}">
                <a16:creationId xmlns:a16="http://schemas.microsoft.com/office/drawing/2014/main" id="{6827FADF-E49E-FA07-2390-68F9958FBE4B}"/>
              </a:ext>
            </a:extLst>
          </p:cNvPr>
          <p:cNvSpPr/>
          <p:nvPr/>
        </p:nvSpPr>
        <p:spPr>
          <a:xfrm>
            <a:off x="8014871" y="2616222"/>
            <a:ext cx="195309" cy="996057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420C9C1-DC7E-842D-7720-9F8A63EDEC10}"/>
                  </a:ext>
                </a:extLst>
              </p:cNvPr>
              <p:cNvSpPr txBox="1"/>
              <p:nvPr/>
            </p:nvSpPr>
            <p:spPr>
              <a:xfrm>
                <a:off x="8287808" y="2784993"/>
                <a:ext cx="3156479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Century Schoolbook" panose="02040604050505020304" pitchFamily="18" charset="0"/>
                  </a:rPr>
                  <a:t>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ja-JP" altLang="en-US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dirty="0">
                    <a:latin typeface="Century Schoolbook" panose="020406040505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-isogenies efficiently.</a:t>
                </a:r>
                <a:endParaRPr kumimoji="1" lang="ja-JP" altLang="en-US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420C9C1-DC7E-842D-7720-9F8A63EDE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808" y="2784993"/>
                <a:ext cx="3156479" cy="658514"/>
              </a:xfrm>
              <a:prstGeom prst="rect">
                <a:avLst/>
              </a:prstGeom>
              <a:blipFill>
                <a:blip r:embed="rId4"/>
                <a:stretch>
                  <a:fillRect l="-1741" t="-6481" r="-2321" b="-13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2837040-C35F-F252-B7EE-321998393730}"/>
              </a:ext>
            </a:extLst>
          </p:cNvPr>
          <p:cNvSpPr txBox="1"/>
          <p:nvPr/>
        </p:nvSpPr>
        <p:spPr>
          <a:xfrm>
            <a:off x="1358647" y="5460013"/>
            <a:ext cx="947470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Century Schoolbook" panose="02040604050505020304" pitchFamily="18" charset="0"/>
              </a:rPr>
              <a:t>We need</a:t>
            </a:r>
            <a:r>
              <a:rPr kumimoji="1" lang="en-US" altLang="ja-JP" sz="2800" b="1" dirty="0">
                <a:latin typeface="Century Schoolbook" panose="02040604050505020304" pitchFamily="18" charset="0"/>
              </a:rPr>
              <a:t> to compute </a:t>
            </a:r>
            <a:r>
              <a:rPr lang="en-US" altLang="ja-JP" sz="2800" b="1" i="1" dirty="0">
                <a:latin typeface="Century Schoolbook" panose="02040604050505020304" pitchFamily="18" charset="0"/>
              </a:rPr>
              <a:t>non-smooth</a:t>
            </a:r>
            <a:r>
              <a:rPr kumimoji="1" lang="en-US" altLang="ja-JP" sz="2800" b="1" i="1" dirty="0">
                <a:latin typeface="Century Schoolbook" panose="02040604050505020304" pitchFamily="18" charset="0"/>
              </a:rPr>
              <a:t> degree </a:t>
            </a:r>
            <a:r>
              <a:rPr kumimoji="1" lang="en-US" altLang="ja-JP" sz="2800" b="1" dirty="0">
                <a:latin typeface="Century Schoolbook" panose="02040604050505020304" pitchFamily="18" charset="0"/>
              </a:rPr>
              <a:t>isogenies!</a:t>
            </a:r>
            <a:endParaRPr kumimoji="1" lang="ja-JP" altLang="en-US" sz="2800" b="1" dirty="0">
              <a:latin typeface="Century Schoolbook" panose="020406040505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47C95D7-F0EE-10E9-B93E-9E6B4D6287C2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12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20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0EF67E-641E-F985-D3C3-AEA38C18D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Autofit/>
          </a:bodyPr>
          <a:lstStyle/>
          <a:p>
            <a:r>
              <a:rPr kumimoji="1" lang="en-US" altLang="ja-JP" sz="4800" dirty="0">
                <a:latin typeface="Century Schoolbook" panose="02040604050505020304" pitchFamily="18" charset="0"/>
              </a:rPr>
              <a:t>Our Contribution</a:t>
            </a:r>
            <a:endParaRPr kumimoji="1" lang="ja-JP" altLang="en-US" sz="48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43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98081" cy="45847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ja-JP" sz="2400" dirty="0">
                    <a:latin typeface="Century Schoolbook" panose="02040604050505020304" pitchFamily="18" charset="0"/>
                  </a:rPr>
                  <a:t>Let</a:t>
                </a:r>
                <a:r>
                  <a:rPr kumimoji="1" lang="en-US" altLang="ja-JP" sz="2400" b="0" dirty="0"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-US" altLang="ja-JP" sz="2400" b="0" dirty="0">
                    <a:latin typeface="Century Schoolbook" panose="02040604050505020304" pitchFamily="18" charset="0"/>
                  </a:rPr>
                  <a:t> for a small integer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b="0" dirty="0">
                    <a:latin typeface="Century Schoolbook" panose="02040604050505020304" pitchFamily="18" charset="0"/>
                  </a:rPr>
                  <a:t>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b="0" dirty="0">
                    <a:latin typeface="Century Schoolbook" panose="02040604050505020304" pitchFamily="18" charset="0"/>
                  </a:rPr>
                  <a:t> be a basis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ja-JP" sz="2400" b="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kumimoji="1" lang="en-US" altLang="ja-JP" sz="1000" b="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2400" dirty="0">
                    <a:latin typeface="Century Schoolbook" panose="02040604050505020304" pitchFamily="18" charset="0"/>
                  </a:rPr>
                  <a:t>Require</a:t>
                </a:r>
                <a:r>
                  <a:rPr kumimoji="1" lang="en-US" altLang="ja-JP" sz="2400" b="0" dirty="0">
                    <a:latin typeface="Century Schoolbook" panose="02040604050505020304" pitchFamily="18" charset="0"/>
                  </a:rPr>
                  <a:t>: 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Odd integer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; finite subset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Century Schoolbook" panose="02040604050505020304" pitchFamily="18" charset="0"/>
                  </a:rPr>
                  <a:t>Ensure</a:t>
                </a: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: 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Codomain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 of a random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-isogeny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ja-JP" altLang="en-US" sz="2400" dirty="0">
                    <a:latin typeface="Century Schoolbook" panose="02040604050505020304" pitchFamily="18" charset="0"/>
                  </a:rPr>
                  <a:t> 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; point images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b="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ja-JP" sz="24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lang="en-US" altLang="ja-JP" sz="24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lang="en-US" altLang="ja-JP" sz="24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2400" b="1" i="0" smtClean="0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→(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)):</m:t>
                    </m:r>
                  </m:oMath>
                </a14:m>
                <a:r>
                  <a:rPr kumimoji="1" lang="en-US" altLang="ja-JP" sz="2400" i="1" dirty="0">
                    <a:latin typeface="Century Schoolbook" panose="02040604050505020304" pitchFamily="18" charset="0"/>
                  </a:rPr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b="1" i="0" smtClean="0">
                        <a:latin typeface="Cambria Math" panose="02040503050406030204" pitchFamily="18" charset="0"/>
                      </a:rPr>
                      <m:t>𝐅𝐮𝐥𝐥𝐑𝐞𝐩𝐫𝐞𝐬𝐞𝐧𝐭𝐈𝐧𝐭𝐞𝐠𝐞𝐫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en-US" altLang="ja-JP" sz="2400" i="1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b="1" i="0" smtClean="0">
                        <a:latin typeface="Cambria Math" panose="02040503050406030204" pitchFamily="18" charset="0"/>
                      </a:rPr>
                      <m:t>𝐊𝐚𝐧𝐢𝐄𝐯𝐚</m:t>
                    </m:r>
                    <m:sSub>
                      <m:sSub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0" smtClean="0">
                            <a:latin typeface="Cambria Math" panose="02040503050406030204" pitchFamily="18" charset="0"/>
                          </a:rPr>
                          <m:t>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),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kumimoji="1" lang="en-US" altLang="ja-JP" sz="2400" i="1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Return</a:t>
                </a:r>
                <a:r>
                  <a:rPr kumimoji="1" lang="en-US" altLang="ja-JP" sz="2400" i="1" dirty="0"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en-US" altLang="ja-JP" sz="2400" i="1" dirty="0"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98081" cy="4584700"/>
              </a:xfrm>
              <a:blipFill>
                <a:blip r:embed="rId3"/>
                <a:stretch>
                  <a:fillRect l="-839" t="-2656" b="-6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B9FC4C0-85C5-423B-D14E-EFA75257C617}"/>
              </a:ext>
            </a:extLst>
          </p:cNvPr>
          <p:cNvGrpSpPr/>
          <p:nvPr/>
        </p:nvGrpSpPr>
        <p:grpSpPr>
          <a:xfrm>
            <a:off x="7613506" y="3472133"/>
            <a:ext cx="3335161" cy="1808351"/>
            <a:chOff x="7613506" y="3319733"/>
            <a:chExt cx="3335161" cy="1808351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B5AE0368-F274-F253-DDCB-2C05F1416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506" y="3319733"/>
              <a:ext cx="3335161" cy="180835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C37F0D34-6E51-C746-AD1B-1D9039B602CC}"/>
                    </a:ext>
                  </a:extLst>
                </p:cNvPr>
                <p:cNvSpPr txBox="1"/>
                <p:nvPr/>
              </p:nvSpPr>
              <p:spPr>
                <a:xfrm>
                  <a:off x="8400906" y="4683862"/>
                  <a:ext cx="182880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:(</m:t>
                      </m:r>
                      <m:sSup>
                        <m:sSupPr>
                          <m:ctrlP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en-US" altLang="ja-JP" sz="1200" dirty="0"/>
                    <a:t>-isogeny</a:t>
                  </a:r>
                  <a:endParaRPr kumimoji="1" lang="ja-JP" altLang="en-US" sz="1200" dirty="0"/>
                </a:p>
              </p:txBody>
            </p:sp>
          </mc:Choice>
          <mc:Fallback xmlns="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C37F0D34-6E51-C746-AD1B-1D9039B602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906" y="4683862"/>
                  <a:ext cx="1828800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New </a:t>
            </a:r>
            <a:r>
              <a:rPr kumimoji="1" lang="en-US" altLang="ja-JP" dirty="0">
                <a:latin typeface="Century Schoolbook" panose="02040604050505020304" pitchFamily="18" charset="0"/>
              </a:rPr>
              <a:t>Algorithm: </a:t>
            </a:r>
            <a:r>
              <a:rPr kumimoji="1" lang="en-US" altLang="ja-JP" dirty="0" err="1">
                <a:latin typeface="Century Schoolbook" panose="02040604050505020304" pitchFamily="18" charset="0"/>
              </a:rPr>
              <a:t>RandIsogImages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7980446-A2A8-5BC9-8941-08C72F025C69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13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68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QFESTA Overview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F89502-1FE5-8D0D-B928-C514E6AD5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892" y="1914217"/>
            <a:ext cx="1816223" cy="4648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kumimoji="1" lang="en-US" altLang="ja-JP" dirty="0">
                <a:latin typeface="Century Schoolbook" panose="02040604050505020304" pitchFamily="18" charset="0"/>
              </a:rPr>
              <a:t>FESTA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A4C7875-8DFC-E50E-B4E1-7F7E44049B3F}"/>
              </a:ext>
            </a:extLst>
          </p:cNvPr>
          <p:cNvSpPr txBox="1">
            <a:spLocks/>
          </p:cNvSpPr>
          <p:nvPr/>
        </p:nvSpPr>
        <p:spPr>
          <a:xfrm>
            <a:off x="1801608" y="3587158"/>
            <a:ext cx="3652792" cy="4648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dirty="0">
                <a:latin typeface="Century Schoolbook" panose="02040604050505020304" pitchFamily="18" charset="0"/>
              </a:rPr>
              <a:t>QFESTA.PKE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66C837E-9DE9-243C-43C5-17B16A35507E}"/>
              </a:ext>
            </a:extLst>
          </p:cNvPr>
          <p:cNvSpPr txBox="1">
            <a:spLocks/>
          </p:cNvSpPr>
          <p:nvPr/>
        </p:nvSpPr>
        <p:spPr>
          <a:xfrm>
            <a:off x="1801608" y="5151563"/>
            <a:ext cx="3652792" cy="4648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dirty="0">
                <a:latin typeface="Century Schoolbook" panose="02040604050505020304" pitchFamily="18" charset="0"/>
              </a:rPr>
              <a:t>QFESTA</a:t>
            </a:r>
            <a:r>
              <a:rPr lang="ja-JP" altLang="en-US" dirty="0">
                <a:latin typeface="Century Schoolbook" panose="02040604050505020304" pitchFamily="18" charset="0"/>
              </a:rPr>
              <a:t> </a:t>
            </a:r>
            <a:r>
              <a:rPr lang="en-US" altLang="ja-JP" dirty="0">
                <a:latin typeface="Century Schoolbook" panose="02040604050505020304" pitchFamily="18" charset="0"/>
              </a:rPr>
              <a:t>(KEM) 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079FA81-6FE4-FFFD-B2B1-A5472692934A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3628004" y="2379031"/>
            <a:ext cx="0" cy="12081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4F854F1-909E-6658-BE88-B85B288F2E5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3628004" y="4051972"/>
            <a:ext cx="0" cy="9881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2EBAD9-A448-6B38-6BD1-514A714D7DB0}"/>
              </a:ext>
            </a:extLst>
          </p:cNvPr>
          <p:cNvSpPr txBox="1"/>
          <p:nvPr/>
        </p:nvSpPr>
        <p:spPr>
          <a:xfrm>
            <a:off x="3628003" y="2781401"/>
            <a:ext cx="305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>
                <a:latin typeface="Century Schoolbook" panose="02040604050505020304" pitchFamily="18" charset="0"/>
              </a:rPr>
              <a:t>RandIsogImages</a:t>
            </a:r>
            <a:endParaRPr kumimoji="1" lang="ja-JP" altLang="en-US" b="1" dirty="0">
              <a:latin typeface="Century Schoolbook" panose="020406040505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B2C1D30-90CF-FDD4-5A7E-60F92C26D295}"/>
              </a:ext>
            </a:extLst>
          </p:cNvPr>
          <p:cNvSpPr txBox="1"/>
          <p:nvPr/>
        </p:nvSpPr>
        <p:spPr>
          <a:xfrm>
            <a:off x="4835365" y="3597150"/>
            <a:ext cx="413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Century Schoolbook" panose="02040604050505020304" pitchFamily="18" charset="0"/>
              </a:rPr>
              <a:t>← </a:t>
            </a:r>
            <a:r>
              <a:rPr kumimoji="1" lang="en-US" altLang="ja-JP" dirty="0">
                <a:latin typeface="Century Schoolbook" panose="02040604050505020304" pitchFamily="18" charset="0"/>
              </a:rPr>
              <a:t>FESTA with </a:t>
            </a:r>
            <a:r>
              <a:rPr kumimoji="1" lang="en-US" altLang="ja-JP" i="1" dirty="0">
                <a:latin typeface="Century Schoolbook" panose="02040604050505020304" pitchFamily="18" charset="0"/>
              </a:rPr>
              <a:t>non-smooth</a:t>
            </a:r>
            <a:r>
              <a:rPr kumimoji="1" lang="en-US" altLang="ja-JP" dirty="0">
                <a:latin typeface="Century Schoolbook" panose="02040604050505020304" pitchFamily="18" charset="0"/>
              </a:rPr>
              <a:t> isogenies.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9906E78-7B56-8A05-4851-6E8684ECA2F1}"/>
              </a:ext>
            </a:extLst>
          </p:cNvPr>
          <p:cNvSpPr txBox="1"/>
          <p:nvPr/>
        </p:nvSpPr>
        <p:spPr>
          <a:xfrm>
            <a:off x="3628003" y="4190984"/>
            <a:ext cx="413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Century Schoolbook" panose="02040604050505020304" pitchFamily="18" charset="0"/>
              </a:rPr>
              <a:t>FO transform</a:t>
            </a:r>
          </a:p>
          <a:p>
            <a:r>
              <a:rPr lang="en-US" altLang="ja-JP" dirty="0">
                <a:latin typeface="Century Schoolbook" panose="02040604050505020304" pitchFamily="18" charset="0"/>
              </a:rPr>
              <a:t>(OW-CPA PKE </a:t>
            </a:r>
            <a:r>
              <a:rPr lang="ja-JP" altLang="en-US" dirty="0">
                <a:latin typeface="Century Schoolbook" panose="02040604050505020304" pitchFamily="18" charset="0"/>
              </a:rPr>
              <a:t>→  </a:t>
            </a:r>
            <a:r>
              <a:rPr lang="en-US" altLang="ja-JP" dirty="0">
                <a:latin typeface="Century Schoolbook" panose="02040604050505020304" pitchFamily="18" charset="0"/>
              </a:rPr>
              <a:t>IND-CCA KEM)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7CF99C-F9E2-C593-CAB1-F249398C4D8C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14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Background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F89502-1FE5-8D0D-B928-C514E6AD5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7466"/>
            <a:ext cx="10515600" cy="3571998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>
                <a:latin typeface="Century Schoolbook" panose="02040604050505020304" pitchFamily="18" charset="0"/>
              </a:rPr>
              <a:t>In 2022, several attacks on SIDH using 2-dimensional isogeny were found by [CD23, MMPPW23].</a:t>
            </a:r>
          </a:p>
          <a:p>
            <a:endParaRPr kumimoji="1" lang="en-US" altLang="ja-JP" sz="1800" dirty="0">
              <a:latin typeface="Century Schoolbook" panose="02040604050505020304" pitchFamily="18" charset="0"/>
            </a:endParaRPr>
          </a:p>
          <a:p>
            <a:r>
              <a:rPr kumimoji="1" lang="en-US" altLang="ja-JP" sz="2400" dirty="0">
                <a:latin typeface="Century Schoolbook" panose="02040604050505020304" pitchFamily="18" charset="0"/>
              </a:rPr>
              <a:t>In 2023, Basso, Maino, and Pope</a:t>
            </a:r>
            <a:r>
              <a:rPr lang="ja-JP" altLang="en-US" sz="2400" dirty="0">
                <a:latin typeface="Century Schoolbook" panose="02040604050505020304" pitchFamily="18" charset="0"/>
              </a:rPr>
              <a:t> </a:t>
            </a:r>
            <a:r>
              <a:rPr lang="en-US" altLang="ja-JP" sz="2400" dirty="0">
                <a:latin typeface="Century Schoolbook" panose="02040604050505020304" pitchFamily="18" charset="0"/>
              </a:rPr>
              <a:t>proposed a new isogeny-based public-key encryption (PKE) protocol called</a:t>
            </a:r>
            <a:r>
              <a:rPr lang="ja-JP" altLang="en-US" sz="2400" dirty="0">
                <a:latin typeface="Century Schoolbook" panose="02040604050505020304" pitchFamily="18" charset="0"/>
              </a:rPr>
              <a:t> </a:t>
            </a:r>
            <a:r>
              <a:rPr kumimoji="1" lang="en-US" altLang="ja-JP" sz="2400" b="1" dirty="0">
                <a:latin typeface="Century Schoolbook" panose="02040604050505020304" pitchFamily="18" charset="0"/>
              </a:rPr>
              <a:t>FESTA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 (Fast Encryption from Supersingular Torsion Attacks) [BMP23], that uses the </a:t>
            </a:r>
            <a:r>
              <a:rPr kumimoji="1" lang="en-US" altLang="ja-JP" sz="2400" i="1" dirty="0">
                <a:latin typeface="Century Schoolbook" panose="02040604050505020304" pitchFamily="18" charset="0"/>
              </a:rPr>
              <a:t>SIDH attack technique 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for decryption.</a:t>
            </a:r>
          </a:p>
          <a:p>
            <a:endParaRPr lang="en-US" altLang="ja-JP" sz="1800" dirty="0">
              <a:latin typeface="Century Schoolbook" panose="02040604050505020304" pitchFamily="18" charset="0"/>
            </a:endParaRPr>
          </a:p>
          <a:p>
            <a:r>
              <a:rPr kumimoji="1" lang="en-US" altLang="ja-JP" sz="2400" dirty="0">
                <a:latin typeface="Century Schoolbook" panose="02040604050505020304" pitchFamily="18" charset="0"/>
              </a:rPr>
              <a:t>FESTA seems to be resistant </a:t>
            </a:r>
            <a:r>
              <a:rPr lang="en-US" altLang="ja-JP" sz="2400" dirty="0">
                <a:latin typeface="Century Schoolbook" panose="02040604050505020304" pitchFamily="18" charset="0"/>
              </a:rPr>
              <a:t>against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 the SIDH attack. However, it requires </a:t>
            </a:r>
            <a:r>
              <a:rPr kumimoji="1" lang="en-US" altLang="ja-JP" sz="2400" i="1" dirty="0">
                <a:latin typeface="Century Schoolbook" panose="02040604050505020304" pitchFamily="18" charset="0"/>
              </a:rPr>
              <a:t>high-degree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 isogeny computations (such as 3779-isogeny).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87A9E1-D4C6-EA56-A9BF-4078D656AB3F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33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QFESTA.PKE: Setup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>
                    <a:latin typeface="Century Schoolbook" panose="02040604050505020304" pitchFamily="18" charset="0"/>
                  </a:rPr>
                  <a:t>System parameter: </a:t>
                </a:r>
                <a14:m>
                  <m:oMath xmlns:m="http://schemas.openxmlformats.org/officeDocument/2006/math">
                    <m:r>
                      <a:rPr kumimoji="1" lang="en-US" altLang="ja-JP" b="1" i="0" smtClean="0">
                        <a:latin typeface="Cambria Math" panose="02040503050406030204" pitchFamily="18" charset="0"/>
                      </a:rPr>
                      <m:t>𝐩𝐚𝐫𝐚𝐦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ja-JP" sz="12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>
                    <a:latin typeface="Century Schoolbook" panose="02040604050505020304" pitchFamily="18" charset="0"/>
                  </a:rPr>
                  <a:t>s.</a:t>
                </a:r>
                <a:r>
                  <a:rPr lang="en-US" altLang="ja-JP" dirty="0" err="1">
                    <a:latin typeface="Century Schoolbook" panose="02040604050505020304" pitchFamily="18" charset="0"/>
                  </a:rPr>
                  <a:t>t.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 (non-smooth),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 (non-smooth),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⋅3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kumimoji="1" lang="en-US" altLang="ja-JP" sz="1200" dirty="0">
                  <a:latin typeface="Century Schoolbook" panose="02040604050505020304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0CC3A49-E6A6-A176-680D-F4DD366C57CE}"/>
                  </a:ext>
                </a:extLst>
              </p:cNvPr>
              <p:cNvSpPr txBox="1"/>
              <p:nvPr/>
            </p:nvSpPr>
            <p:spPr>
              <a:xfrm>
                <a:off x="4267334" y="5293761"/>
                <a:ext cx="4095750" cy="498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 panose="02040604050505020304" pitchFamily="18" charset="0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0CC3A49-E6A6-A176-680D-F4DD366C5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334" y="5293761"/>
                <a:ext cx="4095750" cy="4983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BE54EA-8C5E-97C5-F635-52B70EF794EF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15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03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11353801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kumimoji="1" lang="en-US" altLang="ja-JP" sz="2200" dirty="0">
                    <a:latin typeface="Century Schoolbook" panose="02040604050505020304" pitchFamily="18" charset="0"/>
                  </a:rPr>
                  <a:t>Same as FESTA, except the degree is different.</a:t>
                </a:r>
                <a:endParaRPr lang="en-US" altLang="ja-JP" sz="2200" b="0" i="1" dirty="0">
                  <a:latin typeface="Century Schoolbook" panose="02040604050505020304" pitchFamily="18" charset="0"/>
                </a:endParaRPr>
              </a:p>
              <a:p>
                <a:r>
                  <a:rPr lang="en-US" altLang="ja-JP" sz="2200" b="0" dirty="0">
                    <a:latin typeface="Century Schoolbook" panose="02040604050505020304" pitchFamily="18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altLang="ja-JP" sz="2200" dirty="0">
                    <a:latin typeface="Century Schoolbook" panose="02040604050505020304" pitchFamily="18" charset="0"/>
                  </a:rPr>
                  <a:t>-isogeny using </a:t>
                </a:r>
                <a14:m>
                  <m:oMath xmlns:m="http://schemas.openxmlformats.org/officeDocument/2006/math">
                    <m:r>
                      <a:rPr lang="en-US" altLang="ja-JP" sz="2200" b="1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</m:oMath>
                </a14:m>
                <a:r>
                  <a:rPr kumimoji="1" lang="en-US" altLang="ja-JP" sz="2200" b="1" i="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ja-JP" sz="1000" b="1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lang="en-US" altLang="ja-JP" sz="1000" b="1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lang="en-US" altLang="ja-JP" sz="1000" b="1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2200" b="1" i="0" smtClean="0"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kumimoji="1" lang="en-US" altLang="ja-JP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200" b="1" i="0" smtClean="0">
                            <a:latin typeface="Cambria Math" panose="02040503050406030204" pitchFamily="18" charset="0"/>
                          </a:rPr>
                          <m:t>𝐩𝐚𝐫𝐚𝐦</m:t>
                        </m:r>
                      </m:e>
                    </m:d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d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200" dirty="0">
                    <a:latin typeface="Century Schoolbook" panose="02040604050505020304" pitchFamily="18" charset="0"/>
                  </a:rPr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2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ja-JP" sz="2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  <m:d>
                      <m:dPr>
                        <m:ctrlPr>
                          <a:rPr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200" i="1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altLang="ja-JP" sz="2200" i="1" dirty="0">
                  <a:solidFill>
                    <a:schemeClr val="bg1"/>
                  </a:solidFill>
                  <a:latin typeface="Century Schoolbook" panose="020406040505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2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Compute</a:t>
                </a:r>
                <a:r>
                  <a:rPr kumimoji="1" lang="en-US" altLang="ja-JP" sz="22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kumimoji="1" lang="en-US" altLang="ja-JP" sz="22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-isogeny</a:t>
                </a:r>
                <a:r>
                  <a:rPr lang="en-US" altLang="ja-JP" sz="2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altLang="ja-JP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ja-JP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en-US" altLang="ja-JP" sz="22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)=(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d>
                      <m:d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kumimoji="1" lang="en-US" altLang="ja-JP" sz="22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kumimoji="1" lang="en-US" altLang="ja-JP" sz="2200" b="0" dirty="0">
                  <a:solidFill>
                    <a:schemeClr val="bg1"/>
                  </a:solidFill>
                  <a:latin typeface="Century Schoolbook" panose="020406040505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2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Take </a:t>
                </a:r>
                <a14:m>
                  <m:oMath xmlns:m="http://schemas.openxmlformats.org/officeDocument/2006/math">
                    <m:r>
                      <a:rPr kumimoji="1" lang="en-US" altLang="ja-JP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en-US" altLang="ja-JP" sz="22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kumimoji="1" lang="en-US" altLang="ja-JP" sz="22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2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(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2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11353801" cy="4351338"/>
              </a:xfrm>
              <a:blipFill>
                <a:blip r:embed="rId3"/>
                <a:stretch>
                  <a:fillRect l="-537" t="-21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QFESTA.PKE: </a:t>
            </a:r>
            <a:r>
              <a:rPr lang="en-US" altLang="ja-JP" dirty="0">
                <a:latin typeface="Century Schoolbook" panose="02040604050505020304" pitchFamily="18" charset="0"/>
              </a:rPr>
              <a:t>Gen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35FC04BB-35AE-7D05-A17A-D49BA3909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96" y="730379"/>
            <a:ext cx="5649794" cy="272443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2D53C7A-0D26-9999-4A66-8CB1D8EDD4B9}"/>
              </a:ext>
            </a:extLst>
          </p:cNvPr>
          <p:cNvSpPr/>
          <p:nvPr/>
        </p:nvSpPr>
        <p:spPr>
          <a:xfrm>
            <a:off x="6509896" y="1550151"/>
            <a:ext cx="5472554" cy="1786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DEE20EA-3558-7F4C-088F-8437084438BD}"/>
              </a:ext>
            </a:extLst>
          </p:cNvPr>
          <p:cNvSpPr/>
          <p:nvPr/>
        </p:nvSpPr>
        <p:spPr>
          <a:xfrm>
            <a:off x="7734300" y="592023"/>
            <a:ext cx="4406097" cy="139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1BFD2C0-2A73-C234-A904-B923AD263E61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16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75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11353801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kumimoji="1" lang="en-US" altLang="ja-JP" sz="2200" dirty="0">
                    <a:latin typeface="Century Schoolbook" panose="02040604050505020304" pitchFamily="18" charset="0"/>
                  </a:rPr>
                  <a:t>Same as FESTA, except the degree is different.</a:t>
                </a:r>
                <a:endParaRPr lang="en-US" altLang="ja-JP" sz="2200" b="0" i="1" dirty="0">
                  <a:latin typeface="Century Schoolbook" panose="02040604050505020304" pitchFamily="18" charset="0"/>
                </a:endParaRPr>
              </a:p>
              <a:p>
                <a:r>
                  <a:rPr lang="en-US" altLang="ja-JP" sz="2200" b="0" dirty="0">
                    <a:latin typeface="Century Schoolbook" panose="02040604050505020304" pitchFamily="18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altLang="ja-JP" sz="2200" dirty="0">
                    <a:latin typeface="Century Schoolbook" panose="02040604050505020304" pitchFamily="18" charset="0"/>
                  </a:rPr>
                  <a:t>-isogeny using </a:t>
                </a:r>
                <a14:m>
                  <m:oMath xmlns:m="http://schemas.openxmlformats.org/officeDocument/2006/math">
                    <m:r>
                      <a:rPr lang="en-US" altLang="ja-JP" sz="2200" b="1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</m:oMath>
                </a14:m>
                <a:r>
                  <a:rPr kumimoji="1" lang="en-US" altLang="ja-JP" sz="2200" b="1" i="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ja-JP" sz="1000" b="1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lang="en-US" altLang="ja-JP" sz="1000" b="1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lang="en-US" altLang="ja-JP" sz="1000" b="1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2200" b="1" i="0" smtClean="0"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kumimoji="1" lang="en-US" altLang="ja-JP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200" b="1" i="0" smtClean="0">
                            <a:latin typeface="Cambria Math" panose="02040503050406030204" pitchFamily="18" charset="0"/>
                          </a:rPr>
                          <m:t>𝐩𝐚𝐫𝐚𝐦</m:t>
                        </m:r>
                      </m:e>
                    </m:d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d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200" dirty="0">
                    <a:latin typeface="Century Schoolbook" panose="02040604050505020304" pitchFamily="18" charset="0"/>
                  </a:rPr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200" b="0" dirty="0"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ja-JP" sz="2200" b="1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  <m:d>
                      <m:d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200" i="1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altLang="ja-JP" sz="2200" i="1" dirty="0">
                  <a:latin typeface="Century Schoolbook" panose="020406040505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2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Compute</a:t>
                </a:r>
                <a:r>
                  <a:rPr kumimoji="1" lang="en-US" altLang="ja-JP" sz="22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kumimoji="1" lang="en-US" altLang="ja-JP" sz="22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-isogeny</a:t>
                </a:r>
                <a:r>
                  <a:rPr lang="en-US" altLang="ja-JP" sz="2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altLang="ja-JP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ja-JP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en-US" altLang="ja-JP" sz="22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)=(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d>
                      <m:d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kumimoji="1" lang="en-US" altLang="ja-JP" sz="22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kumimoji="1" lang="en-US" altLang="ja-JP" sz="2200" b="0" dirty="0">
                  <a:solidFill>
                    <a:schemeClr val="bg1"/>
                  </a:solidFill>
                  <a:latin typeface="Century Schoolbook" panose="020406040505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2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Take </a:t>
                </a:r>
                <a14:m>
                  <m:oMath xmlns:m="http://schemas.openxmlformats.org/officeDocument/2006/math">
                    <m:r>
                      <a:rPr kumimoji="1" lang="en-US" altLang="ja-JP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en-US" altLang="ja-JP" sz="22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kumimoji="1" lang="en-US" altLang="ja-JP" sz="22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2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(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2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11353801" cy="4351338"/>
              </a:xfrm>
              <a:blipFill>
                <a:blip r:embed="rId3"/>
                <a:stretch>
                  <a:fillRect l="-537" t="-21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358708F-6241-9F39-7ACB-7F3604997456}"/>
                  </a:ext>
                </a:extLst>
              </p:cNvPr>
              <p:cNvSpPr txBox="1"/>
              <p:nvPr/>
            </p:nvSpPr>
            <p:spPr>
              <a:xfrm>
                <a:off x="771525" y="3978402"/>
                <a:ext cx="9258300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</m:oMath>
                </a14:m>
                <a:r>
                  <a:rPr lang="en-US" altLang="ja-JP" sz="2000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For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-</a:t>
                </a:r>
                <a:r>
                  <a:rPr lang="en-US" altLang="ja-JP" sz="2000" dirty="0">
                    <a:latin typeface="Century Schoolbook" panose="02040604050505020304" pitchFamily="18" charset="0"/>
                  </a:rPr>
                  <a:t>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.</a:t>
                </a:r>
                <a:endParaRPr kumimoji="1" lang="ja-JP" altLang="en-US" sz="20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358708F-6241-9F39-7ACB-7F3604997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3978402"/>
                <a:ext cx="9258300" cy="413511"/>
              </a:xfrm>
              <a:prstGeom prst="rect">
                <a:avLst/>
              </a:prstGeom>
              <a:blipFill>
                <a:blip r:embed="rId4"/>
                <a:stretch>
                  <a:fillRect t="-10448" b="-223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QFESTA.PKE: </a:t>
            </a:r>
            <a:r>
              <a:rPr lang="en-US" altLang="ja-JP" dirty="0">
                <a:latin typeface="Century Schoolbook" panose="02040604050505020304" pitchFamily="18" charset="0"/>
              </a:rPr>
              <a:t>Gen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35FC04BB-35AE-7D05-A17A-D49BA3909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96" y="730379"/>
            <a:ext cx="5649794" cy="272443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2D53C7A-0D26-9999-4A66-8CB1D8EDD4B9}"/>
              </a:ext>
            </a:extLst>
          </p:cNvPr>
          <p:cNvSpPr/>
          <p:nvPr/>
        </p:nvSpPr>
        <p:spPr>
          <a:xfrm>
            <a:off x="6509896" y="1550151"/>
            <a:ext cx="5472554" cy="1786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DEE20EA-3558-7F4C-088F-8437084438BD}"/>
              </a:ext>
            </a:extLst>
          </p:cNvPr>
          <p:cNvSpPr/>
          <p:nvPr/>
        </p:nvSpPr>
        <p:spPr>
          <a:xfrm>
            <a:off x="9382125" y="592023"/>
            <a:ext cx="2758272" cy="139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7D81AED-C91B-59C7-F920-04069620CF79}"/>
              </a:ext>
            </a:extLst>
          </p:cNvPr>
          <p:cNvSpPr/>
          <p:nvPr/>
        </p:nvSpPr>
        <p:spPr>
          <a:xfrm>
            <a:off x="7530717" y="696079"/>
            <a:ext cx="2758272" cy="46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E47FFF0-39D5-3E99-4305-A52E27FA1CBE}"/>
                  </a:ext>
                </a:extLst>
              </p:cNvPr>
              <p:cNvSpPr txBox="1"/>
              <p:nvPr/>
            </p:nvSpPr>
            <p:spPr>
              <a:xfrm>
                <a:off x="8839200" y="1571966"/>
                <a:ext cx="609600" cy="507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E47FFF0-39D5-3E99-4305-A52E27FA1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1571966"/>
                <a:ext cx="609600" cy="507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BEE38F2-C72E-0B94-3BB8-188F63F5484C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16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54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11353801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kumimoji="1" lang="en-US" altLang="ja-JP" sz="2200" dirty="0">
                    <a:latin typeface="Century Schoolbook" panose="02040604050505020304" pitchFamily="18" charset="0"/>
                  </a:rPr>
                  <a:t>Same as FESTA, except the degree is different.</a:t>
                </a:r>
                <a:endParaRPr lang="en-US" altLang="ja-JP" sz="2200" b="0" i="1" dirty="0">
                  <a:latin typeface="Century Schoolbook" panose="02040604050505020304" pitchFamily="18" charset="0"/>
                </a:endParaRPr>
              </a:p>
              <a:p>
                <a:r>
                  <a:rPr lang="en-US" altLang="ja-JP" sz="2200" b="0" dirty="0">
                    <a:latin typeface="Century Schoolbook" panose="02040604050505020304" pitchFamily="18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altLang="ja-JP" sz="2200" dirty="0">
                    <a:latin typeface="Century Schoolbook" panose="02040604050505020304" pitchFamily="18" charset="0"/>
                  </a:rPr>
                  <a:t>-isogeny using </a:t>
                </a:r>
                <a14:m>
                  <m:oMath xmlns:m="http://schemas.openxmlformats.org/officeDocument/2006/math">
                    <m:r>
                      <a:rPr lang="en-US" altLang="ja-JP" sz="2200" b="1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</m:oMath>
                </a14:m>
                <a:r>
                  <a:rPr kumimoji="1" lang="en-US" altLang="ja-JP" sz="2200" b="1" i="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ja-JP" sz="1000" b="1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lang="en-US" altLang="ja-JP" sz="1000" b="1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lang="en-US" altLang="ja-JP" sz="1000" b="1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2200" b="1" i="0" smtClean="0"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kumimoji="1" lang="en-US" altLang="ja-JP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200" b="1" i="0" smtClean="0">
                            <a:latin typeface="Cambria Math" panose="02040503050406030204" pitchFamily="18" charset="0"/>
                          </a:rPr>
                          <m:t>𝐩𝐚𝐫𝐚𝐦</m:t>
                        </m:r>
                      </m:e>
                    </m:d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d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200" dirty="0">
                    <a:latin typeface="Century Schoolbook" panose="02040604050505020304" pitchFamily="18" charset="0"/>
                  </a:rPr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200" b="0" dirty="0"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ja-JP" sz="2200" b="1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  <m:d>
                      <m:d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200" i="1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altLang="ja-JP" sz="2200" i="1" dirty="0">
                  <a:latin typeface="Century Schoolbook" panose="020406040505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2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Compute</a:t>
                </a:r>
                <a:r>
                  <a:rPr kumimoji="1" lang="en-US" altLang="ja-JP" sz="22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kumimoji="1" lang="en-US" altLang="ja-JP" sz="22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-isogeny</a:t>
                </a:r>
                <a:r>
                  <a:rPr lang="en-US" altLang="ja-JP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en-US" altLang="ja-JP" sz="22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)=(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d>
                      <m:d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kumimoji="1" lang="en-US" altLang="ja-JP" sz="22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kumimoji="1" lang="en-US" altLang="ja-JP" sz="2200" b="0" dirty="0">
                  <a:solidFill>
                    <a:schemeClr val="tx1"/>
                  </a:solidFill>
                  <a:latin typeface="Century Schoolbook" panose="020406040505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2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Take </a:t>
                </a:r>
                <a14:m>
                  <m:oMath xmlns:m="http://schemas.openxmlformats.org/officeDocument/2006/math">
                    <m:r>
                      <a:rPr kumimoji="1" lang="en-US" altLang="ja-JP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en-US" altLang="ja-JP" sz="22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kumimoji="1" lang="en-US" altLang="ja-JP" sz="22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2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(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kumimoji="1" lang="en-US" altLang="ja-JP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2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11353801" cy="4351338"/>
              </a:xfrm>
              <a:blipFill>
                <a:blip r:embed="rId3"/>
                <a:stretch>
                  <a:fillRect l="-537" t="-21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358708F-6241-9F39-7ACB-7F3604997456}"/>
                  </a:ext>
                </a:extLst>
              </p:cNvPr>
              <p:cNvSpPr txBox="1"/>
              <p:nvPr/>
            </p:nvSpPr>
            <p:spPr>
              <a:xfrm>
                <a:off x="771525" y="3978402"/>
                <a:ext cx="9258300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</m:oMath>
                </a14:m>
                <a:r>
                  <a:rPr lang="en-US" altLang="ja-JP" sz="2000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For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-</a:t>
                </a:r>
                <a:r>
                  <a:rPr lang="en-US" altLang="ja-JP" sz="2000" dirty="0">
                    <a:latin typeface="Century Schoolbook" panose="02040604050505020304" pitchFamily="18" charset="0"/>
                  </a:rPr>
                  <a:t>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.</a:t>
                </a:r>
                <a:endParaRPr kumimoji="1" lang="ja-JP" altLang="en-US" sz="20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358708F-6241-9F39-7ACB-7F3604997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3978402"/>
                <a:ext cx="9258300" cy="413511"/>
              </a:xfrm>
              <a:prstGeom prst="rect">
                <a:avLst/>
              </a:prstGeom>
              <a:blipFill>
                <a:blip r:embed="rId4"/>
                <a:stretch>
                  <a:fillRect t="-10448" b="-223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QFESTA.PKE: </a:t>
            </a:r>
            <a:r>
              <a:rPr lang="en-US" altLang="ja-JP" dirty="0">
                <a:latin typeface="Century Schoolbook" panose="02040604050505020304" pitchFamily="18" charset="0"/>
              </a:rPr>
              <a:t>Gen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35FC04BB-35AE-7D05-A17A-D49BA3909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96" y="730379"/>
            <a:ext cx="5649794" cy="272443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2D53C7A-0D26-9999-4A66-8CB1D8EDD4B9}"/>
              </a:ext>
            </a:extLst>
          </p:cNvPr>
          <p:cNvSpPr/>
          <p:nvPr/>
        </p:nvSpPr>
        <p:spPr>
          <a:xfrm>
            <a:off x="6509896" y="1550151"/>
            <a:ext cx="5472554" cy="1786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7D81AED-C91B-59C7-F920-04069620CF79}"/>
              </a:ext>
            </a:extLst>
          </p:cNvPr>
          <p:cNvSpPr/>
          <p:nvPr/>
        </p:nvSpPr>
        <p:spPr>
          <a:xfrm>
            <a:off x="7530716" y="696079"/>
            <a:ext cx="3022983" cy="46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E363CC2-FCB1-BAC8-D032-D4DA3E50F220}"/>
              </a:ext>
            </a:extLst>
          </p:cNvPr>
          <p:cNvSpPr/>
          <p:nvPr/>
        </p:nvSpPr>
        <p:spPr>
          <a:xfrm>
            <a:off x="10620375" y="784805"/>
            <a:ext cx="1539315" cy="46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570C81E-7F1C-56DB-3F08-1D252D11D733}"/>
                  </a:ext>
                </a:extLst>
              </p:cNvPr>
              <p:cNvSpPr txBox="1"/>
              <p:nvPr/>
            </p:nvSpPr>
            <p:spPr>
              <a:xfrm>
                <a:off x="3238499" y="4692746"/>
                <a:ext cx="1133476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kumimoji="1" lang="ja-JP" altLang="en-US" sz="20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570C81E-7F1C-56DB-3F08-1D252D11D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499" y="4692746"/>
                <a:ext cx="1133476" cy="413511"/>
              </a:xfrm>
              <a:prstGeom prst="rect">
                <a:avLst/>
              </a:prstGeom>
              <a:blipFill>
                <a:blip r:embed="rId6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8822713-76BC-A57D-8BB4-A4F2D9816E55}"/>
                  </a:ext>
                </a:extLst>
              </p:cNvPr>
              <p:cNvSpPr txBox="1"/>
              <p:nvPr/>
            </p:nvSpPr>
            <p:spPr>
              <a:xfrm>
                <a:off x="8839200" y="1571966"/>
                <a:ext cx="609600" cy="507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8822713-76BC-A57D-8BB4-A4F2D9816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1571966"/>
                <a:ext cx="609600" cy="5073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A722B16-CFBF-BAC6-B4F9-1F5F7AF69113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16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43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11353801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kumimoji="1" lang="en-US" altLang="ja-JP" sz="2200" dirty="0">
                    <a:latin typeface="Century Schoolbook" panose="02040604050505020304" pitchFamily="18" charset="0"/>
                  </a:rPr>
                  <a:t>Same as FESTA, except the degree is different.</a:t>
                </a:r>
                <a:endParaRPr lang="en-US" altLang="ja-JP" sz="2200" b="0" i="1" dirty="0">
                  <a:latin typeface="Century Schoolbook" panose="02040604050505020304" pitchFamily="18" charset="0"/>
                </a:endParaRPr>
              </a:p>
              <a:p>
                <a:r>
                  <a:rPr lang="en-US" altLang="ja-JP" sz="2200" b="0" dirty="0">
                    <a:latin typeface="Century Schoolbook" panose="02040604050505020304" pitchFamily="18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altLang="ja-JP" sz="2200" dirty="0">
                    <a:latin typeface="Century Schoolbook" panose="02040604050505020304" pitchFamily="18" charset="0"/>
                  </a:rPr>
                  <a:t>-isogeny using </a:t>
                </a:r>
                <a14:m>
                  <m:oMath xmlns:m="http://schemas.openxmlformats.org/officeDocument/2006/math">
                    <m:r>
                      <a:rPr lang="en-US" altLang="ja-JP" sz="2200" b="1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</m:oMath>
                </a14:m>
                <a:r>
                  <a:rPr kumimoji="1" lang="en-US" altLang="ja-JP" sz="2200" b="1" i="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ja-JP" sz="1000" b="1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lang="en-US" altLang="ja-JP" sz="1000" b="1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lang="en-US" altLang="ja-JP" sz="1000" b="1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2200" b="1" i="0" smtClean="0"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kumimoji="1" lang="en-US" altLang="ja-JP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200" b="1" i="0" smtClean="0">
                            <a:latin typeface="Cambria Math" panose="02040503050406030204" pitchFamily="18" charset="0"/>
                          </a:rPr>
                          <m:t>𝐩𝐚𝐫𝐚𝐦</m:t>
                        </m:r>
                      </m:e>
                    </m:d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d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200" dirty="0">
                    <a:latin typeface="Century Schoolbook" panose="02040604050505020304" pitchFamily="18" charset="0"/>
                  </a:rPr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200" b="0" dirty="0"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ja-JP" sz="2200" b="1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  <m:d>
                      <m:d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200" i="1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altLang="ja-JP" sz="2200" i="1" dirty="0">
                  <a:latin typeface="Century Schoolbook" panose="020406040505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2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Compute</a:t>
                </a:r>
                <a:r>
                  <a:rPr kumimoji="1" lang="en-US" altLang="ja-JP" sz="22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kumimoji="1" lang="en-US" altLang="ja-JP" sz="22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-isogeny</a:t>
                </a:r>
                <a:r>
                  <a:rPr lang="en-US" altLang="ja-JP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en-US" altLang="ja-JP" sz="22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)=(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d>
                      <m:d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kumimoji="1" lang="en-US" altLang="ja-JP" sz="22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kumimoji="1" lang="en-US" altLang="ja-JP" sz="2200" b="0" dirty="0">
                  <a:solidFill>
                    <a:schemeClr val="tx1"/>
                  </a:solidFill>
                  <a:latin typeface="Century Schoolbook" panose="020406040505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2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Take </a:t>
                </a:r>
                <a14:m>
                  <m:oMath xmlns:m="http://schemas.openxmlformats.org/officeDocument/2006/math">
                    <m:r>
                      <a:rPr kumimoji="1" lang="en-US" altLang="ja-JP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en-US" altLang="ja-JP" sz="22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kumimoji="1" lang="en-US" altLang="ja-JP" sz="22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2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kumimoji="1" lang="en-US" altLang="ja-JP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2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11353801" cy="4351338"/>
              </a:xfrm>
              <a:blipFill>
                <a:blip r:embed="rId3"/>
                <a:stretch>
                  <a:fillRect l="-537" t="-21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358708F-6241-9F39-7ACB-7F3604997456}"/>
                  </a:ext>
                </a:extLst>
              </p:cNvPr>
              <p:cNvSpPr txBox="1"/>
              <p:nvPr/>
            </p:nvSpPr>
            <p:spPr>
              <a:xfrm>
                <a:off x="771525" y="3978402"/>
                <a:ext cx="9258300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</m:oMath>
                </a14:m>
                <a:r>
                  <a:rPr lang="en-US" altLang="ja-JP" sz="2000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For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-</a:t>
                </a:r>
                <a:r>
                  <a:rPr lang="en-US" altLang="ja-JP" sz="2000" dirty="0">
                    <a:latin typeface="Century Schoolbook" panose="02040604050505020304" pitchFamily="18" charset="0"/>
                  </a:rPr>
                  <a:t>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.</a:t>
                </a:r>
                <a:endParaRPr kumimoji="1" lang="ja-JP" altLang="en-US" sz="20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358708F-6241-9F39-7ACB-7F3604997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3978402"/>
                <a:ext cx="9258300" cy="413511"/>
              </a:xfrm>
              <a:prstGeom prst="rect">
                <a:avLst/>
              </a:prstGeom>
              <a:blipFill>
                <a:blip r:embed="rId4"/>
                <a:stretch>
                  <a:fillRect t="-10448" b="-223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QFESTA.PKE: </a:t>
            </a:r>
            <a:r>
              <a:rPr lang="en-US" altLang="ja-JP" dirty="0">
                <a:latin typeface="Century Schoolbook" panose="02040604050505020304" pitchFamily="18" charset="0"/>
              </a:rPr>
              <a:t>Gen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35FC04BB-35AE-7D05-A17A-D49BA3909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96" y="730379"/>
            <a:ext cx="5649794" cy="272443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2D53C7A-0D26-9999-4A66-8CB1D8EDD4B9}"/>
              </a:ext>
            </a:extLst>
          </p:cNvPr>
          <p:cNvSpPr/>
          <p:nvPr/>
        </p:nvSpPr>
        <p:spPr>
          <a:xfrm>
            <a:off x="6509896" y="1550151"/>
            <a:ext cx="5472554" cy="1786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5D7AAC5-BF3C-970D-2129-1667A4CFBAB4}"/>
                  </a:ext>
                </a:extLst>
              </p:cNvPr>
              <p:cNvSpPr txBox="1"/>
              <p:nvPr/>
            </p:nvSpPr>
            <p:spPr>
              <a:xfrm>
                <a:off x="3238499" y="4692746"/>
                <a:ext cx="1133476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kumimoji="1" lang="ja-JP" altLang="en-US" sz="20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5D7AAC5-BF3C-970D-2129-1667A4CFB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499" y="4692746"/>
                <a:ext cx="1133476" cy="413511"/>
              </a:xfrm>
              <a:prstGeom prst="rect">
                <a:avLst/>
              </a:prstGeom>
              <a:blipFill>
                <a:blip r:embed="rId6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AC39461-D905-132D-446C-93222BF9B1A0}"/>
                  </a:ext>
                </a:extLst>
              </p:cNvPr>
              <p:cNvSpPr txBox="1"/>
              <p:nvPr/>
            </p:nvSpPr>
            <p:spPr>
              <a:xfrm>
                <a:off x="8839200" y="1571966"/>
                <a:ext cx="609600" cy="507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AC39461-D905-132D-446C-93222BF9B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1571966"/>
                <a:ext cx="609600" cy="5073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A19598-84CA-CD4C-DA03-8DEAB5E30A47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16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90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7225" y="1804988"/>
                <a:ext cx="10782300" cy="484610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Same as FESTA, except the degree is different.</a:t>
                </a:r>
                <a:endParaRPr lang="en-US" altLang="ja-JP" sz="2000" b="0" i="1" dirty="0">
                  <a:latin typeface="Century Schoolbook" panose="02040604050505020304" pitchFamily="18" charset="0"/>
                </a:endParaRPr>
              </a:p>
              <a:p>
                <a:r>
                  <a:rPr lang="en-US" altLang="ja-JP" sz="2000" b="0" dirty="0">
                    <a:latin typeface="Century Schoolbook" panose="02040604050505020304" pitchFamily="18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Century Schoolbook" panose="02040604050505020304" pitchFamily="18" charset="0"/>
                  </a:rPr>
                  <a:t>-isogeny using </a:t>
                </a:r>
                <a14:m>
                  <m:oMath xmlns:m="http://schemas.openxmlformats.org/officeDocument/2006/math">
                    <m:r>
                      <a:rPr lang="en-US" altLang="ja-JP" sz="2000" b="1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</m:oMath>
                </a14:m>
                <a:r>
                  <a:rPr kumimoji="1" lang="en-US" altLang="ja-JP" sz="2000" b="1" i="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kumimoji="1" lang="en-US" altLang="ja-JP" sz="9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9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9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2000" b="1" i="0" smtClean="0">
                        <a:latin typeface="Cambria Math" panose="02040503050406030204" pitchFamily="18" charset="0"/>
                      </a:rPr>
                      <m:t>𝐄𝐧𝐜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ja-JP" sz="20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  <m:d>
                      <m:dPr>
                        <m:ctrlP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000" i="1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kumimoji="1" lang="en-US" altLang="ja-JP" sz="2000" dirty="0">
                  <a:solidFill>
                    <a:schemeClr val="bg1"/>
                  </a:solidFill>
                  <a:latin typeface="Century Schoolbook" panose="020406040505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Compute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-isogeny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and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kumimoji="1" lang="en-US" altLang="ja-JP" sz="2000" dirty="0">
                  <a:solidFill>
                    <a:schemeClr val="bg1"/>
                  </a:solidFill>
                  <a:latin typeface="Century Schoolbook" panose="020406040505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Convert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into a matrix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ja-JP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ja-JP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sSup>
                          <m:sSupPr>
                            <m:ctrlPr>
                              <a:rPr lang="en-US" altLang="ja-JP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ja-JP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en-US" altLang="ja-JP" sz="20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ja-JP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𝑐𝑡</m:t>
                    </m:r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  <a:endParaRPr kumimoji="1" lang="en-US" altLang="ja-JP" sz="2400" dirty="0">
                  <a:solidFill>
                    <a:schemeClr val="bg1"/>
                  </a:solidFill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7225" y="1804988"/>
                <a:ext cx="10782300" cy="4846108"/>
              </a:xfrm>
              <a:blipFill>
                <a:blip r:embed="rId3"/>
                <a:stretch>
                  <a:fillRect l="-622" t="-12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QFESTA.PKE: </a:t>
            </a:r>
            <a:r>
              <a:rPr lang="en-US" altLang="ja-JP" dirty="0">
                <a:latin typeface="Century Schoolbook" panose="02040604050505020304" pitchFamily="18" charset="0"/>
              </a:rPr>
              <a:t>Enc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8583AF2C-A255-AF82-D647-66756992C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96" y="730379"/>
            <a:ext cx="5649794" cy="272443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BC3138C-331B-F745-0995-CD5D3EFC2369}"/>
              </a:ext>
            </a:extLst>
          </p:cNvPr>
          <p:cNvSpPr/>
          <p:nvPr/>
        </p:nvSpPr>
        <p:spPr>
          <a:xfrm>
            <a:off x="6509896" y="1550151"/>
            <a:ext cx="5472554" cy="1786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DC20AE3-FBAE-E690-3524-48C714B0FE84}"/>
                  </a:ext>
                </a:extLst>
              </p:cNvPr>
              <p:cNvSpPr txBox="1"/>
              <p:nvPr/>
            </p:nvSpPr>
            <p:spPr>
              <a:xfrm>
                <a:off x="8839200" y="1571966"/>
                <a:ext cx="609600" cy="507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DC20AE3-FBAE-E690-3524-48C714B0F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1571966"/>
                <a:ext cx="609600" cy="507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F60B3B-98CC-0F97-CD6E-175775D2B7EB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17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38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7225" y="1804988"/>
                <a:ext cx="10782300" cy="484610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Same as FESTA, except the degree is different.</a:t>
                </a:r>
                <a:endParaRPr lang="en-US" altLang="ja-JP" sz="2000" b="0" i="1" dirty="0">
                  <a:latin typeface="Century Schoolbook" panose="02040604050505020304" pitchFamily="18" charset="0"/>
                </a:endParaRPr>
              </a:p>
              <a:p>
                <a:r>
                  <a:rPr lang="en-US" altLang="ja-JP" sz="2000" b="0" dirty="0">
                    <a:latin typeface="Century Schoolbook" panose="02040604050505020304" pitchFamily="18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Century Schoolbook" panose="02040604050505020304" pitchFamily="18" charset="0"/>
                  </a:rPr>
                  <a:t>-isogeny using </a:t>
                </a:r>
                <a14:m>
                  <m:oMath xmlns:m="http://schemas.openxmlformats.org/officeDocument/2006/math">
                    <m:r>
                      <a:rPr lang="en-US" altLang="ja-JP" sz="2000" b="1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</m:oMath>
                </a14:m>
                <a:r>
                  <a:rPr kumimoji="1" lang="en-US" altLang="ja-JP" sz="2000" b="1" i="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kumimoji="1" lang="en-US" altLang="ja-JP" sz="9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9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9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2000" b="1" i="0" smtClean="0">
                        <a:latin typeface="Cambria Math" panose="02040503050406030204" pitchFamily="18" charset="0"/>
                      </a:rPr>
                      <m:t>𝐄𝐧𝐜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000" dirty="0"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ja-JP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  <m:d>
                      <m:d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000" i="1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kumimoji="1" lang="en-US" altLang="ja-JP" sz="2000" dirty="0">
                  <a:solidFill>
                    <a:schemeClr val="tx1"/>
                  </a:solidFill>
                  <a:latin typeface="Century Schoolbook" panose="020406040505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Compute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-isogeny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and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kumimoji="1" lang="en-US" altLang="ja-JP" sz="2000" dirty="0">
                  <a:solidFill>
                    <a:schemeClr val="bg1"/>
                  </a:solidFill>
                  <a:latin typeface="Century Schoolbook" panose="020406040505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Convert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into a matrix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ja-JP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ja-JP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sSup>
                          <m:sSupPr>
                            <m:ctrlPr>
                              <a:rPr lang="en-US" altLang="ja-JP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ja-JP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en-US" altLang="ja-JP" sz="20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ja-JP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𝑐𝑡</m:t>
                    </m:r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  <a:endParaRPr kumimoji="1" lang="en-US" altLang="ja-JP" sz="2400" dirty="0">
                  <a:solidFill>
                    <a:schemeClr val="bg1"/>
                  </a:solidFill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7225" y="1804988"/>
                <a:ext cx="10782300" cy="4846108"/>
              </a:xfrm>
              <a:blipFill>
                <a:blip r:embed="rId3"/>
                <a:stretch>
                  <a:fillRect l="-622" t="-12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QFESTA.PKE: </a:t>
            </a:r>
            <a:r>
              <a:rPr lang="en-US" altLang="ja-JP" dirty="0">
                <a:latin typeface="Century Schoolbook" panose="02040604050505020304" pitchFamily="18" charset="0"/>
              </a:rPr>
              <a:t>Enc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E6E1DF1-9966-B164-0D29-823A5145B3CE}"/>
                  </a:ext>
                </a:extLst>
              </p:cNvPr>
              <p:cNvSpPr txBox="1"/>
              <p:nvPr/>
            </p:nvSpPr>
            <p:spPr>
              <a:xfrm>
                <a:off x="968375" y="4147187"/>
                <a:ext cx="10236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</m:oMath>
                </a14:m>
                <a:r>
                  <a:rPr lang="en-US" altLang="ja-JP" sz="2000" dirty="0">
                    <a:latin typeface="Century Schoolbook" panose="02040604050505020304" pitchFamily="18" charset="0"/>
                  </a:rPr>
                  <a:t> For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Century Schoolbook" panose="02040604050505020304" pitchFamily="18" charset="0"/>
                  </a:rPr>
                  <a:t>-isogeny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000" dirty="0"/>
                  <a:t>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E6E1DF1-9966-B164-0D29-823A5145B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75" y="4147187"/>
                <a:ext cx="10236199" cy="400110"/>
              </a:xfrm>
              <a:prstGeom prst="rect">
                <a:avLst/>
              </a:prstGeom>
              <a:blipFill>
                <a:blip r:embed="rId4"/>
                <a:stretch>
                  <a:fillRect t="-10606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8583AF2C-A255-AF82-D647-66756992C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96" y="730379"/>
            <a:ext cx="5649794" cy="272443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BC3138C-331B-F745-0995-CD5D3EFC2369}"/>
              </a:ext>
            </a:extLst>
          </p:cNvPr>
          <p:cNvSpPr/>
          <p:nvPr/>
        </p:nvSpPr>
        <p:spPr>
          <a:xfrm>
            <a:off x="7686676" y="1558959"/>
            <a:ext cx="2952750" cy="104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DC20AE3-FBAE-E690-3524-48C714B0FE84}"/>
                  </a:ext>
                </a:extLst>
              </p:cNvPr>
              <p:cNvSpPr txBox="1"/>
              <p:nvPr/>
            </p:nvSpPr>
            <p:spPr>
              <a:xfrm>
                <a:off x="8839200" y="1571966"/>
                <a:ext cx="609600" cy="507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DC20AE3-FBAE-E690-3524-48C714B0F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1571966"/>
                <a:ext cx="609600" cy="507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7B2805B-BD69-7D4D-C9DC-D4B8D2937278}"/>
              </a:ext>
            </a:extLst>
          </p:cNvPr>
          <p:cNvSpPr/>
          <p:nvPr/>
        </p:nvSpPr>
        <p:spPr>
          <a:xfrm>
            <a:off x="6524625" y="2165725"/>
            <a:ext cx="819150" cy="291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C71206F-F767-A205-A5DA-209E152F47D5}"/>
              </a:ext>
            </a:extLst>
          </p:cNvPr>
          <p:cNvSpPr/>
          <p:nvPr/>
        </p:nvSpPr>
        <p:spPr>
          <a:xfrm>
            <a:off x="10944225" y="2184775"/>
            <a:ext cx="819150" cy="291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23713B5-7EA7-3C12-3A8A-66BCF369F412}"/>
              </a:ext>
            </a:extLst>
          </p:cNvPr>
          <p:cNvSpPr/>
          <p:nvPr/>
        </p:nvSpPr>
        <p:spPr>
          <a:xfrm>
            <a:off x="6762751" y="2934485"/>
            <a:ext cx="5095874" cy="493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FFE9A7F-2D33-5607-66D7-79786CA517AE}"/>
              </a:ext>
            </a:extLst>
          </p:cNvPr>
          <p:cNvSpPr/>
          <p:nvPr/>
        </p:nvSpPr>
        <p:spPr>
          <a:xfrm>
            <a:off x="10339388" y="1571966"/>
            <a:ext cx="1371599" cy="1415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7324510-AB9B-6F12-7093-7445DF3A20CB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17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0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7225" y="1804988"/>
                <a:ext cx="10782300" cy="484610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Same as FESTA, except the degree is different.</a:t>
                </a:r>
                <a:endParaRPr lang="en-US" altLang="ja-JP" sz="2000" b="0" i="1" dirty="0">
                  <a:latin typeface="Century Schoolbook" panose="02040604050505020304" pitchFamily="18" charset="0"/>
                </a:endParaRPr>
              </a:p>
              <a:p>
                <a:r>
                  <a:rPr lang="en-US" altLang="ja-JP" sz="2000" b="0" dirty="0">
                    <a:latin typeface="Century Schoolbook" panose="02040604050505020304" pitchFamily="18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Century Schoolbook" panose="02040604050505020304" pitchFamily="18" charset="0"/>
                  </a:rPr>
                  <a:t>-isogeny using </a:t>
                </a:r>
                <a14:m>
                  <m:oMath xmlns:m="http://schemas.openxmlformats.org/officeDocument/2006/math">
                    <m:r>
                      <a:rPr lang="en-US" altLang="ja-JP" sz="2000" b="1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</m:oMath>
                </a14:m>
                <a:r>
                  <a:rPr kumimoji="1" lang="en-US" altLang="ja-JP" sz="2000" b="1" i="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kumimoji="1" lang="en-US" altLang="ja-JP" sz="9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9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9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2000" b="1" i="0" smtClean="0">
                        <a:latin typeface="Cambria Math" panose="02040503050406030204" pitchFamily="18" charset="0"/>
                      </a:rPr>
                      <m:t>𝐄𝐧𝐜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000" dirty="0"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ja-JP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  <m:d>
                      <m:d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000" i="1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kumimoji="1" lang="en-US" altLang="ja-JP" sz="2000" dirty="0">
                  <a:solidFill>
                    <a:schemeClr val="tx1"/>
                  </a:solidFill>
                  <a:latin typeface="Century Schoolbook" panose="020406040505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Compute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-isogeny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and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kumimoji="1" lang="en-US" altLang="ja-JP" sz="2000" dirty="0">
                  <a:solidFill>
                    <a:schemeClr val="tx1"/>
                  </a:solidFill>
                  <a:latin typeface="Century Schoolbook" panose="020406040505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Convert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into a matrix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ja-JP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ja-JP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sSup>
                          <m:sSupPr>
                            <m:ctrlPr>
                              <a:rPr lang="en-US" altLang="ja-JP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ja-JP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en-US" altLang="ja-JP" sz="20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ja-JP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𝑐𝑡</m:t>
                    </m:r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  <a:endParaRPr kumimoji="1" lang="en-US" altLang="ja-JP" sz="2400" dirty="0">
                  <a:solidFill>
                    <a:schemeClr val="bg1"/>
                  </a:solidFill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7225" y="1804988"/>
                <a:ext cx="10782300" cy="4846108"/>
              </a:xfrm>
              <a:blipFill>
                <a:blip r:embed="rId3"/>
                <a:stretch>
                  <a:fillRect l="-622" t="-12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QFESTA.PKE: </a:t>
            </a:r>
            <a:r>
              <a:rPr lang="en-US" altLang="ja-JP" dirty="0">
                <a:latin typeface="Century Schoolbook" panose="02040604050505020304" pitchFamily="18" charset="0"/>
              </a:rPr>
              <a:t>Enc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E6E1DF1-9966-B164-0D29-823A5145B3CE}"/>
                  </a:ext>
                </a:extLst>
              </p:cNvPr>
              <p:cNvSpPr txBox="1"/>
              <p:nvPr/>
            </p:nvSpPr>
            <p:spPr>
              <a:xfrm>
                <a:off x="968375" y="4147187"/>
                <a:ext cx="10236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</m:oMath>
                </a14:m>
                <a:r>
                  <a:rPr lang="en-US" altLang="ja-JP" sz="2000" dirty="0">
                    <a:latin typeface="Century Schoolbook" panose="02040604050505020304" pitchFamily="18" charset="0"/>
                  </a:rPr>
                  <a:t> For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Century Schoolbook" panose="02040604050505020304" pitchFamily="18" charset="0"/>
                  </a:rPr>
                  <a:t>-isogeny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000" dirty="0"/>
                  <a:t>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E6E1DF1-9966-B164-0D29-823A5145B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75" y="4147187"/>
                <a:ext cx="10236199" cy="400110"/>
              </a:xfrm>
              <a:prstGeom prst="rect">
                <a:avLst/>
              </a:prstGeom>
              <a:blipFill>
                <a:blip r:embed="rId4"/>
                <a:stretch>
                  <a:fillRect t="-10606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8583AF2C-A255-AF82-D647-66756992C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96" y="730379"/>
            <a:ext cx="5649794" cy="272443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BC3138C-331B-F745-0995-CD5D3EFC2369}"/>
              </a:ext>
            </a:extLst>
          </p:cNvPr>
          <p:cNvSpPr/>
          <p:nvPr/>
        </p:nvSpPr>
        <p:spPr>
          <a:xfrm>
            <a:off x="7686676" y="1558959"/>
            <a:ext cx="2952750" cy="104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DC20AE3-FBAE-E690-3524-48C714B0FE84}"/>
                  </a:ext>
                </a:extLst>
              </p:cNvPr>
              <p:cNvSpPr txBox="1"/>
              <p:nvPr/>
            </p:nvSpPr>
            <p:spPr>
              <a:xfrm>
                <a:off x="8839200" y="1571966"/>
                <a:ext cx="609600" cy="507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DC20AE3-FBAE-E690-3524-48C714B0F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1571966"/>
                <a:ext cx="609600" cy="507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7B2805B-BD69-7D4D-C9DC-D4B8D2937278}"/>
              </a:ext>
            </a:extLst>
          </p:cNvPr>
          <p:cNvSpPr/>
          <p:nvPr/>
        </p:nvSpPr>
        <p:spPr>
          <a:xfrm>
            <a:off x="6524625" y="2165725"/>
            <a:ext cx="819150" cy="291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C71206F-F767-A205-A5DA-209E152F47D5}"/>
              </a:ext>
            </a:extLst>
          </p:cNvPr>
          <p:cNvSpPr/>
          <p:nvPr/>
        </p:nvSpPr>
        <p:spPr>
          <a:xfrm>
            <a:off x="10944225" y="2184775"/>
            <a:ext cx="819150" cy="291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23713B5-7EA7-3C12-3A8A-66BCF369F412}"/>
              </a:ext>
            </a:extLst>
          </p:cNvPr>
          <p:cNvSpPr/>
          <p:nvPr/>
        </p:nvSpPr>
        <p:spPr>
          <a:xfrm>
            <a:off x="6762751" y="2934485"/>
            <a:ext cx="5095874" cy="493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DCE0695-D5EB-7E3F-8632-D26CA93152E6}"/>
                  </a:ext>
                </a:extLst>
              </p:cNvPr>
              <p:cNvSpPr txBox="1"/>
              <p:nvPr/>
            </p:nvSpPr>
            <p:spPr>
              <a:xfrm>
                <a:off x="3400425" y="4865405"/>
                <a:ext cx="54292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DCE0695-D5EB-7E3F-8632-D26CA9315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425" y="4865405"/>
                <a:ext cx="542925" cy="374270"/>
              </a:xfrm>
              <a:prstGeom prst="rect">
                <a:avLst/>
              </a:prstGeom>
              <a:blipFill>
                <a:blip r:embed="rId7"/>
                <a:stretch>
                  <a:fillRect l="-3371" r="-35955"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45D8B4-B106-9B76-CFAE-9CCB371E1F5A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17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88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7225" y="1804988"/>
                <a:ext cx="10782300" cy="484610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Same as FESTA, except the degree is different.</a:t>
                </a:r>
                <a:endParaRPr lang="en-US" altLang="ja-JP" sz="2000" b="0" i="1" dirty="0">
                  <a:latin typeface="Century Schoolbook" panose="02040604050505020304" pitchFamily="18" charset="0"/>
                </a:endParaRPr>
              </a:p>
              <a:p>
                <a:r>
                  <a:rPr lang="en-US" altLang="ja-JP" sz="2000" b="0" dirty="0">
                    <a:latin typeface="Century Schoolbook" panose="02040604050505020304" pitchFamily="18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Century Schoolbook" panose="02040604050505020304" pitchFamily="18" charset="0"/>
                  </a:rPr>
                  <a:t>-isogeny using </a:t>
                </a:r>
                <a14:m>
                  <m:oMath xmlns:m="http://schemas.openxmlformats.org/officeDocument/2006/math">
                    <m:r>
                      <a:rPr lang="en-US" altLang="ja-JP" sz="2000" b="1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</m:oMath>
                </a14:m>
                <a:r>
                  <a:rPr kumimoji="1" lang="en-US" altLang="ja-JP" sz="2000" b="1" i="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kumimoji="1" lang="en-US" altLang="ja-JP" sz="9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9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9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2000" b="1" i="0" smtClean="0">
                        <a:latin typeface="Cambria Math" panose="02040503050406030204" pitchFamily="18" charset="0"/>
                      </a:rPr>
                      <m:t>𝐄𝐧𝐜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000" dirty="0"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ja-JP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  <m:d>
                      <m:d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000" i="1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kumimoji="1" lang="en-US" altLang="ja-JP" sz="2000" dirty="0">
                  <a:solidFill>
                    <a:schemeClr val="tx1"/>
                  </a:solidFill>
                  <a:latin typeface="Century Schoolbook" panose="020406040505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Compute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-isogeny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and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kumimoji="1" lang="en-US" altLang="ja-JP" sz="2000" dirty="0">
                  <a:solidFill>
                    <a:schemeClr val="tx1"/>
                  </a:solidFill>
                  <a:latin typeface="Century Schoolbook" panose="020406040505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Convert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into a matrix 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ja-JP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ja-JP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sSup>
                          <m:sSupPr>
                            <m:ctrlPr>
                              <a:rPr lang="en-US" altLang="ja-JP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ja-JP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en-US" altLang="ja-JP" sz="20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𝑐𝑡</m:t>
                    </m:r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  <a:endParaRPr kumimoji="1" lang="en-US" altLang="ja-JP" sz="2400" dirty="0">
                  <a:solidFill>
                    <a:schemeClr val="tx1"/>
                  </a:solidFill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7225" y="1804988"/>
                <a:ext cx="10782300" cy="4846108"/>
              </a:xfrm>
              <a:blipFill>
                <a:blip r:embed="rId3"/>
                <a:stretch>
                  <a:fillRect l="-622" t="-12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QFESTA.PKE: </a:t>
            </a:r>
            <a:r>
              <a:rPr lang="en-US" altLang="ja-JP" dirty="0">
                <a:latin typeface="Century Schoolbook" panose="02040604050505020304" pitchFamily="18" charset="0"/>
              </a:rPr>
              <a:t>Enc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E6E1DF1-9966-B164-0D29-823A5145B3CE}"/>
                  </a:ext>
                </a:extLst>
              </p:cNvPr>
              <p:cNvSpPr txBox="1"/>
              <p:nvPr/>
            </p:nvSpPr>
            <p:spPr>
              <a:xfrm>
                <a:off x="968375" y="4147187"/>
                <a:ext cx="10236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</m:oMath>
                </a14:m>
                <a:r>
                  <a:rPr lang="en-US" altLang="ja-JP" sz="2000" dirty="0">
                    <a:latin typeface="Century Schoolbook" panose="02040604050505020304" pitchFamily="18" charset="0"/>
                  </a:rPr>
                  <a:t> For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Century Schoolbook" panose="02040604050505020304" pitchFamily="18" charset="0"/>
                  </a:rPr>
                  <a:t>-isogeny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000" dirty="0"/>
                  <a:t>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E6E1DF1-9966-B164-0D29-823A5145B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75" y="4147187"/>
                <a:ext cx="10236199" cy="400110"/>
              </a:xfrm>
              <a:prstGeom prst="rect">
                <a:avLst/>
              </a:prstGeom>
              <a:blipFill>
                <a:blip r:embed="rId4"/>
                <a:stretch>
                  <a:fillRect t="-10606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8583AF2C-A255-AF82-D647-66756992C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96" y="730379"/>
            <a:ext cx="5649794" cy="272443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BC3138C-331B-F745-0995-CD5D3EFC2369}"/>
              </a:ext>
            </a:extLst>
          </p:cNvPr>
          <p:cNvSpPr/>
          <p:nvPr/>
        </p:nvSpPr>
        <p:spPr>
          <a:xfrm>
            <a:off x="7686676" y="1558959"/>
            <a:ext cx="2952750" cy="104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DC20AE3-FBAE-E690-3524-48C714B0FE84}"/>
                  </a:ext>
                </a:extLst>
              </p:cNvPr>
              <p:cNvSpPr txBox="1"/>
              <p:nvPr/>
            </p:nvSpPr>
            <p:spPr>
              <a:xfrm>
                <a:off x="8839200" y="1571318"/>
                <a:ext cx="609600" cy="507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DC20AE3-FBAE-E690-3524-48C714B0F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1571318"/>
                <a:ext cx="609600" cy="507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DCE0695-D5EB-7E3F-8632-D26CA93152E6}"/>
                  </a:ext>
                </a:extLst>
              </p:cNvPr>
              <p:cNvSpPr txBox="1"/>
              <p:nvPr/>
            </p:nvSpPr>
            <p:spPr>
              <a:xfrm>
                <a:off x="3400425" y="4865405"/>
                <a:ext cx="542925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DCE0695-D5EB-7E3F-8632-D26CA9315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425" y="4865405"/>
                <a:ext cx="542925" cy="374270"/>
              </a:xfrm>
              <a:prstGeom prst="rect">
                <a:avLst/>
              </a:prstGeom>
              <a:blipFill>
                <a:blip r:embed="rId7"/>
                <a:stretch>
                  <a:fillRect l="-3371" r="-35955"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A78004-2065-2BEB-088A-02E6FD144740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17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66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QFESTA.PKE: </a:t>
            </a:r>
            <a:r>
              <a:rPr lang="en-US" altLang="ja-JP" dirty="0">
                <a:latin typeface="Century Schoolbook" panose="02040604050505020304" pitchFamily="18" charset="0"/>
              </a:rPr>
              <a:t>Dec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349" y="1738266"/>
                <a:ext cx="11477625" cy="477048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2000" b="1" i="0" smtClean="0"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acc>
                      <m:accPr>
                        <m:chr m:val="̂"/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acc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kumimoji="1" lang="en-US" altLang="ja-JP" sz="2000" dirty="0">
                  <a:solidFill>
                    <a:schemeClr val="bg1"/>
                  </a:solidFill>
                  <a:latin typeface="Century Schoolbook" panose="020406040505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C</a:t>
                </a:r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acc>
                          <m:accPr>
                            <m:chr m:val="̂"/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acc>
                          <m:accPr>
                            <m:chr m:val="̂"/>
                            <m:ctrlP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using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as FESTA.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𝐊𝐚𝐧𝐢𝐄𝐯𝐚</m:t>
                    </m:r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𝐥</m:t>
                        </m:r>
                      </m:e>
                      <m:sub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kumimoji="1" lang="en-US" altLang="ja-JP" sz="20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satisfying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Convert the matrix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to the message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endParaRPr lang="en-US" altLang="ja-JP" sz="2000" dirty="0">
                  <a:latin typeface="Century Schoolbook" panose="02040604050505020304" pitchFamily="18" charset="0"/>
                </a:endParaRPr>
              </a:p>
              <a:p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endParaRPr kumimoji="1" lang="en-US" altLang="ja-JP" sz="20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9" y="1738266"/>
                <a:ext cx="11477625" cy="4770484"/>
              </a:xfrm>
              <a:blipFill>
                <a:blip r:embed="rId3"/>
                <a:stretch>
                  <a:fillRect l="-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0AD51E28-BD1E-5678-E9DC-06E416C6E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24" y="624221"/>
            <a:ext cx="4880327" cy="290955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491201-D928-5611-1E89-15A8008F97EE}"/>
              </a:ext>
            </a:extLst>
          </p:cNvPr>
          <p:cNvSpPr/>
          <p:nvPr/>
        </p:nvSpPr>
        <p:spPr>
          <a:xfrm>
            <a:off x="7615234" y="1617202"/>
            <a:ext cx="3048001" cy="104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7F6F026-4A70-FF85-99D6-2FF6670FBE87}"/>
                  </a:ext>
                </a:extLst>
              </p:cNvPr>
              <p:cNvSpPr txBox="1"/>
              <p:nvPr/>
            </p:nvSpPr>
            <p:spPr>
              <a:xfrm>
                <a:off x="8810625" y="1561793"/>
                <a:ext cx="609600" cy="507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7F6F026-4A70-FF85-99D6-2FF6670FB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625" y="1561793"/>
                <a:ext cx="609600" cy="507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40C5D0-FC0F-7AF3-4117-D8D5AF6E68C6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18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2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Contribution</a:t>
            </a:r>
            <a:r>
              <a:rPr lang="ja-JP" altLang="en-US" dirty="0">
                <a:latin typeface="Century Schoolbook" panose="02040604050505020304" pitchFamily="18" charset="0"/>
              </a:rPr>
              <a:t> 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F89502-1FE5-8D0D-B928-C514E6AD5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>
                <a:latin typeface="Century Schoolbook" panose="02040604050505020304" pitchFamily="18" charset="0"/>
              </a:rPr>
              <a:t>We made a new algorithm </a:t>
            </a:r>
            <a:r>
              <a:rPr lang="en-US" altLang="ja-JP" sz="2400" b="1" dirty="0" err="1">
                <a:latin typeface="Century Schoolbook" panose="02040604050505020304" pitchFamily="18" charset="0"/>
              </a:rPr>
              <a:t>RandIsogIamges</a:t>
            </a:r>
            <a:r>
              <a:rPr lang="en-US" altLang="ja-JP" sz="2400" b="1" dirty="0">
                <a:latin typeface="Century Schoolbook" panose="02040604050505020304" pitchFamily="18" charset="0"/>
              </a:rPr>
              <a:t> </a:t>
            </a:r>
            <a:r>
              <a:rPr lang="en-US" altLang="ja-JP" sz="2400" dirty="0">
                <a:latin typeface="Century Schoolbook" panose="02040604050505020304" pitchFamily="18" charset="0"/>
              </a:rPr>
              <a:t>that computes a random </a:t>
            </a:r>
            <a:r>
              <a:rPr lang="en-US" altLang="ja-JP" sz="2400" i="1" dirty="0">
                <a:latin typeface="Century Schoolbook" panose="02040604050505020304" pitchFamily="18" charset="0"/>
              </a:rPr>
              <a:t>non-smooth </a:t>
            </a:r>
            <a:r>
              <a:rPr lang="en-US" altLang="ja-JP" sz="2400" dirty="0">
                <a:latin typeface="Century Schoolbook" panose="02040604050505020304" pitchFamily="18" charset="0"/>
              </a:rPr>
              <a:t>degree isogeny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 using </a:t>
            </a:r>
            <a:r>
              <a:rPr kumimoji="1" lang="en-US" altLang="ja-JP" sz="2400" i="1" dirty="0">
                <a:latin typeface="Century Schoolbook" panose="02040604050505020304" pitchFamily="18" charset="0"/>
              </a:rPr>
              <a:t>SIDH attack 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and </a:t>
            </a:r>
            <a:r>
              <a:rPr kumimoji="1" lang="en-US" altLang="ja-JP" sz="2400" i="1" dirty="0">
                <a:latin typeface="Century Schoolbook" panose="02040604050505020304" pitchFamily="18" charset="0"/>
              </a:rPr>
              <a:t>quaternion algebras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.</a:t>
            </a:r>
          </a:p>
          <a:p>
            <a:r>
              <a:rPr kumimoji="1" lang="en-US" altLang="ja-JP" sz="2400" dirty="0">
                <a:latin typeface="Century Schoolbook" panose="02040604050505020304" pitchFamily="18" charset="0"/>
              </a:rPr>
              <a:t>Using our new algorithm, we made a new key encapsulation mechanism (KEM) </a:t>
            </a:r>
            <a:r>
              <a:rPr kumimoji="1" lang="en-US" altLang="ja-JP" sz="2400" b="1" dirty="0">
                <a:latin typeface="Century Schoolbook" panose="02040604050505020304" pitchFamily="18" charset="0"/>
              </a:rPr>
              <a:t>QFESTA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 (Quaternion FESTA) based on FESTA.</a:t>
            </a:r>
          </a:p>
          <a:p>
            <a:endParaRPr kumimoji="1" lang="en-US" altLang="ja-JP" sz="24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kumimoji="1" lang="en-US" altLang="ja-JP" sz="2400" dirty="0">
                <a:latin typeface="Century Schoolbook" panose="02040604050505020304" pitchFamily="18" charset="0"/>
              </a:rPr>
              <a:t>- QFESTA </a:t>
            </a:r>
            <a:r>
              <a:rPr lang="en-US" altLang="ja-JP" sz="2400" dirty="0">
                <a:latin typeface="Century Schoolbook" panose="02040604050505020304" pitchFamily="18" charset="0"/>
              </a:rPr>
              <a:t>has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 </a:t>
            </a:r>
            <a:r>
              <a:rPr kumimoji="1" lang="en-US" altLang="ja-JP" sz="2400" i="1" dirty="0">
                <a:latin typeface="Century Schoolbook" panose="02040604050505020304" pitchFamily="18" charset="0"/>
              </a:rPr>
              <a:t>significantly smaller data sizes 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of public key and ciphertext than FESTA.</a:t>
            </a:r>
          </a:p>
          <a:p>
            <a:pPr>
              <a:buFontTx/>
              <a:buChar char="-"/>
            </a:pPr>
            <a:r>
              <a:rPr lang="en-US" altLang="ja-JP" sz="2400" dirty="0">
                <a:latin typeface="Century Schoolbook" panose="02040604050505020304" pitchFamily="18" charset="0"/>
              </a:rPr>
              <a:t>QFESTA only requires (2,2)-isogeny and 3-isogeny computations, promising a </a:t>
            </a:r>
            <a:r>
              <a:rPr lang="en-US" altLang="ja-JP" sz="2400" i="1" dirty="0">
                <a:latin typeface="Century Schoolbook" panose="02040604050505020304" pitchFamily="18" charset="0"/>
              </a:rPr>
              <a:t>reduction in computational costs</a:t>
            </a:r>
            <a:r>
              <a:rPr lang="en-US" altLang="ja-JP" sz="2400" dirty="0"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ja-JP" sz="2400" dirty="0">
                <a:latin typeface="Century Schoolbook" panose="02040604050505020304" pitchFamily="18" charset="0"/>
              </a:rPr>
              <a:t>- 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QFESTA is </a:t>
            </a:r>
            <a:r>
              <a:rPr kumimoji="1" lang="en-US" altLang="ja-JP" sz="2400" i="1" dirty="0">
                <a:latin typeface="Century Schoolbook" panose="02040604050505020304" pitchFamily="18" charset="0"/>
              </a:rPr>
              <a:t>IND-CCA</a:t>
            </a:r>
            <a:r>
              <a:rPr kumimoji="1" lang="ja-JP" altLang="en-US" sz="2400" i="1" dirty="0">
                <a:latin typeface="Century Schoolbook" panose="02040604050505020304" pitchFamily="18" charset="0"/>
              </a:rPr>
              <a:t> </a:t>
            </a:r>
            <a:r>
              <a:rPr kumimoji="1" lang="en-US" altLang="ja-JP" sz="2400" i="1" dirty="0">
                <a:latin typeface="Century Schoolbook" panose="02040604050505020304" pitchFamily="18" charset="0"/>
              </a:rPr>
              <a:t>secure</a:t>
            </a:r>
            <a:r>
              <a:rPr kumimoji="1" lang="ja-JP" altLang="en-US" sz="2400" i="1" dirty="0">
                <a:latin typeface="Century Schoolbook" panose="02040604050505020304" pitchFamily="18" charset="0"/>
              </a:rPr>
              <a:t> 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under</a:t>
            </a:r>
            <a:r>
              <a:rPr kumimoji="1" lang="ja-JP" altLang="en-US" sz="2400" dirty="0">
                <a:latin typeface="Century Schoolbook" panose="02040604050505020304" pitchFamily="18" charset="0"/>
              </a:rPr>
              <a:t> 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some</a:t>
            </a:r>
            <a:r>
              <a:rPr kumimoji="1" lang="ja-JP" altLang="en-US" sz="2400" dirty="0">
                <a:latin typeface="Century Schoolbook" panose="02040604050505020304" pitchFamily="18" charset="0"/>
              </a:rPr>
              <a:t> 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assumptions</a:t>
            </a:r>
            <a:r>
              <a:rPr lang="en-US" altLang="ja-JP" sz="2400" dirty="0">
                <a:latin typeface="Century Schoolbook" panose="02040604050505020304" pitchFamily="18" charset="0"/>
              </a:rPr>
              <a:t>.</a:t>
            </a:r>
            <a:endParaRPr kumimoji="1" lang="en-US" altLang="ja-JP" sz="2400" dirty="0">
              <a:latin typeface="Century Schoolbook" panose="020406040505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371811-DAFF-1226-7B22-7805469230F5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2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87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QFESTA.PKE: </a:t>
            </a:r>
            <a:r>
              <a:rPr lang="en-US" altLang="ja-JP" dirty="0">
                <a:latin typeface="Century Schoolbook" panose="02040604050505020304" pitchFamily="18" charset="0"/>
              </a:rPr>
              <a:t>Dec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349" y="1738266"/>
                <a:ext cx="11477625" cy="477048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2000" b="1" i="0" smtClean="0"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∘</m:t>
                    </m:r>
                    <m:acc>
                      <m:accPr>
                        <m:chr m:val="̂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acc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altLang="ja-JP" sz="2000" dirty="0">
                    <a:latin typeface="Century Schoolbook" panose="02040604050505020304" pitchFamily="18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C</a:t>
                </a:r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acc>
                          <m:accPr>
                            <m:chr m:val="̂"/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acc>
                          <m:accPr>
                            <m:chr m:val="̂"/>
                            <m:ctrlP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using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as FESTA.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𝐊𝐚𝐧𝐢𝐄𝐯𝐚</m:t>
                    </m:r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𝐥</m:t>
                        </m:r>
                      </m:e>
                      <m:sub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kumimoji="1" lang="en-US" altLang="ja-JP" sz="20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satisfying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Convert the matrix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to the message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endParaRPr lang="en-US" altLang="ja-JP" sz="2000" dirty="0">
                  <a:latin typeface="Century Schoolbook" panose="02040604050505020304" pitchFamily="18" charset="0"/>
                </a:endParaRPr>
              </a:p>
              <a:p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endParaRPr kumimoji="1" lang="en-US" altLang="ja-JP" sz="20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9" y="1738266"/>
                <a:ext cx="11477625" cy="4770484"/>
              </a:xfrm>
              <a:blipFill>
                <a:blip r:embed="rId3"/>
                <a:stretch>
                  <a:fillRect l="-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0AD51E28-BD1E-5678-E9DC-06E416C6E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24" y="624221"/>
            <a:ext cx="4880327" cy="2909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7F6F026-4A70-FF85-99D6-2FF6670FBE87}"/>
                  </a:ext>
                </a:extLst>
              </p:cNvPr>
              <p:cNvSpPr txBox="1"/>
              <p:nvPr/>
            </p:nvSpPr>
            <p:spPr>
              <a:xfrm>
                <a:off x="8810625" y="1561793"/>
                <a:ext cx="609600" cy="507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7F6F026-4A70-FF85-99D6-2FF6670FB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625" y="1561793"/>
                <a:ext cx="609600" cy="507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9D2E79-F3F0-9722-5CA4-E5FF756B264A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18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01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QFESTA.PKE: </a:t>
            </a:r>
            <a:r>
              <a:rPr lang="en-US" altLang="ja-JP" dirty="0">
                <a:latin typeface="Century Schoolbook" panose="02040604050505020304" pitchFamily="18" charset="0"/>
              </a:rPr>
              <a:t>Dec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349" y="1738266"/>
                <a:ext cx="11477625" cy="477048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2000" b="1" i="0" smtClean="0"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∘</m:t>
                    </m:r>
                    <m:acc>
                      <m:accPr>
                        <m:chr m:val="̂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acc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altLang="ja-JP" sz="2000" dirty="0">
                    <a:latin typeface="Century Schoolbook" panose="02040604050505020304" pitchFamily="18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C</a:t>
                </a:r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acc>
                          <m:accPr>
                            <m:chr m:val="̂"/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acc>
                          <m:accPr>
                            <m:chr m:val="̂"/>
                            <m:ctrlP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using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as FESTA.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𝐊𝐚𝐧𝐢𝐄𝐯𝐚</m:t>
                    </m:r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𝐥</m:t>
                        </m:r>
                      </m:e>
                      <m:sub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kumimoji="1" lang="en-US" altLang="ja-JP" sz="20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satisfying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ja-JP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ja-JP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Convert the matrix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 to the message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ja-JP" sz="2000" dirty="0">
                    <a:solidFill>
                      <a:schemeClr val="bg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endParaRPr lang="en-US" altLang="ja-JP" sz="2000" dirty="0">
                  <a:latin typeface="Century Schoolbook" panose="02040604050505020304" pitchFamily="18" charset="0"/>
                </a:endParaRPr>
              </a:p>
              <a:p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endParaRPr kumimoji="1" lang="en-US" altLang="ja-JP" sz="20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9" y="1738266"/>
                <a:ext cx="11477625" cy="4770484"/>
              </a:xfrm>
              <a:blipFill>
                <a:blip r:embed="rId3"/>
                <a:stretch>
                  <a:fillRect l="-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0AD51E28-BD1E-5678-E9DC-06E416C6E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24" y="624221"/>
            <a:ext cx="4880327" cy="2909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7F6F026-4A70-FF85-99D6-2FF6670FBE87}"/>
                  </a:ext>
                </a:extLst>
              </p:cNvPr>
              <p:cNvSpPr txBox="1"/>
              <p:nvPr/>
            </p:nvSpPr>
            <p:spPr>
              <a:xfrm>
                <a:off x="8810625" y="1561793"/>
                <a:ext cx="609600" cy="507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7F6F026-4A70-FF85-99D6-2FF6670FB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625" y="1561793"/>
                <a:ext cx="609600" cy="507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73C1D919-8B18-5DD5-71E4-60EB89CEE351}"/>
              </a:ext>
            </a:extLst>
          </p:cNvPr>
          <p:cNvCxnSpPr>
            <a:cxnSpLocks/>
          </p:cNvCxnSpPr>
          <p:nvPr/>
        </p:nvCxnSpPr>
        <p:spPr>
          <a:xfrm>
            <a:off x="7727776" y="2809741"/>
            <a:ext cx="286702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24A2F2F-9984-7C21-B63C-A482F73FD0A0}"/>
                  </a:ext>
                </a:extLst>
              </p:cNvPr>
              <p:cNvSpPr txBox="1"/>
              <p:nvPr/>
            </p:nvSpPr>
            <p:spPr>
              <a:xfrm>
                <a:off x="7727776" y="2829233"/>
                <a:ext cx="2914644" cy="348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24A2F2F-9984-7C21-B63C-A482F73FD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776" y="2829233"/>
                <a:ext cx="2914644" cy="348942"/>
              </a:xfrm>
              <a:prstGeom prst="rect">
                <a:avLst/>
              </a:prstGeom>
              <a:blipFill>
                <a:blip r:embed="rId6"/>
                <a:stretch>
                  <a:fillRect t="-1754"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11E042D-E034-01FE-649B-E00486523AEE}"/>
              </a:ext>
            </a:extLst>
          </p:cNvPr>
          <p:cNvSpPr/>
          <p:nvPr/>
        </p:nvSpPr>
        <p:spPr>
          <a:xfrm>
            <a:off x="10512335" y="2966093"/>
            <a:ext cx="609600" cy="708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A840347-CCF3-D1C3-FA40-B5E03EFF208B}"/>
                  </a:ext>
                </a:extLst>
              </p:cNvPr>
              <p:cNvSpPr txBox="1"/>
              <p:nvPr/>
            </p:nvSpPr>
            <p:spPr>
              <a:xfrm>
                <a:off x="10518731" y="2886154"/>
                <a:ext cx="1685925" cy="541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1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ja-JP" sz="1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ja-JP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3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1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altLang="ja-JP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3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1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altLang="ja-JP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ja-JP" sz="1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3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1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13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3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A840347-CCF3-D1C3-FA40-B5E03EFF2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731" y="2886154"/>
                <a:ext cx="1685925" cy="5418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3FF75C-9473-7771-7989-4458B883FD2F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18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QFESTA.PKE: </a:t>
            </a:r>
            <a:r>
              <a:rPr lang="en-US" altLang="ja-JP" dirty="0">
                <a:latin typeface="Century Schoolbook" panose="02040604050505020304" pitchFamily="18" charset="0"/>
              </a:rPr>
              <a:t>Dec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4349" y="1738266"/>
                <a:ext cx="11477625" cy="477048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2000" b="1" i="0" smtClean="0">
                        <a:latin typeface="Cambria Math" panose="02040503050406030204" pitchFamily="18" charset="0"/>
                      </a:rPr>
                      <m:t>𝐃𝐞𝐜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∘</m:t>
                    </m:r>
                    <m:acc>
                      <m:accPr>
                        <m:chr m:val="̂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acc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altLang="ja-JP" sz="2000" dirty="0">
                    <a:latin typeface="Century Schoolbook" panose="02040604050505020304" pitchFamily="18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C</a:t>
                </a:r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acc>
                          <m:accPr>
                            <m:chr m:val="̂"/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acc>
                          <m:accPr>
                            <m:chr m:val="̂"/>
                            <m:ctrlP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using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as FESTA.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𝐊𝐚𝐧𝐢𝐄𝐯𝐚</m:t>
                    </m:r>
                    <m:sSub>
                      <m:sSubPr>
                        <m:ctrlPr>
                          <a:rPr kumimoji="1" lang="en-US" altLang="ja-JP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𝐥</m:t>
                        </m:r>
                      </m:e>
                      <m:sub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kumimoji="1" lang="en-US" altLang="ja-JP" sz="20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satisfying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ja-JP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sSup>
                      <m:sSupPr>
                        <m:ctrlP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b="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Convert the matrix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to the message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ja-JP" sz="20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.</a:t>
                </a:r>
              </a:p>
              <a:p>
                <a:endParaRPr lang="en-US" altLang="ja-JP" sz="2000" dirty="0">
                  <a:latin typeface="Century Schoolbook" panose="02040604050505020304" pitchFamily="18" charset="0"/>
                </a:endParaRPr>
              </a:p>
              <a:p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endParaRPr kumimoji="1" lang="en-US" altLang="ja-JP" sz="20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349" y="1738266"/>
                <a:ext cx="11477625" cy="4770484"/>
              </a:xfrm>
              <a:blipFill>
                <a:blip r:embed="rId3"/>
                <a:stretch>
                  <a:fillRect l="-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0AD51E28-BD1E-5678-E9DC-06E416C6E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24" y="624221"/>
            <a:ext cx="4880327" cy="2909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7F6F026-4A70-FF85-99D6-2FF6670FBE87}"/>
                  </a:ext>
                </a:extLst>
              </p:cNvPr>
              <p:cNvSpPr txBox="1"/>
              <p:nvPr/>
            </p:nvSpPr>
            <p:spPr>
              <a:xfrm>
                <a:off x="8810625" y="1561793"/>
                <a:ext cx="609600" cy="507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kumimoji="1" lang="en-US" altLang="ja-JP" sz="12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7F6F026-4A70-FF85-99D6-2FF6670FB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625" y="1561793"/>
                <a:ext cx="609600" cy="507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73C1D919-8B18-5DD5-71E4-60EB89CEE351}"/>
              </a:ext>
            </a:extLst>
          </p:cNvPr>
          <p:cNvCxnSpPr>
            <a:cxnSpLocks/>
          </p:cNvCxnSpPr>
          <p:nvPr/>
        </p:nvCxnSpPr>
        <p:spPr>
          <a:xfrm>
            <a:off x="7727776" y="2809741"/>
            <a:ext cx="286702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24A2F2F-9984-7C21-B63C-A482F73FD0A0}"/>
                  </a:ext>
                </a:extLst>
              </p:cNvPr>
              <p:cNvSpPr txBox="1"/>
              <p:nvPr/>
            </p:nvSpPr>
            <p:spPr>
              <a:xfrm>
                <a:off x="7727776" y="2829233"/>
                <a:ext cx="2914644" cy="348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24A2F2F-9984-7C21-B63C-A482F73FD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776" y="2829233"/>
                <a:ext cx="2914644" cy="348942"/>
              </a:xfrm>
              <a:prstGeom prst="rect">
                <a:avLst/>
              </a:prstGeom>
              <a:blipFill>
                <a:blip r:embed="rId6"/>
                <a:stretch>
                  <a:fillRect t="-1754"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11E042D-E034-01FE-649B-E00486523AEE}"/>
              </a:ext>
            </a:extLst>
          </p:cNvPr>
          <p:cNvSpPr/>
          <p:nvPr/>
        </p:nvSpPr>
        <p:spPr>
          <a:xfrm>
            <a:off x="10512335" y="2966093"/>
            <a:ext cx="609600" cy="708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A840347-CCF3-D1C3-FA40-B5E03EFF208B}"/>
                  </a:ext>
                </a:extLst>
              </p:cNvPr>
              <p:cNvSpPr txBox="1"/>
              <p:nvPr/>
            </p:nvSpPr>
            <p:spPr>
              <a:xfrm>
                <a:off x="10518731" y="2886154"/>
                <a:ext cx="1685925" cy="541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1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ja-JP" sz="1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ja-JP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3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ja-JP" sz="1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altLang="ja-JP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3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1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altLang="ja-JP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ja-JP" sz="1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3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altLang="ja-JP" sz="13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1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1" lang="en-US" altLang="ja-JP" sz="13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ja-JP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13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A840347-CCF3-D1C3-FA40-B5E03EFF2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731" y="2886154"/>
                <a:ext cx="1685925" cy="5418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200C237-D3EE-1DC2-A3FA-9580B14E911F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18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09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Concrete Parameter for QFESTA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1C2376C-4389-A514-6C71-0E786F645023}"/>
                  </a:ext>
                </a:extLst>
              </p:cNvPr>
              <p:cNvSpPr txBox="1"/>
              <p:nvPr/>
            </p:nvSpPr>
            <p:spPr>
              <a:xfrm>
                <a:off x="996889" y="2674880"/>
                <a:ext cx="3771527" cy="2486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=130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=81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=55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kumimoji="1" lang="en-US" altLang="ja-JP" sz="5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130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kumimoji="1" lang="en-US" altLang="ja-JP" sz="5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kumimoji="1" lang="en-US" altLang="ja-JP" sz="500" dirty="0">
                  <a:latin typeface="Century Schoolbook" panose="02040604050505020304" pitchFamily="18" charset="0"/>
                </a:endParaRPr>
              </a:p>
              <a:p>
                <a:endParaRPr kumimoji="1" lang="en-US" altLang="ja-JP" sz="5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260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130</m:t>
                        </m:r>
                      </m:sup>
                    </m:sSup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162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kumimoji="1" lang="en-US" altLang="ja-JP" sz="5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162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kumimoji="1" lang="en-US" altLang="ja-JP" sz="5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390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⋅3⋅55−1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1C2376C-4389-A514-6C71-0E786F645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89" y="2674880"/>
                <a:ext cx="3771527" cy="2486065"/>
              </a:xfrm>
              <a:prstGeom prst="rect">
                <a:avLst/>
              </a:prstGeom>
              <a:blipFill>
                <a:blip r:embed="rId3"/>
                <a:stretch>
                  <a:fillRect t="-1471" b="-14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529519-3399-6351-BD45-28E47BAFADCB}"/>
              </a:ext>
            </a:extLst>
          </p:cNvPr>
          <p:cNvSpPr txBox="1"/>
          <p:nvPr/>
        </p:nvSpPr>
        <p:spPr>
          <a:xfrm>
            <a:off x="838200" y="2037254"/>
            <a:ext cx="408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entury Schoolbook" panose="02040604050505020304" pitchFamily="18" charset="0"/>
              </a:rPr>
              <a:t>QFESTA-128: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C221C7A-A7DA-4478-D75D-E55CB32AC9E5}"/>
                  </a:ext>
                </a:extLst>
              </p:cNvPr>
              <p:cNvSpPr txBox="1"/>
              <p:nvPr/>
            </p:nvSpPr>
            <p:spPr>
              <a:xfrm>
                <a:off x="5710191" y="2613770"/>
                <a:ext cx="6184037" cy="321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=632</m:t>
                    </m:r>
                  </m:oMath>
                </a14:m>
                <a:r>
                  <a:rPr kumimoji="1" lang="en-US" altLang="ja-JP" sz="1600" dirty="0">
                    <a:latin typeface="Century Schoolbook" panose="020406040505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=107</m:t>
                    </m:r>
                  </m:oMath>
                </a14:m>
                <a:r>
                  <a:rPr kumimoji="1" lang="en-US" altLang="ja-JP" sz="16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kumimoji="1" lang="en-US" altLang="ja-JP" sz="5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59</m:t>
                            </m:r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6299·6719·9181</m:t>
                            </m:r>
                          </m:e>
                        </m:d>
                      </m:e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16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kumimoji="1" lang="en-US" altLang="ja-JP" sz="5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3023·3359·4409·5039·19531·22679·41161</m:t>
                            </m:r>
                          </m:e>
                        </m:d>
                      </m:e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16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kumimoji="1" lang="en-US" altLang="ja-JP" sz="5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·19·29·37·83·139·167·251·419·421</m:t>
                            </m:r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⋅701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·839·1009·1259·3061·3779</m:t>
                            </m:r>
                          </m:e>
                        </m:d>
                      </m:e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16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lang="en-US" altLang="ja-JP" sz="5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=7·</m:t>
                    </m:r>
                    <m:sSup>
                      <m:sSup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·7·11·13·17·41·43·71·89·127·211·281·503·631</m:t>
                            </m:r>
                            <m:r>
                              <a:rPr lang="en-US" altLang="ja-JP" sz="1600" i="1" smtClean="0">
                                <a:latin typeface="Cambria Math" panose="02040503050406030204" pitchFamily="18" charset="0"/>
                              </a:rPr>
                              <m:t>·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2309· 2521·2647·2729</m:t>
                            </m:r>
                          </m:e>
                        </m:d>
                      </m:e>
                      <m:sup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16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kumimoji="1" lang="en-US" altLang="ja-JP" sz="5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=1492184945093476592520242083925044182103921</m:t>
                    </m:r>
                  </m:oMath>
                </a14:m>
                <a:r>
                  <a:rPr kumimoji="1" lang="en-US" altLang="ja-JP" sz="16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kumimoji="1" lang="en-US" altLang="ja-JP" sz="5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=25617331336429939300166693069</m:t>
                    </m:r>
                  </m:oMath>
                </a14:m>
                <a:r>
                  <a:rPr kumimoji="1" lang="en-US" altLang="ja-JP" sz="1600" dirty="0">
                    <a:latin typeface="Century Schoolbook" panose="02040604050505020304" pitchFamily="18" charset="0"/>
                  </a:rPr>
                  <a:t>,</a:t>
                </a:r>
              </a:p>
              <a:p>
                <a:endParaRPr kumimoji="1" lang="en-US" altLang="ja-JP" sz="5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altLang="ja-JP" sz="16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𝑠𝑓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en-US" altLang="ja-JP" sz="1600" dirty="0"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C221C7A-A7DA-4478-D75D-E55CB32AC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91" y="2613770"/>
                <a:ext cx="6184037" cy="3216073"/>
              </a:xfrm>
              <a:prstGeom prst="rect">
                <a:avLst/>
              </a:prstGeom>
              <a:blipFill>
                <a:blip r:embed="rId4"/>
                <a:stretch>
                  <a:fillRect t="-5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F954C6C-FF58-E273-363F-B9F5EACF16B9}"/>
              </a:ext>
            </a:extLst>
          </p:cNvPr>
          <p:cNvCxnSpPr>
            <a:cxnSpLocks/>
          </p:cNvCxnSpPr>
          <p:nvPr/>
        </p:nvCxnSpPr>
        <p:spPr>
          <a:xfrm>
            <a:off x="5539667" y="1961965"/>
            <a:ext cx="0" cy="44565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1F1DE7-3096-CB4E-2264-5DCC472AE3B2}"/>
              </a:ext>
            </a:extLst>
          </p:cNvPr>
          <p:cNvSpPr txBox="1"/>
          <p:nvPr/>
        </p:nvSpPr>
        <p:spPr>
          <a:xfrm>
            <a:off x="5629090" y="2037254"/>
            <a:ext cx="2902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entury Schoolbook" panose="02040604050505020304" pitchFamily="18" charset="0"/>
              </a:rPr>
              <a:t>FESTA-128:</a:t>
            </a:r>
            <a:endParaRPr kumimoji="1" lang="ja-JP" alt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A86A72-CABC-0CB9-924A-B508111B7788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19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514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Efficiency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 4">
                <a:extLst>
                  <a:ext uri="{FF2B5EF4-FFF2-40B4-BE49-F238E27FC236}">
                    <a16:creationId xmlns:a16="http://schemas.microsoft.com/office/drawing/2014/main" id="{F6560AEB-D23B-4B5D-2A47-253A8565CB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7007974"/>
                  </p:ext>
                </p:extLst>
              </p:nvPr>
            </p:nvGraphicFramePr>
            <p:xfrm>
              <a:off x="1255328" y="2362358"/>
              <a:ext cx="8797360" cy="31132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3962">
                      <a:extLst>
                        <a:ext uri="{9D8B030D-6E8A-4147-A177-3AD203B41FA5}">
                          <a16:colId xmlns:a16="http://schemas.microsoft.com/office/drawing/2014/main" val="3209458095"/>
                        </a:ext>
                      </a:extLst>
                    </a:gridCol>
                    <a:gridCol w="1684867">
                      <a:extLst>
                        <a:ext uri="{9D8B030D-6E8A-4147-A177-3AD203B41FA5}">
                          <a16:colId xmlns:a16="http://schemas.microsoft.com/office/drawing/2014/main" val="3889748904"/>
                        </a:ext>
                      </a:extLst>
                    </a:gridCol>
                    <a:gridCol w="1659466">
                      <a:extLst>
                        <a:ext uri="{9D8B030D-6E8A-4147-A177-3AD203B41FA5}">
                          <a16:colId xmlns:a16="http://schemas.microsoft.com/office/drawing/2014/main" val="1756001127"/>
                        </a:ext>
                      </a:extLst>
                    </a:gridCol>
                    <a:gridCol w="1825412">
                      <a:extLst>
                        <a:ext uri="{9D8B030D-6E8A-4147-A177-3AD203B41FA5}">
                          <a16:colId xmlns:a16="http://schemas.microsoft.com/office/drawing/2014/main" val="1494335599"/>
                        </a:ext>
                      </a:extLst>
                    </a:gridCol>
                    <a:gridCol w="1713653">
                      <a:extLst>
                        <a:ext uri="{9D8B030D-6E8A-4147-A177-3AD203B41FA5}">
                          <a16:colId xmlns:a16="http://schemas.microsoft.com/office/drawing/2014/main" val="476874432"/>
                        </a:ext>
                      </a:extLst>
                    </a:gridCol>
                  </a:tblGrid>
                  <a:tr h="906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bg1"/>
                              </a:solidFill>
                              <a:latin typeface="Century Schoolbook" panose="02040604050505020304" pitchFamily="18" charset="0"/>
                            </a:rPr>
                            <a:t>NIST </a:t>
                          </a:r>
                        </a:p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bg1"/>
                              </a:solidFill>
                              <a:latin typeface="Century Schoolbook" panose="02040604050505020304" pitchFamily="18" charset="0"/>
                            </a:rPr>
                            <a:t>security level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bg1"/>
                              </a:solidFill>
                              <a:latin typeface="Century Schoolbook" panose="02040604050505020304" pitchFamily="18" charset="0"/>
                            </a:rPr>
                            <a:t>protocol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kumimoji="1" lang="ja-JP" altLang="en-US" dirty="0">
                              <a:solidFill>
                                <a:schemeClr val="bg1"/>
                              </a:solidFill>
                              <a:latin typeface="Century Schoolbook" panose="02040604050505020304" pitchFamily="18" charset="0"/>
                            </a:rPr>
                            <a:t> </a:t>
                          </a:r>
                          <a:r>
                            <a:rPr kumimoji="1" lang="en-US" altLang="ja-JP" dirty="0">
                              <a:solidFill>
                                <a:schemeClr val="bg1"/>
                              </a:solidFill>
                              <a:latin typeface="Century Schoolbook" panose="02040604050505020304" pitchFamily="18" charset="0"/>
                            </a:rPr>
                            <a:t>(bits)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bg1"/>
                              </a:solidFill>
                              <a:latin typeface="Century Schoolbook" panose="02040604050505020304" pitchFamily="18" charset="0"/>
                            </a:rPr>
                            <a:t>pk</a:t>
                          </a:r>
                          <a:r>
                            <a:rPr kumimoji="1" lang="ja-JP" altLang="en-US" dirty="0">
                              <a:solidFill>
                                <a:schemeClr val="bg1"/>
                              </a:solidFill>
                              <a:latin typeface="Century Schoolbook" panose="02040604050505020304" pitchFamily="18" charset="0"/>
                            </a:rPr>
                            <a:t> </a:t>
                          </a:r>
                          <a:r>
                            <a:rPr kumimoji="1" lang="en-US" altLang="ja-JP" dirty="0">
                              <a:solidFill>
                                <a:schemeClr val="bg1"/>
                              </a:solidFill>
                              <a:latin typeface="Century Schoolbook" panose="02040604050505020304" pitchFamily="18" charset="0"/>
                            </a:rPr>
                            <a:t>(bytes)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>
                              <a:solidFill>
                                <a:schemeClr val="bg1"/>
                              </a:solidFill>
                              <a:latin typeface="Century Schoolbook" panose="02040604050505020304" pitchFamily="18" charset="0"/>
                            </a:rPr>
                            <a:t>ct</a:t>
                          </a:r>
                          <a:r>
                            <a:rPr kumimoji="1" lang="en-US" altLang="ja-JP" dirty="0">
                              <a:solidFill>
                                <a:schemeClr val="bg1"/>
                              </a:solidFill>
                              <a:latin typeface="Century Schoolbook" panose="02040604050505020304" pitchFamily="18" charset="0"/>
                            </a:rPr>
                            <a:t> (bytes)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6206328"/>
                      </a:ext>
                    </a:extLst>
                  </a:tr>
                  <a:tr h="36774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Level 1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FESTA-128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1292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561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1122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274951"/>
                      </a:ext>
                    </a:extLst>
                  </a:tr>
                  <a:tr h="367742">
                    <a:tc vMerge="1">
                      <a:txBody>
                        <a:bodyPr/>
                        <a:lstStyle/>
                        <a:p>
                          <a:pPr algn="ctr"/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QFESTA-128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398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247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494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2214192"/>
                      </a:ext>
                    </a:extLst>
                  </a:tr>
                  <a:tr h="36774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Level 3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FESTA-192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1966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864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1728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760117065"/>
                      </a:ext>
                    </a:extLst>
                  </a:tr>
                  <a:tr h="367742">
                    <a:tc vMerge="1">
                      <a:txBody>
                        <a:bodyPr/>
                        <a:lstStyle/>
                        <a:p>
                          <a:pPr algn="ctr"/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QFESTA-192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592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367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734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1019445"/>
                      </a:ext>
                    </a:extLst>
                  </a:tr>
                  <a:tr h="36774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Level 5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FESTA-256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2772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1246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2492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198980754"/>
                      </a:ext>
                    </a:extLst>
                  </a:tr>
                  <a:tr h="367742"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/>
                            <a:t>Level 5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QFESTA-256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783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487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974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164942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 4">
                <a:extLst>
                  <a:ext uri="{FF2B5EF4-FFF2-40B4-BE49-F238E27FC236}">
                    <a16:creationId xmlns:a16="http://schemas.microsoft.com/office/drawing/2014/main" id="{F6560AEB-D23B-4B5D-2A47-253A8565CB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7007974"/>
                  </p:ext>
                </p:extLst>
              </p:nvPr>
            </p:nvGraphicFramePr>
            <p:xfrm>
              <a:off x="1255328" y="2362358"/>
              <a:ext cx="8797360" cy="31132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3962">
                      <a:extLst>
                        <a:ext uri="{9D8B030D-6E8A-4147-A177-3AD203B41FA5}">
                          <a16:colId xmlns:a16="http://schemas.microsoft.com/office/drawing/2014/main" val="3209458095"/>
                        </a:ext>
                      </a:extLst>
                    </a:gridCol>
                    <a:gridCol w="1684867">
                      <a:extLst>
                        <a:ext uri="{9D8B030D-6E8A-4147-A177-3AD203B41FA5}">
                          <a16:colId xmlns:a16="http://schemas.microsoft.com/office/drawing/2014/main" val="3889748904"/>
                        </a:ext>
                      </a:extLst>
                    </a:gridCol>
                    <a:gridCol w="1659466">
                      <a:extLst>
                        <a:ext uri="{9D8B030D-6E8A-4147-A177-3AD203B41FA5}">
                          <a16:colId xmlns:a16="http://schemas.microsoft.com/office/drawing/2014/main" val="1756001127"/>
                        </a:ext>
                      </a:extLst>
                    </a:gridCol>
                    <a:gridCol w="1825412">
                      <a:extLst>
                        <a:ext uri="{9D8B030D-6E8A-4147-A177-3AD203B41FA5}">
                          <a16:colId xmlns:a16="http://schemas.microsoft.com/office/drawing/2014/main" val="1494335599"/>
                        </a:ext>
                      </a:extLst>
                    </a:gridCol>
                    <a:gridCol w="1713653">
                      <a:extLst>
                        <a:ext uri="{9D8B030D-6E8A-4147-A177-3AD203B41FA5}">
                          <a16:colId xmlns:a16="http://schemas.microsoft.com/office/drawing/2014/main" val="476874432"/>
                        </a:ext>
                      </a:extLst>
                    </a:gridCol>
                  </a:tblGrid>
                  <a:tr h="906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bg1"/>
                              </a:solidFill>
                              <a:latin typeface="Century Schoolbook" panose="02040604050505020304" pitchFamily="18" charset="0"/>
                            </a:rPr>
                            <a:t>NIST </a:t>
                          </a:r>
                        </a:p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bg1"/>
                              </a:solidFill>
                              <a:latin typeface="Century Schoolbook" panose="02040604050505020304" pitchFamily="18" charset="0"/>
                            </a:rPr>
                            <a:t>security level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bg1"/>
                              </a:solidFill>
                              <a:latin typeface="Century Schoolbook" panose="02040604050505020304" pitchFamily="18" charset="0"/>
                            </a:rPr>
                            <a:t>protocol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6850" t="-671" r="-214286" b="-2536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bg1"/>
                              </a:solidFill>
                              <a:latin typeface="Century Schoolbook" panose="02040604050505020304" pitchFamily="18" charset="0"/>
                            </a:rPr>
                            <a:t>pk</a:t>
                          </a:r>
                          <a:r>
                            <a:rPr kumimoji="1" lang="ja-JP" altLang="en-US" dirty="0">
                              <a:solidFill>
                                <a:schemeClr val="bg1"/>
                              </a:solidFill>
                              <a:latin typeface="Century Schoolbook" panose="02040604050505020304" pitchFamily="18" charset="0"/>
                            </a:rPr>
                            <a:t> </a:t>
                          </a:r>
                          <a:r>
                            <a:rPr kumimoji="1" lang="en-US" altLang="ja-JP" dirty="0">
                              <a:solidFill>
                                <a:schemeClr val="bg1"/>
                              </a:solidFill>
                              <a:latin typeface="Century Schoolbook" panose="02040604050505020304" pitchFamily="18" charset="0"/>
                            </a:rPr>
                            <a:t>(bytes)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>
                              <a:solidFill>
                                <a:schemeClr val="bg1"/>
                              </a:solidFill>
                              <a:latin typeface="Century Schoolbook" panose="02040604050505020304" pitchFamily="18" charset="0"/>
                            </a:rPr>
                            <a:t>ct</a:t>
                          </a:r>
                          <a:r>
                            <a:rPr kumimoji="1" lang="en-US" altLang="ja-JP" dirty="0">
                              <a:solidFill>
                                <a:schemeClr val="bg1"/>
                              </a:solidFill>
                              <a:latin typeface="Century Schoolbook" panose="02040604050505020304" pitchFamily="18" charset="0"/>
                            </a:rPr>
                            <a:t> (bytes)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6206328"/>
                      </a:ext>
                    </a:extLst>
                  </a:tr>
                  <a:tr h="36774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Level 1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FESTA-128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1292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561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1122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7274951"/>
                      </a:ext>
                    </a:extLst>
                  </a:tr>
                  <a:tr h="367742">
                    <a:tc vMerge="1">
                      <a:txBody>
                        <a:bodyPr/>
                        <a:lstStyle/>
                        <a:p>
                          <a:pPr algn="ctr"/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QFESTA-128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398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247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494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2214192"/>
                      </a:ext>
                    </a:extLst>
                  </a:tr>
                  <a:tr h="36774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Level 3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FESTA-192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1966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864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1728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760117065"/>
                      </a:ext>
                    </a:extLst>
                  </a:tr>
                  <a:tr h="367742">
                    <a:tc vMerge="1">
                      <a:txBody>
                        <a:bodyPr/>
                        <a:lstStyle/>
                        <a:p>
                          <a:pPr algn="ctr"/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QFESTA-192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592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367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734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1019445"/>
                      </a:ext>
                    </a:extLst>
                  </a:tr>
                  <a:tr h="36774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Level 5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FESTA-256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2772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1246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>
                              <a:latin typeface="Century Schoolbook" panose="02040604050505020304" pitchFamily="18" charset="0"/>
                            </a:rPr>
                            <a:t>2492</a:t>
                          </a:r>
                          <a:endParaRPr kumimoji="1" lang="ja-JP" altLang="en-US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198980754"/>
                      </a:ext>
                    </a:extLst>
                  </a:tr>
                  <a:tr h="367742"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/>
                            <a:t>Level 5</a:t>
                          </a:r>
                          <a:endParaRPr kumimoji="1" lang="ja-JP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QFESTA-256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783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487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b="1" dirty="0">
                              <a:latin typeface="Century Schoolbook" panose="02040604050505020304" pitchFamily="18" charset="0"/>
                            </a:rPr>
                            <a:t>974</a:t>
                          </a:r>
                          <a:endParaRPr kumimoji="1" lang="ja-JP" altLang="en-US" b="1" dirty="0">
                            <a:latin typeface="Century Schoolbook" panose="020406040505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164942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D07CF4-BED6-94E3-C206-6D7262FFA06B}"/>
              </a:ext>
            </a:extLst>
          </p:cNvPr>
          <p:cNvSpPr txBox="1"/>
          <p:nvPr/>
        </p:nvSpPr>
        <p:spPr>
          <a:xfrm>
            <a:off x="836475" y="1690688"/>
            <a:ext cx="963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Century Schoolbook" panose="02040604050505020304" pitchFamily="18" charset="0"/>
              </a:rPr>
              <a:t>D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ata sizes: much smaller than FESTA.</a:t>
            </a:r>
            <a:endParaRPr kumimoji="1" lang="ja-JP" alt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EF770F-2D2C-55B1-73FD-839DE69882FE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20/21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D07CF4-BED6-94E3-C206-6D7262FFA06B}"/>
              </a:ext>
            </a:extLst>
          </p:cNvPr>
          <p:cNvSpPr txBox="1"/>
          <p:nvPr/>
        </p:nvSpPr>
        <p:spPr>
          <a:xfrm>
            <a:off x="836474" y="5685575"/>
            <a:ext cx="963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Century Schoolbook" panose="02040604050505020304" pitchFamily="18" charset="0"/>
              </a:rPr>
              <a:t>Computational cost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: no need to compute high-degree isogenies.</a:t>
            </a:r>
            <a:endParaRPr kumimoji="1" lang="ja-JP" altLang="en-US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61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Conclusion &amp; Future Works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7050"/>
                <a:ext cx="10659533" cy="509895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2400" u="sng" dirty="0">
                    <a:latin typeface="Century Schoolbook" panose="02040604050505020304" pitchFamily="18" charset="0"/>
                  </a:rPr>
                  <a:t>Conclusion</a:t>
                </a:r>
              </a:p>
              <a:p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We constructed a new algorithm </a:t>
                </a:r>
                <a14:m>
                  <m:oMath xmlns:m="http://schemas.openxmlformats.org/officeDocument/2006/math">
                    <m:r>
                      <a:rPr kumimoji="1" lang="en-US" altLang="ja-JP" sz="2400" b="1" i="0" smtClean="0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 that computes a random 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non-smooth</a:t>
                </a: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 degree isogeny.</a:t>
                </a:r>
              </a:p>
              <a:p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Using</a:t>
                </a:r>
                <a:r>
                  <a:rPr kumimoji="1" lang="en-US" altLang="ja-JP" sz="2400" b="1" dirty="0"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1" i="0" smtClean="0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, we constructed QFESTA, a new efficient KEM.</a:t>
                </a:r>
              </a:p>
              <a:p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We achieved the smaller data sizes and smaller computational cost in all security levels compared to FESTA.</a:t>
                </a:r>
                <a:endParaRPr lang="en-US" altLang="ja-JP" sz="24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2400" u="sng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sz="2400" u="sng" dirty="0">
                    <a:latin typeface="Century Schoolbook" panose="02040604050505020304" pitchFamily="18" charset="0"/>
                  </a:rPr>
                  <a:t>Future Works</a:t>
                </a:r>
              </a:p>
              <a:p>
                <a:r>
                  <a:rPr kumimoji="1" lang="en-US" altLang="ja-JP" sz="2400" b="0" dirty="0">
                    <a:latin typeface="Century Schoolbook" panose="02040604050505020304" pitchFamily="18" charset="0"/>
                  </a:rPr>
                  <a:t>Optimize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(2, 2)</m:t>
                    </m:r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-isogeny computations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. </a:t>
                </a:r>
              </a:p>
              <a:p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Another cryptography using </a:t>
                </a:r>
                <a14:m>
                  <m:oMath xmlns:m="http://schemas.openxmlformats.org/officeDocument/2006/math">
                    <m:r>
                      <a:rPr kumimoji="1" lang="en-US" altLang="ja-JP" sz="2400" b="1" i="0" smtClean="0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7050"/>
                <a:ext cx="10659533" cy="5098958"/>
              </a:xfrm>
              <a:blipFill>
                <a:blip r:embed="rId3"/>
                <a:stretch>
                  <a:fillRect l="-915" t="-1675" r="-14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602E4F-2E08-F57A-1E75-CAED2CDFB928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21/21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8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Reference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F89502-1FE5-8D0D-B928-C514E6AD5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387"/>
            <a:ext cx="10659533" cy="5098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1800" b="1" dirty="0">
                <a:latin typeface="Century Schoolbook" panose="02040604050505020304" pitchFamily="18" charset="0"/>
              </a:rPr>
              <a:t>[BMP23] </a:t>
            </a:r>
            <a:r>
              <a:rPr kumimoji="1" lang="en-US" altLang="ja-JP" sz="1800" dirty="0">
                <a:latin typeface="Century Schoolbook" panose="02040604050505020304" pitchFamily="18" charset="0"/>
              </a:rPr>
              <a:t>Andrea Basso, Luciano </a:t>
            </a:r>
            <a:r>
              <a:rPr kumimoji="1" lang="en-US" altLang="ja-JP" sz="1800" dirty="0" err="1">
                <a:latin typeface="Century Schoolbook" panose="02040604050505020304" pitchFamily="18" charset="0"/>
              </a:rPr>
              <a:t>Maino</a:t>
            </a:r>
            <a:r>
              <a:rPr kumimoji="1" lang="en-US" altLang="ja-JP" sz="1800" dirty="0">
                <a:latin typeface="Century Schoolbook" panose="02040604050505020304" pitchFamily="18" charset="0"/>
              </a:rPr>
              <a:t>, and Giacomo Pope. “FESTA: Fast encryption from supersingular torsion attacks.” In ASIACRYPT 2023, pp.98–126, 2023.</a:t>
            </a:r>
          </a:p>
          <a:p>
            <a:pPr marL="0" indent="0">
              <a:buNone/>
            </a:pPr>
            <a:endParaRPr kumimoji="1" lang="en-US" altLang="ja-JP" sz="8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kumimoji="1" lang="en-US" altLang="ja-JP" sz="1800" b="1" dirty="0">
                <a:latin typeface="Century Schoolbook" panose="02040604050505020304" pitchFamily="18" charset="0"/>
              </a:rPr>
              <a:t>[CD23] </a:t>
            </a:r>
            <a:r>
              <a:rPr kumimoji="1" lang="en-US" altLang="ja-JP" sz="1800" dirty="0">
                <a:latin typeface="Century Schoolbook" panose="02040604050505020304" pitchFamily="18" charset="0"/>
              </a:rPr>
              <a:t>Wouter Castryck and Thomas Decru. “An efficient key recovery attack on SIDH.”</a:t>
            </a:r>
            <a:r>
              <a:rPr lang="en-US" altLang="ja-JP" sz="1800" dirty="0">
                <a:latin typeface="Century Schoolbook" panose="02040604050505020304" pitchFamily="18" charset="0"/>
              </a:rPr>
              <a:t> </a:t>
            </a:r>
            <a:r>
              <a:rPr kumimoji="1" lang="en-US" altLang="ja-JP" sz="1800" dirty="0">
                <a:latin typeface="Century Schoolbook" panose="02040604050505020304" pitchFamily="18" charset="0"/>
              </a:rPr>
              <a:t>In EUROCRYPT 2023, pp.423–447, 2023.</a:t>
            </a:r>
          </a:p>
          <a:p>
            <a:pPr marL="0" indent="0">
              <a:buNone/>
            </a:pPr>
            <a:endParaRPr kumimoji="1" lang="en-US" altLang="ja-JP" sz="8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kumimoji="1" lang="en-US" altLang="ja-JP" sz="1800" b="1" dirty="0">
                <a:latin typeface="Century Schoolbook" panose="02040604050505020304" pitchFamily="18" charset="0"/>
              </a:rPr>
              <a:t>[D41] </a:t>
            </a:r>
            <a:r>
              <a:rPr kumimoji="1" lang="en-US" altLang="ja-JP" sz="1800" dirty="0">
                <a:latin typeface="Century Schoolbook" panose="02040604050505020304" pitchFamily="18" charset="0"/>
              </a:rPr>
              <a:t>Max Deuring. “Die </a:t>
            </a:r>
            <a:r>
              <a:rPr kumimoji="1" lang="en-US" altLang="ja-JP" sz="1800" dirty="0" err="1">
                <a:latin typeface="Century Schoolbook" panose="02040604050505020304" pitchFamily="18" charset="0"/>
              </a:rPr>
              <a:t>typen</a:t>
            </a:r>
            <a:r>
              <a:rPr kumimoji="1" lang="en-US" altLang="ja-JP" sz="1800" dirty="0">
                <a:latin typeface="Century Schoolbook" panose="02040604050505020304" pitchFamily="18" charset="0"/>
              </a:rPr>
              <a:t> der </a:t>
            </a:r>
            <a:r>
              <a:rPr kumimoji="1" lang="en-US" altLang="ja-JP" sz="1800" dirty="0" err="1">
                <a:latin typeface="Century Schoolbook" panose="02040604050505020304" pitchFamily="18" charset="0"/>
              </a:rPr>
              <a:t>multiplikatorenringe</a:t>
            </a:r>
            <a:r>
              <a:rPr kumimoji="1" lang="en-US" altLang="ja-JP" sz="1800" dirty="0">
                <a:latin typeface="Century Schoolbook" panose="02040604050505020304" pitchFamily="18" charset="0"/>
              </a:rPr>
              <a:t> </a:t>
            </a:r>
            <a:r>
              <a:rPr kumimoji="1" lang="en-US" altLang="ja-JP" sz="1800" dirty="0" err="1">
                <a:latin typeface="Century Schoolbook" panose="02040604050505020304" pitchFamily="18" charset="0"/>
              </a:rPr>
              <a:t>elliptischer</a:t>
            </a:r>
            <a:r>
              <a:rPr kumimoji="1" lang="en-US" altLang="ja-JP" sz="1800" dirty="0">
                <a:latin typeface="Century Schoolbook" panose="02040604050505020304" pitchFamily="18" charset="0"/>
              </a:rPr>
              <a:t> </a:t>
            </a:r>
            <a:r>
              <a:rPr kumimoji="1" lang="en-US" altLang="ja-JP" sz="1800" dirty="0" err="1">
                <a:latin typeface="Century Schoolbook" panose="02040604050505020304" pitchFamily="18" charset="0"/>
              </a:rPr>
              <a:t>funktionenk</a:t>
            </a:r>
            <a:r>
              <a:rPr lang="en-US" altLang="ja-JP" sz="1800" dirty="0" err="1">
                <a:latin typeface="Century Schoolbook" panose="02040604050505020304" pitchFamily="18" charset="0"/>
              </a:rPr>
              <a:t>o</a:t>
            </a:r>
            <a:r>
              <a:rPr kumimoji="1" lang="en-US" altLang="ja-JP" sz="1800" dirty="0" err="1">
                <a:latin typeface="Century Schoolbook" panose="02040604050505020304" pitchFamily="18" charset="0"/>
              </a:rPr>
              <a:t>rper</a:t>
            </a:r>
            <a:r>
              <a:rPr kumimoji="1" lang="en-US" altLang="ja-JP" sz="1800" dirty="0">
                <a:latin typeface="Century Schoolbook" panose="02040604050505020304" pitchFamily="18" charset="0"/>
              </a:rPr>
              <a:t>.”</a:t>
            </a:r>
          </a:p>
          <a:p>
            <a:pPr marL="0" indent="0">
              <a:buNone/>
            </a:pPr>
            <a:r>
              <a:rPr kumimoji="1" lang="en-US" altLang="ja-JP" sz="1800" dirty="0" err="1">
                <a:latin typeface="Century Schoolbook" panose="02040604050505020304" pitchFamily="18" charset="0"/>
              </a:rPr>
              <a:t>Abhandlungen</a:t>
            </a:r>
            <a:r>
              <a:rPr kumimoji="1" lang="en-US" altLang="ja-JP" sz="1800" dirty="0">
                <a:latin typeface="Century Schoolbook" panose="02040604050505020304" pitchFamily="18" charset="0"/>
              </a:rPr>
              <a:t> </a:t>
            </a:r>
            <a:r>
              <a:rPr kumimoji="1" lang="en-US" altLang="ja-JP" sz="1800" dirty="0" err="1">
                <a:latin typeface="Century Schoolbook" panose="02040604050505020304" pitchFamily="18" charset="0"/>
              </a:rPr>
              <a:t>aus</a:t>
            </a:r>
            <a:r>
              <a:rPr kumimoji="1" lang="en-US" altLang="ja-JP" sz="1800" dirty="0">
                <a:latin typeface="Century Schoolbook" panose="02040604050505020304" pitchFamily="18" charset="0"/>
              </a:rPr>
              <a:t> dem </a:t>
            </a:r>
            <a:r>
              <a:rPr kumimoji="1" lang="en-US" altLang="ja-JP" sz="1800" dirty="0" err="1">
                <a:latin typeface="Century Schoolbook" panose="02040604050505020304" pitchFamily="18" charset="0"/>
              </a:rPr>
              <a:t>Mathematischen</a:t>
            </a:r>
            <a:r>
              <a:rPr kumimoji="1" lang="en-US" altLang="ja-JP" sz="1800" dirty="0">
                <a:latin typeface="Century Schoolbook" panose="02040604050505020304" pitchFamily="18" charset="0"/>
              </a:rPr>
              <a:t> Seminar der </a:t>
            </a:r>
            <a:r>
              <a:rPr kumimoji="1" lang="en-US" altLang="ja-JP" sz="1800" dirty="0" err="1">
                <a:latin typeface="Century Schoolbook" panose="02040604050505020304" pitchFamily="18" charset="0"/>
              </a:rPr>
              <a:t>Universit</a:t>
            </a:r>
            <a:r>
              <a:rPr kumimoji="1" lang="en-US" altLang="ja-JP" sz="1800" dirty="0">
                <a:latin typeface="Century Schoolbook" panose="02040604050505020304" pitchFamily="18" charset="0"/>
              </a:rPr>
              <a:t> ̈at Hamburg, 14:197–272, 1941.</a:t>
            </a:r>
          </a:p>
          <a:p>
            <a:pPr marL="0" indent="0">
              <a:buNone/>
            </a:pPr>
            <a:endParaRPr kumimoji="1" lang="en-US" altLang="ja-JP" sz="8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kumimoji="1" lang="en-US" altLang="ja-JP" sz="1800" b="1" dirty="0">
                <a:latin typeface="Century Schoolbook" panose="02040604050505020304" pitchFamily="18" charset="0"/>
              </a:rPr>
              <a:t>[DLLW23]</a:t>
            </a:r>
            <a:r>
              <a:rPr lang="en-US" altLang="ja-JP" sz="1800" b="1" dirty="0">
                <a:latin typeface="Century Schoolbook" panose="02040604050505020304" pitchFamily="18" charset="0"/>
              </a:rPr>
              <a:t> </a:t>
            </a:r>
            <a:r>
              <a:rPr lang="en-US" altLang="ja-JP" sz="1800" dirty="0">
                <a:latin typeface="Century Schoolbook" panose="02040604050505020304" pitchFamily="18" charset="0"/>
              </a:rPr>
              <a:t>Luca De </a:t>
            </a:r>
            <a:r>
              <a:rPr lang="en-US" altLang="ja-JP" sz="1800" dirty="0" err="1">
                <a:latin typeface="Century Schoolbook" panose="02040604050505020304" pitchFamily="18" charset="0"/>
              </a:rPr>
              <a:t>Feo</a:t>
            </a:r>
            <a:r>
              <a:rPr lang="en-US" altLang="ja-JP" sz="1800" dirty="0">
                <a:latin typeface="Century Schoolbook" panose="02040604050505020304" pitchFamily="18" charset="0"/>
              </a:rPr>
              <a:t>, Antonin Leroux, Patrick Longa, and Benjamin </a:t>
            </a:r>
            <a:r>
              <a:rPr lang="en-US" altLang="ja-JP" sz="1800" dirty="0" err="1">
                <a:latin typeface="Century Schoolbook" panose="02040604050505020304" pitchFamily="18" charset="0"/>
              </a:rPr>
              <a:t>Wesolowski</a:t>
            </a:r>
            <a:r>
              <a:rPr lang="en-US" altLang="ja-JP" sz="1800" dirty="0">
                <a:latin typeface="Century Schoolbook" panose="02040604050505020304" pitchFamily="18" charset="0"/>
              </a:rPr>
              <a:t>. “New</a:t>
            </a:r>
          </a:p>
          <a:p>
            <a:pPr marL="0" indent="0">
              <a:buNone/>
            </a:pPr>
            <a:r>
              <a:rPr lang="en-US" altLang="ja-JP" sz="1800" dirty="0">
                <a:latin typeface="Century Schoolbook" panose="02040604050505020304" pitchFamily="18" charset="0"/>
              </a:rPr>
              <a:t>algorithms for the Deuring correspondence.” In EUROCRYPT 2023, pp.659–690, 2023.</a:t>
            </a:r>
          </a:p>
          <a:p>
            <a:pPr marL="0" indent="0">
              <a:buNone/>
            </a:pPr>
            <a:endParaRPr lang="en-US" altLang="ja-JP" sz="8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altLang="ja-JP" sz="1800" b="1" dirty="0">
                <a:latin typeface="Century Schoolbook" panose="02040604050505020304" pitchFamily="18" charset="0"/>
              </a:rPr>
              <a:t>[K97] </a:t>
            </a:r>
            <a:r>
              <a:rPr lang="en-US" altLang="ja-JP" sz="1800" dirty="0">
                <a:latin typeface="Century Schoolbook" panose="02040604050505020304" pitchFamily="18" charset="0"/>
              </a:rPr>
              <a:t>Ernst Kani. “The number of curves of genus two with elliptic differentials.” 1997.</a:t>
            </a:r>
          </a:p>
          <a:p>
            <a:pPr marL="0" indent="0">
              <a:buNone/>
            </a:pPr>
            <a:endParaRPr lang="en-US" altLang="ja-JP" sz="8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altLang="ja-JP" sz="1800" b="1" dirty="0">
                <a:latin typeface="Century Schoolbook" panose="02040604050505020304" pitchFamily="18" charset="0"/>
              </a:rPr>
              <a:t>[MMPPW23] </a:t>
            </a:r>
            <a:r>
              <a:rPr lang="en-US" altLang="ja-JP" sz="1800" dirty="0">
                <a:latin typeface="Century Schoolbook" panose="02040604050505020304" pitchFamily="18" charset="0"/>
              </a:rPr>
              <a:t>Luciano </a:t>
            </a:r>
            <a:r>
              <a:rPr lang="en-US" altLang="ja-JP" sz="1800" dirty="0" err="1">
                <a:latin typeface="Century Schoolbook" panose="02040604050505020304" pitchFamily="18" charset="0"/>
              </a:rPr>
              <a:t>Maino</a:t>
            </a:r>
            <a:r>
              <a:rPr lang="en-US" altLang="ja-JP" sz="1800" dirty="0">
                <a:latin typeface="Century Schoolbook" panose="02040604050505020304" pitchFamily="18" charset="0"/>
              </a:rPr>
              <a:t>, Chloe Martindale, Lorenz </a:t>
            </a:r>
            <a:r>
              <a:rPr lang="en-US" altLang="ja-JP" sz="1800" dirty="0" err="1">
                <a:latin typeface="Century Schoolbook" panose="02040604050505020304" pitchFamily="18" charset="0"/>
              </a:rPr>
              <a:t>Panny</a:t>
            </a:r>
            <a:r>
              <a:rPr lang="en-US" altLang="ja-JP" sz="1800" dirty="0">
                <a:latin typeface="Century Schoolbook" panose="02040604050505020304" pitchFamily="18" charset="0"/>
              </a:rPr>
              <a:t>, Giacomo Pope, and Benjamin </a:t>
            </a:r>
            <a:r>
              <a:rPr lang="en-US" altLang="ja-JP" sz="1800" dirty="0" err="1">
                <a:latin typeface="Century Schoolbook" panose="02040604050505020304" pitchFamily="18" charset="0"/>
              </a:rPr>
              <a:t>Wesolowski</a:t>
            </a:r>
            <a:r>
              <a:rPr lang="en-US" altLang="ja-JP" sz="1800" dirty="0">
                <a:latin typeface="Century Schoolbook" panose="02040604050505020304" pitchFamily="18" charset="0"/>
              </a:rPr>
              <a:t>.  “A direct key recovery attack on SIDH.” In EUROCRYPT 2023, pp.448–471, 2023.</a:t>
            </a:r>
            <a:endParaRPr lang="en-US" altLang="ja-JP" sz="8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altLang="ja-JP" sz="18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kumimoji="1" lang="en-US" altLang="ja-JP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654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0EF67E-641E-F985-D3C3-AEA38C18D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Autofit/>
          </a:bodyPr>
          <a:lstStyle/>
          <a:p>
            <a:r>
              <a:rPr lang="en-US" altLang="ja-JP" sz="4800" dirty="0">
                <a:latin typeface="Century Schoolbook" panose="02040604050505020304" pitchFamily="18" charset="0"/>
              </a:rPr>
              <a:t>Appendix</a:t>
            </a:r>
            <a:endParaRPr kumimoji="1" lang="ja-JP" altLang="en-US" sz="48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070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ダイアグラム, 概略図&#10;&#10;自動的に生成された説明">
            <a:extLst>
              <a:ext uri="{FF2B5EF4-FFF2-40B4-BE49-F238E27FC236}">
                <a16:creationId xmlns:a16="http://schemas.microsoft.com/office/drawing/2014/main" id="{A4BE2236-6EDF-7E45-40EF-A42C6D21D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841" y="2469700"/>
            <a:ext cx="2451226" cy="1936850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BC0731B-B01A-0B17-BF88-A19E40F8A109}"/>
              </a:ext>
            </a:extLst>
          </p:cNvPr>
          <p:cNvSpPr/>
          <p:nvPr/>
        </p:nvSpPr>
        <p:spPr>
          <a:xfrm>
            <a:off x="949911" y="2467040"/>
            <a:ext cx="10777492" cy="3143950"/>
          </a:xfrm>
          <a:prstGeom prst="roundRect">
            <a:avLst>
              <a:gd name="adj" fmla="val 5089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Theorem for SIDH Attack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F89502-1FE5-8D0D-B928-C514E6AD5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413"/>
            <a:ext cx="8607641" cy="7950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dirty="0">
                <a:latin typeface="Century Schoolbook" panose="02040604050505020304" pitchFamily="18" charset="0"/>
              </a:rPr>
              <a:t>SIDH attack </a:t>
            </a:r>
            <a:r>
              <a:rPr lang="en-US" altLang="ja-JP" dirty="0">
                <a:latin typeface="Century Schoolbook" panose="02040604050505020304" pitchFamily="18" charset="0"/>
              </a:rPr>
              <a:t>uses the </a:t>
            </a:r>
            <a:r>
              <a:rPr lang="en-US" altLang="ja-JP" sz="2600" dirty="0">
                <a:latin typeface="Century Schoolbook" panose="02040604050505020304" pitchFamily="18" charset="0"/>
              </a:rPr>
              <a:t>following</a:t>
            </a:r>
            <a:r>
              <a:rPr lang="en-US" altLang="ja-JP" dirty="0">
                <a:latin typeface="Century Schoolbook" panose="02040604050505020304" pitchFamily="18" charset="0"/>
              </a:rPr>
              <a:t> theorem, which is based on </a:t>
            </a:r>
            <a:r>
              <a:rPr kumimoji="1" lang="en-US" altLang="ja-JP" i="1" dirty="0" err="1">
                <a:latin typeface="Century Schoolbook" panose="02040604050505020304" pitchFamily="18" charset="0"/>
              </a:rPr>
              <a:t>Kani’s</a:t>
            </a:r>
            <a:r>
              <a:rPr kumimoji="1" lang="en-US" altLang="ja-JP" i="1" dirty="0">
                <a:latin typeface="Century Schoolbook" panose="02040604050505020304" pitchFamily="18" charset="0"/>
              </a:rPr>
              <a:t> criterion</a:t>
            </a:r>
            <a:r>
              <a:rPr lang="en-US" altLang="ja-JP" dirty="0">
                <a:latin typeface="Century Schoolbook" panose="02040604050505020304" pitchFamily="18" charset="0"/>
              </a:rPr>
              <a:t>:</a:t>
            </a:r>
            <a:endParaRPr kumimoji="1" lang="en-US" altLang="ja-JP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DB2CE48-1BD1-33BA-F022-C822AEBFD33A}"/>
                  </a:ext>
                </a:extLst>
              </p:cNvPr>
              <p:cNvSpPr txBox="1"/>
              <p:nvPr/>
            </p:nvSpPr>
            <p:spPr>
              <a:xfrm>
                <a:off x="1101326" y="2469700"/>
                <a:ext cx="8300622" cy="3185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0" u="sng" dirty="0">
                    <a:latin typeface="Century Schoolbook" panose="02040604050505020304" pitchFamily="18" charset="0"/>
                  </a:rPr>
                  <a:t>Thm</a:t>
                </a:r>
                <a:r>
                  <a:rPr lang="en-US" altLang="ja-JP" sz="2400" u="sng" dirty="0">
                    <a:latin typeface="Century Schoolbook" panose="02040604050505020304" pitchFamily="18" charset="0"/>
                  </a:rPr>
                  <a:t>.</a:t>
                </a:r>
                <a:r>
                  <a:rPr kumimoji="1" lang="en-US" altLang="ja-JP" sz="2400" b="0" u="sng" dirty="0">
                    <a:latin typeface="Century Schoolbook" panose="02040604050505020304" pitchFamily="18" charset="0"/>
                  </a:rPr>
                  <a:t>1</a:t>
                </a:r>
                <a:r>
                  <a:rPr kumimoji="1" lang="en-US" altLang="ja-JP" sz="2400" b="0" dirty="0">
                    <a:latin typeface="Century Schoolbook" panose="02040604050505020304" pitchFamily="18" charset="0"/>
                  </a:rPr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 be coprime integers,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 be elliptic curves connected by the right commutative diagram of isogenies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400" b="0" i="1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1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400" i="1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. Then the map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ja-JP" sz="2400" dirty="0">
                  <a:latin typeface="Century Schoolbook" panose="02040604050505020304" pitchFamily="18" charset="0"/>
                </a:endParaRPr>
              </a:p>
              <a:p>
                <a:r>
                  <a:rPr lang="en-US" altLang="ja-JP" sz="2400" dirty="0">
                    <a:latin typeface="Century Schoolbook" panose="02040604050505020304" pitchFamily="18" charset="0"/>
                  </a:rPr>
                  <a:t>is a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-isogeny</a:t>
                </a:r>
                <a:r>
                  <a:rPr lang="ja-JP" altLang="en-US" sz="2400" dirty="0">
                    <a:latin typeface="Century Schoolbook" panose="02040604050505020304" pitchFamily="18" charset="0"/>
                  </a:rPr>
                  <a:t> 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with its kernel: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Ker</m:t>
                      </m:r>
                      <m:r>
                        <m:rPr>
                          <m:sty m:val="p"/>
                        </m:rP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ja-JP" sz="24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DB2CE48-1BD1-33BA-F022-C822AEBFD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26" y="2469700"/>
                <a:ext cx="8300622" cy="3185680"/>
              </a:xfrm>
              <a:prstGeom prst="rect">
                <a:avLst/>
              </a:prstGeom>
              <a:blipFill>
                <a:blip r:embed="rId3"/>
                <a:stretch>
                  <a:fillRect l="-1176" t="-15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04E3A9E9-D7E7-426A-DDA1-51B89E5584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0857" y="5947767"/>
                <a:ext cx="10515600" cy="5291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b="0" dirty="0">
                    <a:latin typeface="Century Schoolbook" panose="02040604050505020304" pitchFamily="18" charset="0"/>
                  </a:rPr>
                  <a:t>※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ja-JP" altLang="en-US" sz="2400" dirty="0">
                    <a:latin typeface="Century Schoolbook" panose="02040604050505020304" pitchFamily="18" charset="0"/>
                  </a:rPr>
                  <a:t>o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btain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400" dirty="0">
                    <a:latin typeface="Century Schoolbook" panose="02040604050505020304" pitchFamily="18" charset="0"/>
                  </a:rPr>
                  <a:t> 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1" smtClean="0">
                        <a:latin typeface="Cambria Math" panose="02040503050406030204" pitchFamily="18" charset="0"/>
                      </a:rPr>
                      <m:t>Ker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 </a:t>
                </a:r>
                <a:r>
                  <a:rPr lang="ja-JP" altLang="en-US" sz="2400" dirty="0">
                    <a:latin typeface="Century Schoolbook" panose="020406040505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 </a:t>
                </a:r>
                <a:r>
                  <a:rPr lang="ja-JP" altLang="en-US" sz="2400" dirty="0">
                    <a:latin typeface="Century Schoolbook" panose="02040604050505020304" pitchFamily="18" charset="0"/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04E3A9E9-D7E7-426A-DDA1-51B89E558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57" y="5947767"/>
                <a:ext cx="10515600" cy="529182"/>
              </a:xfrm>
              <a:prstGeom prst="rect">
                <a:avLst/>
              </a:prstGeom>
              <a:blipFill>
                <a:blip r:embed="rId4"/>
                <a:stretch>
                  <a:fillRect l="-870" t="-17442"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136E102-F01D-8C87-8B2F-E36AB0F4BB93}"/>
              </a:ext>
            </a:extLst>
          </p:cNvPr>
          <p:cNvCxnSpPr>
            <a:cxnSpLocks/>
          </p:cNvCxnSpPr>
          <p:nvPr/>
        </p:nvCxnSpPr>
        <p:spPr>
          <a:xfrm>
            <a:off x="7943850" y="6219825"/>
            <a:ext cx="147399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E5A86F6-B023-9CD9-46F7-E548A22ED7D7}"/>
                  </a:ext>
                </a:extLst>
              </p:cNvPr>
              <p:cNvSpPr txBox="1"/>
              <p:nvPr/>
            </p:nvSpPr>
            <p:spPr>
              <a:xfrm>
                <a:off x="7844610" y="5666963"/>
                <a:ext cx="15573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kumimoji="1" lang="en-US" altLang="ja-JP" sz="1600" dirty="0">
                    <a:latin typeface="Century Schoolbook" panose="02040604050505020304" pitchFamily="18" charset="0"/>
                  </a:rPr>
                  <a:t>-isogeny computation</a:t>
                </a:r>
                <a:endParaRPr kumimoji="1" lang="ja-JP" altLang="en-US" sz="16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E5A86F6-B023-9CD9-46F7-E548A22ED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610" y="5666963"/>
                <a:ext cx="1557338" cy="584775"/>
              </a:xfrm>
              <a:prstGeom prst="rect">
                <a:avLst/>
              </a:prstGeom>
              <a:blipFill>
                <a:blip r:embed="rId5"/>
                <a:stretch>
                  <a:fillRect t="-3125" r="-3529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181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OAEP transform on FESTA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7BD5D4-BE4C-D7EB-FA71-E876FA80E6FA}"/>
              </a:ext>
            </a:extLst>
          </p:cNvPr>
          <p:cNvSpPr txBox="1"/>
          <p:nvPr/>
        </p:nvSpPr>
        <p:spPr>
          <a:xfrm>
            <a:off x="838200" y="1740514"/>
            <a:ext cx="1095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Optimal Asymmetric Encryption Padding (OAEP):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590E88-3BEA-C250-30A2-E4F44F891E8C}"/>
              </a:ext>
            </a:extLst>
          </p:cNvPr>
          <p:cNvSpPr txBox="1"/>
          <p:nvPr/>
        </p:nvSpPr>
        <p:spPr>
          <a:xfrm>
            <a:off x="1255446" y="2478339"/>
            <a:ext cx="38403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Partial domain one-way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F1625B-4144-B301-5919-3FEC8AB1D3D5}"/>
              </a:ext>
            </a:extLst>
          </p:cNvPr>
          <p:cNvSpPr txBox="1"/>
          <p:nvPr/>
        </p:nvSpPr>
        <p:spPr>
          <a:xfrm>
            <a:off x="6563558" y="2478339"/>
            <a:ext cx="17814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0" i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IND-CCA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35B8CA8F-B3E7-C4B0-89E6-209459CE6903}"/>
              </a:ext>
            </a:extLst>
          </p:cNvPr>
          <p:cNvSpPr/>
          <p:nvPr/>
        </p:nvSpPr>
        <p:spPr>
          <a:xfrm>
            <a:off x="5433134" y="2574323"/>
            <a:ext cx="787152" cy="247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2FF2F0F-6E3D-D1B9-0862-B4C2AD04D28B}"/>
                  </a:ext>
                </a:extLst>
              </p:cNvPr>
              <p:cNvSpPr txBox="1"/>
              <p:nvPr/>
            </p:nvSpPr>
            <p:spPr>
              <a:xfrm>
                <a:off x="1531030" y="3292319"/>
                <a:ext cx="3378693" cy="3200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OAEP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000" dirty="0">
                    <a:latin typeface="Century Schoolbook" panose="02040604050505020304" pitchFamily="18" charset="0"/>
                  </a:rPr>
                  <a:t> </a:t>
                </a: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||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ja-JP" sz="2000" dirty="0">
                    <a:latin typeface="Century Schoolbook" panose="020406040505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altLang="ja-JP" sz="20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OAEP</m:t>
                        </m:r>
                      </m:sup>
                    </m:sSup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OAEP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kumimoji="1" lang="en-US" altLang="ja-JP" sz="2000" b="0" dirty="0">
                  <a:latin typeface="Century Schoolbook" panose="020406040505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.</a:t>
                </a:r>
                <a:endParaRPr kumimoji="1" lang="ja-JP" altLang="en-US" sz="20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2FF2F0F-6E3D-D1B9-0862-B4C2AD04D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30" y="3292319"/>
                <a:ext cx="3378693" cy="3200556"/>
              </a:xfrm>
              <a:prstGeom prst="rect">
                <a:avLst/>
              </a:prstGeom>
              <a:blipFill>
                <a:blip r:embed="rId2"/>
                <a:stretch>
                  <a:fillRect l="-1805" b="-2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56ACB96-2D73-078D-09FE-9ECE098FEF1D}"/>
                  </a:ext>
                </a:extLst>
              </p:cNvPr>
              <p:cNvSpPr txBox="1"/>
              <p:nvPr/>
            </p:nvSpPr>
            <p:spPr>
              <a:xfrm>
                <a:off x="4909723" y="3315402"/>
                <a:ext cx="3840333" cy="3177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OAEP</m:t>
                        </m:r>
                      </m:e>
                      <m:sup>
                        <m: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000" dirty="0">
                    <a:latin typeface="Century Schoolbook" panose="02040604050505020304" pitchFamily="18" charset="0"/>
                  </a:rPr>
                  <a:t> </a:t>
                </a:r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Parse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kumimoji="1" lang="en-US" altLang="ja-JP" sz="2000" dirty="0">
                  <a:latin typeface="Century Schoolbook" panose="020406040505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ja-JP" sz="2000" dirty="0">
                    <a:latin typeface="Century Schoolbook" panose="02040604050505020304" pitchFamily="18" charset="0"/>
                  </a:rPr>
                  <a:t>Return first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-bits of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altLang="ja-JP" sz="2000" dirty="0">
                  <a:latin typeface="Century Schoolbook" panose="020406040505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OAEP</m:t>
                        </m:r>
                      </m:sup>
                    </m:sSup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Dec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OAE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kumimoji="1" lang="en-US" altLang="ja-JP" sz="2000" b="0" dirty="0">
                  <a:latin typeface="Century Schoolbook" panose="020406040505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.</a:t>
                </a:r>
                <a:endParaRPr kumimoji="1" lang="ja-JP" altLang="en-US" sz="20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56ACB96-2D73-078D-09FE-9ECE098FE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723" y="3315402"/>
                <a:ext cx="3840333" cy="3177473"/>
              </a:xfrm>
              <a:prstGeom prst="rect">
                <a:avLst/>
              </a:prstGeom>
              <a:blipFill>
                <a:blip r:embed="rId3"/>
                <a:stretch>
                  <a:fillRect l="-1587" b="-24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07C5420-19D0-EC13-9350-0180C447FB00}"/>
                  </a:ext>
                </a:extLst>
              </p:cNvPr>
              <p:cNvSpPr/>
              <p:nvPr/>
            </p:nvSpPr>
            <p:spPr>
              <a:xfrm>
                <a:off x="8573982" y="3429000"/>
                <a:ext cx="825624" cy="33864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ja-JP" alt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D07C5420-19D0-EC13-9350-0180C447F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982" y="3429000"/>
                <a:ext cx="825624" cy="33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929A4128-2D1D-CB37-DAF6-96E5C7BEA26C}"/>
                  </a:ext>
                </a:extLst>
              </p:cNvPr>
              <p:cNvSpPr/>
              <p:nvPr/>
            </p:nvSpPr>
            <p:spPr>
              <a:xfrm>
                <a:off x="9399606" y="3429000"/>
                <a:ext cx="825624" cy="33864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kumimoji="1" lang="ja-JP" altLang="en-US" dirty="0"/>
                  <a:t> </a:t>
                </a: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929A4128-2D1D-CB37-DAF6-96E5C7BEA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606" y="3429000"/>
                <a:ext cx="825624" cy="3386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43768B22-5A86-863A-001E-34C4E89DA34C}"/>
                  </a:ext>
                </a:extLst>
              </p:cNvPr>
              <p:cNvSpPr/>
              <p:nvPr/>
            </p:nvSpPr>
            <p:spPr>
              <a:xfrm>
                <a:off x="10358394" y="3426639"/>
                <a:ext cx="1651248" cy="33864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kumimoji="1" lang="ja-JP" altLang="en-US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43768B22-5A86-863A-001E-34C4E89DA3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394" y="3426639"/>
                <a:ext cx="1651248" cy="3386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5C20137-86D7-838E-F0E7-50219520C778}"/>
                  </a:ext>
                </a:extLst>
              </p:cNvPr>
              <p:cNvSpPr txBox="1"/>
              <p:nvPr/>
            </p:nvSpPr>
            <p:spPr>
              <a:xfrm>
                <a:off x="8637974" y="3115165"/>
                <a:ext cx="6747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5C20137-86D7-838E-F0E7-50219520C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974" y="3115165"/>
                <a:ext cx="674703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14978BE-E542-B24E-23B8-860C45921CE3}"/>
                  </a:ext>
                </a:extLst>
              </p:cNvPr>
              <p:cNvSpPr txBox="1"/>
              <p:nvPr/>
            </p:nvSpPr>
            <p:spPr>
              <a:xfrm>
                <a:off x="9463598" y="3115165"/>
                <a:ext cx="6747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14978BE-E542-B24E-23B8-860C45921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598" y="3115165"/>
                <a:ext cx="674703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7E7D85D-33BC-05B3-527E-ACB41884F2AA}"/>
                  </a:ext>
                </a:extLst>
              </p:cNvPr>
              <p:cNvSpPr txBox="1"/>
              <p:nvPr/>
            </p:nvSpPr>
            <p:spPr>
              <a:xfrm>
                <a:off x="10846666" y="3123042"/>
                <a:ext cx="6747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7E7D85D-33BC-05B3-527E-ACB41884F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666" y="3123042"/>
                <a:ext cx="674703" cy="338554"/>
              </a:xfrm>
              <a:prstGeom prst="rect">
                <a:avLst/>
              </a:prstGeom>
              <a:blipFill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フローチャート: 結合子 17">
                <a:extLst>
                  <a:ext uri="{FF2B5EF4-FFF2-40B4-BE49-F238E27FC236}">
                    <a16:creationId xmlns:a16="http://schemas.microsoft.com/office/drawing/2014/main" id="{92A6ACD6-D0BC-2AB2-1A76-DFDCCA07C404}"/>
                  </a:ext>
                </a:extLst>
              </p:cNvPr>
              <p:cNvSpPr/>
              <p:nvPr/>
            </p:nvSpPr>
            <p:spPr>
              <a:xfrm>
                <a:off x="10138301" y="4267850"/>
                <a:ext cx="360000" cy="360000"/>
              </a:xfrm>
              <a:prstGeom prst="flowChartConnec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kumimoji="1" lang="ja-JP" altLang="en-US" dirty="0"/>
                  <a:t> </a:t>
                </a:r>
              </a:p>
            </p:txBody>
          </p:sp>
        </mc:Choice>
        <mc:Fallback xmlns="">
          <p:sp>
            <p:nvSpPr>
              <p:cNvPr id="18" name="フローチャート: 結合子 17">
                <a:extLst>
                  <a:ext uri="{FF2B5EF4-FFF2-40B4-BE49-F238E27FC236}">
                    <a16:creationId xmlns:a16="http://schemas.microsoft.com/office/drawing/2014/main" id="{92A6ACD6-D0BC-2AB2-1A76-DFDCCA07C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301" y="4267850"/>
                <a:ext cx="360000" cy="360000"/>
              </a:xfrm>
              <a:prstGeom prst="flowChartConnector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フローチャート: 結合子 18">
                <a:extLst>
                  <a:ext uri="{FF2B5EF4-FFF2-40B4-BE49-F238E27FC236}">
                    <a16:creationId xmlns:a16="http://schemas.microsoft.com/office/drawing/2014/main" id="{3D40740B-7E00-2741-F1A0-46A36D8F00D5}"/>
                  </a:ext>
                </a:extLst>
              </p:cNvPr>
              <p:cNvSpPr/>
              <p:nvPr/>
            </p:nvSpPr>
            <p:spPr>
              <a:xfrm>
                <a:off x="10138301" y="5139341"/>
                <a:ext cx="360000" cy="360000"/>
              </a:xfrm>
              <a:prstGeom prst="flowChartConnecto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kumimoji="1" lang="ja-JP" altLang="en-US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フローチャート: 結合子 18">
                <a:extLst>
                  <a:ext uri="{FF2B5EF4-FFF2-40B4-BE49-F238E27FC236}">
                    <a16:creationId xmlns:a16="http://schemas.microsoft.com/office/drawing/2014/main" id="{3D40740B-7E00-2741-F1A0-46A36D8F0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301" y="5139341"/>
                <a:ext cx="360000" cy="360000"/>
              </a:xfrm>
              <a:prstGeom prst="flowChartConnector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6C1F870-4AB4-6B80-BFF7-D1337252FFDA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9399606" y="3756409"/>
            <a:ext cx="0" cy="563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フローチャート: 論理和 21">
            <a:extLst>
              <a:ext uri="{FF2B5EF4-FFF2-40B4-BE49-F238E27FC236}">
                <a16:creationId xmlns:a16="http://schemas.microsoft.com/office/drawing/2014/main" id="{A91AB103-8F7E-4344-E4A6-195D2366FDAA}"/>
              </a:ext>
            </a:extLst>
          </p:cNvPr>
          <p:cNvSpPr/>
          <p:nvPr/>
        </p:nvSpPr>
        <p:spPr>
          <a:xfrm>
            <a:off x="9273606" y="4319837"/>
            <a:ext cx="252000" cy="25200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FCA6A96-B2FC-ED96-3E6E-446DE53FF33E}"/>
              </a:ext>
            </a:extLst>
          </p:cNvPr>
          <p:cNvCxnSpPr>
            <a:cxnSpLocks/>
            <a:stCxn id="18" idx="2"/>
            <a:endCxn id="22" idx="6"/>
          </p:cNvCxnSpPr>
          <p:nvPr/>
        </p:nvCxnSpPr>
        <p:spPr>
          <a:xfrm flipH="1" flipV="1">
            <a:off x="9525606" y="4445837"/>
            <a:ext cx="612695" cy="2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フローチャート: 論理和 27">
            <a:extLst>
              <a:ext uri="{FF2B5EF4-FFF2-40B4-BE49-F238E27FC236}">
                <a16:creationId xmlns:a16="http://schemas.microsoft.com/office/drawing/2014/main" id="{D4AE66F4-A42F-6BEB-FCEB-6400A7800321}"/>
              </a:ext>
            </a:extLst>
          </p:cNvPr>
          <p:cNvSpPr/>
          <p:nvPr/>
        </p:nvSpPr>
        <p:spPr>
          <a:xfrm>
            <a:off x="11059593" y="5195691"/>
            <a:ext cx="252000" cy="252000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7E40F98-9588-C81E-54C9-C4E2D768F828}"/>
              </a:ext>
            </a:extLst>
          </p:cNvPr>
          <p:cNvCxnSpPr>
            <a:cxnSpLocks/>
            <a:stCxn id="28" idx="2"/>
            <a:endCxn id="19" idx="6"/>
          </p:cNvCxnSpPr>
          <p:nvPr/>
        </p:nvCxnSpPr>
        <p:spPr>
          <a:xfrm flipH="1" flipV="1">
            <a:off x="10498301" y="5319341"/>
            <a:ext cx="561292" cy="2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20600B3-7ACB-1C98-1E15-E87C2346E9BE}"/>
              </a:ext>
            </a:extLst>
          </p:cNvPr>
          <p:cNvCxnSpPr>
            <a:cxnSpLocks/>
            <a:stCxn id="14" idx="2"/>
            <a:endCxn id="28" idx="0"/>
          </p:cNvCxnSpPr>
          <p:nvPr/>
        </p:nvCxnSpPr>
        <p:spPr>
          <a:xfrm>
            <a:off x="11184018" y="3765287"/>
            <a:ext cx="1575" cy="14304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B6727382-E72A-28D8-9EE6-082F4D7098E7}"/>
              </a:ext>
            </a:extLst>
          </p:cNvPr>
          <p:cNvCxnSpPr>
            <a:endCxn id="18" idx="6"/>
          </p:cNvCxnSpPr>
          <p:nvPr/>
        </p:nvCxnSpPr>
        <p:spPr>
          <a:xfrm flipH="1" flipV="1">
            <a:off x="10498301" y="4447850"/>
            <a:ext cx="6857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156F568E-F109-A895-6893-C693B3A80D62}"/>
              </a:ext>
            </a:extLst>
          </p:cNvPr>
          <p:cNvCxnSpPr>
            <a:cxnSpLocks/>
            <a:stCxn id="28" idx="4"/>
          </p:cNvCxnSpPr>
          <p:nvPr/>
        </p:nvCxnSpPr>
        <p:spPr>
          <a:xfrm>
            <a:off x="11185593" y="5447691"/>
            <a:ext cx="0" cy="430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78A7973-E796-4E49-CF87-9ABF52F0F5C8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9399606" y="4571837"/>
            <a:ext cx="0" cy="1302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1FAAB75C-20E4-D681-C08D-3FB83999F216}"/>
              </a:ext>
            </a:extLst>
          </p:cNvPr>
          <p:cNvCxnSpPr>
            <a:cxnSpLocks/>
          </p:cNvCxnSpPr>
          <p:nvPr/>
        </p:nvCxnSpPr>
        <p:spPr>
          <a:xfrm>
            <a:off x="9399606" y="5319341"/>
            <a:ext cx="7386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1754D49A-ECE9-642E-B4F5-C77DF22010E2}"/>
                  </a:ext>
                </a:extLst>
              </p:cNvPr>
              <p:cNvSpPr/>
              <p:nvPr/>
            </p:nvSpPr>
            <p:spPr>
              <a:xfrm>
                <a:off x="8668674" y="5896845"/>
                <a:ext cx="1651248" cy="3386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kumimoji="1" lang="ja-JP" altLang="en-US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1754D49A-ECE9-642E-B4F5-C77DF2201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674" y="5896845"/>
                <a:ext cx="1651248" cy="3386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BCCC871F-896F-921C-2147-3EE1B65E978B}"/>
                  </a:ext>
                </a:extLst>
              </p:cNvPr>
              <p:cNvSpPr/>
              <p:nvPr/>
            </p:nvSpPr>
            <p:spPr>
              <a:xfrm>
                <a:off x="10318301" y="5896963"/>
                <a:ext cx="1651248" cy="3386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kumimoji="1" lang="ja-JP" altLang="en-US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BCCC871F-896F-921C-2147-3EE1B65E9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301" y="5896963"/>
                <a:ext cx="1651248" cy="33864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BFCB1E07-D2B9-DA7F-9745-5C171C435372}"/>
                  </a:ext>
                </a:extLst>
              </p:cNvPr>
              <p:cNvSpPr txBox="1"/>
              <p:nvPr/>
            </p:nvSpPr>
            <p:spPr>
              <a:xfrm>
                <a:off x="9577015" y="6387425"/>
                <a:ext cx="14825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000" i="1" dirty="0"/>
                  <a:t> </a:t>
                </a: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BFCB1E07-D2B9-DA7F-9745-5C171C435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015" y="6387425"/>
                <a:ext cx="148257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左中かっこ 50">
            <a:extLst>
              <a:ext uri="{FF2B5EF4-FFF2-40B4-BE49-F238E27FC236}">
                <a16:creationId xmlns:a16="http://schemas.microsoft.com/office/drawing/2014/main" id="{61812A1A-22FD-3D74-8A06-C23710F60998}"/>
              </a:ext>
            </a:extLst>
          </p:cNvPr>
          <p:cNvSpPr/>
          <p:nvPr/>
        </p:nvSpPr>
        <p:spPr>
          <a:xfrm rot="16200000">
            <a:off x="10236979" y="4670556"/>
            <a:ext cx="164265" cy="330087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C10BB64-E179-70EB-9CF4-2CA323BABF47}"/>
              </a:ext>
            </a:extLst>
          </p:cNvPr>
          <p:cNvSpPr txBox="1"/>
          <p:nvPr/>
        </p:nvSpPr>
        <p:spPr>
          <a:xfrm>
            <a:off x="5282213" y="2352448"/>
            <a:ext cx="93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Century Schoolbook" panose="02040604050505020304" pitchFamily="18" charset="0"/>
              </a:rPr>
              <a:t>OAEP</a:t>
            </a:r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2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0EF67E-641E-F985-D3C3-AEA38C18D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Autofit/>
          </a:bodyPr>
          <a:lstStyle/>
          <a:p>
            <a:r>
              <a:rPr kumimoji="1" lang="en-US" altLang="ja-JP" sz="4800" dirty="0">
                <a:latin typeface="Century Schoolbook" panose="02040604050505020304" pitchFamily="18" charset="0"/>
              </a:rPr>
              <a:t>Preliminaries</a:t>
            </a:r>
            <a:endParaRPr kumimoji="1" lang="ja-JP" altLang="en-US" sz="48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154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OAEP transform on QFESTA.PKE?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048EB56-BDAE-8F0A-FF0D-F985392BFD12}"/>
                  </a:ext>
                </a:extLst>
              </p:cNvPr>
              <p:cNvSpPr txBox="1"/>
              <p:nvPr/>
            </p:nvSpPr>
            <p:spPr>
              <a:xfrm>
                <a:off x="838200" y="1895303"/>
                <a:ext cx="803947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>
                    <a:latin typeface="Century Schoolbook" panose="02040604050505020304" pitchFamily="18" charset="0"/>
                  </a:rPr>
                  <a:t>The message size of QFESTA.PKE is about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ja-JP" sz="2800" dirty="0">
                    <a:latin typeface="Century Schoolbook" panose="02040604050505020304" pitchFamily="18" charset="0"/>
                  </a:rPr>
                  <a:t> bits.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ja-JP" sz="2800" dirty="0">
                  <a:latin typeface="Century Schoolbook" panose="020406040505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>
                    <a:latin typeface="Century Schoolbook" panose="02040604050505020304" pitchFamily="18" charset="0"/>
                  </a:rPr>
                  <a:t>By using OAEP, the message size will be about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kumimoji="1" lang="en-US" altLang="ja-JP" sz="2800" dirty="0">
                    <a:latin typeface="Century Schoolbook" panose="02040604050505020304" pitchFamily="18" charset="0"/>
                  </a:rPr>
                  <a:t> bits.</a:t>
                </a:r>
              </a:p>
              <a:p>
                <a:r>
                  <a:rPr lang="ja-JP" altLang="en-US" sz="2800" dirty="0">
                    <a:latin typeface="Century Schoolbook" panose="02040604050505020304" pitchFamily="18" charset="0"/>
                  </a:rPr>
                  <a:t>     → </a:t>
                </a:r>
                <a:r>
                  <a:rPr lang="en-US" altLang="ja-JP" sz="2800" dirty="0">
                    <a:latin typeface="Century Schoolbook" panose="02040604050505020304" pitchFamily="18" charset="0"/>
                  </a:rPr>
                  <a:t>We cannot achieve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ja-JP" sz="2800" dirty="0">
                    <a:latin typeface="Century Schoolbook" panose="02040604050505020304" pitchFamily="18" charset="0"/>
                  </a:rPr>
                  <a:t>-bit security!</a:t>
                </a:r>
              </a:p>
              <a:p>
                <a:endParaRPr kumimoji="1" lang="en-US" altLang="ja-JP" sz="2800" dirty="0">
                  <a:latin typeface="Century Schoolbook" panose="020406040505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>
                    <a:latin typeface="Century Schoolbook" panose="02040604050505020304" pitchFamily="18" charset="0"/>
                  </a:rPr>
                  <a:t>We instead use </a:t>
                </a:r>
                <a:r>
                  <a:rPr lang="en-US" altLang="ja-JP" sz="2800" i="1" dirty="0">
                    <a:latin typeface="Century Schoolbook" panose="02040604050505020304" pitchFamily="18" charset="0"/>
                  </a:rPr>
                  <a:t>Fujisaki-Okamoto transform</a:t>
                </a:r>
                <a:r>
                  <a:rPr lang="en-US" altLang="ja-JP" sz="2800" dirty="0">
                    <a:latin typeface="Century Schoolbook" panose="02040604050505020304" pitchFamily="18" charset="0"/>
                  </a:rPr>
                  <a:t>.</a:t>
                </a:r>
                <a:endParaRPr kumimoji="1" lang="en-US" altLang="ja-JP" sz="28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048EB56-BDAE-8F0A-FF0D-F985392BF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95303"/>
                <a:ext cx="8039470" cy="3539430"/>
              </a:xfrm>
              <a:prstGeom prst="rect">
                <a:avLst/>
              </a:prstGeom>
              <a:blipFill>
                <a:blip r:embed="rId2"/>
                <a:stretch>
                  <a:fillRect l="-1366" t="-1893" r="-1062" b="-3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D5BC2187-F380-1A8E-9FE0-F80F99088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/>
          <a:stretch/>
        </p:blipFill>
        <p:spPr>
          <a:xfrm>
            <a:off x="8948691" y="1827756"/>
            <a:ext cx="2938509" cy="2971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861C7AC-2F7A-6CC9-3E61-26BAEC3F4D38}"/>
                  </a:ext>
                </a:extLst>
              </p:cNvPr>
              <p:cNvSpPr txBox="1"/>
              <p:nvPr/>
            </p:nvSpPr>
            <p:spPr>
              <a:xfrm>
                <a:off x="10093910" y="4537150"/>
                <a:ext cx="71021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:2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861C7AC-2F7A-6CC9-3E61-26BAEC3F4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910" y="4537150"/>
                <a:ext cx="710213" cy="369332"/>
              </a:xfrm>
              <a:prstGeom prst="rect">
                <a:avLst/>
              </a:prstGeom>
              <a:blipFill>
                <a:blip r:embed="rId4"/>
                <a:stretch>
                  <a:fillRect r="-25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6000EFD-4299-811A-EF27-51CDFC0C4E43}"/>
                  </a:ext>
                </a:extLst>
              </p:cNvPr>
              <p:cNvSpPr txBox="1"/>
              <p:nvPr/>
            </p:nvSpPr>
            <p:spPr>
              <a:xfrm>
                <a:off x="9026371" y="1737271"/>
                <a:ext cx="71021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6000EFD-4299-811A-EF27-51CDFC0C4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371" y="1737271"/>
                <a:ext cx="710213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FA04EF7-D796-8AF4-6CDF-89B0C6A2FB17}"/>
                  </a:ext>
                </a:extLst>
              </p:cNvPr>
              <p:cNvSpPr txBox="1"/>
              <p:nvPr/>
            </p:nvSpPr>
            <p:spPr>
              <a:xfrm>
                <a:off x="9707732" y="1743769"/>
                <a:ext cx="71021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FA04EF7-D796-8AF4-6CDF-89B0C6A2F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732" y="1743769"/>
                <a:ext cx="710213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1713D5B-9DBD-60F8-A8FE-1B7D2E61CB3C}"/>
                  </a:ext>
                </a:extLst>
              </p:cNvPr>
              <p:cNvSpPr txBox="1"/>
              <p:nvPr/>
            </p:nvSpPr>
            <p:spPr>
              <a:xfrm>
                <a:off x="10804123" y="1737271"/>
                <a:ext cx="71021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1713D5B-9DBD-60F8-A8FE-1B7D2E61C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123" y="1737271"/>
                <a:ext cx="71021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6450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FO transform on QFESTA.PKE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52D6DDC-BC81-7374-8BBE-3FB65938D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Century Schoolbook" panose="02040604050505020304" pitchFamily="18" charset="0"/>
              </a:rPr>
              <a:t>We used the following 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FO transform.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8625C957-FDC8-3115-FD15-D24417E953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403969"/>
                <a:ext cx="5587753" cy="24519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ja-JP" sz="2400" b="1" i="0" dirty="0" smtClean="0">
                        <a:latin typeface="Cambria Math" panose="02040503050406030204" pitchFamily="18" charset="0"/>
                      </a:rPr>
                      <m:t>𝐄𝐧𝐜𝐚𝐩𝐬</m:t>
                    </m:r>
                    <m:d>
                      <m:d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d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i="1" dirty="0">
                    <a:latin typeface="Century Schoolbook" panose="02040604050505020304" pitchFamily="18" charset="0"/>
                  </a:rPr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ja-JP" sz="2400" i="1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ja-JP" sz="2400" b="1" i="0" smtClean="0">
                        <a:latin typeface="Cambria Math" panose="02040503050406030204" pitchFamily="18" charset="0"/>
                      </a:rPr>
                      <m:t>𝐄𝐧𝐜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ja-JP" sz="2400" i="1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i="1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400" dirty="0">
                    <a:latin typeface="Century Schoolbook" panose="02040604050505020304" pitchFamily="18" charset="0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8625C957-FDC8-3115-FD15-D24417E95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03969"/>
                <a:ext cx="5587753" cy="2451932"/>
              </a:xfrm>
              <a:prstGeom prst="rect">
                <a:avLst/>
              </a:prstGeom>
              <a:blipFill>
                <a:blip r:embed="rId2"/>
                <a:stretch>
                  <a:fillRect l="-17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0D03889-D26C-EB24-6D81-C9C271EC38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3352255"/>
                <a:ext cx="5675790" cy="24519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altLang="ja-JP" sz="2400" b="1" i="0" dirty="0" smtClean="0">
                        <a:latin typeface="Cambria Math" panose="02040503050406030204" pitchFamily="18" charset="0"/>
                      </a:rPr>
                      <m:t>𝐞𝐜𝐚𝐩𝐬</m:t>
                    </m:r>
                    <m:d>
                      <m:d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d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i="1" dirty="0">
                    <a:latin typeface="Century Schoolbook" panose="02040604050505020304" pitchFamily="18" charset="0"/>
                  </a:rPr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ja-JP" sz="2400" b="1" i="0" smtClean="0"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i="1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400" dirty="0">
                    <a:latin typeface="Century Schoolbook" panose="020406040505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2400" b="1" i="0" smtClean="0">
                        <a:latin typeface="Cambria Math" panose="02040503050406030204" pitchFamily="18" charset="0"/>
                      </a:rPr>
                      <m:t>𝐄𝐧𝐜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, return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i="1" dirty="0">
                    <a:latin typeface="Century Schoolbook" panose="02040604050505020304" pitchFamily="18" charset="0"/>
                  </a:rPr>
                  <a:t>.</a:t>
                </a:r>
                <a:endParaRPr lang="en-US" altLang="ja-JP" sz="2400" dirty="0">
                  <a:latin typeface="Century Schoolbook" panose="020406040505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ja-JP" sz="2400" dirty="0">
                    <a:latin typeface="Century Schoolbook" panose="02040604050505020304" pitchFamily="18" charset="0"/>
                  </a:rPr>
                  <a:t>Else return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i="1" dirty="0">
                    <a:latin typeface="Century Schoolbook" panose="02040604050505020304" pitchFamily="18" charset="0"/>
                  </a:rPr>
                  <a:t> 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for a dummy message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2400" i="1" dirty="0"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70D03889-D26C-EB24-6D81-C9C271EC3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352255"/>
                <a:ext cx="5675790" cy="2451932"/>
              </a:xfrm>
              <a:prstGeom prst="rect">
                <a:avLst/>
              </a:prstGeom>
              <a:blipFill>
                <a:blip r:embed="rId3"/>
                <a:stretch>
                  <a:fillRect l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F3762CF-405D-1405-4D4E-78982DE6270E}"/>
                  </a:ext>
                </a:extLst>
              </p:cNvPr>
              <p:cNvSpPr txBox="1"/>
              <p:nvPr/>
            </p:nvSpPr>
            <p:spPr>
              <a:xfrm>
                <a:off x="838200" y="2537837"/>
                <a:ext cx="91357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0" dirty="0"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kumimoji="1" lang="en-US" altLang="ja-JP" sz="2000" b="0" dirty="0">
                    <a:latin typeface="Century Schoolbook" panose="02040604050505020304" pitchFamily="18" charset="0"/>
                  </a:rPr>
                  <a:t> be message space and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kumimoji="1" lang="en-US" altLang="ja-JP" sz="2000" b="0" dirty="0">
                    <a:latin typeface="Century Schoolbook" panose="02040604050505020304" pitchFamily="18" charset="0"/>
                  </a:rPr>
                  <a:t> be randomness space for </a:t>
                </a:r>
                <a:r>
                  <a:rPr kumimoji="1" lang="en-US" altLang="ja-JP" sz="2000" b="1" dirty="0">
                    <a:latin typeface="Century Schoolbook" panose="02040604050505020304" pitchFamily="18" charset="0"/>
                  </a:rPr>
                  <a:t>Enc</a:t>
                </a:r>
                <a:r>
                  <a:rPr kumimoji="1" lang="en-US" altLang="ja-JP" sz="2000" b="0" dirty="0">
                    <a:latin typeface="Century Schoolbook" panose="02040604050505020304" pitchFamily="18" charset="0"/>
                  </a:rPr>
                  <a:t>. </a:t>
                </a:r>
              </a:p>
              <a:p>
                <a:r>
                  <a:rPr kumimoji="1" lang="en-US" altLang="ja-JP" sz="2000" b="0" dirty="0">
                    <a:latin typeface="Century Schoolbook" panose="020406040505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dirty="0">
                    <a:latin typeface="Century Schoolbook" panose="020406040505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ja-JP" sz="2000" dirty="0">
                    <a:latin typeface="Century Schoolbook" panose="02040604050505020304" pitchFamily="18" charset="0"/>
                  </a:rPr>
                  <a:t> be</a:t>
                </a:r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 hash functions.</a:t>
                </a:r>
                <a:endParaRPr kumimoji="1" lang="ja-JP" altLang="en-US" sz="20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F3762CF-405D-1405-4D4E-78982DE62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37837"/>
                <a:ext cx="9135771" cy="707886"/>
              </a:xfrm>
              <a:prstGeom prst="rect">
                <a:avLst/>
              </a:prstGeom>
              <a:blipFill>
                <a:blip r:embed="rId4"/>
                <a:stretch>
                  <a:fillRect l="-734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9FF2936-1C7D-D5B2-541E-902C144D321D}"/>
              </a:ext>
            </a:extLst>
          </p:cNvPr>
          <p:cNvSpPr/>
          <p:nvPr/>
        </p:nvSpPr>
        <p:spPr>
          <a:xfrm>
            <a:off x="719091" y="2521258"/>
            <a:ext cx="11052699" cy="3282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929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Security of FESTA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C23943-79DC-90D4-BF56-14FC6CE21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358"/>
            <a:ext cx="10515600" cy="846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>
                <a:latin typeface="Century Schoolbook" panose="02040604050505020304" pitchFamily="18" charset="0"/>
              </a:rPr>
              <a:t>FESTA is </a:t>
            </a:r>
            <a:r>
              <a:rPr kumimoji="1" lang="en-US" altLang="ja-JP" sz="2400" i="1" dirty="0">
                <a:latin typeface="Century Schoolbook" panose="02040604050505020304" pitchFamily="18" charset="0"/>
              </a:rPr>
              <a:t>IND-CCA secure 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under the hardness assumption of Problem 1 and Problem 2.</a:t>
            </a:r>
          </a:p>
        </p:txBody>
      </p:sp>
      <p:pic>
        <p:nvPicPr>
          <p:cNvPr id="5" name="図 4" descr="人, 屋外, 民衆, 持つ が含まれている画像&#10;&#10;自動的に生成された説明">
            <a:extLst>
              <a:ext uri="{FF2B5EF4-FFF2-40B4-BE49-F238E27FC236}">
                <a16:creationId xmlns:a16="http://schemas.microsoft.com/office/drawing/2014/main" id="{C4133C3B-4F2D-2DC7-D562-57D62E55F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43" y="2672301"/>
            <a:ext cx="9351713" cy="36868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8550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Security of FESTA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C23943-79DC-90D4-BF56-14FC6CE21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358"/>
            <a:ext cx="10515600" cy="846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>
                <a:latin typeface="Century Schoolbook" panose="02040604050505020304" pitchFamily="18" charset="0"/>
              </a:rPr>
              <a:t>FESTA is </a:t>
            </a:r>
            <a:r>
              <a:rPr kumimoji="1" lang="en-US" altLang="ja-JP" sz="2400" i="1" dirty="0">
                <a:latin typeface="Century Schoolbook" panose="02040604050505020304" pitchFamily="18" charset="0"/>
              </a:rPr>
              <a:t>IND-CCA secure </a:t>
            </a:r>
            <a:r>
              <a:rPr kumimoji="1" lang="en-US" altLang="ja-JP" sz="2400" dirty="0">
                <a:latin typeface="Century Schoolbook" panose="02040604050505020304" pitchFamily="18" charset="0"/>
              </a:rPr>
              <a:t>under the hardness assumption of Problem 1 and Problem 2.</a:t>
            </a:r>
          </a:p>
        </p:txBody>
      </p:sp>
      <p:pic>
        <p:nvPicPr>
          <p:cNvPr id="7" name="図 6" descr="テキスト, 手紙&#10;&#10;自動的に生成された説明">
            <a:extLst>
              <a:ext uri="{FF2B5EF4-FFF2-40B4-BE49-F238E27FC236}">
                <a16:creationId xmlns:a16="http://schemas.microsoft.com/office/drawing/2014/main" id="{6A3439FC-A2DE-961C-1EB3-E971BACEA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43" y="2928005"/>
            <a:ext cx="9351713" cy="2299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92001B-F599-C33D-28D4-FB7A00AB814F}"/>
              </a:ext>
            </a:extLst>
          </p:cNvPr>
          <p:cNvSpPr txBox="1"/>
          <p:nvPr/>
        </p:nvSpPr>
        <p:spPr>
          <a:xfrm>
            <a:off x="2432481" y="2928005"/>
            <a:ext cx="2929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i="1" dirty="0">
                <a:latin typeface="Century Schoolbook" panose="02040604050505020304" pitchFamily="18" charset="0"/>
              </a:rPr>
              <a:t>2</a:t>
            </a:r>
            <a:endParaRPr kumimoji="1" lang="ja-JP" altLang="en-US" sz="2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735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Output Space of </a:t>
            </a:r>
            <a:r>
              <a:rPr kumimoji="1" lang="en-US" altLang="ja-JP" dirty="0" err="1">
                <a:latin typeface="Century Schoolbook" panose="02040604050505020304" pitchFamily="18" charset="0"/>
              </a:rPr>
              <a:t>RandIsogImages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988" y="1798992"/>
                <a:ext cx="11235431" cy="1716565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2000" b="1" i="0" smtClean="0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→(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)):</m:t>
                    </m:r>
                  </m:oMath>
                </a14:m>
                <a:r>
                  <a:rPr kumimoji="1" lang="en-US" altLang="ja-JP" sz="2000" i="1" dirty="0">
                    <a:latin typeface="Century Schoolbook" panose="02040604050505020304" pitchFamily="18" charset="0"/>
                  </a:rPr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000" b="1" i="0" smtClean="0">
                        <a:latin typeface="Cambria Math" panose="02040503050406030204" pitchFamily="18" charset="0"/>
                      </a:rPr>
                      <m:t>𝐅𝐮𝐥𝐥𝐑𝐞𝐩𝐫𝐞𝐬𝐞𝐧𝐭𝐈𝐧𝐭𝐞𝐠𝐞𝐫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en-US" altLang="ja-JP" sz="2000" i="1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000" b="1" i="0" smtClean="0">
                        <a:latin typeface="Cambria Math" panose="02040503050406030204" pitchFamily="18" charset="0"/>
                      </a:rPr>
                      <m:t>𝐂𝐨𝐝𝐨𝐦𝐚𝐢𝐧𝐁𝐲𝐊𝐚𝐧𝐢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),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);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,− </m:t>
                        </m:r>
                      </m:e>
                    </m:d>
                  </m:oMath>
                </a14:m>
                <a:r>
                  <a:rPr kumimoji="1" lang="en-US" altLang="ja-JP" sz="2000" i="1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Return</a:t>
                </a:r>
                <a:r>
                  <a:rPr kumimoji="1" lang="en-US" altLang="ja-JP" sz="2000" i="1" dirty="0"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en-US" altLang="ja-JP" sz="2000" i="1" dirty="0"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988" y="1798992"/>
                <a:ext cx="11235431" cy="1716565"/>
              </a:xfrm>
              <a:blipFill>
                <a:blip r:embed="rId2"/>
                <a:stretch>
                  <a:fillRect l="-4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BBFF4D-F09C-F6E7-B2E4-CFA0DAFC2895}"/>
              </a:ext>
            </a:extLst>
          </p:cNvPr>
          <p:cNvSpPr txBox="1"/>
          <p:nvPr/>
        </p:nvSpPr>
        <p:spPr>
          <a:xfrm>
            <a:off x="5945077" y="217895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Century Schoolbook" panose="02040604050505020304" pitchFamily="18" charset="0"/>
              </a:rPr>
              <a:t> </a:t>
            </a:r>
            <a:r>
              <a:rPr kumimoji="1" lang="en-US" altLang="ja-JP" b="1" dirty="0">
                <a:latin typeface="Century Schoolbook" panose="02040604050505020304" pitchFamily="18" charset="0"/>
              </a:rPr>
              <a:t>(</a:t>
            </a:r>
            <a:r>
              <a:rPr lang="en-US" altLang="ja-JP" b="1" dirty="0">
                <a:latin typeface="Century Schoolbook" panose="02040604050505020304" pitchFamily="18" charset="0"/>
              </a:rPr>
              <a:t>r</a:t>
            </a:r>
            <a:r>
              <a:rPr kumimoji="1" lang="en-US" altLang="ja-JP" b="1" dirty="0">
                <a:latin typeface="Century Schoolbook" panose="02040604050505020304" pitchFamily="18" charset="0"/>
              </a:rPr>
              <a:t>andom)</a:t>
            </a:r>
            <a:endParaRPr kumimoji="1" lang="ja-JP" altLang="en-US" b="1" dirty="0">
              <a:latin typeface="Century Schoolbook" panose="020406040505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784958-8841-A626-B678-2F80590C9FE3}"/>
              </a:ext>
            </a:extLst>
          </p:cNvPr>
          <p:cNvSpPr txBox="1"/>
          <p:nvPr/>
        </p:nvSpPr>
        <p:spPr>
          <a:xfrm>
            <a:off x="9687012" y="2611928"/>
            <a:ext cx="213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Century Schoolbook" panose="02040604050505020304" pitchFamily="18" charset="0"/>
              </a:rPr>
              <a:t> </a:t>
            </a:r>
            <a:r>
              <a:rPr kumimoji="1" lang="en-US" altLang="ja-JP" b="1" dirty="0">
                <a:latin typeface="Century Schoolbook" panose="02040604050505020304" pitchFamily="18" charset="0"/>
              </a:rPr>
              <a:t>(d</a:t>
            </a:r>
            <a:r>
              <a:rPr lang="en-US" altLang="ja-JP" b="1" dirty="0">
                <a:latin typeface="Century Schoolbook" panose="02040604050505020304" pitchFamily="18" charset="0"/>
              </a:rPr>
              <a:t>eterministic)</a:t>
            </a:r>
            <a:endParaRPr kumimoji="1" lang="ja-JP" altLang="en-US" b="1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CFC2ED7-503C-D4CE-901E-08BA1E5E8761}"/>
                  </a:ext>
                </a:extLst>
              </p:cNvPr>
              <p:cNvSpPr txBox="1"/>
              <p:nvPr/>
            </p:nvSpPr>
            <p:spPr>
              <a:xfrm>
                <a:off x="562988" y="3895524"/>
                <a:ext cx="11031245" cy="1777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The number of possible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ja-JP" altLang="en-US" sz="2400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in step 1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⋅(</m:t>
                    </m:r>
                    <m:sSup>
                      <m:sSup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)=</m:t>
                    </m:r>
                    <m:acc>
                      <m:accPr>
                        <m:chr m:val="̃"/>
                        <m:ctrlPr>
                          <a:rPr kumimoji="1" lang="en-US" altLang="ja-JP" sz="24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1" i="1" dirty="0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.</a:t>
                </a:r>
              </a:p>
              <a:p>
                <a:endParaRPr kumimoji="1" lang="en-US" altLang="ja-JP" sz="1200" dirty="0">
                  <a:latin typeface="Century Schoolbook" panose="02040604050505020304" pitchFamily="18" charset="0"/>
                </a:endParaRPr>
              </a:p>
              <a:p>
                <a:r>
                  <a:rPr lang="ja-JP" altLang="en-US" sz="2400" dirty="0">
                    <a:latin typeface="Century Schoolbook" panose="02040604050505020304" pitchFamily="18" charset="0"/>
                  </a:rPr>
                  <a:t>     → 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The size of output space of </a:t>
                </a:r>
                <a14:m>
                  <m:oMath xmlns:m="http://schemas.openxmlformats.org/officeDocument/2006/math">
                    <m:r>
                      <a:rPr kumimoji="1" lang="en-US" altLang="ja-JP" sz="2400" b="1" i="0" smtClean="0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</m:oMath>
                </a14:m>
                <a:r>
                  <a:rPr kumimoji="1" lang="ja-JP" altLang="en-US" sz="2400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is also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sz="2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 dirty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.</a:t>
                </a:r>
              </a:p>
              <a:p>
                <a:endParaRPr kumimoji="1" lang="en-US" altLang="ja-JP" sz="2400" dirty="0">
                  <a:latin typeface="Century Schoolbook" panose="020406040505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Century Schoolbook" panose="02040604050505020304" pitchFamily="18" charset="0"/>
                  </a:rPr>
                  <a:t>The number of all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-isogenies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2400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kumimoji="1" lang="en-US" altLang="ja-JP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.</a:t>
                </a:r>
                <a:endParaRPr kumimoji="1" lang="ja-JP" altLang="en-US" sz="24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CFC2ED7-503C-D4CE-901E-08BA1E5E8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88" y="3895524"/>
                <a:ext cx="11031245" cy="1777538"/>
              </a:xfrm>
              <a:prstGeom prst="rect">
                <a:avLst/>
              </a:prstGeom>
              <a:blipFill>
                <a:blip r:embed="rId3"/>
                <a:stretch>
                  <a:fillRect l="-718" t="-2055" b="-6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4697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Assumption for </a:t>
            </a:r>
            <a:r>
              <a:rPr kumimoji="1" lang="en-US" altLang="ja-JP" dirty="0" err="1">
                <a:latin typeface="Century Schoolbook" panose="02040604050505020304" pitchFamily="18" charset="0"/>
              </a:rPr>
              <a:t>RandIsogImages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3E2AB60-4A1C-9379-7C8A-C2636EDDA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202"/>
            <a:ext cx="10515600" cy="438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Century Schoolbook" panose="02040604050505020304" pitchFamily="18" charset="0"/>
              </a:rPr>
              <a:t>It seems reasonable to assume the hardness of the following problem: </a:t>
            </a:r>
            <a:endParaRPr lang="ja-JP" altLang="en-US" sz="2400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2DB1A09-9A67-992E-0E58-AE75C011D605}"/>
                  </a:ext>
                </a:extLst>
              </p:cNvPr>
              <p:cNvSpPr txBox="1"/>
              <p:nvPr/>
            </p:nvSpPr>
            <p:spPr>
              <a:xfrm>
                <a:off x="1228817" y="2494627"/>
                <a:ext cx="9557552" cy="3838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i="1" dirty="0">
                    <a:latin typeface="Century Schoolbook" panose="02040604050505020304" pitchFamily="18" charset="0"/>
                  </a:rPr>
                  <a:t>Problem 3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.</a:t>
                </a: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  Let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−1, 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2400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be a basis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ja-JP" altLang="en-US" sz="2400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for an integer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. 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Fix an odd integer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. Given an elliptic curve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400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and two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400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sampled with probability 1/2 from either distribution:</a:t>
                </a:r>
              </a:p>
              <a:p>
                <a:endParaRPr kumimoji="1" lang="en-US" altLang="ja-JP" sz="1200" dirty="0">
                  <a:latin typeface="Century Schoolbook" panose="020406040505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ja-JP" altLang="en-US" sz="2400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the output of </a:t>
                </a:r>
                <a14:m>
                  <m:oMath xmlns:m="http://schemas.openxmlformats.org/officeDocument/2006/math">
                    <m:r>
                      <a:rPr lang="en-US" altLang="ja-JP" sz="2400" b="1">
                        <a:latin typeface="Cambria Math" panose="02040503050406030204" pitchFamily="18" charset="0"/>
                      </a:rPr>
                      <m:t>𝐑𝐚𝐧𝐝𝐈𝐬𝐨𝐠𝐈𝐦𝐚𝐠𝐞𝐬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;{</m:t>
                    </m:r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kumimoji="1" lang="en-US" altLang="ja-JP" sz="2400" i="1" dirty="0">
                    <a:latin typeface="Century Schoolbook" panose="020406040505050203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ja-JP" altLang="en-US" sz="2400" i="1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where</a:t>
                </a:r>
                <a:r>
                  <a:rPr kumimoji="1" lang="en-US" altLang="ja-JP" sz="2400" i="1" dirty="0"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400" i="1" dirty="0">
                    <a:latin typeface="Century Schoolbook" panose="02040604050505020304" pitchFamily="18" charset="0"/>
                  </a:rPr>
                  <a:t> 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is the codomain of uniformly sampled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1" lang="en-US" altLang="ja-JP" sz="2400" i="1" dirty="0">
                    <a:latin typeface="Century Schoolbook" panose="02040604050505020304" pitchFamily="18" charset="0"/>
                  </a:rPr>
                  <a:t>-</a:t>
                </a: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isogeny</a:t>
                </a:r>
                <a:r>
                  <a:rPr kumimoji="1" lang="en-US" altLang="ja-JP" sz="2400" i="1" dirty="0"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400" i="1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and 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400" i="1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are given by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kumimoji="1" lang="en-US" altLang="ja-JP" sz="2400" i="1" dirty="0">
                    <a:latin typeface="Century Schoolbook" panose="02040604050505020304" pitchFamily="18" charset="0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1200" i="1" dirty="0">
                  <a:latin typeface="Century Schoolbook" panose="02040604050505020304" pitchFamily="18" charset="0"/>
                </a:endParaRPr>
              </a:p>
              <a:p>
                <a:r>
                  <a:rPr lang="en-US" altLang="ja-JP" sz="2400" dirty="0">
                    <a:latin typeface="Century Schoolbook" panose="02040604050505020304" pitchFamily="18" charset="0"/>
                  </a:rPr>
                  <a:t>distinguish from which distribution the values were sampled.</a:t>
                </a:r>
                <a:endParaRPr kumimoji="1" lang="ja-JP" altLang="en-US" sz="24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2DB1A09-9A67-992E-0E58-AE75C011D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817" y="2494627"/>
                <a:ext cx="9557552" cy="3838423"/>
              </a:xfrm>
              <a:prstGeom prst="rect">
                <a:avLst/>
              </a:prstGeom>
              <a:blipFill>
                <a:blip r:embed="rId2"/>
                <a:stretch>
                  <a:fillRect l="-956" t="-1108" r="-1083" b="-25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9507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1869AD0-472C-991B-C382-2A055BCDBDC4}"/>
              </a:ext>
            </a:extLst>
          </p:cNvPr>
          <p:cNvSpPr/>
          <p:nvPr/>
        </p:nvSpPr>
        <p:spPr>
          <a:xfrm>
            <a:off x="612559" y="3024902"/>
            <a:ext cx="10635448" cy="11112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Security of QFESTA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306A28-CDBE-C41D-6FA5-625826BE0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9419"/>
            <a:ext cx="10515600" cy="793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>
                <a:latin typeface="Century Schoolbook" panose="02040604050505020304" pitchFamily="18" charset="0"/>
              </a:rPr>
              <a:t>QFESTA is </a:t>
            </a:r>
            <a:r>
              <a:rPr kumimoji="1" lang="en-US" altLang="ja-JP" i="1" dirty="0">
                <a:latin typeface="Century Schoolbook" panose="02040604050505020304" pitchFamily="18" charset="0"/>
              </a:rPr>
              <a:t>IND-CCA secure in QROM </a:t>
            </a:r>
            <a:r>
              <a:rPr kumimoji="1" lang="en-US" altLang="ja-JP" dirty="0">
                <a:latin typeface="Century Schoolbook" panose="02040604050505020304" pitchFamily="18" charset="0"/>
              </a:rPr>
              <a:t>under the hardness assumption of Problem 1, Problem 2, and Problem 3.</a:t>
            </a:r>
          </a:p>
        </p:txBody>
      </p:sp>
    </p:spTree>
    <p:extLst>
      <p:ext uri="{BB962C8B-B14F-4D97-AF65-F5344CB8AC3E}">
        <p14:creationId xmlns:p14="http://schemas.microsoft.com/office/powerpoint/2010/main" val="8214194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1869AD0-472C-991B-C382-2A055BCDBDC4}"/>
              </a:ext>
            </a:extLst>
          </p:cNvPr>
          <p:cNvSpPr/>
          <p:nvPr/>
        </p:nvSpPr>
        <p:spPr>
          <a:xfrm>
            <a:off x="612559" y="3024902"/>
            <a:ext cx="10635448" cy="11112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Security of QFESTA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306A28-CDBE-C41D-6FA5-625826BE0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9419"/>
            <a:ext cx="10515600" cy="793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>
                <a:latin typeface="Century Schoolbook" panose="02040604050505020304" pitchFamily="18" charset="0"/>
              </a:rPr>
              <a:t>QFESTA is </a:t>
            </a:r>
            <a:r>
              <a:rPr kumimoji="1" lang="en-US" altLang="ja-JP" i="1" dirty="0">
                <a:latin typeface="Century Schoolbook" panose="02040604050505020304" pitchFamily="18" charset="0"/>
              </a:rPr>
              <a:t>IND-CCA secure in QROM </a:t>
            </a:r>
            <a:r>
              <a:rPr kumimoji="1" lang="en-US" altLang="ja-JP" dirty="0">
                <a:latin typeface="Century Schoolbook" panose="02040604050505020304" pitchFamily="18" charset="0"/>
              </a:rPr>
              <a:t>under the hardness assumption of </a:t>
            </a:r>
            <a:r>
              <a:rPr kumimoji="1" lang="en-US" altLang="ja-JP" u="sng" dirty="0">
                <a:latin typeface="Century Schoolbook" panose="02040604050505020304" pitchFamily="18" charset="0"/>
              </a:rPr>
              <a:t>Problem 1, Problem 2</a:t>
            </a:r>
            <a:r>
              <a:rPr kumimoji="1" lang="en-US" altLang="ja-JP" dirty="0">
                <a:latin typeface="Century Schoolbook" panose="02040604050505020304" pitchFamily="18" charset="0"/>
              </a:rPr>
              <a:t>, and </a:t>
            </a:r>
            <a:r>
              <a:rPr kumimoji="1" lang="en-US" altLang="ja-JP" u="sng" dirty="0">
                <a:latin typeface="Century Schoolbook" panose="02040604050505020304" pitchFamily="18" charset="0"/>
              </a:rPr>
              <a:t>Problem 3</a:t>
            </a:r>
            <a:r>
              <a:rPr kumimoji="1" lang="en-US" altLang="ja-JP" dirty="0"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73FB93-CACB-C2BD-26DD-09F3C7282273}"/>
              </a:ext>
            </a:extLst>
          </p:cNvPr>
          <p:cNvSpPr txBox="1"/>
          <p:nvPr/>
        </p:nvSpPr>
        <p:spPr>
          <a:xfrm>
            <a:off x="3728622" y="4447725"/>
            <a:ext cx="28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latin typeface="Century Schoolbook" panose="02040604050505020304" pitchFamily="18" charset="0"/>
              </a:rPr>
              <a:t>Same as FESTA.</a:t>
            </a:r>
            <a:endParaRPr kumimoji="1" lang="ja-JP" alt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850370-850F-0F14-2CA7-ECBE54BED71D}"/>
              </a:ext>
            </a:extLst>
          </p:cNvPr>
          <p:cNvSpPr txBox="1"/>
          <p:nvPr/>
        </p:nvSpPr>
        <p:spPr>
          <a:xfrm>
            <a:off x="7261933" y="4447725"/>
            <a:ext cx="286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latin typeface="Century Schoolbook" panose="02040604050505020304" pitchFamily="18" charset="0"/>
              </a:rPr>
              <a:t>Additional.</a:t>
            </a:r>
            <a:endParaRPr kumimoji="1" lang="ja-JP" altLang="en-US" sz="2400" dirty="0">
              <a:latin typeface="Century Schoolbook" panose="02040604050505020304" pitchFamily="18" charset="0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F76E4CB-796F-18EE-703A-F32ADAB0A78E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5162365" y="4012707"/>
            <a:ext cx="1" cy="4350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2D4A1DC-2F93-9C9F-FFD5-4F451B5FE9B9}"/>
              </a:ext>
            </a:extLst>
          </p:cNvPr>
          <p:cNvCxnSpPr/>
          <p:nvPr/>
        </p:nvCxnSpPr>
        <p:spPr>
          <a:xfrm flipH="1" flipV="1">
            <a:off x="8695675" y="4011120"/>
            <a:ext cx="1" cy="4350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4611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Computational Cost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C47C6B76-FE7B-BB11-C256-35602AD5AD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7897" y="2512800"/>
          <a:ext cx="9743983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122">
                  <a:extLst>
                    <a:ext uri="{9D8B030D-6E8A-4147-A177-3AD203B41FA5}">
                      <a16:colId xmlns:a16="http://schemas.microsoft.com/office/drawing/2014/main" val="3208023754"/>
                    </a:ext>
                  </a:extLst>
                </a:gridCol>
                <a:gridCol w="1873189">
                  <a:extLst>
                    <a:ext uri="{9D8B030D-6E8A-4147-A177-3AD203B41FA5}">
                      <a16:colId xmlns:a16="http://schemas.microsoft.com/office/drawing/2014/main" val="1593776856"/>
                    </a:ext>
                  </a:extLst>
                </a:gridCol>
                <a:gridCol w="1873188">
                  <a:extLst>
                    <a:ext uri="{9D8B030D-6E8A-4147-A177-3AD203B41FA5}">
                      <a16:colId xmlns:a16="http://schemas.microsoft.com/office/drawing/2014/main" val="3980908056"/>
                    </a:ext>
                  </a:extLst>
                </a:gridCol>
                <a:gridCol w="2041864">
                  <a:extLst>
                    <a:ext uri="{9D8B030D-6E8A-4147-A177-3AD203B41FA5}">
                      <a16:colId xmlns:a16="http://schemas.microsoft.com/office/drawing/2014/main" val="1486413125"/>
                    </a:ext>
                  </a:extLst>
                </a:gridCol>
                <a:gridCol w="2059620">
                  <a:extLst>
                    <a:ext uri="{9D8B030D-6E8A-4147-A177-3AD203B41FA5}">
                      <a16:colId xmlns:a16="http://schemas.microsoft.com/office/drawing/2014/main" val="2983676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NIST</a:t>
                      </a:r>
                    </a:p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 security level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protocol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Gen (s)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Enc/</a:t>
                      </a:r>
                      <a:r>
                        <a:rPr kumimoji="1" lang="en-US" altLang="ja-JP" dirty="0" err="1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Encaps</a:t>
                      </a:r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 (s)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Dec/</a:t>
                      </a:r>
                      <a:r>
                        <a:rPr kumimoji="1" lang="en-US" altLang="ja-JP" dirty="0" err="1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Decaps</a:t>
                      </a:r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 (s)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80781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entury Schoolbook" panose="02040604050505020304" pitchFamily="18" charset="0"/>
                        </a:rPr>
                        <a:t>Level 1</a:t>
                      </a:r>
                      <a:endParaRPr kumimoji="1" lang="ja-JP" altLang="en-US" b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entury Schoolbook" panose="02040604050505020304" pitchFamily="18" charset="0"/>
                        </a:rPr>
                        <a:t>FESTA-128</a:t>
                      </a:r>
                      <a:endParaRPr kumimoji="1" lang="ja-JP" altLang="en-US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Century Schoolbook" panose="02040604050505020304" pitchFamily="18" charset="0"/>
                        </a:rPr>
                        <a:t>4.88</a:t>
                      </a:r>
                      <a:endParaRPr kumimoji="1" lang="ja-JP" altLang="en-US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Century Schoolbook" panose="02040604050505020304" pitchFamily="18" charset="0"/>
                        </a:rPr>
                        <a:t>3.13</a:t>
                      </a:r>
                      <a:endParaRPr kumimoji="1" lang="ja-JP" altLang="en-US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Century Schoolbook" panose="02040604050505020304" pitchFamily="18" charset="0"/>
                        </a:rPr>
                        <a:t>9.25</a:t>
                      </a:r>
                      <a:endParaRPr kumimoji="1" lang="ja-JP" altLang="en-US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45782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entury Schoolbook" panose="02040604050505020304" pitchFamily="18" charset="0"/>
                        </a:rPr>
                        <a:t>QFESTA-128</a:t>
                      </a:r>
                      <a:endParaRPr kumimoji="1" lang="ja-JP" altLang="en-US" b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>
                          <a:latin typeface="Century Schoolbook" panose="02040604050505020304" pitchFamily="18" charset="0"/>
                        </a:rPr>
                        <a:t>1.23</a:t>
                      </a:r>
                      <a:endParaRPr kumimoji="1" lang="ja-JP" altLang="en-US" b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>
                          <a:latin typeface="Century Schoolbook" panose="02040604050505020304" pitchFamily="18" charset="0"/>
                        </a:rPr>
                        <a:t>1.68</a:t>
                      </a:r>
                      <a:endParaRPr kumimoji="1" lang="ja-JP" altLang="en-US" b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>
                          <a:latin typeface="Century Schoolbook" panose="02040604050505020304" pitchFamily="18" charset="0"/>
                        </a:rPr>
                        <a:t>4.46</a:t>
                      </a:r>
                      <a:endParaRPr kumimoji="1" lang="ja-JP" altLang="en-US" b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20936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entury Schoolbook" panose="02040604050505020304" pitchFamily="18" charset="0"/>
                        </a:rPr>
                        <a:t>Level 3</a:t>
                      </a:r>
                      <a:endParaRPr kumimoji="1" lang="ja-JP" altLang="en-US" b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entury Schoolbook" panose="02040604050505020304" pitchFamily="18" charset="0"/>
                        </a:rPr>
                        <a:t>FESTA-192</a:t>
                      </a:r>
                      <a:endParaRPr kumimoji="1" lang="ja-JP" altLang="en-US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Century Schoolbook" panose="02040604050505020304" pitchFamily="18" charset="0"/>
                        </a:rPr>
                        <a:t>103.34</a:t>
                      </a:r>
                      <a:endParaRPr kumimoji="1" lang="ja-JP" altLang="en-US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Century Schoolbook" panose="02040604050505020304" pitchFamily="18" charset="0"/>
                        </a:rPr>
                        <a:t>20.90</a:t>
                      </a:r>
                      <a:endParaRPr kumimoji="1" lang="ja-JP" altLang="en-US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Century Schoolbook" panose="02040604050505020304" pitchFamily="18" charset="0"/>
                        </a:rPr>
                        <a:t>24.58</a:t>
                      </a:r>
                      <a:endParaRPr kumimoji="1" lang="ja-JP" altLang="en-US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445076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entury Schoolbook" panose="02040604050505020304" pitchFamily="18" charset="0"/>
                        </a:rPr>
                        <a:t>QFESTA-192</a:t>
                      </a:r>
                      <a:endParaRPr kumimoji="1" lang="ja-JP" altLang="en-US" b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>
                          <a:latin typeface="Century Schoolbook" panose="02040604050505020304" pitchFamily="18" charset="0"/>
                        </a:rPr>
                        <a:t>2.80</a:t>
                      </a:r>
                      <a:endParaRPr kumimoji="1" lang="ja-JP" altLang="en-US" b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>
                          <a:latin typeface="Century Schoolbook" panose="02040604050505020304" pitchFamily="18" charset="0"/>
                        </a:rPr>
                        <a:t>3.81</a:t>
                      </a:r>
                      <a:endParaRPr kumimoji="1" lang="ja-JP" altLang="en-US" b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>
                          <a:latin typeface="Century Schoolbook" panose="02040604050505020304" pitchFamily="18" charset="0"/>
                        </a:rPr>
                        <a:t>11.82</a:t>
                      </a:r>
                      <a:endParaRPr kumimoji="1" lang="ja-JP" altLang="en-US" b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18601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entury Schoolbook" panose="02040604050505020304" pitchFamily="18" charset="0"/>
                        </a:rPr>
                        <a:t>Level 5</a:t>
                      </a:r>
                      <a:endParaRPr kumimoji="1" lang="ja-JP" altLang="en-US" b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Century Schoolbook" panose="02040604050505020304" pitchFamily="18" charset="0"/>
                        </a:rPr>
                        <a:t>FESTA-256</a:t>
                      </a:r>
                      <a:endParaRPr kumimoji="1" lang="ja-JP" altLang="en-US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Century Schoolbook" panose="02040604050505020304" pitchFamily="18" charset="0"/>
                        </a:rPr>
                        <a:t>298.06</a:t>
                      </a:r>
                      <a:endParaRPr kumimoji="1" lang="ja-JP" altLang="en-US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Century Schoolbook" panose="02040604050505020304" pitchFamily="18" charset="0"/>
                        </a:rPr>
                        <a:t>58.06</a:t>
                      </a:r>
                      <a:endParaRPr kumimoji="1" lang="ja-JP" altLang="en-US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Century Schoolbook" panose="02040604050505020304" pitchFamily="18" charset="0"/>
                        </a:rPr>
                        <a:t>58.06</a:t>
                      </a:r>
                      <a:endParaRPr kumimoji="1" lang="ja-JP" altLang="en-US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069146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entury Schoolbook" panose="02040604050505020304" pitchFamily="18" charset="0"/>
                        </a:rPr>
                        <a:t>QFESTA-256</a:t>
                      </a:r>
                      <a:endParaRPr kumimoji="1" lang="ja-JP" altLang="en-US" b="1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>
                          <a:latin typeface="Century Schoolbook" panose="02040604050505020304" pitchFamily="18" charset="0"/>
                        </a:rPr>
                        <a:t>5.17</a:t>
                      </a:r>
                      <a:endParaRPr kumimoji="1" lang="ja-JP" altLang="en-US" b="1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>
                          <a:latin typeface="Century Schoolbook" panose="02040604050505020304" pitchFamily="18" charset="0"/>
                        </a:rPr>
                        <a:t>7.79</a:t>
                      </a:r>
                      <a:endParaRPr kumimoji="1" lang="ja-JP" altLang="en-US" b="1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>
                          <a:latin typeface="Century Schoolbook" panose="02040604050505020304" pitchFamily="18" charset="0"/>
                        </a:rPr>
                        <a:t>25.70</a:t>
                      </a:r>
                      <a:endParaRPr kumimoji="1" lang="ja-JP" altLang="en-US" b="1" dirty="0">
                        <a:latin typeface="Century Schoolbook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59278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CEDE9D-C5C8-B1B2-AD6E-BA5FC29590F4}"/>
              </a:ext>
            </a:extLst>
          </p:cNvPr>
          <p:cNvSpPr txBox="1"/>
          <p:nvPr/>
        </p:nvSpPr>
        <p:spPr>
          <a:xfrm>
            <a:off x="838200" y="1801331"/>
            <a:ext cx="963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entury Schoolbook" panose="02040604050505020304" pitchFamily="18" charset="0"/>
              </a:rPr>
              <a:t>Much faster than FESTA.</a:t>
            </a:r>
            <a:endParaRPr kumimoji="1" lang="ja-JP" alt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1B637C-35D4-AA75-A742-4301A3E626AD}"/>
              </a:ext>
            </a:extLst>
          </p:cNvPr>
          <p:cNvSpPr txBox="1"/>
          <p:nvPr/>
        </p:nvSpPr>
        <p:spPr>
          <a:xfrm>
            <a:off x="1278466" y="5427669"/>
            <a:ext cx="963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Century Schoolbook" panose="02040604050505020304" pitchFamily="18" charset="0"/>
              </a:rPr>
              <a:t>Proof-of-concept implementations in </a:t>
            </a:r>
            <a:r>
              <a:rPr lang="en-US" altLang="ja-JP" sz="2000" dirty="0" err="1">
                <a:latin typeface="Century Schoolbook" panose="02040604050505020304" pitchFamily="18" charset="0"/>
              </a:rPr>
              <a:t>S</a:t>
            </a:r>
            <a:r>
              <a:rPr kumimoji="1" lang="en-US" altLang="ja-JP" sz="2000" dirty="0" err="1">
                <a:latin typeface="Century Schoolbook" panose="02040604050505020304" pitchFamily="18" charset="0"/>
              </a:rPr>
              <a:t>ageMath</a:t>
            </a:r>
            <a:r>
              <a:rPr kumimoji="1" lang="en-US" altLang="ja-JP" sz="2000" dirty="0">
                <a:latin typeface="Century Schoolbook" panose="02040604050505020304" pitchFamily="18" charset="0"/>
              </a:rPr>
              <a:t>.</a:t>
            </a:r>
            <a:endParaRPr kumimoji="1" lang="ja-JP" altLang="en-US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5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entury Schoolbook" panose="02040604050505020304" pitchFamily="18" charset="0"/>
              </a:rPr>
              <a:t>Notation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8021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ja-JP" b="0" dirty="0">
                    <a:latin typeface="Century Schoolbook" panose="02040604050505020304" pitchFamily="18" charset="0"/>
                  </a:rPr>
                  <a:t>: security parameter,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: </a:t>
                </a:r>
                <a:r>
                  <a:rPr lang="en-US" altLang="ja-JP" dirty="0">
                    <a:latin typeface="Century Schoolbook" panose="02040604050505020304" pitchFamily="18" charset="0"/>
                  </a:rPr>
                  <a:t>large prime </a:t>
                </a:r>
                <a:r>
                  <a:rPr lang="en-US" altLang="ja-JP" dirty="0" err="1">
                    <a:latin typeface="Century Schoolbook" panose="02040604050505020304" pitchFamily="18" charset="0"/>
                  </a:rPr>
                  <a:t>s.t.</a:t>
                </a:r>
                <a:r>
                  <a:rPr lang="en-US" altLang="ja-JP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dirty="0"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≡3 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4</m:t>
                    </m:r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: finite </a:t>
                </a:r>
                <a:r>
                  <a:rPr lang="en-US" altLang="ja-JP" dirty="0">
                    <a:latin typeface="Century Schoolbook" panose="02040604050505020304" pitchFamily="18" charset="0"/>
                  </a:rPr>
                  <a:t>field</a:t>
                </a:r>
                <a:r>
                  <a:rPr kumimoji="1" lang="en-US" altLang="ja-JP" dirty="0">
                    <a:latin typeface="Century Schoolbook" panose="02040604050505020304" pitchFamily="18" charset="0"/>
                  </a:rPr>
                  <a:t> of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  <m:r>
                          <a:rPr lang="en-US" altLang="ja-JP" b="0" i="0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dirty="0">
                    <a:latin typeface="Century Schoolbook" panose="020406040505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𝑠𝑓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: square-free part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,∞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=−1,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ja-JP" dirty="0">
                    <a:latin typeface="Century Schoolbook" panose="02040604050505020304" pitchFamily="18" charset="0"/>
                  </a:rPr>
                  <a:t>: reduced norm of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,∞</m:t>
                        </m:r>
                      </m:sub>
                    </m:sSub>
                  </m:oMath>
                </a14:m>
                <a:r>
                  <a:rPr lang="en-US" altLang="ja-JP" dirty="0">
                    <a:latin typeface="Century Schoolbook" panose="020406040505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altLang="ja-JP" dirty="0">
                    <a:latin typeface="Century Schoolbook" panose="02040604050505020304" pitchFamily="18" charset="0"/>
                  </a:rPr>
                  <a:t>: supersingular elliptic curve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dirty="0">
                    <a:latin typeface="Century Schoolbook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802187"/>
              </a:xfrm>
              <a:blipFill>
                <a:blip r:embed="rId3"/>
                <a:stretch>
                  <a:fillRect t="-21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6E4BC7D-CF13-486B-AB06-EF82E590A7D4}"/>
                  </a:ext>
                </a:extLst>
              </p:cNvPr>
              <p:cNvSpPr txBox="1"/>
              <p:nvPr/>
            </p:nvSpPr>
            <p:spPr>
              <a:xfrm>
                <a:off x="5741911" y="4134888"/>
                <a:ext cx="4216894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Century Schoolbook" panose="02040604050505020304" pitchFamily="18" charset="0"/>
                  </a:rPr>
                  <a:t>Ex.) For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=2⋅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𝑠𝑓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=2⋅3⋅5</m:t>
                    </m:r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.</a:t>
                </a:r>
                <a:endParaRPr kumimoji="1" lang="ja-JP" altLang="en-US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6E4BC7D-CF13-486B-AB06-EF82E590A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911" y="4134888"/>
                <a:ext cx="4216894" cy="391582"/>
              </a:xfrm>
              <a:prstGeom prst="rect">
                <a:avLst/>
              </a:prstGeom>
              <a:blipFill>
                <a:blip r:embed="rId4"/>
                <a:stretch>
                  <a:fillRect l="-1301" t="-9231" r="-723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6B947D-7A1A-08DF-CC17-38FF0ACA4EF8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3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2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Deuring Correspondence </a:t>
            </a:r>
            <a:r>
              <a:rPr kumimoji="1" lang="en-US" altLang="ja-JP" sz="2800" dirty="0">
                <a:latin typeface="Century Schoolbook" panose="02040604050505020304" pitchFamily="18" charset="0"/>
              </a:rPr>
              <a:t>[D41]</a:t>
            </a:r>
            <a:r>
              <a:rPr kumimoji="1" lang="ja-JP" altLang="en-US" dirty="0">
                <a:latin typeface="Century Schoolbook" panose="020406040505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0549" y="1763739"/>
                <a:ext cx="11115675" cy="47291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400" u="sng" dirty="0">
                    <a:latin typeface="Century Schoolbook" panose="02040604050505020304" pitchFamily="18" charset="0"/>
                  </a:rPr>
                  <a:t>Def.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 An </a:t>
                </a:r>
                <a:r>
                  <a:rPr lang="en-US" altLang="ja-JP" sz="2400" i="1" dirty="0">
                    <a:latin typeface="Century Schoolbook" panose="02040604050505020304" pitchFamily="18" charset="0"/>
                  </a:rPr>
                  <a:t>order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 is a subring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,∞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 represented as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ℤ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ℤ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ℤ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ℤ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1" lang="en-US" altLang="ja-JP" sz="2400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2400" dirty="0">
                    <a:latin typeface="Century Schoolbook" panose="02040604050505020304" pitchFamily="18" charset="0"/>
                  </a:rPr>
                  <a:t>for a basis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,∞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. 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An order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altLang="ja-JP" sz="2400" dirty="0">
                    <a:latin typeface="Century Schoolbook" panose="02040604050505020304" pitchFamily="18" charset="0"/>
                  </a:rPr>
                  <a:t> is said to be </a:t>
                </a:r>
                <a:r>
                  <a:rPr lang="en-US" altLang="ja-JP" sz="2400" i="1" dirty="0">
                    <a:latin typeface="Century Schoolbook" panose="02040604050505020304" pitchFamily="18" charset="0"/>
                  </a:rPr>
                  <a:t>maximal </a:t>
                </a:r>
                <a:r>
                  <a:rPr lang="en-US" altLang="ja-JP" sz="2400" dirty="0">
                    <a:latin typeface="Century Schoolbook" panose="02040604050505020304" pitchFamily="18" charset="0"/>
                  </a:rPr>
                  <a:t>if there exists no larger order that contains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kumimoji="1" lang="en-US" altLang="ja-JP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549" y="1763739"/>
                <a:ext cx="11115675" cy="4729136"/>
              </a:xfrm>
              <a:blipFill>
                <a:blip r:embed="rId3"/>
                <a:stretch>
                  <a:fillRect l="-878" t="-1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5D44E72-D4DB-EC7F-6207-4036E42B6A07}"/>
              </a:ext>
            </a:extLst>
          </p:cNvPr>
          <p:cNvCxnSpPr/>
          <p:nvPr/>
        </p:nvCxnSpPr>
        <p:spPr>
          <a:xfrm>
            <a:off x="5788609" y="3806058"/>
            <a:ext cx="83450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96063D6-8648-F98A-B4E8-D98D78241D3A}"/>
                  </a:ext>
                </a:extLst>
              </p:cNvPr>
              <p:cNvSpPr txBox="1"/>
              <p:nvPr/>
            </p:nvSpPr>
            <p:spPr>
              <a:xfrm>
                <a:off x="432273" y="3575225"/>
                <a:ext cx="5315965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kumimoji="1" lang="en-US" altLang="ja-JP" sz="2400" b="0" i="1" dirty="0">
                    <a:latin typeface="Century Schoolbook" panose="02040604050505020304" pitchFamily="18" charset="0"/>
                  </a:rPr>
                  <a:t>The endomorphism 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End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96063D6-8648-F98A-B4E8-D98D78241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73" y="3575225"/>
                <a:ext cx="5315965" cy="461665"/>
              </a:xfrm>
              <a:prstGeom prst="rect">
                <a:avLst/>
              </a:prstGeom>
              <a:blipFill>
                <a:blip r:embed="rId4"/>
                <a:stretch>
                  <a:fillRect l="-1716" t="-11538" r="-3204" b="-2435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B4FB2B-CF69-4BA9-49E3-C44044573F33}"/>
                  </a:ext>
                </a:extLst>
              </p:cNvPr>
              <p:cNvSpPr txBox="1"/>
              <p:nvPr/>
            </p:nvSpPr>
            <p:spPr>
              <a:xfrm>
                <a:off x="6818418" y="3560959"/>
                <a:ext cx="3950565" cy="49019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0" i="1" dirty="0">
                    <a:latin typeface="Century Schoolbook" panose="02040604050505020304" pitchFamily="18" charset="0"/>
                  </a:rPr>
                  <a:t>A maximal order </a:t>
                </a:r>
                <a14:m>
                  <m:oMath xmlns:m="http://schemas.openxmlformats.org/officeDocument/2006/math">
                    <m:r>
                      <a:rPr lang="en-US" altLang="ja-JP" sz="2400" b="0" i="1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kumimoji="1" lang="en-US" altLang="ja-JP" sz="2400" b="0" dirty="0">
                    <a:latin typeface="Century Schoolbook" panose="020406040505050203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,∞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B4FB2B-CF69-4BA9-49E3-C44044573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418" y="3560959"/>
                <a:ext cx="3950565" cy="490199"/>
              </a:xfrm>
              <a:prstGeom prst="rect">
                <a:avLst/>
              </a:prstGeom>
              <a:blipFill>
                <a:blip r:embed="rId5"/>
                <a:stretch>
                  <a:fillRect l="-2308" t="-9639" r="-4154" b="-2168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FC802A9-45E8-E435-79A1-09AFA1F6F8E1}"/>
                  </a:ext>
                </a:extLst>
              </p:cNvPr>
              <p:cNvSpPr txBox="1"/>
              <p:nvPr/>
            </p:nvSpPr>
            <p:spPr>
              <a:xfrm>
                <a:off x="5868507" y="3436726"/>
                <a:ext cx="6747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FC802A9-45E8-E435-79A1-09AFA1F6F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507" y="3436726"/>
                <a:ext cx="67470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6E1C281-5B53-A530-DBA7-C33C26473116}"/>
              </a:ext>
            </a:extLst>
          </p:cNvPr>
          <p:cNvGrpSpPr/>
          <p:nvPr/>
        </p:nvGrpSpPr>
        <p:grpSpPr>
          <a:xfrm>
            <a:off x="847724" y="4190559"/>
            <a:ext cx="10425336" cy="461667"/>
            <a:chOff x="846710" y="4344810"/>
            <a:chExt cx="10425336" cy="461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3F103E06-1D77-2964-AA7C-97AE38FF3676}"/>
                    </a:ext>
                  </a:extLst>
                </p:cNvPr>
                <p:cNvSpPr txBox="1"/>
                <p:nvPr/>
              </p:nvSpPr>
              <p:spPr>
                <a:xfrm>
                  <a:off x="846710" y="4344812"/>
                  <a:ext cx="472883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i="1" dirty="0">
                      <a:latin typeface="Century Schoolbook" panose="02040604050505020304" pitchFamily="18" charset="0"/>
                    </a:rPr>
                    <a:t>Degree</a:t>
                  </a:r>
                  <a:r>
                    <a:rPr kumimoji="1" lang="en-US" altLang="ja-JP" sz="2400" dirty="0">
                      <a:latin typeface="Century Schoolbook" panose="02040604050505020304" pitchFamily="18" charset="0"/>
                    </a:rPr>
                    <a:t> deg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en-US" altLang="ja-JP" sz="2400" dirty="0">
                      <a:latin typeface="Century Schoolbook" panose="02040604050505020304" pitchFamily="18" charset="0"/>
                    </a:rPr>
                    <a:t> of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ja-JP" sz="2400" b="0" i="0">
                          <a:latin typeface="Cambria Math" panose="02040503050406030204" pitchFamily="18" charset="0"/>
                        </a:rPr>
                        <m:t>End</m:t>
                      </m:r>
                      <m:r>
                        <a:rPr lang="en-US" altLang="ja-JP" sz="24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24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en-US" altLang="ja-JP" sz="2400" dirty="0">
                      <a:latin typeface="Century Schoolbook" panose="02040604050505020304" pitchFamily="18" charset="0"/>
                    </a:rPr>
                    <a:t>.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3F103E06-1D77-2964-AA7C-97AE38FF3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10" y="4344812"/>
                  <a:ext cx="4728836" cy="461665"/>
                </a:xfrm>
                <a:prstGeom prst="rect">
                  <a:avLst/>
                </a:prstGeom>
                <a:blipFill>
                  <a:blip r:embed="rId7"/>
                  <a:stretch>
                    <a:fillRect t="-13158" b="-2631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F6FDA75F-CAD9-62A9-2C50-C6CD166EB8A2}"/>
                    </a:ext>
                  </a:extLst>
                </p:cNvPr>
                <p:cNvSpPr txBox="1"/>
                <p:nvPr/>
              </p:nvSpPr>
              <p:spPr>
                <a:xfrm>
                  <a:off x="6543210" y="4344810"/>
                  <a:ext cx="472883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i="1" dirty="0">
                      <a:latin typeface="Century Schoolbook" panose="02040604050505020304" pitchFamily="18" charset="0"/>
                    </a:rPr>
                    <a:t>Norm</a:t>
                  </a:r>
                  <a:r>
                    <a:rPr kumimoji="1" lang="en-US" altLang="ja-JP" sz="2400" dirty="0">
                      <a:latin typeface="Century Schoolbook" panose="020406040505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1" lang="en-US" altLang="ja-JP" sz="2400" dirty="0">
                      <a:latin typeface="Century Schoolbook" panose="02040604050505020304" pitchFamily="18" charset="0"/>
                    </a:rPr>
                    <a:t> of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400" b="0" i="1">
                          <a:latin typeface="Cambria Math" panose="02040503050406030204" pitchFamily="18" charset="0"/>
                        </a:rPr>
                        <m:t>𝒪</m:t>
                      </m:r>
                    </m:oMath>
                  </a14:m>
                  <a:r>
                    <a:rPr kumimoji="1" lang="en-US" altLang="ja-JP" sz="2400" dirty="0">
                      <a:latin typeface="Century Schoolbook" panose="02040604050505020304" pitchFamily="18" charset="0"/>
                    </a:rPr>
                    <a:t>.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F6FDA75F-CAD9-62A9-2C50-C6CD166EB8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3210" y="4344810"/>
                  <a:ext cx="4728836" cy="461665"/>
                </a:xfrm>
                <a:prstGeom prst="rect">
                  <a:avLst/>
                </a:prstGeom>
                <a:blipFill>
                  <a:blip r:embed="rId8"/>
                  <a:stretch>
                    <a:fillRect t="-13158" b="-2631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DD737E28-8D3E-F978-FBF1-012802421779}"/>
                    </a:ext>
                  </a:extLst>
                </p:cNvPr>
                <p:cNvSpPr txBox="1"/>
                <p:nvPr/>
              </p:nvSpPr>
              <p:spPr>
                <a:xfrm>
                  <a:off x="5788609" y="4344810"/>
                  <a:ext cx="8433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DD737E28-8D3E-F978-FBF1-0128024217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8609" y="4344810"/>
                  <a:ext cx="843376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10493B1-7AB5-ABF6-D85A-1939C8807983}"/>
                  </a:ext>
                </a:extLst>
              </p:cNvPr>
              <p:cNvSpPr txBox="1"/>
              <p:nvPr/>
            </p:nvSpPr>
            <p:spPr>
              <a:xfrm>
                <a:off x="838199" y="5025290"/>
                <a:ext cx="10515599" cy="513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Century Schoolbook" panose="02040604050505020304" pitchFamily="18" charset="0"/>
                  </a:rPr>
                  <a:t>ex)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ja-JP" sz="2400" dirty="0">
                    <a:latin typeface="Century Schoolbook" panose="02040604050505020304" pitchFamily="18" charset="0"/>
                  </a:rPr>
                  <a:t>, then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1">
                        <a:latin typeface="Cambria Math" panose="02040503050406030204" pitchFamily="18" charset="0"/>
                      </a:rPr>
                      <m:t>End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ℤ</m:t>
                    </m:r>
                    <m:box>
                      <m:box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ℤ</m:t>
                    </m:r>
                    <m:box>
                      <m:box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10493B1-7AB5-ABF6-D85A-1939C8807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025290"/>
                <a:ext cx="10515599" cy="513217"/>
              </a:xfrm>
              <a:prstGeom prst="rect">
                <a:avLst/>
              </a:prstGeom>
              <a:blipFill>
                <a:blip r:embed="rId10"/>
                <a:stretch>
                  <a:fillRect l="-870" t="-8235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42B86AF-1417-6115-0C16-FC0CEBE0781E}"/>
                  </a:ext>
                </a:extLst>
              </p:cNvPr>
              <p:cNvSpPr txBox="1"/>
              <p:nvPr/>
            </p:nvSpPr>
            <p:spPr>
              <a:xfrm>
                <a:off x="3090256" y="5561143"/>
                <a:ext cx="2698353" cy="436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↦(−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ad>
                        <m:radPr>
                          <m:degHide m:val="o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42B86AF-1417-6115-0C16-FC0CEBE07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256" y="5561143"/>
                <a:ext cx="2698353" cy="436402"/>
              </a:xfrm>
              <a:prstGeom prst="rect">
                <a:avLst/>
              </a:prstGeom>
              <a:blipFill>
                <a:blip r:embed="rId11"/>
                <a:stretch>
                  <a:fillRect r="-226" b="-13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74612A7-068D-64D6-F42E-B178483C79AC}"/>
                  </a:ext>
                </a:extLst>
              </p:cNvPr>
              <p:cNvSpPr txBox="1"/>
              <p:nvPr/>
            </p:nvSpPr>
            <p:spPr>
              <a:xfrm>
                <a:off x="3090256" y="6063806"/>
                <a:ext cx="234333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↦(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74612A7-068D-64D6-F42E-B178483C7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256" y="6063806"/>
                <a:ext cx="2343339" cy="400110"/>
              </a:xfrm>
              <a:prstGeom prst="rect">
                <a:avLst/>
              </a:prstGeom>
              <a:blipFill>
                <a:blip r:embed="rId12"/>
                <a:stretch>
                  <a:fillRect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748780A-20BE-C93E-A306-079B41895F56}"/>
                  </a:ext>
                </a:extLst>
              </p:cNvPr>
              <p:cNvSpPr txBox="1"/>
              <p:nvPr/>
            </p:nvSpPr>
            <p:spPr>
              <a:xfrm>
                <a:off x="6632636" y="5579289"/>
                <a:ext cx="86724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748780A-20BE-C93E-A306-079B41895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36" y="5579289"/>
                <a:ext cx="867242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CD0F112-7121-19D8-2D81-E43E1A61120E}"/>
                  </a:ext>
                </a:extLst>
              </p:cNvPr>
              <p:cNvSpPr txBox="1"/>
              <p:nvPr/>
            </p:nvSpPr>
            <p:spPr>
              <a:xfrm>
                <a:off x="6632635" y="6063806"/>
                <a:ext cx="93391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CD0F112-7121-19D8-2D81-E43E1A611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35" y="6063806"/>
                <a:ext cx="933917" cy="400110"/>
              </a:xfrm>
              <a:prstGeom prst="rect">
                <a:avLst/>
              </a:prstGeom>
              <a:blipFill>
                <a:blip r:embed="rId14"/>
                <a:stretch>
                  <a:fillRect l="-2614" b="-1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7BD3D97-228E-C450-7D00-6792001C3D46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5788609" y="5779344"/>
            <a:ext cx="84402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B9D9D6B-F483-6659-7C6B-997C02630C31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788609" y="6263861"/>
            <a:ext cx="84402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984C8E7-2550-2A25-D131-B921F50A0556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4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C348665-B77C-D9A5-7604-B29B98B595FF}"/>
                  </a:ext>
                </a:extLst>
              </p:cNvPr>
              <p:cNvSpPr txBox="1"/>
              <p:nvPr/>
            </p:nvSpPr>
            <p:spPr>
              <a:xfrm>
                <a:off x="8268850" y="5579289"/>
                <a:ext cx="234333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deg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C348665-B77C-D9A5-7604-B29B98B59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850" y="5579289"/>
                <a:ext cx="2343339" cy="400110"/>
              </a:xfrm>
              <a:prstGeom prst="rect">
                <a:avLst/>
              </a:prstGeom>
              <a:blipFill>
                <a:blip r:embed="rId15"/>
                <a:stretch>
                  <a:fillRect l="-1039"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0D1891C-417D-489C-7B3A-704A1168BB75}"/>
                  </a:ext>
                </a:extLst>
              </p:cNvPr>
              <p:cNvSpPr txBox="1"/>
              <p:nvPr/>
            </p:nvSpPr>
            <p:spPr>
              <a:xfrm>
                <a:off x="8268849" y="6059383"/>
                <a:ext cx="234333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deg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0D1891C-417D-489C-7B3A-704A1168B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849" y="6059383"/>
                <a:ext cx="2343339" cy="400110"/>
              </a:xfrm>
              <a:prstGeom prst="rect">
                <a:avLst/>
              </a:prstGeom>
              <a:blipFill>
                <a:blip r:embed="rId16"/>
                <a:stretch>
                  <a:fillRect l="-1039"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51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061CA2E-972D-2A6A-6D2C-2423F01116E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dirty="0" smtClean="0">
                        <a:latin typeface="Cambria Math" panose="02040503050406030204" pitchFamily="18" charset="0"/>
                      </a:rPr>
                      <m:t>FullRepresentInteger</m:t>
                    </m:r>
                  </m:oMath>
                </a14:m>
                <a:r>
                  <a:rPr kumimoji="1" lang="ja-JP" altLang="en-US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sz="2800" dirty="0">
                    <a:latin typeface="Century Schoolbook" panose="02040604050505020304" pitchFamily="18" charset="0"/>
                  </a:rPr>
                  <a:t>[DLLW23]</a:t>
                </a:r>
                <a:endParaRPr kumimoji="1" lang="ja-JP" altLang="en-US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061CA2E-972D-2A6A-6D2C-2423F01116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ja-JP" dirty="0">
                    <a:latin typeface="Century Schoolbook" panose="02040604050505020304" pitchFamily="18" charset="0"/>
                  </a:rPr>
                  <a:t>Require:</a:t>
                </a:r>
                <a:r>
                  <a:rPr kumimoji="1" lang="en-US" altLang="ja-JP" dirty="0">
                    <a:latin typeface="Century Schoolbook" panose="02040604050505020304" pitchFamily="18" charset="0"/>
                  </a:rPr>
                  <a:t> integer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kumimoji="1" lang="en-US" altLang="ja-JP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Century Schoolbook" panose="02040604050505020304" pitchFamily="18" charset="0"/>
                  </a:rPr>
                  <a:t>Ensure: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Century Schoolbook" panose="02040604050505020304" pitchFamily="18" charset="0"/>
                  </a:rPr>
                  <a:t> </a:t>
                </a:r>
                <a:r>
                  <a:rPr kumimoji="1" lang="en-US" altLang="ja-JP" dirty="0" err="1">
                    <a:latin typeface="Century Schoolbook" panose="02040604050505020304" pitchFamily="18" charset="0"/>
                  </a:rPr>
                  <a:t>s.t.</a:t>
                </a:r>
                <a:r>
                  <a:rPr kumimoji="1" lang="en-US" altLang="ja-JP" dirty="0"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kumimoji="1" lang="en-US" altLang="ja-JP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Century Schoolbook" panose="02040604050505020304" pitchFamily="18" charset="0"/>
                  </a:rPr>
                  <a:t>The corresponding endomorphism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End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>
                    <a:latin typeface="Century Schoolbook" panose="02040604050505020304" pitchFamily="18" charset="0"/>
                  </a:rPr>
                  <a:t> has the degree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kumimoji="1" lang="en-US" altLang="ja-JP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F89502-1FE5-8D0D-B928-C514E6AD5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101" b="-28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 descr="テキスト, 手紙&#10;&#10;自動的に生成された説明">
            <a:extLst>
              <a:ext uri="{FF2B5EF4-FFF2-40B4-BE49-F238E27FC236}">
                <a16:creationId xmlns:a16="http://schemas.microsoft.com/office/drawing/2014/main" id="{AC65FD95-540F-084A-1075-4B8255F92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1" y="2839239"/>
            <a:ext cx="6383866" cy="2553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D3E028-9C2A-C745-F94B-876E5B578F3B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5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0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1CA2E-972D-2A6A-6D2C-2423F0111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latin typeface="Century Schoolbook" panose="02040604050505020304" pitchFamily="18" charset="0"/>
              </a:rPr>
              <a:t>Computing 1-dimensional isogenies using 2-dimensional isogenies</a:t>
            </a:r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82D403C-64FE-FF77-D979-BDCD4603FDB1}"/>
                  </a:ext>
                </a:extLst>
              </p:cNvPr>
              <p:cNvSpPr txBox="1"/>
              <p:nvPr/>
            </p:nvSpPr>
            <p:spPr>
              <a:xfrm>
                <a:off x="7359907" y="2108452"/>
                <a:ext cx="2765818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deg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en-US" altLang="ja-JP" sz="24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Tx/>
                  <a:buChar char="-"/>
                </a:pPr>
                <a:endParaRPr kumimoji="1" lang="en-US" altLang="ja-JP" sz="5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deg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ja-JP" sz="2400" b="0" i="1" dirty="0">
                  <a:latin typeface="Cambria Math" panose="02040503050406030204" pitchFamily="18" charset="0"/>
                </a:endParaRPr>
              </a:p>
              <a:p>
                <a:endParaRPr kumimoji="1" lang="en-US" altLang="ja-JP" sz="5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ja-JP" sz="24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ja-JP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82D403C-64FE-FF77-D979-BDCD4603F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07" y="2108452"/>
                <a:ext cx="2765818" cy="1723549"/>
              </a:xfrm>
              <a:prstGeom prst="rect">
                <a:avLst/>
              </a:prstGeom>
              <a:blipFill>
                <a:blip r:embed="rId3"/>
                <a:stretch>
                  <a:fillRect l="-3304" t="-2473" b="-6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D9036705-7B4C-9789-1AA3-94034B066A17}"/>
              </a:ext>
            </a:extLst>
          </p:cNvPr>
          <p:cNvGrpSpPr/>
          <p:nvPr/>
        </p:nvGrpSpPr>
        <p:grpSpPr>
          <a:xfrm>
            <a:off x="1975710" y="1682427"/>
            <a:ext cx="5141628" cy="2258268"/>
            <a:chOff x="5793580" y="1776919"/>
            <a:chExt cx="5141628" cy="2258268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7ED37C52-45B4-BBBB-B0ED-D319FC93F5FF}"/>
                </a:ext>
              </a:extLst>
            </p:cNvPr>
            <p:cNvGrpSpPr/>
            <p:nvPr/>
          </p:nvGrpSpPr>
          <p:grpSpPr>
            <a:xfrm>
              <a:off x="5793580" y="1776919"/>
              <a:ext cx="4109034" cy="2258268"/>
              <a:chOff x="3412330" y="1757869"/>
              <a:chExt cx="4109034" cy="22582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テキスト ボックス 18">
                    <a:extLst>
                      <a:ext uri="{FF2B5EF4-FFF2-40B4-BE49-F238E27FC236}">
                        <a16:creationId xmlns:a16="http://schemas.microsoft.com/office/drawing/2014/main" id="{FBCA15A0-CADF-C95E-52EE-6BC188FF2BE2}"/>
                      </a:ext>
                    </a:extLst>
                  </p:cNvPr>
                  <p:cNvSpPr txBox="1"/>
                  <p:nvPr/>
                </p:nvSpPr>
                <p:spPr>
                  <a:xfrm>
                    <a:off x="5114925" y="1757869"/>
                    <a:ext cx="86677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kumimoji="1" lang="ja-JP" altLang="en-US" sz="3200" dirty="0">
                      <a:solidFill>
                        <a:srgbClr val="FF0000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19" name="テキスト ボックス 18">
                    <a:extLst>
                      <a:ext uri="{FF2B5EF4-FFF2-40B4-BE49-F238E27FC236}">
                        <a16:creationId xmlns:a16="http://schemas.microsoft.com/office/drawing/2014/main" id="{FBCA15A0-CADF-C95E-52EE-6BC188FF2B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4925" y="1757869"/>
                    <a:ext cx="866775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テキスト ボックス 19">
                    <a:extLst>
                      <a:ext uri="{FF2B5EF4-FFF2-40B4-BE49-F238E27FC236}">
                        <a16:creationId xmlns:a16="http://schemas.microsoft.com/office/drawing/2014/main" id="{F41F21DB-A281-8126-75AB-0940F1D87062}"/>
                      </a:ext>
                    </a:extLst>
                  </p:cNvPr>
                  <p:cNvSpPr txBox="1"/>
                  <p:nvPr/>
                </p:nvSpPr>
                <p:spPr>
                  <a:xfrm>
                    <a:off x="3600450" y="2705100"/>
                    <a:ext cx="86677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3200" dirty="0"/>
                  </a:p>
                </p:txBody>
              </p:sp>
            </mc:Choice>
            <mc:Fallback xmlns="">
              <p:sp>
                <p:nvSpPr>
                  <p:cNvPr id="20" name="テキスト ボックス 19">
                    <a:extLst>
                      <a:ext uri="{FF2B5EF4-FFF2-40B4-BE49-F238E27FC236}">
                        <a16:creationId xmlns:a16="http://schemas.microsoft.com/office/drawing/2014/main" id="{F41F21DB-A281-8126-75AB-0940F1D870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00450" y="2705100"/>
                    <a:ext cx="866775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テキスト ボックス 20">
                    <a:extLst>
                      <a:ext uri="{FF2B5EF4-FFF2-40B4-BE49-F238E27FC236}">
                        <a16:creationId xmlns:a16="http://schemas.microsoft.com/office/drawing/2014/main" id="{6D43063C-5EEB-4BE8-7979-9755286D4122}"/>
                      </a:ext>
                    </a:extLst>
                  </p:cNvPr>
                  <p:cNvSpPr txBox="1"/>
                  <p:nvPr/>
                </p:nvSpPr>
                <p:spPr>
                  <a:xfrm>
                    <a:off x="6654589" y="2705100"/>
                    <a:ext cx="86677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3200" dirty="0"/>
                  </a:p>
                </p:txBody>
              </p:sp>
            </mc:Choice>
            <mc:Fallback xmlns="">
              <p:sp>
                <p:nvSpPr>
                  <p:cNvPr id="21" name="テキスト ボックス 20">
                    <a:extLst>
                      <a:ext uri="{FF2B5EF4-FFF2-40B4-BE49-F238E27FC236}">
                        <a16:creationId xmlns:a16="http://schemas.microsoft.com/office/drawing/2014/main" id="{6D43063C-5EEB-4BE8-7979-9755286D41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54589" y="2705100"/>
                    <a:ext cx="866775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直線矢印コネクタ 22">
                <a:extLst>
                  <a:ext uri="{FF2B5EF4-FFF2-40B4-BE49-F238E27FC236}">
                    <a16:creationId xmlns:a16="http://schemas.microsoft.com/office/drawing/2014/main" id="{5F4FA644-0291-C418-29C8-E1EC002E94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29100" y="2200275"/>
                <a:ext cx="1047750" cy="5905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矢印コネクタ 24">
                <a:extLst>
                  <a:ext uri="{FF2B5EF4-FFF2-40B4-BE49-F238E27FC236}">
                    <a16:creationId xmlns:a16="http://schemas.microsoft.com/office/drawing/2014/main" id="{CEC1D809-9D7D-0C44-5AF8-73291A9174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864" y="2200275"/>
                <a:ext cx="1047750" cy="59055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矢印コネクタ 25">
                <a:extLst>
                  <a:ext uri="{FF2B5EF4-FFF2-40B4-BE49-F238E27FC236}">
                    <a16:creationId xmlns:a16="http://schemas.microsoft.com/office/drawing/2014/main" id="{3D8AD71F-DA4A-6F88-EC0C-6C34D8D39842}"/>
                  </a:ext>
                </a:extLst>
              </p:cNvPr>
              <p:cNvCxnSpPr>
                <a:cxnSpLocks/>
                <a:stCxn id="20" idx="3"/>
                <a:endCxn id="21" idx="1"/>
              </p:cNvCxnSpPr>
              <p:nvPr/>
            </p:nvCxnSpPr>
            <p:spPr>
              <a:xfrm>
                <a:off x="4467225" y="2997488"/>
                <a:ext cx="218736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テキスト ボックス 31">
                    <a:extLst>
                      <a:ext uri="{FF2B5EF4-FFF2-40B4-BE49-F238E27FC236}">
                        <a16:creationId xmlns:a16="http://schemas.microsoft.com/office/drawing/2014/main" id="{8BDA91A4-954A-44FE-FF5B-586521295645}"/>
                      </a:ext>
                    </a:extLst>
                  </p:cNvPr>
                  <p:cNvSpPr txBox="1"/>
                  <p:nvPr/>
                </p:nvSpPr>
                <p:spPr>
                  <a:xfrm>
                    <a:off x="4621417" y="2997487"/>
                    <a:ext cx="1787721" cy="4768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  <m:acc>
                            <m:accPr>
                              <m:chr m:val="̂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32" name="テキスト ボックス 31">
                    <a:extLst>
                      <a:ext uri="{FF2B5EF4-FFF2-40B4-BE49-F238E27FC236}">
                        <a16:creationId xmlns:a16="http://schemas.microsoft.com/office/drawing/2014/main" id="{8BDA91A4-954A-44FE-FF5B-5865212956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1417" y="2997487"/>
                    <a:ext cx="1787721" cy="4768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20" t="-5063" r="-44218" b="-1519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テキスト ボックス 32">
                    <a:extLst>
                      <a:ext uri="{FF2B5EF4-FFF2-40B4-BE49-F238E27FC236}">
                        <a16:creationId xmlns:a16="http://schemas.microsoft.com/office/drawing/2014/main" id="{EE7BBF56-4903-2165-45F8-DC0110365600}"/>
                      </a:ext>
                    </a:extLst>
                  </p:cNvPr>
                  <p:cNvSpPr txBox="1"/>
                  <p:nvPr/>
                </p:nvSpPr>
                <p:spPr>
                  <a:xfrm>
                    <a:off x="4033837" y="1991022"/>
                    <a:ext cx="12430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テキスト ボックス 32">
                    <a:extLst>
                      <a:ext uri="{FF2B5EF4-FFF2-40B4-BE49-F238E27FC236}">
                        <a16:creationId xmlns:a16="http://schemas.microsoft.com/office/drawing/2014/main" id="{EE7BBF56-4903-2165-45F8-DC01103656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3837" y="1991022"/>
                    <a:ext cx="1243013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テキスト ボックス 33">
                    <a:extLst>
                      <a:ext uri="{FF2B5EF4-FFF2-40B4-BE49-F238E27FC236}">
                        <a16:creationId xmlns:a16="http://schemas.microsoft.com/office/drawing/2014/main" id="{EC66659D-8183-EEB8-0519-3475D60C5EE9}"/>
                      </a:ext>
                    </a:extLst>
                  </p:cNvPr>
                  <p:cNvSpPr txBox="1"/>
                  <p:nvPr/>
                </p:nvSpPr>
                <p:spPr>
                  <a:xfrm>
                    <a:off x="5916403" y="1991022"/>
                    <a:ext cx="12430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テキスト ボックス 33">
                    <a:extLst>
                      <a:ext uri="{FF2B5EF4-FFF2-40B4-BE49-F238E27FC236}">
                        <a16:creationId xmlns:a16="http://schemas.microsoft.com/office/drawing/2014/main" id="{EC66659D-8183-EEB8-0519-3475D60C5E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6403" y="1991022"/>
                    <a:ext cx="1243013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テキスト ボックス 29">
                    <a:extLst>
                      <a:ext uri="{FF2B5EF4-FFF2-40B4-BE49-F238E27FC236}">
                        <a16:creationId xmlns:a16="http://schemas.microsoft.com/office/drawing/2014/main" id="{E0704844-4253-8D53-0EDE-8657005EA925}"/>
                      </a:ext>
                    </a:extLst>
                  </p:cNvPr>
                  <p:cNvSpPr txBox="1"/>
                  <p:nvPr/>
                </p:nvSpPr>
                <p:spPr>
                  <a:xfrm>
                    <a:off x="3412330" y="3301454"/>
                    <a:ext cx="1243013" cy="7146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30" name="テキスト ボックス 29">
                    <a:extLst>
                      <a:ext uri="{FF2B5EF4-FFF2-40B4-BE49-F238E27FC236}">
                        <a16:creationId xmlns:a16="http://schemas.microsoft.com/office/drawing/2014/main" id="{E0704844-4253-8D53-0EDE-8657005EA9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2330" y="3301454"/>
                    <a:ext cx="1243013" cy="71468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テキスト ボックス 30">
                    <a:extLst>
                      <a:ext uri="{FF2B5EF4-FFF2-40B4-BE49-F238E27FC236}">
                        <a16:creationId xmlns:a16="http://schemas.microsoft.com/office/drawing/2014/main" id="{2835E543-F3E7-9FA3-2064-11BD0B5AD9A4}"/>
                      </a:ext>
                    </a:extLst>
                  </p:cNvPr>
                  <p:cNvSpPr txBox="1"/>
                  <p:nvPr/>
                </p:nvSpPr>
                <p:spPr>
                  <a:xfrm>
                    <a:off x="6597256" y="3301454"/>
                    <a:ext cx="920353" cy="7146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31" name="テキスト ボックス 30">
                    <a:extLst>
                      <a:ext uri="{FF2B5EF4-FFF2-40B4-BE49-F238E27FC236}">
                        <a16:creationId xmlns:a16="http://schemas.microsoft.com/office/drawing/2014/main" id="{2835E543-F3E7-9FA3-2064-11BD0B5AD9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7256" y="3301454"/>
                    <a:ext cx="920353" cy="71468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直線矢印コネクタ 37">
                <a:extLst>
                  <a:ext uri="{FF2B5EF4-FFF2-40B4-BE49-F238E27FC236}">
                    <a16:creationId xmlns:a16="http://schemas.microsoft.com/office/drawing/2014/main" id="{8FA8B7B6-21E9-0A4B-B10B-6500367A6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7225" y="3658795"/>
                <a:ext cx="218736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07DF9AD6-A0F8-C451-940C-C0D4D046B7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7225" y="357307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FE066E97-0FC0-88D9-B32A-EA2B8C390BAA}"/>
                    </a:ext>
                  </a:extLst>
                </p:cNvPr>
                <p:cNvSpPr txBox="1"/>
                <p:nvPr/>
              </p:nvSpPr>
              <p:spPr>
                <a:xfrm>
                  <a:off x="9692195" y="3308925"/>
                  <a:ext cx="1243013" cy="714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FE066E97-0FC0-88D9-B32A-EA2B8C390B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2195" y="3308925"/>
                  <a:ext cx="1243013" cy="71468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円弧 48">
              <a:extLst>
                <a:ext uri="{FF2B5EF4-FFF2-40B4-BE49-F238E27FC236}">
                  <a16:creationId xmlns:a16="http://schemas.microsoft.com/office/drawing/2014/main" id="{E4C040FC-228B-E5D9-4199-07ABE11C2242}"/>
                </a:ext>
              </a:extLst>
            </p:cNvPr>
            <p:cNvSpPr/>
            <p:nvPr/>
          </p:nvSpPr>
          <p:spPr>
            <a:xfrm>
              <a:off x="7762157" y="2469161"/>
              <a:ext cx="360000" cy="360000"/>
            </a:xfrm>
            <a:prstGeom prst="arc">
              <a:avLst>
                <a:gd name="adj1" fmla="val 15238830"/>
                <a:gd name="adj2" fmla="val 12642869"/>
              </a:avLst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265C151D-F8B8-E51C-ADCF-F25E6F15A87F}"/>
              </a:ext>
            </a:extLst>
          </p:cNvPr>
          <p:cNvGrpSpPr/>
          <p:nvPr/>
        </p:nvGrpSpPr>
        <p:grpSpPr>
          <a:xfrm>
            <a:off x="1702634" y="4586902"/>
            <a:ext cx="7897443" cy="600166"/>
            <a:chOff x="1721393" y="4700914"/>
            <a:chExt cx="7848601" cy="600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64C525D7-6904-853A-B59C-9D9D8FC0265B}"/>
                    </a:ext>
                  </a:extLst>
                </p:cNvPr>
                <p:cNvSpPr txBox="1"/>
                <p:nvPr/>
              </p:nvSpPr>
              <p:spPr>
                <a:xfrm>
                  <a:off x="1721393" y="4839414"/>
                  <a:ext cx="2862172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64C525D7-6904-853A-B59C-9D9D8FC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1393" y="4839414"/>
                  <a:ext cx="2862172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18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75F3D95-77BB-FAE1-28E1-F613EB7398D8}"/>
                </a:ext>
              </a:extLst>
            </p:cNvPr>
            <p:cNvCxnSpPr>
              <a:cxnSpLocks/>
              <a:stCxn id="47" idx="3"/>
              <a:endCxn id="52" idx="1"/>
            </p:cNvCxnSpPr>
            <p:nvPr/>
          </p:nvCxnSpPr>
          <p:spPr>
            <a:xfrm>
              <a:off x="4583565" y="5070247"/>
              <a:ext cx="3303167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EB5377D2-592A-10B1-CF71-94F1C4D202D6}"/>
                    </a:ext>
                  </a:extLst>
                </p:cNvPr>
                <p:cNvSpPr txBox="1"/>
                <p:nvPr/>
              </p:nvSpPr>
              <p:spPr>
                <a:xfrm>
                  <a:off x="7886732" y="4839415"/>
                  <a:ext cx="1683262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EB5377D2-592A-10B1-CF71-94F1C4D20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6732" y="4839415"/>
                  <a:ext cx="1683262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57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0ED7E0F7-6F85-95B8-0F58-7ECC79EF2F50}"/>
                    </a:ext>
                  </a:extLst>
                </p:cNvPr>
                <p:cNvSpPr txBox="1"/>
                <p:nvPr/>
              </p:nvSpPr>
              <p:spPr>
                <a:xfrm>
                  <a:off x="4611631" y="4700914"/>
                  <a:ext cx="30986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a14:m>
                  <a:r>
                    <a:rPr kumimoji="1" lang="en-US" altLang="ja-JP" dirty="0">
                      <a:latin typeface="Century Schoolbook" panose="02040604050505020304" pitchFamily="18" charset="0"/>
                    </a:rPr>
                    <a:t>-isogeny computation</a:t>
                  </a:r>
                  <a:endParaRPr kumimoji="1" lang="ja-JP" altLang="en-US" dirty="0">
                    <a:latin typeface="Century Schoolbook" panose="020406040505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0ED7E0F7-6F85-95B8-0F58-7ECC79EF2F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1631" y="4700914"/>
                  <a:ext cx="3098605" cy="369332"/>
                </a:xfrm>
                <a:prstGeom prst="rect">
                  <a:avLst/>
                </a:prstGeom>
                <a:blipFill>
                  <a:blip r:embed="rId1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221439D-6231-B1B2-39FC-8AA5722A26E6}"/>
              </a:ext>
            </a:extLst>
          </p:cNvPr>
          <p:cNvSpPr txBox="1"/>
          <p:nvPr/>
        </p:nvSpPr>
        <p:spPr>
          <a:xfrm>
            <a:off x="400064" y="4179665"/>
            <a:ext cx="390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>
                <a:latin typeface="Century Schoolbook" panose="02040604050505020304" pitchFamily="18" charset="0"/>
              </a:rPr>
              <a:t>From Kani’s criterion </a:t>
            </a:r>
            <a:r>
              <a:rPr kumimoji="1" lang="en-US" altLang="ja-JP" sz="1600" u="sng" dirty="0">
                <a:latin typeface="Century Schoolbook" panose="02040604050505020304" pitchFamily="18" charset="0"/>
              </a:rPr>
              <a:t>[K97]</a:t>
            </a:r>
            <a:r>
              <a:rPr kumimoji="1" lang="en-US" altLang="ja-JP" sz="2000" u="sng" dirty="0">
                <a:latin typeface="Century Schoolbook" panose="02040604050505020304" pitchFamily="18" charset="0"/>
              </a:rPr>
              <a:t>:</a:t>
            </a:r>
            <a:endParaRPr kumimoji="1" lang="ja-JP" altLang="en-US" sz="2000" u="sng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41F3A962-2E47-0128-3F2D-34BACBD0ECA3}"/>
                  </a:ext>
                </a:extLst>
              </p:cNvPr>
              <p:cNvSpPr txBox="1"/>
              <p:nvPr/>
            </p:nvSpPr>
            <p:spPr>
              <a:xfrm>
                <a:off x="1702634" y="5577796"/>
                <a:ext cx="77747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-isogeny is a chain of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(2,2)</m:t>
                    </m:r>
                  </m:oMath>
                </a14:m>
                <a:r>
                  <a:rPr kumimoji="1" lang="en-US" altLang="ja-JP" sz="2000" dirty="0">
                    <a:latin typeface="Century Schoolbook" panose="02040604050505020304" pitchFamily="18" charset="0"/>
                  </a:rPr>
                  <a:t>-isogenies and it can be computed efficiently.</a:t>
                </a:r>
                <a:endParaRPr kumimoji="1" lang="ja-JP" altLang="en-US" sz="2000" dirty="0">
                  <a:latin typeface="Century Schoolbook" panose="02040604050505020304" pitchFamily="18" charset="0"/>
                </a:endParaRP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41F3A962-2E47-0128-3F2D-34BACBD0E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634" y="5577796"/>
                <a:ext cx="7774741" cy="707886"/>
              </a:xfrm>
              <a:prstGeom prst="rect">
                <a:avLst/>
              </a:prstGeom>
              <a:blipFill>
                <a:blip r:embed="rId16"/>
                <a:stretch>
                  <a:fillRect l="-784" t="-5172" r="-1411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5C8C74-D873-7CB7-6313-8A8C70B6F20F}"/>
              </a:ext>
            </a:extLst>
          </p:cNvPr>
          <p:cNvSpPr txBox="1"/>
          <p:nvPr/>
        </p:nvSpPr>
        <p:spPr>
          <a:xfrm>
            <a:off x="10972800" y="644104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6</a:t>
            </a:r>
            <a:r>
              <a:rPr kumimoji="1" lang="en-US" altLang="ja-JP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/21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22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27428</TotalTime>
  <Words>6317</Words>
  <Application>Microsoft Office PowerPoint</Application>
  <PresentationFormat>ワイド画面</PresentationFormat>
  <Paragraphs>851</Paragraphs>
  <Slides>58</Slides>
  <Notes>44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58</vt:i4>
      </vt:variant>
    </vt:vector>
  </HeadingPairs>
  <TitlesOfParts>
    <vt:vector size="64" baseType="lpstr">
      <vt:lpstr>游ゴシック</vt:lpstr>
      <vt:lpstr>游ゴシック Light</vt:lpstr>
      <vt:lpstr>Arial</vt:lpstr>
      <vt:lpstr>Cambria Math</vt:lpstr>
      <vt:lpstr>Century Schoolbook</vt:lpstr>
      <vt:lpstr>Office テーマ</vt:lpstr>
      <vt:lpstr>QFESTA: Efficient Algorithms and Parameters for FESTA using Quaternion Algebras</vt:lpstr>
      <vt:lpstr>Introduction</vt:lpstr>
      <vt:lpstr>Background</vt:lpstr>
      <vt:lpstr>Contribution </vt:lpstr>
      <vt:lpstr>Preliminaries</vt:lpstr>
      <vt:lpstr>Notation</vt:lpstr>
      <vt:lpstr>Deuring Correspondence [D41] </vt:lpstr>
      <vt:lpstr>FullRepresentInteger [DLLW23]</vt:lpstr>
      <vt:lpstr>Computing 1-dimensional isogenies using 2-dimensional isogenies</vt:lpstr>
      <vt:lpstr>Computing 1-dimensional isogenies using 2-dimensional isogenies</vt:lpstr>
      <vt:lpstr>FESTA: Setup</vt:lpstr>
      <vt:lpstr>FESTA: Gen</vt:lpstr>
      <vt:lpstr>FESTA: Gen</vt:lpstr>
      <vt:lpstr>FESTA: Gen</vt:lpstr>
      <vt:lpstr>FESTA: Gen</vt:lpstr>
      <vt:lpstr>FESTA: Gen</vt:lpstr>
      <vt:lpstr>FESTA: Enc</vt:lpstr>
      <vt:lpstr>FESTA: Enc</vt:lpstr>
      <vt:lpstr>FESTA: Enc</vt:lpstr>
      <vt:lpstr>FESTA: Enc</vt:lpstr>
      <vt:lpstr>FESTA: Dec</vt:lpstr>
      <vt:lpstr>FESTA: Dec</vt:lpstr>
      <vt:lpstr>FESTA: Dec</vt:lpstr>
      <vt:lpstr>FESTA: Dec</vt:lpstr>
      <vt:lpstr>Concrete Parameter for FESTA</vt:lpstr>
      <vt:lpstr>Why FESTA’s Parameter So Large?</vt:lpstr>
      <vt:lpstr>Our Contribution</vt:lpstr>
      <vt:lpstr>New Algorithm: RandIsogImages</vt:lpstr>
      <vt:lpstr>QFESTA Overview</vt:lpstr>
      <vt:lpstr>QFESTA.PKE: Setup</vt:lpstr>
      <vt:lpstr>QFESTA.PKE: Gen</vt:lpstr>
      <vt:lpstr>QFESTA.PKE: Gen</vt:lpstr>
      <vt:lpstr>QFESTA.PKE: Gen</vt:lpstr>
      <vt:lpstr>QFESTA.PKE: Gen</vt:lpstr>
      <vt:lpstr>QFESTA.PKE: Enc</vt:lpstr>
      <vt:lpstr>QFESTA.PKE: Enc</vt:lpstr>
      <vt:lpstr>QFESTA.PKE: Enc</vt:lpstr>
      <vt:lpstr>QFESTA.PKE: Enc</vt:lpstr>
      <vt:lpstr>QFESTA.PKE: Dec</vt:lpstr>
      <vt:lpstr>QFESTA.PKE: Dec</vt:lpstr>
      <vt:lpstr>QFESTA.PKE: Dec</vt:lpstr>
      <vt:lpstr>QFESTA.PKE: Dec</vt:lpstr>
      <vt:lpstr>Concrete Parameter for QFESTA</vt:lpstr>
      <vt:lpstr>Efficiency</vt:lpstr>
      <vt:lpstr>Conclusion &amp; Future Works</vt:lpstr>
      <vt:lpstr>Reference</vt:lpstr>
      <vt:lpstr>Appendix</vt:lpstr>
      <vt:lpstr>Theorem for SIDH Attack</vt:lpstr>
      <vt:lpstr>OAEP transform on FESTA</vt:lpstr>
      <vt:lpstr>OAEP transform on QFESTA.PKE?</vt:lpstr>
      <vt:lpstr>FO transform on QFESTA.PKE</vt:lpstr>
      <vt:lpstr>Security of FESTA</vt:lpstr>
      <vt:lpstr>Security of FESTA</vt:lpstr>
      <vt:lpstr>Output Space of RandIsogImages</vt:lpstr>
      <vt:lpstr>Assumption for RandIsogImages</vt:lpstr>
      <vt:lpstr>Security of QFESTA</vt:lpstr>
      <vt:lpstr>Security of QFESTA</vt:lpstr>
      <vt:lpstr>Computational Cost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QFESTA: Efficient Algorithms and Parameters for FESTA using Quaternion Algebras</dc:title>
  <dc:creator>Kohei Nakagawa（中川皓平）</dc:creator>
  <cp:lastModifiedBy>Kohei Nakagawa（中川皓平）</cp:lastModifiedBy>
  <cp:revision>185</cp:revision>
  <dcterms:created xsi:type="dcterms:W3CDTF">2023-10-24T06:11:17Z</dcterms:created>
  <dcterms:modified xsi:type="dcterms:W3CDTF">2024-08-20T20:50:20Z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bb4fa5d-3ac5-4415-967c-34900a0e1c6f_Enabled">
    <vt:lpwstr>true</vt:lpwstr>
  </property>
  <property fmtid="{D5CDD505-2E9C-101B-9397-08002B2CF9AE}" pid="3" name="MSIP_Label_dbb4fa5d-3ac5-4415-967c-34900a0e1c6f_SetDate">
    <vt:lpwstr>2023-10-24T06:15:55Z</vt:lpwstr>
  </property>
  <property fmtid="{D5CDD505-2E9C-101B-9397-08002B2CF9AE}" pid="4" name="MSIP_Label_dbb4fa5d-3ac5-4415-967c-34900a0e1c6f_Method">
    <vt:lpwstr>Privileged</vt:lpwstr>
  </property>
  <property fmtid="{D5CDD505-2E9C-101B-9397-08002B2CF9AE}" pid="5" name="MSIP_Label_dbb4fa5d-3ac5-4415-967c-34900a0e1c6f_Name">
    <vt:lpwstr>dbb4fa5d-3ac5-4415-967c-34900a0e1c6f</vt:lpwstr>
  </property>
  <property fmtid="{D5CDD505-2E9C-101B-9397-08002B2CF9AE}" pid="6" name="MSIP_Label_dbb4fa5d-3ac5-4415-967c-34900a0e1c6f_SiteId">
    <vt:lpwstr>a629ef32-67ba-47a6-8eb3-ec43935644fc</vt:lpwstr>
  </property>
  <property fmtid="{D5CDD505-2E9C-101B-9397-08002B2CF9AE}" pid="7" name="MSIP_Label_dbb4fa5d-3ac5-4415-967c-34900a0e1c6f_ActionId">
    <vt:lpwstr>031b9e5c-ca8f-47e1-89c6-c48c23aa20a4</vt:lpwstr>
  </property>
  <property fmtid="{D5CDD505-2E9C-101B-9397-08002B2CF9AE}" pid="8" name="MSIP_Label_dbb4fa5d-3ac5-4415-967c-34900a0e1c6f_ContentBits">
    <vt:lpwstr>0</vt:lpwstr>
  </property>
</Properties>
</file>