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334" r:id="rId3"/>
    <p:sldId id="381" r:id="rId4"/>
    <p:sldId id="385" r:id="rId5"/>
    <p:sldId id="337" r:id="rId6"/>
    <p:sldId id="382" r:id="rId7"/>
    <p:sldId id="338" r:id="rId8"/>
    <p:sldId id="336" r:id="rId9"/>
    <p:sldId id="386" r:id="rId10"/>
    <p:sldId id="369" r:id="rId11"/>
    <p:sldId id="370" r:id="rId12"/>
    <p:sldId id="339" r:id="rId13"/>
    <p:sldId id="387" r:id="rId14"/>
    <p:sldId id="383" r:id="rId15"/>
    <p:sldId id="388" r:id="rId16"/>
    <p:sldId id="357" r:id="rId17"/>
    <p:sldId id="344" r:id="rId18"/>
    <p:sldId id="361" r:id="rId19"/>
    <p:sldId id="362" r:id="rId20"/>
    <p:sldId id="363" r:id="rId21"/>
    <p:sldId id="364" r:id="rId22"/>
    <p:sldId id="365" r:id="rId23"/>
    <p:sldId id="351" r:id="rId24"/>
    <p:sldId id="380" r:id="rId25"/>
    <p:sldId id="352" r:id="rId26"/>
    <p:sldId id="353" r:id="rId27"/>
    <p:sldId id="354" r:id="rId28"/>
    <p:sldId id="355" r:id="rId29"/>
    <p:sldId id="356" r:id="rId30"/>
    <p:sldId id="379" r:id="rId31"/>
    <p:sldId id="33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בר אלון" initials="בא" lastIdx="1" clrIdx="0">
    <p:extLst>
      <p:ext uri="{19B8F6BF-5375-455C-9EA6-DF929625EA0E}">
        <p15:presenceInfo xmlns:p15="http://schemas.microsoft.com/office/powerpoint/2012/main" userId="S::bar.alon@msmail.ariel.ac.il::907c008f-31d2-4c88-a971-973c440a6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563C1"/>
    <a:srgbClr val="8BC145"/>
    <a:srgbClr val="8BD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67" d="100"/>
          <a:sy n="67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80B18-C951-B947-94BB-A6C58324CD5D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DA49-45BB-C241-9D42-7C5FA351B74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31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01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25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087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72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43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16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18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71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148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80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531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0861-1483-7140-A3A6-9E7638C9F034}" type="datetimeFigureOut">
              <a:rPr lang="en-IL" smtClean="0"/>
              <a:t>08/15/2024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28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21.wdp"/><Relationship Id="rId3" Type="http://schemas.microsoft.com/office/2007/relationships/hdphoto" Target="../media/hdphoto19.wdp"/><Relationship Id="rId7" Type="http://schemas.microsoft.com/office/2007/relationships/hdphoto" Target="../media/hdphoto12.wdp"/><Relationship Id="rId12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20.wdp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19.wdp"/><Relationship Id="rId3" Type="http://schemas.microsoft.com/office/2007/relationships/hdphoto" Target="../media/hdphoto20.wdp"/><Relationship Id="rId7" Type="http://schemas.openxmlformats.org/officeDocument/2006/relationships/image" Target="../media/image1.png"/><Relationship Id="rId12" Type="http://schemas.microsoft.com/office/2007/relationships/hdphoto" Target="../media/hdphoto2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openxmlformats.org/officeDocument/2006/relationships/image" Target="../media/image10.png"/><Relationship Id="rId5" Type="http://schemas.microsoft.com/office/2007/relationships/hdphoto" Target="../media/hdphoto12.wdp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21.wdp"/><Relationship Id="rId3" Type="http://schemas.microsoft.com/office/2007/relationships/hdphoto" Target="../media/hdphoto12.wdp"/><Relationship Id="rId7" Type="http://schemas.openxmlformats.org/officeDocument/2006/relationships/image" Target="../media/image5.png"/><Relationship Id="rId12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microsoft.com/office/2007/relationships/hdphoto" Target="../media/hdphoto19.wdp"/><Relationship Id="rId4" Type="http://schemas.microsoft.com/office/2007/relationships/hdphoto" Target="../media/hdphoto14.wdp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3.wdp"/><Relationship Id="rId18" Type="http://schemas.microsoft.com/office/2007/relationships/hdphoto" Target="../media/hdphoto16.wdp"/><Relationship Id="rId3" Type="http://schemas.microsoft.com/office/2007/relationships/hdphoto" Target="../media/hdphoto22.wdp"/><Relationship Id="rId21" Type="http://schemas.microsoft.com/office/2007/relationships/hdphoto" Target="../media/hdphoto8.wdp"/><Relationship Id="rId7" Type="http://schemas.microsoft.com/office/2007/relationships/hdphoto" Target="../media/hdphoto26.wdp"/><Relationship Id="rId12" Type="http://schemas.microsoft.com/office/2007/relationships/hdphoto" Target="../media/hdphoto11.wdp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microsoft.com/office/2007/relationships/hdphoto" Target="../media/hdphoto4.wdp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microsoft.com/office/2007/relationships/hdphoto" Target="../media/hdphoto1.wdp"/><Relationship Id="rId5" Type="http://schemas.microsoft.com/office/2007/relationships/hdphoto" Target="../media/hdphoto24.wdp"/><Relationship Id="rId15" Type="http://schemas.microsoft.com/office/2007/relationships/hdphoto" Target="../media/hdphoto6.wdp"/><Relationship Id="rId10" Type="http://schemas.openxmlformats.org/officeDocument/2006/relationships/image" Target="../media/image1.png"/><Relationship Id="rId19" Type="http://schemas.microsoft.com/office/2007/relationships/hdphoto" Target="../media/hdphoto19.wdp"/><Relationship Id="rId4" Type="http://schemas.microsoft.com/office/2007/relationships/hdphoto" Target="../media/hdphoto23.wdp"/><Relationship Id="rId9" Type="http://schemas.microsoft.com/office/2007/relationships/hdphoto" Target="../media/hdphoto12.wdp"/><Relationship Id="rId1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microsoft.com/office/2007/relationships/hdphoto" Target="../media/hdphoto28.wdp"/><Relationship Id="rId9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microsoft.com/office/2007/relationships/hdphoto" Target="../media/hdphoto27.wdp"/><Relationship Id="rId17" Type="http://schemas.microsoft.com/office/2007/relationships/hdphoto" Target="../media/hdphoto13.wdp"/><Relationship Id="rId2" Type="http://schemas.openxmlformats.org/officeDocument/2006/relationships/image" Target="../media/image19.png"/><Relationship Id="rId16" Type="http://schemas.microsoft.com/office/2007/relationships/hdphoto" Target="../media/hdphoto3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5" Type="http://schemas.microsoft.com/office/2007/relationships/hdphoto" Target="../media/hdphoto11.wdp"/><Relationship Id="rId10" Type="http://schemas.microsoft.com/office/2007/relationships/hdphoto" Target="../media/hdphoto32.wdp"/><Relationship Id="rId19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24.png"/><Relationship Id="rId7" Type="http://schemas.microsoft.com/office/2007/relationships/hdphoto" Target="../media/hdphoto6.wdp"/><Relationship Id="rId12" Type="http://schemas.microsoft.com/office/2007/relationships/hdphoto" Target="../media/hdphoto3.wdp"/><Relationship Id="rId17" Type="http://schemas.microsoft.com/office/2007/relationships/hdphoto" Target="../media/hdphoto34.wdp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11.wdp"/><Relationship Id="rId5" Type="http://schemas.openxmlformats.org/officeDocument/2006/relationships/image" Target="../media/image2.png"/><Relationship Id="rId15" Type="http://schemas.openxmlformats.org/officeDocument/2006/relationships/image" Target="../media/image27.png"/><Relationship Id="rId10" Type="http://schemas.openxmlformats.org/officeDocument/2006/relationships/image" Target="../media/image29.png"/><Relationship Id="rId19" Type="http://schemas.microsoft.com/office/2007/relationships/hdphoto" Target="../media/hdphoto31.wdp"/><Relationship Id="rId4" Type="http://schemas.microsoft.com/office/2007/relationships/hdphoto" Target="../media/hdphoto1.wdp"/><Relationship Id="rId9" Type="http://schemas.microsoft.com/office/2007/relationships/hdphoto" Target="../media/hdphoto33.wdp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microsoft.com/office/2007/relationships/hdphoto" Target="../media/hdphoto3.wdp"/><Relationship Id="rId17" Type="http://schemas.microsoft.com/office/2007/relationships/hdphoto" Target="../media/hdphoto34.wdp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11.wdp"/><Relationship Id="rId5" Type="http://schemas.openxmlformats.org/officeDocument/2006/relationships/image" Target="../media/image2.png"/><Relationship Id="rId15" Type="http://schemas.openxmlformats.org/officeDocument/2006/relationships/image" Target="../media/image27.png"/><Relationship Id="rId10" Type="http://schemas.openxmlformats.org/officeDocument/2006/relationships/image" Target="../media/image29.png"/><Relationship Id="rId19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3.wdp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microsoft.com/office/2007/relationships/hdphoto" Target="../media/hdphoto1.wdp"/><Relationship Id="rId7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5" Type="http://schemas.microsoft.com/office/2007/relationships/hdphoto" Target="../media/hdphoto12.wdp"/><Relationship Id="rId10" Type="http://schemas.openxmlformats.org/officeDocument/2006/relationships/image" Target="../media/image181.png"/><Relationship Id="rId4" Type="http://schemas.openxmlformats.org/officeDocument/2006/relationships/image" Target="../media/image2.png"/><Relationship Id="rId9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13" Type="http://schemas.microsoft.com/office/2007/relationships/hdphoto" Target="../media/hdphoto39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microsoft.com/office/2007/relationships/hdphoto" Target="../media/hdphoto3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microsoft.com/office/2007/relationships/hdphoto" Target="../media/hdphoto2.wdp"/><Relationship Id="rId5" Type="http://schemas.microsoft.com/office/2007/relationships/hdphoto" Target="../media/hdphoto12.wdp"/><Relationship Id="rId10" Type="http://schemas.microsoft.com/office/2007/relationships/hdphoto" Target="../media/hdphoto37.wdp"/><Relationship Id="rId4" Type="http://schemas.openxmlformats.org/officeDocument/2006/relationships/image" Target="../media/image2.png"/><Relationship Id="rId9" Type="http://schemas.microsoft.com/office/2007/relationships/hdphoto" Target="../media/hdphoto36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7.wdp"/><Relationship Id="rId11" Type="http://schemas.microsoft.com/office/2007/relationships/hdphoto" Target="../media/hdphoto8.wdp"/><Relationship Id="rId5" Type="http://schemas.microsoft.com/office/2007/relationships/hdphoto" Target="../media/hdphoto36.wdp"/><Relationship Id="rId10" Type="http://schemas.openxmlformats.org/officeDocument/2006/relationships/image" Target="../media/image5.png"/><Relationship Id="rId4" Type="http://schemas.microsoft.com/office/2007/relationships/hdphoto" Target="../media/hdphoto35.wdp"/><Relationship Id="rId9" Type="http://schemas.microsoft.com/office/2007/relationships/hdphoto" Target="../media/hdphoto39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13" Type="http://schemas.microsoft.com/office/2007/relationships/hdphoto" Target="../media/hdphoto8.wdp"/><Relationship Id="rId3" Type="http://schemas.microsoft.com/office/2007/relationships/hdphoto" Target="../media/hdphoto40.wdp"/><Relationship Id="rId7" Type="http://schemas.microsoft.com/office/2007/relationships/hdphoto" Target="../media/hdphoto36.wdp"/><Relationship Id="rId12" Type="http://schemas.openxmlformats.org/officeDocument/2006/relationships/image" Target="../media/image5.png"/><Relationship Id="rId17" Type="http://schemas.microsoft.com/office/2007/relationships/hdphoto" Target="../media/hdphoto41.wdp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5.wdp"/><Relationship Id="rId11" Type="http://schemas.microsoft.com/office/2007/relationships/hdphoto" Target="../media/hdphoto39.wdp"/><Relationship Id="rId5" Type="http://schemas.microsoft.com/office/2007/relationships/hdphoto" Target="../media/hdphoto7.wdp"/><Relationship Id="rId15" Type="http://schemas.microsoft.com/office/2007/relationships/hdphoto" Target="../media/hdphoto1.wdp"/><Relationship Id="rId10" Type="http://schemas.microsoft.com/office/2007/relationships/hdphoto" Target="../media/hdphoto38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13" Type="http://schemas.microsoft.com/office/2007/relationships/hdphoto" Target="../media/hdphoto1.wdp"/><Relationship Id="rId3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7.wdp"/><Relationship Id="rId11" Type="http://schemas.microsoft.com/office/2007/relationships/hdphoto" Target="../media/hdphoto8.wdp"/><Relationship Id="rId5" Type="http://schemas.microsoft.com/office/2007/relationships/hdphoto" Target="../media/hdphoto36.wdp"/><Relationship Id="rId15" Type="http://schemas.microsoft.com/office/2007/relationships/hdphoto" Target="../media/hdphoto42.wdp"/><Relationship Id="rId10" Type="http://schemas.openxmlformats.org/officeDocument/2006/relationships/image" Target="../media/image5.png"/><Relationship Id="rId4" Type="http://schemas.microsoft.com/office/2007/relationships/hdphoto" Target="../media/hdphoto35.wdp"/><Relationship Id="rId9" Type="http://schemas.microsoft.com/office/2007/relationships/hdphoto" Target="../media/hdphoto39.wdp"/><Relationship Id="rId1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5.png"/><Relationship Id="rId5" Type="http://schemas.microsoft.com/office/2007/relationships/hdphoto" Target="../media/hdphoto6.wdp"/><Relationship Id="rId10" Type="http://schemas.microsoft.com/office/2007/relationships/hdphoto" Target="../media/hdphoto1.wdp"/><Relationship Id="rId4" Type="http://schemas.microsoft.com/office/2007/relationships/hdphoto" Target="../media/hdphoto10.wdp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5" Type="http://schemas.microsoft.com/office/2007/relationships/hdphoto" Target="../media/hdphoto9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microsoft.com/office/2007/relationships/hdphoto" Target="../media/hdphoto10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5.wdp"/><Relationship Id="rId17" Type="http://schemas.microsoft.com/office/2007/relationships/hdphoto" Target="../media/hdphoto18.wdp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microsoft.com/office/2007/relationships/hdphoto" Target="../media/hdphoto13.wdp"/><Relationship Id="rId1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9E94-AED3-4C44-87DF-D723FDE4F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12192000" cy="1642608"/>
          </a:xfrm>
        </p:spPr>
        <p:txBody>
          <a:bodyPr>
            <a:normAutofit/>
          </a:bodyPr>
          <a:lstStyle/>
          <a:p>
            <a:r>
              <a:rPr lang="en-US" sz="4800" dirty="0"/>
              <a:t>MPC for Tech Giants (GMPC): Enabling Gulliver and the Lilliputians to Cooperate Amicably</a:t>
            </a:r>
            <a:endParaRPr lang="en-IL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CE763-0234-5341-9432-80172BB6E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905" y="3429000"/>
            <a:ext cx="2471057" cy="752248"/>
          </a:xfrm>
        </p:spPr>
        <p:txBody>
          <a:bodyPr lIns="90000">
            <a:noAutofit/>
          </a:bodyPr>
          <a:lstStyle/>
          <a:p>
            <a:r>
              <a:rPr lang="en-US" sz="2800" b="1" dirty="0"/>
              <a:t>Bar Alon</a:t>
            </a:r>
            <a:br>
              <a:rPr lang="en-US" sz="2800" b="1" dirty="0"/>
            </a:br>
            <a:r>
              <a:rPr lang="en-US" sz="2800" dirty="0"/>
              <a:t>Ben-Gurion University</a:t>
            </a:r>
            <a:endParaRPr lang="en-IL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78158A-5F95-A04B-B34A-4FAD3B0E1510}"/>
              </a:ext>
            </a:extLst>
          </p:cNvPr>
          <p:cNvSpPr txBox="1">
            <a:spLocks/>
          </p:cNvSpPr>
          <p:nvPr/>
        </p:nvSpPr>
        <p:spPr>
          <a:xfrm>
            <a:off x="6785880" y="3429000"/>
            <a:ext cx="3178629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Moni </a:t>
            </a:r>
            <a:r>
              <a:rPr lang="en-US" sz="2800" dirty="0" err="1"/>
              <a:t>Naor</a:t>
            </a:r>
            <a:br>
              <a:rPr lang="en-US" sz="2800" dirty="0"/>
            </a:br>
            <a:r>
              <a:rPr lang="en-US" sz="2800" dirty="0"/>
              <a:t>Weizmann Institute of Science</a:t>
            </a:r>
            <a:endParaRPr lang="en-IL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5075E9E-6770-3948-9A58-8D24BA77CA60}"/>
              </a:ext>
            </a:extLst>
          </p:cNvPr>
          <p:cNvSpPr txBox="1">
            <a:spLocks/>
          </p:cNvSpPr>
          <p:nvPr/>
        </p:nvSpPr>
        <p:spPr>
          <a:xfrm>
            <a:off x="6508296" y="4961955"/>
            <a:ext cx="3733799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Uri Stemmer</a:t>
            </a:r>
            <a:br>
              <a:rPr lang="en-US" sz="2800" dirty="0"/>
            </a:br>
            <a:r>
              <a:rPr lang="en-US" sz="2800" dirty="0"/>
              <a:t>Tel Aviv University</a:t>
            </a:r>
            <a:endParaRPr lang="en-IL" sz="2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976FD8-2D9C-5D48-BD89-4C18F49A32B8}"/>
              </a:ext>
            </a:extLst>
          </p:cNvPr>
          <p:cNvSpPr txBox="1">
            <a:spLocks/>
          </p:cNvSpPr>
          <p:nvPr/>
        </p:nvSpPr>
        <p:spPr>
          <a:xfrm>
            <a:off x="1949905" y="4961955"/>
            <a:ext cx="2471057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Eran </a:t>
            </a:r>
            <a:r>
              <a:rPr lang="en-US" sz="2800" dirty="0" err="1"/>
              <a:t>Omri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19429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GMPC Model – MPC With Blocking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76FA4A-C8F8-C37D-8825-FA0A81663093}"/>
                  </a:ext>
                </a:extLst>
              </p:cNvPr>
              <p:cNvSpPr txBox="1"/>
              <p:nvPr/>
            </p:nvSpPr>
            <p:spPr>
              <a:xfrm>
                <a:off x="838200" y="2244060"/>
                <a:ext cx="10798597" cy="343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L" sz="3600" dirty="0"/>
                  <a:t>Protocol in </a:t>
                </a:r>
                <a:r>
                  <a:rPr lang="en-IL" sz="3600" dirty="0">
                    <a:solidFill>
                      <a:schemeClr val="accent4"/>
                    </a:solidFill>
                  </a:rPr>
                  <a:t>MPC with blocking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3600" dirty="0"/>
                  <a:t> Protocol with </a:t>
                </a:r>
                <a:r>
                  <a:rPr lang="en-IL" sz="3600" dirty="0">
                    <a:solidFill>
                      <a:schemeClr val="accent4"/>
                    </a:solidFill>
                  </a:rPr>
                  <a:t>PKI</a:t>
                </a:r>
              </a:p>
              <a:p>
                <a:pPr marL="971550" lvl="1" indent="-5143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IL" sz="3200" dirty="0"/>
                  <a:t>With PKI, can improve our results to tolerate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/>
              </a:p>
              <a:p>
                <a:pPr marL="971550" lvl="1" indent="-5143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 single attack that breaks if we assume PKI</a:t>
                </a:r>
                <a:endParaRPr lang="en-IL" sz="3200" dirty="0"/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IL" sz="3600" dirty="0"/>
                  <a:t>Smo</a:t>
                </a:r>
                <a:r>
                  <a:rPr lang="en-US" sz="3600" dirty="0"/>
                  <a:t>o</a:t>
                </a:r>
                <a:r>
                  <a:rPr lang="en-IL" sz="3600" dirty="0"/>
                  <a:t>ther use of </a:t>
                </a:r>
                <a:r>
                  <a:rPr lang="en-IL" sz="3600" dirty="0">
                    <a:solidFill>
                      <a:schemeClr val="accent4"/>
                    </a:solidFill>
                  </a:rPr>
                  <a:t>composition theorems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IL" sz="3600" dirty="0"/>
                  <a:t>No misuse of public keys as common refer</a:t>
                </a:r>
                <a:r>
                  <a:rPr lang="en-US" sz="3600" dirty="0"/>
                  <a:t>e</a:t>
                </a:r>
                <a:r>
                  <a:rPr lang="en-IL" sz="3600" dirty="0"/>
                  <a:t>nce strings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76FA4A-C8F8-C37D-8825-FA0A81663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4060"/>
                <a:ext cx="10798597" cy="3431709"/>
              </a:xfrm>
              <a:prstGeom prst="rect">
                <a:avLst/>
              </a:prstGeom>
              <a:blipFill>
                <a:blip r:embed="rId2"/>
                <a:stretch>
                  <a:fillRect l="-1750" t="-3020" r="-621" b="-603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1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C4C3-7296-EC45-8493-D27277BE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sz="6000" dirty="0"/>
              <a:t>Chall</a:t>
            </a:r>
            <a:r>
              <a:rPr lang="en-US" sz="6000" dirty="0"/>
              <a:t>e</a:t>
            </a:r>
            <a:r>
              <a:rPr lang="en-IL" sz="6000" dirty="0"/>
              <a:t>nges in the GMPC Model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679B-9810-7183-59A6-8F94DFA3E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26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C7922-09AD-87D2-1426-6B445AC35213}"/>
                  </a:ext>
                </a:extLst>
              </p:cNvPr>
              <p:cNvSpPr txBox="1"/>
              <p:nvPr/>
            </p:nvSpPr>
            <p:spPr>
              <a:xfrm>
                <a:off x="838200" y="1404938"/>
                <a:ext cx="10144957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Challenge</a:t>
                </a:r>
                <a:r>
                  <a:rPr lang="en-IL" sz="3600" b="1" dirty="0"/>
                  <a:t> 1: Block vs. aborts</a:t>
                </a:r>
                <a:endParaRPr lang="en-US" sz="3600" b="1" dirty="0"/>
              </a:p>
              <a:p>
                <a:pPr marL="571500" indent="-5715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Distinguish a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server blocking </a:t>
                </a:r>
                <a:r>
                  <a:rPr lang="en-US" sz="2800" dirty="0"/>
                  <a:t>from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mal. user aborting</a:t>
                </a:r>
                <a:endParaRPr lang="en-US" sz="2800" b="1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/>
                  <a:t>Challenge</a:t>
                </a:r>
                <a:r>
                  <a:rPr lang="en-IL" sz="3600" b="1" dirty="0"/>
                  <a:t> </a:t>
                </a:r>
                <a:r>
                  <a:rPr lang="en-US" sz="3600" b="1" dirty="0"/>
                  <a:t>2</a:t>
                </a:r>
                <a:r>
                  <a:rPr lang="en-IL" sz="3600" b="1" dirty="0"/>
                  <a:t>: DDoS attacks</a:t>
                </a:r>
                <a:endParaRPr lang="en-US" sz="3600" b="1" dirty="0"/>
              </a:p>
              <a:p>
                <a:pPr marL="457200" indent="-457200">
                  <a:spcAft>
                    <a:spcPts val="12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Mal. users </a:t>
                </a:r>
                <a:r>
                  <a:rPr lang="en-US" sz="2800" dirty="0"/>
                  <a:t>can flood the network (even if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server is honest</a:t>
                </a:r>
                <a:r>
                  <a:rPr lang="en-US" sz="2800" dirty="0"/>
                  <a:t>)</a:t>
                </a:r>
                <a:endParaRPr lang="en-US" sz="3200" b="1" dirty="0"/>
              </a:p>
              <a:p>
                <a:r>
                  <a:rPr lang="en-US" sz="3600" b="1" dirty="0"/>
                  <a:t>Challenge</a:t>
                </a:r>
                <a:r>
                  <a:rPr lang="en-IL" sz="3600" b="1" dirty="0"/>
                  <a:t> 3: Concurrent composition</a:t>
                </a:r>
                <a:endParaRPr lang="en-US" sz="3600" b="1" dirty="0"/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UC security requires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CRS</a:t>
                </a:r>
                <a:endParaRPr lang="en-US" sz="2800" dirty="0"/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Bounded concurrent composition requires </a:t>
                </a:r>
                <a:r>
                  <a:rPr lang="en-US" sz="2800" dirty="0">
                    <a:solidFill>
                      <a:srgbClr val="FF2600"/>
                    </a:solidFill>
                  </a:rPr>
                  <a:t>polynomial-time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2600"/>
                    </a:solidFill>
                  </a:rPr>
                  <a:t>users</a:t>
                </a:r>
                <a:endParaRPr lang="en-US" sz="3200" b="1" dirty="0">
                  <a:solidFill>
                    <a:srgbClr val="FF2600"/>
                  </a:solidFill>
                </a:endParaRPr>
              </a:p>
              <a:p>
                <a:r>
                  <a:rPr lang="en-US" sz="3600" b="1" dirty="0"/>
                  <a:t>Challenge</a:t>
                </a:r>
                <a:r>
                  <a:rPr lang="en-IL" sz="3600" b="1" dirty="0"/>
                  <a:t> 4: Verifying long statements</a:t>
                </a:r>
                <a:endParaRPr lang="en-US" sz="3600" b="1" dirty="0"/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Users need to verify the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server’s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computation</a:t>
                </a:r>
                <a:r>
                  <a:rPr lang="en-US" sz="2800" dirty="0"/>
                  <a:t> (over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input)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They </a:t>
                </a:r>
                <a:r>
                  <a:rPr lang="en-US" sz="2800" dirty="0">
                    <a:solidFill>
                      <a:srgbClr val="FF2600"/>
                    </a:solidFill>
                  </a:rPr>
                  <a:t>cannot</a:t>
                </a:r>
                <a:r>
                  <a:rPr lang="en-US" sz="2800" dirty="0"/>
                  <a:t> even read the entire statement</a:t>
                </a:r>
                <a:endParaRPr lang="en-IL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C7922-09AD-87D2-1426-6B445AC3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4938"/>
                <a:ext cx="10144957" cy="5509200"/>
              </a:xfrm>
              <a:prstGeom prst="rect">
                <a:avLst/>
              </a:prstGeom>
              <a:blipFill>
                <a:blip r:embed="rId2"/>
                <a:stretch>
                  <a:fillRect l="-1863" t="-1659" r="-180" b="-22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6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C7922-09AD-87D2-1426-6B445AC35213}"/>
                  </a:ext>
                </a:extLst>
              </p:cNvPr>
              <p:cNvSpPr txBox="1"/>
              <p:nvPr/>
            </p:nvSpPr>
            <p:spPr>
              <a:xfrm>
                <a:off x="838200" y="1404938"/>
                <a:ext cx="10350077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Challenge</a:t>
                </a:r>
                <a:r>
                  <a:rPr lang="en-IL" sz="3600" b="1" dirty="0"/>
                  <a:t> 1: Block vs. aborts</a:t>
                </a:r>
                <a:endParaRPr lang="en-US" sz="3600" b="1" dirty="0"/>
              </a:p>
              <a:p>
                <a:pPr marL="571500" indent="-5715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Distinguish a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server blocking </a:t>
                </a:r>
                <a:r>
                  <a:rPr lang="en-US" sz="2800" dirty="0"/>
                  <a:t>from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mal. user aborting</a:t>
                </a:r>
                <a:endParaRPr lang="en-US" sz="2800" b="1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>
                    <a:solidFill>
                      <a:schemeClr val="bg1">
                        <a:lumMod val="50000"/>
                      </a:schemeClr>
                    </a:solidFill>
                  </a:rPr>
                  <a:t>Challenge</a:t>
                </a:r>
                <a:r>
                  <a:rPr lang="en-IL" sz="36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r>
                  <a:rPr lang="en-IL" sz="3600" b="1" dirty="0">
                    <a:solidFill>
                      <a:schemeClr val="bg1">
                        <a:lumMod val="50000"/>
                      </a:schemeClr>
                    </a:solidFill>
                  </a:rPr>
                  <a:t>: DDoS attacks</a:t>
                </a:r>
                <a:endParaRPr lang="en-US" sz="36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Mal. users can flood the network (even if server is honest)</a:t>
                </a:r>
              </a:p>
              <a:p>
                <a:r>
                  <a:rPr lang="en-US" sz="3600" b="1" dirty="0">
                    <a:solidFill>
                      <a:schemeClr val="bg1">
                        <a:lumMod val="50000"/>
                      </a:schemeClr>
                    </a:solidFill>
                  </a:rPr>
                  <a:t>Challenge</a:t>
                </a:r>
                <a:r>
                  <a:rPr lang="en-IL" sz="3600" b="1" dirty="0">
                    <a:solidFill>
                      <a:schemeClr val="bg1">
                        <a:lumMod val="50000"/>
                      </a:schemeClr>
                    </a:solidFill>
                  </a:rPr>
                  <a:t> 3: Concurrent composition</a:t>
                </a:r>
                <a:endParaRPr lang="en-US" sz="36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UC security requires CRS (can be viewed as a committee)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Bounded concurrent composition requires polynomial-time users</a:t>
                </a:r>
              </a:p>
              <a:p>
                <a:r>
                  <a:rPr lang="en-US" sz="3600" b="1" dirty="0">
                    <a:solidFill>
                      <a:schemeClr val="bg1">
                        <a:lumMod val="50000"/>
                      </a:schemeClr>
                    </a:solidFill>
                  </a:rPr>
                  <a:t>Challenge</a:t>
                </a:r>
                <a:r>
                  <a:rPr lang="en-IL" sz="3600" b="1" dirty="0">
                    <a:solidFill>
                      <a:schemeClr val="bg1">
                        <a:lumMod val="50000"/>
                      </a:schemeClr>
                    </a:solidFill>
                  </a:rPr>
                  <a:t> 4: Verifying long statements</a:t>
                </a:r>
                <a:endParaRPr lang="en-US" sz="36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Users need to verify the server’s computation (over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input)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They cannot even read the entire statement</a:t>
                </a:r>
                <a:endParaRPr lang="en-IL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C7922-09AD-87D2-1426-6B445AC3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4938"/>
                <a:ext cx="10350077" cy="5509200"/>
              </a:xfrm>
              <a:prstGeom prst="rect">
                <a:avLst/>
              </a:prstGeom>
              <a:blipFill>
                <a:blip r:embed="rId2"/>
                <a:stretch>
                  <a:fillRect l="-1827" t="-1659" b="-22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5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B7C3D-633D-390F-F1EA-1ADE8D4DC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9071" y="2866891"/>
            <a:ext cx="808752" cy="872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21095-AFA9-35DF-263B-0F6F7F26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257" y="4678738"/>
            <a:ext cx="1324385" cy="1632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C7922-09AD-87D2-1426-6B445AC35213}"/>
              </a:ext>
            </a:extLst>
          </p:cNvPr>
          <p:cNvSpPr txBox="1"/>
          <p:nvPr/>
        </p:nvSpPr>
        <p:spPr>
          <a:xfrm>
            <a:off x="838200" y="1404938"/>
            <a:ext cx="558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Challenge</a:t>
            </a:r>
            <a:r>
              <a:rPr lang="en-IL" sz="3600" b="1" dirty="0"/>
              <a:t> 1: Block vs. aborts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FC2471-6DCF-C33D-DEA6-8914644390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2743159"/>
            <a:ext cx="570992" cy="99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8C194-5402-ACD5-C93A-C6644D343B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2745977"/>
            <a:ext cx="570992" cy="998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4A945-8074-E5C9-1164-28EBAE80915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867913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8DBF3-02C5-1C58-05C0-C0A24A502F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9143" y="2187347"/>
            <a:ext cx="998954" cy="998954"/>
          </a:xfrm>
          <a:prstGeom prst="rect">
            <a:avLst/>
          </a:prstGeom>
        </p:spPr>
      </p:pic>
      <p:pic>
        <p:nvPicPr>
          <p:cNvPr id="24" name="!!honest_user">
            <a:extLst>
              <a:ext uri="{FF2B5EF4-FFF2-40B4-BE49-F238E27FC236}">
                <a16:creationId xmlns:a16="http://schemas.microsoft.com/office/drawing/2014/main" id="{D8BB20C5-B5D8-9DF2-6FA1-77F4DF0BE0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4804858"/>
            <a:ext cx="570992" cy="9989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74318B-667D-424F-10B9-418C96FA55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4797402"/>
            <a:ext cx="570992" cy="998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4240-A3AE-EBE4-8773-304D99C9A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593" y="4873895"/>
            <a:ext cx="808752" cy="872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32931-B7B2-26B9-7255-697F3E8F31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11" y="3016251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9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1095-AFA9-35DF-263B-0F6F7F26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257" y="4678738"/>
            <a:ext cx="1324385" cy="1632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C7922-09AD-87D2-1426-6B445AC35213}"/>
              </a:ext>
            </a:extLst>
          </p:cNvPr>
          <p:cNvSpPr txBox="1"/>
          <p:nvPr/>
        </p:nvSpPr>
        <p:spPr>
          <a:xfrm>
            <a:off x="838200" y="1404938"/>
            <a:ext cx="558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Challenge</a:t>
            </a:r>
            <a:r>
              <a:rPr lang="en-IL" sz="3600" b="1" dirty="0"/>
              <a:t> 1: Block vs. aborts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FC2471-6DCF-C33D-DEA6-891464439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2743159"/>
            <a:ext cx="570992" cy="99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8C194-5402-ACD5-C93A-C6644D343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2745977"/>
            <a:ext cx="570992" cy="998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4A945-8074-E5C9-1164-28EBAE80915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867913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8DBF3-02C5-1C58-05C0-C0A24A502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9143" y="2187347"/>
            <a:ext cx="998954" cy="998954"/>
          </a:xfrm>
          <a:prstGeom prst="rect">
            <a:avLst/>
          </a:prstGeom>
        </p:spPr>
      </p:pic>
      <p:pic>
        <p:nvPicPr>
          <p:cNvPr id="24" name="!!honest_user">
            <a:extLst>
              <a:ext uri="{FF2B5EF4-FFF2-40B4-BE49-F238E27FC236}">
                <a16:creationId xmlns:a16="http://schemas.microsoft.com/office/drawing/2014/main" id="{D8BB20C5-B5D8-9DF2-6FA1-77F4DF0BE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4804858"/>
            <a:ext cx="570992" cy="9989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74318B-667D-424F-10B9-418C96FA5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4797402"/>
            <a:ext cx="570992" cy="9989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4240-A3AE-EBE4-8773-304D99C9AE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993" y="4873895"/>
            <a:ext cx="808752" cy="8724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77D12-E2B2-2B24-A16D-C0CA76BE14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712" y="2869709"/>
            <a:ext cx="808752" cy="87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B7C3D-633D-390F-F1EA-1ADE8D4DC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9071" y="2866891"/>
            <a:ext cx="808752" cy="872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32931-B7B2-26B9-7255-697F3E8F3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11" y="3016251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-4.44444E-6 L 0.26862 0.001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4.44444E-6 L 0.19206 -0.0004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C7922-09AD-87D2-1426-6B445AC35213}"/>
              </a:ext>
            </a:extLst>
          </p:cNvPr>
          <p:cNvSpPr txBox="1"/>
          <p:nvPr/>
        </p:nvSpPr>
        <p:spPr>
          <a:xfrm>
            <a:off x="838200" y="1404938"/>
            <a:ext cx="1100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Challenge</a:t>
            </a:r>
            <a:r>
              <a:rPr lang="en-IL" sz="3600" b="1" dirty="0"/>
              <a:t> 1.5: Assume </a:t>
            </a:r>
            <a:r>
              <a:rPr lang="en-US" sz="3600" b="1" dirty="0"/>
              <a:t>it </a:t>
            </a:r>
            <a:r>
              <a:rPr lang="en-IL" sz="3600" b="1" dirty="0"/>
              <a:t>somehow </a:t>
            </a:r>
            <a:r>
              <a:rPr lang="en-US" sz="3600" b="1" dirty="0"/>
              <a:t>uncovers the server</a:t>
            </a:r>
            <a:endParaRPr lang="en-IL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FC2471-6DCF-C33D-DEA6-89146443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2743159"/>
            <a:ext cx="570992" cy="99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8C194-5402-ACD5-C93A-C6644D343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2745977"/>
            <a:ext cx="570992" cy="998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4A945-8074-E5C9-1164-28EBAE80915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867913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8DBF3-02C5-1C58-05C0-C0A24A502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9143" y="2187347"/>
            <a:ext cx="998954" cy="998954"/>
          </a:xfrm>
          <a:prstGeom prst="rect">
            <a:avLst/>
          </a:prstGeom>
        </p:spPr>
      </p:pic>
      <p:pic>
        <p:nvPicPr>
          <p:cNvPr id="24" name="!!honest_user">
            <a:extLst>
              <a:ext uri="{FF2B5EF4-FFF2-40B4-BE49-F238E27FC236}">
                <a16:creationId xmlns:a16="http://schemas.microsoft.com/office/drawing/2014/main" id="{D8BB20C5-B5D8-9DF2-6FA1-77F4DF0B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402155" y="4794584"/>
            <a:ext cx="570992" cy="9989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74318B-667D-424F-10B9-418C96FA5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913124" y="4797402"/>
            <a:ext cx="570992" cy="998954"/>
          </a:xfrm>
          <a:prstGeom prst="rect">
            <a:avLst/>
          </a:prstGeom>
        </p:spPr>
      </p:pic>
      <p:sp>
        <p:nvSpPr>
          <p:cNvPr id="30" name="Rounded Rectangular Callout 64">
            <a:extLst>
              <a:ext uri="{FF2B5EF4-FFF2-40B4-BE49-F238E27FC236}">
                <a16:creationId xmlns:a16="http://schemas.microsoft.com/office/drawing/2014/main" id="{FA4E11C4-7C3A-A120-C9EF-00B6E02180BF}"/>
              </a:ext>
            </a:extLst>
          </p:cNvPr>
          <p:cNvSpPr>
            <a:spLocks noChangeAspect="1"/>
          </p:cNvSpPr>
          <p:nvPr/>
        </p:nvSpPr>
        <p:spPr>
          <a:xfrm>
            <a:off x="8921687" y="3867913"/>
            <a:ext cx="2555937" cy="717493"/>
          </a:xfrm>
          <a:prstGeom prst="wedgeRoundRectCallout">
            <a:avLst>
              <a:gd name="adj1" fmla="val -45065"/>
              <a:gd name="adj2" fmla="val 9096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“I’m on to you”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4F77D12-E2B2-2B24-A16D-C0CA76BE1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712" y="2869709"/>
            <a:ext cx="808752" cy="87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AE113-78DF-602E-8CDF-E880EC77A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11" y="3016251"/>
            <a:ext cx="1928772" cy="1928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5178A-7502-8B0A-C3BE-46B7963BC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257" y="4678738"/>
            <a:ext cx="1324385" cy="1632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B44DC-90CA-CD01-361C-0D8C3B549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593" y="4873895"/>
            <a:ext cx="808752" cy="8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4458C5-B10A-1BBF-1711-58CA5C3A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470" flipH="1">
            <a:off x="4087894" y="4113376"/>
            <a:ext cx="1324385" cy="1632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F178D-1355-02B3-3AC8-B92AA9FF6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08582" flipH="1">
            <a:off x="4692389" y="3049336"/>
            <a:ext cx="1324385" cy="1632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C7200D-1999-6B31-097B-B71E88BA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91418">
            <a:off x="5788823" y="2725852"/>
            <a:ext cx="1324385" cy="1632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6B189-7285-32BF-37D2-549426F3E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99376">
            <a:off x="7006975" y="3328043"/>
            <a:ext cx="1324385" cy="1632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CF1FE-9EC6-27F0-2040-4FBF5815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9486" y="4207339"/>
            <a:ext cx="1324385" cy="1632534"/>
          </a:xfrm>
          <a:prstGeom prst="rect">
            <a:avLst/>
          </a:prstGeom>
        </p:spPr>
      </p:pic>
      <p:pic>
        <p:nvPicPr>
          <p:cNvPr id="41" name="!!honest_user">
            <a:extLst>
              <a:ext uri="{FF2B5EF4-FFF2-40B4-BE49-F238E27FC236}">
                <a16:creationId xmlns:a16="http://schemas.microsoft.com/office/drawing/2014/main" id="{F1FAF434-EA09-4D1B-B062-46362ECBEA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6096687" y="5421882"/>
            <a:ext cx="570992" cy="998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Challenges in the GMPC Model</a:t>
            </a:r>
            <a:endParaRPr lang="en-I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24A945-8074-E5C9-1164-28EBAE80915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867913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2FA35F-74DA-3F91-7A6C-250EDDFF55B1}"/>
              </a:ext>
            </a:extLst>
          </p:cNvPr>
          <p:cNvGrpSpPr/>
          <p:nvPr/>
        </p:nvGrpSpPr>
        <p:grpSpPr>
          <a:xfrm>
            <a:off x="3614131" y="2311475"/>
            <a:ext cx="5640042" cy="2618168"/>
            <a:chOff x="3260170" y="2244044"/>
            <a:chExt cx="5640042" cy="26181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C0EDCC-2620-D5B0-FBBC-B828CDDCC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260170" y="3863258"/>
              <a:ext cx="570992" cy="9989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3B9A29-854E-CA81-0AFC-5D4F28C0A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329220" y="3863258"/>
              <a:ext cx="570992" cy="9989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39B8E6-E39D-B468-7456-BA2F26879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315206" y="2362615"/>
              <a:ext cx="570992" cy="998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4EB38E-0CBB-47B4-C2FC-143EB3395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42726" y="2244044"/>
              <a:ext cx="570992" cy="9989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E6582E-51B4-DAA7-A04A-6DBE33F0D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248294" y="2362615"/>
              <a:ext cx="570992" cy="998954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F56BDBA-432F-BBCE-BE1B-ADC57A96E7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868" y="4905253"/>
            <a:ext cx="808752" cy="8724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B0FC97-4AA5-01F8-F955-D9A85A2E4E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574" y="4819430"/>
            <a:ext cx="808752" cy="8724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5EECE9-4439-9525-8C66-78F0925748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7396" y="4790641"/>
            <a:ext cx="808752" cy="8724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9D90B88-D166-F911-BFBB-F2858CC580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102" y="4790641"/>
            <a:ext cx="808752" cy="8724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A3A0FC-951E-343D-165F-CEE5FC6F9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1152" y="4964158"/>
            <a:ext cx="808752" cy="872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9C415-3D32-8FF9-8DEC-B260DA00D4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11" y="3016251"/>
            <a:ext cx="1928772" cy="1928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FF6728-3B61-04A8-5D5A-FA862F0559CC}"/>
              </a:ext>
            </a:extLst>
          </p:cNvPr>
          <p:cNvSpPr txBox="1"/>
          <p:nvPr/>
        </p:nvSpPr>
        <p:spPr>
          <a:xfrm>
            <a:off x="838200" y="1404938"/>
            <a:ext cx="107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Challenge</a:t>
            </a:r>
            <a:r>
              <a:rPr lang="en-IL" sz="3600" b="1" dirty="0"/>
              <a:t> 1.5: Assume </a:t>
            </a:r>
            <a:r>
              <a:rPr lang="en-US" sz="3600" b="1" dirty="0"/>
              <a:t>it </a:t>
            </a:r>
            <a:r>
              <a:rPr lang="en-IL" sz="3600" b="1" dirty="0"/>
              <a:t>somehow </a:t>
            </a:r>
            <a:r>
              <a:rPr lang="en-US" sz="3600" b="1" dirty="0"/>
              <a:t>uncovers the server</a:t>
            </a:r>
            <a:endParaRPr lang="en-IL" sz="3600" b="1" dirty="0"/>
          </a:p>
        </p:txBody>
      </p:sp>
    </p:spTree>
    <p:extLst>
      <p:ext uri="{BB962C8B-B14F-4D97-AF65-F5344CB8AC3E}">
        <p14:creationId xmlns:p14="http://schemas.microsoft.com/office/powerpoint/2010/main" val="524483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5456 -0.0613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4687 -0.127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0547 -0.203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599 -0.1576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06355 -0.0722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74E1254-25BB-B50B-E7A0-A306F6000B6A}"/>
              </a:ext>
            </a:extLst>
          </p:cNvPr>
          <p:cNvSpPr>
            <a:spLocks/>
          </p:cNvSpPr>
          <p:nvPr/>
        </p:nvSpPr>
        <p:spPr>
          <a:xfrm rot="10800000">
            <a:off x="8499114" y="4317356"/>
            <a:ext cx="1698182" cy="2021258"/>
          </a:xfrm>
          <a:prstGeom prst="rect">
            <a:avLst/>
          </a:prstGeom>
          <a:solidFill>
            <a:srgbClr val="92D050">
              <a:alpha val="35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E23463-EE32-5E67-6EF2-813CE77368A9}"/>
              </a:ext>
            </a:extLst>
          </p:cNvPr>
          <p:cNvGrpSpPr/>
          <p:nvPr/>
        </p:nvGrpSpPr>
        <p:grpSpPr>
          <a:xfrm>
            <a:off x="2664919" y="4455083"/>
            <a:ext cx="7391879" cy="1725670"/>
            <a:chOff x="2947796" y="4628704"/>
            <a:chExt cx="7391879" cy="172567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6AA923-DAFD-6972-1C8C-7F945CFD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327" l="2427" r="96117">
                          <a14:foregroundMark x1="33495" y1="15510" x2="33495" y2="15510"/>
                          <a14:foregroundMark x1="14078" y1="14694" x2="57767" y2="18367"/>
                          <a14:foregroundMark x1="57767" y1="18367" x2="75243" y2="23673"/>
                          <a14:foregroundMark x1="75243" y1="23673" x2="83495" y2="38367"/>
                          <a14:foregroundMark x1="83495" y1="38367" x2="71845" y2="69796"/>
                          <a14:foregroundMark x1="71845" y1="69796" x2="71359" y2="70204"/>
                          <a14:foregroundMark x1="32524" y1="10204" x2="57767" y2="11429"/>
                          <a14:foregroundMark x1="57767" y1="11429" x2="76214" y2="24490"/>
                          <a14:foregroundMark x1="76214" y1="24490" x2="83981" y2="46531"/>
                          <a14:foregroundMark x1="81553" y1="15510" x2="81553" y2="15510"/>
                          <a14:foregroundMark x1="75243" y1="11020" x2="30097" y2="10612"/>
                          <a14:foregroundMark x1="30097" y1="10612" x2="16505" y2="21224"/>
                          <a14:foregroundMark x1="12621" y1="24490" x2="12621" y2="24490"/>
                          <a14:foregroundMark x1="18932" y1="28163" x2="83981" y2="32653"/>
                          <a14:foregroundMark x1="83981" y1="32653" x2="91262" y2="30204"/>
                          <a14:foregroundMark x1="91262" y1="29388" x2="91262" y2="29388"/>
                          <a14:foregroundMark x1="91262" y1="24490" x2="91262" y2="24490"/>
                          <a14:foregroundMark x1="91262" y1="23265" x2="78155" y2="7755"/>
                          <a14:foregroundMark x1="78155" y1="7755" x2="28641" y2="7347"/>
                          <a14:foregroundMark x1="28641" y1="7347" x2="28641" y2="7347"/>
                          <a14:foregroundMark x1="38350" y1="4490" x2="38350" y2="4490"/>
                          <a14:foregroundMark x1="5340" y1="8980" x2="5340" y2="8980"/>
                          <a14:foregroundMark x1="6796" y1="6939" x2="6796" y2="6939"/>
                          <a14:foregroundMark x1="46602" y1="1224" x2="46602" y2="1224"/>
                          <a14:foregroundMark x1="96117" y1="15102" x2="96117" y2="15102"/>
                          <a14:foregroundMark x1="21845" y1="37143" x2="21845" y2="37143"/>
                          <a14:foregroundMark x1="20388" y1="35102" x2="20388" y2="35102"/>
                          <a14:foregroundMark x1="10194" y1="32653" x2="10194" y2="32653"/>
                          <a14:foregroundMark x1="6796" y1="32245" x2="6796" y2="32245"/>
                          <a14:foregroundMark x1="6311" y1="42041" x2="6311" y2="42041"/>
                          <a14:foregroundMark x1="6311" y1="39592" x2="20874" y2="73061"/>
                          <a14:foregroundMark x1="20874" y1="73061" x2="31068" y2="86122"/>
                          <a14:foregroundMark x1="31068" y1="86122" x2="48058" y2="89388"/>
                          <a14:foregroundMark x1="34466" y1="73061" x2="34466" y2="73061"/>
                          <a14:foregroundMark x1="33495" y1="75918" x2="33495" y2="75918"/>
                          <a14:foregroundMark x1="7282" y1="56735" x2="7282" y2="56735"/>
                          <a14:foregroundMark x1="9223" y1="62449" x2="9223" y2="62449"/>
                          <a14:foregroundMark x1="9223" y1="59592" x2="9223" y2="59592"/>
                          <a14:foregroundMark x1="9223" y1="58367" x2="9223" y2="58367"/>
                          <a14:foregroundMark x1="10194" y1="71429" x2="10194" y2="71429"/>
                          <a14:foregroundMark x1="11165" y1="82449" x2="11165" y2="82449"/>
                          <a14:foregroundMark x1="11650" y1="86531" x2="11650" y2="86531"/>
                          <a14:foregroundMark x1="17476" y1="90204" x2="17476" y2="90204"/>
                          <a14:foregroundMark x1="21359" y1="91020" x2="65049" y2="92245"/>
                          <a14:foregroundMark x1="65534" y1="92245" x2="82039" y2="89796"/>
                          <a14:foregroundMark x1="85922" y1="88980" x2="85922" y2="88980"/>
                          <a14:foregroundMark x1="83495" y1="91429" x2="83495" y2="91429"/>
                          <a14:foregroundMark x1="73301" y1="96327" x2="73301" y2="96327"/>
                          <a14:foregroundMark x1="32524" y1="22857" x2="32524" y2="22857"/>
                          <a14:foregroundMark x1="2427" y1="9388" x2="2427" y2="93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47796" y="4628704"/>
              <a:ext cx="1450972" cy="172567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1FF673C-361B-B0CA-BD27-9A0EFA77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327" l="2427" r="96117">
                          <a14:foregroundMark x1="33495" y1="15510" x2="33495" y2="15510"/>
                          <a14:foregroundMark x1="14078" y1="14694" x2="57767" y2="18367"/>
                          <a14:foregroundMark x1="57767" y1="18367" x2="75243" y2="23673"/>
                          <a14:foregroundMark x1="75243" y1="23673" x2="83495" y2="38367"/>
                          <a14:foregroundMark x1="83495" y1="38367" x2="71845" y2="69796"/>
                          <a14:foregroundMark x1="71845" y1="69796" x2="71359" y2="70204"/>
                          <a14:foregroundMark x1="32524" y1="10204" x2="57767" y2="11429"/>
                          <a14:foregroundMark x1="57767" y1="11429" x2="76214" y2="24490"/>
                          <a14:foregroundMark x1="76214" y1="24490" x2="83981" y2="46531"/>
                          <a14:foregroundMark x1="81553" y1="15510" x2="81553" y2="15510"/>
                          <a14:foregroundMark x1="75243" y1="11020" x2="30097" y2="10612"/>
                          <a14:foregroundMark x1="30097" y1="10612" x2="16505" y2="21224"/>
                          <a14:foregroundMark x1="12621" y1="24490" x2="12621" y2="24490"/>
                          <a14:foregroundMark x1="18932" y1="28163" x2="83981" y2="32653"/>
                          <a14:foregroundMark x1="83981" y1="32653" x2="91262" y2="30204"/>
                          <a14:foregroundMark x1="91262" y1="29388" x2="91262" y2="29388"/>
                          <a14:foregroundMark x1="91262" y1="24490" x2="91262" y2="24490"/>
                          <a14:foregroundMark x1="91262" y1="23265" x2="78155" y2="7755"/>
                          <a14:foregroundMark x1="78155" y1="7755" x2="28641" y2="7347"/>
                          <a14:foregroundMark x1="28641" y1="7347" x2="28641" y2="7347"/>
                          <a14:foregroundMark x1="38350" y1="4490" x2="38350" y2="4490"/>
                          <a14:foregroundMark x1="5340" y1="8980" x2="5340" y2="8980"/>
                          <a14:foregroundMark x1="6796" y1="6939" x2="6796" y2="6939"/>
                          <a14:foregroundMark x1="46602" y1="1224" x2="46602" y2="1224"/>
                          <a14:foregroundMark x1="96117" y1="15102" x2="96117" y2="15102"/>
                          <a14:foregroundMark x1="21845" y1="37143" x2="21845" y2="37143"/>
                          <a14:foregroundMark x1="20388" y1="35102" x2="20388" y2="35102"/>
                          <a14:foregroundMark x1="10194" y1="32653" x2="10194" y2="32653"/>
                          <a14:foregroundMark x1="6796" y1="32245" x2="6796" y2="32245"/>
                          <a14:foregroundMark x1="6311" y1="42041" x2="6311" y2="42041"/>
                          <a14:foregroundMark x1="6311" y1="39592" x2="20874" y2="73061"/>
                          <a14:foregroundMark x1="20874" y1="73061" x2="31068" y2="86122"/>
                          <a14:foregroundMark x1="31068" y1="86122" x2="48058" y2="89388"/>
                          <a14:foregroundMark x1="34466" y1="73061" x2="34466" y2="73061"/>
                          <a14:foregroundMark x1="33495" y1="75918" x2="33495" y2="75918"/>
                          <a14:foregroundMark x1="7282" y1="56735" x2="7282" y2="56735"/>
                          <a14:foregroundMark x1="9223" y1="62449" x2="9223" y2="62449"/>
                          <a14:foregroundMark x1="9223" y1="59592" x2="9223" y2="59592"/>
                          <a14:foregroundMark x1="9223" y1="58367" x2="9223" y2="58367"/>
                          <a14:foregroundMark x1="10194" y1="71429" x2="10194" y2="71429"/>
                          <a14:foregroundMark x1="11165" y1="82449" x2="11165" y2="82449"/>
                          <a14:foregroundMark x1="11650" y1="86531" x2="11650" y2="86531"/>
                          <a14:foregroundMark x1="17476" y1="90204" x2="17476" y2="90204"/>
                          <a14:foregroundMark x1="21359" y1="91020" x2="65049" y2="92245"/>
                          <a14:foregroundMark x1="65534" y1="92245" x2="82039" y2="89796"/>
                          <a14:foregroundMark x1="85922" y1="88980" x2="85922" y2="88980"/>
                          <a14:foregroundMark x1="83495" y1="91429" x2="83495" y2="91429"/>
                          <a14:foregroundMark x1="73301" y1="96327" x2="73301" y2="96327"/>
                          <a14:foregroundMark x1="32524" y1="22857" x2="32524" y2="22857"/>
                          <a14:foregroundMark x1="2427" y1="9388" x2="2427" y2="93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7834" y="4628704"/>
              <a:ext cx="1450972" cy="172567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7DA323D-9B33-EE50-E93B-EEC5C8A8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327" l="2427" r="96117">
                          <a14:foregroundMark x1="33495" y1="15510" x2="33495" y2="15510"/>
                          <a14:foregroundMark x1="14078" y1="14694" x2="57767" y2="18367"/>
                          <a14:foregroundMark x1="57767" y1="18367" x2="75243" y2="23673"/>
                          <a14:foregroundMark x1="75243" y1="23673" x2="83495" y2="38367"/>
                          <a14:foregroundMark x1="83495" y1="38367" x2="71845" y2="69796"/>
                          <a14:foregroundMark x1="71845" y1="69796" x2="71359" y2="70204"/>
                          <a14:foregroundMark x1="32524" y1="10204" x2="57767" y2="11429"/>
                          <a14:foregroundMark x1="57767" y1="11429" x2="76214" y2="24490"/>
                          <a14:foregroundMark x1="76214" y1="24490" x2="83981" y2="46531"/>
                          <a14:foregroundMark x1="81553" y1="15510" x2="81553" y2="15510"/>
                          <a14:foregroundMark x1="75243" y1="11020" x2="30097" y2="10612"/>
                          <a14:foregroundMark x1="30097" y1="10612" x2="16505" y2="21224"/>
                          <a14:foregroundMark x1="12621" y1="24490" x2="12621" y2="24490"/>
                          <a14:foregroundMark x1="18932" y1="28163" x2="83981" y2="32653"/>
                          <a14:foregroundMark x1="83981" y1="32653" x2="91262" y2="30204"/>
                          <a14:foregroundMark x1="91262" y1="29388" x2="91262" y2="29388"/>
                          <a14:foregroundMark x1="91262" y1="24490" x2="91262" y2="24490"/>
                          <a14:foregroundMark x1="91262" y1="23265" x2="78155" y2="7755"/>
                          <a14:foregroundMark x1="78155" y1="7755" x2="28641" y2="7347"/>
                          <a14:foregroundMark x1="28641" y1="7347" x2="28641" y2="7347"/>
                          <a14:foregroundMark x1="38350" y1="4490" x2="38350" y2="4490"/>
                          <a14:foregroundMark x1="5340" y1="8980" x2="5340" y2="8980"/>
                          <a14:foregroundMark x1="6796" y1="6939" x2="6796" y2="6939"/>
                          <a14:foregroundMark x1="46602" y1="1224" x2="46602" y2="1224"/>
                          <a14:foregroundMark x1="96117" y1="15102" x2="96117" y2="15102"/>
                          <a14:foregroundMark x1="21845" y1="37143" x2="21845" y2="37143"/>
                          <a14:foregroundMark x1="20388" y1="35102" x2="20388" y2="35102"/>
                          <a14:foregroundMark x1="10194" y1="32653" x2="10194" y2="32653"/>
                          <a14:foregroundMark x1="6796" y1="32245" x2="6796" y2="32245"/>
                          <a14:foregroundMark x1="6311" y1="42041" x2="6311" y2="42041"/>
                          <a14:foregroundMark x1="6311" y1="39592" x2="20874" y2="73061"/>
                          <a14:foregroundMark x1="20874" y1="73061" x2="31068" y2="86122"/>
                          <a14:foregroundMark x1="31068" y1="86122" x2="48058" y2="89388"/>
                          <a14:foregroundMark x1="34466" y1="73061" x2="34466" y2="73061"/>
                          <a14:foregroundMark x1="33495" y1="75918" x2="33495" y2="75918"/>
                          <a14:foregroundMark x1="7282" y1="56735" x2="7282" y2="56735"/>
                          <a14:foregroundMark x1="9223" y1="62449" x2="9223" y2="62449"/>
                          <a14:foregroundMark x1="9223" y1="59592" x2="9223" y2="59592"/>
                          <a14:foregroundMark x1="9223" y1="58367" x2="9223" y2="58367"/>
                          <a14:foregroundMark x1="10194" y1="71429" x2="10194" y2="71429"/>
                          <a14:foregroundMark x1="11165" y1="82449" x2="11165" y2="82449"/>
                          <a14:foregroundMark x1="11650" y1="86531" x2="11650" y2="86531"/>
                          <a14:foregroundMark x1="17476" y1="90204" x2="17476" y2="90204"/>
                          <a14:foregroundMark x1="21359" y1="91020" x2="65049" y2="92245"/>
                          <a14:foregroundMark x1="65534" y1="92245" x2="82039" y2="89796"/>
                          <a14:foregroundMark x1="85922" y1="88980" x2="85922" y2="88980"/>
                          <a14:foregroundMark x1="83495" y1="91429" x2="83495" y2="91429"/>
                          <a14:foregroundMark x1="73301" y1="96327" x2="73301" y2="96327"/>
                          <a14:foregroundMark x1="32524" y1="22857" x2="32524" y2="22857"/>
                          <a14:foregroundMark x1="2427" y1="9388" x2="2427" y2="93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6937" y="4628704"/>
              <a:ext cx="1450972" cy="1725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7C5D450-E703-46CB-DA8E-A07C95A4F99E}"/>
                    </a:ext>
                  </a:extLst>
                </p:cNvPr>
                <p:cNvSpPr txBox="1"/>
                <p:nvPr/>
              </p:nvSpPr>
              <p:spPr>
                <a:xfrm>
                  <a:off x="6238219" y="5137596"/>
                  <a:ext cx="7393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sz="4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7C5D450-E703-46CB-DA8E-A07C95A4F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219" y="5137596"/>
                  <a:ext cx="739305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4B90DA-B6C3-C8EE-5630-A44D44E41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327" l="2427" r="96117">
                          <a14:foregroundMark x1="33495" y1="15510" x2="33495" y2="15510"/>
                          <a14:foregroundMark x1="14078" y1="14694" x2="57767" y2="18367"/>
                          <a14:foregroundMark x1="57767" y1="18367" x2="75243" y2="23673"/>
                          <a14:foregroundMark x1="75243" y1="23673" x2="83495" y2="38367"/>
                          <a14:foregroundMark x1="83495" y1="38367" x2="71845" y2="69796"/>
                          <a14:foregroundMark x1="71845" y1="69796" x2="71359" y2="70204"/>
                          <a14:foregroundMark x1="32524" y1="10204" x2="57767" y2="11429"/>
                          <a14:foregroundMark x1="57767" y1="11429" x2="76214" y2="24490"/>
                          <a14:foregroundMark x1="76214" y1="24490" x2="83981" y2="46531"/>
                          <a14:foregroundMark x1="81553" y1="15510" x2="81553" y2="15510"/>
                          <a14:foregroundMark x1="75243" y1="11020" x2="30097" y2="10612"/>
                          <a14:foregroundMark x1="30097" y1="10612" x2="16505" y2="21224"/>
                          <a14:foregroundMark x1="12621" y1="24490" x2="12621" y2="24490"/>
                          <a14:foregroundMark x1="18932" y1="28163" x2="83981" y2="32653"/>
                          <a14:foregroundMark x1="83981" y1="32653" x2="91262" y2="30204"/>
                          <a14:foregroundMark x1="91262" y1="29388" x2="91262" y2="29388"/>
                          <a14:foregroundMark x1="91262" y1="24490" x2="91262" y2="24490"/>
                          <a14:foregroundMark x1="91262" y1="23265" x2="78155" y2="7755"/>
                          <a14:foregroundMark x1="78155" y1="7755" x2="28641" y2="7347"/>
                          <a14:foregroundMark x1="28641" y1="7347" x2="28641" y2="7347"/>
                          <a14:foregroundMark x1="38350" y1="4490" x2="38350" y2="4490"/>
                          <a14:foregroundMark x1="5340" y1="8980" x2="5340" y2="8980"/>
                          <a14:foregroundMark x1="6796" y1="6939" x2="6796" y2="6939"/>
                          <a14:foregroundMark x1="46602" y1="1224" x2="46602" y2="1224"/>
                          <a14:foregroundMark x1="96117" y1="15102" x2="96117" y2="15102"/>
                          <a14:foregroundMark x1="21845" y1="37143" x2="21845" y2="37143"/>
                          <a14:foregroundMark x1="20388" y1="35102" x2="20388" y2="35102"/>
                          <a14:foregroundMark x1="10194" y1="32653" x2="10194" y2="32653"/>
                          <a14:foregroundMark x1="6796" y1="32245" x2="6796" y2="32245"/>
                          <a14:foregroundMark x1="6311" y1="42041" x2="6311" y2="42041"/>
                          <a14:foregroundMark x1="6311" y1="39592" x2="20874" y2="73061"/>
                          <a14:foregroundMark x1="20874" y1="73061" x2="31068" y2="86122"/>
                          <a14:foregroundMark x1="31068" y1="86122" x2="48058" y2="89388"/>
                          <a14:foregroundMark x1="34466" y1="73061" x2="34466" y2="73061"/>
                          <a14:foregroundMark x1="33495" y1="75918" x2="33495" y2="75918"/>
                          <a14:foregroundMark x1="7282" y1="56735" x2="7282" y2="56735"/>
                          <a14:foregroundMark x1="9223" y1="62449" x2="9223" y2="62449"/>
                          <a14:foregroundMark x1="9223" y1="59592" x2="9223" y2="59592"/>
                          <a14:foregroundMark x1="9223" y1="58367" x2="9223" y2="58367"/>
                          <a14:foregroundMark x1="10194" y1="71429" x2="10194" y2="71429"/>
                          <a14:foregroundMark x1="11165" y1="82449" x2="11165" y2="82449"/>
                          <a14:foregroundMark x1="11650" y1="86531" x2="11650" y2="86531"/>
                          <a14:foregroundMark x1="17476" y1="90204" x2="17476" y2="90204"/>
                          <a14:foregroundMark x1="21359" y1="91020" x2="65049" y2="92245"/>
                          <a14:foregroundMark x1="65534" y1="92245" x2="82039" y2="89796"/>
                          <a14:foregroundMark x1="85922" y1="88980" x2="85922" y2="88980"/>
                          <a14:foregroundMark x1="83495" y1="91429" x2="83495" y2="91429"/>
                          <a14:foregroundMark x1="73301" y1="96327" x2="73301" y2="96327"/>
                          <a14:foregroundMark x1="32524" y1="22857" x2="32524" y2="22857"/>
                          <a14:foregroundMark x1="2427" y1="9388" x2="2427" y2="93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8703" y="4628704"/>
              <a:ext cx="1450972" cy="17256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Feige’s Protocol – Standrad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8051AF-079D-3C8A-C99E-0F0BF4F49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239" y="1972159"/>
            <a:ext cx="1080427" cy="1155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4142EA-184C-ABA5-79EF-AA8321E63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063" y="1972158"/>
            <a:ext cx="1080427" cy="1155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8C3FE4-CB14-7FF6-844B-1FA1C1512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1887" y="1972158"/>
            <a:ext cx="1080427" cy="11551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39831C-5010-2042-BE7D-96F230D0E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7674" y="1972159"/>
            <a:ext cx="1080427" cy="1155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8BEFCC-BE8D-20D1-D2ED-ED12C9C23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7498" y="1972158"/>
            <a:ext cx="1080427" cy="1155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B5ECD2-6BE3-4A4C-7B94-3A6D0BE86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322" y="1972158"/>
            <a:ext cx="1080427" cy="1155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A8AAD9-55DA-1928-9557-28D9FFA6EA54}"/>
                  </a:ext>
                </a:extLst>
              </p:cNvPr>
              <p:cNvSpPr txBox="1"/>
              <p:nvPr/>
            </p:nvSpPr>
            <p:spPr>
              <a:xfrm>
                <a:off x="5941711" y="2195770"/>
                <a:ext cx="7393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A8AAD9-55DA-1928-9557-28D9FFA6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11" y="2195770"/>
                <a:ext cx="73930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/>
              <p:nvPr/>
            </p:nvSpPr>
            <p:spPr>
              <a:xfrm>
                <a:off x="838200" y="1224151"/>
                <a:ext cx="7102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parties elect a c</a:t>
                </a:r>
                <a:r>
                  <a:rPr lang="en-IL" sz="3600" dirty="0"/>
                  <a:t>ommittee of 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4151"/>
                <a:ext cx="7102137" cy="646331"/>
              </a:xfrm>
              <a:prstGeom prst="rect">
                <a:avLst/>
              </a:prstGeom>
              <a:blipFill>
                <a:blip r:embed="rId9"/>
                <a:stretch>
                  <a:fillRect l="-357" t="-15385" b="-32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987E98-07B8-796E-90F0-B74372FC0294}"/>
                  </a:ext>
                </a:extLst>
              </p:cNvPr>
              <p:cNvSpPr txBox="1"/>
              <p:nvPr/>
            </p:nvSpPr>
            <p:spPr>
              <a:xfrm>
                <a:off x="838200" y="4994753"/>
                <a:ext cx="182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sz="3600" dirty="0"/>
                  <a:t> bins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987E98-07B8-796E-90F0-B74372FC0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94753"/>
                <a:ext cx="1826719" cy="646331"/>
              </a:xfrm>
              <a:prstGeom prst="rect">
                <a:avLst/>
              </a:prstGeom>
              <a:blipFill>
                <a:blip r:embed="rId10"/>
                <a:stretch>
                  <a:fillRect l="-1389" t="-15385" r="-9722" b="-32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B39273E5-F342-3916-F9BD-0B413466C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0883" y="5314896"/>
            <a:ext cx="551180" cy="589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F2C028-C4A4-BD7C-4B87-C7A139591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2232" y="5201078"/>
            <a:ext cx="551180" cy="5892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03263C-E7EE-B780-AF22-FD33D22CD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890" y="5339209"/>
            <a:ext cx="551180" cy="5892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085FCE-A4D6-1604-6E0E-7166ABBCF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83" y="5195054"/>
            <a:ext cx="551180" cy="5892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FBA814-E8A7-A4E2-384E-6AC11C101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66" b="96552" l="2765" r="95853">
                        <a14:foregroundMark x1="47465" y1="9483" x2="47465" y2="9483"/>
                        <a14:foregroundMark x1="47465" y1="6466" x2="47465" y2="6466"/>
                        <a14:foregroundMark x1="47465" y1="57328" x2="47465" y2="57328"/>
                        <a14:foregroundMark x1="49309" y1="72845" x2="49309" y2="72845"/>
                        <a14:foregroundMark x1="52995" y1="72845" x2="52995" y2="72845"/>
                        <a14:foregroundMark x1="52995" y1="72845" x2="88479" y2="91379"/>
                        <a14:foregroundMark x1="91244" y1="93103" x2="91244" y2="93103"/>
                        <a14:foregroundMark x1="93088" y1="96121" x2="93088" y2="96121"/>
                        <a14:foregroundMark x1="2765" y1="95690" x2="2765" y2="95690"/>
                        <a14:foregroundMark x1="95853" y1="96552" x2="95853" y2="96552"/>
                        <a14:backgroundMark x1="46083" y1="58190" x2="46083" y2="58190"/>
                        <a14:backgroundMark x1="45622" y1="57759" x2="45622" y2="57759"/>
                        <a14:backgroundMark x1="46083" y1="57759" x2="46083" y2="57759"/>
                        <a14:backgroundMark x1="46083" y1="57759" x2="46083" y2="57759"/>
                        <a14:backgroundMark x1="46083" y1="57759" x2="46083" y2="57759"/>
                        <a14:backgroundMark x1="46544" y1="58621" x2="46544" y2="58621"/>
                        <a14:backgroundMark x1="46544" y1="57328" x2="46544" y2="5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2426" y="5122590"/>
            <a:ext cx="551180" cy="58928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3FCE852-A8D1-7266-5F12-B0E36D420809}"/>
              </a:ext>
            </a:extLst>
          </p:cNvPr>
          <p:cNvSpPr txBox="1"/>
          <p:nvPr/>
        </p:nvSpPr>
        <p:spPr>
          <a:xfrm>
            <a:off x="8463821" y="3660437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dirty="0"/>
              <a:t>Lightest</a:t>
            </a:r>
          </a:p>
        </p:txBody>
      </p:sp>
    </p:spTree>
    <p:extLst>
      <p:ext uri="{BB962C8B-B14F-4D97-AF65-F5344CB8AC3E}">
        <p14:creationId xmlns:p14="http://schemas.microsoft.com/office/powerpoint/2010/main" val="35624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931 0.330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1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1875 0.4611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23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2565 0.3564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178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2565 0.3564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178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44167 0.3532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7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04193 0.3354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/>
      <p:bldP spid="36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Feige’s Protocol – Standrad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/>
              <p:nvPr/>
            </p:nvSpPr>
            <p:spPr>
              <a:xfrm>
                <a:off x="838200" y="1224151"/>
                <a:ext cx="7102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parties elect a c</a:t>
                </a:r>
                <a:r>
                  <a:rPr lang="en-IL" sz="3600" dirty="0"/>
                  <a:t>ommittee of 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4151"/>
                <a:ext cx="7102137" cy="646331"/>
              </a:xfrm>
              <a:prstGeom prst="rect">
                <a:avLst/>
              </a:prstGeom>
              <a:blipFill>
                <a:blip r:embed="rId2"/>
                <a:stretch>
                  <a:fillRect l="-357" t="-15385" b="-32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A8BA07-FA91-FC33-06B9-A15EAA4DC68B}"/>
                  </a:ext>
                </a:extLst>
              </p:cNvPr>
              <p:cNvSpPr txBox="1"/>
              <p:nvPr/>
            </p:nvSpPr>
            <p:spPr>
              <a:xfrm>
                <a:off x="838200" y="2355450"/>
                <a:ext cx="10612842" cy="307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3600" dirty="0"/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3600" dirty="0"/>
                  <a:t> are corrupted then independently of the attack:</a:t>
                </a:r>
              </a:p>
              <a:p>
                <a:pPr marL="571500" indent="-5715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3600" dirty="0"/>
                  <a:t>All bins have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sz="3600" dirty="0"/>
                  <a:t> honest parties w.h.p</a:t>
                </a:r>
              </a:p>
              <a:p>
                <a:pPr marL="571500" indent="-5715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3600" dirty="0"/>
                  <a:t>Exists a bin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sz="3600" dirty="0"/>
                  <a:t> parties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3600" dirty="0"/>
                  <a:t> Lightest bin has at most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sz="3600" dirty="0"/>
                  <a:t> corrupted parties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A8BA07-FA91-FC33-06B9-A15EAA4DC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5450"/>
                <a:ext cx="10612842" cy="3077766"/>
              </a:xfrm>
              <a:prstGeom prst="rect">
                <a:avLst/>
              </a:prstGeom>
              <a:blipFill>
                <a:blip r:embed="rId3"/>
                <a:stretch>
                  <a:fillRect l="-1782" t="-2970" r="-805" b="-653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2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34D9-E966-1EE2-2191-CA2B4823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Service Provider and Its (Many Weak) Users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D39F-01C2-125D-32B6-FC3A320A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277" y="2839276"/>
            <a:ext cx="1185445" cy="1676449"/>
          </a:xfrm>
          <a:prstGeom prst="rect">
            <a:avLst/>
          </a:prstGeom>
          <a:ln>
            <a:noFill/>
          </a:ln>
        </p:spPr>
      </p:pic>
      <p:sp>
        <p:nvSpPr>
          <p:cNvPr id="20" name="Rounded Rectangular Callout 64">
            <a:extLst>
              <a:ext uri="{FF2B5EF4-FFF2-40B4-BE49-F238E27FC236}">
                <a16:creationId xmlns:a16="http://schemas.microsoft.com/office/drawing/2014/main" id="{EC0C4FF8-4F91-BF1B-3A84-1FC87A7A30AF}"/>
              </a:ext>
            </a:extLst>
          </p:cNvPr>
          <p:cNvSpPr>
            <a:spLocks noChangeAspect="1"/>
          </p:cNvSpPr>
          <p:nvPr/>
        </p:nvSpPr>
        <p:spPr>
          <a:xfrm>
            <a:off x="9035144" y="3867121"/>
            <a:ext cx="2903264" cy="1158930"/>
          </a:xfrm>
          <a:prstGeom prst="wedgeRoundRectCallout">
            <a:avLst>
              <a:gd name="adj1" fmla="val -60591"/>
              <a:gd name="adj2" fmla="val -101372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 want to protect my input”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CDF2A4-60E5-199D-60B0-13A15647F6B9}"/>
              </a:ext>
            </a:extLst>
          </p:cNvPr>
          <p:cNvGrpSpPr/>
          <p:nvPr/>
        </p:nvGrpSpPr>
        <p:grpSpPr>
          <a:xfrm>
            <a:off x="3559163" y="1262710"/>
            <a:ext cx="5060023" cy="5094153"/>
            <a:chOff x="3559163" y="1262710"/>
            <a:chExt cx="5060023" cy="50941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DEDA2C-2520-6D4D-EC34-5FDCD24A6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60340" y="4027097"/>
              <a:ext cx="570992" cy="9989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14EB12-6C89-24C8-97BF-93C46A198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5357909"/>
              <a:ext cx="570992" cy="9989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3B5B4D-7ED8-2D7E-68EC-1FAD15FB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4868444"/>
              <a:ext cx="570992" cy="9989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02ED1D-83AC-5F65-5B28-85E4D0777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4027097"/>
              <a:ext cx="570992" cy="998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E2332D-C38B-9337-B68F-9324076F3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2675728"/>
              <a:ext cx="570992" cy="9989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730825-8DB9-0D93-6922-F436869D7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1646564"/>
              <a:ext cx="570992" cy="9989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209BC6-11EB-7820-A982-8529EBFD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1262710"/>
              <a:ext cx="570992" cy="9989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41E2E4-C731-88A7-7BB9-DDD72AB3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7289" y="1646564"/>
              <a:ext cx="570992" cy="9989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8CDD88-C202-C2D9-488E-C85E7587B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59163" y="2678546"/>
              <a:ext cx="570992" cy="9989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B21668A-5D8D-B1FA-2786-44B09D95E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1432" y="4868444"/>
              <a:ext cx="570992" cy="9989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64">
                <a:extLst>
                  <a:ext uri="{FF2B5EF4-FFF2-40B4-BE49-F238E27FC236}">
                    <a16:creationId xmlns:a16="http://schemas.microsoft.com/office/drawing/2014/main" id="{1AF14C8D-3262-7CD1-2C6F-CF0F18E760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312" y="1484476"/>
                <a:ext cx="2691649" cy="1158930"/>
              </a:xfrm>
              <a:prstGeom prst="wedgeRoundRectCallout">
                <a:avLst>
                  <a:gd name="adj1" fmla="val 126556"/>
                  <a:gd name="adj2" fmla="val 102454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“I 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”</a:t>
                </a:r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ounded Rectangular Callout 64">
                <a:extLst>
                  <a:ext uri="{FF2B5EF4-FFF2-40B4-BE49-F238E27FC236}">
                    <a16:creationId xmlns:a16="http://schemas.microsoft.com/office/drawing/2014/main" id="{1AF14C8D-3262-7CD1-2C6F-CF0F18E76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" y="1484476"/>
                <a:ext cx="2691649" cy="1158930"/>
              </a:xfrm>
              <a:prstGeom prst="wedgeRoundRectCallout">
                <a:avLst>
                  <a:gd name="adj1" fmla="val 126556"/>
                  <a:gd name="adj2" fmla="val 102454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ular Callout 64">
            <a:extLst>
              <a:ext uri="{FF2B5EF4-FFF2-40B4-BE49-F238E27FC236}">
                <a16:creationId xmlns:a16="http://schemas.microsoft.com/office/drawing/2014/main" id="{6E217852-3787-79F1-088F-80A023CA726C}"/>
              </a:ext>
            </a:extLst>
          </p:cNvPr>
          <p:cNvSpPr>
            <a:spLocks noChangeAspect="1"/>
          </p:cNvSpPr>
          <p:nvPr/>
        </p:nvSpPr>
        <p:spPr>
          <a:xfrm>
            <a:off x="489504" y="5026051"/>
            <a:ext cx="2903264" cy="1158930"/>
          </a:xfrm>
          <a:prstGeom prst="wedgeRoundRectCallout">
            <a:avLst>
              <a:gd name="adj1" fmla="val 50753"/>
              <a:gd name="adj2" fmla="val -9359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“I’m too weak to use MPC”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ular Callout 64">
            <a:extLst>
              <a:ext uri="{FF2B5EF4-FFF2-40B4-BE49-F238E27FC236}">
                <a16:creationId xmlns:a16="http://schemas.microsoft.com/office/drawing/2014/main" id="{3941AB4D-4233-0402-3443-FEE6D2FFBA46}"/>
              </a:ext>
            </a:extLst>
          </p:cNvPr>
          <p:cNvSpPr>
            <a:spLocks noChangeAspect="1"/>
          </p:cNvSpPr>
          <p:nvPr/>
        </p:nvSpPr>
        <p:spPr>
          <a:xfrm>
            <a:off x="8862416" y="1346952"/>
            <a:ext cx="2903264" cy="1325562"/>
          </a:xfrm>
          <a:prstGeom prst="wedgeRoundRectCallout">
            <a:avLst>
              <a:gd name="adj1" fmla="val -82539"/>
              <a:gd name="adj2" fmla="val 18018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“Too many users,</a:t>
            </a:r>
            <a:br>
              <a:rPr lang="en-US" sz="2800" dirty="0">
                <a:solidFill>
                  <a:sysClr val="windowText" lastClr="000000"/>
                </a:solidFill>
              </a:rPr>
            </a:br>
            <a:r>
              <a:rPr lang="en-US" sz="2800" dirty="0">
                <a:solidFill>
                  <a:sysClr val="windowText" lastClr="000000"/>
                </a:solidFill>
              </a:rPr>
              <a:t>I can’t talk to everyone”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ular Callout 64">
            <a:extLst>
              <a:ext uri="{FF2B5EF4-FFF2-40B4-BE49-F238E27FC236}">
                <a16:creationId xmlns:a16="http://schemas.microsoft.com/office/drawing/2014/main" id="{5AEB071A-5FFA-21F9-0E6E-7BB4A87F89C3}"/>
              </a:ext>
            </a:extLst>
          </p:cNvPr>
          <p:cNvSpPr>
            <a:spLocks noChangeAspect="1"/>
          </p:cNvSpPr>
          <p:nvPr/>
        </p:nvSpPr>
        <p:spPr>
          <a:xfrm>
            <a:off x="500635" y="3041346"/>
            <a:ext cx="2903264" cy="1158930"/>
          </a:xfrm>
          <a:prstGeom prst="wedgeRoundRectCallout">
            <a:avLst>
              <a:gd name="adj1" fmla="val 114072"/>
              <a:gd name="adj2" fmla="val 17361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 also need to prevent DDoS”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E760CE-6533-02ED-5A45-BD6CCB2B062A}"/>
              </a:ext>
            </a:extLst>
          </p:cNvPr>
          <p:cNvSpPr/>
          <p:nvPr/>
        </p:nvSpPr>
        <p:spPr>
          <a:xfrm>
            <a:off x="3607567" y="1864967"/>
            <a:ext cx="4976863" cy="412398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</a:rPr>
              <a:t>Can we make everyone happy?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84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3" grpId="0" animBg="1"/>
      <p:bldP spid="16" grpId="0" animBg="1"/>
      <p:bldP spid="1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 in </a:t>
            </a:r>
            <a:r>
              <a:rPr lang="en-IL" dirty="0"/>
              <a:t>The GMPC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/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parties elect a c</a:t>
                </a:r>
                <a:r>
                  <a:rPr lang="en-IL" sz="3600" dirty="0"/>
                  <a:t>ommittee of 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60EE2ED-BDF9-8DD1-DFE3-8D3AB4DB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276" y="5042648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D7BE181-B88D-E00B-2C60-5C9F157CEFB5}"/>
              </a:ext>
            </a:extLst>
          </p:cNvPr>
          <p:cNvGrpSpPr/>
          <p:nvPr/>
        </p:nvGrpSpPr>
        <p:grpSpPr>
          <a:xfrm>
            <a:off x="3846970" y="4854402"/>
            <a:ext cx="1656306" cy="945476"/>
            <a:chOff x="3846970" y="4854402"/>
            <a:chExt cx="1656306" cy="94547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825D69-0FF1-D96B-C0CC-9651EBBBBB02}"/>
                </a:ext>
              </a:extLst>
            </p:cNvPr>
            <p:cNvGrpSpPr/>
            <p:nvPr/>
          </p:nvGrpSpPr>
          <p:grpSpPr>
            <a:xfrm>
              <a:off x="4117230" y="5020431"/>
              <a:ext cx="655372" cy="779447"/>
              <a:chOff x="4151254" y="5051171"/>
              <a:chExt cx="655372" cy="77944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5BE8E1F-7722-822D-AE59-B68BBC9C3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6327" l="2427" r="96117">
                            <a14:foregroundMark x1="33495" y1="15510" x2="33495" y2="15510"/>
                            <a14:foregroundMark x1="14078" y1="14694" x2="57767" y2="18367"/>
                            <a14:foregroundMark x1="57767" y1="18367" x2="75243" y2="23673"/>
                            <a14:foregroundMark x1="75243" y1="23673" x2="83495" y2="38367"/>
                            <a14:foregroundMark x1="83495" y1="38367" x2="71845" y2="69796"/>
                            <a14:foregroundMark x1="71845" y1="69796" x2="71359" y2="70204"/>
                            <a14:foregroundMark x1="32524" y1="10204" x2="57767" y2="11429"/>
                            <a14:foregroundMark x1="57767" y1="11429" x2="76214" y2="24490"/>
                            <a14:foregroundMark x1="76214" y1="24490" x2="83981" y2="46531"/>
                            <a14:foregroundMark x1="81553" y1="15510" x2="81553" y2="15510"/>
                            <a14:foregroundMark x1="75243" y1="11020" x2="30097" y2="10612"/>
                            <a14:foregroundMark x1="30097" y1="10612" x2="16505" y2="21224"/>
                            <a14:foregroundMark x1="12621" y1="24490" x2="12621" y2="24490"/>
                            <a14:foregroundMark x1="18932" y1="28163" x2="83981" y2="32653"/>
                            <a14:foregroundMark x1="83981" y1="32653" x2="91262" y2="30204"/>
                            <a14:foregroundMark x1="91262" y1="29388" x2="91262" y2="29388"/>
                            <a14:foregroundMark x1="91262" y1="24490" x2="91262" y2="24490"/>
                            <a14:foregroundMark x1="91262" y1="23265" x2="78155" y2="7755"/>
                            <a14:foregroundMark x1="78155" y1="7755" x2="28641" y2="7347"/>
                            <a14:foregroundMark x1="28641" y1="7347" x2="28641" y2="7347"/>
                            <a14:foregroundMark x1="38350" y1="4490" x2="38350" y2="4490"/>
                            <a14:foregroundMark x1="5340" y1="8980" x2="5340" y2="8980"/>
                            <a14:foregroundMark x1="6796" y1="6939" x2="6796" y2="6939"/>
                            <a14:foregroundMark x1="46602" y1="1224" x2="46602" y2="1224"/>
                            <a14:foregroundMark x1="96117" y1="15102" x2="96117" y2="15102"/>
                            <a14:foregroundMark x1="21845" y1="37143" x2="21845" y2="37143"/>
                            <a14:foregroundMark x1="20388" y1="35102" x2="20388" y2="35102"/>
                            <a14:foregroundMark x1="10194" y1="32653" x2="10194" y2="32653"/>
                            <a14:foregroundMark x1="6796" y1="32245" x2="6796" y2="32245"/>
                            <a14:foregroundMark x1="6311" y1="42041" x2="6311" y2="42041"/>
                            <a14:foregroundMark x1="6311" y1="39592" x2="20874" y2="73061"/>
                            <a14:foregroundMark x1="20874" y1="73061" x2="31068" y2="86122"/>
                            <a14:foregroundMark x1="31068" y1="86122" x2="48058" y2="89388"/>
                            <a14:foregroundMark x1="34466" y1="73061" x2="34466" y2="73061"/>
                            <a14:foregroundMark x1="33495" y1="75918" x2="33495" y2="75918"/>
                            <a14:foregroundMark x1="7282" y1="56735" x2="7282" y2="56735"/>
                            <a14:foregroundMark x1="9223" y1="62449" x2="9223" y2="62449"/>
                            <a14:foregroundMark x1="9223" y1="59592" x2="9223" y2="59592"/>
                            <a14:foregroundMark x1="9223" y1="58367" x2="9223" y2="58367"/>
                            <a14:foregroundMark x1="10194" y1="71429" x2="10194" y2="71429"/>
                            <a14:foregroundMark x1="11165" y1="82449" x2="11165" y2="82449"/>
                            <a14:foregroundMark x1="11650" y1="86531" x2="11650" y2="86531"/>
                            <a14:foregroundMark x1="17476" y1="90204" x2="17476" y2="90204"/>
                            <a14:foregroundMark x1="21359" y1="91020" x2="65049" y2="92245"/>
                            <a14:foregroundMark x1="65534" y1="92245" x2="82039" y2="89796"/>
                            <a14:foregroundMark x1="85922" y1="88980" x2="85922" y2="88980"/>
                            <a14:foregroundMark x1="83495" y1="91429" x2="83495" y2="91429"/>
                            <a14:foregroundMark x1="73301" y1="96327" x2="73301" y2="96327"/>
                            <a14:foregroundMark x1="32524" y1="22857" x2="32524" y2="22857"/>
                            <a14:foregroundMark x1="2427" y1="9388" x2="2427" y2="93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1254" y="5051171"/>
                <a:ext cx="655372" cy="779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6721D24-839B-6F9D-98C5-064BCD4A085B}"/>
                      </a:ext>
                    </a:extLst>
                  </p:cNvPr>
                  <p:cNvSpPr txBox="1"/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6721D24-839B-6F9D-98C5-064BCD4A08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3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6BA77C-C183-EBE1-F1A1-47D8A9DB29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6970" y="4854402"/>
              <a:ext cx="1656306" cy="779447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126F7-1453-9B4B-5918-9FEF7DE62550}"/>
              </a:ext>
            </a:extLst>
          </p:cNvPr>
          <p:cNvGrpSpPr/>
          <p:nvPr/>
        </p:nvGrpSpPr>
        <p:grpSpPr>
          <a:xfrm>
            <a:off x="4500582" y="3542005"/>
            <a:ext cx="1257952" cy="1702120"/>
            <a:chOff x="4500582" y="3542005"/>
            <a:chExt cx="1257952" cy="17021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8970D16-76D9-BE82-BA7D-0F9A3921E568}"/>
                </a:ext>
              </a:extLst>
            </p:cNvPr>
            <p:cNvGrpSpPr/>
            <p:nvPr/>
          </p:nvGrpSpPr>
          <p:grpSpPr>
            <a:xfrm>
              <a:off x="4500582" y="3940413"/>
              <a:ext cx="655372" cy="779447"/>
              <a:chOff x="4151254" y="5051171"/>
              <a:chExt cx="655372" cy="77944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AD28D64-30E5-4031-14F8-8D4D28C6D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6327" l="2427" r="96117">
                            <a14:foregroundMark x1="33495" y1="15510" x2="33495" y2="15510"/>
                            <a14:foregroundMark x1="14078" y1="14694" x2="57767" y2="18367"/>
                            <a14:foregroundMark x1="57767" y1="18367" x2="75243" y2="23673"/>
                            <a14:foregroundMark x1="75243" y1="23673" x2="83495" y2="38367"/>
                            <a14:foregroundMark x1="83495" y1="38367" x2="71845" y2="69796"/>
                            <a14:foregroundMark x1="71845" y1="69796" x2="71359" y2="70204"/>
                            <a14:foregroundMark x1="32524" y1="10204" x2="57767" y2="11429"/>
                            <a14:foregroundMark x1="57767" y1="11429" x2="76214" y2="24490"/>
                            <a14:foregroundMark x1="76214" y1="24490" x2="83981" y2="46531"/>
                            <a14:foregroundMark x1="81553" y1="15510" x2="81553" y2="15510"/>
                            <a14:foregroundMark x1="75243" y1="11020" x2="30097" y2="10612"/>
                            <a14:foregroundMark x1="30097" y1="10612" x2="16505" y2="21224"/>
                            <a14:foregroundMark x1="12621" y1="24490" x2="12621" y2="24490"/>
                            <a14:foregroundMark x1="18932" y1="28163" x2="83981" y2="32653"/>
                            <a14:foregroundMark x1="83981" y1="32653" x2="91262" y2="30204"/>
                            <a14:foregroundMark x1="91262" y1="29388" x2="91262" y2="29388"/>
                            <a14:foregroundMark x1="91262" y1="24490" x2="91262" y2="24490"/>
                            <a14:foregroundMark x1="91262" y1="23265" x2="78155" y2="7755"/>
                            <a14:foregroundMark x1="78155" y1="7755" x2="28641" y2="7347"/>
                            <a14:foregroundMark x1="28641" y1="7347" x2="28641" y2="7347"/>
                            <a14:foregroundMark x1="38350" y1="4490" x2="38350" y2="4490"/>
                            <a14:foregroundMark x1="5340" y1="8980" x2="5340" y2="8980"/>
                            <a14:foregroundMark x1="6796" y1="6939" x2="6796" y2="6939"/>
                            <a14:foregroundMark x1="46602" y1="1224" x2="46602" y2="1224"/>
                            <a14:foregroundMark x1="96117" y1="15102" x2="96117" y2="15102"/>
                            <a14:foregroundMark x1="21845" y1="37143" x2="21845" y2="37143"/>
                            <a14:foregroundMark x1="20388" y1="35102" x2="20388" y2="35102"/>
                            <a14:foregroundMark x1="10194" y1="32653" x2="10194" y2="32653"/>
                            <a14:foregroundMark x1="6796" y1="32245" x2="6796" y2="32245"/>
                            <a14:foregroundMark x1="6311" y1="42041" x2="6311" y2="42041"/>
                            <a14:foregroundMark x1="6311" y1="39592" x2="20874" y2="73061"/>
                            <a14:foregroundMark x1="20874" y1="73061" x2="31068" y2="86122"/>
                            <a14:foregroundMark x1="31068" y1="86122" x2="48058" y2="89388"/>
                            <a14:foregroundMark x1="34466" y1="73061" x2="34466" y2="73061"/>
                            <a14:foregroundMark x1="33495" y1="75918" x2="33495" y2="75918"/>
                            <a14:foregroundMark x1="7282" y1="56735" x2="7282" y2="56735"/>
                            <a14:foregroundMark x1="9223" y1="62449" x2="9223" y2="62449"/>
                            <a14:foregroundMark x1="9223" y1="59592" x2="9223" y2="59592"/>
                            <a14:foregroundMark x1="9223" y1="58367" x2="9223" y2="58367"/>
                            <a14:foregroundMark x1="10194" y1="71429" x2="10194" y2="71429"/>
                            <a14:foregroundMark x1="11165" y1="82449" x2="11165" y2="82449"/>
                            <a14:foregroundMark x1="11650" y1="86531" x2="11650" y2="86531"/>
                            <a14:foregroundMark x1="17476" y1="90204" x2="17476" y2="90204"/>
                            <a14:foregroundMark x1="21359" y1="91020" x2="65049" y2="92245"/>
                            <a14:foregroundMark x1="65534" y1="92245" x2="82039" y2="89796"/>
                            <a14:foregroundMark x1="85922" y1="88980" x2="85922" y2="88980"/>
                            <a14:foregroundMark x1="83495" y1="91429" x2="83495" y2="91429"/>
                            <a14:foregroundMark x1="73301" y1="96327" x2="73301" y2="96327"/>
                            <a14:foregroundMark x1="32524" y1="22857" x2="32524" y2="22857"/>
                            <a14:foregroundMark x1="2427" y1="9388" x2="2427" y2="93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1254" y="5051171"/>
                <a:ext cx="655372" cy="779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D72CB1E-1ACB-6D09-D6B2-C8814C6E5C02}"/>
                      </a:ext>
                    </a:extLst>
                  </p:cNvPr>
                  <p:cNvSpPr txBox="1"/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D72CB1E-1ACB-6D09-D6B2-C8814C6E5C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3E2A87-084B-B549-4680-5FC2F911DA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3374" y="3542005"/>
              <a:ext cx="1205160" cy="170212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2DEBE7-6740-DDA3-1BCD-B1BC700F2211}"/>
              </a:ext>
            </a:extLst>
          </p:cNvPr>
          <p:cNvGrpSpPr/>
          <p:nvPr/>
        </p:nvGrpSpPr>
        <p:grpSpPr>
          <a:xfrm>
            <a:off x="6472674" y="3521929"/>
            <a:ext cx="998979" cy="1722196"/>
            <a:chOff x="6472674" y="3521929"/>
            <a:chExt cx="998979" cy="172219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6BE5A7-F14F-DF69-5169-3D0120E0EE63}"/>
                </a:ext>
              </a:extLst>
            </p:cNvPr>
            <p:cNvGrpSpPr/>
            <p:nvPr/>
          </p:nvGrpSpPr>
          <p:grpSpPr>
            <a:xfrm>
              <a:off x="6816281" y="4043694"/>
              <a:ext cx="655372" cy="779447"/>
              <a:chOff x="4151254" y="5051171"/>
              <a:chExt cx="655372" cy="77944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4D5097-7E2D-06E6-7896-9BE067AE3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6327" l="2427" r="96117">
                            <a14:foregroundMark x1="33495" y1="15510" x2="33495" y2="15510"/>
                            <a14:foregroundMark x1="14078" y1="14694" x2="57767" y2="18367"/>
                            <a14:foregroundMark x1="57767" y1="18367" x2="75243" y2="23673"/>
                            <a14:foregroundMark x1="75243" y1="23673" x2="83495" y2="38367"/>
                            <a14:foregroundMark x1="83495" y1="38367" x2="71845" y2="69796"/>
                            <a14:foregroundMark x1="71845" y1="69796" x2="71359" y2="70204"/>
                            <a14:foregroundMark x1="32524" y1="10204" x2="57767" y2="11429"/>
                            <a14:foregroundMark x1="57767" y1="11429" x2="76214" y2="24490"/>
                            <a14:foregroundMark x1="76214" y1="24490" x2="83981" y2="46531"/>
                            <a14:foregroundMark x1="81553" y1="15510" x2="81553" y2="15510"/>
                            <a14:foregroundMark x1="75243" y1="11020" x2="30097" y2="10612"/>
                            <a14:foregroundMark x1="30097" y1="10612" x2="16505" y2="21224"/>
                            <a14:foregroundMark x1="12621" y1="24490" x2="12621" y2="24490"/>
                            <a14:foregroundMark x1="18932" y1="28163" x2="83981" y2="32653"/>
                            <a14:foregroundMark x1="83981" y1="32653" x2="91262" y2="30204"/>
                            <a14:foregroundMark x1="91262" y1="29388" x2="91262" y2="29388"/>
                            <a14:foregroundMark x1="91262" y1="24490" x2="91262" y2="24490"/>
                            <a14:foregroundMark x1="91262" y1="23265" x2="78155" y2="7755"/>
                            <a14:foregroundMark x1="78155" y1="7755" x2="28641" y2="7347"/>
                            <a14:foregroundMark x1="28641" y1="7347" x2="28641" y2="7347"/>
                            <a14:foregroundMark x1="38350" y1="4490" x2="38350" y2="4490"/>
                            <a14:foregroundMark x1="5340" y1="8980" x2="5340" y2="8980"/>
                            <a14:foregroundMark x1="6796" y1="6939" x2="6796" y2="6939"/>
                            <a14:foregroundMark x1="46602" y1="1224" x2="46602" y2="1224"/>
                            <a14:foregroundMark x1="96117" y1="15102" x2="96117" y2="15102"/>
                            <a14:foregroundMark x1="21845" y1="37143" x2="21845" y2="37143"/>
                            <a14:foregroundMark x1="20388" y1="35102" x2="20388" y2="35102"/>
                            <a14:foregroundMark x1="10194" y1="32653" x2="10194" y2="32653"/>
                            <a14:foregroundMark x1="6796" y1="32245" x2="6796" y2="32245"/>
                            <a14:foregroundMark x1="6311" y1="42041" x2="6311" y2="42041"/>
                            <a14:foregroundMark x1="6311" y1="39592" x2="20874" y2="73061"/>
                            <a14:foregroundMark x1="20874" y1="73061" x2="31068" y2="86122"/>
                            <a14:foregroundMark x1="31068" y1="86122" x2="48058" y2="89388"/>
                            <a14:foregroundMark x1="34466" y1="73061" x2="34466" y2="73061"/>
                            <a14:foregroundMark x1="33495" y1="75918" x2="33495" y2="75918"/>
                            <a14:foregroundMark x1="7282" y1="56735" x2="7282" y2="56735"/>
                            <a14:foregroundMark x1="9223" y1="62449" x2="9223" y2="62449"/>
                            <a14:foregroundMark x1="9223" y1="59592" x2="9223" y2="59592"/>
                            <a14:foregroundMark x1="9223" y1="58367" x2="9223" y2="58367"/>
                            <a14:foregroundMark x1="10194" y1="71429" x2="10194" y2="71429"/>
                            <a14:foregroundMark x1="11165" y1="82449" x2="11165" y2="82449"/>
                            <a14:foregroundMark x1="11650" y1="86531" x2="11650" y2="86531"/>
                            <a14:foregroundMark x1="17476" y1="90204" x2="17476" y2="90204"/>
                            <a14:foregroundMark x1="21359" y1="91020" x2="65049" y2="92245"/>
                            <a14:foregroundMark x1="65534" y1="92245" x2="82039" y2="89796"/>
                            <a14:foregroundMark x1="85922" y1="88980" x2="85922" y2="88980"/>
                            <a14:foregroundMark x1="83495" y1="91429" x2="83495" y2="91429"/>
                            <a14:foregroundMark x1="73301" y1="96327" x2="73301" y2="96327"/>
                            <a14:foregroundMark x1="32524" y1="22857" x2="32524" y2="22857"/>
                            <a14:foregroundMark x1="2427" y1="9388" x2="2427" y2="93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1254" y="5051171"/>
                <a:ext cx="655372" cy="779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C6E8454-E48B-45FF-F3E3-81383FA58DBF}"/>
                      </a:ext>
                    </a:extLst>
                  </p:cNvPr>
                  <p:cNvSpPr txBox="1"/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C6E8454-E48B-45FF-F3E3-81383FA58D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8C4A865-F1A2-0334-7424-FF8842776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2674" y="3521929"/>
              <a:ext cx="881793" cy="1722196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1C96A4-6754-A108-5A72-2C00C908BD3C}"/>
              </a:ext>
            </a:extLst>
          </p:cNvPr>
          <p:cNvGrpSpPr/>
          <p:nvPr/>
        </p:nvGrpSpPr>
        <p:grpSpPr>
          <a:xfrm>
            <a:off x="6688721" y="5042648"/>
            <a:ext cx="1656306" cy="891348"/>
            <a:chOff x="6688721" y="5042648"/>
            <a:chExt cx="1656306" cy="8913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29489A-0B42-C0BD-1430-6091BB2B60FC}"/>
                </a:ext>
              </a:extLst>
            </p:cNvPr>
            <p:cNvGrpSpPr/>
            <p:nvPr/>
          </p:nvGrpSpPr>
          <p:grpSpPr>
            <a:xfrm>
              <a:off x="7300551" y="5154549"/>
              <a:ext cx="655372" cy="779447"/>
              <a:chOff x="4151254" y="5051171"/>
              <a:chExt cx="655372" cy="77944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FF2964E-CF5A-507E-B3E8-565BBEB6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6327" l="2427" r="96117">
                            <a14:foregroundMark x1="33495" y1="15510" x2="33495" y2="15510"/>
                            <a14:foregroundMark x1="14078" y1="14694" x2="57767" y2="18367"/>
                            <a14:foregroundMark x1="57767" y1="18367" x2="75243" y2="23673"/>
                            <a14:foregroundMark x1="75243" y1="23673" x2="83495" y2="38367"/>
                            <a14:foregroundMark x1="83495" y1="38367" x2="71845" y2="69796"/>
                            <a14:foregroundMark x1="71845" y1="69796" x2="71359" y2="70204"/>
                            <a14:foregroundMark x1="32524" y1="10204" x2="57767" y2="11429"/>
                            <a14:foregroundMark x1="57767" y1="11429" x2="76214" y2="24490"/>
                            <a14:foregroundMark x1="76214" y1="24490" x2="83981" y2="46531"/>
                            <a14:foregroundMark x1="81553" y1="15510" x2="81553" y2="15510"/>
                            <a14:foregroundMark x1="75243" y1="11020" x2="30097" y2="10612"/>
                            <a14:foregroundMark x1="30097" y1="10612" x2="16505" y2="21224"/>
                            <a14:foregroundMark x1="12621" y1="24490" x2="12621" y2="24490"/>
                            <a14:foregroundMark x1="18932" y1="28163" x2="83981" y2="32653"/>
                            <a14:foregroundMark x1="83981" y1="32653" x2="91262" y2="30204"/>
                            <a14:foregroundMark x1="91262" y1="29388" x2="91262" y2="29388"/>
                            <a14:foregroundMark x1="91262" y1="24490" x2="91262" y2="24490"/>
                            <a14:foregroundMark x1="91262" y1="23265" x2="78155" y2="7755"/>
                            <a14:foregroundMark x1="78155" y1="7755" x2="28641" y2="7347"/>
                            <a14:foregroundMark x1="28641" y1="7347" x2="28641" y2="7347"/>
                            <a14:foregroundMark x1="38350" y1="4490" x2="38350" y2="4490"/>
                            <a14:foregroundMark x1="5340" y1="8980" x2="5340" y2="8980"/>
                            <a14:foregroundMark x1="6796" y1="6939" x2="6796" y2="6939"/>
                            <a14:foregroundMark x1="46602" y1="1224" x2="46602" y2="1224"/>
                            <a14:foregroundMark x1="96117" y1="15102" x2="96117" y2="15102"/>
                            <a14:foregroundMark x1="21845" y1="37143" x2="21845" y2="37143"/>
                            <a14:foregroundMark x1="20388" y1="35102" x2="20388" y2="35102"/>
                            <a14:foregroundMark x1="10194" y1="32653" x2="10194" y2="32653"/>
                            <a14:foregroundMark x1="6796" y1="32245" x2="6796" y2="32245"/>
                            <a14:foregroundMark x1="6311" y1="42041" x2="6311" y2="42041"/>
                            <a14:foregroundMark x1="6311" y1="39592" x2="20874" y2="73061"/>
                            <a14:foregroundMark x1="20874" y1="73061" x2="31068" y2="86122"/>
                            <a14:foregroundMark x1="31068" y1="86122" x2="48058" y2="89388"/>
                            <a14:foregroundMark x1="34466" y1="73061" x2="34466" y2="73061"/>
                            <a14:foregroundMark x1="33495" y1="75918" x2="33495" y2="75918"/>
                            <a14:foregroundMark x1="7282" y1="56735" x2="7282" y2="56735"/>
                            <a14:foregroundMark x1="9223" y1="62449" x2="9223" y2="62449"/>
                            <a14:foregroundMark x1="9223" y1="59592" x2="9223" y2="59592"/>
                            <a14:foregroundMark x1="9223" y1="58367" x2="9223" y2="58367"/>
                            <a14:foregroundMark x1="10194" y1="71429" x2="10194" y2="71429"/>
                            <a14:foregroundMark x1="11165" y1="82449" x2="11165" y2="82449"/>
                            <a14:foregroundMark x1="11650" y1="86531" x2="11650" y2="86531"/>
                            <a14:foregroundMark x1="17476" y1="90204" x2="17476" y2="90204"/>
                            <a14:foregroundMark x1="21359" y1="91020" x2="65049" y2="92245"/>
                            <a14:foregroundMark x1="65534" y1="92245" x2="82039" y2="89796"/>
                            <a14:foregroundMark x1="85922" y1="88980" x2="85922" y2="88980"/>
                            <a14:foregroundMark x1="83495" y1="91429" x2="83495" y2="91429"/>
                            <a14:foregroundMark x1="73301" y1="96327" x2="73301" y2="96327"/>
                            <a14:foregroundMark x1="32524" y1="22857" x2="32524" y2="22857"/>
                            <a14:foregroundMark x1="2427" y1="9388" x2="2427" y2="93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1254" y="5051171"/>
                <a:ext cx="655372" cy="7794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81987FD-7A4F-AC0F-9922-24293DEFBDB9}"/>
                      </a:ext>
                    </a:extLst>
                  </p:cNvPr>
                  <p:cNvSpPr txBox="1"/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32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81987FD-7A4F-AC0F-9922-24293DEFBD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6306" y="5201973"/>
                    <a:ext cx="505267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FB1272-FB1F-D5C3-159F-A693BC107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8721" y="5042648"/>
              <a:ext cx="1656306" cy="501625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47BB6F-26F7-716F-3BDC-721F87768EA8}"/>
              </a:ext>
            </a:extLst>
          </p:cNvPr>
          <p:cNvGrpSpPr/>
          <p:nvPr/>
        </p:nvGrpSpPr>
        <p:grpSpPr>
          <a:xfrm>
            <a:off x="3275978" y="2543051"/>
            <a:ext cx="5640042" cy="2499597"/>
            <a:chOff x="3275978" y="2543051"/>
            <a:chExt cx="5640042" cy="24995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BBF678-0953-F17D-72B5-7194F2636625}"/>
                </a:ext>
              </a:extLst>
            </p:cNvPr>
            <p:cNvGrpSpPr/>
            <p:nvPr/>
          </p:nvGrpSpPr>
          <p:grpSpPr>
            <a:xfrm>
              <a:off x="3275978" y="2543051"/>
              <a:ext cx="5640042" cy="2499597"/>
              <a:chOff x="3260170" y="2362615"/>
              <a:chExt cx="5640042" cy="2499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0E49659-A55B-3116-6D70-948B87C9C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26017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12A755-F1B8-010D-51BF-1E9B73461A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32922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FC8FA30-1249-9A19-25DE-C1ACD676A7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315206" y="2362615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D5417E-C639-B615-E50F-02D23C19E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248294" y="2362615"/>
                <a:ext cx="570992" cy="99895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/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sz="40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Lightest bin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blipFill>
                <a:blip r:embed="rId20"/>
                <a:stretch>
                  <a:fillRect l="-1681" b="-84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6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 in </a:t>
            </a:r>
            <a:r>
              <a:rPr lang="en-IL" dirty="0"/>
              <a:t>The GMPC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/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parties elect a c</a:t>
                </a:r>
                <a:r>
                  <a:rPr lang="en-IL" sz="3600" dirty="0"/>
                  <a:t>ommittee of 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60EE2ED-BDF9-8DD1-DFE3-8D3AB4DB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276" y="5042648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07494CED-8F93-25D5-595A-A5884E4D05D3}"/>
              </a:ext>
            </a:extLst>
          </p:cNvPr>
          <p:cNvGrpSpPr/>
          <p:nvPr/>
        </p:nvGrpSpPr>
        <p:grpSpPr>
          <a:xfrm>
            <a:off x="3846970" y="4854402"/>
            <a:ext cx="1701899" cy="945476"/>
            <a:chOff x="3846970" y="4854402"/>
            <a:chExt cx="1701899" cy="9454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62A893B-F5AC-243E-E2AC-76E6B98DC2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9138" y="5022135"/>
              <a:ext cx="759731" cy="759731"/>
              <a:chOff x="6226506" y="2231191"/>
              <a:chExt cx="3450336" cy="3450336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52016AC-4B29-63D4-DE55-F471A81811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869341B6-C8A9-394F-EE8A-BE30AE27F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8C1526FC-D7B0-B60C-4716-E1C9B6D48E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5F1EC8B2-77C6-0661-2AF4-7AEB2961C3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4B932F18-3279-5522-3A1B-756F78B93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357F44FC-D114-BE54-0D2B-511FF6B349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9F0863C9-4B4D-3A7E-67D2-500FAC5F9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5A33AABA-E8EF-F70E-08FE-D20ADBA67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DB856ACF-1322-6F60-5E32-09774675A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84F87EE-2A3A-097A-79A9-637C9CEFF2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5EC5FF6C-921D-4102-58F5-4F05DB36A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F364EA3-6BCB-3213-0956-D246D3C8CD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7BE181-B88D-E00B-2C60-5C9F157CEFB5}"/>
                </a:ext>
              </a:extLst>
            </p:cNvPr>
            <p:cNvGrpSpPr/>
            <p:nvPr/>
          </p:nvGrpSpPr>
          <p:grpSpPr>
            <a:xfrm>
              <a:off x="3846970" y="4854402"/>
              <a:ext cx="1656306" cy="945476"/>
              <a:chOff x="3846970" y="4854402"/>
              <a:chExt cx="1656306" cy="94547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825D69-0FF1-D96B-C0CC-9651EBBBBB02}"/>
                  </a:ext>
                </a:extLst>
              </p:cNvPr>
              <p:cNvGrpSpPr/>
              <p:nvPr/>
            </p:nvGrpSpPr>
            <p:grpSpPr>
              <a:xfrm>
                <a:off x="4117230" y="5020431"/>
                <a:ext cx="655372" cy="779447"/>
                <a:chOff x="4151254" y="5051171"/>
                <a:chExt cx="655372" cy="779447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5BE8E1F-7722-822D-AE59-B68BBC9C3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6721D24-839B-6F9D-98C5-064BCD4A0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6721D24-839B-6F9D-98C5-064BCD4A08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56BA77C-C183-EBE1-F1A1-47D8A9DB2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6970" y="4854402"/>
                <a:ext cx="1656306" cy="779447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47BB6F-26F7-716F-3BDC-721F87768EA8}"/>
              </a:ext>
            </a:extLst>
          </p:cNvPr>
          <p:cNvGrpSpPr/>
          <p:nvPr/>
        </p:nvGrpSpPr>
        <p:grpSpPr>
          <a:xfrm>
            <a:off x="3275978" y="2543051"/>
            <a:ext cx="5640042" cy="2499597"/>
            <a:chOff x="3275978" y="2543051"/>
            <a:chExt cx="5640042" cy="24995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BBF678-0953-F17D-72B5-7194F2636625}"/>
                </a:ext>
              </a:extLst>
            </p:cNvPr>
            <p:cNvGrpSpPr/>
            <p:nvPr/>
          </p:nvGrpSpPr>
          <p:grpSpPr>
            <a:xfrm>
              <a:off x="3275978" y="2543051"/>
              <a:ext cx="5640042" cy="2499597"/>
              <a:chOff x="3260170" y="2362615"/>
              <a:chExt cx="5640042" cy="2499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0E49659-A55B-3116-6D70-948B87C9C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26017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12A755-F1B8-010D-51BF-1E9B73461A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32922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FC8FA30-1249-9A19-25DE-C1ACD676A7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315206" y="2362615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D5417E-C639-B615-E50F-02D23C19E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248294" y="2362615"/>
                <a:ext cx="570992" cy="99895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/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sz="40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Lightest bin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blipFill>
                <a:blip r:embed="rId16"/>
                <a:stretch>
                  <a:fillRect l="-1681" b="-84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626BA17-F7C6-6B10-4206-6EFC1BF3C6F8}"/>
              </a:ext>
            </a:extLst>
          </p:cNvPr>
          <p:cNvGrpSpPr/>
          <p:nvPr/>
        </p:nvGrpSpPr>
        <p:grpSpPr>
          <a:xfrm>
            <a:off x="6688721" y="5042648"/>
            <a:ext cx="2146395" cy="934955"/>
            <a:chOff x="6688721" y="5042648"/>
            <a:chExt cx="2146395" cy="93495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71C96A4-6754-A108-5A72-2C00C908BD3C}"/>
                </a:ext>
              </a:extLst>
            </p:cNvPr>
            <p:cNvGrpSpPr/>
            <p:nvPr/>
          </p:nvGrpSpPr>
          <p:grpSpPr>
            <a:xfrm>
              <a:off x="6688721" y="5042648"/>
              <a:ext cx="1656306" cy="891348"/>
              <a:chOff x="6688721" y="5042648"/>
              <a:chExt cx="1656306" cy="8913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729489A-0B42-C0BD-1430-6091BB2B60FC}"/>
                  </a:ext>
                </a:extLst>
              </p:cNvPr>
              <p:cNvGrpSpPr/>
              <p:nvPr/>
            </p:nvGrpSpPr>
            <p:grpSpPr>
              <a:xfrm>
                <a:off x="7300551" y="5154549"/>
                <a:ext cx="655372" cy="779447"/>
                <a:chOff x="4151254" y="5051171"/>
                <a:chExt cx="655372" cy="77944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FF2964E-CF5A-507E-B3E8-565BBEB61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81987FD-7A4F-AC0F-9922-24293DEFBD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81987FD-7A4F-AC0F-9922-24293DEFBD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EFB1272-FB1F-D5C3-159F-A693BC1074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8721" y="5042648"/>
                <a:ext cx="1656306" cy="501625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E7F337-FE05-FA2C-B8CE-D12FC46176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75385" y="5217872"/>
              <a:ext cx="759731" cy="759731"/>
              <a:chOff x="6226506" y="2231191"/>
              <a:chExt cx="3450336" cy="34503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5BA26E4-44B8-2663-4FA1-0051D0C013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171DAE6C-3E5A-2D8F-02CA-DE989AB24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769AC8F6-B99C-44C7-BEC4-E9B4B4AEB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AD605E9-37B3-22C8-44DC-AAC3205B5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AACBF3-E6F7-218A-AB6A-846D1E035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476D938F-B1F3-ACCE-F7C2-3B1DA21D6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AC2D782-A004-4C4C-92B5-70BCB48BD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7887CF8-6312-96F1-BD4E-DEDF22EF7C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443D30BE-E906-7FF4-4A87-CA407B3DC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65922FF3-3207-FAF8-4E30-A67C043FB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D887801-D638-7749-1571-615E4A2A1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662BE69-61F8-A912-6A19-6A062410F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E0DA912-AA40-D3AF-1C32-1F5FD3FC20BD}"/>
              </a:ext>
            </a:extLst>
          </p:cNvPr>
          <p:cNvGrpSpPr/>
          <p:nvPr/>
        </p:nvGrpSpPr>
        <p:grpSpPr>
          <a:xfrm>
            <a:off x="6472674" y="3521929"/>
            <a:ext cx="1785579" cy="1722196"/>
            <a:chOff x="6472674" y="3521929"/>
            <a:chExt cx="1785579" cy="172219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C2DEBE7-6740-DDA3-1BCD-B1BC700F2211}"/>
                </a:ext>
              </a:extLst>
            </p:cNvPr>
            <p:cNvGrpSpPr/>
            <p:nvPr/>
          </p:nvGrpSpPr>
          <p:grpSpPr>
            <a:xfrm>
              <a:off x="6472674" y="3521929"/>
              <a:ext cx="998979" cy="1722196"/>
              <a:chOff x="6472674" y="3521929"/>
              <a:chExt cx="998979" cy="172219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D6BE5A7-F14F-DF69-5169-3D0120E0EE63}"/>
                  </a:ext>
                </a:extLst>
              </p:cNvPr>
              <p:cNvGrpSpPr/>
              <p:nvPr/>
            </p:nvGrpSpPr>
            <p:grpSpPr>
              <a:xfrm>
                <a:off x="6816281" y="4043694"/>
                <a:ext cx="655372" cy="779447"/>
                <a:chOff x="4151254" y="5051171"/>
                <a:chExt cx="655372" cy="779447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3A4D5097-7E2D-06E6-7896-9BE067AE3A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C6E8454-E48B-45FF-F3E3-81383FA58D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C6E8454-E48B-45FF-F3E3-81383FA58D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8C4A865-F1A2-0334-7424-FF8842776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2674" y="3521929"/>
                <a:ext cx="881793" cy="1722196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34D0F5-4B3A-5726-BE89-0275569E46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98522" y="4038351"/>
              <a:ext cx="759731" cy="759731"/>
              <a:chOff x="6226506" y="2231191"/>
              <a:chExt cx="3450336" cy="345033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61852FF-346B-1C6A-92BB-E1DD8E6588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996C404A-C4A0-89D1-DB2A-881601C0A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A37BBDC7-5B68-DFC3-19F4-4011A32C7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58DD2D00-63E2-90AC-CDFA-B633B31BC1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E0BEC3CD-39EA-C87C-278B-5FDFC9ADAF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623EBB4E-4893-7082-2931-D859AAA044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B1523418-F074-28CA-AC59-50E357A4E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FEF9AA48-5B67-9AD5-9B50-ACA1815AF8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2B62BB32-B103-FB84-AC93-D2EBD4B65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17C7850-A2CB-D319-2A36-913A0715E1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30DD074-8FFD-6536-C1E0-3050B74C9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ED6D0EE-80EA-11E9-1CAD-3D3D28ECF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BC5CA21-237D-16E1-F50B-733550DC78E2}"/>
              </a:ext>
            </a:extLst>
          </p:cNvPr>
          <p:cNvGrpSpPr/>
          <p:nvPr/>
        </p:nvGrpSpPr>
        <p:grpSpPr>
          <a:xfrm>
            <a:off x="4500582" y="3542005"/>
            <a:ext cx="1420423" cy="1702120"/>
            <a:chOff x="4500582" y="3542005"/>
            <a:chExt cx="1420423" cy="17021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126F7-1453-9B4B-5918-9FEF7DE62550}"/>
                </a:ext>
              </a:extLst>
            </p:cNvPr>
            <p:cNvGrpSpPr/>
            <p:nvPr/>
          </p:nvGrpSpPr>
          <p:grpSpPr>
            <a:xfrm>
              <a:off x="4500582" y="3542005"/>
              <a:ext cx="1257952" cy="1702120"/>
              <a:chOff x="4500582" y="3542005"/>
              <a:chExt cx="1257952" cy="170212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8970D16-76D9-BE82-BA7D-0F9A3921E568}"/>
                  </a:ext>
                </a:extLst>
              </p:cNvPr>
              <p:cNvGrpSpPr/>
              <p:nvPr/>
            </p:nvGrpSpPr>
            <p:grpSpPr>
              <a:xfrm>
                <a:off x="4500582" y="3940413"/>
                <a:ext cx="655372" cy="779447"/>
                <a:chOff x="4151254" y="5051171"/>
                <a:chExt cx="655372" cy="779447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AD28D64-30E5-4031-14F8-8D4D28C6D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D72CB1E-1ACB-6D09-D6B2-C8814C6E5C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D72CB1E-1ACB-6D09-D6B2-C8814C6E5C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3E2A87-084B-B549-4680-5FC2F911D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53374" y="3542005"/>
                <a:ext cx="1205160" cy="1702120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472EE5-9C19-0AC3-F7AF-1AB5D2B466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61274" y="3946763"/>
              <a:ext cx="759731" cy="759731"/>
              <a:chOff x="6226506" y="2231191"/>
              <a:chExt cx="3450336" cy="345033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E9D028B-7ECB-7B66-9AEF-72B73FEA72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2A038EE7-5015-B008-2C16-BFA266E31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57918C4A-72FB-1E19-0B14-31D040F75C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F94E427-53BC-6600-7A09-416B368D2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2B83DBFE-12E9-CA81-4BC1-BE5DCA30C9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052FB690-C112-5AB6-BBBA-96C48454DF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F70B2F18-6735-FA0A-17AA-A9678A2F62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45B9BE56-20D3-82BF-1199-455EFEDB9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C857E6EE-8D43-EC5E-CB9E-4209720AA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18EEC3B1-0174-F960-75F2-FA69D7CFF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92130C8E-15DC-5F7F-3E1B-B29B368D0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CA89409-AE29-A56B-9DAB-A7122819A0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218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 in </a:t>
            </a:r>
            <a:r>
              <a:rPr lang="en-IL" dirty="0"/>
              <a:t>The GMPC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/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parties elect a c</a:t>
                </a:r>
                <a:r>
                  <a:rPr lang="en-IL" sz="3600" dirty="0"/>
                  <a:t>ommittee of 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9F7E75-1FFF-E8FD-791C-A12AFB70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4151"/>
                <a:ext cx="6989927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60EE2ED-BDF9-8DD1-DFE3-8D3AB4DB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276" y="5042648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07494CED-8F93-25D5-595A-A5884E4D05D3}"/>
              </a:ext>
            </a:extLst>
          </p:cNvPr>
          <p:cNvGrpSpPr/>
          <p:nvPr/>
        </p:nvGrpSpPr>
        <p:grpSpPr>
          <a:xfrm>
            <a:off x="3846970" y="4854402"/>
            <a:ext cx="1701899" cy="945476"/>
            <a:chOff x="3846970" y="4854402"/>
            <a:chExt cx="1701899" cy="9454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62A893B-F5AC-243E-E2AC-76E6B98DC2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9138" y="5022135"/>
              <a:ext cx="759731" cy="759731"/>
              <a:chOff x="6226506" y="2231191"/>
              <a:chExt cx="3450336" cy="345033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52016AC-4B29-63D4-DE55-F471A81811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869341B6-C8A9-394F-EE8A-BE30AE27F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8C1526FC-D7B0-B60C-4716-E1C9B6D48E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5F1EC8B2-77C6-0661-2AF4-7AEB2961C3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4B932F18-3279-5522-3A1B-756F78B93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357F44FC-D114-BE54-0D2B-511FF6B349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9F0863C9-4B4D-3A7E-67D2-500FAC5F9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5A33AABA-E8EF-F70E-08FE-D20ADBA67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DB856ACF-1322-6F60-5E32-09774675A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84F87EE-2A3A-097A-79A9-637C9CEFF2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5EC5FF6C-921D-4102-58F5-4F05DB36A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F364EA3-6BCB-3213-0956-D246D3C8CD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7"/>
              </a:xfrm>
              <a:prstGeom prst="ellipse">
                <a:avLst/>
              </a:prstGeom>
              <a:noFill/>
              <a:ln w="19050">
                <a:solidFill>
                  <a:srgbClr val="FF2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7BE181-B88D-E00B-2C60-5C9F157CEFB5}"/>
                </a:ext>
              </a:extLst>
            </p:cNvPr>
            <p:cNvGrpSpPr/>
            <p:nvPr/>
          </p:nvGrpSpPr>
          <p:grpSpPr>
            <a:xfrm>
              <a:off x="3846970" y="4854402"/>
              <a:ext cx="1656306" cy="945476"/>
              <a:chOff x="3846970" y="4854402"/>
              <a:chExt cx="1656306" cy="94547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825D69-0FF1-D96B-C0CC-9651EBBBBB02}"/>
                  </a:ext>
                </a:extLst>
              </p:cNvPr>
              <p:cNvGrpSpPr/>
              <p:nvPr/>
            </p:nvGrpSpPr>
            <p:grpSpPr>
              <a:xfrm>
                <a:off x="4117230" y="5020431"/>
                <a:ext cx="655372" cy="779447"/>
                <a:chOff x="4151254" y="5051171"/>
                <a:chExt cx="655372" cy="779447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5BE8E1F-7722-822D-AE59-B68BBC9C3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6721D24-839B-6F9D-98C5-064BCD4A0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6721D24-839B-6F9D-98C5-064BCD4A08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56BA77C-C183-EBE1-F1A1-47D8A9DB2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6970" y="4854402"/>
                <a:ext cx="1656306" cy="779447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47BB6F-26F7-716F-3BDC-721F87768EA8}"/>
              </a:ext>
            </a:extLst>
          </p:cNvPr>
          <p:cNvGrpSpPr/>
          <p:nvPr/>
        </p:nvGrpSpPr>
        <p:grpSpPr>
          <a:xfrm>
            <a:off x="3275978" y="2543051"/>
            <a:ext cx="5640042" cy="2499597"/>
            <a:chOff x="3275978" y="2543051"/>
            <a:chExt cx="5640042" cy="24995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BBF678-0953-F17D-72B5-7194F2636625}"/>
                </a:ext>
              </a:extLst>
            </p:cNvPr>
            <p:cNvGrpSpPr/>
            <p:nvPr/>
          </p:nvGrpSpPr>
          <p:grpSpPr>
            <a:xfrm>
              <a:off x="3275978" y="2543051"/>
              <a:ext cx="5640042" cy="2499597"/>
              <a:chOff x="3260170" y="2362615"/>
              <a:chExt cx="5640042" cy="2499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0E49659-A55B-3116-6D70-948B87C9C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26017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12A755-F1B8-010D-51BF-1E9B73461A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329220" y="386325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FC8FA30-1249-9A19-25DE-C1ACD676A7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315206" y="2362615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D5417E-C639-B615-E50F-02D23C19E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248294" y="2362615"/>
                <a:ext cx="570992" cy="99895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/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sz="40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F03E1C-4FF8-E4BE-3F9C-4BDE82A101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426" y="2688585"/>
                  <a:ext cx="739305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Lightest bin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ular Callout 64">
                <a:extLst>
                  <a:ext uri="{FF2B5EF4-FFF2-40B4-BE49-F238E27FC236}">
                    <a16:creationId xmlns:a16="http://schemas.microsoft.com/office/drawing/2014/main" id="{C466BE0B-B8DD-FD61-B63C-91EA3BD4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1" y="5756008"/>
                <a:ext cx="2515581" cy="717493"/>
              </a:xfrm>
              <a:prstGeom prst="wedgeRoundRectCallout">
                <a:avLst>
                  <a:gd name="adj1" fmla="val 126812"/>
                  <a:gd name="adj2" fmla="val 11782"/>
                  <a:gd name="adj3" fmla="val 16667"/>
                </a:avLst>
              </a:prstGeom>
              <a:blipFill>
                <a:blip r:embed="rId16"/>
                <a:stretch>
                  <a:fillRect l="-1681" b="-84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626BA17-F7C6-6B10-4206-6EFC1BF3C6F8}"/>
              </a:ext>
            </a:extLst>
          </p:cNvPr>
          <p:cNvGrpSpPr/>
          <p:nvPr/>
        </p:nvGrpSpPr>
        <p:grpSpPr>
          <a:xfrm>
            <a:off x="6688721" y="5042648"/>
            <a:ext cx="2146395" cy="934955"/>
            <a:chOff x="6688721" y="5042648"/>
            <a:chExt cx="2146395" cy="93495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71C96A4-6754-A108-5A72-2C00C908BD3C}"/>
                </a:ext>
              </a:extLst>
            </p:cNvPr>
            <p:cNvGrpSpPr/>
            <p:nvPr/>
          </p:nvGrpSpPr>
          <p:grpSpPr>
            <a:xfrm>
              <a:off x="6688721" y="5042648"/>
              <a:ext cx="1656306" cy="891348"/>
              <a:chOff x="6688721" y="5042648"/>
              <a:chExt cx="1656306" cy="8913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729489A-0B42-C0BD-1430-6091BB2B60FC}"/>
                  </a:ext>
                </a:extLst>
              </p:cNvPr>
              <p:cNvGrpSpPr/>
              <p:nvPr/>
            </p:nvGrpSpPr>
            <p:grpSpPr>
              <a:xfrm>
                <a:off x="7300551" y="5154549"/>
                <a:ext cx="655372" cy="779447"/>
                <a:chOff x="4151254" y="5051171"/>
                <a:chExt cx="655372" cy="77944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FF2964E-CF5A-507E-B3E8-565BBEB61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96327" l="2427" r="96117">
                              <a14:foregroundMark x1="33495" y1="15510" x2="33495" y2="15510"/>
                              <a14:foregroundMark x1="14078" y1="14694" x2="57767" y2="18367"/>
                              <a14:foregroundMark x1="57767" y1="18367" x2="75243" y2="23673"/>
                              <a14:foregroundMark x1="75243" y1="23673" x2="83495" y2="38367"/>
                              <a14:foregroundMark x1="83495" y1="38367" x2="71845" y2="69796"/>
                              <a14:foregroundMark x1="71845" y1="69796" x2="71359" y2="70204"/>
                              <a14:foregroundMark x1="32524" y1="10204" x2="57767" y2="11429"/>
                              <a14:foregroundMark x1="57767" y1="11429" x2="76214" y2="24490"/>
                              <a14:foregroundMark x1="76214" y1="24490" x2="83981" y2="46531"/>
                              <a14:foregroundMark x1="81553" y1="15510" x2="81553" y2="15510"/>
                              <a14:foregroundMark x1="75243" y1="11020" x2="30097" y2="10612"/>
                              <a14:foregroundMark x1="30097" y1="10612" x2="16505" y2="21224"/>
                              <a14:foregroundMark x1="12621" y1="24490" x2="12621" y2="24490"/>
                              <a14:foregroundMark x1="18932" y1="28163" x2="83981" y2="32653"/>
                              <a14:foregroundMark x1="83981" y1="32653" x2="91262" y2="30204"/>
                              <a14:foregroundMark x1="91262" y1="29388" x2="91262" y2="29388"/>
                              <a14:foregroundMark x1="91262" y1="24490" x2="91262" y2="24490"/>
                              <a14:foregroundMark x1="91262" y1="23265" x2="78155" y2="7755"/>
                              <a14:foregroundMark x1="78155" y1="7755" x2="28641" y2="7347"/>
                              <a14:foregroundMark x1="28641" y1="7347" x2="28641" y2="7347"/>
                              <a14:foregroundMark x1="38350" y1="4490" x2="38350" y2="4490"/>
                              <a14:foregroundMark x1="5340" y1="8980" x2="5340" y2="8980"/>
                              <a14:foregroundMark x1="6796" y1="6939" x2="6796" y2="6939"/>
                              <a14:foregroundMark x1="46602" y1="1224" x2="46602" y2="1224"/>
                              <a14:foregroundMark x1="96117" y1="15102" x2="96117" y2="15102"/>
                              <a14:foregroundMark x1="21845" y1="37143" x2="21845" y2="37143"/>
                              <a14:foregroundMark x1="20388" y1="35102" x2="20388" y2="35102"/>
                              <a14:foregroundMark x1="10194" y1="32653" x2="10194" y2="32653"/>
                              <a14:foregroundMark x1="6796" y1="32245" x2="6796" y2="32245"/>
                              <a14:foregroundMark x1="6311" y1="42041" x2="6311" y2="42041"/>
                              <a14:foregroundMark x1="6311" y1="39592" x2="20874" y2="73061"/>
                              <a14:foregroundMark x1="20874" y1="73061" x2="31068" y2="86122"/>
                              <a14:foregroundMark x1="31068" y1="86122" x2="48058" y2="89388"/>
                              <a14:foregroundMark x1="34466" y1="73061" x2="34466" y2="73061"/>
                              <a14:foregroundMark x1="33495" y1="75918" x2="33495" y2="75918"/>
                              <a14:foregroundMark x1="7282" y1="56735" x2="7282" y2="56735"/>
                              <a14:foregroundMark x1="9223" y1="62449" x2="9223" y2="62449"/>
                              <a14:foregroundMark x1="9223" y1="59592" x2="9223" y2="59592"/>
                              <a14:foregroundMark x1="9223" y1="58367" x2="9223" y2="58367"/>
                              <a14:foregroundMark x1="10194" y1="71429" x2="10194" y2="71429"/>
                              <a14:foregroundMark x1="11165" y1="82449" x2="11165" y2="82449"/>
                              <a14:foregroundMark x1="11650" y1="86531" x2="11650" y2="86531"/>
                              <a14:foregroundMark x1="17476" y1="90204" x2="17476" y2="90204"/>
                              <a14:foregroundMark x1="21359" y1="91020" x2="65049" y2="92245"/>
                              <a14:foregroundMark x1="65534" y1="92245" x2="82039" y2="89796"/>
                              <a14:foregroundMark x1="85922" y1="88980" x2="85922" y2="88980"/>
                              <a14:foregroundMark x1="83495" y1="91429" x2="83495" y2="91429"/>
                              <a14:foregroundMark x1="73301" y1="96327" x2="73301" y2="96327"/>
                              <a14:foregroundMark x1="32524" y1="22857" x2="32524" y2="22857"/>
                              <a14:foregroundMark x1="2427" y1="9388" x2="2427" y2="938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1254" y="5051171"/>
                  <a:ext cx="655372" cy="7794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81987FD-7A4F-AC0F-9922-24293DEFBD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sz="32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81987FD-7A4F-AC0F-9922-24293DEFBD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6306" y="5201973"/>
                      <a:ext cx="505267" cy="58477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EFB1272-FB1F-D5C3-159F-A693BC1074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8721" y="5042648"/>
                <a:ext cx="1656306" cy="501625"/>
              </a:xfrm>
              <a:prstGeom prst="straightConnector1">
                <a:avLst/>
              </a:prstGeom>
              <a:ln w="19050" cmpd="sng">
                <a:miter lim="800000"/>
                <a:headEnd type="non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E7F337-FE05-FA2C-B8CE-D12FC46176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75385" y="5217872"/>
              <a:ext cx="759731" cy="759731"/>
              <a:chOff x="6226506" y="2231191"/>
              <a:chExt cx="3450336" cy="34503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5BA26E4-44B8-2663-4FA1-0051D0C013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6589" y="2551863"/>
                <a:ext cx="2790171" cy="2808991"/>
                <a:chOff x="3559163" y="1262710"/>
                <a:chExt cx="5060023" cy="5094153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171DAE6C-3E5A-2D8F-02CA-DE989AB24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60340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769AC8F6-B99C-44C7-BEC4-E9B4B4AEB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5357909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AD605E9-37B3-22C8-44DC-AAC3205B5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486844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AACBF3-E6F7-218A-AB6A-846D1E035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4027097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476D938F-B1F3-ACCE-F7C2-3B1DA21D6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8048194" y="2675728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AC2D782-A004-4C4C-92B5-70BCB48BD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718967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7887CF8-6312-96F1-BD4E-DEDF22EF7C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5768484" y="1262710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443D30BE-E906-7FF4-4A87-CA407B3DC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7289" y="1646564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65922FF3-3207-FAF8-4E30-A67C043FB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3559163" y="2678546"/>
                  <a:ext cx="570992" cy="998954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D887801-D638-7749-1571-615E4A2A1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961" b="82796" l="15470" r="81215">
                              <a14:foregroundMark x1="38122" y1="12545" x2="38122" y2="12545"/>
                              <a14:foregroundMark x1="23757" y1="11470" x2="57459" y2="11828"/>
                              <a14:foregroundMark x1="57459" y1="11828" x2="70166" y2="25090"/>
                              <a14:foregroundMark x1="70166" y1="25090" x2="56354" y2="71685"/>
                              <a14:foregroundMark x1="56354" y1="71685" x2="45304" y2="82796"/>
                              <a14:foregroundMark x1="45304" y1="82796" x2="37017" y2="62007"/>
                              <a14:foregroundMark x1="37017" y1="62007" x2="42541" y2="30108"/>
                              <a14:foregroundMark x1="23757" y1="9319" x2="23757" y2="9319"/>
                              <a14:foregroundMark x1="31492" y1="8961" x2="69061" y2="11111"/>
                              <a14:foregroundMark x1="71823" y1="11111" x2="71823" y2="11111"/>
                              <a14:foregroundMark x1="74586" y1="11111" x2="74586" y2="11111"/>
                              <a14:foregroundMark x1="79558" y1="11470" x2="79558" y2="11470"/>
                              <a14:foregroundMark x1="79558" y1="13262" x2="77348" y2="12903"/>
                              <a14:foregroundMark x1="22099" y1="11111" x2="22099" y2="11111"/>
                              <a14:foregroundMark x1="19337" y1="9677" x2="19337" y2="9677"/>
                              <a14:foregroundMark x1="16022" y1="18280" x2="16022" y2="18280"/>
                              <a14:foregroundMark x1="16022" y1="17563" x2="16022" y2="17563"/>
                              <a14:foregroundMark x1="16022" y1="17563" x2="16022" y2="17563"/>
                              <a14:foregroundMark x1="17660" y1="18996" x2="25967" y2="46953"/>
                              <a14:foregroundMark x1="17447" y1="18280" x2="17660" y2="18996"/>
                              <a14:foregroundMark x1="17340" y1="17921" x2="17447" y2="18280"/>
                              <a14:foregroundMark x1="17127" y1="17204" x2="17340" y2="17921"/>
                              <a14:foregroundMark x1="25967" y1="46953" x2="39227" y2="63441"/>
                              <a14:foregroundMark x1="39227" y1="63441" x2="39779" y2="63441"/>
                              <a14:foregroundMark x1="17127" y1="27957" x2="20442" y2="72043"/>
                              <a14:foregroundMark x1="20442" y1="72043" x2="21547" y2="73835"/>
                              <a14:foregroundMark x1="18232" y1="69176" x2="18232" y2="69176"/>
                              <a14:foregroundMark x1="18232" y1="75627" x2="18232" y2="75627"/>
                              <a14:foregroundMark x1="19890" y1="79211" x2="19890" y2="79211"/>
                              <a14:foregroundMark x1="21547" y1="79211" x2="40331" y2="79570"/>
                              <a14:foregroundMark x1="23204" y1="83154" x2="23204" y2="83154"/>
                              <a14:foregroundMark x1="55249" y1="79211" x2="55249" y2="79211"/>
                              <a14:foregroundMark x1="51934" y1="82079" x2="51934" y2="82079"/>
                              <a14:foregroundMark x1="59116" y1="82437" x2="59116" y2="82437"/>
                              <a14:foregroundMark x1="60773" y1="81004" x2="60773" y2="81004"/>
                              <a14:foregroundMark x1="60773" y1="80287" x2="60773" y2="80287"/>
                              <a14:foregroundMark x1="58564" y1="77061" x2="58564" y2="77061"/>
                              <a14:foregroundMark x1="71823" y1="77061" x2="71823" y2="77061"/>
                              <a14:foregroundMark x1="67403" y1="77419" x2="67403" y2="77419"/>
                              <a14:foregroundMark x1="65746" y1="77419" x2="65746" y2="77419"/>
                              <a14:foregroundMark x1="63536" y1="77419" x2="75138" y2="76703"/>
                              <a14:foregroundMark x1="69613" y1="80287" x2="62431" y2="82437"/>
                              <a14:foregroundMark x1="74033" y1="81720" x2="74033" y2="81720"/>
                              <a14:foregroundMark x1="76243" y1="81362" x2="76243" y2="81362"/>
                              <a14:foregroundMark x1="80110" y1="74910" x2="80110" y2="74910"/>
                              <a14:foregroundMark x1="80663" y1="73835" x2="80663" y2="61290"/>
                              <a14:foregroundMark x1="80663" y1="56989" x2="79558" y2="34409"/>
                              <a14:foregroundMark x1="80110" y1="37276" x2="80110" y2="44086"/>
                              <a14:foregroundMark x1="81215" y1="43011" x2="81215" y2="43011"/>
                              <a14:foregroundMark x1="81215" y1="41935" x2="81215" y2="41935"/>
                              <a14:foregroundMark x1="81215" y1="37276" x2="81215" y2="37276"/>
                              <a14:foregroundMark x1="81215" y1="34409" x2="81215" y2="34409"/>
                              <a14:foregroundMark x1="80663" y1="31900" x2="80663" y2="31900"/>
                              <a14:foregroundMark x1="80663" y1="29032" x2="80663" y2="29032"/>
                              <a14:foregroundMark x1="50276" y1="81004" x2="50276" y2="81004"/>
                              <a14:foregroundMark x1="80663" y1="24014" x2="80663" y2="24014"/>
                              <a14:backgroundMark x1="13260" y1="17921" x2="13260" y2="17921"/>
                              <a14:backgroundMark x1="13812" y1="17921" x2="13812" y2="17921"/>
                              <a14:backgroundMark x1="13812" y1="18280" x2="13812" y2="18280"/>
                              <a14:backgroundMark x1="14365" y1="17921" x2="14365" y2="17921"/>
                              <a14:backgroundMark x1="14365" y1="18996" x2="14365" y2="1899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5457" t="7031" r="15368" b="14458"/>
                <a:stretch/>
              </p:blipFill>
              <p:spPr>
                <a:xfrm>
                  <a:off x="4341432" y="4868444"/>
                  <a:ext cx="570992" cy="998954"/>
                </a:xfrm>
                <a:prstGeom prst="rect">
                  <a:avLst/>
                </a:prstGeom>
              </p:spPr>
            </p:pic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662BE69-61F8-A912-6A19-6A062410F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6506" y="2231191"/>
                <a:ext cx="3450336" cy="3450336"/>
              </a:xfrm>
              <a:prstGeom prst="ellipse">
                <a:avLst/>
              </a:prstGeom>
              <a:noFill/>
              <a:ln w="19050">
                <a:solidFill>
                  <a:srgbClr val="FF2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3CD61CA-7088-E953-BCB7-C60BC4430FD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3970507" y="2409974"/>
            <a:ext cx="1210254" cy="1259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8B0535-A0D8-CE07-953F-72D1CD5E73B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7032792" y="2409974"/>
            <a:ext cx="1210254" cy="12598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7234C6-E619-0999-9B78-936040DAEF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1663" y="4397119"/>
            <a:ext cx="1548227" cy="1548227"/>
          </a:xfrm>
          <a:prstGeom prst="rect">
            <a:avLst/>
          </a:prstGeom>
        </p:spPr>
      </p:pic>
      <p:sp>
        <p:nvSpPr>
          <p:cNvPr id="92" name="Rounded Rectangular Callout 64">
            <a:extLst>
              <a:ext uri="{FF2B5EF4-FFF2-40B4-BE49-F238E27FC236}">
                <a16:creationId xmlns:a16="http://schemas.microsoft.com/office/drawing/2014/main" id="{46AC60B6-186A-E81D-9494-30A53CB6AD45}"/>
              </a:ext>
            </a:extLst>
          </p:cNvPr>
          <p:cNvSpPr>
            <a:spLocks noChangeAspect="1"/>
          </p:cNvSpPr>
          <p:nvPr/>
        </p:nvSpPr>
        <p:spPr>
          <a:xfrm>
            <a:off x="9404308" y="3825678"/>
            <a:ext cx="2515581" cy="717493"/>
          </a:xfrm>
          <a:prstGeom prst="wedgeRoundRectCallout">
            <a:avLst>
              <a:gd name="adj1" fmla="val -71040"/>
              <a:gd name="adj2" fmla="val 16181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All malicious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C748-7D06-B57C-2EBD-26D88C2C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Tool 1: Personal Committees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08DC45-5310-4E02-BEFE-0BAFA1BB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282" y="3997664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702A1D-0052-4F00-C967-D8C0AE3D0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322041" y="4336412"/>
            <a:ext cx="570992" cy="9989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7A574F5-B23F-E00D-9D6B-111D46454FEB}"/>
              </a:ext>
            </a:extLst>
          </p:cNvPr>
          <p:cNvGrpSpPr>
            <a:grpSpLocks noChangeAspect="1"/>
          </p:cNvGrpSpPr>
          <p:nvPr/>
        </p:nvGrpSpPr>
        <p:grpSpPr>
          <a:xfrm>
            <a:off x="5069682" y="1510373"/>
            <a:ext cx="2906403" cy="2906403"/>
            <a:chOff x="6226506" y="2231191"/>
            <a:chExt cx="3450336" cy="345033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64003E-8ACC-5879-4C2D-8C22C41103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341BCC3-FA88-1DBC-545A-98D10700E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5F77787-5A95-F7BC-D4B6-710765081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AB32405-18A3-B158-A10B-B2C0B9F797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9AD7014-D1A2-9EC6-0F88-A4E5C4FEB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19FA03B-E158-D85D-3D03-6D962B144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D3CE967-BBCF-1976-8BA3-C015E574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F413F80-BB37-A718-ACBC-D958DDDDD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5559BB1-FDB0-51F7-204B-F2551AF2A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12D985C-5674-F2AF-BAC1-9A10E7DBE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2AEAE8D-7A9B-9182-C3E5-034415C887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6FF3FC-03C6-ADBC-AACF-7C9788D86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0965CF0-B1A0-4FFA-091D-B9DAB90B3C40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>
            <a:off x="4723727" y="4835889"/>
            <a:ext cx="3598314" cy="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15714-FF44-14B0-75DE-AF22CD79D845}"/>
                  </a:ext>
                </a:extLst>
              </p:cNvPr>
              <p:cNvSpPr txBox="1"/>
              <p:nvPr/>
            </p:nvSpPr>
            <p:spPr>
              <a:xfrm>
                <a:off x="8254132" y="2608431"/>
                <a:ext cx="25156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15714-FF44-14B0-75DE-AF22CD79D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132" y="2608431"/>
                <a:ext cx="251566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C748-7D06-B57C-2EBD-26D88C2C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Tool 1: Personal Committees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08DC45-5310-4E02-BEFE-0BAFA1BB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282" y="2370577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702A1D-0052-4F00-C967-D8C0AE3D0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322041" y="2709325"/>
            <a:ext cx="570992" cy="9989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AC8705-0E28-FFF9-1EE6-B38B170E5051}"/>
              </a:ext>
            </a:extLst>
          </p:cNvPr>
          <p:cNvGrpSpPr/>
          <p:nvPr/>
        </p:nvGrpSpPr>
        <p:grpSpPr>
          <a:xfrm>
            <a:off x="4723727" y="2021334"/>
            <a:ext cx="3598314" cy="584775"/>
            <a:chOff x="4723727" y="2276827"/>
            <a:chExt cx="3598314" cy="584775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0965CF0-B1A0-4FFA-091D-B9DAB90B3C40}"/>
                </a:ext>
              </a:extLst>
            </p:cNvPr>
            <p:cNvCxnSpPr>
              <a:cxnSpLocks/>
            </p:cNvCxnSpPr>
            <p:nvPr/>
          </p:nvCxnSpPr>
          <p:spPr>
            <a:xfrm>
              <a:off x="4723727" y="2845732"/>
              <a:ext cx="3598314" cy="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2DDBB02-0FFE-DCB1-4C94-4C7E0A022122}"/>
                    </a:ext>
                  </a:extLst>
                </p:cNvPr>
                <p:cNvSpPr txBox="1"/>
                <p:nvPr/>
              </p:nvSpPr>
              <p:spPr>
                <a:xfrm>
                  <a:off x="5333808" y="2276827"/>
                  <a:ext cx="237815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Com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2DDBB02-0FFE-DCB1-4C94-4C7E0A022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808" y="2276827"/>
                  <a:ext cx="2378152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CF172-157E-F708-6141-4DCC68123D81}"/>
              </a:ext>
            </a:extLst>
          </p:cNvPr>
          <p:cNvGrpSpPr/>
          <p:nvPr/>
        </p:nvGrpSpPr>
        <p:grpSpPr>
          <a:xfrm>
            <a:off x="4723727" y="2660920"/>
            <a:ext cx="3598314" cy="584775"/>
            <a:chOff x="4723727" y="2315768"/>
            <a:chExt cx="3598314" cy="58477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1F94D4-F926-6B48-2D70-11DC1BD0FDA5}"/>
                </a:ext>
              </a:extLst>
            </p:cNvPr>
            <p:cNvCxnSpPr>
              <a:cxnSpLocks/>
            </p:cNvCxnSpPr>
            <p:nvPr/>
          </p:nvCxnSpPr>
          <p:spPr>
            <a:xfrm>
              <a:off x="4723727" y="2845732"/>
              <a:ext cx="3598314" cy="0"/>
            </a:xfrm>
            <a:prstGeom prst="straightConnector1">
              <a:avLst/>
            </a:prstGeom>
            <a:ln w="19050" cmpd="sng">
              <a:miter lim="800000"/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BA6A8-14F7-315C-2639-9F442D3DC3A0}"/>
                    </a:ext>
                  </a:extLst>
                </p:cNvPr>
                <p:cNvSpPr txBox="1"/>
                <p:nvPr/>
              </p:nvSpPr>
              <p:spPr>
                <a:xfrm>
                  <a:off x="6285287" y="2315768"/>
                  <a:ext cx="4751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BA6A8-14F7-315C-2639-9F442D3DC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287" y="2315768"/>
                  <a:ext cx="47519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75B4CB-00E5-DD29-2E0C-C23403EDBDAA}"/>
              </a:ext>
            </a:extLst>
          </p:cNvPr>
          <p:cNvGrpSpPr/>
          <p:nvPr/>
        </p:nvGrpSpPr>
        <p:grpSpPr>
          <a:xfrm>
            <a:off x="4723727" y="3245695"/>
            <a:ext cx="3598314" cy="584776"/>
            <a:chOff x="4723727" y="2260956"/>
            <a:chExt cx="3598314" cy="58477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FCEAFD-A1EA-7D13-8AB6-996D978E77C4}"/>
                </a:ext>
              </a:extLst>
            </p:cNvPr>
            <p:cNvCxnSpPr>
              <a:cxnSpLocks/>
            </p:cNvCxnSpPr>
            <p:nvPr/>
          </p:nvCxnSpPr>
          <p:spPr>
            <a:xfrm>
              <a:off x="4723727" y="2845732"/>
              <a:ext cx="3598314" cy="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9955A95-1A33-BCC6-F9A3-30A8FEDF9A15}"/>
                    </a:ext>
                  </a:extLst>
                </p:cNvPr>
                <p:cNvSpPr txBox="1"/>
                <p:nvPr/>
              </p:nvSpPr>
              <p:spPr>
                <a:xfrm>
                  <a:off x="5480675" y="2260956"/>
                  <a:ext cx="20844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Decom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en-IL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9955A95-1A33-BCC6-F9A3-30A8FEDF9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675" y="2260956"/>
                  <a:ext cx="208441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2B2208-283E-0783-B744-8469A400FC5F}"/>
                  </a:ext>
                </a:extLst>
              </p:cNvPr>
              <p:cNvSpPr txBox="1"/>
              <p:nvPr/>
            </p:nvSpPr>
            <p:spPr>
              <a:xfrm>
                <a:off x="3452802" y="4029109"/>
                <a:ext cx="12709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2B2208-283E-0783-B744-8469A400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02" y="4029109"/>
                <a:ext cx="1270925" cy="584775"/>
              </a:xfrm>
              <a:prstGeom prst="rect">
                <a:avLst/>
              </a:prstGeom>
              <a:blipFill>
                <a:blip r:embed="rId9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D56916-39A4-F812-ADC1-D95D7EEEB920}"/>
                  </a:ext>
                </a:extLst>
              </p:cNvPr>
              <p:cNvSpPr txBox="1"/>
              <p:nvPr/>
            </p:nvSpPr>
            <p:spPr>
              <a:xfrm>
                <a:off x="7972074" y="4030770"/>
                <a:ext cx="12709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D56916-39A4-F812-ADC1-D95D7EEE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74" y="4030770"/>
                <a:ext cx="1270925" cy="584775"/>
              </a:xfrm>
              <a:prstGeom prst="rect">
                <a:avLst/>
              </a:prstGeom>
              <a:blipFill>
                <a:blip r:embed="rId10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11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C3F9974-876F-4168-EAF9-051961BCD543}"/>
              </a:ext>
            </a:extLst>
          </p:cNvPr>
          <p:cNvCxnSpPr>
            <a:cxnSpLocks noChangeAspect="1"/>
          </p:cNvCxnSpPr>
          <p:nvPr/>
        </p:nvCxnSpPr>
        <p:spPr>
          <a:xfrm>
            <a:off x="1812303" y="2335356"/>
            <a:ext cx="5088727" cy="87175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3AC748-7D06-B57C-2EBD-26D88C2C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Tool 1: Personal Committees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08DC45-5310-4E02-BEFE-0BAFA1BB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484" y="1499168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702A1D-0052-4F00-C967-D8C0AE3D0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8104772" y="3248068"/>
            <a:ext cx="570992" cy="9989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A08740-015E-1796-9D19-EE3F8ABF6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1" b="82796" l="15470" r="81215">
                        <a14:foregroundMark x1="38122" y1="12545" x2="38122" y2="12545"/>
                        <a14:foregroundMark x1="23757" y1="11470" x2="57459" y2="11828"/>
                        <a14:foregroundMark x1="57459" y1="11828" x2="70166" y2="25090"/>
                        <a14:foregroundMark x1="70166" y1="25090" x2="56354" y2="71685"/>
                        <a14:foregroundMark x1="56354" y1="71685" x2="45304" y2="82796"/>
                        <a14:foregroundMark x1="45304" y1="82796" x2="37017" y2="62007"/>
                        <a14:foregroundMark x1="37017" y1="62007" x2="42541" y2="30108"/>
                        <a14:foregroundMark x1="23757" y1="9319" x2="23757" y2="9319"/>
                        <a14:foregroundMark x1="31492" y1="8961" x2="69061" y2="11111"/>
                        <a14:foregroundMark x1="71823" y1="11111" x2="71823" y2="11111"/>
                        <a14:foregroundMark x1="74586" y1="11111" x2="74586" y2="11111"/>
                        <a14:foregroundMark x1="79558" y1="11470" x2="79558" y2="11470"/>
                        <a14:foregroundMark x1="79558" y1="13262" x2="77348" y2="12903"/>
                        <a14:foregroundMark x1="22099" y1="11111" x2="22099" y2="11111"/>
                        <a14:foregroundMark x1="19337" y1="9677" x2="19337" y2="9677"/>
                        <a14:foregroundMark x1="16022" y1="18280" x2="16022" y2="18280"/>
                        <a14:foregroundMark x1="16022" y1="17563" x2="16022" y2="17563"/>
                        <a14:foregroundMark x1="16022" y1="17563" x2="16022" y2="17563"/>
                        <a14:foregroundMark x1="17660" y1="18996" x2="25967" y2="46953"/>
                        <a14:foregroundMark x1="17447" y1="18280" x2="17660" y2="18996"/>
                        <a14:foregroundMark x1="17340" y1="17921" x2="17447" y2="18280"/>
                        <a14:foregroundMark x1="17127" y1="17204" x2="17340" y2="17921"/>
                        <a14:foregroundMark x1="25967" y1="46953" x2="39227" y2="63441"/>
                        <a14:foregroundMark x1="39227" y1="63441" x2="39779" y2="63441"/>
                        <a14:foregroundMark x1="17127" y1="27957" x2="20442" y2="72043"/>
                        <a14:foregroundMark x1="20442" y1="72043" x2="21547" y2="73835"/>
                        <a14:foregroundMark x1="18232" y1="69176" x2="18232" y2="69176"/>
                        <a14:foregroundMark x1="18232" y1="75627" x2="18232" y2="75627"/>
                        <a14:foregroundMark x1="19890" y1="79211" x2="19890" y2="79211"/>
                        <a14:foregroundMark x1="21547" y1="79211" x2="40331" y2="79570"/>
                        <a14:foregroundMark x1="23204" y1="83154" x2="23204" y2="83154"/>
                        <a14:foregroundMark x1="55249" y1="79211" x2="55249" y2="79211"/>
                        <a14:foregroundMark x1="51934" y1="82079" x2="51934" y2="82079"/>
                        <a14:foregroundMark x1="59116" y1="82437" x2="59116" y2="82437"/>
                        <a14:foregroundMark x1="60773" y1="81004" x2="60773" y2="81004"/>
                        <a14:foregroundMark x1="60773" y1="80287" x2="60773" y2="80287"/>
                        <a14:foregroundMark x1="58564" y1="77061" x2="58564" y2="77061"/>
                        <a14:foregroundMark x1="71823" y1="77061" x2="71823" y2="77061"/>
                        <a14:foregroundMark x1="67403" y1="77419" x2="67403" y2="77419"/>
                        <a14:foregroundMark x1="65746" y1="77419" x2="65746" y2="77419"/>
                        <a14:foregroundMark x1="63536" y1="77419" x2="75138" y2="76703"/>
                        <a14:foregroundMark x1="69613" y1="80287" x2="62431" y2="82437"/>
                        <a14:foregroundMark x1="74033" y1="81720" x2="74033" y2="81720"/>
                        <a14:foregroundMark x1="76243" y1="81362" x2="76243" y2="81362"/>
                        <a14:foregroundMark x1="80110" y1="74910" x2="80110" y2="74910"/>
                        <a14:foregroundMark x1="80663" y1="73835" x2="80663" y2="61290"/>
                        <a14:foregroundMark x1="80663" y1="56989" x2="79558" y2="34409"/>
                        <a14:foregroundMark x1="80110" y1="37276" x2="80110" y2="44086"/>
                        <a14:foregroundMark x1="81215" y1="43011" x2="81215" y2="43011"/>
                        <a14:foregroundMark x1="81215" y1="41935" x2="81215" y2="41935"/>
                        <a14:foregroundMark x1="81215" y1="37276" x2="81215" y2="37276"/>
                        <a14:foregroundMark x1="81215" y1="34409" x2="81215" y2="34409"/>
                        <a14:foregroundMark x1="80663" y1="31900" x2="80663" y2="31900"/>
                        <a14:foregroundMark x1="80663" y1="29032" x2="80663" y2="29032"/>
                        <a14:foregroundMark x1="50276" y1="81004" x2="50276" y2="81004"/>
                        <a14:foregroundMark x1="80663" y1="24014" x2="80663" y2="24014"/>
                        <a14:backgroundMark x1="13260" y1="17921" x2="13260" y2="17921"/>
                        <a14:backgroundMark x1="13812" y1="17921" x2="13812" y2="17921"/>
                        <a14:backgroundMark x1="13812" y1="18280" x2="13812" y2="18280"/>
                        <a14:backgroundMark x1="14365" y1="17921" x2="14365" y2="17921"/>
                        <a14:backgroundMark x1="14365" y1="18996" x2="14365" y2="18996"/>
                      </a14:backgroundRemoval>
                    </a14:imgEffect>
                  </a14:imgLayer>
                </a14:imgProps>
              </a:ext>
            </a:extLst>
          </a:blip>
          <a:srcRect l="15457" t="7031" r="15368" b="14458"/>
          <a:stretch/>
        </p:blipFill>
        <p:spPr>
          <a:xfrm>
            <a:off x="3386230" y="3245466"/>
            <a:ext cx="570992" cy="9989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AB989B1-BE99-6D49-63FF-DEEE89875FEE}"/>
              </a:ext>
            </a:extLst>
          </p:cNvPr>
          <p:cNvGrpSpPr/>
          <p:nvPr/>
        </p:nvGrpSpPr>
        <p:grpSpPr>
          <a:xfrm>
            <a:off x="1946558" y="2081802"/>
            <a:ext cx="3450336" cy="3450336"/>
            <a:chOff x="6226506" y="2231191"/>
            <a:chExt cx="3450336" cy="34503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3EF2BB2-A75A-62C5-4CC9-FE6A3150F5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79F02E9-4947-10A6-F71A-E28F62971A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D36E5CF-8B22-21E3-C080-40B28C1197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03D8C57-D8C5-74E8-37D1-6A94D424E0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53578FD-725A-43AD-1F8F-EDAFDFB935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C88879C-9D56-8621-45FC-F2BBA0A54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6DF74F6-6DC7-E278-2057-BED2E4C5BE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C73808F-C5F9-B3EE-8059-7DC44FAA5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1B6314C-F94E-527C-8424-CDFED9439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E6F98F8-E5C6-EC78-AFC5-C0B11BD6B4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B841295-70B7-7934-F9CE-2D4CA58DA9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8E0221-0E03-6F0D-5B1B-B666484C4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A574F5-B23F-E00D-9D6B-111D46454FEB}"/>
              </a:ext>
            </a:extLst>
          </p:cNvPr>
          <p:cNvGrpSpPr/>
          <p:nvPr/>
        </p:nvGrpSpPr>
        <p:grpSpPr>
          <a:xfrm>
            <a:off x="6742450" y="2081802"/>
            <a:ext cx="3450336" cy="3450336"/>
            <a:chOff x="6226506" y="2231191"/>
            <a:chExt cx="3450336" cy="345033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64003E-8ACC-5879-4C2D-8C22C41103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341BCC3-FA88-1DBC-545A-98D10700E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5F77787-5A95-F7BC-D4B6-710765081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AB32405-18A3-B158-A10B-B2C0B9F797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9AD7014-D1A2-9EC6-0F88-A4E5C4FEB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19FA03B-E158-D85D-3D03-6D962B144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D3CE967-BBCF-1976-8BA3-C015E574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F413F80-BB37-A718-ACBC-D958DDDDD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5559BB1-FDB0-51F7-204B-F2551AF2A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12D985C-5674-F2AF-BAC1-9A10E7DBE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2AEAE8D-7A9B-9182-C3E5-034415C887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6FF3FC-03C6-ADBC-AACF-7C9788D86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F78619B-69D7-A862-CEAB-25017E722BCC}"/>
              </a:ext>
            </a:extLst>
          </p:cNvPr>
          <p:cNvCxnSpPr>
            <a:cxnSpLocks/>
            <a:stCxn id="40" idx="3"/>
            <a:endCxn id="36" idx="1"/>
          </p:cNvCxnSpPr>
          <p:nvPr/>
        </p:nvCxnSpPr>
        <p:spPr>
          <a:xfrm>
            <a:off x="3957222" y="3744943"/>
            <a:ext cx="4147550" cy="2602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C40DB8A-CB8F-92AB-14F3-0B7C2DCCC677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616476" y="2916442"/>
            <a:ext cx="1769754" cy="828501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0965CF0-B1A0-4FFA-091D-B9DAB90B3C4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797929" y="2337393"/>
            <a:ext cx="6306843" cy="1058765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7638F6F-CBCC-5D3F-E804-CB923383E266}"/>
              </a:ext>
            </a:extLst>
          </p:cNvPr>
          <p:cNvCxnSpPr>
            <a:cxnSpLocks noChangeAspect="1"/>
          </p:cNvCxnSpPr>
          <p:nvPr/>
        </p:nvCxnSpPr>
        <p:spPr>
          <a:xfrm>
            <a:off x="1630850" y="2931202"/>
            <a:ext cx="472223" cy="221069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A42D9E2-839F-898A-8870-F98424546668}"/>
              </a:ext>
            </a:extLst>
          </p:cNvPr>
          <p:cNvCxnSpPr>
            <a:cxnSpLocks noChangeAspect="1"/>
          </p:cNvCxnSpPr>
          <p:nvPr/>
        </p:nvCxnSpPr>
        <p:spPr>
          <a:xfrm>
            <a:off x="5396894" y="3759764"/>
            <a:ext cx="1345556" cy="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5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F9BD-3F77-6A0D-635E-68075FD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Honest Server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3E0CE-1E46-E0DB-17FE-609986CB6D00}"/>
              </a:ext>
            </a:extLst>
          </p:cNvPr>
          <p:cNvGrpSpPr/>
          <p:nvPr/>
        </p:nvGrpSpPr>
        <p:grpSpPr>
          <a:xfrm>
            <a:off x="1946558" y="2081802"/>
            <a:ext cx="3450336" cy="3450336"/>
            <a:chOff x="6226506" y="2231191"/>
            <a:chExt cx="3450336" cy="34503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901E1D-BC53-BC04-6D9F-9EB55A49A3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939519-73A1-81F3-29EE-5E562AB38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6733F5-81EB-C71E-EFA3-5BCBB1192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5435D5C-A518-6959-8ACA-87DB7A686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D06F74F-49A0-C266-2EBA-5DA51B20D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E5C646B-D238-E470-24D6-0694482587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8661B6-91EC-DB85-D6BC-C188DA508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1D05732-2973-A8D6-D9EB-4A3FC7E4D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700E21D-924E-4BB9-E53F-61F8CE28E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A24D0-93A5-91B2-BF30-CBBEF0E0C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F70B6E-DE90-6531-FCC5-D3EF73ADB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3EDC10-B169-FE6B-DF92-5C04346C2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282149-A9B4-35D7-0567-FD9958446243}"/>
              </a:ext>
            </a:extLst>
          </p:cNvPr>
          <p:cNvGrpSpPr/>
          <p:nvPr/>
        </p:nvGrpSpPr>
        <p:grpSpPr>
          <a:xfrm>
            <a:off x="6158332" y="2081802"/>
            <a:ext cx="3450336" cy="3450336"/>
            <a:chOff x="6226506" y="2231191"/>
            <a:chExt cx="3450336" cy="34503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1F962A-C350-46B4-119A-6165C8B49A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6CA8DD5-D884-2C48-1A94-CFE2070D7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BB0786E-5E29-146C-E618-4CF32B22A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8D71FC7-44C9-63F1-7BAC-C0E2FF960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D9E9CB-912D-BC8A-90CB-A32503EB8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4D08E8-A379-F18A-8AE6-4A0D3FFA0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CE841D-2710-761B-157B-8CC4EA711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2C71B2F-9A90-8829-9DD3-E46041CA9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20A6EAE-1652-242E-83F0-C95B5E058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A2DC5D0-0AA6-7173-DA6D-82AA696C8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A117C76-440B-50B5-B027-70632944D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2430F5-BE63-0569-53BD-335A6CD69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A0A5AA9-817A-705A-022B-D523674DA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5576" y="2081801"/>
            <a:ext cx="627415" cy="6274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2695E-07C9-B185-A064-C83490B25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2096" y="2296599"/>
            <a:ext cx="627415" cy="6274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995D26-5BDC-6205-9D41-75AF6B850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7814" y="2829637"/>
            <a:ext cx="627415" cy="627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C8382B-94F8-05BA-4CB3-898E3687C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133" y="3578889"/>
            <a:ext cx="627415" cy="62741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F5F27E-B867-4DC2-4B24-F341F27D635F}"/>
              </a:ext>
            </a:extLst>
          </p:cNvPr>
          <p:cNvSpPr txBox="1"/>
          <p:nvPr/>
        </p:nvSpPr>
        <p:spPr>
          <a:xfrm>
            <a:off x="3494893" y="5621231"/>
            <a:ext cx="5072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Effectively honest parties</a:t>
            </a:r>
            <a:endParaRPr lang="en-US" sz="3200" dirty="0"/>
          </a:p>
          <a:p>
            <a:r>
              <a:rPr lang="en-US" sz="3200" dirty="0"/>
              <a:t>No message is blocked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37932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C4E467C-F2FB-0D3B-B856-09A9B0DC7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4105" y="3812929"/>
            <a:ext cx="1324385" cy="1632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0EF9BD-3F77-6A0D-635E-68075FD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Malicious Server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3E0CE-1E46-E0DB-17FE-609986CB6D00}"/>
              </a:ext>
            </a:extLst>
          </p:cNvPr>
          <p:cNvGrpSpPr/>
          <p:nvPr/>
        </p:nvGrpSpPr>
        <p:grpSpPr>
          <a:xfrm>
            <a:off x="1654458" y="2818402"/>
            <a:ext cx="3450336" cy="3450336"/>
            <a:chOff x="6226506" y="2231191"/>
            <a:chExt cx="3450336" cy="34503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901E1D-BC53-BC04-6D9F-9EB55A49A3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939519-73A1-81F3-29EE-5E562AB38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6733F5-81EB-C71E-EFA3-5BCBB1192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5435D5C-A518-6959-8ACA-87DB7A686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D06F74F-49A0-C266-2EBA-5DA51B20D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E5C646B-D238-E470-24D6-0694482587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8661B6-91EC-DB85-D6BC-C188DA508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1D05732-2973-A8D6-D9EB-4A3FC7E4D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700E21D-924E-4BB9-E53F-61F8CE28E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A24D0-93A5-91B2-BF30-CBBEF0E0C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F70B6E-DE90-6531-FCC5-D3EF73ADB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3EDC10-B169-FE6B-DF92-5C04346C2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282149-A9B4-35D7-0567-FD9958446243}"/>
              </a:ext>
            </a:extLst>
          </p:cNvPr>
          <p:cNvGrpSpPr/>
          <p:nvPr/>
        </p:nvGrpSpPr>
        <p:grpSpPr>
          <a:xfrm>
            <a:off x="6704432" y="2818402"/>
            <a:ext cx="3450336" cy="3450336"/>
            <a:chOff x="6226506" y="2231191"/>
            <a:chExt cx="3450336" cy="34503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1F962A-C350-46B4-119A-6165C8B49A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6CA8DD5-D884-2C48-1A94-CFE2070D7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BB0786E-5E29-146C-E618-4CF32B22A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8D71FC7-44C9-63F1-7BAC-C0E2FF960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D9E9CB-912D-BC8A-90CB-A32503EB8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4D08E8-A379-F18A-8AE6-4A0D3FFA0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CE841D-2710-761B-157B-8CC4EA711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2C71B2F-9A90-8829-9DD3-E46041CA9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20A6EAE-1652-242E-83F0-C95B5E058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A2DC5D0-0AA6-7173-DA6D-82AA696C8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A117C76-440B-50B5-B027-70632944D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2430F5-BE63-0569-53BD-335A6CD69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A0A5AA9-817A-705A-022B-D523674DAB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476" y="2818401"/>
            <a:ext cx="627415" cy="6274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2695E-07C9-B185-A064-C83490B25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996" y="3033199"/>
            <a:ext cx="627415" cy="6274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995D26-5BDC-6205-9D41-75AF6B8501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3914" y="3566237"/>
            <a:ext cx="627415" cy="627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C8382B-94F8-05BA-4CB3-898E3687C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233" y="4315489"/>
            <a:ext cx="627415" cy="6274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B38D62-CD65-BD2F-8923-DE61174AFF7B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08" y="1462107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BA76C5-E0BA-1AAA-00A3-C8376378BC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994" y="4107368"/>
            <a:ext cx="808752" cy="872404"/>
          </a:xfrm>
          <a:prstGeom prst="rect">
            <a:avLst/>
          </a:prstGeom>
        </p:spPr>
      </p:pic>
      <p:sp>
        <p:nvSpPr>
          <p:cNvPr id="30" name="Rounded Rectangular Callout 64">
            <a:extLst>
              <a:ext uri="{FF2B5EF4-FFF2-40B4-BE49-F238E27FC236}">
                <a16:creationId xmlns:a16="http://schemas.microsoft.com/office/drawing/2014/main" id="{24CF8091-EF00-3666-AB2E-545BFFAB258D}"/>
              </a:ext>
            </a:extLst>
          </p:cNvPr>
          <p:cNvSpPr>
            <a:spLocks noChangeAspect="1"/>
          </p:cNvSpPr>
          <p:nvPr/>
        </p:nvSpPr>
        <p:spPr>
          <a:xfrm>
            <a:off x="9351288" y="2151389"/>
            <a:ext cx="2590657" cy="717493"/>
          </a:xfrm>
          <a:prstGeom prst="wedgeRoundRectCallout">
            <a:avLst>
              <a:gd name="adj1" fmla="val -45065"/>
              <a:gd name="adj2" fmla="val 9096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“I’m on to you”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F204675-EFAF-5901-5D28-7229A6BF1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056" y="724238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0 L 0.06628 0.0009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F9BD-3F77-6A0D-635E-68075FD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Malicious Server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3E0CE-1E46-E0DB-17FE-609986CB6D00}"/>
              </a:ext>
            </a:extLst>
          </p:cNvPr>
          <p:cNvGrpSpPr/>
          <p:nvPr/>
        </p:nvGrpSpPr>
        <p:grpSpPr>
          <a:xfrm>
            <a:off x="1654458" y="2818402"/>
            <a:ext cx="3450336" cy="3450336"/>
            <a:chOff x="6226506" y="2231191"/>
            <a:chExt cx="3450336" cy="34503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901E1D-BC53-BC04-6D9F-9EB55A49A3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939519-73A1-81F3-29EE-5E562AB38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6733F5-81EB-C71E-EFA3-5BCBB1192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5435D5C-A518-6959-8ACA-87DB7A686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D06F74F-49A0-C266-2EBA-5DA51B20D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E5C646B-D238-E470-24D6-0694482587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8661B6-91EC-DB85-D6BC-C188DA508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1D05732-2973-A8D6-D9EB-4A3FC7E4D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700E21D-924E-4BB9-E53F-61F8CE28E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A24D0-93A5-91B2-BF30-CBBEF0E0C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F70B6E-DE90-6531-FCC5-D3EF73ADB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3EDC10-B169-FE6B-DF92-5C04346C2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282149-A9B4-35D7-0567-FD9958446243}"/>
              </a:ext>
            </a:extLst>
          </p:cNvPr>
          <p:cNvGrpSpPr/>
          <p:nvPr/>
        </p:nvGrpSpPr>
        <p:grpSpPr>
          <a:xfrm>
            <a:off x="6704432" y="2818402"/>
            <a:ext cx="3450336" cy="3450336"/>
            <a:chOff x="6226506" y="2231191"/>
            <a:chExt cx="3450336" cy="34503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1F962A-C350-46B4-119A-6165C8B49A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6CA8DD5-D884-2C48-1A94-CFE2070D7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BB0786E-5E29-146C-E618-4CF32B22A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8D71FC7-44C9-63F1-7BAC-C0E2FF960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D9E9CB-912D-BC8A-90CB-A32503EB8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4D08E8-A379-F18A-8AE6-4A0D3FFA0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CE841D-2710-761B-157B-8CC4EA711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2C71B2F-9A90-8829-9DD3-E46041CA9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20A6EAE-1652-242E-83F0-C95B5E058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A2DC5D0-0AA6-7173-DA6D-82AA696C8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A117C76-440B-50B5-B027-70632944D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2430F5-BE63-0569-53BD-335A6CD69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A0A5AA9-817A-705A-022B-D523674DA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476" y="2818401"/>
            <a:ext cx="627415" cy="6274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F2695E-07C9-B185-A064-C83490B25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996" y="3033199"/>
            <a:ext cx="627415" cy="6274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995D26-5BDC-6205-9D41-75AF6B850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3914" y="3566237"/>
            <a:ext cx="627415" cy="627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C8382B-94F8-05BA-4CB3-898E3687C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233" y="4315489"/>
            <a:ext cx="627415" cy="6274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B38D62-CD65-BD2F-8923-DE61174AFF7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08" y="1462107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7E7EAB-4F1D-50EF-004B-149E072FB2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0099" y="3582349"/>
            <a:ext cx="627415" cy="6274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9010EA0-E237-47BB-BD36-DEB278B97A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998" y="3010363"/>
            <a:ext cx="627415" cy="6274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83E9FE-2766-754D-A42D-802C0BD78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2313" y="3579886"/>
            <a:ext cx="627415" cy="6274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BC7D5D-64E4-EF34-58F5-03FEE59CC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843" y="4341370"/>
            <a:ext cx="627415" cy="6274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4AEDF7A-0BC0-F78E-EC80-931EB6474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568" y="4769812"/>
            <a:ext cx="627415" cy="6274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EA9B3D8-9B88-1FA2-DDBE-89B117B60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4293" y="5072355"/>
            <a:ext cx="627415" cy="6274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0B0391F-0DB0-AD56-D418-A764C4A5E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712" y="4349690"/>
            <a:ext cx="627415" cy="6274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50612E0-D346-21F7-63B6-EC1733DB3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816" y="4811265"/>
            <a:ext cx="627415" cy="6274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84328C8-A62A-563B-3E70-312DB540C6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994" y="4107368"/>
            <a:ext cx="808752" cy="872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2B4A61-0231-7350-E2D7-A136FE461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056" y="724238"/>
            <a:ext cx="1928772" cy="1928772"/>
          </a:xfrm>
          <a:prstGeom prst="rect">
            <a:avLst/>
          </a:prstGeom>
        </p:spPr>
      </p:pic>
      <p:sp>
        <p:nvSpPr>
          <p:cNvPr id="35" name="Rounded Rectangular Callout 64">
            <a:extLst>
              <a:ext uri="{FF2B5EF4-FFF2-40B4-BE49-F238E27FC236}">
                <a16:creationId xmlns:a16="http://schemas.microsoft.com/office/drawing/2014/main" id="{5CE10091-2748-612C-FD19-F649EA25DF17}"/>
              </a:ext>
            </a:extLst>
          </p:cNvPr>
          <p:cNvSpPr>
            <a:spLocks noChangeAspect="1"/>
          </p:cNvSpPr>
          <p:nvPr/>
        </p:nvSpPr>
        <p:spPr>
          <a:xfrm>
            <a:off x="9351288" y="2151389"/>
            <a:ext cx="2590657" cy="717493"/>
          </a:xfrm>
          <a:prstGeom prst="wedgeRoundRectCallout">
            <a:avLst>
              <a:gd name="adj1" fmla="val -45065"/>
              <a:gd name="adj2" fmla="val 9096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“I’m on to you”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81A3390-10CE-AD75-0584-E3AC4951881D}"/>
                  </a:ext>
                </a:extLst>
              </p:cNvPr>
              <p:cNvSpPr txBox="1"/>
              <p:nvPr/>
            </p:nvSpPr>
            <p:spPr>
              <a:xfrm>
                <a:off x="836975" y="1574229"/>
                <a:ext cx="9303573" cy="172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Sample graph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3200" dirty="0"/>
                  <a:t> degree and diameter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3200" dirty="0"/>
                  <a:t> rounds:</a:t>
                </a:r>
                <a:br>
                  <a:rPr lang="en-IL" sz="3200" dirty="0"/>
                </a:br>
                <a:r>
                  <a:rPr lang="en-IL" sz="3200" dirty="0"/>
                  <a:t>send “alive” to all neighbors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81A3390-10CE-AD75-0584-E3AC4951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5" y="1574229"/>
                <a:ext cx="9303573" cy="1723549"/>
              </a:xfrm>
              <a:prstGeom prst="rect">
                <a:avLst/>
              </a:prstGeom>
              <a:blipFill>
                <a:blip r:embed="rId2"/>
                <a:stretch>
                  <a:fillRect l="-1499" t="-4380" r="-681" b="-102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B3AC748-7D06-B57C-2EBD-26D88C2C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Tool </a:t>
            </a:r>
            <a:r>
              <a:rPr lang="he-IL" dirty="0"/>
              <a:t>2</a:t>
            </a:r>
            <a:r>
              <a:rPr lang="en-IL" dirty="0"/>
              <a:t>: Sampling a </a:t>
            </a:r>
            <a:r>
              <a:rPr lang="en-US" dirty="0"/>
              <a:t>Communication Graph</a:t>
            </a:r>
            <a:endParaRPr lang="en-IL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A574F5-B23F-E00D-9D6B-111D46454FEB}"/>
              </a:ext>
            </a:extLst>
          </p:cNvPr>
          <p:cNvGrpSpPr>
            <a:grpSpLocks noChangeAspect="1"/>
          </p:cNvGrpSpPr>
          <p:nvPr/>
        </p:nvGrpSpPr>
        <p:grpSpPr>
          <a:xfrm>
            <a:off x="10109587" y="3294113"/>
            <a:ext cx="1077218" cy="1077218"/>
            <a:chOff x="6226506" y="2231191"/>
            <a:chExt cx="3450336" cy="345033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64003E-8ACC-5879-4C2D-8C22C41103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341BCC3-FA88-1DBC-545A-98D10700E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5F77787-5A95-F7BC-D4B6-710765081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AB32405-18A3-B158-A10B-B2C0B9F797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9AD7014-D1A2-9EC6-0F88-A4E5C4FEB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19FA03B-E158-D85D-3D03-6D962B144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D3CE967-BBCF-1976-8BA3-C015E574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F413F80-BB37-A718-ACBC-D958DDDDD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5559BB1-FDB0-51F7-204B-F2551AF2A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12D985C-5674-F2AF-BAC1-9A10E7DBE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2AEAE8D-7A9B-9182-C3E5-034415C887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6FF3FC-03C6-ADBC-AACF-7C9788D86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C92E21-A220-5FA3-BFFA-8CA7325A5D47}"/>
              </a:ext>
            </a:extLst>
          </p:cNvPr>
          <p:cNvGrpSpPr>
            <a:grpSpLocks noChangeAspect="1"/>
          </p:cNvGrpSpPr>
          <p:nvPr/>
        </p:nvGrpSpPr>
        <p:grpSpPr>
          <a:xfrm>
            <a:off x="8694855" y="4093566"/>
            <a:ext cx="1077218" cy="1077218"/>
            <a:chOff x="6226506" y="2231191"/>
            <a:chExt cx="3450336" cy="34503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03D9B4-0912-B42F-3C0F-EBE6D7BCD0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3D9E50-D406-BDB2-E560-54A514ED4D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7DFE59E-F5AD-AD70-28CB-5BE18D84D1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4233C5-C309-BB1F-D59A-E20CD10FCC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152487-4CB4-8E90-E60A-043D5310E5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1CD7BFB-8EB8-99D3-E038-5306DACAA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C01A60D-9D31-9FAF-411D-CA11EE5590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D0F1405-E8F3-CBEA-656A-F49CF53D09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2C0AF4-73C6-2AAC-87A5-B035DC2D6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E37CB6F-690B-656E-95F7-2828EBA2E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6985A36-68C9-6B0D-CDA5-9D0C7C104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3D871A-DD60-FA8E-F0F9-2A87580A99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0061C-5858-27DE-74DD-686E16AD757C}"/>
              </a:ext>
            </a:extLst>
          </p:cNvPr>
          <p:cNvGrpSpPr>
            <a:grpSpLocks noChangeAspect="1"/>
          </p:cNvGrpSpPr>
          <p:nvPr/>
        </p:nvGrpSpPr>
        <p:grpSpPr>
          <a:xfrm>
            <a:off x="6662603" y="2706805"/>
            <a:ext cx="1077218" cy="1077218"/>
            <a:chOff x="6226506" y="2231191"/>
            <a:chExt cx="3450336" cy="34503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F4B305-4FCB-4AA3-CA05-58EB3BE8F9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4F0DB2B-D060-819A-1C30-CB38B4767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9B97A37-2D68-FA94-7DC9-3EB15EB247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80F0940-337A-5CC1-1F6C-18163A2584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023D621-6BAE-32C2-6E40-1C9F30E6FC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3C39009-99F3-65A3-1476-B2150CAC1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91111D1-513A-35DA-688E-9641BD2D6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5A2172A-A2D4-1285-F62C-358C9BCB6E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78CA4AF-0957-A5B7-4BB5-BD5A9B2CDA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2800E17-9B25-BCA7-21A5-FEDAD4E56F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8D47345-21FD-4391-442F-71F6DDA31F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3E59DB-3EF0-6221-25D3-2DE819D1F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7C4801-ACB1-2283-ABEF-A64E6D3C48E2}"/>
              </a:ext>
            </a:extLst>
          </p:cNvPr>
          <p:cNvGrpSpPr>
            <a:grpSpLocks noChangeAspect="1"/>
          </p:cNvGrpSpPr>
          <p:nvPr/>
        </p:nvGrpSpPr>
        <p:grpSpPr>
          <a:xfrm>
            <a:off x="7098158" y="3950222"/>
            <a:ext cx="1077218" cy="1077218"/>
            <a:chOff x="6226506" y="2231191"/>
            <a:chExt cx="3450336" cy="345033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6EFACF-88A1-3AA5-314E-E88D1BAA81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7D7CD1D-5AF9-CA9C-1B48-60FE535A8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137BBDA-F7C7-191F-A3AD-3C56DD577D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0151E8-627E-D715-17F3-0755083BE9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AAFA800-F890-80FF-A474-CCFA62ADE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4CFCCBC-AA65-2ECF-C1FC-2EC62582EB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B6375A8-BF44-9DB7-770D-F79FF798E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E21D1D2-4420-1680-C547-1B0E76371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1A9D80C-98F0-CDFE-FBFA-7610FA9E3E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DC92FBA-9F1F-5FA4-B2F9-D8148A5D5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6BD5893-C8C1-1719-B01A-6C6F50BC66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994E0B-F00E-372A-70CF-FDA630E0F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0785E4-51D1-1D9B-8884-1A4C7B2333FE}"/>
              </a:ext>
            </a:extLst>
          </p:cNvPr>
          <p:cNvGrpSpPr>
            <a:grpSpLocks noChangeAspect="1"/>
          </p:cNvGrpSpPr>
          <p:nvPr/>
        </p:nvGrpSpPr>
        <p:grpSpPr>
          <a:xfrm>
            <a:off x="8419315" y="2394587"/>
            <a:ext cx="1077218" cy="1077218"/>
            <a:chOff x="6226506" y="2231191"/>
            <a:chExt cx="3450336" cy="345033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6EC4493-ED91-9101-D0F0-BCD10A686C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6457BDC-ABA9-C818-603A-D47A29C231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2152831-A5A8-A1EE-828A-90C7E523BC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40BA571-2089-F5FA-2F9E-2EBE1AF5A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BB214A60-E025-2E0F-75A4-9B6E7970FE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F2CBBDD-5ACB-9B54-E095-A4E9A08DA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C49C3A-34B5-7D1E-C9F9-B9B50D374F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923BB04-14B2-23DC-4988-1CE41488C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763B3F5-E143-1BA7-CA94-67E58C56C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39AB47E-E216-E08B-27C1-046BE684D7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C8C6CA3-5573-2595-C185-E498D52FD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05EED7-7B73-DB84-41DF-F3D8DC55C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3474F63-8B7D-9756-1761-0E7F9F3912CB}"/>
              </a:ext>
            </a:extLst>
          </p:cNvPr>
          <p:cNvCxnSpPr>
            <a:cxnSpLocks/>
          </p:cNvCxnSpPr>
          <p:nvPr/>
        </p:nvCxnSpPr>
        <p:spPr>
          <a:xfrm flipV="1">
            <a:off x="7748475" y="2957880"/>
            <a:ext cx="649389" cy="105929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E01F243-752C-0B70-49C9-B730B140859D}"/>
              </a:ext>
            </a:extLst>
          </p:cNvPr>
          <p:cNvCxnSpPr>
            <a:cxnSpLocks/>
          </p:cNvCxnSpPr>
          <p:nvPr/>
        </p:nvCxnSpPr>
        <p:spPr>
          <a:xfrm flipV="1">
            <a:off x="8059688" y="3487811"/>
            <a:ext cx="636024" cy="517366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79AE07F-3048-417F-F0EA-BF4D0826575D}"/>
              </a:ext>
            </a:extLst>
          </p:cNvPr>
          <p:cNvCxnSpPr>
            <a:cxnSpLocks/>
          </p:cNvCxnSpPr>
          <p:nvPr/>
        </p:nvCxnSpPr>
        <p:spPr>
          <a:xfrm flipV="1">
            <a:off x="9780546" y="4213610"/>
            <a:ext cx="420849" cy="190133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66FF560-CB1F-15B8-1BF2-8AF8831BAA09}"/>
              </a:ext>
            </a:extLst>
          </p:cNvPr>
          <p:cNvCxnSpPr>
            <a:cxnSpLocks/>
          </p:cNvCxnSpPr>
          <p:nvPr/>
        </p:nvCxnSpPr>
        <p:spPr>
          <a:xfrm flipV="1">
            <a:off x="8185689" y="4566057"/>
            <a:ext cx="467251" cy="7659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6E1056A-4028-82C9-9331-DE0074EAC2E5}"/>
              </a:ext>
            </a:extLst>
          </p:cNvPr>
          <p:cNvCxnSpPr>
            <a:cxnSpLocks/>
          </p:cNvCxnSpPr>
          <p:nvPr/>
        </p:nvCxnSpPr>
        <p:spPr>
          <a:xfrm>
            <a:off x="9477512" y="3117576"/>
            <a:ext cx="694186" cy="444408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1D5BD5-2EB5-7561-0C46-8455611A0E5C}"/>
              </a:ext>
            </a:extLst>
          </p:cNvPr>
          <p:cNvGrpSpPr>
            <a:grpSpLocks noChangeAspect="1"/>
          </p:cNvGrpSpPr>
          <p:nvPr/>
        </p:nvGrpSpPr>
        <p:grpSpPr>
          <a:xfrm>
            <a:off x="7739821" y="5298465"/>
            <a:ext cx="1077218" cy="1077218"/>
            <a:chOff x="6226506" y="2231191"/>
            <a:chExt cx="3450336" cy="34503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A8E0714-1719-B7D5-4932-38C0AC84D1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61E96643-6FB8-198C-6BB2-313D588446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9FD8F52D-4094-67DC-2546-0FF4A52507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B24CB4E-EA2D-F665-4E04-5A71FE0951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324355D2-1877-8D21-B990-10E3FF31C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3889E1F-9193-DE03-DB66-807A55119D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CB6D0FE-9696-AC13-C64C-40C2B7095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0F356C88-0B71-D162-8049-5638B20314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A62C63C-FB96-C105-5F95-793E3F91A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5A7C0A2-34DF-5F85-EEB4-89EF369D7D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7561F5C-9D8D-CC92-116A-CF4B776F17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6EEA9EC-D58F-0649-2118-6947042DE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BE08ECE-BDF2-75CD-F0A7-5988387BE339}"/>
              </a:ext>
            </a:extLst>
          </p:cNvPr>
          <p:cNvGrpSpPr>
            <a:grpSpLocks noChangeAspect="1"/>
          </p:cNvGrpSpPr>
          <p:nvPr/>
        </p:nvGrpSpPr>
        <p:grpSpPr>
          <a:xfrm>
            <a:off x="9472071" y="5391641"/>
            <a:ext cx="1077218" cy="1077218"/>
            <a:chOff x="6226506" y="2231191"/>
            <a:chExt cx="3450336" cy="345033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72C0A81-00CB-5FC4-E43C-8974949401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6589" y="2551863"/>
              <a:ext cx="2790171" cy="2808991"/>
              <a:chOff x="3559163" y="1262710"/>
              <a:chExt cx="5060023" cy="5094153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4E5878FD-C7E7-5422-FB80-894896896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C48B3801-81CA-365C-E7B4-6602070B6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F4143417-7C80-A18F-FC6F-05D75F93CC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5C91CCDE-24DE-A037-A6CC-3524F5709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CA648DCF-979E-5084-92EC-640A45A644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6118A57-EDB4-CC33-051D-A4DBC11A5E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6C388332-E567-4520-228B-11A7CAB1C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A775482-D768-66F5-A622-63144A45F8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7B1D528B-1C3A-A01D-3279-F4751DBECB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DEFEAAB-74F5-6D23-BFF5-451002591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2853476-7950-840A-2D26-98BF55A4A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6506" y="2231191"/>
              <a:ext cx="3450336" cy="345033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2A7E7ED-39ED-D17A-9D78-7ED200CB579A}"/>
              </a:ext>
            </a:extLst>
          </p:cNvPr>
          <p:cNvCxnSpPr>
            <a:cxnSpLocks/>
          </p:cNvCxnSpPr>
          <p:nvPr/>
        </p:nvCxnSpPr>
        <p:spPr>
          <a:xfrm flipV="1">
            <a:off x="10271804" y="4385968"/>
            <a:ext cx="277485" cy="1019825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F6340CD-15FB-0870-3852-A6148A9DB869}"/>
              </a:ext>
            </a:extLst>
          </p:cNvPr>
          <p:cNvCxnSpPr>
            <a:cxnSpLocks/>
          </p:cNvCxnSpPr>
          <p:nvPr/>
        </p:nvCxnSpPr>
        <p:spPr>
          <a:xfrm flipV="1">
            <a:off x="8582218" y="5062159"/>
            <a:ext cx="308469" cy="34363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069118D-9728-0B88-9CB8-BF7FEC9DEBCF}"/>
              </a:ext>
            </a:extLst>
          </p:cNvPr>
          <p:cNvCxnSpPr>
            <a:cxnSpLocks/>
          </p:cNvCxnSpPr>
          <p:nvPr/>
        </p:nvCxnSpPr>
        <p:spPr>
          <a:xfrm>
            <a:off x="8820234" y="5813815"/>
            <a:ext cx="654295" cy="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Rounded Rectangular Callout 64">
            <a:extLst>
              <a:ext uri="{FF2B5EF4-FFF2-40B4-BE49-F238E27FC236}">
                <a16:creationId xmlns:a16="http://schemas.microsoft.com/office/drawing/2014/main" id="{54B0802C-36F2-2EAB-429D-0AEA5AC2900D}"/>
              </a:ext>
            </a:extLst>
          </p:cNvPr>
          <p:cNvSpPr>
            <a:spLocks noChangeAspect="1"/>
          </p:cNvSpPr>
          <p:nvPr/>
        </p:nvSpPr>
        <p:spPr>
          <a:xfrm>
            <a:off x="4342512" y="5048890"/>
            <a:ext cx="2469136" cy="717493"/>
          </a:xfrm>
          <a:prstGeom prst="wedgeRoundRectCallout">
            <a:avLst>
              <a:gd name="adj1" fmla="val 57805"/>
              <a:gd name="adj2" fmla="val -110822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“I’m on to you”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0F73A7A6-B39C-F118-17AD-F6CE7E76AF9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7067" y="3593515"/>
            <a:ext cx="1185445" cy="1676449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89CAAC-626A-559E-ADF5-C207FCE6F7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8521" y="2769445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  <p:bldP spid="133" grpId="0" animBg="1"/>
      <p:bldP spid="1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34D9-E966-1EE2-2191-CA2B4823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Model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D39F-01C2-125D-32B6-FC3A320A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177" y="2839276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8CDF2A4-60E5-199D-60B0-13A15647F6B9}"/>
              </a:ext>
            </a:extLst>
          </p:cNvPr>
          <p:cNvGrpSpPr/>
          <p:nvPr/>
        </p:nvGrpSpPr>
        <p:grpSpPr>
          <a:xfrm>
            <a:off x="6569063" y="1262710"/>
            <a:ext cx="5060023" cy="5094153"/>
            <a:chOff x="3559163" y="1262710"/>
            <a:chExt cx="5060023" cy="50941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DEDA2C-2520-6D4D-EC34-5FDCD24A6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60340" y="4027097"/>
              <a:ext cx="570992" cy="9989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14EB12-6C89-24C8-97BF-93C46A198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5357909"/>
              <a:ext cx="570992" cy="9989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3B5B4D-7ED8-2D7E-68EC-1FAD15FB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4868444"/>
              <a:ext cx="570992" cy="9989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02ED1D-83AC-5F65-5B28-85E4D0777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4027097"/>
              <a:ext cx="570992" cy="998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E2332D-C38B-9337-B68F-9324076F3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2675728"/>
              <a:ext cx="570992" cy="9989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730825-8DB9-0D93-6922-F436869D7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1646564"/>
              <a:ext cx="570992" cy="9989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209BC6-11EB-7820-A982-8529EBFD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1262710"/>
              <a:ext cx="570992" cy="9989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41E2E4-C731-88A7-7BB9-DDD72AB3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7289" y="1646564"/>
              <a:ext cx="570992" cy="9989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8CDD88-C202-C2D9-488E-C85E7587B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59163" y="2678546"/>
              <a:ext cx="570992" cy="9989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B21668A-5D8D-B1FA-2786-44B09D95E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1432" y="4868444"/>
              <a:ext cx="570992" cy="9989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028133-739B-9759-7036-D94C273AB6EA}"/>
                  </a:ext>
                </a:extLst>
              </p:cNvPr>
              <p:cNvSpPr txBox="1"/>
              <p:nvPr/>
            </p:nvSpPr>
            <p:spPr>
              <a:xfrm>
                <a:off x="728515" y="1884336"/>
                <a:ext cx="6737550" cy="4254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:r>
                  <a:rPr lang="en-IL" sz="3200" dirty="0"/>
                  <a:t>A single server</a:t>
                </a:r>
                <a:r>
                  <a:rPr lang="en-US" sz="3200" dirty="0"/>
                  <a:t> </a:t>
                </a:r>
                <a:r>
                  <a:rPr lang="en-IL" sz="3200" dirty="0"/>
                  <a:t>obtaining </a:t>
                </a:r>
                <a:br>
                  <a:rPr lang="en-US" sz="3200" dirty="0"/>
                </a:br>
                <a:r>
                  <a:rPr lang="en-US" sz="3200" dirty="0"/>
                  <a:t> </a:t>
                </a:r>
                <a:r>
                  <a:rPr lang="en-IL" sz="3200" dirty="0"/>
                  <a:t>the output</a:t>
                </a:r>
              </a:p>
              <a:p>
                <a:pPr marL="514350" indent="-514350">
                  <a:spcAft>
                    <a:spcPts val="12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sup>
                    </m:sSup>
                  </m:oMath>
                </a14:m>
                <a:r>
                  <a:rPr lang="en-IL" sz="3200" dirty="0"/>
                  <a:t> users</a:t>
                </a:r>
              </a:p>
              <a:p>
                <a:pPr marL="514350" indent="-514350">
                  <a:spcAft>
                    <a:spcPts val="12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:r>
                  <a:rPr lang="en-IL" sz="3200" dirty="0"/>
                  <a:t>Server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3200" dirty="0"/>
              </a:p>
              <a:p>
                <a:pPr marL="514350" indent="-514350">
                  <a:spcAft>
                    <a:spcPts val="12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:r>
                  <a:rPr lang="en-IL" sz="3200" dirty="0"/>
                  <a:t>Each user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3200" dirty="0"/>
              </a:p>
              <a:p>
                <a:pPr marL="514350" indent="-514350">
                  <a:spcAft>
                    <a:spcPts val="12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3200" dirty="0"/>
                  <a:t> Malicious a</a:t>
                </a:r>
                <a:r>
                  <a:rPr lang="en-IL" sz="3200" dirty="0"/>
                  <a:t>dv. </a:t>
                </a:r>
                <a:r>
                  <a:rPr lang="en-US" sz="3200" dirty="0"/>
                  <a:t>m</a:t>
                </a:r>
                <a:r>
                  <a:rPr lang="en-IL" sz="3200" dirty="0"/>
                  <a:t>ay corrupt </a:t>
                </a:r>
                <a:br>
                  <a:rPr lang="en-US" sz="3200" dirty="0"/>
                </a:br>
                <a:r>
                  <a:rPr lang="en-US" sz="3200" dirty="0"/>
                  <a:t> </a:t>
                </a:r>
                <a:r>
                  <a:rPr lang="en-IL" sz="3200" dirty="0"/>
                  <a:t>the server</a:t>
                </a:r>
                <a:r>
                  <a:rPr lang="en-US" sz="3200" dirty="0"/>
                  <a:t> </a:t>
                </a:r>
                <a:r>
                  <a:rPr lang="en-IL" sz="3200" dirty="0"/>
                  <a:t>and a subset of the users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028133-739B-9759-7036-D94C273A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15" y="1884336"/>
                <a:ext cx="6737550" cy="4254113"/>
              </a:xfrm>
              <a:prstGeom prst="rect">
                <a:avLst/>
              </a:prstGeom>
              <a:blipFill>
                <a:blip r:embed="rId11"/>
                <a:stretch>
                  <a:fillRect l="-2443" t="-2149" r="-1267" b="-22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BC2BE7-84F8-AFBB-B469-9722784A6677}"/>
              </a:ext>
            </a:extLst>
          </p:cNvPr>
          <p:cNvCxnSpPr>
            <a:cxnSpLocks/>
          </p:cNvCxnSpPr>
          <p:nvPr/>
        </p:nvCxnSpPr>
        <p:spPr>
          <a:xfrm flipV="1">
            <a:off x="9705447" y="3215967"/>
            <a:ext cx="1359472" cy="352018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7A4AD6-1B8F-B71A-10CA-EE57CAC3308E}"/>
              </a:ext>
            </a:extLst>
          </p:cNvPr>
          <p:cNvCxnSpPr>
            <a:cxnSpLocks/>
          </p:cNvCxnSpPr>
          <p:nvPr/>
        </p:nvCxnSpPr>
        <p:spPr>
          <a:xfrm flipV="1">
            <a:off x="9705447" y="2667427"/>
            <a:ext cx="500957" cy="449775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8C82F0-6D5A-B01A-D760-C2182A4171AF}"/>
              </a:ext>
            </a:extLst>
          </p:cNvPr>
          <p:cNvCxnSpPr>
            <a:cxnSpLocks/>
          </p:cNvCxnSpPr>
          <p:nvPr/>
        </p:nvCxnSpPr>
        <p:spPr>
          <a:xfrm flipH="1" flipV="1">
            <a:off x="7960209" y="2590426"/>
            <a:ext cx="606635" cy="57600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4D9A63-2C68-984E-F075-C5B0F1F967E7}"/>
              </a:ext>
            </a:extLst>
          </p:cNvPr>
          <p:cNvCxnSpPr>
            <a:cxnSpLocks/>
          </p:cNvCxnSpPr>
          <p:nvPr/>
        </p:nvCxnSpPr>
        <p:spPr>
          <a:xfrm flipH="1" flipV="1">
            <a:off x="7146880" y="3218785"/>
            <a:ext cx="1359472" cy="369373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425B1B-1F33-C2B3-9DEA-F9F67E2ECC2E}"/>
              </a:ext>
            </a:extLst>
          </p:cNvPr>
          <p:cNvCxnSpPr>
            <a:cxnSpLocks/>
          </p:cNvCxnSpPr>
          <p:nvPr/>
        </p:nvCxnSpPr>
        <p:spPr>
          <a:xfrm flipH="1">
            <a:off x="7148057" y="4157705"/>
            <a:ext cx="1358295" cy="409631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F371FC-A64A-F891-E7D8-98EF4F57BA29}"/>
              </a:ext>
            </a:extLst>
          </p:cNvPr>
          <p:cNvCxnSpPr>
            <a:cxnSpLocks/>
          </p:cNvCxnSpPr>
          <p:nvPr/>
        </p:nvCxnSpPr>
        <p:spPr>
          <a:xfrm flipH="1">
            <a:off x="7929149" y="4452366"/>
            <a:ext cx="748081" cy="45684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0A6C97-6614-D534-F930-04BA3929C918}"/>
              </a:ext>
            </a:extLst>
          </p:cNvPr>
          <p:cNvCxnSpPr>
            <a:cxnSpLocks/>
          </p:cNvCxnSpPr>
          <p:nvPr/>
        </p:nvCxnSpPr>
        <p:spPr>
          <a:xfrm>
            <a:off x="9064920" y="4556487"/>
            <a:ext cx="5785" cy="84218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F8FBFB-D0F1-E6B0-8217-009418C27EF5}"/>
              </a:ext>
            </a:extLst>
          </p:cNvPr>
          <p:cNvCxnSpPr>
            <a:cxnSpLocks/>
          </p:cNvCxnSpPr>
          <p:nvPr/>
        </p:nvCxnSpPr>
        <p:spPr>
          <a:xfrm>
            <a:off x="9568761" y="4291915"/>
            <a:ext cx="637643" cy="68566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1CE859-FFB1-D6F1-EE44-7C511BB089E5}"/>
              </a:ext>
            </a:extLst>
          </p:cNvPr>
          <p:cNvCxnSpPr>
            <a:cxnSpLocks/>
          </p:cNvCxnSpPr>
          <p:nvPr/>
        </p:nvCxnSpPr>
        <p:spPr>
          <a:xfrm>
            <a:off x="9706686" y="3947304"/>
            <a:ext cx="1358233" cy="476897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D2B3A6-262E-4974-760C-D1330634A7FB}"/>
              </a:ext>
            </a:extLst>
          </p:cNvPr>
          <p:cNvCxnSpPr>
            <a:cxnSpLocks/>
          </p:cNvCxnSpPr>
          <p:nvPr/>
        </p:nvCxnSpPr>
        <p:spPr>
          <a:xfrm flipV="1">
            <a:off x="9096376" y="2292901"/>
            <a:ext cx="2904" cy="57600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D53A-6BBF-D10B-D02D-BE25CA0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19A902-0043-EA06-FCC3-E4C5273D2F02}"/>
                  </a:ext>
                </a:extLst>
              </p:cNvPr>
              <p:cNvSpPr txBox="1"/>
              <p:nvPr/>
            </p:nvSpPr>
            <p:spPr>
              <a:xfrm>
                <a:off x="638175" y="1690688"/>
                <a:ext cx="11600676" cy="477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IL" sz="3200" dirty="0"/>
                  <a:t>Introduc</a:t>
                </a:r>
                <a:r>
                  <a:rPr lang="en-US" sz="3200" dirty="0"/>
                  <a:t>e</a:t>
                </a:r>
                <a:r>
                  <a:rPr lang="en-IL" sz="3200" dirty="0"/>
                  <a:t> the </a:t>
                </a:r>
                <a:r>
                  <a:rPr lang="en-US" sz="3200" dirty="0"/>
                  <a:t>Gulliver MPC (</a:t>
                </a:r>
                <a:r>
                  <a:rPr lang="en-IL" sz="3200" dirty="0"/>
                  <a:t>GMPC</a:t>
                </a:r>
                <a:r>
                  <a:rPr lang="en-US" sz="3200" dirty="0"/>
                  <a:t>)</a:t>
                </a:r>
                <a:r>
                  <a:rPr lang="en-IL" sz="3200" dirty="0"/>
                  <a:t> model</a:t>
                </a:r>
              </a:p>
              <a:p>
                <a:pPr marL="971550" lvl="1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sz="2800" dirty="0"/>
                  <a:t>A 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powerful server </a:t>
                </a:r>
                <a:r>
                  <a:rPr lang="en-IL" sz="2800" dirty="0"/>
                  <a:t>computes a func</a:t>
                </a:r>
                <a:r>
                  <a:rPr lang="en-US" sz="2800" dirty="0"/>
                  <a:t>.</a:t>
                </a:r>
                <a:r>
                  <a:rPr lang="en-IL" sz="2800" dirty="0"/>
                  <a:t> over the inputs of</a:t>
                </a:r>
                <a:r>
                  <a:rPr lang="en-US" sz="2800" dirty="0"/>
                  <a:t> many</a:t>
                </a:r>
                <a:r>
                  <a:rPr lang="en-IL" sz="2800" dirty="0"/>
                  <a:t> 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weak users</a:t>
                </a:r>
              </a:p>
              <a:p>
                <a:pPr marL="971550" lvl="1" indent="-514350">
                  <a:buFont typeface="Wingdings" pitchFamily="2" charset="2"/>
                  <a:buChar char="Ø"/>
                </a:pPr>
                <a:r>
                  <a:rPr lang="en-IL" sz="2800" dirty="0"/>
                  <a:t>Server can block messages</a:t>
                </a:r>
              </a:p>
              <a:p>
                <a:pPr marL="514350" indent="-5143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Construct</a:t>
                </a:r>
                <a:r>
                  <a:rPr lang="en-IL" sz="3200" dirty="0"/>
                  <a:t> a committee election protocol</a:t>
                </a:r>
              </a:p>
              <a:p>
                <a:pPr marL="971550" lvl="1" indent="-51435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IL" sz="2800" dirty="0"/>
                  <a:t>Intr</a:t>
                </a:r>
                <a:r>
                  <a:rPr lang="en-US" sz="2800" dirty="0"/>
                  <a:t>od</a:t>
                </a:r>
                <a:r>
                  <a:rPr lang="en-IL" sz="2800" dirty="0"/>
                  <a:t>uce the tools of 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PCs and comm.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g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raph </a:t>
                </a:r>
                <a:r>
                  <a:rPr lang="en-IL" sz="2800" dirty="0"/>
                  <a:t>to tackle blocking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L" sz="3200" dirty="0"/>
                  <a:t>C</a:t>
                </a:r>
                <a:r>
                  <a:rPr lang="en-US" sz="3200" dirty="0"/>
                  <a:t>o</a:t>
                </a:r>
                <a:r>
                  <a:rPr lang="en-IL" sz="3200" dirty="0"/>
                  <a:t>nstruct a protocol for</a:t>
                </a:r>
                <a:r>
                  <a:rPr lang="en-US" sz="3200" dirty="0"/>
                  <a:t> securely computing</a:t>
                </a:r>
                <a:r>
                  <a:rPr lang="en-IL" sz="3200" dirty="0"/>
                  <a:t> any function</a:t>
                </a:r>
              </a:p>
              <a:p>
                <a:pPr marL="914400" lvl="1" indent="-4572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sz="2800" dirty="0"/>
                  <a:t>Can handle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800" dirty="0">
                    <a:solidFill>
                      <a:srgbClr val="7030A0"/>
                    </a:solidFill>
                  </a:rPr>
                  <a:t> </a:t>
                </a:r>
                <a:r>
                  <a:rPr lang="en-IL" sz="2800" dirty="0"/>
                  <a:t>corrupted users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IL" sz="2800" dirty="0"/>
              </a:p>
              <a:p>
                <a:pPr marL="914400" lvl="1" indent="-4572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sz="2800" dirty="0"/>
                  <a:t>Assumes 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fully homomorphic encryption </a:t>
                </a:r>
                <a:r>
                  <a:rPr lang="en-IL" sz="2800" dirty="0"/>
                  <a:t>(FHE)</a:t>
                </a:r>
              </a:p>
              <a:p>
                <a:pPr marL="914400" lvl="1" indent="-4572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sz="2800" dirty="0"/>
                  <a:t>Can do </a:t>
                </a:r>
                <a:r>
                  <a:rPr lang="en-IL" sz="2800" dirty="0">
                    <a:solidFill>
                      <a:schemeClr val="accent4"/>
                    </a:solidFill>
                  </a:rPr>
                  <a:t>without FHE </a:t>
                </a:r>
                <a:r>
                  <a:rPr lang="en-IL" sz="2800" dirty="0"/>
                  <a:t>for small and shallow circuits (e.g., aggregation)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19A902-0043-EA06-FCC3-E4C5273D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90688"/>
                <a:ext cx="11600676" cy="4770537"/>
              </a:xfrm>
              <a:prstGeom prst="rect">
                <a:avLst/>
              </a:prstGeom>
              <a:blipFill>
                <a:blip r:embed="rId2"/>
                <a:stretch>
                  <a:fillRect l="-1209" t="-1660" b="-2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65FC5-BE2F-6345-A371-AAADDF8C2F12}"/>
              </a:ext>
            </a:extLst>
          </p:cNvPr>
          <p:cNvSpPr txBox="1"/>
          <p:nvPr/>
        </p:nvSpPr>
        <p:spPr>
          <a:xfrm>
            <a:off x="4080095" y="2828835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752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34D9-E966-1EE2-2191-CA2B4823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Model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D39F-01C2-125D-32B6-FC3A320A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177" y="2839276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8CDF2A4-60E5-199D-60B0-13A15647F6B9}"/>
              </a:ext>
            </a:extLst>
          </p:cNvPr>
          <p:cNvGrpSpPr/>
          <p:nvPr/>
        </p:nvGrpSpPr>
        <p:grpSpPr>
          <a:xfrm>
            <a:off x="6569063" y="1262710"/>
            <a:ext cx="5060023" cy="5094153"/>
            <a:chOff x="3559163" y="1262710"/>
            <a:chExt cx="5060023" cy="50941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DEDA2C-2520-6D4D-EC34-5FDCD24A6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60340" y="4027097"/>
              <a:ext cx="570992" cy="9989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14EB12-6C89-24C8-97BF-93C46A198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5357909"/>
              <a:ext cx="570992" cy="9989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3B5B4D-7ED8-2D7E-68EC-1FAD15FB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4868444"/>
              <a:ext cx="570992" cy="9989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02ED1D-83AC-5F65-5B28-85E4D0777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4027097"/>
              <a:ext cx="570992" cy="998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E2332D-C38B-9337-B68F-9324076F3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2675728"/>
              <a:ext cx="570992" cy="9989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730825-8DB9-0D93-6922-F436869D7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1646564"/>
              <a:ext cx="570992" cy="9989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209BC6-11EB-7820-A982-8529EBFD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1262710"/>
              <a:ext cx="570992" cy="9989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41E2E4-C731-88A7-7BB9-DDD72AB3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7289" y="1646564"/>
              <a:ext cx="570992" cy="9989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8CDD88-C202-C2D9-488E-C85E7587B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59163" y="2678546"/>
              <a:ext cx="570992" cy="9989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B21668A-5D8D-B1FA-2786-44B09D95E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1432" y="4868444"/>
              <a:ext cx="570992" cy="998954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BC2BE7-84F8-AFBB-B469-9722784A6677}"/>
              </a:ext>
            </a:extLst>
          </p:cNvPr>
          <p:cNvCxnSpPr>
            <a:cxnSpLocks/>
          </p:cNvCxnSpPr>
          <p:nvPr/>
        </p:nvCxnSpPr>
        <p:spPr>
          <a:xfrm flipV="1">
            <a:off x="9705447" y="3215967"/>
            <a:ext cx="1359472" cy="352018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7A4AD6-1B8F-B71A-10CA-EE57CAC3308E}"/>
              </a:ext>
            </a:extLst>
          </p:cNvPr>
          <p:cNvCxnSpPr>
            <a:cxnSpLocks/>
          </p:cNvCxnSpPr>
          <p:nvPr/>
        </p:nvCxnSpPr>
        <p:spPr>
          <a:xfrm flipV="1">
            <a:off x="9705447" y="2667427"/>
            <a:ext cx="500957" cy="449775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8C82F0-6D5A-B01A-D760-C2182A4171AF}"/>
              </a:ext>
            </a:extLst>
          </p:cNvPr>
          <p:cNvCxnSpPr>
            <a:cxnSpLocks/>
          </p:cNvCxnSpPr>
          <p:nvPr/>
        </p:nvCxnSpPr>
        <p:spPr>
          <a:xfrm flipH="1" flipV="1">
            <a:off x="7960209" y="2590426"/>
            <a:ext cx="606635" cy="57600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4D9A63-2C68-984E-F075-C5B0F1F967E7}"/>
              </a:ext>
            </a:extLst>
          </p:cNvPr>
          <p:cNvCxnSpPr>
            <a:cxnSpLocks/>
          </p:cNvCxnSpPr>
          <p:nvPr/>
        </p:nvCxnSpPr>
        <p:spPr>
          <a:xfrm flipH="1" flipV="1">
            <a:off x="7146880" y="3218785"/>
            <a:ext cx="1359472" cy="369373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425B1B-1F33-C2B3-9DEA-F9F67E2ECC2E}"/>
              </a:ext>
            </a:extLst>
          </p:cNvPr>
          <p:cNvCxnSpPr>
            <a:cxnSpLocks/>
          </p:cNvCxnSpPr>
          <p:nvPr/>
        </p:nvCxnSpPr>
        <p:spPr>
          <a:xfrm flipH="1">
            <a:off x="7148057" y="4157705"/>
            <a:ext cx="1358295" cy="409631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F371FC-A64A-F891-E7D8-98EF4F57BA29}"/>
              </a:ext>
            </a:extLst>
          </p:cNvPr>
          <p:cNvCxnSpPr>
            <a:cxnSpLocks/>
          </p:cNvCxnSpPr>
          <p:nvPr/>
        </p:nvCxnSpPr>
        <p:spPr>
          <a:xfrm flipH="1">
            <a:off x="7929149" y="4452366"/>
            <a:ext cx="748081" cy="45684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0A6C97-6614-D534-F930-04BA3929C918}"/>
              </a:ext>
            </a:extLst>
          </p:cNvPr>
          <p:cNvCxnSpPr>
            <a:cxnSpLocks/>
          </p:cNvCxnSpPr>
          <p:nvPr/>
        </p:nvCxnSpPr>
        <p:spPr>
          <a:xfrm>
            <a:off x="9064920" y="4556487"/>
            <a:ext cx="5785" cy="84218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F8FBFB-D0F1-E6B0-8217-009418C27EF5}"/>
              </a:ext>
            </a:extLst>
          </p:cNvPr>
          <p:cNvCxnSpPr>
            <a:cxnSpLocks/>
          </p:cNvCxnSpPr>
          <p:nvPr/>
        </p:nvCxnSpPr>
        <p:spPr>
          <a:xfrm>
            <a:off x="9568761" y="4291915"/>
            <a:ext cx="637643" cy="68566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1CE859-FFB1-D6F1-EE44-7C511BB089E5}"/>
              </a:ext>
            </a:extLst>
          </p:cNvPr>
          <p:cNvCxnSpPr>
            <a:cxnSpLocks/>
          </p:cNvCxnSpPr>
          <p:nvPr/>
        </p:nvCxnSpPr>
        <p:spPr>
          <a:xfrm>
            <a:off x="9706686" y="3947304"/>
            <a:ext cx="1358233" cy="476897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D2B3A6-262E-4974-760C-D1330634A7FB}"/>
              </a:ext>
            </a:extLst>
          </p:cNvPr>
          <p:cNvCxnSpPr>
            <a:cxnSpLocks/>
          </p:cNvCxnSpPr>
          <p:nvPr/>
        </p:nvCxnSpPr>
        <p:spPr>
          <a:xfrm flipV="1">
            <a:off x="9096376" y="2292901"/>
            <a:ext cx="2904" cy="576000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85EE80A-0C5E-A21D-022B-DBFAF50B56E6}"/>
              </a:ext>
            </a:extLst>
          </p:cNvPr>
          <p:cNvGrpSpPr/>
          <p:nvPr/>
        </p:nvGrpSpPr>
        <p:grpSpPr>
          <a:xfrm>
            <a:off x="5347541" y="3672171"/>
            <a:ext cx="998954" cy="1505675"/>
            <a:chOff x="8924151" y="3498781"/>
            <a:chExt cx="998954" cy="15056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F87DB2-A18D-FB51-AAC9-85935B9F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4151" y="3498781"/>
              <a:ext cx="998954" cy="9989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046504-7096-B510-D796-A9A3F1FA4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9138132" y="4005502"/>
              <a:ext cx="570992" cy="99895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8530A2-0DD3-C7EC-AF04-AAFFCCCEAB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6215106" y="3852945"/>
            <a:ext cx="1210254" cy="1259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65276-167D-106D-2D2C-E260B4FBF02C}"/>
              </a:ext>
            </a:extLst>
          </p:cNvPr>
          <p:cNvSpPr txBox="1"/>
          <p:nvPr/>
        </p:nvSpPr>
        <p:spPr>
          <a:xfrm>
            <a:off x="4333245" y="5418727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dirty="0"/>
              <a:t>Need PKI…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BB2FE9-AAED-B974-60FB-1FABA6B8C9D0}"/>
                  </a:ext>
                </a:extLst>
              </p:cNvPr>
              <p:cNvSpPr txBox="1"/>
              <p:nvPr/>
            </p:nvSpPr>
            <p:spPr>
              <a:xfrm>
                <a:off x="1705468" y="2466440"/>
                <a:ext cx="2747867" cy="2243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sup>
                          </m:sSub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sup>
                          </m:sSubSup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BB2FE9-AAED-B974-60FB-1FABA6B8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68" y="2466440"/>
                <a:ext cx="2747867" cy="22434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D753FF1-0A17-639C-596B-BF2AB37F2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3469" y="2007741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Star Model</a:t>
            </a:r>
            <a:endParaRPr lang="en-IL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BA03F0-9696-169F-37F6-CEAED8372BAD}"/>
              </a:ext>
            </a:extLst>
          </p:cNvPr>
          <p:cNvGrpSpPr/>
          <p:nvPr/>
        </p:nvGrpSpPr>
        <p:grpSpPr>
          <a:xfrm>
            <a:off x="3565988" y="1398722"/>
            <a:ext cx="5060023" cy="5094153"/>
            <a:chOff x="6096000" y="1375146"/>
            <a:chExt cx="5060023" cy="509415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F5EEDAC-8E27-01A2-A58A-5FB9AA75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7" b="97849" l="1105" r="97238">
                          <a14:foregroundMark x1="1657" y1="21505" x2="56354" y2="1075"/>
                          <a14:foregroundMark x1="93923" y1="16487" x2="97790" y2="17921"/>
                          <a14:foregroundMark x1="96685" y1="21864" x2="96685" y2="21864"/>
                          <a14:foregroundMark x1="97790" y1="26882" x2="97790" y2="26882"/>
                          <a14:foregroundMark x1="46409" y1="94624" x2="46409" y2="94624"/>
                          <a14:foregroundMark x1="38122" y1="97849" x2="38122" y2="97849"/>
                          <a14:backgroundMark x1="5525" y1="8244" x2="30939" y2="35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40114" y="2951712"/>
              <a:ext cx="1185445" cy="167644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09CA1AC-6336-A7FF-CDB7-7AA842412933}"/>
                </a:ext>
              </a:extLst>
            </p:cNvPr>
            <p:cNvGrpSpPr/>
            <p:nvPr/>
          </p:nvGrpSpPr>
          <p:grpSpPr>
            <a:xfrm>
              <a:off x="6096000" y="1375146"/>
              <a:ext cx="5060023" cy="5094153"/>
              <a:chOff x="3559163" y="1262710"/>
              <a:chExt cx="5060023" cy="5094153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15EF27A-07C0-BF6F-0C62-6D1459CC4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60340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6636719-6FA4-A17B-E5C9-B76E387C64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5357909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8A4100C-CDB8-0CBA-26F3-1467A1BBD2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486844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A28AB05-83D2-C16D-C045-0ECF012A1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4027097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05D0B16-D76E-0A44-7EB5-A25B00806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8048194" y="2675728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2BE77A3-E8CB-D6BE-3F9A-3FBFB202B5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718967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D29CCD0-8BAD-56E4-005E-433A6AADF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5768484" y="1262710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2A9DD96-068A-D70C-370E-EFD5B946B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7289" y="1646564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FEC445F-2076-CCEC-FBD3-88C0C366B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3559163" y="2678546"/>
                <a:ext cx="570992" cy="99895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B8C9EE7-2FF1-B513-3AD4-FF7BFD640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961" b="82796" l="15470" r="81215">
                            <a14:foregroundMark x1="38122" y1="12545" x2="38122" y2="12545"/>
                            <a14:foregroundMark x1="23757" y1="11470" x2="57459" y2="11828"/>
                            <a14:foregroundMark x1="57459" y1="11828" x2="70166" y2="25090"/>
                            <a14:foregroundMark x1="70166" y1="25090" x2="56354" y2="71685"/>
                            <a14:foregroundMark x1="56354" y1="71685" x2="45304" y2="82796"/>
                            <a14:foregroundMark x1="45304" y1="82796" x2="37017" y2="62007"/>
                            <a14:foregroundMark x1="37017" y1="62007" x2="42541" y2="30108"/>
                            <a14:foregroundMark x1="23757" y1="9319" x2="23757" y2="9319"/>
                            <a14:foregroundMark x1="31492" y1="8961" x2="69061" y2="11111"/>
                            <a14:foregroundMark x1="71823" y1="11111" x2="71823" y2="11111"/>
                            <a14:foregroundMark x1="74586" y1="11111" x2="74586" y2="11111"/>
                            <a14:foregroundMark x1="79558" y1="11470" x2="79558" y2="11470"/>
                            <a14:foregroundMark x1="79558" y1="13262" x2="77348" y2="12903"/>
                            <a14:foregroundMark x1="22099" y1="11111" x2="22099" y2="11111"/>
                            <a14:foregroundMark x1="19337" y1="9677" x2="19337" y2="9677"/>
                            <a14:foregroundMark x1="16022" y1="18280" x2="16022" y2="18280"/>
                            <a14:foregroundMark x1="16022" y1="17563" x2="16022" y2="17563"/>
                            <a14:foregroundMark x1="16022" y1="17563" x2="16022" y2="17563"/>
                            <a14:foregroundMark x1="17660" y1="18996" x2="25967" y2="46953"/>
                            <a14:foregroundMark x1="17447" y1="18280" x2="17660" y2="18996"/>
                            <a14:foregroundMark x1="17340" y1="17921" x2="17447" y2="18280"/>
                            <a14:foregroundMark x1="17127" y1="17204" x2="17340" y2="17921"/>
                            <a14:foregroundMark x1="25967" y1="46953" x2="39227" y2="63441"/>
                            <a14:foregroundMark x1="39227" y1="63441" x2="39779" y2="63441"/>
                            <a14:foregroundMark x1="17127" y1="27957" x2="20442" y2="72043"/>
                            <a14:foregroundMark x1="20442" y1="72043" x2="21547" y2="73835"/>
                            <a14:foregroundMark x1="18232" y1="69176" x2="18232" y2="69176"/>
                            <a14:foregroundMark x1="18232" y1="75627" x2="18232" y2="75627"/>
                            <a14:foregroundMark x1="19890" y1="79211" x2="19890" y2="79211"/>
                            <a14:foregroundMark x1="21547" y1="79211" x2="40331" y2="79570"/>
                            <a14:foregroundMark x1="23204" y1="83154" x2="23204" y2="83154"/>
                            <a14:foregroundMark x1="55249" y1="79211" x2="55249" y2="79211"/>
                            <a14:foregroundMark x1="51934" y1="82079" x2="51934" y2="82079"/>
                            <a14:foregroundMark x1="59116" y1="82437" x2="59116" y2="82437"/>
                            <a14:foregroundMark x1="60773" y1="81004" x2="60773" y2="81004"/>
                            <a14:foregroundMark x1="60773" y1="80287" x2="60773" y2="80287"/>
                            <a14:foregroundMark x1="58564" y1="77061" x2="58564" y2="77061"/>
                            <a14:foregroundMark x1="71823" y1="77061" x2="71823" y2="77061"/>
                            <a14:foregroundMark x1="67403" y1="77419" x2="67403" y2="77419"/>
                            <a14:foregroundMark x1="65746" y1="77419" x2="65746" y2="77419"/>
                            <a14:foregroundMark x1="63536" y1="77419" x2="75138" y2="76703"/>
                            <a14:foregroundMark x1="69613" y1="80287" x2="62431" y2="82437"/>
                            <a14:foregroundMark x1="74033" y1="81720" x2="74033" y2="81720"/>
                            <a14:foregroundMark x1="76243" y1="81362" x2="76243" y2="81362"/>
                            <a14:foregroundMark x1="80110" y1="74910" x2="80110" y2="74910"/>
                            <a14:foregroundMark x1="80663" y1="73835" x2="80663" y2="61290"/>
                            <a14:foregroundMark x1="80663" y1="56989" x2="79558" y2="34409"/>
                            <a14:foregroundMark x1="80110" y1="37276" x2="80110" y2="44086"/>
                            <a14:foregroundMark x1="81215" y1="43011" x2="81215" y2="43011"/>
                            <a14:foregroundMark x1="81215" y1="41935" x2="81215" y2="41935"/>
                            <a14:foregroundMark x1="81215" y1="37276" x2="81215" y2="37276"/>
                            <a14:foregroundMark x1="81215" y1="34409" x2="81215" y2="34409"/>
                            <a14:foregroundMark x1="80663" y1="31900" x2="80663" y2="31900"/>
                            <a14:foregroundMark x1="80663" y1="29032" x2="80663" y2="29032"/>
                            <a14:foregroundMark x1="50276" y1="81004" x2="50276" y2="81004"/>
                            <a14:foregroundMark x1="80663" y1="24014" x2="80663" y2="24014"/>
                            <a14:backgroundMark x1="13260" y1="17921" x2="13260" y2="17921"/>
                            <a14:backgroundMark x1="13812" y1="17921" x2="13812" y2="17921"/>
                            <a14:backgroundMark x1="13812" y1="18280" x2="13812" y2="18280"/>
                            <a14:backgroundMark x1="14365" y1="17921" x2="14365" y2="17921"/>
                            <a14:backgroundMark x1="14365" y1="18996" x2="14365" y2="18996"/>
                          </a14:backgroundRemoval>
                        </a14:imgEffect>
                      </a14:imgLayer>
                    </a14:imgProps>
                  </a:ext>
                </a:extLst>
              </a:blip>
              <a:srcRect l="15457" t="7031" r="15368" b="14458"/>
              <a:stretch/>
            </p:blipFill>
            <p:spPr>
              <a:xfrm>
                <a:off x="4341432" y="4868444"/>
                <a:ext cx="570992" cy="998954"/>
              </a:xfrm>
              <a:prstGeom prst="rect">
                <a:avLst/>
              </a:prstGeom>
            </p:spPr>
          </p:pic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F2D13D8-99F3-5F61-73BB-6B1C5E01FC3D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9225559" y="3287641"/>
              <a:ext cx="1359472" cy="352018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B8F2E3-7800-3516-C2DF-F7C196680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5559" y="2739101"/>
              <a:ext cx="500957" cy="449775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57E5E9-0E8D-FD35-B9E2-F0262E863BAD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587913" y="2374100"/>
              <a:ext cx="2904" cy="57600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6E3CD3A-1D00-1959-5FE1-F1B7D12846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0321" y="2662100"/>
              <a:ext cx="606635" cy="57600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B95938F-D7A0-A1B8-29EE-DE8703DC6FB1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H="1" flipV="1">
              <a:off x="6666992" y="3290459"/>
              <a:ext cx="1359472" cy="369373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F2A08E3-1C36-62DD-ECB7-806DC55FBEEE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flipH="1">
              <a:off x="6668169" y="4229379"/>
              <a:ext cx="1358295" cy="409631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A11C626-D413-4022-94F8-EA143A6D2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9261" y="4524040"/>
              <a:ext cx="748081" cy="456840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B9392A2-8AA3-6DCC-5032-9238E2D61D93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8585032" y="4628161"/>
              <a:ext cx="5785" cy="842184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BD5B6B1-0DEE-CB63-3261-B04EA083C80D}"/>
                </a:ext>
              </a:extLst>
            </p:cNvPr>
            <p:cNvCxnSpPr>
              <a:cxnSpLocks/>
            </p:cNvCxnSpPr>
            <p:nvPr/>
          </p:nvCxnSpPr>
          <p:spPr>
            <a:xfrm>
              <a:off x="9088873" y="4363589"/>
              <a:ext cx="637643" cy="685664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8750627-FE48-DD63-A7B8-65EB7365371F}"/>
                </a:ext>
              </a:extLst>
            </p:cNvPr>
            <p:cNvCxnSpPr>
              <a:cxnSpLocks/>
            </p:cNvCxnSpPr>
            <p:nvPr/>
          </p:nvCxnSpPr>
          <p:spPr>
            <a:xfrm>
              <a:off x="9226798" y="4018978"/>
              <a:ext cx="1358233" cy="476897"/>
            </a:xfrm>
            <a:prstGeom prst="straightConnector1">
              <a:avLst/>
            </a:prstGeom>
            <a:ln w="19050" cmpd="sng">
              <a:miter lim="800000"/>
              <a:headEnd type="triangl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BF92A5-7658-9DBA-F53B-16AF065BF0E9}"/>
              </a:ext>
            </a:extLst>
          </p:cNvPr>
          <p:cNvGrpSpPr/>
          <p:nvPr/>
        </p:nvGrpSpPr>
        <p:grpSpPr>
          <a:xfrm>
            <a:off x="8943762" y="3634327"/>
            <a:ext cx="998954" cy="1505675"/>
            <a:chOff x="8924151" y="3498781"/>
            <a:chExt cx="998954" cy="150567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8FC8DA5-6139-A330-BF71-3DA27EEF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4889" r="95556">
                          <a14:foregroundMark x1="15556" y1="52444" x2="15556" y2="52444"/>
                          <a14:foregroundMark x1="11111" y1="52000" x2="4889" y2="43111"/>
                          <a14:foregroundMark x1="84444" y1="54667" x2="92444" y2="46667"/>
                          <a14:foregroundMark x1="95556" y1="47111" x2="95556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4151" y="3498781"/>
              <a:ext cx="998954" cy="99895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C74F1DB-77F9-C287-C956-B45EF6396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9138132" y="4005502"/>
              <a:ext cx="570992" cy="998954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0DE88D7-4ECE-5576-F47E-DCF54CC3BA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51" b="92135" l="9894" r="89753">
                        <a14:foregroundMark x1="32862" y1="10674" x2="32862" y2="10674"/>
                        <a14:foregroundMark x1="70318" y1="10112" x2="70318" y2="10112"/>
                        <a14:backgroundMark x1="65724" y1="95506" x2="65724" y2="95506"/>
                        <a14:backgroundMark x1="65018" y1="94382" x2="65018" y2="94382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5371" y2="93258"/>
                        <a14:backgroundMark x1="65371" y1="93258" x2="66078" y2="93820"/>
                      </a14:backgroundRemoval>
                    </a14:imgEffect>
                  </a14:imgLayer>
                </a14:imgProps>
              </a:ext>
            </a:extLst>
          </a:blip>
          <a:srcRect l="23966" t="5002" r="22709" b="6740"/>
          <a:stretch/>
        </p:blipFill>
        <p:spPr>
          <a:xfrm>
            <a:off x="7727076" y="3995755"/>
            <a:ext cx="1210254" cy="125988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1D70234-85A5-67A6-23AC-88BEF03A3BD0}"/>
              </a:ext>
            </a:extLst>
          </p:cNvPr>
          <p:cNvSpPr txBox="1"/>
          <p:nvPr/>
        </p:nvSpPr>
        <p:spPr>
          <a:xfrm>
            <a:off x="8626011" y="5487060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 dirty="0"/>
              <a:t>Need PKI…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399CF8-30A0-CB30-E1BF-0C4F861A5CFF}"/>
                  </a:ext>
                </a:extLst>
              </p:cNvPr>
              <p:cNvSpPr txBox="1"/>
              <p:nvPr/>
            </p:nvSpPr>
            <p:spPr>
              <a:xfrm>
                <a:off x="790259" y="1726753"/>
                <a:ext cx="2428870" cy="1997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sup>
                          </m:sSub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Sig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399CF8-30A0-CB30-E1BF-0C4F861A5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59" y="1726753"/>
                <a:ext cx="2428870" cy="19975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2BEB6BA3-8E3E-2332-0D61-53F8C6E81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4889" r="95556">
                        <a14:foregroundMark x1="15556" y1="52444" x2="15556" y2="52444"/>
                        <a14:foregroundMark x1="11111" y1="52000" x2="4889" y2="43111"/>
                        <a14:foregroundMark x1="84444" y1="54667" x2="92444" y2="46667"/>
                        <a14:foregroundMark x1="95556" y1="47111" x2="95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4608" y="2108228"/>
            <a:ext cx="1928772" cy="19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Star Model</a:t>
            </a:r>
            <a:endParaRPr lang="en-IL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7582D3-854E-E4CA-460F-069E8898CA78}"/>
              </a:ext>
            </a:extLst>
          </p:cNvPr>
          <p:cNvSpPr txBox="1"/>
          <p:nvPr/>
        </p:nvSpPr>
        <p:spPr>
          <a:xfrm>
            <a:off x="838200" y="1976438"/>
            <a:ext cx="1051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Was considered</a:t>
            </a:r>
            <a:r>
              <a:rPr lang="en-IL" sz="3200" dirty="0"/>
              <a:t> in</a:t>
            </a:r>
            <a:r>
              <a:rPr lang="en-US" sz="3200" dirty="0"/>
              <a:t> </a:t>
            </a:r>
            <a:r>
              <a:rPr lang="en-IL" sz="3200" dirty="0">
                <a:solidFill>
                  <a:schemeClr val="tx2"/>
                </a:solidFill>
              </a:rPr>
              <a:t>[BIK+ ’17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IL" sz="3200" dirty="0">
                <a:solidFill>
                  <a:schemeClr val="tx2"/>
                </a:solidFill>
              </a:rPr>
              <a:t>BBG+ ’20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IL" sz="3200" dirty="0">
                <a:solidFill>
                  <a:schemeClr val="tx2"/>
                </a:solidFill>
              </a:rPr>
              <a:t>RDY ’21]</a:t>
            </a:r>
            <a:endParaRPr lang="en-US" sz="32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Either </a:t>
            </a:r>
            <a:r>
              <a:rPr lang="en-US" sz="2800" dirty="0">
                <a:solidFill>
                  <a:srgbClr val="0070C0"/>
                </a:solidFill>
              </a:rPr>
              <a:t>semi-honest</a:t>
            </a:r>
            <a:r>
              <a:rPr lang="en-US" sz="2800" dirty="0"/>
              <a:t> adv. or for </a:t>
            </a:r>
            <a:r>
              <a:rPr lang="en-US" sz="2800" dirty="0">
                <a:solidFill>
                  <a:srgbClr val="0070C0"/>
                </a:solidFill>
              </a:rPr>
              <a:t>specific functionalities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PKI introduces </a:t>
            </a:r>
            <a:r>
              <a:rPr lang="en-US" sz="3200" dirty="0">
                <a:solidFill>
                  <a:srgbClr val="FF0000"/>
                </a:solidFill>
              </a:rPr>
              <a:t>complications</a:t>
            </a:r>
            <a:r>
              <a:rPr lang="en-US" sz="3200" dirty="0"/>
              <a:t> with compositions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Harder to formally argue security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Want a model that is easier to study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Need an </a:t>
            </a:r>
            <a:r>
              <a:rPr lang="en-US" sz="2800" dirty="0">
                <a:solidFill>
                  <a:srgbClr val="0070C0"/>
                </a:solidFill>
              </a:rPr>
              <a:t>abstraction</a:t>
            </a:r>
            <a:r>
              <a:rPr lang="en-US" sz="2800" dirty="0"/>
              <a:t> that highlights key components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636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BA047D-9212-196D-F43F-BB3ABD92BDED}"/>
              </a:ext>
            </a:extLst>
          </p:cNvPr>
          <p:cNvCxnSpPr>
            <a:cxnSpLocks/>
          </p:cNvCxnSpPr>
          <p:nvPr/>
        </p:nvCxnSpPr>
        <p:spPr>
          <a:xfrm>
            <a:off x="2133780" y="3336322"/>
            <a:ext cx="2561613" cy="1921891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592CC5-9E58-283E-9088-3703599ECAA7}"/>
              </a:ext>
            </a:extLst>
          </p:cNvPr>
          <p:cNvCxnSpPr>
            <a:cxnSpLocks/>
          </p:cNvCxnSpPr>
          <p:nvPr/>
        </p:nvCxnSpPr>
        <p:spPr>
          <a:xfrm flipV="1">
            <a:off x="2400300" y="1783012"/>
            <a:ext cx="3653028" cy="572144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Gulliver MPC Model (GMPC): </a:t>
            </a:r>
            <a:br>
              <a:rPr lang="en-US" dirty="0"/>
            </a:br>
            <a:r>
              <a:rPr lang="en-US" sz="3600" dirty="0"/>
              <a:t>MPC With Blocking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6D30D-D943-B373-DA33-DD8D6047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850" y="1807293"/>
            <a:ext cx="1185445" cy="1676449"/>
          </a:xfrm>
          <a:prstGeom prst="rect">
            <a:avLst/>
          </a:prstGeom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C03A26-E2C6-F1E4-2C77-F0056F6DAB3D}"/>
              </a:ext>
            </a:extLst>
          </p:cNvPr>
          <p:cNvGrpSpPr/>
          <p:nvPr/>
        </p:nvGrpSpPr>
        <p:grpSpPr>
          <a:xfrm>
            <a:off x="3913124" y="1330141"/>
            <a:ext cx="5060023" cy="5094153"/>
            <a:chOff x="3559163" y="1262710"/>
            <a:chExt cx="5060023" cy="50941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71D8A6-9C55-246D-BCD7-7E1FA489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60340" y="4027097"/>
              <a:ext cx="570992" cy="9989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B4061-076B-6A2D-0887-E408F9817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5357909"/>
              <a:ext cx="570992" cy="9989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C1B49B-A8AC-9EF3-F538-F8E57963E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4868444"/>
              <a:ext cx="570992" cy="9989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163583-D11E-503F-12FF-CC0ED8A70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4027097"/>
              <a:ext cx="570992" cy="9989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853446-90C1-7EED-3230-430598B35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8048194" y="2675728"/>
              <a:ext cx="570992" cy="998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2231A5-DA59-4D2F-4000-39C9F5FDF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189679" y="1646564"/>
              <a:ext cx="570992" cy="9989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671D8D-0D00-1A8A-76B4-36D0EC48C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1262710"/>
              <a:ext cx="570992" cy="9989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79E126-EB07-B22D-0550-58EBD7D85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7289" y="1646564"/>
              <a:ext cx="570992" cy="9989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156444-2501-524C-4210-3C9EE6D36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559163" y="2678546"/>
              <a:ext cx="570992" cy="9989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39C4AA-A488-7719-55D2-02FCBE34B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341432" y="4868444"/>
              <a:ext cx="570992" cy="998954"/>
            </a:xfrm>
            <a:prstGeom prst="rect">
              <a:avLst/>
            </a:prstGeom>
          </p:spPr>
        </p:pic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7A3937-8535-D081-62DF-D7ADA7C4D5C7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2323295" y="2213472"/>
            <a:ext cx="2377955" cy="432046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ounded Rectangular Callout 64">
            <a:extLst>
              <a:ext uri="{FF2B5EF4-FFF2-40B4-BE49-F238E27FC236}">
                <a16:creationId xmlns:a16="http://schemas.microsoft.com/office/drawing/2014/main" id="{05F9A520-2352-86DD-DB09-AE72DD479967}"/>
              </a:ext>
            </a:extLst>
          </p:cNvPr>
          <p:cNvSpPr>
            <a:spLocks noChangeAspect="1"/>
          </p:cNvSpPr>
          <p:nvPr/>
        </p:nvSpPr>
        <p:spPr>
          <a:xfrm>
            <a:off x="682148" y="4593745"/>
            <a:ext cx="2903264" cy="1676449"/>
          </a:xfrm>
          <a:prstGeom prst="wedgeRoundRectCallout">
            <a:avLst>
              <a:gd name="adj1" fmla="val -13569"/>
              <a:gd name="adj2" fmla="val -12181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2600"/>
                </a:solidFill>
              </a:rPr>
              <a:t>Doesn’t</a:t>
            </a:r>
            <a:r>
              <a:rPr lang="en-US" sz="2800" dirty="0">
                <a:solidFill>
                  <a:sysClr val="windowText" lastClr="000000"/>
                </a:solidFill>
              </a:rPr>
              <a:t> know the </a:t>
            </a:r>
            <a:r>
              <a:rPr lang="en-US" sz="2800" dirty="0">
                <a:solidFill>
                  <a:srgbClr val="FF2600"/>
                </a:solidFill>
              </a:rPr>
              <a:t>content</a:t>
            </a:r>
            <a:r>
              <a:rPr lang="en-US" sz="2800" dirty="0">
                <a:solidFill>
                  <a:sysClr val="windowText" lastClr="000000"/>
                </a:solidFill>
              </a:rPr>
              <a:t>, but </a:t>
            </a:r>
            <a:r>
              <a:rPr lang="en-US" sz="2800" dirty="0">
                <a:solidFill>
                  <a:schemeClr val="accent4"/>
                </a:solidFill>
              </a:rPr>
              <a:t>knows</a:t>
            </a:r>
            <a:r>
              <a:rPr lang="en-US" sz="2800" dirty="0">
                <a:solidFill>
                  <a:sysClr val="windowText" lastClr="000000"/>
                </a:solidFill>
              </a:rPr>
              <a:t> the </a:t>
            </a:r>
            <a:r>
              <a:rPr lang="en-US" sz="2800" dirty="0">
                <a:solidFill>
                  <a:schemeClr val="accent4"/>
                </a:solidFill>
              </a:rPr>
              <a:t>origin</a:t>
            </a:r>
            <a:r>
              <a:rPr lang="en-US" sz="2800" dirty="0">
                <a:solidFill>
                  <a:sysClr val="windowText" lastClr="000000"/>
                </a:solidFill>
              </a:rPr>
              <a:t> and </a:t>
            </a:r>
            <a:r>
              <a:rPr lang="en-US" sz="2800" dirty="0">
                <a:solidFill>
                  <a:schemeClr val="accent4"/>
                </a:solidFill>
              </a:rPr>
              <a:t>destination</a:t>
            </a:r>
            <a:endParaRPr lang="en-IL" sz="2800" dirty="0">
              <a:solidFill>
                <a:schemeClr val="accent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05A35-0E35-B600-89AF-DFDB58099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439" y="2292562"/>
            <a:ext cx="808752" cy="8724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29A912-D760-09B7-9036-5D55E56DA0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1188" y1="27711" x2="31188" y2="27711"/>
                        <a14:foregroundMark x1="31188" y1="21285" x2="31188" y2="43775"/>
                        <a14:foregroundMark x1="31188" y1="43775" x2="34158" y2="51004"/>
                        <a14:foregroundMark x1="49010" y1="22490" x2="35644" y2="63454"/>
                        <a14:foregroundMark x1="20792" y1="33333" x2="31683" y2="60241"/>
                        <a14:foregroundMark x1="44059" y1="57831" x2="44059" y2="57831"/>
                        <a14:foregroundMark x1="48020" y1="55020" x2="48020" y2="55020"/>
                        <a14:foregroundMark x1="46040" y1="71888" x2="46040" y2="71888"/>
                        <a14:foregroundMark x1="38119" y1="72691" x2="38119" y2="72691"/>
                        <a14:foregroundMark x1="34653" y1="73092" x2="52970" y2="71084"/>
                        <a14:foregroundMark x1="52970" y1="71084" x2="50000" y2="6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28943" y="3153578"/>
            <a:ext cx="1324385" cy="163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873BAA-241A-AD82-FE32-3B37F99BAD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71" b="89700" l="9259" r="89815">
                        <a14:foregroundMark x1="9259" y1="27897" x2="9259" y2="27897"/>
                        <a14:foregroundMark x1="88889" y1="42489" x2="88889" y2="42489"/>
                        <a14:backgroundMark x1="5556" y1="25751" x2="5556" y2="25751"/>
                        <a14:backgroundMark x1="7870" y1="28326" x2="7870" y2="28326"/>
                        <a14:backgroundMark x1="8333" y1="27897" x2="8333" y2="27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191" y="2188850"/>
            <a:ext cx="808752" cy="87240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83242-79AD-5B0A-29A3-AADE2FB1ADF3}"/>
              </a:ext>
            </a:extLst>
          </p:cNvPr>
          <p:cNvCxnSpPr>
            <a:cxnSpLocks/>
          </p:cNvCxnSpPr>
          <p:nvPr/>
        </p:nvCxnSpPr>
        <p:spPr>
          <a:xfrm>
            <a:off x="2343912" y="2862712"/>
            <a:ext cx="1494663" cy="256416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54C33-F499-FF36-C13D-A2F39C805780}"/>
              </a:ext>
            </a:extLst>
          </p:cNvPr>
          <p:cNvCxnSpPr>
            <a:cxnSpLocks/>
          </p:cNvCxnSpPr>
          <p:nvPr/>
        </p:nvCxnSpPr>
        <p:spPr>
          <a:xfrm>
            <a:off x="2294167" y="3164966"/>
            <a:ext cx="1544408" cy="1138417"/>
          </a:xfrm>
          <a:prstGeom prst="straightConnector1">
            <a:avLst/>
          </a:prstGeom>
          <a:ln w="19050" cmpd="sng">
            <a:miter lim="800000"/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3.33333E-6 L 0.20156 0.24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526 0.1710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Our Results – Committee Election Protocol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1604C617-2BFB-E026-DB02-E57FA9F52229}"/>
                  </a:ext>
                </a:extLst>
              </p:cNvPr>
              <p:cNvSpPr/>
              <p:nvPr/>
            </p:nvSpPr>
            <p:spPr>
              <a:xfrm>
                <a:off x="1085606" y="2066925"/>
                <a:ext cx="10191993" cy="36861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  <a:defRPr/>
                </a:pPr>
                <a:r>
                  <a:rPr lang="en-US" sz="3600" dirty="0">
                    <a:solidFill>
                      <a:prstClr val="black"/>
                    </a:solidFill>
                  </a:rPr>
                  <a:t>A variant of </a:t>
                </a:r>
                <a:r>
                  <a:rPr lang="en-US" sz="3600" dirty="0" err="1">
                    <a:solidFill>
                      <a:prstClr val="black"/>
                    </a:solidFill>
                  </a:rPr>
                  <a:t>Feige’s</a:t>
                </a: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schemeClr val="accent4"/>
                    </a:solidFill>
                  </a:rPr>
                  <a:t>committee election protocol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All parties agree on a small committee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e.g</a:t>
                </a:r>
                <a:r>
                  <a:rPr lang="en-US" sz="3200" dirty="0">
                    <a:solidFill>
                      <a:schemeClr val="tx1"/>
                    </a:solidFill>
                    <a:latin typeface="Calibri" panose="020F0502020204030204"/>
                  </a:rPr>
                  <a:t>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Fraction of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</a:rPr>
                  <a:t>mal.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</a:rPr>
                  <a:t> users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does not increase too much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3200" baseline="0" dirty="0">
                    <a:solidFill>
                      <a:schemeClr val="tx1"/>
                    </a:solidFill>
                    <a:latin typeface="Calibri" panose="020F0502020204030204"/>
                  </a:rPr>
                  <a:t>Original</a:t>
                </a:r>
                <a:r>
                  <a:rPr lang="en-US" sz="3200" dirty="0">
                    <a:solidFill>
                      <a:schemeClr val="tx1"/>
                    </a:solidFill>
                    <a:latin typeface="Calibri" panose="020F0502020204030204"/>
                  </a:rPr>
                  <a:t> protocol is very elegant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The GMPC model introduces many complications</a:t>
                </a:r>
              </a:p>
            </p:txBody>
          </p:sp>
        </mc:Choice>
        <mc:Fallback xmlns="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1604C617-2BFB-E026-DB02-E57FA9F5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06" y="2066925"/>
                <a:ext cx="10191993" cy="36861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E38B-F8CB-C71F-5288-986E806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Our Results – General Computation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1604C617-2BFB-E026-DB02-E57FA9F52229}"/>
                  </a:ext>
                </a:extLst>
              </p:cNvPr>
              <p:cNvSpPr/>
              <p:nvPr/>
            </p:nvSpPr>
            <p:spPr>
              <a:xfrm>
                <a:off x="561975" y="1390650"/>
                <a:ext cx="11258550" cy="52101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A secure protocol for any </a:t>
                </a:r>
                <a:r>
                  <a:rPr lang="en-US" sz="3200" dirty="0" err="1">
                    <a:solidFill>
                      <a:prstClr val="black"/>
                    </a:solidFill>
                  </a:rPr>
                  <a:t>func</a:t>
                </a:r>
                <a:r>
                  <a:rPr lang="en-US" sz="3200" dirty="0">
                    <a:solidFill>
                      <a:prstClr val="black"/>
                    </a:solidFill>
                  </a:rPr>
                  <a:t>.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output length</a:t>
                </a:r>
              </a:p>
              <a:p>
                <a:pPr marL="457200" lvl="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Secure assuming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fraction of the users are corrupted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Calibri" panose="020F0502020204030204"/>
                  </a:rPr>
                  <a:t>Construction assumes </a:t>
                </a:r>
                <a:r>
                  <a:rPr lang="en-US" sz="3200" noProof="0" dirty="0">
                    <a:solidFill>
                      <a:schemeClr val="accent4"/>
                    </a:solidFill>
                    <a:latin typeface="Calibri" panose="020F0502020204030204"/>
                  </a:rPr>
                  <a:t>fully homomorphic encryption</a:t>
                </a:r>
                <a:r>
                  <a:rPr lang="en-US" sz="3200" noProof="0" dirty="0">
                    <a:solidFill>
                      <a:prstClr val="black"/>
                    </a:solidFill>
                    <a:latin typeface="Calibri" panose="020F0502020204030204"/>
                  </a:rPr>
                  <a:t> (FHE)</a:t>
                </a:r>
              </a:p>
              <a:p>
                <a:pPr marL="457200" indent="-4572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Small</a:t>
                </a:r>
                <a:r>
                  <a:rPr kumimoji="0" lang="en-US" sz="3200" b="0" i="0" u="none" strike="noStrike" kern="1200" cap="none" spc="0" normalizeH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and shallow circuits can be computed </a:t>
                </a:r>
                <a:r>
                  <a:rPr kumimoji="0" lang="en-US" sz="3200" b="0" i="0" u="none" strike="noStrike" kern="1200" cap="none" spc="0" normalizeH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alibri" panose="020F0502020204030204"/>
                  </a:rPr>
                  <a:t>without FHE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/>
                  </a:rPr>
                  <a:t>Small and shallow: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size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depth, fan-in, and fan-out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Includes important </a:t>
                </a:r>
                <a:r>
                  <a:rPr lang="en-US" sz="2800" dirty="0" err="1">
                    <a:solidFill>
                      <a:prstClr val="black"/>
                    </a:solidFill>
                    <a:latin typeface="Calibri" panose="020F0502020204030204"/>
                  </a:rPr>
                  <a:t>func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. such as </a:t>
                </a:r>
                <a:r>
                  <a:rPr lang="en-US" sz="2800" dirty="0">
                    <a:solidFill>
                      <a:schemeClr val="accent4"/>
                    </a:solidFill>
                    <a:latin typeface="Calibri" panose="020F0502020204030204"/>
                  </a:rPr>
                  <a:t>sorting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and </a:t>
                </a:r>
                <a:r>
                  <a:rPr lang="en-US" sz="2800" dirty="0">
                    <a:solidFill>
                      <a:schemeClr val="accent4"/>
                    </a:solidFill>
                    <a:latin typeface="Calibri" panose="020F0502020204030204"/>
                  </a:rPr>
                  <a:t>aggregation</a:t>
                </a:r>
              </a:p>
              <a:p>
                <a:pPr marL="914400" lvl="1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schemeClr val="tx1"/>
                    </a:solidFill>
                  </a:rPr>
                  <a:t>Have applications to the shuffle model of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differential privacy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Can be complied into a secure protocol in the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star model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L" sz="2800" dirty="0">
                    <a:solidFill>
                      <a:schemeClr val="tx1"/>
                    </a:solidFill>
                  </a:rPr>
                  <a:t>With PKI, can improve our results to tolerate</a:t>
                </a:r>
                <a:r>
                  <a:rPr lang="en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1604C617-2BFB-E026-DB02-E57FA9F5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1390650"/>
                <a:ext cx="11258550" cy="5210175"/>
              </a:xfrm>
              <a:prstGeom prst="roundRect">
                <a:avLst/>
              </a:prstGeom>
              <a:blipFill>
                <a:blip r:embed="rId2"/>
                <a:stretch>
                  <a:fillRect t="-700" b="-28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159880</TotalTime>
  <Words>1016</Words>
  <Application>Microsoft Office PowerPoint</Application>
  <PresentationFormat>Widescreen</PresentationFormat>
  <Paragraphs>157</Paragraphs>
  <Slides>31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MPC for Tech Giants (GMPC): Enabling Gulliver and the Lilliputians to Cooperate Amicably</vt:lpstr>
      <vt:lpstr>A Service Provider and Its (Many Weak) Users</vt:lpstr>
      <vt:lpstr>The Star Model</vt:lpstr>
      <vt:lpstr>The Star Model</vt:lpstr>
      <vt:lpstr>The Star Model</vt:lpstr>
      <vt:lpstr>The Star Model</vt:lpstr>
      <vt:lpstr>The Gulliver MPC Model (GMPC):  MPC With Blocking</vt:lpstr>
      <vt:lpstr>Our Results – Committee Election Protocol</vt:lpstr>
      <vt:lpstr>Our Results – General Computation</vt:lpstr>
      <vt:lpstr>The GMPC Model – MPC With Blocking</vt:lpstr>
      <vt:lpstr>Challenges in the GMPC Model</vt:lpstr>
      <vt:lpstr>Challenges in the GMPC Model</vt:lpstr>
      <vt:lpstr>Challenges in the GMPC Model</vt:lpstr>
      <vt:lpstr>Challenges in the GMPC Model</vt:lpstr>
      <vt:lpstr>Challenges in the GMPC Model</vt:lpstr>
      <vt:lpstr>Challenges in the GMPC Model</vt:lpstr>
      <vt:lpstr>Challenges in the GMPC Model</vt:lpstr>
      <vt:lpstr>Feige’s Protocol – Standrad Model</vt:lpstr>
      <vt:lpstr>Feige’s Protocol – Standrad Model</vt:lpstr>
      <vt:lpstr>Naïve Solution in The GMPC Model</vt:lpstr>
      <vt:lpstr>Naïve Solution in The GMPC Model</vt:lpstr>
      <vt:lpstr>Naïve Solution in The GMPC Model</vt:lpstr>
      <vt:lpstr>Tool 1: Personal Committees</vt:lpstr>
      <vt:lpstr>Tool 1: Personal Committees</vt:lpstr>
      <vt:lpstr>Tool 1: Personal Committees</vt:lpstr>
      <vt:lpstr>Honest Server</vt:lpstr>
      <vt:lpstr>Malicious Server</vt:lpstr>
      <vt:lpstr>Malicious Server</vt:lpstr>
      <vt:lpstr>Tool 2: Sampling a Communication Graph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בר אלון</dc:creator>
  <cp:lastModifiedBy>בר אלון</cp:lastModifiedBy>
  <cp:revision>438</cp:revision>
  <dcterms:created xsi:type="dcterms:W3CDTF">2020-09-13T09:52:09Z</dcterms:created>
  <dcterms:modified xsi:type="dcterms:W3CDTF">2024-08-19T19:05:51Z</dcterms:modified>
</cp:coreProperties>
</file>