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92" r:id="rId24"/>
    <p:sldId id="293" r:id="rId25"/>
    <p:sldId id="279" r:id="rId26"/>
    <p:sldId id="278" r:id="rId27"/>
    <p:sldId id="296" r:id="rId28"/>
    <p:sldId id="294" r:id="rId29"/>
    <p:sldId id="298" r:id="rId30"/>
    <p:sldId id="281" r:id="rId31"/>
  </p:sldIdLst>
  <p:sldSz cx="12192000" cy="6858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Candara" panose="020E0502030303020204" pitchFamily="34" charset="0"/>
      <p:regular r:id="rId34"/>
      <p:bold r:id="rId35"/>
      <p:italic r:id="rId36"/>
      <p:boldItalic r:id="rId3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3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5"/>
    <p:restoredTop sz="81029"/>
  </p:normalViewPr>
  <p:slideViewPr>
    <p:cSldViewPr snapToGrid="0">
      <p:cViewPr varScale="1">
        <p:scale>
          <a:sx n="85" d="100"/>
          <a:sy n="85" d="100"/>
        </p:scale>
        <p:origin x="1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ndara"/>
      </a:defRPr>
    </a:lvl1pPr>
    <a:lvl2pPr indent="228600" defTabSz="457200" latinLnBrk="0">
      <a:defRPr sz="1200">
        <a:latin typeface="+mn-lt"/>
        <a:ea typeface="+mn-ea"/>
        <a:cs typeface="+mn-cs"/>
        <a:sym typeface="Candara"/>
      </a:defRPr>
    </a:lvl2pPr>
    <a:lvl3pPr indent="457200" defTabSz="457200" latinLnBrk="0">
      <a:defRPr sz="1200">
        <a:latin typeface="+mn-lt"/>
        <a:ea typeface="+mn-ea"/>
        <a:cs typeface="+mn-cs"/>
        <a:sym typeface="Candara"/>
      </a:defRPr>
    </a:lvl3pPr>
    <a:lvl4pPr indent="685800" defTabSz="457200" latinLnBrk="0">
      <a:defRPr sz="1200">
        <a:latin typeface="+mn-lt"/>
        <a:ea typeface="+mn-ea"/>
        <a:cs typeface="+mn-cs"/>
        <a:sym typeface="Candara"/>
      </a:defRPr>
    </a:lvl4pPr>
    <a:lvl5pPr indent="914400" defTabSz="457200" latinLnBrk="0">
      <a:defRPr sz="1200">
        <a:latin typeface="+mn-lt"/>
        <a:ea typeface="+mn-ea"/>
        <a:cs typeface="+mn-cs"/>
        <a:sym typeface="Candara"/>
      </a:defRPr>
    </a:lvl5pPr>
    <a:lvl6pPr indent="1143000" defTabSz="457200" latinLnBrk="0">
      <a:defRPr sz="1200">
        <a:latin typeface="+mn-lt"/>
        <a:ea typeface="+mn-ea"/>
        <a:cs typeface="+mn-cs"/>
        <a:sym typeface="Candara"/>
      </a:defRPr>
    </a:lvl6pPr>
    <a:lvl7pPr indent="1371600" defTabSz="457200" latinLnBrk="0">
      <a:defRPr sz="1200">
        <a:latin typeface="+mn-lt"/>
        <a:ea typeface="+mn-ea"/>
        <a:cs typeface="+mn-cs"/>
        <a:sym typeface="Candara"/>
      </a:defRPr>
    </a:lvl7pPr>
    <a:lvl8pPr indent="1600200" defTabSz="457200" latinLnBrk="0">
      <a:defRPr sz="1200">
        <a:latin typeface="+mn-lt"/>
        <a:ea typeface="+mn-ea"/>
        <a:cs typeface="+mn-cs"/>
        <a:sym typeface="Candara"/>
      </a:defRPr>
    </a:lvl8pPr>
    <a:lvl9pPr indent="1828800" defTabSz="457200" latinLnBrk="0">
      <a:defRPr sz="1200">
        <a:latin typeface="+mn-lt"/>
        <a:ea typeface="+mn-ea"/>
        <a:cs typeface="+mn-cs"/>
        <a:sym typeface="Candar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r>
              <a:rPr lang="en-US" dirty="0"/>
              <a:t>To start with, blind signatures are protocols involving a signer and a user. </a:t>
            </a:r>
          </a:p>
          <a:p>
            <a:pPr>
              <a:defRPr sz="1700"/>
            </a:pPr>
            <a:endParaRPr lang="en-US" dirty="0"/>
          </a:p>
          <a:p>
            <a:pPr>
              <a:defRPr sz="1700"/>
            </a:pPr>
            <a:r>
              <a:rPr lang="en-US" dirty="0"/>
              <a:t>The signer holds the secret signing key, and </a:t>
            </a:r>
          </a:p>
          <a:p>
            <a:pPr>
              <a:defRPr sz="1700"/>
            </a:pPr>
            <a:r>
              <a:rPr lang="en-US" dirty="0"/>
              <a:t>&gt; the user interacts with the signer to sign a message of its choice. </a:t>
            </a:r>
          </a:p>
          <a:p>
            <a:pPr>
              <a:defRPr sz="1700"/>
            </a:pPr>
            <a:r>
              <a:rPr lang="en-US" dirty="0"/>
              <a:t>&gt; At the end, the user learns a valid signature of the message.</a:t>
            </a:r>
          </a:p>
          <a:p>
            <a:pPr>
              <a:defRPr sz="1700"/>
            </a:pPr>
            <a:endParaRPr lang="en-US" dirty="0"/>
          </a:p>
          <a:p>
            <a:pPr>
              <a:defRPr sz="1700"/>
            </a:pPr>
            <a:r>
              <a:rPr lang="en-US" dirty="0"/>
              <a:t>In blind signatures, we consider two security properties.</a:t>
            </a:r>
          </a:p>
          <a:p>
            <a:pPr>
              <a:defRPr sz="1700"/>
            </a:pPr>
            <a:r>
              <a:rPr lang="en-US" dirty="0"/>
              <a:t>&gt; First is blindness, where no malicious signer can learn anything about the message and the signature.  </a:t>
            </a:r>
          </a:p>
          <a:p>
            <a:pPr>
              <a:defRPr sz="1700"/>
            </a:pPr>
            <a:r>
              <a:rPr lang="en-US" dirty="0"/>
              <a:t>&gt; Next is one-more unforgeability, where no user can produce more message-signature pairs than # of signing sessions it engages in. </a:t>
            </a:r>
          </a:p>
          <a:p>
            <a:pPr>
              <a:defRPr sz="1700"/>
            </a:pPr>
            <a:endParaRPr lang="en-US" dirty="0"/>
          </a:p>
          <a:p>
            <a:pPr>
              <a:defRPr sz="1700"/>
            </a:pPr>
            <a:r>
              <a:rPr lang="en-US" dirty="0"/>
              <a:t>&gt; Blind signatures also give rise to applications such as anonymous tokens, credentials, and electronic cash.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blinding, since the protocol can be seen as issuing a BLS signature + a </a:t>
            </a:r>
            <a:r>
              <a:rPr lang="en-US" dirty="0" err="1"/>
              <a:t>Schnorr</a:t>
            </a:r>
            <a:r>
              <a:rPr lang="en-US" dirty="0"/>
              <a:t>-type proof, we blind the protocol in two steps: </a:t>
            </a:r>
          </a:p>
          <a:p>
            <a:endParaRPr lang="en-US" dirty="0"/>
          </a:p>
          <a:p>
            <a:r>
              <a:rPr lang="en-US" dirty="0"/>
              <a:t>1. Blind the hash and the element Y as in blind BLS.</a:t>
            </a:r>
          </a:p>
          <a:p>
            <a:r>
              <a:rPr lang="en-US" dirty="0"/>
              <a:t>2. Blind the proof (specifically, the challenge c and the response z) as in blind </a:t>
            </a:r>
            <a:r>
              <a:rPr lang="en-US" dirty="0" err="1"/>
              <a:t>Schnorr</a:t>
            </a:r>
            <a:r>
              <a:rPr lang="en-US" dirty="0"/>
              <a:t> signatures.</a:t>
            </a:r>
          </a:p>
        </p:txBody>
      </p:sp>
    </p:spTree>
    <p:extLst>
      <p:ext uri="{BB962C8B-B14F-4D97-AF65-F5344CB8AC3E}">
        <p14:creationId xmlns:p14="http://schemas.microsoft.com/office/powerpoint/2010/main" val="82046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OMUF proof, our ideal goal is to replicate the reduction from CDH of Goh-</a:t>
            </a:r>
            <a:r>
              <a:rPr lang="en-US" dirty="0" err="1"/>
              <a:t>Jarecki</a:t>
            </a:r>
            <a:r>
              <a:rPr lang="en-US" dirty="0"/>
              <a:t> signatures.</a:t>
            </a:r>
          </a:p>
          <a:p>
            <a:endParaRPr lang="en-US" dirty="0"/>
          </a:p>
          <a:p>
            <a:r>
              <a:rPr lang="en-US" dirty="0"/>
              <a:t>However, in this case, we need to simulate interactive signing without knowing the sk. </a:t>
            </a:r>
          </a:p>
        </p:txBody>
      </p:sp>
    </p:spTree>
    <p:extLst>
      <p:ext uri="{BB962C8B-B14F-4D97-AF65-F5344CB8AC3E}">
        <p14:creationId xmlns:p14="http://schemas.microsoft.com/office/powerpoint/2010/main" val="1856478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then consider the reduction receiving a CDH instance: group elements X, forwarded as the verification key to the adversary, and Y, used to program the random oracle. </a:t>
            </a:r>
          </a:p>
          <a:p>
            <a:endParaRPr lang="en-US" dirty="0"/>
          </a:p>
          <a:p>
            <a:r>
              <a:rPr lang="en-US" dirty="0"/>
              <a:t>&gt; In the signing sessions, the adversary sends an arbitrary group element H, and </a:t>
            </a:r>
          </a:p>
          <a:p>
            <a:r>
              <a:rPr lang="en-US" dirty="0"/>
              <a:t>&gt; the reduction needs to compute Y = x H but without knowing x or the discrete log of H. </a:t>
            </a:r>
          </a:p>
          <a:p>
            <a:endParaRPr lang="en-US" dirty="0"/>
          </a:p>
          <a:p>
            <a:r>
              <a:rPr lang="en-US" dirty="0"/>
              <a:t>&gt; To deal with this issue, we instead rely on a stronger assumption. </a:t>
            </a:r>
          </a:p>
        </p:txBody>
      </p:sp>
    </p:spTree>
    <p:extLst>
      <p:ext uri="{BB962C8B-B14F-4D97-AF65-F5344CB8AC3E}">
        <p14:creationId xmlns:p14="http://schemas.microsoft.com/office/powerpoint/2010/main" val="1837814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assumption is the Chosen Target CDH assumption, introduced to prove security of blind BLS signature. </a:t>
            </a:r>
          </a:p>
          <a:p>
            <a:r>
              <a:rPr lang="en-US" dirty="0"/>
              <a:t>A variant of the assumption is also used for the security of 2HashDH OPRF protocol. </a:t>
            </a:r>
          </a:p>
          <a:p>
            <a:endParaRPr lang="en-US" dirty="0"/>
          </a:p>
          <a:p>
            <a:r>
              <a:rPr lang="en-US" dirty="0"/>
              <a:t>&gt; In the Chosen Target CDH game, the adversary receives an instance X and has access to two oracles.</a:t>
            </a:r>
          </a:p>
          <a:p>
            <a:r>
              <a:rPr lang="en-US" dirty="0"/>
              <a:t>&gt; The first one is the DH oracle which outputs x times H on a query H and keeps a counter of the number of queries made to it so far.</a:t>
            </a:r>
          </a:p>
          <a:p>
            <a:r>
              <a:rPr lang="en-US" dirty="0"/>
              <a:t>&gt; The second one is the challenge oracle, which returns a random group element challenge on each query. </a:t>
            </a:r>
          </a:p>
          <a:p>
            <a:r>
              <a:rPr lang="en-US" dirty="0"/>
              <a:t>&gt; The goal of the adversary is to output more CDH solutions than the number of calls to the DH oracle, where the solutions will be with respect to distinct challenges.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09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the new reduction goes as follows. </a:t>
            </a:r>
          </a:p>
          <a:p>
            <a:r>
              <a:rPr lang="en-US" dirty="0"/>
              <a:t>The verification key is still set to the instance X. </a:t>
            </a:r>
          </a:p>
          <a:p>
            <a:endParaRPr lang="en-US" dirty="0"/>
          </a:p>
          <a:p>
            <a:r>
              <a:rPr lang="en-US" dirty="0"/>
              <a:t>&gt; The random oracle queries are now replied with challenges from the challenge oracle.</a:t>
            </a:r>
          </a:p>
          <a:p>
            <a:endParaRPr lang="en-US" dirty="0"/>
          </a:p>
          <a:p>
            <a:r>
              <a:rPr lang="en-US" dirty="0"/>
              <a:t>&gt; For the forgeries, since the signatures are valid, the soundness of the proofs implies that with high probability, the Y portion of the signature is equal to x times the hash. Thus, the reduction wins the game by forwarding these Y to its challenger as the CDH solutions. </a:t>
            </a:r>
          </a:p>
        </p:txBody>
      </p:sp>
    </p:spTree>
    <p:extLst>
      <p:ext uri="{BB962C8B-B14F-4D97-AF65-F5344CB8AC3E}">
        <p14:creationId xmlns:p14="http://schemas.microsoft.com/office/powerpoint/2010/main" val="1742846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&gt; For the signing simulation, the DH oracle lends itself nicely into computing Y. </a:t>
            </a:r>
          </a:p>
          <a:p>
            <a:r>
              <a:rPr lang="en-US" dirty="0"/>
              <a:t>&gt; Still, the reduction needs to simulate the proof without knowing </a:t>
            </a:r>
            <a:r>
              <a:rPr lang="en-US" dirty="0" err="1"/>
              <a:t>sk</a:t>
            </a:r>
            <a:r>
              <a:rPr lang="en-US" dirty="0"/>
              <a:t>, and we cannot use the HVZK simulator because the challenge is </a:t>
            </a:r>
            <a:r>
              <a:rPr lang="en-US" dirty="0" err="1"/>
              <a:t>adversarially</a:t>
            </a:r>
            <a:r>
              <a:rPr lang="en-US" dirty="0"/>
              <a:t> chosen. </a:t>
            </a:r>
          </a:p>
        </p:txBody>
      </p:sp>
    </p:spTree>
    <p:extLst>
      <p:ext uri="{BB962C8B-B14F-4D97-AF65-F5344CB8AC3E}">
        <p14:creationId xmlns:p14="http://schemas.microsoft.com/office/powerpoint/2010/main" val="1581638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to this issue is to change the protocol. </a:t>
            </a:r>
          </a:p>
          <a:p>
            <a:endParaRPr lang="en-US" dirty="0"/>
          </a:p>
          <a:p>
            <a:r>
              <a:rPr lang="en-US" dirty="0"/>
              <a:t>This is done by replacing the proof that Y is computed honestly with …</a:t>
            </a:r>
          </a:p>
        </p:txBody>
      </p:sp>
    </p:spTree>
    <p:extLst>
      <p:ext uri="{BB962C8B-B14F-4D97-AF65-F5344CB8AC3E}">
        <p14:creationId xmlns:p14="http://schemas.microsoft.com/office/powerpoint/2010/main" val="2050398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OR-proof that Y is computed honestly, or the signer knows discrete log of a group element W in the CRS. </a:t>
            </a:r>
          </a:p>
          <a:p>
            <a:r>
              <a:rPr lang="en-US" dirty="0"/>
              <a:t>This CRS W will be generated transparently, so that the signer does not know its discrete log. </a:t>
            </a:r>
          </a:p>
          <a:p>
            <a:endParaRPr lang="en-US" dirty="0"/>
          </a:p>
          <a:p>
            <a:r>
              <a:rPr lang="en-US" dirty="0"/>
              <a:t>Note that this proof is witness-indistinguishable, as it can be generated in two modes using one of the two witnesses.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98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one uses the secret key, and this is what the actual protocol does. </a:t>
            </a:r>
          </a:p>
          <a:p>
            <a:r>
              <a:rPr lang="en-US" dirty="0"/>
              <a:t>Note that this modified proof is still blindable. </a:t>
            </a:r>
          </a:p>
        </p:txBody>
      </p:sp>
    </p:spTree>
    <p:extLst>
      <p:ext uri="{BB962C8B-B14F-4D97-AF65-F5344CB8AC3E}">
        <p14:creationId xmlns:p14="http://schemas.microsoft.com/office/powerpoint/2010/main" val="875165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mode uses the discrete log of the CRS W, and the simulation uses this mode.</a:t>
            </a:r>
          </a:p>
          <a:p>
            <a:r>
              <a:rPr lang="en-US" dirty="0"/>
              <a:t>&gt; In particular, the reduction will set up the CRS so that it knows the discrete log w, and simulating using w and the DH oracle. </a:t>
            </a:r>
          </a:p>
        </p:txBody>
      </p:sp>
    </p:spTree>
    <p:extLst>
      <p:ext uri="{BB962C8B-B14F-4D97-AF65-F5344CB8AC3E}">
        <p14:creationId xmlns:p14="http://schemas.microsoft.com/office/powerpoint/2010/main" val="221467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talk, our focus is constructing blind signatures from pairing-free elliptic curves in the random oracle model.</a:t>
            </a:r>
          </a:p>
          <a:p>
            <a:r>
              <a:rPr lang="en-US" dirty="0"/>
              <a:t>But why do we particularly want “pairing-free” blind signatures?</a:t>
            </a:r>
          </a:p>
          <a:p>
            <a:endParaRPr lang="en-US" dirty="0"/>
          </a:p>
          <a:p>
            <a:r>
              <a:rPr lang="en-US" dirty="0"/>
              <a:t>1. First, since we already have digital signatures from pairing-free curves, naturally we want a blind signing protocol for variants of these signatures. </a:t>
            </a:r>
          </a:p>
          <a:p>
            <a:r>
              <a:rPr lang="en-US" dirty="0"/>
              <a:t>2. Second, the implementations of pairing-free curves are more widely available than their pairing-based counterparts. </a:t>
            </a:r>
          </a:p>
          <a:p>
            <a:r>
              <a:rPr lang="en-US" dirty="0"/>
              <a:t>3. Third, often pairing-free constructions lend itself towards lattice or isogeny-based instantiations. </a:t>
            </a:r>
          </a:p>
          <a:p>
            <a:r>
              <a:rPr lang="en-US" dirty="0"/>
              <a:t>4. Next, we want to deprecate RSA due to larger modulus sizes. </a:t>
            </a:r>
          </a:p>
          <a:p>
            <a:r>
              <a:rPr lang="en-US" dirty="0"/>
              <a:t>5. Finally, the question is theoretically interesting and important, as we have less cryptographic tools in pairing-free settings than in pairing-based.</a:t>
            </a:r>
          </a:p>
        </p:txBody>
      </p:sp>
    </p:spTree>
    <p:extLst>
      <p:ext uri="{BB962C8B-B14F-4D97-AF65-F5344CB8AC3E}">
        <p14:creationId xmlns:p14="http://schemas.microsoft.com/office/powerpoint/2010/main" val="1579729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might look like we are done, but we are not quite done yet! </a:t>
            </a:r>
          </a:p>
          <a:p>
            <a:r>
              <a:rPr lang="en-US" dirty="0"/>
              <a:t>Previously, we used the soundness of the proof to argue that the forgeries contain Y that is x times the hash.</a:t>
            </a:r>
          </a:p>
          <a:p>
            <a:r>
              <a:rPr lang="en-US" dirty="0"/>
              <a:t>With the OR-proof, the same argument does not apply as the proof also accepts </a:t>
            </a:r>
            <a:r>
              <a:rPr lang="en-US" dirty="0" err="1"/>
              <a:t>dlog</a:t>
            </a:r>
            <a:r>
              <a:rPr lang="en-US" dirty="0"/>
              <a:t> w as a witness. </a:t>
            </a:r>
          </a:p>
          <a:p>
            <a:endParaRPr lang="en-US" dirty="0"/>
          </a:p>
          <a:p>
            <a:r>
              <a:rPr lang="en-US" dirty="0"/>
              <a:t>&gt; Our key observation is that if the adversary outputs Y not equal to x times hash, we can extract discrete log of W and break DLOG. </a:t>
            </a:r>
          </a:p>
          <a:p>
            <a:r>
              <a:rPr lang="en-US" dirty="0"/>
              <a:t>We note that the formal analysis requires a careful use of the forking lemma and is quite non-trivial. </a:t>
            </a:r>
          </a:p>
          <a:p>
            <a:endParaRPr lang="en-US" dirty="0"/>
          </a:p>
          <a:p>
            <a:r>
              <a:rPr lang="en-US" dirty="0"/>
              <a:t>&gt; There is also a related issue where the signer can break blindness by sending a bad Y in the signing protocol. </a:t>
            </a:r>
          </a:p>
          <a:p>
            <a:r>
              <a:rPr lang="en-US" dirty="0"/>
              <a:t>&gt; We can deal with that in two ways.</a:t>
            </a:r>
          </a:p>
          <a:p>
            <a:r>
              <a:rPr lang="en-US" dirty="0"/>
              <a:t>1. We use the same observation to show computational blindness, or</a:t>
            </a:r>
          </a:p>
          <a:p>
            <a:r>
              <a:rPr lang="en-US" dirty="0"/>
              <a:t>2. We require the signer to send a proof that Y is computed honestly. We conjecture that this solution achieves post-quantum blindness in the QROM.</a:t>
            </a:r>
          </a:p>
        </p:txBody>
      </p:sp>
    </p:spTree>
    <p:extLst>
      <p:ext uri="{BB962C8B-B14F-4D97-AF65-F5344CB8AC3E}">
        <p14:creationId xmlns:p14="http://schemas.microsoft.com/office/powerpoint/2010/main" val="3268194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let’s talk about how we weaken the assumption.</a:t>
            </a:r>
          </a:p>
        </p:txBody>
      </p:sp>
    </p:spTree>
    <p:extLst>
      <p:ext uri="{BB962C8B-B14F-4D97-AF65-F5344CB8AC3E}">
        <p14:creationId xmlns:p14="http://schemas.microsoft.com/office/powerpoint/2010/main" val="2194692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&gt; To weaken our assumption, we abstract our first construction which can be seen as a blind BLS signing (without pairing) + blinded proof of honest signing into </a:t>
            </a:r>
          </a:p>
          <a:p>
            <a:r>
              <a:rPr lang="en-US" dirty="0"/>
              <a:t>&gt; a paradigm consisting of a pairing-based blind signature (without pairing) + a blinded proof of honest signing.</a:t>
            </a:r>
          </a:p>
        </p:txBody>
      </p:sp>
    </p:spTree>
    <p:extLst>
      <p:ext uri="{BB962C8B-B14F-4D97-AF65-F5344CB8AC3E}">
        <p14:creationId xmlns:p14="http://schemas.microsoft.com/office/powerpoint/2010/main" val="2033732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construct a scheme from CDH, we instantiate the paradigm with Rai-Choo, a pairing-based scheme secure in the ROM based on CDH and give a corresponding proof of honest signing.</a:t>
            </a:r>
          </a:p>
        </p:txBody>
      </p:sp>
    </p:spTree>
    <p:extLst>
      <p:ext uri="{BB962C8B-B14F-4D97-AF65-F5344CB8AC3E}">
        <p14:creationId xmlns:p14="http://schemas.microsoft.com/office/powerpoint/2010/main" val="3606759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there is caveat I have hidden under </a:t>
            </a:r>
            <a:r>
              <a:rPr lang="en-US"/>
              <a:t>the rug until now, </a:t>
            </a:r>
            <a:r>
              <a:rPr lang="en-US" dirty="0"/>
              <a:t>which is that our schemes achieve only a weaker notion of OMUF. </a:t>
            </a:r>
          </a:p>
          <a:p>
            <a:endParaRPr lang="en-US" dirty="0"/>
          </a:p>
          <a:p>
            <a:r>
              <a:rPr lang="en-US" dirty="0"/>
              <a:t>&gt; In this notion, we require that the adversary cannot produce more signatures than # of “started” sessions.</a:t>
            </a:r>
          </a:p>
          <a:p>
            <a:r>
              <a:rPr lang="en-US" dirty="0"/>
              <a:t>&gt; This is in contrast to the usual notion which counts the # of “completed” sessions.</a:t>
            </a:r>
          </a:p>
          <a:p>
            <a:endParaRPr lang="en-US" dirty="0"/>
          </a:p>
          <a:p>
            <a:r>
              <a:rPr lang="en-US" dirty="0"/>
              <a:t>&gt; We think that this weaker notion suffices for some applications, but not for others (such as in fair exchange).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46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see why we only achieves this weaker notion, we take a step back to the reduction from CTCDH. </a:t>
            </a:r>
          </a:p>
          <a:p>
            <a:r>
              <a:rPr lang="en-US" dirty="0"/>
              <a:t>&gt; In the simulation, the DH oracle is queried every start of a signing session. </a:t>
            </a:r>
          </a:p>
          <a:p>
            <a:r>
              <a:rPr lang="en-US" dirty="0"/>
              <a:t>Hence, the reduction needs more forgeries than the number of started sessions to produce enough CDH solutions.</a:t>
            </a:r>
          </a:p>
        </p:txBody>
      </p:sp>
    </p:spTree>
    <p:extLst>
      <p:ext uri="{BB962C8B-B14F-4D97-AF65-F5344CB8AC3E}">
        <p14:creationId xmlns:p14="http://schemas.microsoft.com/office/powerpoint/2010/main" val="3521791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achieve the regular notion, we ideally want to delay the DH oracle query to the last move of the protocol.</a:t>
            </a:r>
          </a:p>
        </p:txBody>
      </p:sp>
    </p:spTree>
    <p:extLst>
      <p:ext uri="{BB962C8B-B14F-4D97-AF65-F5344CB8AC3E}">
        <p14:creationId xmlns:p14="http://schemas.microsoft.com/office/powerpoint/2010/main" val="2286161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could achieve this by committing to the element Y and opening it in the last move. </a:t>
            </a:r>
          </a:p>
          <a:p>
            <a:r>
              <a:rPr lang="en-US" dirty="0"/>
              <a:t>In the simulation, we will send a random commitment in the second move and equivocate to the DH oracle’s output later. </a:t>
            </a:r>
          </a:p>
          <a:p>
            <a:r>
              <a:rPr lang="en-US" dirty="0"/>
              <a:t>&gt; However, existing commitments need to know the discrete log of the group element you equivocate to, and this does not quite work for our first construction. </a:t>
            </a:r>
          </a:p>
          <a:p>
            <a:r>
              <a:rPr lang="en-US" dirty="0"/>
              <a:t>&gt; Fortunately, we were able to give a commitment with equivocation that suffices for our CDH-based scheme. </a:t>
            </a:r>
          </a:p>
        </p:txBody>
      </p:sp>
    </p:spTree>
    <p:extLst>
      <p:ext uri="{BB962C8B-B14F-4D97-AF65-F5344CB8AC3E}">
        <p14:creationId xmlns:p14="http://schemas.microsoft.com/office/powerpoint/2010/main" val="1650705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conclude the talk, our work answers the question of constructing pairing-free blind signatures in the ROM without relying on the AGM by giving two 4-move blind signature constructions: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first one is based on chosen target CDH and satisfies a weaker OMUF notion.</a:t>
            </a:r>
          </a:p>
          <a:p>
            <a:r>
              <a:rPr lang="en-US" dirty="0"/>
              <a:t>The second one is based on plain CDH and achieves regular OMUF. </a:t>
            </a:r>
          </a:p>
          <a:p>
            <a:r>
              <a:rPr lang="en-US" dirty="0"/>
              <a:t>Also, this construction is much less efficient with communication &amp; signature sizes depending linearly on the security parameter, due to the efficiency of </a:t>
            </a:r>
            <a:r>
              <a:rPr lang="en-US" dirty="0" err="1"/>
              <a:t>RaiChoo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5809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related open problems:</a:t>
            </a:r>
          </a:p>
          <a:p>
            <a:endParaRPr lang="en-US" dirty="0"/>
          </a:p>
          <a:p>
            <a:r>
              <a:rPr lang="en-US" dirty="0"/>
              <a:t>These schemes and prior works mentioned does not produce </a:t>
            </a:r>
            <a:r>
              <a:rPr lang="en-US" dirty="0" err="1"/>
              <a:t>Schnorr</a:t>
            </a:r>
            <a:r>
              <a:rPr lang="en-US" dirty="0"/>
              <a:t> signatures. What can we do for blind signing of </a:t>
            </a:r>
            <a:r>
              <a:rPr lang="en-US" dirty="0" err="1"/>
              <a:t>Schnorr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Our schemes are 4-move, can we get 3 moves or simpler protocols?</a:t>
            </a:r>
          </a:p>
          <a:p>
            <a:endParaRPr lang="en-US" dirty="0"/>
          </a:p>
          <a:p>
            <a:r>
              <a:rPr lang="en-US" dirty="0"/>
              <a:t>Construction II has larger communication + signature, can we remove that linear dependency?</a:t>
            </a:r>
          </a:p>
          <a:p>
            <a:endParaRPr lang="en-US" dirty="0"/>
          </a:p>
          <a:p>
            <a:r>
              <a:rPr lang="en-US" dirty="0"/>
              <a:t>Finally, it is open whether we can get schemes from DLOG or OMDLOG w/o AGM.  </a:t>
            </a:r>
          </a:p>
          <a:p>
            <a:endParaRPr lang="en-US" dirty="0"/>
          </a:p>
          <a:p>
            <a:r>
              <a:rPr lang="en-US" dirty="0"/>
              <a:t>Thank you, and please check out our </a:t>
            </a:r>
            <a:r>
              <a:rPr lang="en-US" dirty="0" err="1"/>
              <a:t>eprint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410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record, it is already possible to construct blind signatures from pairing-free curves via MPC or the generic construction by </a:t>
            </a:r>
            <a:r>
              <a:rPr lang="en-US" dirty="0" err="1"/>
              <a:t>Fischlin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However, these require non-black-box use of the group. In particular, they model group operation as a circuit and apply heavy machineries, such as generic NIZK, on the circuit. </a:t>
            </a:r>
          </a:p>
          <a:p>
            <a:endParaRPr lang="en-US" dirty="0"/>
          </a:p>
          <a:p>
            <a:r>
              <a:rPr lang="en-US" dirty="0"/>
              <a:t>Hence, we also want to use the group in a black-box way. </a:t>
            </a:r>
          </a:p>
        </p:txBody>
      </p:sp>
    </p:spTree>
    <p:extLst>
      <p:ext uri="{BB962C8B-B14F-4D97-AF65-F5344CB8AC3E}">
        <p14:creationId xmlns:p14="http://schemas.microsoft.com/office/powerpoint/2010/main" val="372617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that out of the way, let's talk about the history of constructing pairing-free blind signatures in the random oracle model. </a:t>
            </a:r>
          </a:p>
          <a:p>
            <a:endParaRPr lang="en-US" dirty="0"/>
          </a:p>
          <a:p>
            <a:r>
              <a:rPr lang="en-US" dirty="0"/>
              <a:t>The first schemes proposed in the 90s were only proved secure for bounded number of concurrent signing sessions.</a:t>
            </a:r>
          </a:p>
          <a:p>
            <a:r>
              <a:rPr lang="en-US" dirty="0"/>
              <a:t>&gt; It also turned out that we cannot do better as the recent ROS attack breaks OMUF of these schemes in polynomial time by using a bit more concurrent sessions.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35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early 2000s, Abe gave a</a:t>
            </a:r>
            <a:r>
              <a:rPr lang="th-TH" dirty="0"/>
              <a:t> </a:t>
            </a:r>
            <a:r>
              <a:rPr lang="en-US" dirty="0"/>
              <a:t>scheme which was shown secure for unbounded # of concurrent sessions, but the proof turned out to be flawed.</a:t>
            </a:r>
          </a:p>
          <a:p>
            <a:r>
              <a:rPr lang="en-US" dirty="0"/>
              <a:t>It was not until recently that scheme was shown secure by additionally relying on the algebraic group model. </a:t>
            </a:r>
          </a:p>
          <a:p>
            <a:r>
              <a:rPr lang="en-US" dirty="0"/>
              <a:t>Other more efficient schemes are also only proved secure assuming the AGM.</a:t>
            </a:r>
          </a:p>
          <a:p>
            <a:endParaRPr lang="en-US" dirty="0"/>
          </a:p>
          <a:p>
            <a:r>
              <a:rPr lang="en-US" dirty="0"/>
              <a:t>&gt; Thus, it has been a 30-year long-standing problem whether we can construct an unbounded concurrently secure pairing-free scheme which only depends on the ROM.</a:t>
            </a:r>
          </a:p>
        </p:txBody>
      </p:sp>
    </p:spTree>
    <p:extLst>
      <p:ext uri="{BB962C8B-B14F-4D97-AF65-F5344CB8AC3E}">
        <p14:creationId xmlns:p14="http://schemas.microsoft.com/office/powerpoint/2010/main" val="1434029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answer this question affirmatively by giving two constructions.</a:t>
            </a:r>
          </a:p>
          <a:p>
            <a:endParaRPr lang="en-US" dirty="0"/>
          </a:p>
          <a:p>
            <a:r>
              <a:rPr lang="en-US" dirty="0"/>
              <a:t>&gt; The first construction is a ’4-move blind signature scheme’ ‘concurrently one-more unforgeable’ assuming the ROM and the chosen-target CDH assumption, which is a one-more variant of the CDH assumption. </a:t>
            </a:r>
          </a:p>
          <a:p>
            <a:endParaRPr lang="en-US" dirty="0"/>
          </a:p>
          <a:p>
            <a:r>
              <a:rPr lang="en-US" dirty="0"/>
              <a:t>&gt; Our second construction then improves from the first one by relying only on the ‘plain’ CDH assumption. </a:t>
            </a:r>
          </a:p>
          <a:p>
            <a:endParaRPr lang="en-US" dirty="0"/>
          </a:p>
          <a:p>
            <a:r>
              <a:rPr lang="en-US" dirty="0"/>
              <a:t>I note that these constructions have some trade-offs which I will address later in the talk</a:t>
            </a:r>
          </a:p>
        </p:txBody>
      </p:sp>
    </p:spTree>
    <p:extLst>
      <p:ext uri="{BB962C8B-B14F-4D97-AF65-F5344CB8AC3E}">
        <p14:creationId xmlns:p14="http://schemas.microsoft.com/office/powerpoint/2010/main" val="701725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let’s talk about the technical details of our first construction.</a:t>
            </a:r>
          </a:p>
        </p:txBody>
      </p:sp>
    </p:spTree>
    <p:extLst>
      <p:ext uri="{BB962C8B-B14F-4D97-AF65-F5344CB8AC3E}">
        <p14:creationId xmlns:p14="http://schemas.microsoft.com/office/powerpoint/2010/main" val="345598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in this talk I will use additive notations for groups where we write a scalar times a group element instead of exponentiation. </a:t>
            </a:r>
          </a:p>
          <a:p>
            <a:endParaRPr lang="en-US" dirty="0"/>
          </a:p>
          <a:p>
            <a:r>
              <a:rPr lang="en-US" dirty="0"/>
              <a:t>Our starting point is a signature scheme based on CDH and ROM, which is the GJ signature. </a:t>
            </a:r>
          </a:p>
          <a:p>
            <a:r>
              <a:rPr lang="en-US" dirty="0"/>
              <a:t>The scheme can be viewed as a pairing-free analogue of BLS signature where the verification key is </a:t>
            </a:r>
            <a:r>
              <a:rPr lang="en-US" dirty="0" err="1"/>
              <a:t>sk</a:t>
            </a:r>
            <a:r>
              <a:rPr lang="en-US" dirty="0"/>
              <a:t> times a generator G, and the signing starts by hashing the message into a group element H and compute Y as </a:t>
            </a:r>
            <a:r>
              <a:rPr lang="en-US" dirty="0" err="1"/>
              <a:t>sk</a:t>
            </a:r>
            <a:r>
              <a:rPr lang="en-US" dirty="0"/>
              <a:t> times H. </a:t>
            </a:r>
          </a:p>
          <a:p>
            <a:endParaRPr lang="en-US" dirty="0"/>
          </a:p>
          <a:p>
            <a:r>
              <a:rPr lang="en-US" dirty="0"/>
              <a:t>&gt; However, to publicly verify without pairings, the signer adds a proof (R_G, R_H, z) that Y is computed honestly by showing that the discrete log of Y base H and verification key base G are equal.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step is to make the scheme interactive. </a:t>
            </a:r>
          </a:p>
          <a:p>
            <a:r>
              <a:rPr lang="en-US" dirty="0"/>
              <a:t>The user first sends the hash, the signer sends back the element Y, and they both participate in a sigma protocol computing the proof.</a:t>
            </a:r>
          </a:p>
          <a:p>
            <a:endParaRPr lang="en-US" dirty="0"/>
          </a:p>
          <a:p>
            <a:r>
              <a:rPr lang="en-US" dirty="0"/>
              <a:t>&gt; We then ask if we can blind the protocol and if it is one-more unforgeable.</a:t>
            </a:r>
          </a:p>
        </p:txBody>
      </p:sp>
    </p:spTree>
    <p:extLst>
      <p:ext uri="{BB962C8B-B14F-4D97-AF65-F5344CB8AC3E}">
        <p14:creationId xmlns:p14="http://schemas.microsoft.com/office/powerpoint/2010/main" val="135330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/>
          <a:lstStyle>
            <a:lvl1pPr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1"/>
            <a:ext cx="309635" cy="320388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1"/>
            <a:ext cx="309635" cy="320388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1"/>
            <a:ext cx="309635" cy="320388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1"/>
            <a:ext cx="309635" cy="320388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1"/>
            <a:ext cx="309635" cy="320388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1"/>
            <a:ext cx="309635" cy="320388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87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411358"/>
            <a:ext cx="10972800" cy="4949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2765" y="6356351"/>
            <a:ext cx="309635" cy="3203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376092"/>
          </a:solidFill>
          <a:uFillTx/>
          <a:latin typeface="+mn-lt"/>
          <a:ea typeface="+mn-ea"/>
          <a:cs typeface="+mn-cs"/>
          <a:sym typeface="Candara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dar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8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3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png"/><Relationship Id="rId3" Type="http://schemas.openxmlformats.org/officeDocument/2006/relationships/image" Target="../media/image36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72.png"/><Relationship Id="rId5" Type="http://schemas.openxmlformats.org/officeDocument/2006/relationships/image" Target="../media/image58.png"/><Relationship Id="rId15" Type="http://schemas.openxmlformats.org/officeDocument/2006/relationships/image" Target="../media/image76.png"/><Relationship Id="rId10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73.png"/><Relationship Id="rId5" Type="http://schemas.openxmlformats.org/officeDocument/2006/relationships/image" Target="../media/image85.png"/><Relationship Id="rId15" Type="http://schemas.openxmlformats.org/officeDocument/2006/relationships/image" Target="../media/image12.png"/><Relationship Id="rId10" Type="http://schemas.openxmlformats.org/officeDocument/2006/relationships/image" Target="../media/image80.png"/><Relationship Id="rId4" Type="http://schemas.openxmlformats.org/officeDocument/2006/relationships/image" Target="../media/image26.png"/><Relationship Id="rId9" Type="http://schemas.openxmlformats.org/officeDocument/2006/relationships/image" Target="../media/image88.pn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2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90.png"/><Relationship Id="rId5" Type="http://schemas.openxmlformats.org/officeDocument/2006/relationships/image" Target="../media/image93.png"/><Relationship Id="rId15" Type="http://schemas.openxmlformats.org/officeDocument/2006/relationships/image" Target="../media/image99.png"/><Relationship Id="rId10" Type="http://schemas.openxmlformats.org/officeDocument/2006/relationships/image" Target="../media/image96.png"/><Relationship Id="rId4" Type="http://schemas.openxmlformats.org/officeDocument/2006/relationships/image" Target="../media/image26.png"/><Relationship Id="rId9" Type="http://schemas.openxmlformats.org/officeDocument/2006/relationships/image" Target="../media/image80.png"/><Relationship Id="rId1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04.png"/><Relationship Id="rId3" Type="http://schemas.openxmlformats.org/officeDocument/2006/relationships/image" Target="../media/image36.png"/><Relationship Id="rId7" Type="http://schemas.openxmlformats.org/officeDocument/2006/relationships/image" Target="../media/image101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102.png"/><Relationship Id="rId5" Type="http://schemas.openxmlformats.org/officeDocument/2006/relationships/image" Target="../media/image58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3.png"/><Relationship Id="rId3" Type="http://schemas.openxmlformats.org/officeDocument/2006/relationships/image" Target="../media/image111.png"/><Relationship Id="rId7" Type="http://schemas.openxmlformats.org/officeDocument/2006/relationships/image" Target="../media/image69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66.png"/><Relationship Id="rId5" Type="http://schemas.openxmlformats.org/officeDocument/2006/relationships/image" Target="../media/image113.png"/><Relationship Id="rId15" Type="http://schemas.openxmlformats.org/officeDocument/2006/relationships/image" Target="../media/image105.png"/><Relationship Id="rId10" Type="http://schemas.openxmlformats.org/officeDocument/2006/relationships/image" Target="../media/image65.png"/><Relationship Id="rId4" Type="http://schemas.openxmlformats.org/officeDocument/2006/relationships/image" Target="../media/image112.png"/><Relationship Id="rId9" Type="http://schemas.openxmlformats.org/officeDocument/2006/relationships/image" Target="../media/image59.png"/><Relationship Id="rId1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26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8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.iacr.org/2023/1780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07169" y="3301981"/>
            <a:ext cx="1479835" cy="1973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374" y="3302118"/>
            <a:ext cx="1479835" cy="197284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extBox 7"/>
          <p:cNvSpPr txBox="1"/>
          <p:nvPr/>
        </p:nvSpPr>
        <p:spPr>
          <a:xfrm>
            <a:off x="1607619" y="5395906"/>
            <a:ext cx="372334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26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rPr sz="2800" b="1" dirty="0" err="1"/>
              <a:t>Rutchathon</a:t>
            </a:r>
            <a:r>
              <a:rPr sz="2800" b="1" dirty="0"/>
              <a:t> (Champ)</a:t>
            </a:r>
            <a:br>
              <a:rPr sz="2800" b="1" dirty="0"/>
            </a:br>
            <a:r>
              <a:rPr sz="2800" b="1" dirty="0" err="1"/>
              <a:t>Chairattana-Apirom</a:t>
            </a:r>
            <a:endParaRPr sz="2800" b="1" dirty="0"/>
          </a:p>
        </p:txBody>
      </p:sp>
      <p:sp>
        <p:nvSpPr>
          <p:cNvPr id="97" name="TextBox 8"/>
          <p:cNvSpPr txBox="1"/>
          <p:nvPr/>
        </p:nvSpPr>
        <p:spPr>
          <a:xfrm>
            <a:off x="7799416" y="5457278"/>
            <a:ext cx="2495342" cy="83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6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t>Chenzhi </a:t>
            </a:r>
            <a:br/>
            <a:r>
              <a:t>Zhu</a:t>
            </a:r>
          </a:p>
        </p:txBody>
      </p:sp>
      <p:pic>
        <p:nvPicPr>
          <p:cNvPr id="98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272" y="3315171"/>
            <a:ext cx="1479834" cy="197311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10"/>
          <p:cNvSpPr txBox="1"/>
          <p:nvPr/>
        </p:nvSpPr>
        <p:spPr>
          <a:xfrm>
            <a:off x="5010518" y="5470468"/>
            <a:ext cx="2495342" cy="831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6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t>Stefano </a:t>
            </a:r>
            <a:br/>
            <a:r>
              <a:t>Tessaro</a:t>
            </a:r>
          </a:p>
        </p:txBody>
      </p:sp>
      <p:sp>
        <p:nvSpPr>
          <p:cNvPr id="100" name="CRYPTO’24"/>
          <p:cNvSpPr txBox="1"/>
          <p:nvPr/>
        </p:nvSpPr>
        <p:spPr>
          <a:xfrm>
            <a:off x="10504727" y="6298408"/>
            <a:ext cx="1517388" cy="41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B02419"/>
                </a:solidFill>
              </a:defRPr>
            </a:lvl1pPr>
          </a:lstStyle>
          <a:p>
            <a:r>
              <a:t>CRYPTO’24</a:t>
            </a:r>
          </a:p>
        </p:txBody>
      </p:sp>
      <p:sp>
        <p:nvSpPr>
          <p:cNvPr id="101" name="Title 1"/>
          <p:cNvSpPr txBox="1">
            <a:spLocks noGrp="1"/>
          </p:cNvSpPr>
          <p:nvPr>
            <p:ph type="ctrTitle"/>
          </p:nvPr>
        </p:nvSpPr>
        <p:spPr>
          <a:xfrm>
            <a:off x="602512" y="942940"/>
            <a:ext cx="10986976" cy="1807561"/>
          </a:xfrm>
          <a:prstGeom prst="rect">
            <a:avLst/>
          </a:prstGeom>
        </p:spPr>
        <p:txBody>
          <a:bodyPr/>
          <a:lstStyle>
            <a:lvl1pPr>
              <a:defRPr sz="5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Pairing-Free Blind Signatures from CDH Assumptions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First step – Interactive GJ</a:t>
            </a:r>
          </a:p>
        </p:txBody>
      </p:sp>
      <p:sp>
        <p:nvSpPr>
          <p:cNvPr id="20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356351"/>
            <a:ext cx="263982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5"/>
              <p:cNvSpPr txBox="1"/>
              <p:nvPr/>
            </p:nvSpPr>
            <p:spPr>
              <a:xfrm>
                <a:off x="9688901" y="1155715"/>
                <a:ext cx="2062431" cy="2876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01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8901" y="1155715"/>
                <a:ext cx="2062431" cy="287681"/>
              </a:xfrm>
              <a:prstGeom prst="rect">
                <a:avLst/>
              </a:prstGeom>
              <a:blipFill>
                <a:blip r:embed="rId3"/>
                <a:stretch>
                  <a:fillRect l="-3659" t="-17391" r="-4878" b="-10434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596" y="1811435"/>
            <a:ext cx="1048319" cy="91564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8"/>
              <p:cNvSpPr txBox="1"/>
              <p:nvPr/>
            </p:nvSpPr>
            <p:spPr>
              <a:xfrm>
                <a:off x="1256227" y="1050897"/>
                <a:ext cx="326087" cy="2414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</m:oMath>
                  </m:oMathPara>
                </a14:m>
                <a:endParaRPr sz="2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3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227" y="1050897"/>
                <a:ext cx="326087" cy="241454"/>
              </a:xfrm>
              <a:prstGeom prst="rect">
                <a:avLst/>
              </a:prstGeom>
              <a:blipFill>
                <a:blip r:embed="rId5"/>
                <a:stretch>
                  <a:fillRect l="-37037" r="-48148" b="-9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" name="Straight Arrow Connector 10"/>
          <p:cNvSpPr/>
          <p:nvPr/>
        </p:nvSpPr>
        <p:spPr>
          <a:xfrm>
            <a:off x="4069403" y="2846227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5" name="Straight Arrow Connector 11"/>
          <p:cNvSpPr/>
          <p:nvPr/>
        </p:nvSpPr>
        <p:spPr>
          <a:xfrm flipH="1" flipV="1">
            <a:off x="4065906" y="36786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9"/>
              <p:cNvSpPr txBox="1"/>
              <p:nvPr/>
            </p:nvSpPr>
            <p:spPr>
              <a:xfrm>
                <a:off x="2670025" y="1787624"/>
                <a:ext cx="986776" cy="5161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limUpp>
                        <m:limUppPr>
                          <m:ctrlP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sz="28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6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025" y="1787624"/>
                <a:ext cx="986776" cy="516134"/>
              </a:xfrm>
              <a:prstGeom prst="rect">
                <a:avLst/>
              </a:prstGeom>
              <a:blipFill>
                <a:blip r:embed="rId6"/>
                <a:stretch>
                  <a:fillRect l="-8974" r="-16667" b="-3809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13"/>
              <p:cNvSpPr txBox="1"/>
              <p:nvPr/>
            </p:nvSpPr>
            <p:spPr>
              <a:xfrm>
                <a:off x="3689366" y="2273662"/>
                <a:ext cx="4803611" cy="5272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800">
                    <a:solidFill>
                      <a:srgbClr val="008F21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8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𝑠𝑘</m:t>
                    </m:r>
                    <m:r>
                      <a:rPr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sz="2567"/>
              </a:p>
            </p:txBody>
          </p:sp>
        </mc:Choice>
        <mc:Fallback xmlns="">
          <p:sp>
            <p:nvSpPr>
              <p:cNvPr id="207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366" y="2273662"/>
                <a:ext cx="4803611" cy="527260"/>
              </a:xfrm>
              <a:prstGeom prst="rect">
                <a:avLst/>
              </a:prstGeom>
              <a:blipFill>
                <a:blip r:embed="rId7"/>
                <a:stretch>
                  <a:fillRect t="-14286" b="-285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TextBox 15"/>
              <p:cNvSpPr txBox="1"/>
              <p:nvPr/>
            </p:nvSpPr>
            <p:spPr>
              <a:xfrm>
                <a:off x="5182615" y="1486017"/>
                <a:ext cx="1517899" cy="30332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𝐡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08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615" y="1486017"/>
                <a:ext cx="1517899" cy="303327"/>
              </a:xfrm>
              <a:prstGeom prst="rect">
                <a:avLst/>
              </a:prstGeom>
              <a:blipFill>
                <a:blip r:embed="rId8"/>
                <a:stretch>
                  <a:fillRect l="-8333" t="-4000" r="-15000" b="-84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17"/>
              <p:cNvSpPr txBox="1"/>
              <p:nvPr/>
            </p:nvSpPr>
            <p:spPr>
              <a:xfrm>
                <a:off x="4111626" y="3120427"/>
                <a:ext cx="3659878" cy="5272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800">
                    <a:solidFill>
                      <a:srgbClr val="0070C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′(</m:t>
                    </m:r>
                    <m:r>
                      <m:rPr>
                        <m:sty m:val="p"/>
                      </m:rP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8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 </a:t>
                </a:r>
                <a:endParaRPr sz="2567" dirty="0"/>
              </a:p>
            </p:txBody>
          </p:sp>
        </mc:Choice>
        <mc:Fallback xmlns="">
          <p:sp>
            <p:nvSpPr>
              <p:cNvPr id="209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626" y="3120427"/>
                <a:ext cx="3659878" cy="527260"/>
              </a:xfrm>
              <a:prstGeom prst="rect">
                <a:avLst/>
              </a:prstGeom>
              <a:blipFill>
                <a:blip r:embed="rId9"/>
                <a:stretch>
                  <a:fillRect r="-1730" b="-162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" name="Straight Arrow Connector 18"/>
          <p:cNvSpPr/>
          <p:nvPr/>
        </p:nvSpPr>
        <p:spPr>
          <a:xfrm>
            <a:off x="4065906" y="4480116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19"/>
              <p:cNvSpPr txBox="1"/>
              <p:nvPr/>
            </p:nvSpPr>
            <p:spPr>
              <a:xfrm>
                <a:off x="5110564" y="3954102"/>
                <a:ext cx="1730707" cy="2521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 smtClean="0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</m:oMath>
                  </m:oMathPara>
                </a14:m>
                <a:endParaRPr sz="2800" dirty="0">
                  <a:solidFill>
                    <a:srgbClr val="E46C0A"/>
                  </a:solidFill>
                </a:endParaRPr>
              </a:p>
            </p:txBody>
          </p:sp>
        </mc:Choice>
        <mc:Fallback xmlns="">
          <p:sp>
            <p:nvSpPr>
              <p:cNvPr id="211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564" y="3954102"/>
                <a:ext cx="1730707" cy="252122"/>
              </a:xfrm>
              <a:prstGeom prst="rect">
                <a:avLst/>
              </a:prstGeom>
              <a:blipFill>
                <a:blip r:embed="rId10"/>
                <a:stretch>
                  <a:fillRect l="-5109" t="-14286" r="-14599" b="-1238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TextBox 20"/>
              <p:cNvSpPr txBox="1"/>
              <p:nvPr/>
            </p:nvSpPr>
            <p:spPr>
              <a:xfrm>
                <a:off x="8444917" y="4280103"/>
                <a:ext cx="2578335" cy="33231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12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917" y="4280103"/>
                <a:ext cx="2578335" cy="332316"/>
              </a:xfrm>
              <a:prstGeom prst="rect">
                <a:avLst/>
              </a:prstGeom>
              <a:blipFill>
                <a:blip r:embed="rId11"/>
                <a:stretch>
                  <a:fillRect l="-2941" r="-8824" b="-67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5" name="Group"/>
          <p:cNvGrpSpPr/>
          <p:nvPr/>
        </p:nvGrpSpPr>
        <p:grpSpPr>
          <a:xfrm>
            <a:off x="953222" y="1610139"/>
            <a:ext cx="895090" cy="1488961"/>
            <a:chOff x="0" y="0"/>
            <a:chExt cx="895089" cy="1488959"/>
          </a:xfrm>
        </p:grpSpPr>
        <p:pic>
          <p:nvPicPr>
            <p:cNvPr id="213" name="Picture 4" descr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3948" y="0"/>
              <a:ext cx="731142" cy="1446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" name="Fountain Pen"/>
            <p:cNvSpPr/>
            <p:nvPr/>
          </p:nvSpPr>
          <p:spPr>
            <a:xfrm rot="19728907">
              <a:off x="195354" y="601368"/>
              <a:ext cx="362213" cy="85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" y="0"/>
                  </a:moveTo>
                  <a:cubicBezTo>
                    <a:pt x="1645" y="0"/>
                    <a:pt x="1407" y="101"/>
                    <a:pt x="1407" y="224"/>
                  </a:cubicBezTo>
                  <a:lnTo>
                    <a:pt x="1407" y="3038"/>
                  </a:lnTo>
                  <a:cubicBezTo>
                    <a:pt x="1407" y="3161"/>
                    <a:pt x="1645" y="3262"/>
                    <a:pt x="1935" y="3262"/>
                  </a:cubicBezTo>
                  <a:lnTo>
                    <a:pt x="19665" y="3262"/>
                  </a:lnTo>
                  <a:cubicBezTo>
                    <a:pt x="19955" y="3262"/>
                    <a:pt x="20193" y="3161"/>
                    <a:pt x="20193" y="3038"/>
                  </a:cubicBezTo>
                  <a:lnTo>
                    <a:pt x="20193" y="224"/>
                  </a:lnTo>
                  <a:cubicBezTo>
                    <a:pt x="20193" y="101"/>
                    <a:pt x="19955" y="0"/>
                    <a:pt x="19665" y="0"/>
                  </a:cubicBezTo>
                  <a:lnTo>
                    <a:pt x="1935" y="0"/>
                  </a:lnTo>
                  <a:close/>
                  <a:moveTo>
                    <a:pt x="1882" y="3889"/>
                  </a:moveTo>
                  <a:cubicBezTo>
                    <a:pt x="1882" y="3889"/>
                    <a:pt x="1613" y="7417"/>
                    <a:pt x="0" y="12311"/>
                  </a:cubicBezTo>
                  <a:lnTo>
                    <a:pt x="10218" y="21600"/>
                  </a:lnTo>
                  <a:lnTo>
                    <a:pt x="10602" y="16527"/>
                  </a:lnTo>
                  <a:lnTo>
                    <a:pt x="10602" y="11088"/>
                  </a:lnTo>
                  <a:cubicBezTo>
                    <a:pt x="9608" y="11046"/>
                    <a:pt x="8831" y="10690"/>
                    <a:pt x="8831" y="10258"/>
                  </a:cubicBezTo>
                  <a:cubicBezTo>
                    <a:pt x="8831" y="9798"/>
                    <a:pt x="9712" y="9425"/>
                    <a:pt x="10800" y="9425"/>
                  </a:cubicBezTo>
                  <a:cubicBezTo>
                    <a:pt x="11888" y="9425"/>
                    <a:pt x="12769" y="9798"/>
                    <a:pt x="12769" y="10258"/>
                  </a:cubicBezTo>
                  <a:cubicBezTo>
                    <a:pt x="12769" y="10691"/>
                    <a:pt x="11993" y="11046"/>
                    <a:pt x="10998" y="11088"/>
                  </a:cubicBezTo>
                  <a:lnTo>
                    <a:pt x="10998" y="16527"/>
                  </a:lnTo>
                  <a:lnTo>
                    <a:pt x="11382" y="21600"/>
                  </a:lnTo>
                  <a:lnTo>
                    <a:pt x="21600" y="12311"/>
                  </a:lnTo>
                  <a:cubicBezTo>
                    <a:pt x="19987" y="7417"/>
                    <a:pt x="19718" y="3889"/>
                    <a:pt x="19718" y="3889"/>
                  </a:cubicBezTo>
                  <a:lnTo>
                    <a:pt x="1882" y="3889"/>
                  </a:lnTo>
                  <a:close/>
                </a:path>
              </a:pathLst>
            </a:custGeom>
            <a:solidFill>
              <a:srgbClr val="72BE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6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</p:grpSp>
      <p:sp>
        <p:nvSpPr>
          <p:cNvPr id="216" name="Straight Arrow Connector 7"/>
          <p:cNvSpPr/>
          <p:nvPr/>
        </p:nvSpPr>
        <p:spPr>
          <a:xfrm flipH="1" flipV="1">
            <a:off x="4065906" y="20022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TextBox 14"/>
          <p:cNvSpPr txBox="1"/>
          <p:nvPr/>
        </p:nvSpPr>
        <p:spPr>
          <a:xfrm>
            <a:off x="655319" y="5395409"/>
            <a:ext cx="6130685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Blindable? OMUF secure? (under CDH?)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Blinding</a:t>
            </a:r>
          </a:p>
        </p:txBody>
      </p:sp>
      <p:sp>
        <p:nvSpPr>
          <p:cNvPr id="22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92745" y="6356351"/>
            <a:ext cx="289656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2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70" y="1610139"/>
            <a:ext cx="731142" cy="144661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5"/>
              <p:cNvSpPr txBox="1"/>
              <p:nvPr/>
            </p:nvSpPr>
            <p:spPr>
              <a:xfrm>
                <a:off x="9623334" y="426108"/>
                <a:ext cx="2062431" cy="2876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22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3334" y="426108"/>
                <a:ext cx="2062431" cy="287681"/>
              </a:xfrm>
              <a:prstGeom prst="rect">
                <a:avLst/>
              </a:prstGeom>
              <a:blipFill>
                <a:blip r:embed="rId4"/>
                <a:stretch>
                  <a:fillRect l="-3659" t="-12500" r="-4878" b="-10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TextBox 8"/>
              <p:cNvSpPr txBox="1"/>
              <p:nvPr/>
            </p:nvSpPr>
            <p:spPr>
              <a:xfrm>
                <a:off x="1256227" y="1050897"/>
                <a:ext cx="326087" cy="2414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</m:oMath>
                  </m:oMathPara>
                </a14:m>
                <a:endParaRPr sz="2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3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227" y="1050897"/>
                <a:ext cx="326087" cy="241454"/>
              </a:xfrm>
              <a:prstGeom prst="rect">
                <a:avLst/>
              </a:prstGeom>
              <a:blipFill>
                <a:blip r:embed="rId5"/>
                <a:stretch>
                  <a:fillRect l="-37037" r="-48148" b="-9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" name="Straight Arrow Connector 11"/>
          <p:cNvSpPr/>
          <p:nvPr/>
        </p:nvSpPr>
        <p:spPr>
          <a:xfrm flipH="1" flipV="1">
            <a:off x="4065906" y="36786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6" name="TextBox 9"/>
              <p:cNvSpPr txBox="1"/>
              <p:nvPr/>
            </p:nvSpPr>
            <p:spPr>
              <a:xfrm>
                <a:off x="2670025" y="1787624"/>
                <a:ext cx="986776" cy="5161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limUpp>
                        <m:limUppPr>
                          <m:ctrlP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6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025" y="1787624"/>
                <a:ext cx="986776" cy="516134"/>
              </a:xfrm>
              <a:prstGeom prst="rect">
                <a:avLst/>
              </a:prstGeom>
              <a:blipFill>
                <a:blip r:embed="rId6"/>
                <a:stretch>
                  <a:fillRect l="-8974" r="-16667" b="-3809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TextBox 15"/>
              <p:cNvSpPr txBox="1"/>
              <p:nvPr/>
            </p:nvSpPr>
            <p:spPr>
              <a:xfrm>
                <a:off x="5270270" y="1486017"/>
                <a:ext cx="1342589" cy="24643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28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270" y="1486017"/>
                <a:ext cx="1342589" cy="246431"/>
              </a:xfrm>
              <a:prstGeom prst="rect">
                <a:avLst/>
              </a:prstGeom>
              <a:blipFill>
                <a:blip r:embed="rId7"/>
                <a:stretch>
                  <a:fillRect l="-7547" t="-5000" r="-8491" b="-8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TextBox 17"/>
              <p:cNvSpPr txBox="1"/>
              <p:nvPr/>
            </p:nvSpPr>
            <p:spPr>
              <a:xfrm>
                <a:off x="3727562" y="3106092"/>
                <a:ext cx="4580094" cy="5284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800">
                    <a:solidFill>
                      <a:srgbClr val="0070C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′(</m:t>
                    </m:r>
                    <m:r>
                      <m:rPr>
                        <m:sty m:val="p"/>
                      </m:rP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sz="28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8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′,</m:t>
                    </m:r>
                    <m:sSubSup>
                      <m:sSubSupPr>
                        <m:ctrlPr>
                          <a:rPr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 </a:t>
                </a:r>
                <a:endParaRPr sz="2567" dirty="0"/>
              </a:p>
            </p:txBody>
          </p:sp>
        </mc:Choice>
        <mc:Fallback xmlns="">
          <p:sp>
            <p:nvSpPr>
              <p:cNvPr id="229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562" y="3106092"/>
                <a:ext cx="4580094" cy="528472"/>
              </a:xfrm>
              <a:prstGeom prst="rect">
                <a:avLst/>
              </a:prstGeom>
              <a:blipFill>
                <a:blip r:embed="rId8"/>
                <a:stretch>
                  <a:fillRect b="-162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0" name="Straight Arrow Connector 18"/>
          <p:cNvSpPr/>
          <p:nvPr/>
        </p:nvSpPr>
        <p:spPr>
          <a:xfrm>
            <a:off x="4134613" y="447732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TextBox 19"/>
              <p:cNvSpPr txBox="1"/>
              <p:nvPr/>
            </p:nvSpPr>
            <p:spPr>
              <a:xfrm>
                <a:off x="5110564" y="3954102"/>
                <a:ext cx="1730707" cy="2521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</m:oMath>
                  </m:oMathPara>
                </a14:m>
                <a:endParaRPr sz="2800">
                  <a:solidFill>
                    <a:srgbClr val="E46C0A"/>
                  </a:solidFill>
                </a:endParaRPr>
              </a:p>
            </p:txBody>
          </p:sp>
        </mc:Choice>
        <mc:Fallback xmlns="">
          <p:sp>
            <p:nvSpPr>
              <p:cNvPr id="231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564" y="3954102"/>
                <a:ext cx="1730707" cy="252122"/>
              </a:xfrm>
              <a:prstGeom prst="rect">
                <a:avLst/>
              </a:prstGeom>
              <a:blipFill>
                <a:blip r:embed="rId9"/>
                <a:stretch>
                  <a:fillRect l="-5109" t="-14286" r="-14599" b="-1238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TextBox 20"/>
              <p:cNvSpPr txBox="1"/>
              <p:nvPr/>
            </p:nvSpPr>
            <p:spPr>
              <a:xfrm>
                <a:off x="8545300" y="4519593"/>
                <a:ext cx="3284085" cy="34023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sSubSup>
                        <m:sSubSup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32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300" y="4519593"/>
                <a:ext cx="3284085" cy="340239"/>
              </a:xfrm>
              <a:prstGeom prst="rect">
                <a:avLst/>
              </a:prstGeom>
              <a:blipFill>
                <a:blip r:embed="rId10"/>
                <a:stretch>
                  <a:fillRect l="-2308" r="-5769" b="-67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3" name="Fountain Pen"/>
          <p:cNvSpPr/>
          <p:nvPr/>
        </p:nvSpPr>
        <p:spPr>
          <a:xfrm rot="19728907">
            <a:off x="1148576" y="2211508"/>
            <a:ext cx="362213" cy="85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882" y="3889"/>
                </a:lnTo>
                <a:close/>
              </a:path>
            </a:pathLst>
          </a:custGeom>
          <a:solidFill>
            <a:srgbClr val="72BED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600"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234" name="Straight Arrow Connector 7"/>
          <p:cNvSpPr/>
          <p:nvPr/>
        </p:nvSpPr>
        <p:spPr>
          <a:xfrm flipH="1" flipV="1">
            <a:off x="4065906" y="20022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14"/>
              <p:cNvSpPr txBox="1"/>
              <p:nvPr/>
            </p:nvSpPr>
            <p:spPr>
              <a:xfrm>
                <a:off x="8632494" y="1050897"/>
                <a:ext cx="1357343" cy="26060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𝐡</m:t>
                      </m:r>
                      <m: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3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494" y="1050897"/>
                <a:ext cx="1357343" cy="260605"/>
              </a:xfrm>
              <a:prstGeom prst="rect">
                <a:avLst/>
              </a:prstGeom>
              <a:blipFill>
                <a:blip r:embed="rId11"/>
                <a:stretch>
                  <a:fillRect l="-7407" r="-16667" b="-8181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TextBox 21"/>
              <p:cNvSpPr txBox="1"/>
              <p:nvPr/>
            </p:nvSpPr>
            <p:spPr>
              <a:xfrm>
                <a:off x="8609407" y="2329952"/>
                <a:ext cx="2792539" cy="2916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</m:oMath>
                  </m:oMathPara>
                </a14:m>
                <a:endParaRPr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6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407" y="2329952"/>
                <a:ext cx="2792539" cy="291634"/>
              </a:xfrm>
              <a:prstGeom prst="rect">
                <a:avLst/>
              </a:prstGeom>
              <a:blipFill>
                <a:blip r:embed="rId12"/>
                <a:stretch>
                  <a:fillRect l="-3620" r="-3620" b="-5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TextBox 22"/>
              <p:cNvSpPr txBox="1"/>
              <p:nvPr/>
            </p:nvSpPr>
            <p:spPr>
              <a:xfrm>
                <a:off x="8609407" y="2740729"/>
                <a:ext cx="3415589" cy="37490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p>
                          <m:r>
                            <a:rPr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sz="2400" i="1">
                              <a:solidFill>
                                <a:srgbClr val="008F2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7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407" y="2740729"/>
                <a:ext cx="3415589" cy="374906"/>
              </a:xfrm>
              <a:prstGeom prst="rect">
                <a:avLst/>
              </a:prstGeom>
              <a:blipFill>
                <a:blip r:embed="rId13"/>
                <a:stretch>
                  <a:fillRect l="-2952" r="-2214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4"/>
              <p:cNvSpPr txBox="1"/>
              <p:nvPr/>
            </p:nvSpPr>
            <p:spPr>
              <a:xfrm>
                <a:off x="8631725" y="3193941"/>
                <a:ext cx="1260217" cy="2615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400" i="1">
                              <a:solidFill>
                                <a:srgbClr val="008F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8F2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8F2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24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8F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p>
                          <m:r>
                            <a:rPr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sz="24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sz="2400">
                  <a:solidFill>
                    <a:srgbClr val="008F21"/>
                  </a:solidFill>
                </a:endParaRPr>
              </a:p>
            </p:txBody>
          </p:sp>
        </mc:Choice>
        <mc:Fallback xmlns="">
          <p:sp>
            <p:nvSpPr>
              <p:cNvPr id="238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725" y="3193941"/>
                <a:ext cx="1260217" cy="261507"/>
              </a:xfrm>
              <a:prstGeom prst="rect">
                <a:avLst/>
              </a:prstGeom>
              <a:blipFill>
                <a:blip r:embed="rId14"/>
                <a:stretch>
                  <a:fillRect l="-7921" r="-13861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traight Arrow Connector 10">
            <a:extLst>
              <a:ext uri="{FF2B5EF4-FFF2-40B4-BE49-F238E27FC236}">
                <a16:creationId xmlns:a16="http://schemas.microsoft.com/office/drawing/2014/main" id="{5421AAE9-1472-B6AA-6CA9-9E1E138C2762}"/>
              </a:ext>
            </a:extLst>
          </p:cNvPr>
          <p:cNvSpPr/>
          <p:nvPr/>
        </p:nvSpPr>
        <p:spPr>
          <a:xfrm>
            <a:off x="4069403" y="2846227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3">
                <a:extLst>
                  <a:ext uri="{FF2B5EF4-FFF2-40B4-BE49-F238E27FC236}">
                    <a16:creationId xmlns:a16="http://schemas.microsoft.com/office/drawing/2014/main" id="{2AE0C497-42B7-ED34-262E-DF27A782570A}"/>
                  </a:ext>
                </a:extLst>
              </p:cNvPr>
              <p:cNvSpPr txBox="1"/>
              <p:nvPr/>
            </p:nvSpPr>
            <p:spPr>
              <a:xfrm>
                <a:off x="3689366" y="2273662"/>
                <a:ext cx="4803611" cy="5272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800">
                    <a:solidFill>
                      <a:srgbClr val="008F21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8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𝑠𝑘</m:t>
                    </m:r>
                    <m:r>
                      <a:rPr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sz="2567"/>
              </a:p>
            </p:txBody>
          </p:sp>
        </mc:Choice>
        <mc:Fallback xmlns="">
          <p:sp>
            <p:nvSpPr>
              <p:cNvPr id="3" name="TextBox 13">
                <a:extLst>
                  <a:ext uri="{FF2B5EF4-FFF2-40B4-BE49-F238E27FC236}">
                    <a16:creationId xmlns:a16="http://schemas.microsoft.com/office/drawing/2014/main" id="{2AE0C497-42B7-ED34-262E-DF27A7825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366" y="2273662"/>
                <a:ext cx="4803611" cy="527260"/>
              </a:xfrm>
              <a:prstGeom prst="rect">
                <a:avLst/>
              </a:prstGeom>
              <a:blipFill>
                <a:blip r:embed="rId15"/>
                <a:stretch>
                  <a:fillRect t="-14286" b="-285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D83979-29B5-455F-A9A7-2CE776D5BA23}"/>
                  </a:ext>
                </a:extLst>
              </p:cNvPr>
              <p:cNvSpPr txBox="1"/>
              <p:nvPr/>
            </p:nvSpPr>
            <p:spPr>
              <a:xfrm>
                <a:off x="8609407" y="1444733"/>
                <a:ext cx="1759392" cy="5434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𝜹</m:t>
                      </m:r>
                      <m:limUpp>
                        <m:limUppPr>
                          <m:ctrlPr>
                            <a:rPr lang="ar-AE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limUpp>
                        <m:limUppPr>
                          <m:ctrlPr>
                            <a:rPr lang="ar-AE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sSub>
                        <m:sSubPr>
                          <m:ctrlPr>
                            <a:rPr lang="ar-A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D83979-29B5-455F-A9A7-2CE776D5B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407" y="1444733"/>
                <a:ext cx="1759392" cy="543418"/>
              </a:xfrm>
              <a:prstGeom prst="rect">
                <a:avLst/>
              </a:prstGeom>
              <a:blipFill>
                <a:blip r:embed="rId16"/>
                <a:stretch>
                  <a:fillRect l="-5714" t="-2273" r="-32143" b="-113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OMUF Security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Content Placeholder 2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buSzTx/>
                  <a:buNone/>
                  <a:defRPr>
                    <a:solidFill>
                      <a:srgbClr val="C00000"/>
                    </a:solidFill>
                  </a:defRPr>
                </a:pPr>
                <a:r>
                  <a:t>(Ideal) goal: </a:t>
                </a:r>
                <a:r>
                  <a:rPr>
                    <a:solidFill>
                      <a:srgbClr val="000000"/>
                    </a:solidFill>
                  </a:rPr>
                  <a:t>Reduction from CDH </a:t>
                </a:r>
              </a:p>
              <a:p>
                <a:pPr marL="0" indent="0">
                  <a:buSzTx/>
                  <a:buNone/>
                </a:pPr>
                <a:endParaRPr>
                  <a:solidFill>
                    <a:srgbClr val="000000"/>
                  </a:solidFill>
                </a:endParaRPr>
              </a:p>
              <a:p>
                <a:pPr marL="0" indent="0">
                  <a:buSzTx/>
                  <a:buNone/>
                  <a:defRPr>
                    <a:solidFill>
                      <a:srgbClr val="C00000"/>
                    </a:solidFill>
                  </a:defRPr>
                </a:pPr>
                <a:r>
                  <a:t>Main challenge: </a:t>
                </a:r>
                <a:r>
                  <a:rPr>
                    <a:solidFill>
                      <a:srgbClr val="000000"/>
                    </a:solidFill>
                  </a:rPr>
                  <a:t>Simulate signing </a:t>
                </a:r>
                <a:r>
                  <a:rPr u="sng">
                    <a:solidFill>
                      <a:srgbClr val="000000"/>
                    </a:solidFill>
                  </a:rPr>
                  <a:t>without</a:t>
                </a:r>
                <a:r>
                  <a:rPr>
                    <a:solidFill>
                      <a:srgbClr val="000000"/>
                    </a:solidFill>
                  </a:rPr>
                  <a:t> knowledge of </a:t>
                </a:r>
                <a14:m>
                  <m:oMath xmlns:m="http://schemas.openxmlformats.org/officeDocument/2006/math">
                    <m:r>
                      <a:rPr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𝑠𝑘</m:t>
                    </m:r>
                  </m:oMath>
                </a14:m>
                <a:endParaRPr sz="2567"/>
              </a:p>
            </p:txBody>
          </p:sp>
        </mc:Choice>
        <mc:Fallback xmlns="">
          <p:sp>
            <p:nvSpPr>
              <p:cNvPr id="242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 l="-1850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3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87276" y="6356351"/>
            <a:ext cx="295125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traight Arrow Connector 28"/>
          <p:cNvSpPr/>
          <p:nvPr/>
        </p:nvSpPr>
        <p:spPr>
          <a:xfrm>
            <a:off x="3867124" y="1893286"/>
            <a:ext cx="4643266" cy="1"/>
          </a:xfrm>
          <a:prstGeom prst="line">
            <a:avLst/>
          </a:prstGeom>
          <a:ln w="25400">
            <a:solidFill>
              <a:srgbClr val="C00000"/>
            </a:solidFill>
            <a:prstDash val="sysDash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6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76449" y="6356351"/>
            <a:ext cx="305951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247" name="Straight Arrow Connector 6"/>
          <p:cNvSpPr/>
          <p:nvPr/>
        </p:nvSpPr>
        <p:spPr>
          <a:xfrm>
            <a:off x="3867124" y="3745043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TextBox 7"/>
              <p:cNvSpPr txBox="1"/>
              <p:nvPr/>
            </p:nvSpPr>
            <p:spPr>
              <a:xfrm>
                <a:off x="3487087" y="3172479"/>
                <a:ext cx="4803611" cy="5272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800">
                    <a:solidFill>
                      <a:srgbClr val="008F21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8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sz="2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sz="2567"/>
              </a:p>
            </p:txBody>
          </p:sp>
        </mc:Choice>
        <mc:Fallback xmlns="">
          <p:sp>
            <p:nvSpPr>
              <p:cNvPr id="24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087" y="3172479"/>
                <a:ext cx="4803611" cy="527260"/>
              </a:xfrm>
              <a:prstGeom prst="rect">
                <a:avLst/>
              </a:prstGeom>
              <a:blipFill>
                <a:blip r:embed="rId3"/>
                <a:stretch>
                  <a:fillRect t="-11628" b="-2790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TextBox 8"/>
              <p:cNvSpPr txBox="1"/>
              <p:nvPr/>
            </p:nvSpPr>
            <p:spPr>
              <a:xfrm>
                <a:off x="5255689" y="2302688"/>
                <a:ext cx="974187" cy="24998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𝔾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4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689" y="2302688"/>
                <a:ext cx="974187" cy="249988"/>
              </a:xfrm>
              <a:prstGeom prst="rect">
                <a:avLst/>
              </a:prstGeom>
              <a:blipFill>
                <a:blip r:embed="rId4"/>
                <a:stretch>
                  <a:fillRect l="-10256" r="-11538" b="-7142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0" name="Straight Arrow Connector 9"/>
          <p:cNvSpPr/>
          <p:nvPr/>
        </p:nvSpPr>
        <p:spPr>
          <a:xfrm flipH="1" flipV="1">
            <a:off x="3867124" y="2818930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TextBox 14"/>
              <p:cNvSpPr txBox="1"/>
              <p:nvPr/>
            </p:nvSpPr>
            <p:spPr>
              <a:xfrm>
                <a:off x="731519" y="494705"/>
                <a:ext cx="4510378" cy="4650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CDH instance =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𝑥𝐺</m:t>
                    </m:r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sz="2400" i="1">
                        <a:solidFill>
                          <a:srgbClr val="F79646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400" i="1">
                        <a:solidFill>
                          <a:srgbClr val="F79646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251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19" y="494705"/>
                <a:ext cx="4510378" cy="465000"/>
              </a:xfrm>
              <a:prstGeom prst="rect">
                <a:avLst/>
              </a:prstGeom>
              <a:blipFill>
                <a:blip r:embed="rId5"/>
                <a:stretch>
                  <a:fillRect l="-3090" t="-5263" b="-289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2" name="Picture 15" descr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945" y="2158805"/>
            <a:ext cx="1860293" cy="206699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TextBox 16"/>
              <p:cNvSpPr txBox="1"/>
              <p:nvPr/>
            </p:nvSpPr>
            <p:spPr>
              <a:xfrm>
                <a:off x="9097333" y="4295166"/>
                <a:ext cx="1312184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OMUF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253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333" y="4295166"/>
                <a:ext cx="1312184" cy="833300"/>
              </a:xfrm>
              <a:prstGeom prst="rect">
                <a:avLst/>
              </a:prstGeom>
              <a:blipFill>
                <a:blip r:embed="rId7"/>
                <a:stretch>
                  <a:fillRect l="-10577" t="-6061" b="-1515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TextBox 18"/>
              <p:cNvSpPr txBox="1"/>
              <p:nvPr/>
            </p:nvSpPr>
            <p:spPr>
              <a:xfrm>
                <a:off x="8962047" y="1662453"/>
                <a:ext cx="1041532" cy="2039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4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047" y="1662453"/>
                <a:ext cx="1041532" cy="203913"/>
              </a:xfrm>
              <a:prstGeom prst="rect">
                <a:avLst/>
              </a:prstGeom>
              <a:blipFill>
                <a:blip r:embed="rId8"/>
                <a:stretch>
                  <a:fillRect l="-8434" r="-8434" b="-10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7" name="TextBox 19"/>
          <p:cNvGrpSpPr/>
          <p:nvPr/>
        </p:nvGrpSpPr>
        <p:grpSpPr>
          <a:xfrm>
            <a:off x="5961603" y="1423042"/>
            <a:ext cx="4889610" cy="649189"/>
            <a:chOff x="0" y="0"/>
            <a:chExt cx="4889608" cy="649187"/>
          </a:xfrm>
        </p:grpSpPr>
        <p:sp>
          <p:nvSpPr>
            <p:cNvPr id="255" name="Quote Bubble"/>
            <p:cNvSpPr/>
            <p:nvPr/>
          </p:nvSpPr>
          <p:spPr>
            <a:xfrm>
              <a:off x="0" y="0"/>
              <a:ext cx="4889609" cy="649188"/>
            </a:xfrm>
            <a:prstGeom prst="wedgeEllipseCallout">
              <a:avLst>
                <a:gd name="adj1" fmla="val -56038"/>
                <a:gd name="adj2" fmla="val 95213"/>
              </a:avLst>
            </a:prstGeom>
            <a:solidFill>
              <a:srgbClr val="F2DCDB"/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Arbitrary group element"/>
            <p:cNvSpPr txBox="1"/>
            <p:nvPr/>
          </p:nvSpPr>
          <p:spPr>
            <a:xfrm>
              <a:off x="766549" y="99833"/>
              <a:ext cx="3356511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lvl1pPr>
            </a:lstStyle>
            <a:p>
              <a:r>
                <a:t>Arbitrary group element</a:t>
              </a:r>
            </a:p>
          </p:txBody>
        </p:sp>
      </p:grpSp>
      <p:grpSp>
        <p:nvGrpSpPr>
          <p:cNvPr id="260" name="TextBox 20"/>
          <p:cNvGrpSpPr/>
          <p:nvPr/>
        </p:nvGrpSpPr>
        <p:grpSpPr>
          <a:xfrm>
            <a:off x="5013912" y="4346600"/>
            <a:ext cx="3581034" cy="1168540"/>
            <a:chOff x="0" y="0"/>
            <a:chExt cx="3581032" cy="1168539"/>
          </a:xfrm>
        </p:grpSpPr>
        <p:sp>
          <p:nvSpPr>
            <p:cNvPr id="258" name="Quote Bubble"/>
            <p:cNvSpPr/>
            <p:nvPr/>
          </p:nvSpPr>
          <p:spPr>
            <a:xfrm>
              <a:off x="0" y="0"/>
              <a:ext cx="3581033" cy="1168540"/>
            </a:xfrm>
            <a:prstGeom prst="wedgeEllipseCallout">
              <a:avLst>
                <a:gd name="adj1" fmla="val -52953"/>
                <a:gd name="adj2" fmla="val -115726"/>
              </a:avLst>
            </a:prstGeom>
            <a:solidFill>
              <a:srgbClr val="F2DCDB"/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How to compute without  ?"/>
                <p:cNvSpPr txBox="1"/>
                <p:nvPr/>
              </p:nvSpPr>
              <p:spPr>
                <a:xfrm>
                  <a:off x="574912" y="175891"/>
                  <a:ext cx="2431209" cy="8333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>
                    <a:defRPr sz="240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  <a:sym typeface="Candara"/>
                    </a:defRPr>
                  </a:pPr>
                  <a:r>
                    <a:t>How to compute without </a:t>
                  </a:r>
                  <a14:m>
                    <m:oMath xmlns:m="http://schemas.openxmlformats.org/officeDocument/2006/math"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r>
                    <a:t>?</a:t>
                  </a:r>
                  <a:endParaRPr sz="2200"/>
                </a:p>
              </p:txBody>
            </p:sp>
          </mc:Choice>
          <mc:Fallback xmlns="">
            <p:sp>
              <p:nvSpPr>
                <p:cNvPr id="259" name="How to compute without  ?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12" y="175891"/>
                  <a:ext cx="2431209" cy="833300"/>
                </a:xfrm>
                <a:prstGeom prst="rect">
                  <a:avLst/>
                </a:prstGeom>
                <a:blipFill>
                  <a:blip r:embed="rId9"/>
                  <a:stretch>
                    <a:fillRect l="-5729" t="-6061" r="-1563" b="-1515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1" name="TextBox 21"/>
          <p:cNvSpPr txBox="1"/>
          <p:nvPr/>
        </p:nvSpPr>
        <p:spPr>
          <a:xfrm>
            <a:off x="731520" y="6077248"/>
            <a:ext cx="5249186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t>“Solution”: </a:t>
            </a:r>
            <a:r>
              <a:rPr>
                <a:solidFill>
                  <a:srgbClr val="000000"/>
                </a:solidFill>
              </a:rPr>
              <a:t>Stronger assumption!</a:t>
            </a:r>
          </a:p>
        </p:txBody>
      </p:sp>
      <p:grpSp>
        <p:nvGrpSpPr>
          <p:cNvPr id="264" name="TextBox 22"/>
          <p:cNvGrpSpPr/>
          <p:nvPr/>
        </p:nvGrpSpPr>
        <p:grpSpPr>
          <a:xfrm>
            <a:off x="1538039" y="1706919"/>
            <a:ext cx="2319867" cy="3223951"/>
            <a:chOff x="0" y="0"/>
            <a:chExt cx="2319866" cy="3223949"/>
          </a:xfrm>
        </p:grpSpPr>
        <p:sp>
          <p:nvSpPr>
            <p:cNvPr id="262" name="Rectangle"/>
            <p:cNvSpPr/>
            <p:nvPr/>
          </p:nvSpPr>
          <p:spPr>
            <a:xfrm>
              <a:off x="0" y="-1"/>
              <a:ext cx="2319867" cy="3223951"/>
            </a:xfrm>
            <a:prstGeom prst="rect">
              <a:avLst/>
            </a:prstGeom>
            <a:solidFill>
              <a:srgbClr val="F2F2F2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z="40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Text"/>
                <p:cNvSpPr txBox="1"/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b">
                  <a:spAutoFit/>
                </a:bodyPr>
                <a:lstStyle>
                  <a:lvl1pPr algn="ctr">
                    <a:defRPr sz="4000">
                      <a:latin typeface="Cambria Math"/>
                      <a:ea typeface="Cambria Math"/>
                      <a:cs typeface="Cambria Math"/>
                      <a:sym typeface="Cambria Math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oMath>
                    </m:oMathPara>
                  </a14:m>
                  <a:endParaRPr sz="3667"/>
                </a:p>
              </p:txBody>
            </p:sp>
          </mc:Choice>
          <mc:Fallback xmlns="">
            <p:sp>
              <p:nvSpPr>
                <p:cNvPr id="263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TextBox 23"/>
              <p:cNvSpPr txBox="1"/>
              <p:nvPr/>
            </p:nvSpPr>
            <p:spPr>
              <a:xfrm>
                <a:off x="1550457" y="4980213"/>
                <a:ext cx="2261730" cy="4649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CDH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ℬ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265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457" y="4980213"/>
                <a:ext cx="2261730" cy="464999"/>
              </a:xfrm>
              <a:prstGeom prst="rect">
                <a:avLst/>
              </a:prstGeom>
              <a:blipFill>
                <a:blip r:embed="rId11"/>
                <a:stretch>
                  <a:fillRect t="-8108" b="-297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" name="Picture 10" descr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4737" y="1379294"/>
            <a:ext cx="731142" cy="144661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Fountain Pen"/>
          <p:cNvSpPr/>
          <p:nvPr/>
        </p:nvSpPr>
        <p:spPr>
          <a:xfrm rot="19728907">
            <a:off x="1536142" y="1980662"/>
            <a:ext cx="362213" cy="85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882" y="3889"/>
                </a:lnTo>
                <a:close/>
              </a:path>
            </a:pathLst>
          </a:custGeom>
          <a:solidFill>
            <a:srgbClr val="72BED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600"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268" name="Straight Arrow Connector 24"/>
          <p:cNvSpPr/>
          <p:nvPr/>
        </p:nvSpPr>
        <p:spPr>
          <a:xfrm>
            <a:off x="2761422" y="956370"/>
            <a:ext cx="1" cy="750550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TextBox 30"/>
              <p:cNvSpPr txBox="1"/>
              <p:nvPr/>
            </p:nvSpPr>
            <p:spPr>
              <a:xfrm>
                <a:off x="5466083" y="354863"/>
                <a:ext cx="5339409" cy="4649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Program as result of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𝐡</m:t>
                    </m:r>
                  </m:oMath>
                </a14:m>
                <a:r>
                  <a:t> query of forgery</a:t>
                </a:r>
                <a:endParaRPr sz="2200"/>
              </a:p>
            </p:txBody>
          </p:sp>
        </mc:Choice>
        <mc:Fallback xmlns="">
          <p:sp>
            <p:nvSpPr>
              <p:cNvPr id="269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6083" y="354863"/>
                <a:ext cx="5339409" cy="464999"/>
              </a:xfrm>
              <a:prstGeom prst="rect">
                <a:avLst/>
              </a:prstGeom>
              <a:blipFill>
                <a:blip r:embed="rId13"/>
                <a:stretch>
                  <a:fillRect l="-2607" t="-7895" b="-289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0" name="Straight Arrow Connector 32"/>
          <p:cNvSpPr/>
          <p:nvPr/>
        </p:nvSpPr>
        <p:spPr>
          <a:xfrm flipH="1">
            <a:off x="5013912" y="585695"/>
            <a:ext cx="406452" cy="103419"/>
          </a:xfrm>
          <a:prstGeom prst="line">
            <a:avLst/>
          </a:prstGeom>
          <a:ln w="25400">
            <a:solidFill>
              <a:srgbClr val="C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1" name="Picture 36" descr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8702" y="4049090"/>
            <a:ext cx="1522389" cy="1588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5" animBg="1" advAuto="0"/>
      <p:bldP spid="248" grpId="4" animBg="1" advAuto="0"/>
      <p:bldP spid="249" grpId="2" animBg="1" advAuto="0"/>
      <p:bldP spid="250" grpId="1" animBg="1" advAuto="0"/>
      <p:bldP spid="257" grpId="3" animBg="1" advAuto="0"/>
      <p:bldP spid="260" grpId="6" animBg="1" advAuto="0"/>
      <p:bldP spid="261" grpId="8" animBg="1" advAuto="0"/>
      <p:bldP spid="271" grpId="7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86048" y="6356351"/>
            <a:ext cx="296353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27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829" y="2284785"/>
            <a:ext cx="1860293" cy="20669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Rounded Rectangle 10"/>
          <p:cNvGrpSpPr/>
          <p:nvPr/>
        </p:nvGrpSpPr>
        <p:grpSpPr>
          <a:xfrm>
            <a:off x="1720624" y="1437645"/>
            <a:ext cx="988743" cy="912802"/>
            <a:chOff x="0" y="0"/>
            <a:chExt cx="988741" cy="912800"/>
          </a:xfrm>
        </p:grpSpPr>
        <p:sp>
          <p:nvSpPr>
            <p:cNvPr id="275" name="Rounded Rectangle"/>
            <p:cNvSpPr/>
            <p:nvPr/>
          </p:nvSpPr>
          <p:spPr>
            <a:xfrm>
              <a:off x="0" y="0"/>
              <a:ext cx="988742" cy="912801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" name="DH"/>
            <p:cNvSpPr txBox="1"/>
            <p:nvPr/>
          </p:nvSpPr>
          <p:spPr>
            <a:xfrm>
              <a:off x="95041" y="207877"/>
              <a:ext cx="798660" cy="497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Candara"/>
                </a:defRPr>
              </a:lvl1pPr>
            </a:lstStyle>
            <a:p>
              <a:r>
                <a:t>DH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8" name="TextBox 15"/>
              <p:cNvSpPr txBox="1"/>
              <p:nvPr/>
            </p:nvSpPr>
            <p:spPr>
              <a:xfrm>
                <a:off x="7675753" y="1238995"/>
                <a:ext cx="1336877" cy="2763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3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8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753" y="1238995"/>
                <a:ext cx="1336877" cy="276353"/>
              </a:xfrm>
              <a:prstGeom prst="rect">
                <a:avLst/>
              </a:prstGeom>
              <a:blipFill>
                <a:blip r:embed="rId4"/>
                <a:stretch>
                  <a:fillRect l="-8491" r="-7547" b="-826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TextBox 22"/>
              <p:cNvSpPr txBox="1"/>
              <p:nvPr/>
            </p:nvSpPr>
            <p:spPr>
              <a:xfrm>
                <a:off x="3107358" y="2890853"/>
                <a:ext cx="439827" cy="2017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9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358" y="2890853"/>
                <a:ext cx="439827" cy="201778"/>
              </a:xfrm>
              <a:prstGeom prst="rect">
                <a:avLst/>
              </a:prstGeom>
              <a:blipFill>
                <a:blip r:embed="rId5"/>
                <a:stretch>
                  <a:fillRect l="-11111" r="-16667" b="-8823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0" name="TextBox 31"/>
              <p:cNvSpPr txBox="1"/>
              <p:nvPr/>
            </p:nvSpPr>
            <p:spPr>
              <a:xfrm>
                <a:off x="3878422" y="1370826"/>
                <a:ext cx="269749" cy="19903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80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422" y="1370826"/>
                <a:ext cx="269749" cy="199035"/>
              </a:xfrm>
              <a:prstGeom prst="rect">
                <a:avLst/>
              </a:prstGeom>
              <a:blipFill>
                <a:blip r:embed="rId6"/>
                <a:stretch>
                  <a:fillRect l="-31818" r="-27273" b="-10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3" name="Rounded Rectangle 32"/>
          <p:cNvGrpSpPr/>
          <p:nvPr/>
        </p:nvGrpSpPr>
        <p:grpSpPr>
          <a:xfrm>
            <a:off x="1715330" y="4351775"/>
            <a:ext cx="988743" cy="912802"/>
            <a:chOff x="0" y="0"/>
            <a:chExt cx="988741" cy="912800"/>
          </a:xfrm>
        </p:grpSpPr>
        <p:sp>
          <p:nvSpPr>
            <p:cNvPr id="281" name="Rounded Rectangle"/>
            <p:cNvSpPr/>
            <p:nvPr/>
          </p:nvSpPr>
          <p:spPr>
            <a:xfrm>
              <a:off x="0" y="0"/>
              <a:ext cx="988742" cy="912801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p:sp>
          <p:nvSpPr>
            <p:cNvPr id="282" name="Chal"/>
            <p:cNvSpPr txBox="1"/>
            <p:nvPr/>
          </p:nvSpPr>
          <p:spPr>
            <a:xfrm>
              <a:off x="95041" y="234021"/>
              <a:ext cx="798660" cy="444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latin typeface="+mn-lt"/>
                  <a:ea typeface="+mn-ea"/>
                  <a:cs typeface="+mn-cs"/>
                  <a:sym typeface="Candara"/>
                </a:defRPr>
              </a:lvl1pPr>
            </a:lstStyle>
            <a:p>
              <a:r>
                <a:t>Chal</a:t>
              </a:r>
            </a:p>
          </p:txBody>
        </p:sp>
      </p:grpSp>
      <p:sp>
        <p:nvSpPr>
          <p:cNvPr id="284" name="Arc 33"/>
          <p:cNvSpPr/>
          <p:nvPr/>
        </p:nvSpPr>
        <p:spPr>
          <a:xfrm rot="6453967" flipV="1">
            <a:off x="3476957" y="1963127"/>
            <a:ext cx="223198" cy="1593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985"/>
                  <a:pt x="21600" y="11135"/>
                </a:cubicBezTo>
                <a:cubicBezTo>
                  <a:pt x="21600" y="15818"/>
                  <a:pt x="15915" y="20001"/>
                  <a:pt x="7375" y="21600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285" name="Arc 34"/>
          <p:cNvSpPr/>
          <p:nvPr/>
        </p:nvSpPr>
        <p:spPr>
          <a:xfrm rot="17294443" flipV="1">
            <a:off x="3676084" y="1101020"/>
            <a:ext cx="259138" cy="1790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976"/>
                  <a:pt x="21600" y="11113"/>
                </a:cubicBezTo>
                <a:cubicBezTo>
                  <a:pt x="21600" y="15833"/>
                  <a:pt x="15806" y="20038"/>
                  <a:pt x="7150" y="21600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Box 35"/>
              <p:cNvSpPr txBox="1"/>
              <p:nvPr/>
            </p:nvSpPr>
            <p:spPr>
              <a:xfrm>
                <a:off x="1796861" y="2357763"/>
                <a:ext cx="96661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𝑐𝑛𝑡</m:t>
                      </m:r>
                      <m:r>
                        <m:rPr>
                          <m:nor/>
                        </m:rPr>
                        <a:rPr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++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28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861" y="2357763"/>
                <a:ext cx="966611" cy="369332"/>
              </a:xfrm>
              <a:prstGeom prst="rect">
                <a:avLst/>
              </a:prstGeom>
              <a:blipFill>
                <a:blip r:embed="rId7"/>
                <a:stretch>
                  <a:fillRect l="-5195" r="-6494" b="-1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7" name="Arc 36"/>
          <p:cNvSpPr/>
          <p:nvPr/>
        </p:nvSpPr>
        <p:spPr>
          <a:xfrm rot="14798995" flipV="1">
            <a:off x="6599921" y="1022789"/>
            <a:ext cx="173390" cy="164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52" h="21600" extrusionOk="0">
                <a:moveTo>
                  <a:pt x="5348" y="0"/>
                </a:moveTo>
                <a:lnTo>
                  <a:pt x="5348" y="0"/>
                </a:lnTo>
                <a:cubicBezTo>
                  <a:pt x="17830" y="3541"/>
                  <a:pt x="21600" y="10986"/>
                  <a:pt x="13768" y="16629"/>
                </a:cubicBezTo>
                <a:cubicBezTo>
                  <a:pt x="10556" y="18943"/>
                  <a:pt x="5702" y="20696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288" name="Arc 37"/>
          <p:cNvSpPr/>
          <p:nvPr/>
        </p:nvSpPr>
        <p:spPr>
          <a:xfrm rot="3931783" flipV="1">
            <a:off x="3619143" y="3938629"/>
            <a:ext cx="223198" cy="1593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985"/>
                  <a:pt x="21600" y="11135"/>
                </a:cubicBezTo>
                <a:cubicBezTo>
                  <a:pt x="21600" y="15818"/>
                  <a:pt x="15915" y="20001"/>
                  <a:pt x="7375" y="21600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289" name="Arc 38"/>
          <p:cNvSpPr/>
          <p:nvPr/>
        </p:nvSpPr>
        <p:spPr>
          <a:xfrm rot="14772260" flipV="1">
            <a:off x="3579642" y="3188542"/>
            <a:ext cx="259138" cy="1790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976"/>
                  <a:pt x="21600" y="11113"/>
                </a:cubicBezTo>
                <a:cubicBezTo>
                  <a:pt x="21600" y="15833"/>
                  <a:pt x="15806" y="20038"/>
                  <a:pt x="7150" y="21600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TextBox 39"/>
              <p:cNvSpPr txBox="1"/>
              <p:nvPr/>
            </p:nvSpPr>
            <p:spPr>
              <a:xfrm>
                <a:off x="3827933" y="4745840"/>
                <a:ext cx="858182" cy="40517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limUpp>
                        <m:limUp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𝔾</m:t>
                      </m:r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29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933" y="4745840"/>
                <a:ext cx="858182" cy="405177"/>
              </a:xfrm>
              <a:prstGeom prst="rect">
                <a:avLst/>
              </a:prstGeom>
              <a:blipFill>
                <a:blip r:embed="rId8"/>
                <a:stretch>
                  <a:fillRect l="-11594" t="-6061" r="-17391" b="-3636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TextBox 40"/>
              <p:cNvSpPr txBox="1"/>
              <p:nvPr/>
            </p:nvSpPr>
            <p:spPr>
              <a:xfrm>
                <a:off x="1941843" y="5226365"/>
                <a:ext cx="62517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++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29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43" y="5226365"/>
                <a:ext cx="625171" cy="369332"/>
              </a:xfrm>
              <a:prstGeom prst="rect">
                <a:avLst/>
              </a:prstGeom>
              <a:blipFill>
                <a:blip r:embed="rId9"/>
                <a:stretch>
                  <a:fillRect l="-12000" r="-8000" b="-1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2" name="Arc 41"/>
          <p:cNvSpPr/>
          <p:nvPr/>
        </p:nvSpPr>
        <p:spPr>
          <a:xfrm rot="6145280" flipV="1">
            <a:off x="6636087" y="3101933"/>
            <a:ext cx="223198" cy="1593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4985"/>
                  <a:pt x="21600" y="11135"/>
                </a:cubicBezTo>
                <a:cubicBezTo>
                  <a:pt x="21600" y="15818"/>
                  <a:pt x="15915" y="20001"/>
                  <a:pt x="7375" y="21600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TextBox 42"/>
              <p:cNvSpPr txBox="1"/>
              <p:nvPr/>
            </p:nvSpPr>
            <p:spPr>
              <a:xfrm>
                <a:off x="7698313" y="3795045"/>
                <a:ext cx="2846910" cy="6560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d>
                        <m:d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9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313" y="3795045"/>
                <a:ext cx="2846910" cy="6560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TextBox 43"/>
              <p:cNvSpPr txBox="1"/>
              <p:nvPr/>
            </p:nvSpPr>
            <p:spPr>
              <a:xfrm>
                <a:off x="6096000" y="4877010"/>
                <a:ext cx="4940969" cy="1002006"/>
              </a:xfrm>
              <a:prstGeom prst="rect">
                <a:avLst/>
              </a:prstGeom>
              <a:solidFill>
                <a:srgbClr val="FFFDA2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lang="en-US" dirty="0"/>
                  <a:t>Win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ar-AE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ar-AE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ar-AE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ar-AE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ar-AE" sz="2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distinct</m:t>
                        </m:r>
                      </m:e>
                    </m:d>
                    <m:r>
                      <a:rPr lang="ar-AE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endParaRPr lang="ar-AE" sz="26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AE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ar-AE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𝑐𝑛𝑡</m:t>
                          </m:r>
                        </m:e>
                      </m:d>
                      <m:r>
                        <a:rPr lang="ar-AE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∧(∀</m:t>
                      </m:r>
                      <m:r>
                        <a:rPr lang="ar-AE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ar-AE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b>
                            <m:sSubPr>
                              <m:ctrlPr>
                                <a:rPr lang="ar-AE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ar-AE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ar-AE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ar-AE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29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877010"/>
                <a:ext cx="4940969" cy="1002006"/>
              </a:xfrm>
              <a:prstGeom prst="rect">
                <a:avLst/>
              </a:prstGeom>
              <a:blipFill>
                <a:blip r:embed="rId11"/>
                <a:stretch>
                  <a:fillRect t="-1266" b="-37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5" name="TextBox 2"/>
          <p:cNvSpPr txBox="1"/>
          <p:nvPr/>
        </p:nvSpPr>
        <p:spPr>
          <a:xfrm>
            <a:off x="731520" y="6103966"/>
            <a:ext cx="7221461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Assumption used for Blind BLS, 2HashDH OPRF, …</a:t>
            </a:r>
          </a:p>
        </p:txBody>
      </p:sp>
      <p:sp>
        <p:nvSpPr>
          <p:cNvPr id="296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OMUF Assumption – Chosen Target CDH </a:t>
            </a:r>
            <a:r>
              <a:rPr sz="2400">
                <a:solidFill>
                  <a:srgbClr val="C00000"/>
                </a:solidFill>
              </a:rPr>
              <a:t>[Boldyreva ‘03]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3" animBg="1" advAuto="0"/>
      <p:bldP spid="278" grpId="1" animBg="1" advAuto="0"/>
      <p:bldP spid="279" grpId="7" animBg="1" advAuto="0"/>
      <p:bldP spid="280" grpId="5" animBg="1" advAuto="0"/>
      <p:bldP spid="283" grpId="9" animBg="1" advAuto="0"/>
      <p:bldP spid="284" grpId="6" animBg="1" advAuto="0"/>
      <p:bldP spid="285" grpId="4" animBg="1" advAuto="0"/>
      <p:bldP spid="286" grpId="8" animBg="1" advAuto="0"/>
      <p:bldP spid="287" grpId="2" animBg="1" advAuto="0"/>
      <p:bldP spid="288" grpId="11" animBg="1" advAuto="0"/>
      <p:bldP spid="289" grpId="10" animBg="1" advAuto="0"/>
      <p:bldP spid="290" grpId="13" animBg="1" advAuto="0"/>
      <p:bldP spid="291" grpId="12" animBg="1" advAuto="0"/>
      <p:bldP spid="292" grpId="14" animBg="1" advAuto="0"/>
      <p:bldP spid="293" grpId="15" animBg="1" advAuto="0"/>
      <p:bldP spid="294" grpId="16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OMUF Proof – Reduction</a:t>
            </a:r>
          </a:p>
        </p:txBody>
      </p:sp>
      <p:sp>
        <p:nvSpPr>
          <p:cNvPr id="299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72207" y="6356351"/>
            <a:ext cx="310193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30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488" y="2239283"/>
            <a:ext cx="1860293" cy="206699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traight Arrow Connector 5"/>
          <p:cNvSpPr/>
          <p:nvPr/>
        </p:nvSpPr>
        <p:spPr>
          <a:xfrm>
            <a:off x="5463726" y="327277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TextBox 8"/>
              <p:cNvSpPr txBox="1"/>
              <p:nvPr/>
            </p:nvSpPr>
            <p:spPr>
              <a:xfrm>
                <a:off x="6828084" y="1812141"/>
                <a:ext cx="688798" cy="3033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𝐡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02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084" y="1812141"/>
                <a:ext cx="688798" cy="303328"/>
              </a:xfrm>
              <a:prstGeom prst="rect">
                <a:avLst/>
              </a:prstGeom>
              <a:blipFill>
                <a:blip r:embed="rId4"/>
                <a:stretch>
                  <a:fillRect l="-18182" r="-41818" b="-88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3" name="Straight Arrow Connector 12"/>
          <p:cNvSpPr/>
          <p:nvPr/>
        </p:nvSpPr>
        <p:spPr>
          <a:xfrm flipH="1" flipV="1">
            <a:off x="5484164" y="235364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TextBox 17"/>
              <p:cNvSpPr txBox="1"/>
              <p:nvPr/>
            </p:nvSpPr>
            <p:spPr>
              <a:xfrm>
                <a:off x="3645574" y="1021507"/>
                <a:ext cx="1336877" cy="2763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3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4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574" y="1021507"/>
                <a:ext cx="1336877" cy="276354"/>
              </a:xfrm>
              <a:prstGeom prst="rect">
                <a:avLst/>
              </a:prstGeom>
              <a:blipFill>
                <a:blip r:embed="rId5"/>
                <a:stretch>
                  <a:fillRect l="-9434" r="-7547" b="-826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7" name="TextBox 2"/>
          <p:cNvGrpSpPr/>
          <p:nvPr/>
        </p:nvGrpSpPr>
        <p:grpSpPr>
          <a:xfrm>
            <a:off x="3143860" y="1956883"/>
            <a:ext cx="2319867" cy="3223950"/>
            <a:chOff x="0" y="0"/>
            <a:chExt cx="2319866" cy="3223949"/>
          </a:xfrm>
        </p:grpSpPr>
        <p:sp>
          <p:nvSpPr>
            <p:cNvPr id="305" name="Rectangle"/>
            <p:cNvSpPr/>
            <p:nvPr/>
          </p:nvSpPr>
          <p:spPr>
            <a:xfrm>
              <a:off x="0" y="-1"/>
              <a:ext cx="2319867" cy="3223951"/>
            </a:xfrm>
            <a:prstGeom prst="rect">
              <a:avLst/>
            </a:prstGeom>
            <a:solidFill>
              <a:srgbClr val="F2F2F2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z="40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6" name="Text"/>
                <p:cNvSpPr txBox="1"/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b">
                  <a:spAutoFit/>
                </a:bodyPr>
                <a:lstStyle>
                  <a:lvl1pPr algn="ctr">
                    <a:defRPr sz="4000">
                      <a:latin typeface="Cambria Math"/>
                      <a:ea typeface="Cambria Math"/>
                      <a:cs typeface="Cambria Math"/>
                      <a:sym typeface="Cambria Math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oMath>
                    </m:oMathPara>
                  </a14:m>
                  <a:endParaRPr sz="3667"/>
                </a:p>
              </p:txBody>
            </p:sp>
          </mc:Choice>
          <mc:Fallback xmlns="">
            <p:sp>
              <p:nvSpPr>
                <p:cNvPr id="306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8" name="Straight Arrow Connector 16"/>
          <p:cNvSpPr/>
          <p:nvPr/>
        </p:nvSpPr>
        <p:spPr>
          <a:xfrm flipH="1">
            <a:off x="4314011" y="1466582"/>
            <a:ext cx="3" cy="4903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11" name="Rounded Rectangle 22"/>
          <p:cNvGrpSpPr/>
          <p:nvPr/>
        </p:nvGrpSpPr>
        <p:grpSpPr>
          <a:xfrm>
            <a:off x="917011" y="2184768"/>
            <a:ext cx="988743" cy="912801"/>
            <a:chOff x="0" y="0"/>
            <a:chExt cx="988741" cy="912800"/>
          </a:xfrm>
        </p:grpSpPr>
        <p:sp>
          <p:nvSpPr>
            <p:cNvPr id="309" name="Rounded Rectangle"/>
            <p:cNvSpPr/>
            <p:nvPr/>
          </p:nvSpPr>
          <p:spPr>
            <a:xfrm>
              <a:off x="0" y="0"/>
              <a:ext cx="988742" cy="912801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p:sp>
          <p:nvSpPr>
            <p:cNvPr id="310" name="Chal"/>
            <p:cNvSpPr txBox="1"/>
            <p:nvPr/>
          </p:nvSpPr>
          <p:spPr>
            <a:xfrm>
              <a:off x="95041" y="234021"/>
              <a:ext cx="798660" cy="444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latin typeface="+mn-lt"/>
                  <a:ea typeface="+mn-ea"/>
                  <a:cs typeface="+mn-cs"/>
                  <a:sym typeface="Candara"/>
                </a:defRPr>
              </a:lvl1pPr>
            </a:lstStyle>
            <a:p>
              <a:r>
                <a:t>Chal</a:t>
              </a:r>
            </a:p>
          </p:txBody>
        </p:sp>
      </p:grpSp>
      <p:sp>
        <p:nvSpPr>
          <p:cNvPr id="313" name="Straight Arrow Connector 24"/>
          <p:cNvSpPr/>
          <p:nvPr/>
        </p:nvSpPr>
        <p:spPr>
          <a:xfrm flipH="1">
            <a:off x="1907420" y="2346663"/>
            <a:ext cx="1236441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4" name="Straight Arrow Connector 26"/>
          <p:cNvSpPr/>
          <p:nvPr/>
        </p:nvSpPr>
        <p:spPr>
          <a:xfrm>
            <a:off x="1907420" y="2863705"/>
            <a:ext cx="1236441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28"/>
              <p:cNvSpPr txBox="1"/>
              <p:nvPr/>
            </p:nvSpPr>
            <p:spPr>
              <a:xfrm>
                <a:off x="2020619" y="2897462"/>
                <a:ext cx="858182" cy="40517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limUpp>
                        <m:limUp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𝔾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315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619" y="2897462"/>
                <a:ext cx="858182" cy="405177"/>
              </a:xfrm>
              <a:prstGeom prst="rect">
                <a:avLst/>
              </a:prstGeom>
              <a:blipFill>
                <a:blip r:embed="rId7"/>
                <a:stretch>
                  <a:fillRect l="-11594" t="-9091" r="-18841" b="-3636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extBox 30"/>
              <p:cNvSpPr txBox="1"/>
              <p:nvPr/>
            </p:nvSpPr>
            <p:spPr>
              <a:xfrm>
                <a:off x="7100946" y="2780918"/>
                <a:ext cx="234189" cy="2794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316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946" y="2780918"/>
                <a:ext cx="234189" cy="279444"/>
              </a:xfrm>
              <a:prstGeom prst="rect">
                <a:avLst/>
              </a:prstGeom>
              <a:blipFill>
                <a:blip r:embed="rId8"/>
                <a:stretch>
                  <a:fillRect l="-42105" r="-36842" b="-521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TextBox 31"/>
              <p:cNvSpPr txBox="1"/>
              <p:nvPr/>
            </p:nvSpPr>
            <p:spPr>
              <a:xfrm>
                <a:off x="3435611" y="2994563"/>
                <a:ext cx="1898084" cy="4650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dx</m:t>
                    </m:r>
                    <m:d>
                      <m:dPr>
                        <m:begChr m:val="["/>
                        <m:endChr m:val="]"/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317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611" y="2994563"/>
                <a:ext cx="1898084" cy="465000"/>
              </a:xfrm>
              <a:prstGeom prst="rect">
                <a:avLst/>
              </a:prstGeom>
              <a:blipFill>
                <a:blip r:embed="rId9"/>
                <a:stretch>
                  <a:fillRect l="-7285" t="-7895" b="-289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8" name="Straight Arrow Connector 32"/>
          <p:cNvSpPr/>
          <p:nvPr/>
        </p:nvSpPr>
        <p:spPr>
          <a:xfrm flipH="1" flipV="1">
            <a:off x="5484164" y="4447137"/>
            <a:ext cx="4253394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TextBox 33"/>
              <p:cNvSpPr txBox="1"/>
              <p:nvPr/>
            </p:nvSpPr>
            <p:spPr>
              <a:xfrm>
                <a:off x="5408863" y="3781476"/>
                <a:ext cx="4400643" cy="7498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2400" i="1">
                                      <a:solidFill>
                                        <a:srgbClr val="008F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008F2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sz="2400" i="1">
                                      <a:solidFill>
                                        <a:srgbClr val="008F2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  <m:sup>
                                  <m:r>
                                    <a:rPr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  <m:sup>
                                  <m:r>
                                    <a:rPr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sz="2400" i="1">
                                      <a:solidFill>
                                        <a:srgbClr val="E36C09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E36C09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sz="2400" i="1">
                                      <a:solidFill>
                                        <a:srgbClr val="E36C09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319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863" y="3781476"/>
                <a:ext cx="4400643" cy="7498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0" name="Straight Arrow Connector 35"/>
          <p:cNvSpPr/>
          <p:nvPr/>
        </p:nvSpPr>
        <p:spPr>
          <a:xfrm flipH="1">
            <a:off x="917012" y="4871484"/>
            <a:ext cx="22217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TextBox 38"/>
              <p:cNvSpPr txBox="1"/>
              <p:nvPr/>
            </p:nvSpPr>
            <p:spPr>
              <a:xfrm>
                <a:off x="973205" y="4344329"/>
                <a:ext cx="211564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sz="2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dx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m:rPr>
                                  <m:sty m:val="p"/>
                                </m:r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],</m:t>
                          </m:r>
                          <m:sSubSup>
                            <m:sSubSup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400" i="1">
                                  <a:solidFill>
                                    <a:srgbClr val="008F2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8F2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sz="2400" i="1">
                                  <a:solidFill>
                                    <a:srgbClr val="008F2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321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05" y="4344329"/>
                <a:ext cx="2115644" cy="369332"/>
              </a:xfrm>
              <a:prstGeom prst="rect">
                <a:avLst/>
              </a:prstGeom>
              <a:blipFill>
                <a:blip r:embed="rId11"/>
                <a:stretch>
                  <a:fillRect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TextBox 39"/>
              <p:cNvSpPr txBox="1"/>
              <p:nvPr/>
            </p:nvSpPr>
            <p:spPr>
              <a:xfrm>
                <a:off x="10439876" y="4375644"/>
                <a:ext cx="1312184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OMUF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322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9876" y="4375644"/>
                <a:ext cx="1312184" cy="833300"/>
              </a:xfrm>
              <a:prstGeom prst="rect">
                <a:avLst/>
              </a:prstGeom>
              <a:blipFill>
                <a:blip r:embed="rId12"/>
                <a:stretch>
                  <a:fillRect l="-11538" t="-6061" b="-16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TextBox 9"/>
              <p:cNvSpPr txBox="1"/>
              <p:nvPr/>
            </p:nvSpPr>
            <p:spPr>
              <a:xfrm>
                <a:off x="3176715" y="5206641"/>
                <a:ext cx="2261730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Chosen-target CDH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ℬ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323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715" y="5206641"/>
                <a:ext cx="2261730" cy="833300"/>
              </a:xfrm>
              <a:prstGeom prst="rect">
                <a:avLst/>
              </a:prstGeom>
              <a:blipFill>
                <a:blip r:embed="rId13"/>
                <a:stretch>
                  <a:fillRect t="-4478" r="-1676" b="-149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TextBox 10"/>
              <p:cNvSpPr txBox="1"/>
              <p:nvPr/>
            </p:nvSpPr>
            <p:spPr>
              <a:xfrm>
                <a:off x="5322811" y="4596210"/>
                <a:ext cx="4572746" cy="491399"/>
              </a:xfrm>
              <a:prstGeom prst="rect">
                <a:avLst/>
              </a:prstGeom>
              <a:solidFill>
                <a:srgbClr val="FFFDA2"/>
              </a:solidFill>
              <a:ln w="12700"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>
                    <a:latin typeface="+mn-lt"/>
                    <a:ea typeface="+mn-ea"/>
                    <a:cs typeface="+mn-cs"/>
                    <a:sym typeface="Candara"/>
                  </a:rPr>
                  <a:t>valid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⟹</m:t>
                    </m:r>
                    <m:sSubSup>
                      <m:sSubSup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40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sz="240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sz="240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24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d>
                      <m:d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>
                    <a:latin typeface="+mn-lt"/>
                    <a:ea typeface="+mn-ea"/>
                    <a:cs typeface="+mn-cs"/>
                    <a:sym typeface="Candara"/>
                  </a:rPr>
                  <a:t> w.h.p.  </a:t>
                </a:r>
                <a:endParaRPr sz="2200"/>
              </a:p>
            </p:txBody>
          </p:sp>
        </mc:Choice>
        <mc:Fallback xmlns="">
          <p:sp>
            <p:nvSpPr>
              <p:cNvPr id="324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811" y="4596210"/>
                <a:ext cx="4572746" cy="4913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40">
                <a:extLst>
                  <a:ext uri="{FF2B5EF4-FFF2-40B4-BE49-F238E27FC236}">
                    <a16:creationId xmlns:a16="http://schemas.microsoft.com/office/drawing/2014/main" id="{7DF07F01-1A26-F0AD-CC5A-47FBB1ABE07B}"/>
                  </a:ext>
                </a:extLst>
              </p:cNvPr>
              <p:cNvSpPr txBox="1"/>
              <p:nvPr/>
            </p:nvSpPr>
            <p:spPr>
              <a:xfrm>
                <a:off x="1130389" y="3065154"/>
                <a:ext cx="62517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++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2" name="TextBox 40">
                <a:extLst>
                  <a:ext uri="{FF2B5EF4-FFF2-40B4-BE49-F238E27FC236}">
                    <a16:creationId xmlns:a16="http://schemas.microsoft.com/office/drawing/2014/main" id="{7DF07F01-1A26-F0AD-CC5A-47FBB1ABE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389" y="3065154"/>
                <a:ext cx="625171" cy="369332"/>
              </a:xfrm>
              <a:prstGeom prst="rect">
                <a:avLst/>
              </a:prstGeom>
              <a:blipFill>
                <a:blip r:embed="rId15"/>
                <a:stretch>
                  <a:fillRect l="-9804" r="-9804" b="-1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8" animBg="1" advAuto="0"/>
      <p:bldP spid="311" grpId="2" animBg="1" advAuto="0"/>
      <p:bldP spid="313" grpId="1" animBg="1" advAuto="0"/>
      <p:bldP spid="314" grpId="5" animBg="1" advAuto="0"/>
      <p:bldP spid="315" grpId="4" animBg="1" advAuto="0"/>
      <p:bldP spid="316" grpId="7" animBg="1" advAuto="0"/>
      <p:bldP spid="317" grpId="6" animBg="1" advAuto="0"/>
      <p:bldP spid="318" grpId="9" animBg="1" advAuto="0"/>
      <p:bldP spid="319" grpId="10" animBg="1" advAuto="0"/>
      <p:bldP spid="320" grpId="11" animBg="1" advAuto="0"/>
      <p:bldP spid="321" grpId="12" animBg="1" advAuto="0"/>
      <p:bldP spid="324" grpId="13" animBg="1" advAuto="0"/>
      <p:bldP spid="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ounded Rectangle"/>
          <p:cNvSpPr/>
          <p:nvPr/>
        </p:nvSpPr>
        <p:spPr>
          <a:xfrm>
            <a:off x="7041296" y="2507817"/>
            <a:ext cx="2026065" cy="2228139"/>
          </a:xfrm>
          <a:prstGeom prst="roundRect">
            <a:avLst>
              <a:gd name="adj" fmla="val 13806"/>
            </a:avLst>
          </a:prstGeom>
          <a:solidFill>
            <a:srgbClr val="F3E7E7">
              <a:alpha val="7690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7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OMUF Proof – Reduction – Signing session</a:t>
            </a:r>
          </a:p>
        </p:txBody>
      </p:sp>
      <p:sp>
        <p:nvSpPr>
          <p:cNvPr id="32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90290" y="6199289"/>
            <a:ext cx="292110" cy="320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32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488" y="2239283"/>
            <a:ext cx="1860293" cy="206699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traight Arrow Connector 5"/>
          <p:cNvSpPr/>
          <p:nvPr/>
        </p:nvSpPr>
        <p:spPr>
          <a:xfrm>
            <a:off x="5463726" y="327277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TextBox 8"/>
              <p:cNvSpPr txBox="1"/>
              <p:nvPr/>
            </p:nvSpPr>
            <p:spPr>
              <a:xfrm>
                <a:off x="6685390" y="1812141"/>
                <a:ext cx="974187" cy="24998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𝔾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31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390" y="1812141"/>
                <a:ext cx="974187" cy="249988"/>
              </a:xfrm>
              <a:prstGeom prst="rect">
                <a:avLst/>
              </a:prstGeom>
              <a:blipFill>
                <a:blip r:embed="rId4"/>
                <a:stretch>
                  <a:fillRect l="-11688" r="-11688" b="-7619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" name="Straight Arrow Connector 12"/>
          <p:cNvSpPr/>
          <p:nvPr/>
        </p:nvSpPr>
        <p:spPr>
          <a:xfrm flipH="1" flipV="1">
            <a:off x="5484164" y="235364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TextBox 17"/>
              <p:cNvSpPr txBox="1"/>
              <p:nvPr/>
            </p:nvSpPr>
            <p:spPr>
              <a:xfrm>
                <a:off x="3644900" y="1016000"/>
                <a:ext cx="1336876" cy="2763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3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3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900" y="1016000"/>
                <a:ext cx="1336876" cy="276353"/>
              </a:xfrm>
              <a:prstGeom prst="rect">
                <a:avLst/>
              </a:prstGeom>
              <a:blipFill>
                <a:blip r:embed="rId5"/>
                <a:stretch>
                  <a:fillRect l="-9434" r="-7547" b="-909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6" name="TextBox 2"/>
          <p:cNvGrpSpPr/>
          <p:nvPr/>
        </p:nvGrpSpPr>
        <p:grpSpPr>
          <a:xfrm>
            <a:off x="3143860" y="1956883"/>
            <a:ext cx="2319867" cy="3223950"/>
            <a:chOff x="0" y="0"/>
            <a:chExt cx="2319866" cy="3223949"/>
          </a:xfrm>
        </p:grpSpPr>
        <p:sp>
          <p:nvSpPr>
            <p:cNvPr id="334" name="Rectangle"/>
            <p:cNvSpPr/>
            <p:nvPr/>
          </p:nvSpPr>
          <p:spPr>
            <a:xfrm>
              <a:off x="0" y="-1"/>
              <a:ext cx="2319867" cy="3223951"/>
            </a:xfrm>
            <a:prstGeom prst="rect">
              <a:avLst/>
            </a:prstGeom>
            <a:solidFill>
              <a:srgbClr val="F2F2F2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z="40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5" name="Text"/>
                <p:cNvSpPr txBox="1"/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b">
                  <a:spAutoFit/>
                </a:bodyPr>
                <a:lstStyle>
                  <a:lvl1pPr algn="ctr">
                    <a:defRPr sz="4000">
                      <a:latin typeface="Cambria Math"/>
                      <a:ea typeface="Cambria Math"/>
                      <a:cs typeface="Cambria Math"/>
                      <a:sym typeface="Cambria Math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oMath>
                    </m:oMathPara>
                  </a14:m>
                  <a:endParaRPr sz="3667"/>
                </a:p>
              </p:txBody>
            </p:sp>
          </mc:Choice>
          <mc:Fallback xmlns="">
            <p:sp>
              <p:nvSpPr>
                <p:cNvPr id="335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7" name="Straight Arrow Connector 16"/>
          <p:cNvSpPr/>
          <p:nvPr/>
        </p:nvSpPr>
        <p:spPr>
          <a:xfrm flipH="1">
            <a:off x="4314011" y="1466582"/>
            <a:ext cx="3" cy="4903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40" name="Rounded Rectangle 22"/>
          <p:cNvGrpSpPr/>
          <p:nvPr/>
        </p:nvGrpSpPr>
        <p:grpSpPr>
          <a:xfrm>
            <a:off x="917011" y="2184768"/>
            <a:ext cx="988743" cy="912801"/>
            <a:chOff x="0" y="0"/>
            <a:chExt cx="988741" cy="912800"/>
          </a:xfrm>
        </p:grpSpPr>
        <p:sp>
          <p:nvSpPr>
            <p:cNvPr id="338" name="Rounded Rectangle"/>
            <p:cNvSpPr/>
            <p:nvPr/>
          </p:nvSpPr>
          <p:spPr>
            <a:xfrm>
              <a:off x="0" y="0"/>
              <a:ext cx="988742" cy="912801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9" name="DH"/>
            <p:cNvSpPr txBox="1"/>
            <p:nvPr/>
          </p:nvSpPr>
          <p:spPr>
            <a:xfrm>
              <a:off x="95041" y="234021"/>
              <a:ext cx="798660" cy="444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latin typeface="+mn-lt"/>
                  <a:ea typeface="+mn-ea"/>
                  <a:cs typeface="+mn-cs"/>
                  <a:sym typeface="Candara"/>
                </a:defRPr>
              </a:lvl1pPr>
            </a:lstStyle>
            <a:p>
              <a:r>
                <a:t>DH</a:t>
              </a:r>
            </a:p>
          </p:txBody>
        </p:sp>
      </p:grpSp>
      <p:sp>
        <p:nvSpPr>
          <p:cNvPr id="342" name="Straight Arrow Connector 24"/>
          <p:cNvSpPr/>
          <p:nvPr/>
        </p:nvSpPr>
        <p:spPr>
          <a:xfrm flipH="1">
            <a:off x="1907420" y="2346663"/>
            <a:ext cx="1236441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3" name="Straight Arrow Connector 26"/>
          <p:cNvSpPr/>
          <p:nvPr/>
        </p:nvSpPr>
        <p:spPr>
          <a:xfrm>
            <a:off x="1907420" y="2863705"/>
            <a:ext cx="1236441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4" name="TextBox 28"/>
              <p:cNvSpPr txBox="1"/>
              <p:nvPr/>
            </p:nvSpPr>
            <p:spPr>
              <a:xfrm>
                <a:off x="2286034" y="2488333"/>
                <a:ext cx="439827" cy="20177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4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34" y="2488333"/>
                <a:ext cx="439827" cy="201779"/>
              </a:xfrm>
              <a:prstGeom prst="rect">
                <a:avLst/>
              </a:prstGeom>
              <a:blipFill>
                <a:blip r:embed="rId7"/>
                <a:stretch>
                  <a:fillRect l="-11429" r="-17143" b="-9411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5" name="TextBox 39"/>
              <p:cNvSpPr txBox="1"/>
              <p:nvPr/>
            </p:nvSpPr>
            <p:spPr>
              <a:xfrm>
                <a:off x="10439876" y="4375644"/>
                <a:ext cx="1312184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OMUF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345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9876" y="4375644"/>
                <a:ext cx="1312184" cy="833300"/>
              </a:xfrm>
              <a:prstGeom prst="rect">
                <a:avLst/>
              </a:prstGeom>
              <a:blipFill>
                <a:blip r:embed="rId8"/>
                <a:stretch>
                  <a:fillRect l="-11538" t="-6061" b="-16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6" name="TextBox 6"/>
              <p:cNvSpPr txBox="1"/>
              <p:nvPr/>
            </p:nvSpPr>
            <p:spPr>
              <a:xfrm>
                <a:off x="2018855" y="1854117"/>
                <a:ext cx="974187" cy="2499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𝔾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4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855" y="1854117"/>
                <a:ext cx="974187" cy="249987"/>
              </a:xfrm>
              <a:prstGeom prst="rect">
                <a:avLst/>
              </a:prstGeom>
              <a:blipFill>
                <a:blip r:embed="rId9"/>
                <a:stretch>
                  <a:fillRect l="-10256" r="-11538" b="-7619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7" name="TextBox 7"/>
              <p:cNvSpPr txBox="1"/>
              <p:nvPr/>
            </p:nvSpPr>
            <p:spPr>
              <a:xfrm>
                <a:off x="3176715" y="5206641"/>
                <a:ext cx="2261730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Chosen-target CDH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ℬ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34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715" y="5206641"/>
                <a:ext cx="2261730" cy="833300"/>
              </a:xfrm>
              <a:prstGeom prst="rect">
                <a:avLst/>
              </a:prstGeom>
              <a:blipFill>
                <a:blip r:embed="rId10"/>
                <a:stretch>
                  <a:fillRect t="-4478" r="-1676" b="-149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" name="Straight Arrow Connector 10"/>
          <p:cNvSpPr/>
          <p:nvPr/>
        </p:nvSpPr>
        <p:spPr>
          <a:xfrm flipH="1" flipV="1">
            <a:off x="5484164" y="3978099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9" name="TextBox 11"/>
              <p:cNvSpPr txBox="1"/>
              <p:nvPr/>
            </p:nvSpPr>
            <p:spPr>
              <a:xfrm>
                <a:off x="5765798" y="2691451"/>
                <a:ext cx="1142742" cy="23540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 dirty="0">
                  <a:solidFill>
                    <a:srgbClr val="008F21"/>
                  </a:solidFill>
                </a:endParaRPr>
              </a:p>
            </p:txBody>
          </p:sp>
        </mc:Choice>
        <mc:Fallback xmlns="">
          <p:sp>
            <p:nvSpPr>
              <p:cNvPr id="349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798" y="2691451"/>
                <a:ext cx="1142742" cy="235408"/>
              </a:xfrm>
              <a:prstGeom prst="rect">
                <a:avLst/>
              </a:prstGeom>
              <a:blipFill>
                <a:blip r:embed="rId11"/>
                <a:stretch>
                  <a:fillRect l="-11111" r="-10000" b="-894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TextBox 13"/>
              <p:cNvSpPr txBox="1"/>
              <p:nvPr/>
            </p:nvSpPr>
            <p:spPr>
              <a:xfrm>
                <a:off x="7990319" y="3499305"/>
                <a:ext cx="128017" cy="1607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50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319" y="3499305"/>
                <a:ext cx="128017" cy="160732"/>
              </a:xfrm>
              <a:prstGeom prst="rect">
                <a:avLst/>
              </a:prstGeom>
              <a:blipFill>
                <a:blip r:embed="rId12"/>
                <a:stretch>
                  <a:fillRect l="-63636" r="-81818" b="-16153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1" name="Straight Arrow Connector 14"/>
          <p:cNvSpPr/>
          <p:nvPr/>
        </p:nvSpPr>
        <p:spPr>
          <a:xfrm>
            <a:off x="5498393" y="4791142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TextBox 15"/>
              <p:cNvSpPr txBox="1"/>
              <p:nvPr/>
            </p:nvSpPr>
            <p:spPr>
              <a:xfrm>
                <a:off x="7539815" y="4234345"/>
                <a:ext cx="1067592" cy="24536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= ??</m:t>
                      </m:r>
                    </m:oMath>
                  </m:oMathPara>
                </a14:m>
                <a:endParaRPr sz="2800" dirty="0">
                  <a:solidFill>
                    <a:srgbClr val="E46C0A"/>
                  </a:solidFill>
                </a:endParaRPr>
              </a:p>
            </p:txBody>
          </p:sp>
        </mc:Choice>
        <mc:Fallback xmlns="">
          <p:sp>
            <p:nvSpPr>
              <p:cNvPr id="352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15" y="4234345"/>
                <a:ext cx="1067592" cy="245365"/>
              </a:xfrm>
              <a:prstGeom prst="rect">
                <a:avLst/>
              </a:prstGeom>
              <a:blipFill>
                <a:blip r:embed="rId13"/>
                <a:stretch>
                  <a:fillRect l="-3529" t="-15000" r="-7059" b="-13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TextBox 20"/>
              <p:cNvSpPr txBox="1"/>
              <p:nvPr/>
            </p:nvSpPr>
            <p:spPr>
              <a:xfrm>
                <a:off x="7118552" y="2713957"/>
                <a:ext cx="1888850" cy="4308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??</m:t>
                      </m:r>
                    </m:oMath>
                  </m:oMathPara>
                </a14:m>
                <a:endParaRPr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3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552" y="2713957"/>
                <a:ext cx="1888850" cy="430887"/>
              </a:xfrm>
              <a:prstGeom prst="rect">
                <a:avLst/>
              </a:prstGeom>
              <a:blipFill>
                <a:blip r:embed="rId14"/>
                <a:stretch>
                  <a:fillRect l="-4000" t="-8571" r="-4000" b="-371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TextBox 9"/>
              <p:cNvSpPr txBox="1"/>
              <p:nvPr/>
            </p:nvSpPr>
            <p:spPr>
              <a:xfrm>
                <a:off x="5951334" y="5344009"/>
                <a:ext cx="4597397" cy="1107619"/>
              </a:xfrm>
              <a:prstGeom prst="rect">
                <a:avLst/>
              </a:prstGeom>
              <a:solidFill>
                <a:srgbClr val="F2DCDB"/>
              </a:solidFill>
              <a:ln w="12700"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82879" tIns="182879" rIns="182879" bIns="18287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HVZK does not work b/c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t> adversarially chosen</a:t>
                </a:r>
                <a:endParaRPr sz="2200"/>
              </a:p>
            </p:txBody>
          </p:sp>
        </mc:Choice>
        <mc:Fallback xmlns="">
          <p:sp>
            <p:nvSpPr>
              <p:cNvPr id="354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334" y="5344009"/>
                <a:ext cx="4597397" cy="110761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5" name="Picture 27" descr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8666" y="5317873"/>
            <a:ext cx="1403623" cy="140362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5">
                <a:extLst>
                  <a:ext uri="{FF2B5EF4-FFF2-40B4-BE49-F238E27FC236}">
                    <a16:creationId xmlns:a16="http://schemas.microsoft.com/office/drawing/2014/main" id="{1E2802F3-3DAF-1200-D2F1-7F2B33462D0A}"/>
                  </a:ext>
                </a:extLst>
              </p:cNvPr>
              <p:cNvSpPr txBox="1"/>
              <p:nvPr/>
            </p:nvSpPr>
            <p:spPr>
              <a:xfrm>
                <a:off x="993559" y="3059668"/>
                <a:ext cx="96661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𝑐𝑛𝑡</m:t>
                      </m:r>
                      <m:r>
                        <m:rPr>
                          <m:nor/>
                        </m:rPr>
                        <a:rPr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++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2" name="TextBox 35">
                <a:extLst>
                  <a:ext uri="{FF2B5EF4-FFF2-40B4-BE49-F238E27FC236}">
                    <a16:creationId xmlns:a16="http://schemas.microsoft.com/office/drawing/2014/main" id="{1E2802F3-3DAF-1200-D2F1-7F2B33462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59" y="3059668"/>
                <a:ext cx="966611" cy="369332"/>
              </a:xfrm>
              <a:prstGeom prst="rect">
                <a:avLst/>
              </a:prstGeom>
              <a:blipFill>
                <a:blip r:embed="rId17"/>
                <a:stretch>
                  <a:fillRect l="-6494" r="-5195" b="-645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16" animBg="1" advAuto="0"/>
      <p:bldP spid="330" grpId="8" animBg="1" advAuto="0"/>
      <p:bldP spid="342" grpId="0" animBg="1"/>
      <p:bldP spid="343" grpId="0" animBg="1"/>
      <p:bldP spid="344" grpId="0" animBg="1"/>
      <p:bldP spid="346" grpId="0" animBg="1"/>
      <p:bldP spid="348" grpId="10" animBg="1" advAuto="0"/>
      <p:bldP spid="349" grpId="7" animBg="1" advAuto="0"/>
      <p:bldP spid="350" grpId="11" animBg="1" advAuto="0"/>
      <p:bldP spid="351" grpId="12" animBg="1" advAuto="0"/>
      <p:bldP spid="352" grpId="13" animBg="1" advAuto="0"/>
      <p:bldP spid="353" grpId="9" animBg="1" advAuto="0"/>
      <p:bldP spid="354" grpId="15" animBg="1" advAuto="0"/>
      <p:bldP spid="355" grpId="14" animBg="1" advAuto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Solution: Change the protocol</a:t>
            </a:r>
          </a:p>
        </p:txBody>
      </p:sp>
      <p:sp>
        <p:nvSpPr>
          <p:cNvPr id="35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72542" y="6356351"/>
            <a:ext cx="309858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35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70" y="1610139"/>
            <a:ext cx="731142" cy="144661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TextBox 5"/>
              <p:cNvSpPr txBox="1"/>
              <p:nvPr/>
            </p:nvSpPr>
            <p:spPr>
              <a:xfrm>
                <a:off x="9733351" y="1155715"/>
                <a:ext cx="1973531" cy="2876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360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351" y="1155715"/>
                <a:ext cx="1973531" cy="287681"/>
              </a:xfrm>
              <a:prstGeom prst="rect">
                <a:avLst/>
              </a:prstGeom>
              <a:blipFill>
                <a:blip r:embed="rId4"/>
                <a:stretch>
                  <a:fillRect l="-4487" r="-5769" b="-6087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1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1596" y="1811435"/>
            <a:ext cx="1048319" cy="91564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TextBox 8"/>
              <p:cNvSpPr txBox="1"/>
              <p:nvPr/>
            </p:nvSpPr>
            <p:spPr>
              <a:xfrm>
                <a:off x="1256227" y="1050897"/>
                <a:ext cx="326087" cy="2414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</m:oMath>
                  </m:oMathPara>
                </a14:m>
                <a:endParaRPr sz="2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2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227" y="1050897"/>
                <a:ext cx="326087" cy="241454"/>
              </a:xfrm>
              <a:prstGeom prst="rect">
                <a:avLst/>
              </a:prstGeom>
              <a:blipFill>
                <a:blip r:embed="rId6"/>
                <a:stretch>
                  <a:fillRect l="-37037" r="-48148" b="-9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3" name="Straight Arrow Connector 10"/>
          <p:cNvSpPr/>
          <p:nvPr/>
        </p:nvSpPr>
        <p:spPr>
          <a:xfrm>
            <a:off x="4065904" y="2747946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TextBox 13"/>
              <p:cNvSpPr txBox="1"/>
              <p:nvPr/>
            </p:nvSpPr>
            <p:spPr>
              <a:xfrm>
                <a:off x="5357324" y="2204448"/>
                <a:ext cx="1385261" cy="2414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>
                  <a:solidFill>
                    <a:srgbClr val="008F21"/>
                  </a:solidFill>
                </a:endParaRPr>
              </a:p>
            </p:txBody>
          </p:sp>
        </mc:Choice>
        <mc:Fallback xmlns="">
          <p:sp>
            <p:nvSpPr>
              <p:cNvPr id="36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324" y="2204448"/>
                <a:ext cx="1385261" cy="241454"/>
              </a:xfrm>
              <a:prstGeom prst="rect">
                <a:avLst/>
              </a:prstGeom>
              <a:blipFill>
                <a:blip r:embed="rId7"/>
                <a:stretch>
                  <a:fillRect l="-8182" t="-15000" r="-10000" b="-13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TextBox 15"/>
              <p:cNvSpPr txBox="1"/>
              <p:nvPr/>
            </p:nvSpPr>
            <p:spPr>
              <a:xfrm>
                <a:off x="5784211" y="1486017"/>
                <a:ext cx="314707" cy="2322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65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211" y="1486017"/>
                <a:ext cx="314707" cy="232207"/>
              </a:xfrm>
              <a:prstGeom prst="rect">
                <a:avLst/>
              </a:prstGeom>
              <a:blipFill>
                <a:blip r:embed="rId8"/>
                <a:stretch>
                  <a:fillRect l="-30769" r="-26923" b="-894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6" name="Fountain Pen"/>
          <p:cNvSpPr/>
          <p:nvPr/>
        </p:nvSpPr>
        <p:spPr>
          <a:xfrm rot="19728907">
            <a:off x="1148576" y="2211508"/>
            <a:ext cx="362213" cy="85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882" y="3889"/>
                </a:lnTo>
                <a:close/>
              </a:path>
            </a:pathLst>
          </a:custGeom>
          <a:solidFill>
            <a:srgbClr val="72BED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600"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367" name="Straight Arrow Connector 7"/>
          <p:cNvSpPr/>
          <p:nvPr/>
        </p:nvSpPr>
        <p:spPr>
          <a:xfrm flipH="1" flipV="1">
            <a:off x="4065906" y="20022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70" name="TextBox 21"/>
          <p:cNvGrpSpPr/>
          <p:nvPr/>
        </p:nvGrpSpPr>
        <p:grpSpPr>
          <a:xfrm>
            <a:off x="4032127" y="3393564"/>
            <a:ext cx="3818875" cy="1416274"/>
            <a:chOff x="0" y="0"/>
            <a:chExt cx="3818873" cy="1416273"/>
          </a:xfrm>
        </p:grpSpPr>
        <p:sp>
          <p:nvSpPr>
            <p:cNvPr id="368" name="Rectangle"/>
            <p:cNvSpPr/>
            <p:nvPr/>
          </p:nvSpPr>
          <p:spPr>
            <a:xfrm>
              <a:off x="0" y="-1"/>
              <a:ext cx="3818874" cy="1416275"/>
            </a:xfrm>
            <a:prstGeom prst="rect">
              <a:avLst/>
            </a:prstGeom>
            <a:solidFill>
              <a:srgbClr val="F3E7E7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/>
              </a:pPr>
              <a:endParaRPr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Blinded proof that"/>
                <p:cNvSpPr txBox="1"/>
                <p:nvPr/>
              </p:nvSpPr>
              <p:spPr>
                <a:xfrm>
                  <a:off x="50482" y="354367"/>
                  <a:ext cx="3717910" cy="7075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/>
                <a:p>
                  <a:pPr algn="ctr">
                    <a:defRPr sz="2000">
                      <a:solidFill>
                        <a:srgbClr val="C00000"/>
                      </a:solidFill>
                    </a:defRPr>
                  </a:pPr>
                  <a:r>
                    <a:rPr dirty="0"/>
                    <a:t>Blinded proof that </a:t>
                  </a:r>
                </a:p>
                <a:p>
                  <a:pPr algn="ctr">
                    <a:defRPr sz="2000">
                      <a:latin typeface="Cambria Math"/>
                      <a:ea typeface="Cambria Math"/>
                      <a:cs typeface="Cambria Math"/>
                      <a:sym typeface="Cambria Math"/>
                    </a:defRP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DL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𝑉𝐾</m:t>
                          </m:r>
                        </m:e>
                      </m:d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DL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0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dirty="0">
                      <a:latin typeface="+mn-lt"/>
                      <a:ea typeface="+mn-ea"/>
                      <a:cs typeface="+mn-cs"/>
                      <a:sym typeface="Candara"/>
                    </a:rPr>
                    <a:t> </a:t>
                  </a:r>
                  <a:endParaRPr sz="1833" dirty="0"/>
                </a:p>
              </p:txBody>
            </p:sp>
          </mc:Choice>
          <mc:Fallback xmlns="">
            <p:sp>
              <p:nvSpPr>
                <p:cNvPr id="369" name="Blinded proof tha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82" y="354367"/>
                  <a:ext cx="3717910" cy="707539"/>
                </a:xfrm>
                <a:prstGeom prst="rect">
                  <a:avLst/>
                </a:prstGeom>
                <a:blipFill>
                  <a:blip r:embed="rId9"/>
                  <a:stretch>
                    <a:fillRect t="-5357" b="-892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1" name="TextBox 22"/>
          <p:cNvSpPr txBox="1"/>
          <p:nvPr/>
        </p:nvSpPr>
        <p:spPr>
          <a:xfrm>
            <a:off x="5693485" y="2851576"/>
            <a:ext cx="356796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+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Solution: Change the protocol</a:t>
            </a:r>
          </a:p>
        </p:txBody>
      </p:sp>
      <p:sp>
        <p:nvSpPr>
          <p:cNvPr id="374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72988" y="6356351"/>
            <a:ext cx="309412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37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70" y="1610139"/>
            <a:ext cx="731142" cy="144661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6" name="TextBox 5"/>
              <p:cNvSpPr txBox="1"/>
              <p:nvPr/>
            </p:nvSpPr>
            <p:spPr>
              <a:xfrm>
                <a:off x="9733351" y="1155715"/>
                <a:ext cx="1973531" cy="2876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37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351" y="1155715"/>
                <a:ext cx="1973531" cy="287681"/>
              </a:xfrm>
              <a:prstGeom prst="rect">
                <a:avLst/>
              </a:prstGeom>
              <a:blipFill>
                <a:blip r:embed="rId4"/>
                <a:stretch>
                  <a:fillRect l="-4487" r="-5769" b="-6087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7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1596" y="1811435"/>
            <a:ext cx="1048319" cy="91564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8" name="TextBox 8"/>
              <p:cNvSpPr txBox="1"/>
              <p:nvPr/>
            </p:nvSpPr>
            <p:spPr>
              <a:xfrm>
                <a:off x="1256227" y="1050897"/>
                <a:ext cx="326087" cy="2414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</m:oMath>
                  </m:oMathPara>
                </a14:m>
                <a:endParaRPr sz="2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8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227" y="1050897"/>
                <a:ext cx="326087" cy="241454"/>
              </a:xfrm>
              <a:prstGeom prst="rect">
                <a:avLst/>
              </a:prstGeom>
              <a:blipFill>
                <a:blip r:embed="rId6"/>
                <a:stretch>
                  <a:fillRect l="-37037" r="-48148" b="-9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" name="Straight Arrow Connector 10"/>
          <p:cNvSpPr/>
          <p:nvPr/>
        </p:nvSpPr>
        <p:spPr>
          <a:xfrm>
            <a:off x="4065904" y="2747946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TextBox 15"/>
              <p:cNvSpPr txBox="1"/>
              <p:nvPr/>
            </p:nvSpPr>
            <p:spPr>
              <a:xfrm>
                <a:off x="5784211" y="1486017"/>
                <a:ext cx="314707" cy="2322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81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211" y="1486017"/>
                <a:ext cx="314707" cy="232207"/>
              </a:xfrm>
              <a:prstGeom prst="rect">
                <a:avLst/>
              </a:prstGeom>
              <a:blipFill>
                <a:blip r:embed="rId7"/>
                <a:stretch>
                  <a:fillRect l="-30769" r="-26923" b="-894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Fountain Pen"/>
          <p:cNvSpPr/>
          <p:nvPr/>
        </p:nvSpPr>
        <p:spPr>
          <a:xfrm rot="19728907">
            <a:off x="1148576" y="2211508"/>
            <a:ext cx="362213" cy="85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882" y="3889"/>
                </a:lnTo>
                <a:close/>
              </a:path>
            </a:pathLst>
          </a:custGeom>
          <a:solidFill>
            <a:srgbClr val="72BED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600"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383" name="Straight Arrow Connector 7"/>
          <p:cNvSpPr/>
          <p:nvPr/>
        </p:nvSpPr>
        <p:spPr>
          <a:xfrm flipH="1" flipV="1">
            <a:off x="4065906" y="20022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86" name="TextBox 21"/>
          <p:cNvGrpSpPr/>
          <p:nvPr/>
        </p:nvGrpSpPr>
        <p:grpSpPr>
          <a:xfrm>
            <a:off x="4032127" y="3393563"/>
            <a:ext cx="3818876" cy="1416276"/>
            <a:chOff x="0" y="-1"/>
            <a:chExt cx="3818874" cy="1416275"/>
          </a:xfrm>
        </p:grpSpPr>
        <p:sp>
          <p:nvSpPr>
            <p:cNvPr id="384" name="Rectangle"/>
            <p:cNvSpPr/>
            <p:nvPr/>
          </p:nvSpPr>
          <p:spPr>
            <a:xfrm>
              <a:off x="0" y="-1"/>
              <a:ext cx="3818874" cy="1416275"/>
            </a:xfrm>
            <a:prstGeom prst="rect">
              <a:avLst/>
            </a:prstGeom>
            <a:solidFill>
              <a:srgbClr val="F3E7E7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/>
              </a:pPr>
              <a:endParaRPr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5" name="Blinded OR-proof that…"/>
                <p:cNvSpPr txBox="1"/>
                <p:nvPr/>
              </p:nvSpPr>
              <p:spPr>
                <a:xfrm>
                  <a:off x="106764" y="31398"/>
                  <a:ext cx="3605342" cy="1366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/>
                <a:p>
                  <a:pPr algn="ctr">
                    <a:defRPr sz="2000">
                      <a:solidFill>
                        <a:srgbClr val="C00000"/>
                      </a:solidFill>
                    </a:defRPr>
                  </a:pPr>
                  <a:r>
                    <a:rPr dirty="0"/>
                    <a:t>Blinded OR-proof that</a:t>
                  </a:r>
                  <a:endParaRPr lang="en-US" dirty="0"/>
                </a:p>
                <a:p>
                  <a:pPr algn="ctr">
                    <a:defRPr sz="2000">
                      <a:solidFill>
                        <a:srgbClr val="C00000"/>
                      </a:solidFill>
                    </a:defRPr>
                  </a:pPr>
                  <a:r>
                    <a:rPr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DL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𝑉𝐾</m:t>
                          </m:r>
                        </m:e>
                      </m:d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DL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0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br>
                    <a:rPr sz="1833" dirty="0"/>
                  </a:br>
                  <a:r>
                    <a:rPr dirty="0">
                      <a:latin typeface="+mn-lt"/>
                      <a:ea typeface="+mn-ea"/>
                      <a:cs typeface="+mn-cs"/>
                      <a:sym typeface="Candara"/>
                    </a:rPr>
                    <a:t>or</a:t>
                  </a:r>
                  <a:r>
                    <a:rPr dirty="0"/>
                    <a:t> </a:t>
                  </a:r>
                </a:p>
                <a:p>
                  <a:pPr algn="ctr">
                    <a:defRPr sz="2000">
                      <a:latin typeface="+mn-lt"/>
                      <a:ea typeface="+mn-ea"/>
                      <a:cs typeface="+mn-cs"/>
                      <a:sym typeface="Candara"/>
                    </a:defRPr>
                  </a:pPr>
                  <a:r>
                    <a:rPr dirty="0"/>
                    <a:t>signer knows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DL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a14:m>
                  <a:r>
                    <a:rPr dirty="0"/>
                    <a:t>  </a:t>
                  </a:r>
                  <a:endParaRPr sz="1833" dirty="0"/>
                </a:p>
              </p:txBody>
            </p:sp>
          </mc:Choice>
          <mc:Fallback xmlns="">
            <p:sp>
              <p:nvSpPr>
                <p:cNvPr id="385" name="Blinded OR-proof that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764" y="31398"/>
                  <a:ext cx="3605342" cy="1366997"/>
                </a:xfrm>
                <a:prstGeom prst="rect">
                  <a:avLst/>
                </a:prstGeom>
                <a:blipFill>
                  <a:blip r:embed="rId8"/>
                  <a:stretch>
                    <a:fillRect b="-5505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7" name="TextBox 22"/>
          <p:cNvSpPr txBox="1"/>
          <p:nvPr/>
        </p:nvSpPr>
        <p:spPr>
          <a:xfrm>
            <a:off x="5693485" y="2851576"/>
            <a:ext cx="356796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8" name="TextBox 9"/>
              <p:cNvSpPr txBox="1"/>
              <p:nvPr/>
            </p:nvSpPr>
            <p:spPr>
              <a:xfrm>
                <a:off x="5020135" y="797104"/>
                <a:ext cx="1960830" cy="477699"/>
              </a:xfrm>
              <a:prstGeom prst="rect">
                <a:avLst/>
              </a:prstGeom>
              <a:solidFill>
                <a:srgbClr val="F3E7E7"/>
              </a:solidFill>
              <a:ln w="12700">
                <a:solidFill>
                  <a:srgbClr val="000000"/>
                </a:solidFill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crs =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𝔾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388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135" y="797104"/>
                <a:ext cx="1960830" cy="477699"/>
              </a:xfrm>
              <a:prstGeom prst="rect">
                <a:avLst/>
              </a:prstGeom>
              <a:blipFill>
                <a:blip r:embed="rId9"/>
                <a:stretch>
                  <a:fillRect t="-5128" b="-23077"/>
                </a:stretch>
              </a:blipFill>
              <a:ln w="12700">
                <a:solidFill>
                  <a:srgbClr val="000000"/>
                </a:solidFill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9" name="TextBox 11"/>
          <p:cNvSpPr txBox="1"/>
          <p:nvPr/>
        </p:nvSpPr>
        <p:spPr>
          <a:xfrm>
            <a:off x="4077847" y="4890158"/>
            <a:ext cx="372743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Witness indistinguishable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3">
                <a:extLst>
                  <a:ext uri="{FF2B5EF4-FFF2-40B4-BE49-F238E27FC236}">
                    <a16:creationId xmlns:a16="http://schemas.microsoft.com/office/drawing/2014/main" id="{7A8A4298-2141-6A5D-C1C7-2F855E6E3374}"/>
                  </a:ext>
                </a:extLst>
              </p:cNvPr>
              <p:cNvSpPr txBox="1"/>
              <p:nvPr/>
            </p:nvSpPr>
            <p:spPr>
              <a:xfrm>
                <a:off x="5357324" y="2204448"/>
                <a:ext cx="1385261" cy="2414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 dirty="0">
                  <a:solidFill>
                    <a:srgbClr val="008F21"/>
                  </a:solidFill>
                </a:endParaRPr>
              </a:p>
            </p:txBody>
          </p:sp>
        </mc:Choice>
        <mc:Fallback xmlns="">
          <p:sp>
            <p:nvSpPr>
              <p:cNvPr id="2" name="TextBox 13">
                <a:extLst>
                  <a:ext uri="{FF2B5EF4-FFF2-40B4-BE49-F238E27FC236}">
                    <a16:creationId xmlns:a16="http://schemas.microsoft.com/office/drawing/2014/main" id="{7A8A4298-2141-6A5D-C1C7-2F855E6E3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324" y="2204448"/>
                <a:ext cx="1385261" cy="241454"/>
              </a:xfrm>
              <a:prstGeom prst="rect">
                <a:avLst/>
              </a:prstGeom>
              <a:blipFill>
                <a:blip r:embed="rId10"/>
                <a:stretch>
                  <a:fillRect l="-8182" t="-15000" r="-10000" b="-13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1" name="Title 1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09600" y="274638"/>
                <a:ext cx="10972800" cy="878303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Interactive Signing </a:t>
                </a:r>
                <a14:m>
                  <m:oMath xmlns:m="http://schemas.openxmlformats.org/officeDocument/2006/math">
                    <m:r>
                      <a:rPr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t>-mode </a:t>
                </a:r>
                <a:endParaRPr sz="2934"/>
              </a:p>
            </p:txBody>
          </p:sp>
        </mc:Choice>
        <mc:Fallback xmlns="">
          <p:sp>
            <p:nvSpPr>
              <p:cNvPr id="391" name="Title 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4638"/>
                <a:ext cx="10972800" cy="878303"/>
              </a:xfrm>
              <a:prstGeom prst="rect">
                <a:avLst/>
              </a:prstGeom>
              <a:blipFill>
                <a:blip r:embed="rId3"/>
                <a:stretch>
                  <a:fillRect l="-1850" t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2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47092" y="6356351"/>
            <a:ext cx="335309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39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70" y="1610139"/>
            <a:ext cx="731142" cy="144661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4" name="TextBox 5"/>
              <p:cNvSpPr txBox="1"/>
              <p:nvPr/>
            </p:nvSpPr>
            <p:spPr>
              <a:xfrm>
                <a:off x="9810161" y="1155715"/>
                <a:ext cx="1819912" cy="2876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394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161" y="1155715"/>
                <a:ext cx="1819912" cy="287681"/>
              </a:xfrm>
              <a:prstGeom prst="rect">
                <a:avLst/>
              </a:prstGeom>
              <a:blipFill>
                <a:blip r:embed="rId5"/>
                <a:stretch>
                  <a:fillRect l="-4167" r="-5556" b="-5652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5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596" y="1811435"/>
            <a:ext cx="1048319" cy="91564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6" name="TextBox 8"/>
              <p:cNvSpPr txBox="1"/>
              <p:nvPr/>
            </p:nvSpPr>
            <p:spPr>
              <a:xfrm>
                <a:off x="1333926" y="1050897"/>
                <a:ext cx="170689" cy="1600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sz="2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6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926" y="1050897"/>
                <a:ext cx="170689" cy="160021"/>
              </a:xfrm>
              <a:prstGeom prst="rect">
                <a:avLst/>
              </a:prstGeom>
              <a:blipFill>
                <a:blip r:embed="rId7"/>
                <a:stretch>
                  <a:fillRect l="-50000" r="-57143" b="-142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7" name="Straight Arrow Connector 10"/>
          <p:cNvSpPr/>
          <p:nvPr/>
        </p:nvSpPr>
        <p:spPr>
          <a:xfrm>
            <a:off x="4065906" y="292837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8" name="Straight Arrow Connector 11"/>
          <p:cNvSpPr/>
          <p:nvPr/>
        </p:nvSpPr>
        <p:spPr>
          <a:xfrm flipH="1" flipV="1">
            <a:off x="4065906" y="36786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9"/>
              <p:cNvSpPr txBox="1"/>
              <p:nvPr/>
            </p:nvSpPr>
            <p:spPr>
              <a:xfrm>
                <a:off x="2244400" y="1978351"/>
                <a:ext cx="1688038" cy="5161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800" i="1">
                              <a:solidFill>
                                <a:srgbClr val="E36C0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sz="2800" i="1">
                              <a:solidFill>
                                <a:srgbClr val="E36C09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limUpp>
                        <m:limUppPr>
                          <m:ctrlPr>
                            <a:rPr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sz="28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400" y="1978351"/>
                <a:ext cx="1688038" cy="516133"/>
              </a:xfrm>
              <a:prstGeom prst="rect">
                <a:avLst/>
              </a:prstGeom>
              <a:blipFill>
                <a:blip r:embed="rId8"/>
                <a:stretch>
                  <a:fillRect l="-5224" r="-11940" b="-3902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0" name="TextBox 13"/>
              <p:cNvSpPr txBox="1"/>
              <p:nvPr/>
            </p:nvSpPr>
            <p:spPr>
              <a:xfrm>
                <a:off x="3631801" y="2214998"/>
                <a:ext cx="4918745" cy="75657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000">
                    <a:solidFill>
                      <a:srgbClr val="008F21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0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20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0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>
                  <a:solidFill>
                    <a:srgbClr val="00B0F0"/>
                  </a:solidFill>
                </a:endParaRPr>
              </a:p>
              <a:p>
                <a:pPr algn="ctr">
                  <a:defRPr sz="2000">
                    <a:solidFill>
                      <a:srgbClr val="7030A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0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0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sz="1833"/>
              </a:p>
            </p:txBody>
          </p:sp>
        </mc:Choice>
        <mc:Fallback xmlns="">
          <p:sp>
            <p:nvSpPr>
              <p:cNvPr id="400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01" y="2214998"/>
                <a:ext cx="4918745" cy="756579"/>
              </a:xfrm>
              <a:prstGeom prst="rect">
                <a:avLst/>
              </a:prstGeom>
              <a:blipFill>
                <a:blip r:embed="rId9"/>
                <a:stretch>
                  <a:fillRect t="-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1" name="TextBox 15"/>
              <p:cNvSpPr txBox="1"/>
              <p:nvPr/>
            </p:nvSpPr>
            <p:spPr>
              <a:xfrm>
                <a:off x="5784211" y="1486017"/>
                <a:ext cx="314707" cy="2322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01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211" y="1486017"/>
                <a:ext cx="314707" cy="232207"/>
              </a:xfrm>
              <a:prstGeom prst="rect">
                <a:avLst/>
              </a:prstGeom>
              <a:blipFill>
                <a:blip r:embed="rId10"/>
                <a:stretch>
                  <a:fillRect l="-30769" r="-26923" b="-894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2" name="TextBox 17"/>
              <p:cNvSpPr txBox="1"/>
              <p:nvPr/>
            </p:nvSpPr>
            <p:spPr>
              <a:xfrm>
                <a:off x="5877555" y="3129754"/>
                <a:ext cx="128017" cy="1607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2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555" y="3129754"/>
                <a:ext cx="128017" cy="160732"/>
              </a:xfrm>
              <a:prstGeom prst="rect">
                <a:avLst/>
              </a:prstGeom>
              <a:blipFill>
                <a:blip r:embed="rId11"/>
                <a:stretch>
                  <a:fillRect l="-54545" r="-90909" b="-142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3" name="Straight Arrow Connector 18"/>
          <p:cNvSpPr/>
          <p:nvPr/>
        </p:nvSpPr>
        <p:spPr>
          <a:xfrm>
            <a:off x="4065908" y="4481588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4" name="TextBox 19"/>
              <p:cNvSpPr txBox="1"/>
              <p:nvPr/>
            </p:nvSpPr>
            <p:spPr>
              <a:xfrm>
                <a:off x="4435283" y="3902400"/>
                <a:ext cx="3012565" cy="3033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sz="2800">
                  <a:solidFill>
                    <a:srgbClr val="E46C0A"/>
                  </a:solidFill>
                </a:endParaRPr>
              </a:p>
            </p:txBody>
          </p:sp>
        </mc:Choice>
        <mc:Fallback xmlns="">
          <p:sp>
            <p:nvSpPr>
              <p:cNvPr id="404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283" y="3902400"/>
                <a:ext cx="3012565" cy="303328"/>
              </a:xfrm>
              <a:prstGeom prst="rect">
                <a:avLst/>
              </a:prstGeom>
              <a:blipFill>
                <a:blip r:embed="rId12"/>
                <a:stretch>
                  <a:fillRect l="-2941" t="-4000" r="-9664" b="-52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5" name="TextBox 20"/>
              <p:cNvSpPr txBox="1"/>
              <p:nvPr/>
            </p:nvSpPr>
            <p:spPr>
              <a:xfrm>
                <a:off x="8128565" y="4628820"/>
                <a:ext cx="3716256" cy="3330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405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565" y="4628820"/>
                <a:ext cx="3716256" cy="333028"/>
              </a:xfrm>
              <a:prstGeom prst="rect">
                <a:avLst/>
              </a:prstGeom>
              <a:blipFill>
                <a:blip r:embed="rId13"/>
                <a:stretch>
                  <a:fillRect l="-1701" t="-3704" r="-4422" b="-7037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6" name="Fountain Pen"/>
          <p:cNvSpPr/>
          <p:nvPr/>
        </p:nvSpPr>
        <p:spPr>
          <a:xfrm rot="19728907">
            <a:off x="1148576" y="2211508"/>
            <a:ext cx="362213" cy="85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882" y="3889"/>
                </a:lnTo>
                <a:close/>
              </a:path>
            </a:pathLst>
          </a:custGeom>
          <a:solidFill>
            <a:srgbClr val="72BED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600"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407" name="Straight Arrow Connector 7"/>
          <p:cNvSpPr/>
          <p:nvPr/>
        </p:nvSpPr>
        <p:spPr>
          <a:xfrm flipH="1" flipV="1">
            <a:off x="4065906" y="20022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8" name="TextBox 16"/>
              <p:cNvSpPr txBox="1"/>
              <p:nvPr/>
            </p:nvSpPr>
            <p:spPr>
              <a:xfrm>
                <a:off x="5020135" y="797104"/>
                <a:ext cx="1703494" cy="4649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crs =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408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135" y="797104"/>
                <a:ext cx="1703494" cy="464999"/>
              </a:xfrm>
              <a:prstGeom prst="rect">
                <a:avLst/>
              </a:prstGeom>
              <a:blipFill>
                <a:blip r:embed="rId14"/>
                <a:stretch>
                  <a:fillRect t="-5263" b="-263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" name="TextBox 14"/>
          <p:cNvSpPr txBox="1"/>
          <p:nvPr/>
        </p:nvSpPr>
        <p:spPr>
          <a:xfrm>
            <a:off x="776616" y="5389972"/>
            <a:ext cx="6180775" cy="666791"/>
          </a:xfrm>
          <a:prstGeom prst="rect">
            <a:avLst/>
          </a:prstGeom>
          <a:solidFill>
            <a:srgbClr val="F2DCDB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9" tIns="182879" rIns="182879" bIns="182879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rPr dirty="0"/>
              <a:t>Actual signing protocol, still blindable.</a:t>
            </a:r>
          </a:p>
        </p:txBody>
      </p:sp>
      <p:pic>
        <p:nvPicPr>
          <p:cNvPr id="410" name="Picture 21" descr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3767" y="5179738"/>
            <a:ext cx="1403623" cy="1403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lind Signature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dirty="0"/>
              <a:t>Blind Signatures </a:t>
            </a:r>
            <a:r>
              <a:rPr sz="2400" dirty="0">
                <a:solidFill>
                  <a:srgbClr val="C00000"/>
                </a:solidFill>
              </a:rPr>
              <a:t>[</a:t>
            </a:r>
            <a:r>
              <a:rPr sz="2400" dirty="0" err="1">
                <a:solidFill>
                  <a:srgbClr val="C00000"/>
                </a:solidFill>
              </a:rPr>
              <a:t>Chaum</a:t>
            </a:r>
            <a:r>
              <a:rPr sz="2400" dirty="0">
                <a:solidFill>
                  <a:srgbClr val="C00000"/>
                </a:solidFill>
              </a:rPr>
              <a:t> ‘83]</a:t>
            </a:r>
          </a:p>
        </p:txBody>
      </p:sp>
      <p:sp>
        <p:nvSpPr>
          <p:cNvPr id="108" name="Line"/>
          <p:cNvSpPr/>
          <p:nvPr/>
        </p:nvSpPr>
        <p:spPr>
          <a:xfrm>
            <a:off x="5022987" y="2997641"/>
            <a:ext cx="1995129" cy="1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" name="Line"/>
          <p:cNvSpPr/>
          <p:nvPr/>
        </p:nvSpPr>
        <p:spPr>
          <a:xfrm>
            <a:off x="5022987" y="3434498"/>
            <a:ext cx="1995129" cy="1"/>
          </a:xfrm>
          <a:prstGeom prst="line">
            <a:avLst/>
          </a:prstGeom>
          <a:ln w="762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Line"/>
          <p:cNvSpPr/>
          <p:nvPr/>
        </p:nvSpPr>
        <p:spPr>
          <a:xfrm>
            <a:off x="5022987" y="3871355"/>
            <a:ext cx="1995129" cy="1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Signature"/>
              <p:cNvSpPr txBox="1"/>
              <p:nvPr/>
            </p:nvSpPr>
            <p:spPr>
              <a:xfrm>
                <a:off x="9036731" y="4791145"/>
                <a:ext cx="231801" cy="20071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sz="3600"/>
              </a:p>
            </p:txBody>
          </p:sp>
        </mc:Choice>
        <mc:Fallback xmlns="">
          <p:sp>
            <p:nvSpPr>
              <p:cNvPr id="111" name="Signatur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6731" y="4791145"/>
                <a:ext cx="231801" cy="200712"/>
              </a:xfrm>
              <a:prstGeom prst="rect">
                <a:avLst/>
              </a:prstGeom>
              <a:blipFill>
                <a:blip r:embed="rId3"/>
                <a:stretch>
                  <a:fillRect l="-47368" r="-63158" b="-15882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Fountain Pen"/>
          <p:cNvSpPr/>
          <p:nvPr/>
        </p:nvSpPr>
        <p:spPr>
          <a:xfrm>
            <a:off x="2161832" y="2628945"/>
            <a:ext cx="625452" cy="1477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882" y="3889"/>
                </a:lnTo>
                <a:close/>
              </a:path>
            </a:pathLst>
          </a:custGeom>
          <a:solidFill>
            <a:srgbClr val="72BED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600"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"/>
              <p:cNvSpPr txBox="1"/>
              <p:nvPr/>
            </p:nvSpPr>
            <p:spPr>
              <a:xfrm>
                <a:off x="4705023" y="1834356"/>
                <a:ext cx="2649636" cy="50635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𝑣𝑘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limUpp>
                        <m:limUp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⟵</m:t>
                          </m:r>
                        </m:e>
                        <m:li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r>
                        <m:rPr>
                          <m:nor/>
                        </m:rPr>
                        <a:rPr sz="24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KeyGen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1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023" y="1834356"/>
                <a:ext cx="2649636" cy="506357"/>
              </a:xfrm>
              <a:prstGeom prst="rect">
                <a:avLst/>
              </a:prstGeom>
              <a:blipFill>
                <a:blip r:embed="rId4"/>
                <a:stretch>
                  <a:fillRect l="-3828" t="-4878" r="-3828" b="-2195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Blind"/>
          <p:cNvSpPr txBox="1"/>
          <p:nvPr/>
        </p:nvSpPr>
        <p:spPr>
          <a:xfrm rot="1509653">
            <a:off x="2099444" y="2823060"/>
            <a:ext cx="870745" cy="437041"/>
          </a:xfrm>
          <a:prstGeom prst="rect">
            <a:avLst/>
          </a:prstGeom>
          <a:ln w="101600">
            <a:solidFill>
              <a:srgbClr val="DE224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1147" tIns="41147" rIns="41147" bIns="41147">
            <a:spAutoFit/>
          </a:bodyPr>
          <a:lstStyle>
            <a:lvl1pPr>
              <a:defRPr sz="2300">
                <a:solidFill>
                  <a:srgbClr val="DE2240"/>
                </a:solid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rPr lang="en-US" dirty="0"/>
              <a:t> </a:t>
            </a:r>
            <a:r>
              <a:rPr dirty="0"/>
              <a:t>Blind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9810480" y="18112132"/>
            <a:ext cx="466321" cy="6819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 anchor="ctr"/>
          <a:lstStyle>
            <a:lvl1pPr defTabSz="2709333">
              <a:defRPr sz="3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Accept/Reject"/>
              <p:cNvSpPr txBox="1"/>
              <p:nvPr/>
            </p:nvSpPr>
            <p:spPr>
              <a:xfrm>
                <a:off x="7729544" y="5259161"/>
                <a:ext cx="2883864" cy="39087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1147" tIns="41147" rIns="41147" bIns="41147">
                <a:spAutoFit/>
              </a:bodyPr>
              <a:lstStyle/>
              <a:p>
                <a:pPr>
                  <a:defRPr sz="2000">
                    <a:solidFill>
                      <a:srgbClr val="C0000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Verify</m:t>
                    </m:r>
                    <m:d>
                      <m:dPr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200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  <m:t>𝑣𝑘</m:t>
                        </m:r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 Accept</a:t>
                </a:r>
                <a:endParaRPr sz="1833" dirty="0"/>
              </a:p>
            </p:txBody>
          </p:sp>
        </mc:Choice>
        <mc:Fallback xmlns="">
          <p:sp>
            <p:nvSpPr>
              <p:cNvPr id="116" name="Accept/Rejec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544" y="5259161"/>
                <a:ext cx="2883864" cy="390874"/>
              </a:xfrm>
              <a:prstGeom prst="rect">
                <a:avLst/>
              </a:prstGeom>
              <a:blipFill>
                <a:blip r:embed="rId5"/>
                <a:stretch>
                  <a:fillRect l="-2632" t="-12903" r="-3070" b="-290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Can’t link to"/>
              <p:cNvSpPr txBox="1"/>
              <p:nvPr/>
            </p:nvSpPr>
            <p:spPr>
              <a:xfrm>
                <a:off x="893327" y="4261097"/>
                <a:ext cx="3162462" cy="1471157"/>
              </a:xfrm>
              <a:prstGeom prst="rect">
                <a:avLst/>
              </a:prstGeom>
              <a:solidFill>
                <a:srgbClr val="FFFDA2"/>
              </a:solidFill>
              <a:ln w="12700"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82879" tIns="182879" rIns="182879" bIns="182879">
                <a:spAutoFit/>
              </a:bodyPr>
              <a:lstStyle/>
              <a:p>
                <a:pPr>
                  <a:defRPr sz="230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Blindness: </a:t>
                </a:r>
                <a:r>
                  <a:rPr>
                    <a:solidFill>
                      <a:srgbClr val="000000"/>
                    </a:solidFill>
                  </a:rPr>
                  <a:t>Signer learns no information about </a:t>
                </a:r>
                <a14:m>
                  <m:oMath xmlns:m="http://schemas.openxmlformats.org/officeDocument/2006/math"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2383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7" name="Can’t link 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27" y="4261097"/>
                <a:ext cx="3162462" cy="1471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" name="Picture 1" descr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012" y="2783627"/>
            <a:ext cx="1691558" cy="147747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8"/>
              <p:cNvSpPr txBox="1"/>
              <p:nvPr/>
            </p:nvSpPr>
            <p:spPr>
              <a:xfrm>
                <a:off x="2389821" y="1926843"/>
                <a:ext cx="279503" cy="20696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</m:oMath>
                  </m:oMathPara>
                </a14:m>
                <a:endParaRPr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821" y="1926843"/>
                <a:ext cx="279503" cy="206960"/>
              </a:xfrm>
              <a:prstGeom prst="rect">
                <a:avLst/>
              </a:prstGeom>
              <a:blipFill>
                <a:blip r:embed="rId8"/>
                <a:stretch>
                  <a:fillRect l="-39130" r="-47826" b="-9411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9"/>
              <p:cNvSpPr txBox="1"/>
              <p:nvPr/>
            </p:nvSpPr>
            <p:spPr>
              <a:xfrm>
                <a:off x="8586514" y="1973472"/>
                <a:ext cx="1600118" cy="4650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solidFill>
                      <a:srgbClr val="008F21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4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𝑣𝑘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12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514" y="1973472"/>
                <a:ext cx="1600118" cy="465000"/>
              </a:xfrm>
              <a:prstGeom prst="rect">
                <a:avLst/>
              </a:prstGeom>
              <a:blipFill>
                <a:blip r:embed="rId9"/>
                <a:stretch>
                  <a:fillRect l="-3937" t="-10811" b="-270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Straight Arrow Connector 11"/>
          <p:cNvSpPr/>
          <p:nvPr/>
        </p:nvSpPr>
        <p:spPr>
          <a:xfrm>
            <a:off x="9155064" y="4182447"/>
            <a:ext cx="14755" cy="608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22" name="TextBox 19"/>
          <p:cNvSpPr txBox="1"/>
          <p:nvPr/>
        </p:nvSpPr>
        <p:spPr>
          <a:xfrm>
            <a:off x="6655633" y="337398"/>
            <a:ext cx="5227341" cy="1477325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2879" tIns="182879" rIns="182879" bIns="182879">
            <a:spAutoFit/>
          </a:bodyPr>
          <a:lstStyle/>
          <a:p>
            <a:pPr>
              <a:defRPr sz="24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One-more unforgeability</a:t>
            </a:r>
            <a:r>
              <a:rPr lang="en-US" dirty="0"/>
              <a:t> (OMUF):</a:t>
            </a:r>
            <a:r>
              <a:rPr dirty="0"/>
              <a:t> </a:t>
            </a:r>
            <a:r>
              <a:rPr dirty="0">
                <a:solidFill>
                  <a:srgbClr val="000000"/>
                </a:solidFill>
              </a:rPr>
              <a:t>Users cannot produce more message-signature pairs than # of sessions.</a:t>
            </a:r>
          </a:p>
        </p:txBody>
      </p:sp>
      <p:sp>
        <p:nvSpPr>
          <p:cNvPr id="123" name="Can’t link to"/>
          <p:cNvSpPr txBox="1"/>
          <p:nvPr/>
        </p:nvSpPr>
        <p:spPr>
          <a:xfrm>
            <a:off x="3884993" y="5926468"/>
            <a:ext cx="7997981" cy="656894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9" tIns="182879" rIns="182879" bIns="182879">
            <a:spAutoFit/>
          </a:bodyPr>
          <a:lstStyle/>
          <a:p>
            <a:pPr>
              <a:defRPr sz="23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Applications: </a:t>
            </a:r>
            <a:r>
              <a:rPr dirty="0">
                <a:solidFill>
                  <a:srgbClr val="000000"/>
                </a:solidFill>
              </a:rPr>
              <a:t>anonymous tokens, e-cash, credentials,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 advAuto="0"/>
      <p:bldP spid="109" grpId="2" animBg="1" advAuto="0"/>
      <p:bldP spid="110" grpId="3" animBg="1" advAuto="0"/>
      <p:bldP spid="111" grpId="4" animBg="1" advAuto="0"/>
      <p:bldP spid="114" grpId="7" animBg="1" advAuto="0"/>
      <p:bldP spid="116" grpId="6" animBg="1" advAuto="0"/>
      <p:bldP spid="117" grpId="8" animBg="1" advAuto="0"/>
      <p:bldP spid="124" grpId="5" animBg="1" advAuto="0"/>
      <p:bldP spid="122" grpId="9" animBg="1" advAuto="0"/>
      <p:bldP spid="123" grpId="1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2" name="Title 1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09600" y="274638"/>
                <a:ext cx="10972800" cy="878303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Interactive Signing </a:t>
                </a:r>
                <a14:m>
                  <m:oMath xmlns:m="http://schemas.openxmlformats.org/officeDocument/2006/math">
                    <m:r>
                      <a:rPr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t>-mode </a:t>
                </a:r>
                <a:endParaRPr sz="2934"/>
              </a:p>
            </p:txBody>
          </p:sp>
        </mc:Choice>
        <mc:Fallback xmlns="">
          <p:sp>
            <p:nvSpPr>
              <p:cNvPr id="412" name="Title 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4638"/>
                <a:ext cx="10972800" cy="878303"/>
              </a:xfrm>
              <a:prstGeom prst="rect">
                <a:avLst/>
              </a:prstGeom>
              <a:blipFill>
                <a:blip r:embed="rId3"/>
                <a:stretch>
                  <a:fillRect l="-1850" t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3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92745" y="6356351"/>
            <a:ext cx="289656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414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70" y="1610139"/>
            <a:ext cx="731142" cy="144661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5" name="TextBox 5"/>
              <p:cNvSpPr txBox="1"/>
              <p:nvPr/>
            </p:nvSpPr>
            <p:spPr>
              <a:xfrm>
                <a:off x="10251915" y="1155715"/>
                <a:ext cx="936404" cy="2823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41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1915" y="1155715"/>
                <a:ext cx="936404" cy="282347"/>
              </a:xfrm>
              <a:prstGeom prst="rect">
                <a:avLst/>
              </a:prstGeom>
              <a:blipFill>
                <a:blip r:embed="rId5"/>
                <a:stretch>
                  <a:fillRect l="-8108" r="-10811" b="-5652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6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596" y="1811435"/>
            <a:ext cx="1048319" cy="91564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traight Arrow Connector 10"/>
          <p:cNvSpPr/>
          <p:nvPr/>
        </p:nvSpPr>
        <p:spPr>
          <a:xfrm>
            <a:off x="4065906" y="292837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8" name="Straight Arrow Connector 11"/>
          <p:cNvSpPr/>
          <p:nvPr/>
        </p:nvSpPr>
        <p:spPr>
          <a:xfrm flipH="1" flipV="1">
            <a:off x="4065906" y="36786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" name="TextBox 9"/>
              <p:cNvSpPr txBox="1"/>
              <p:nvPr/>
            </p:nvSpPr>
            <p:spPr>
              <a:xfrm>
                <a:off x="2252833" y="1978351"/>
                <a:ext cx="1679605" cy="5161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limUpp>
                        <m:limUppPr>
                          <m:ctrlPr>
                            <a:rPr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sz="28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833" y="1978351"/>
                <a:ext cx="1679605" cy="516133"/>
              </a:xfrm>
              <a:prstGeom prst="rect">
                <a:avLst/>
              </a:prstGeom>
              <a:blipFill>
                <a:blip r:embed="rId7"/>
                <a:stretch>
                  <a:fillRect l="-5263" r="-9023" b="-3902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0" name="TextBox 13"/>
              <p:cNvSpPr txBox="1"/>
              <p:nvPr/>
            </p:nvSpPr>
            <p:spPr>
              <a:xfrm>
                <a:off x="3631801" y="2214998"/>
                <a:ext cx="4918745" cy="7636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000">
                    <a:solidFill>
                      <a:srgbClr val="008F21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0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20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00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:endParaRPr>
                  <a:solidFill>
                    <a:srgbClr val="7030A0"/>
                  </a:solidFill>
                </a:endParaRPr>
              </a:p>
              <a:p>
                <a:pPr algn="ctr">
                  <a:defRPr sz="2000">
                    <a:solidFill>
                      <a:srgbClr val="7030A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0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0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sz="20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1833"/>
              </a:p>
            </p:txBody>
          </p:sp>
        </mc:Choice>
        <mc:Fallback xmlns="">
          <p:sp>
            <p:nvSpPr>
              <p:cNvPr id="420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01" y="2214998"/>
                <a:ext cx="4918745" cy="763648"/>
              </a:xfrm>
              <a:prstGeom prst="rect">
                <a:avLst/>
              </a:prstGeom>
              <a:blipFill>
                <a:blip r:embed="rId8"/>
                <a:stretch>
                  <a:fillRect t="-491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1" name="TextBox 15"/>
              <p:cNvSpPr txBox="1"/>
              <p:nvPr/>
            </p:nvSpPr>
            <p:spPr>
              <a:xfrm>
                <a:off x="5784211" y="1486017"/>
                <a:ext cx="314707" cy="2322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21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211" y="1486017"/>
                <a:ext cx="314707" cy="232207"/>
              </a:xfrm>
              <a:prstGeom prst="rect">
                <a:avLst/>
              </a:prstGeom>
              <a:blipFill>
                <a:blip r:embed="rId9"/>
                <a:stretch>
                  <a:fillRect l="-30769" r="-26923" b="-894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3" name="Straight Arrow Connector 18"/>
          <p:cNvSpPr/>
          <p:nvPr/>
        </p:nvSpPr>
        <p:spPr>
          <a:xfrm>
            <a:off x="4065908" y="4481588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TextBox 19"/>
              <p:cNvSpPr txBox="1"/>
              <p:nvPr/>
            </p:nvSpPr>
            <p:spPr>
              <a:xfrm>
                <a:off x="3776861" y="3902470"/>
                <a:ext cx="4329403" cy="30332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800" i="1">
                              <a:solidFill>
                                <a:srgbClr val="E36C0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sz="2800" i="1">
                              <a:solidFill>
                                <a:srgbClr val="E36C09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sz="2800" i="1">
                              <a:solidFill>
                                <a:srgbClr val="E36C0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sz="2800" i="1">
                              <a:solidFill>
                                <a:srgbClr val="E36C0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sz="2800">
                  <a:solidFill>
                    <a:srgbClr val="E46C0A"/>
                  </a:solidFill>
                </a:endParaRPr>
              </a:p>
            </p:txBody>
          </p:sp>
        </mc:Choice>
        <mc:Fallback xmlns="">
          <p:sp>
            <p:nvSpPr>
              <p:cNvPr id="424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861" y="3902470"/>
                <a:ext cx="4329403" cy="303327"/>
              </a:xfrm>
              <a:prstGeom prst="rect">
                <a:avLst/>
              </a:prstGeom>
              <a:blipFill>
                <a:blip r:embed="rId10"/>
                <a:stretch>
                  <a:fillRect l="-2047" r="-10526" b="-48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5" name="Fountain Pen"/>
          <p:cNvSpPr/>
          <p:nvPr/>
        </p:nvSpPr>
        <p:spPr>
          <a:xfrm rot="19728907">
            <a:off x="1148576" y="2211508"/>
            <a:ext cx="362213" cy="85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882" y="3889"/>
                </a:lnTo>
                <a:close/>
              </a:path>
            </a:pathLst>
          </a:custGeom>
          <a:solidFill>
            <a:srgbClr val="72BED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600"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426" name="Straight Arrow Connector 7"/>
          <p:cNvSpPr/>
          <p:nvPr/>
        </p:nvSpPr>
        <p:spPr>
          <a:xfrm flipH="1" flipV="1">
            <a:off x="4065906" y="2002258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TextBox 14"/>
              <p:cNvSpPr txBox="1"/>
              <p:nvPr/>
            </p:nvSpPr>
            <p:spPr>
              <a:xfrm>
                <a:off x="8128565" y="4628820"/>
                <a:ext cx="3716256" cy="3330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427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565" y="4628820"/>
                <a:ext cx="3716256" cy="333028"/>
              </a:xfrm>
              <a:prstGeom prst="rect">
                <a:avLst/>
              </a:prstGeom>
              <a:blipFill>
                <a:blip r:embed="rId11"/>
                <a:stretch>
                  <a:fillRect l="-1701" t="-3704" r="-4422" b="-7037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8" name="TextBox 12"/>
              <p:cNvSpPr txBox="1"/>
              <p:nvPr/>
            </p:nvSpPr>
            <p:spPr>
              <a:xfrm>
                <a:off x="776616" y="5389972"/>
                <a:ext cx="6180775" cy="1107620"/>
              </a:xfrm>
              <a:prstGeom prst="rect">
                <a:avLst/>
              </a:prstGeom>
              <a:solidFill>
                <a:srgbClr val="F2DCDB"/>
              </a:solidFill>
              <a:ln w="12700"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82879" tIns="182879" rIns="182879" bIns="18287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dirty="0"/>
                  <a:t>Reduction sets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dirty="0"/>
                  <a:t> &amp; uses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dirty="0"/>
                  <a:t>-mode + DH oracle to simulate signing sessions  </a:t>
                </a:r>
                <a:endParaRPr sz="2200" dirty="0"/>
              </a:p>
            </p:txBody>
          </p:sp>
        </mc:Choice>
        <mc:Fallback xmlns="">
          <p:sp>
            <p:nvSpPr>
              <p:cNvPr id="428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16" y="5389972"/>
                <a:ext cx="6180775" cy="1107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9" name="Picture 20" descr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3767" y="5425883"/>
            <a:ext cx="1403623" cy="140362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TextBox 9"/>
              <p:cNvSpPr txBox="1"/>
              <p:nvPr/>
            </p:nvSpPr>
            <p:spPr>
              <a:xfrm>
                <a:off x="5020135" y="797104"/>
                <a:ext cx="1960830" cy="477699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000000"/>
                </a:solidFill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crs =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43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135" y="797104"/>
                <a:ext cx="1960830" cy="477699"/>
              </a:xfrm>
              <a:prstGeom prst="rect">
                <a:avLst/>
              </a:prstGeom>
              <a:blipFill>
                <a:blip r:embed="rId14"/>
                <a:stretch>
                  <a:fillRect l="-5128" t="-5128" b="-23077"/>
                </a:stretch>
              </a:blipFill>
              <a:ln w="12700">
                <a:solidFill>
                  <a:srgbClr val="000000"/>
                </a:solidFill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1" name="TextBox 9"/>
              <p:cNvSpPr txBox="1"/>
              <p:nvPr/>
            </p:nvSpPr>
            <p:spPr>
              <a:xfrm>
                <a:off x="1208542" y="972818"/>
                <a:ext cx="1390923" cy="546540"/>
              </a:xfrm>
              <a:prstGeom prst="rect">
                <a:avLst/>
              </a:prstGeom>
              <a:solidFill>
                <a:srgbClr val="F2F2F2"/>
              </a:solidFill>
              <a:ln w="12700">
                <a:solidFill>
                  <a:srgbClr val="000000"/>
                </a:solidFill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>
                <a:lvl1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limUpp>
                        <m:limUppPr>
                          <m:ctrlPr>
                            <a:rPr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li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lim>
                      </m:limUpp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431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542" y="972818"/>
                <a:ext cx="1390923" cy="546540"/>
              </a:xfrm>
              <a:prstGeom prst="rect">
                <a:avLst/>
              </a:prstGeom>
              <a:blipFill>
                <a:blip r:embed="rId15"/>
                <a:stretch>
                  <a:fillRect b="-17778"/>
                </a:stretch>
              </a:blipFill>
              <a:ln w="12700">
                <a:solidFill>
                  <a:srgbClr val="000000"/>
                </a:solidFill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7">
                <a:extLst>
                  <a:ext uri="{FF2B5EF4-FFF2-40B4-BE49-F238E27FC236}">
                    <a16:creationId xmlns:a16="http://schemas.microsoft.com/office/drawing/2014/main" id="{33ADA868-5A01-EE8A-F583-F25D1F519EF8}"/>
                  </a:ext>
                </a:extLst>
              </p:cNvPr>
              <p:cNvSpPr txBox="1"/>
              <p:nvPr/>
            </p:nvSpPr>
            <p:spPr>
              <a:xfrm>
                <a:off x="5877555" y="3129754"/>
                <a:ext cx="128017" cy="1607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7">
                <a:extLst>
                  <a:ext uri="{FF2B5EF4-FFF2-40B4-BE49-F238E27FC236}">
                    <a16:creationId xmlns:a16="http://schemas.microsoft.com/office/drawing/2014/main" id="{33ADA868-5A01-EE8A-F583-F25D1F519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555" y="3129754"/>
                <a:ext cx="128017" cy="160732"/>
              </a:xfrm>
              <a:prstGeom prst="rect">
                <a:avLst/>
              </a:prstGeom>
              <a:blipFill>
                <a:blip r:embed="rId16"/>
                <a:stretch>
                  <a:fillRect l="-54545" r="-90909" b="-142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2" animBg="1" advAuto="0"/>
      <p:bldP spid="429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dirty="0"/>
              <a:t>Are we done?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Content Placeholder 2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 marL="0" indent="0" defTabSz="452627">
                  <a:lnSpc>
                    <a:spcPct val="90000"/>
                  </a:lnSpc>
                  <a:buSzTx/>
                  <a:buNone/>
                  <a:defRPr sz="3168"/>
                </a:pPr>
                <a:r>
                  <a:rPr lang="en-US" dirty="0"/>
                  <a:t>No! Valid signature</a:t>
                </a:r>
                <a14:m>
                  <m:oMath xmlns:m="http://schemas.openxmlformats.org/officeDocument/2006/math">
                    <m:r>
                      <a:rPr lang="en-US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ar-AE" sz="3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ar-AE" sz="3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ar-AE" sz="315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ar-AE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1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31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ar-AE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1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31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ar-AE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315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ar-AE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315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ar-AE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315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ar-AE" sz="315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′,</m:t>
                    </m:r>
                    <m:r>
                      <a:rPr lang="ar-AE" sz="315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ar-AE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dirty="0"/>
                  <a:t> </a:t>
                </a:r>
                <a:r>
                  <a:rPr lang="en-US" dirty="0"/>
                  <a:t>does </a:t>
                </a:r>
                <a:r>
                  <a:rPr lang="en-US" u="sng" dirty="0"/>
                  <a:t>not</a:t>
                </a:r>
                <a:r>
                  <a:rPr lang="en-US" dirty="0"/>
                  <a:t> necessarily satisfy </a:t>
                </a:r>
                <a14:m>
                  <m:oMath xmlns:m="http://schemas.openxmlformats.org/officeDocument/2006/math">
                    <m:r>
                      <a:rPr lang="en-US" sz="315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15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15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15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sz="315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315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15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ar-AE" sz="315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315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dirty="0"/>
                  <a:t> </a:t>
                </a:r>
                <a:r>
                  <a:rPr lang="ar-AE" sz="2376" dirty="0"/>
                  <a:t>[</a:t>
                </a:r>
                <a:r>
                  <a:rPr lang="en-US" sz="2376" dirty="0"/>
                  <a:t>Follows from existence of </a:t>
                </a: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376" dirty="0"/>
                  <a:t>-mode]</a:t>
                </a:r>
              </a:p>
              <a:p>
                <a:pPr marL="0" indent="0" defTabSz="452627">
                  <a:lnSpc>
                    <a:spcPct val="90000"/>
                  </a:lnSpc>
                  <a:buSzTx/>
                  <a:buNone/>
                  <a:defRPr sz="3168"/>
                </a:pPr>
                <a:endParaRPr lang="en-US" sz="2376" dirty="0">
                  <a:ea typeface="Cambria Math"/>
                  <a:cs typeface="Cambria Math"/>
                  <a:sym typeface="Cambria Math"/>
                </a:endParaRPr>
              </a:p>
              <a:p>
                <a:pPr marL="0" indent="0" defTabSz="452627">
                  <a:lnSpc>
                    <a:spcPct val="90000"/>
                  </a:lnSpc>
                  <a:buSzTx/>
                  <a:buNone/>
                  <a:defRPr sz="3168"/>
                </a:pPr>
                <a:r>
                  <a:rPr lang="en-US" sz="3170" b="1" dirty="0">
                    <a:ea typeface="Cambria Math"/>
                    <a:cs typeface="Cambria Math"/>
                    <a:sym typeface="Cambria Math"/>
                  </a:rPr>
                  <a:t>Key Step</a:t>
                </a:r>
                <a:r>
                  <a:rPr lang="en-US" sz="3170" dirty="0">
                    <a:ea typeface="Cambria Math"/>
                    <a:cs typeface="Cambria Math"/>
                    <a:sym typeface="Cambria Math"/>
                  </a:rPr>
                  <a:t>: outputting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170" b="0" i="1" smtClean="0">
                            <a:latin typeface="Cambria Math" panose="02040503050406030204" pitchFamily="18" charset="0"/>
                            <a:ea typeface="Cambria Math"/>
                            <a:cs typeface="Cambria Math"/>
                            <a:sym typeface="Cambria Math"/>
                          </a:rPr>
                        </m:ctrlPr>
                      </m:sSupPr>
                      <m:e>
                        <m:r>
                          <a:rPr lang="en-US" sz="3170" b="0" i="1" smtClean="0">
                            <a:latin typeface="Cambria Math" panose="02040503050406030204" pitchFamily="18" charset="0"/>
                            <a:ea typeface="Cambria Math"/>
                            <a:cs typeface="Cambria Math"/>
                            <a:sym typeface="Cambria Math"/>
                          </a:rPr>
                          <m:t>𝜎</m:t>
                        </m:r>
                      </m:e>
                      <m:sup>
                        <m:r>
                          <a:rPr lang="en-US" sz="3170" b="0" i="1" smtClean="0">
                            <a:latin typeface="Cambria Math" panose="02040503050406030204" pitchFamily="18" charset="0"/>
                            <a:ea typeface="Cambria Math"/>
                            <a:cs typeface="Cambria Math"/>
                            <a:sym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170" dirty="0">
                    <a:ea typeface="Cambria Math"/>
                    <a:cs typeface="Cambria Math"/>
                    <a:sym typeface="Cambria Math"/>
                  </a:rPr>
                  <a:t> with</a:t>
                </a:r>
                <a14:m>
                  <m:oMath xmlns:m="http://schemas.openxmlformats.org/officeDocument/2006/math">
                    <m:r>
                      <a:rPr lang="en-US" sz="3170" b="0" i="0" smtClean="0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17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17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317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17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17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sz="317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ar-AE" sz="317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17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ar-AE" sz="3170" i="1">
                            <a:solidFill>
                              <a:srgbClr val="008F2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ar-AE" sz="317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170" dirty="0">
                    <a:ea typeface="Cambria Math"/>
                    <a:cs typeface="Cambria Math"/>
                    <a:sym typeface="Cambria Math"/>
                  </a:rPr>
                  <a:t> yields DL </a:t>
                </a:r>
                <a14:m>
                  <m:oMath xmlns:m="http://schemas.openxmlformats.org/officeDocument/2006/math">
                    <m:r>
                      <a:rPr lang="en-US" sz="317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Cambria Math"/>
                        <a:sym typeface="Cambria Math"/>
                      </a:rPr>
                      <m:t>𝑤</m:t>
                    </m:r>
                  </m:oMath>
                </a14:m>
                <a:r>
                  <a:rPr lang="en-US" sz="3170" dirty="0">
                    <a:ea typeface="Cambria Math"/>
                    <a:cs typeface="Cambria Math"/>
                    <a:sym typeface="Cambria Math"/>
                  </a:rPr>
                  <a:t> of </a:t>
                </a:r>
                <a14:m>
                  <m:oMath xmlns:m="http://schemas.openxmlformats.org/officeDocument/2006/math">
                    <m:r>
                      <a:rPr lang="en-US" sz="317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Cambria Math"/>
                        <a:sym typeface="Cambria Math"/>
                      </a:rPr>
                      <m:t>𝑊</m:t>
                    </m:r>
                  </m:oMath>
                </a14:m>
                <a:r>
                  <a:rPr lang="en-US" sz="3170" dirty="0">
                    <a:ea typeface="Cambria Math"/>
                    <a:cs typeface="Cambria Math"/>
                    <a:sym typeface="Cambria Math"/>
                  </a:rPr>
                  <a:t>.</a:t>
                </a:r>
              </a:p>
              <a:p>
                <a:pPr marL="0" indent="56578" defTabSz="452627">
                  <a:lnSpc>
                    <a:spcPct val="90000"/>
                  </a:lnSpc>
                  <a:buSzTx/>
                  <a:buNone/>
                  <a:defRPr sz="3168"/>
                </a:pPr>
                <a:endParaRPr lang="en-US" sz="2904" dirty="0">
                  <a:latin typeface="Cambria Math"/>
                  <a:ea typeface="Cambria Math"/>
                  <a:cs typeface="Cambria Math"/>
                  <a:sym typeface="Cambria Math"/>
                </a:endParaRPr>
              </a:p>
              <a:p>
                <a:pPr marL="0" indent="0" defTabSz="452627">
                  <a:lnSpc>
                    <a:spcPct val="90000"/>
                  </a:lnSpc>
                  <a:buSzTx/>
                  <a:buNone/>
                  <a:defRPr sz="3168"/>
                </a:pPr>
                <a:r>
                  <a:rPr lang="en-US" dirty="0"/>
                  <a:t>Related issue: existence of </a:t>
                </a:r>
                <a14:m>
                  <m:oMath xmlns:m="http://schemas.openxmlformats.org/officeDocument/2006/math">
                    <m:r>
                      <a:rPr lang="en-US" sz="275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-mode breaks perfect blindness</a:t>
                </a:r>
              </a:p>
              <a:p>
                <a:pPr marL="339470" indent="-339470" defTabSz="452627">
                  <a:lnSpc>
                    <a:spcPct val="90000"/>
                  </a:lnSpc>
                  <a:defRPr sz="3168">
                    <a:solidFill>
                      <a:srgbClr val="C00000"/>
                    </a:solidFill>
                  </a:defRPr>
                </a:pPr>
                <a:r>
                  <a:rPr lang="en-US" dirty="0"/>
                  <a:t>Solution 1:</a:t>
                </a:r>
                <a:r>
                  <a:rPr lang="en-US" dirty="0">
                    <a:solidFill>
                      <a:srgbClr val="000000"/>
                    </a:solidFill>
                  </a:rPr>
                  <a:t> Computational blindness based on DL </a:t>
                </a:r>
              </a:p>
              <a:p>
                <a:pPr marL="339470" indent="-339470" defTabSz="452627">
                  <a:lnSpc>
                    <a:spcPct val="90000"/>
                  </a:lnSpc>
                  <a:defRPr sz="3168">
                    <a:solidFill>
                      <a:srgbClr val="C00000"/>
                    </a:solidFill>
                  </a:defRPr>
                </a:pPr>
                <a:r>
                  <a:rPr lang="en-US" dirty="0"/>
                  <a:t>Solution 2:</a:t>
                </a:r>
                <a:r>
                  <a:rPr lang="en-US" dirty="0">
                    <a:solidFill>
                      <a:srgbClr val="000000"/>
                    </a:solidFill>
                  </a:rPr>
                  <a:t> Add proof (not blinded) that </a:t>
                </a:r>
                <a14:m>
                  <m:oMath xmlns:m="http://schemas.openxmlformats.org/officeDocument/2006/math">
                    <m:r>
                      <a:rPr lang="en-US" sz="315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15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15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15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735520" lvl="1" indent="-282892" defTabSz="452627">
                  <a:lnSpc>
                    <a:spcPct val="90000"/>
                  </a:lnSpc>
                  <a:spcBef>
                    <a:spcPts val="600"/>
                  </a:spcBef>
                  <a:defRPr sz="2772"/>
                </a:pPr>
                <a:r>
                  <a:rPr lang="en-US" dirty="0"/>
                  <a:t>post-quantum blind in the QROM!</a:t>
                </a:r>
                <a:endParaRPr dirty="0"/>
              </a:p>
            </p:txBody>
          </p:sp>
        </mc:Choice>
        <mc:Fallback xmlns="">
          <p:sp>
            <p:nvSpPr>
              <p:cNvPr id="434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 l="-1850" t="-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5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67072" y="6356351"/>
            <a:ext cx="315328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60375" y="6356351"/>
            <a:ext cx="322026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480" name="TextBox 4"/>
          <p:cNvSpPr txBox="1"/>
          <p:nvPr/>
        </p:nvSpPr>
        <p:spPr>
          <a:xfrm>
            <a:off x="683330" y="1410753"/>
            <a:ext cx="97979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rPr lang="en-US" sz="5400" dirty="0"/>
              <a:t>Weakening the assumption</a:t>
            </a:r>
          </a:p>
        </p:txBody>
      </p:sp>
      <p:sp>
        <p:nvSpPr>
          <p:cNvPr id="481" name="Content Placeholder 2"/>
          <p:cNvSpPr txBox="1"/>
          <p:nvPr/>
        </p:nvSpPr>
        <p:spPr>
          <a:xfrm>
            <a:off x="685800" y="3836870"/>
            <a:ext cx="10972800" cy="1266668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9" tIns="182879" rIns="182879" bIns="182879">
            <a:spAutoFit/>
          </a:bodyPr>
          <a:lstStyle/>
          <a:p>
            <a:pPr>
              <a:spcBef>
                <a:spcPts val="700"/>
              </a:spcBef>
              <a:defRPr sz="32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t>Construction II. </a:t>
            </a:r>
            <a:r>
              <a:rPr>
                <a:solidFill>
                  <a:srgbClr val="000000"/>
                </a:solidFill>
              </a:rPr>
              <a:t>4-move BS scheme OMUF secure in the ROM under the CDH assumption</a:t>
            </a:r>
          </a:p>
        </p:txBody>
      </p:sp>
      <p:pic>
        <p:nvPicPr>
          <p:cNvPr id="2" name="Picture 10" descr="Picture 10">
            <a:extLst>
              <a:ext uri="{FF2B5EF4-FFF2-40B4-BE49-F238E27FC236}">
                <a16:creationId xmlns:a16="http://schemas.microsoft.com/office/drawing/2014/main" id="{91275603-AFAF-2B44-ECBD-B889F33A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068" y="3157579"/>
            <a:ext cx="1202639" cy="1278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itle 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dirty="0"/>
              <a:t>Abstracting our construction</a:t>
            </a:r>
          </a:p>
        </p:txBody>
      </p:sp>
      <p:sp>
        <p:nvSpPr>
          <p:cNvPr id="69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59147" y="6356351"/>
            <a:ext cx="323254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698" name="Straight Arrow Connector 5"/>
          <p:cNvSpPr/>
          <p:nvPr/>
        </p:nvSpPr>
        <p:spPr>
          <a:xfrm flipH="1" flipV="1">
            <a:off x="1315232" y="4453523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9" name="TextBox 6"/>
              <p:cNvSpPr txBox="1"/>
              <p:nvPr/>
            </p:nvSpPr>
            <p:spPr>
              <a:xfrm>
                <a:off x="2727906" y="2480961"/>
                <a:ext cx="925972" cy="17246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0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000">
                  <a:solidFill>
                    <a:srgbClr val="008F21"/>
                  </a:solidFill>
                </a:endParaRPr>
              </a:p>
            </p:txBody>
          </p:sp>
        </mc:Choice>
        <mc:Fallback xmlns="">
          <p:sp>
            <p:nvSpPr>
              <p:cNvPr id="699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06" y="2480961"/>
                <a:ext cx="925972" cy="172467"/>
              </a:xfrm>
              <a:prstGeom prst="rect">
                <a:avLst/>
              </a:prstGeom>
              <a:blipFill>
                <a:blip r:embed="rId3"/>
                <a:stretch>
                  <a:fillRect l="-9459" r="-9459" b="-92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0" name="TextBox 7"/>
              <p:cNvSpPr txBox="1"/>
              <p:nvPr/>
            </p:nvSpPr>
            <p:spPr>
              <a:xfrm>
                <a:off x="3040770" y="1869502"/>
                <a:ext cx="224791" cy="1658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0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00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770" y="1869502"/>
                <a:ext cx="224791" cy="165863"/>
              </a:xfrm>
              <a:prstGeom prst="rect">
                <a:avLst/>
              </a:prstGeom>
              <a:blipFill>
                <a:blip r:embed="rId4"/>
                <a:stretch>
                  <a:fillRect l="-31579" r="-26316" b="-8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1" name="TextBox 8"/>
              <p:cNvSpPr txBox="1"/>
              <p:nvPr/>
            </p:nvSpPr>
            <p:spPr>
              <a:xfrm>
                <a:off x="3171675" y="4068993"/>
                <a:ext cx="91441" cy="1148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20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01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675" y="4068993"/>
                <a:ext cx="91441" cy="114809"/>
              </a:xfrm>
              <a:prstGeom prst="rect">
                <a:avLst/>
              </a:prstGeom>
              <a:blipFill>
                <a:blip r:embed="rId5"/>
                <a:stretch>
                  <a:fillRect l="-62500" r="-87500" b="-1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2" name="Straight Arrow Connector 9"/>
          <p:cNvSpPr/>
          <p:nvPr/>
        </p:nvSpPr>
        <p:spPr>
          <a:xfrm>
            <a:off x="1277506" y="2881072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3" name="TextBox 10"/>
              <p:cNvSpPr txBox="1"/>
              <p:nvPr/>
            </p:nvSpPr>
            <p:spPr>
              <a:xfrm>
                <a:off x="2153882" y="4707173"/>
                <a:ext cx="2272809" cy="2166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0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0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sz="2000">
                  <a:solidFill>
                    <a:srgbClr val="E46C0A"/>
                  </a:solidFill>
                </a:endParaRPr>
              </a:p>
            </p:txBody>
          </p:sp>
        </mc:Choice>
        <mc:Fallback xmlns="">
          <p:sp>
            <p:nvSpPr>
              <p:cNvPr id="703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882" y="4707173"/>
                <a:ext cx="2272809" cy="216663"/>
              </a:xfrm>
              <a:prstGeom prst="rect">
                <a:avLst/>
              </a:prstGeom>
              <a:blipFill>
                <a:blip r:embed="rId6"/>
                <a:stretch>
                  <a:fillRect l="-2778" r="-9444" b="-5555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4" name="Straight Arrow Connector 11"/>
          <p:cNvSpPr/>
          <p:nvPr/>
        </p:nvSpPr>
        <p:spPr>
          <a:xfrm flipH="1" flipV="1">
            <a:off x="1277506" y="2269613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5" name="Straight Arrow Connector 12"/>
          <p:cNvSpPr/>
          <p:nvPr/>
        </p:nvSpPr>
        <p:spPr>
          <a:xfrm>
            <a:off x="1341736" y="510728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6" name="Straight Arrow Connector 13"/>
          <p:cNvSpPr/>
          <p:nvPr/>
        </p:nvSpPr>
        <p:spPr>
          <a:xfrm>
            <a:off x="1333075" y="3823077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7" name="TextBox 14"/>
              <p:cNvSpPr txBox="1"/>
              <p:nvPr/>
            </p:nvSpPr>
            <p:spPr>
              <a:xfrm>
                <a:off x="731519" y="3123039"/>
                <a:ext cx="4918745" cy="7565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000">
                    <a:solidFill>
                      <a:srgbClr val="7030A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0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br>
                  <a:rPr sz="1833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0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0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sz="1833"/>
              </a:p>
            </p:txBody>
          </p:sp>
        </mc:Choice>
        <mc:Fallback xmlns="">
          <p:sp>
            <p:nvSpPr>
              <p:cNvPr id="707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19" y="3123039"/>
                <a:ext cx="4918745" cy="756578"/>
              </a:xfrm>
              <a:prstGeom prst="rect">
                <a:avLst/>
              </a:prstGeom>
              <a:blipFill>
                <a:blip r:embed="rId7"/>
                <a:stretch>
                  <a:fillRect t="-32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0" name="Rectangle 15"/>
          <p:cNvGrpSpPr/>
          <p:nvPr/>
        </p:nvGrpSpPr>
        <p:grpSpPr>
          <a:xfrm>
            <a:off x="1008549" y="3123039"/>
            <a:ext cx="4417694" cy="2203508"/>
            <a:chOff x="0" y="0"/>
            <a:chExt cx="4417693" cy="2203507"/>
          </a:xfrm>
        </p:grpSpPr>
        <p:sp>
          <p:nvSpPr>
            <p:cNvPr id="708" name="Rectangle"/>
            <p:cNvSpPr/>
            <p:nvPr/>
          </p:nvSpPr>
          <p:spPr>
            <a:xfrm>
              <a:off x="0" y="0"/>
              <a:ext cx="4417694" cy="2203508"/>
            </a:xfrm>
            <a:prstGeom prst="rect">
              <a:avLst/>
            </a:prstGeom>
            <a:solidFill>
              <a:srgbClr val="FFFDA2">
                <a:alpha val="65000"/>
              </a:srgbClr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 dirty="0"/>
            </a:p>
          </p:txBody>
        </p:sp>
        <p:sp>
          <p:nvSpPr>
            <p:cNvPr id="709" name="WI blinded proof of correct evaluation"/>
            <p:cNvSpPr txBox="1"/>
            <p:nvPr/>
          </p:nvSpPr>
          <p:spPr>
            <a:xfrm>
              <a:off x="50482" y="605580"/>
              <a:ext cx="4316730" cy="992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32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t>WI blinded proof of correct evaluation</a:t>
              </a:r>
              <a:r>
                <a:rPr>
                  <a:solidFill>
                    <a:srgbClr val="FFFFFF"/>
                  </a:solidFill>
                </a:rPr>
                <a:t>  </a:t>
              </a:r>
            </a:p>
          </p:txBody>
        </p:sp>
      </p:grpSp>
      <p:grpSp>
        <p:nvGrpSpPr>
          <p:cNvPr id="713" name="Rectangle 16"/>
          <p:cNvGrpSpPr/>
          <p:nvPr/>
        </p:nvGrpSpPr>
        <p:grpSpPr>
          <a:xfrm>
            <a:off x="1008549" y="1774492"/>
            <a:ext cx="4417695" cy="1282899"/>
            <a:chOff x="0" y="-1"/>
            <a:chExt cx="4417694" cy="1282897"/>
          </a:xfrm>
        </p:grpSpPr>
        <p:sp>
          <p:nvSpPr>
            <p:cNvPr id="711" name="Rectangle"/>
            <p:cNvSpPr/>
            <p:nvPr/>
          </p:nvSpPr>
          <p:spPr>
            <a:xfrm>
              <a:off x="0" y="-1"/>
              <a:ext cx="4417694" cy="1282897"/>
            </a:xfrm>
            <a:prstGeom prst="rect">
              <a:avLst/>
            </a:prstGeom>
            <a:solidFill>
              <a:srgbClr val="FFFDA2">
                <a:alpha val="64770"/>
              </a:srgbClr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 dirty="0"/>
            </a:p>
          </p:txBody>
        </p:sp>
        <p:sp>
          <p:nvSpPr>
            <p:cNvPr id="712" name="BLS Signing  (w/o public verification)"/>
            <p:cNvSpPr txBox="1"/>
            <p:nvPr/>
          </p:nvSpPr>
          <p:spPr>
            <a:xfrm>
              <a:off x="50482" y="164396"/>
              <a:ext cx="4316730" cy="954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8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rPr lang="en-US" dirty="0"/>
                <a:t>Blind </a:t>
              </a:r>
              <a:r>
                <a:rPr dirty="0"/>
                <a:t>BLS Signing </a:t>
              </a:r>
              <a:br>
                <a:rPr dirty="0"/>
              </a:br>
              <a:r>
                <a:rPr dirty="0"/>
                <a:t>(w/o public verification)</a:t>
              </a:r>
            </a:p>
          </p:txBody>
        </p:sp>
      </p:grpSp>
      <p:sp>
        <p:nvSpPr>
          <p:cNvPr id="714" name="Right Arrow 17"/>
          <p:cNvSpPr/>
          <p:nvPr/>
        </p:nvSpPr>
        <p:spPr>
          <a:xfrm>
            <a:off x="5695984" y="2922696"/>
            <a:ext cx="1205949" cy="7656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17" name="Rectangle 18"/>
          <p:cNvGrpSpPr/>
          <p:nvPr/>
        </p:nvGrpSpPr>
        <p:grpSpPr>
          <a:xfrm>
            <a:off x="7088506" y="1774493"/>
            <a:ext cx="4417695" cy="1282897"/>
            <a:chOff x="0" y="0"/>
            <a:chExt cx="4417693" cy="1282895"/>
          </a:xfrm>
        </p:grpSpPr>
        <p:sp>
          <p:nvSpPr>
            <p:cNvPr id="715" name="Rectangle"/>
            <p:cNvSpPr/>
            <p:nvPr/>
          </p:nvSpPr>
          <p:spPr>
            <a:xfrm>
              <a:off x="0" y="-1"/>
              <a:ext cx="4417694" cy="1282897"/>
            </a:xfrm>
            <a:prstGeom prst="rect">
              <a:avLst/>
            </a:prstGeom>
            <a:solidFill>
              <a:srgbClr val="FFFDA2">
                <a:alpha val="65000"/>
              </a:srgbClr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 dirty="0"/>
            </a:p>
          </p:txBody>
        </p:sp>
        <p:sp>
          <p:nvSpPr>
            <p:cNvPr id="716" name="Pairing-based blind sig  (w/o public verification)"/>
            <p:cNvSpPr txBox="1"/>
            <p:nvPr/>
          </p:nvSpPr>
          <p:spPr>
            <a:xfrm>
              <a:off x="50482" y="203168"/>
              <a:ext cx="4316730" cy="8765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8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rPr dirty="0"/>
                <a:t>Pairing-based blind sig </a:t>
              </a:r>
              <a:br>
                <a:rPr dirty="0"/>
              </a:br>
              <a:r>
                <a:rPr dirty="0"/>
                <a:t>(w/o public verification)</a:t>
              </a:r>
            </a:p>
          </p:txBody>
        </p:sp>
      </p:grpSp>
      <p:grpSp>
        <p:nvGrpSpPr>
          <p:cNvPr id="720" name="Rectangle 19"/>
          <p:cNvGrpSpPr/>
          <p:nvPr/>
        </p:nvGrpSpPr>
        <p:grpSpPr>
          <a:xfrm>
            <a:off x="7082790" y="3123039"/>
            <a:ext cx="4417695" cy="2203508"/>
            <a:chOff x="0" y="0"/>
            <a:chExt cx="4417693" cy="2203507"/>
          </a:xfrm>
        </p:grpSpPr>
        <p:sp>
          <p:nvSpPr>
            <p:cNvPr id="718" name="Rectangle"/>
            <p:cNvSpPr/>
            <p:nvPr/>
          </p:nvSpPr>
          <p:spPr>
            <a:xfrm>
              <a:off x="0" y="0"/>
              <a:ext cx="4417694" cy="2203508"/>
            </a:xfrm>
            <a:prstGeom prst="rect">
              <a:avLst/>
            </a:prstGeom>
            <a:solidFill>
              <a:srgbClr val="FFFDA2">
                <a:alpha val="65000"/>
              </a:srgbClr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 dirty="0"/>
            </a:p>
          </p:txBody>
        </p:sp>
        <p:sp>
          <p:nvSpPr>
            <p:cNvPr id="719" name="WI blinded proof of correct evaluation"/>
            <p:cNvSpPr txBox="1"/>
            <p:nvPr/>
          </p:nvSpPr>
          <p:spPr>
            <a:xfrm>
              <a:off x="50482" y="605580"/>
              <a:ext cx="4316730" cy="992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32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t>WI blinded proof of correct evaluation</a:t>
              </a:r>
              <a:r>
                <a:rPr>
                  <a:solidFill>
                    <a:srgbClr val="FFFFFF"/>
                  </a:solidFill>
                </a:rPr>
                <a:t>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 animBg="1" advAuto="0"/>
      <p:bldP spid="713" grpId="0" animBg="1" advAuto="0"/>
      <p:bldP spid="714" grpId="0" animBg="1" advAuto="0"/>
      <p:bldP spid="717" grpId="0" animBg="1" advAuto="0"/>
      <p:bldP spid="720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itle 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dirty="0"/>
              <a:t>Abstracting our construction</a:t>
            </a:r>
          </a:p>
        </p:txBody>
      </p:sp>
      <p:sp>
        <p:nvSpPr>
          <p:cNvPr id="723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41400" y="6356351"/>
            <a:ext cx="341000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grpSp>
        <p:nvGrpSpPr>
          <p:cNvPr id="726" name="Rectangle 18"/>
          <p:cNvGrpSpPr/>
          <p:nvPr/>
        </p:nvGrpSpPr>
        <p:grpSpPr>
          <a:xfrm>
            <a:off x="7088506" y="1774493"/>
            <a:ext cx="4417695" cy="1282897"/>
            <a:chOff x="0" y="0"/>
            <a:chExt cx="4417693" cy="1282895"/>
          </a:xfrm>
        </p:grpSpPr>
        <p:sp>
          <p:nvSpPr>
            <p:cNvPr id="724" name="Rectangle"/>
            <p:cNvSpPr/>
            <p:nvPr/>
          </p:nvSpPr>
          <p:spPr>
            <a:xfrm>
              <a:off x="0" y="-1"/>
              <a:ext cx="4417694" cy="1282897"/>
            </a:xfrm>
            <a:prstGeom prst="rect">
              <a:avLst/>
            </a:prstGeom>
            <a:solidFill>
              <a:srgbClr val="FFFDA2">
                <a:alpha val="65000"/>
              </a:srgbClr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p:sp>
          <p:nvSpPr>
            <p:cNvPr id="725" name="RaiChoo Signing  (w/o public verification) [Hanzlik, Loss, Wagner, ‘23]"/>
            <p:cNvSpPr txBox="1"/>
            <p:nvPr/>
          </p:nvSpPr>
          <p:spPr>
            <a:xfrm>
              <a:off x="50482" y="39556"/>
              <a:ext cx="4316730" cy="12037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8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rPr dirty="0" err="1"/>
                <a:t>RaiChoo</a:t>
              </a:r>
              <a:r>
                <a:rPr dirty="0"/>
                <a:t> Signing </a:t>
              </a:r>
              <a:br>
                <a:rPr dirty="0"/>
              </a:br>
              <a:r>
                <a:rPr dirty="0"/>
                <a:t>(w/o public verification)</a:t>
              </a:r>
              <a:br>
                <a:rPr dirty="0"/>
              </a:br>
              <a:r>
                <a:rPr sz="2000" dirty="0"/>
                <a:t>[Hanzlik, Loss, Wagner, ‘23]</a:t>
              </a:r>
            </a:p>
          </p:txBody>
        </p:sp>
      </p:grpSp>
      <p:grpSp>
        <p:nvGrpSpPr>
          <p:cNvPr id="729" name="Rectangle 19"/>
          <p:cNvGrpSpPr/>
          <p:nvPr/>
        </p:nvGrpSpPr>
        <p:grpSpPr>
          <a:xfrm>
            <a:off x="7082790" y="3123039"/>
            <a:ext cx="4417695" cy="2203508"/>
            <a:chOff x="0" y="0"/>
            <a:chExt cx="4417693" cy="2203507"/>
          </a:xfrm>
        </p:grpSpPr>
        <p:sp>
          <p:nvSpPr>
            <p:cNvPr id="727" name="Rectangle"/>
            <p:cNvSpPr/>
            <p:nvPr/>
          </p:nvSpPr>
          <p:spPr>
            <a:xfrm>
              <a:off x="0" y="0"/>
              <a:ext cx="4417694" cy="2203508"/>
            </a:xfrm>
            <a:prstGeom prst="rect">
              <a:avLst/>
            </a:prstGeom>
            <a:solidFill>
              <a:srgbClr val="FFFDA2">
                <a:alpha val="65000"/>
              </a:srgbClr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 dirty="0"/>
            </a:p>
          </p:txBody>
        </p:sp>
        <p:sp>
          <p:nvSpPr>
            <p:cNvPr id="728" name="WI blinded proof of correct evaluation"/>
            <p:cNvSpPr txBox="1"/>
            <p:nvPr/>
          </p:nvSpPr>
          <p:spPr>
            <a:xfrm>
              <a:off x="50482" y="605580"/>
              <a:ext cx="4316730" cy="992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32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t>WI blinded proof of correct evaluation</a:t>
              </a:r>
              <a:r>
                <a:rPr>
                  <a:solidFill>
                    <a:srgbClr val="FFFFFF"/>
                  </a:solidFill>
                </a:rPr>
                <a:t>  </a:t>
              </a:r>
            </a:p>
          </p:txBody>
        </p:sp>
      </p:grpSp>
      <p:sp>
        <p:nvSpPr>
          <p:cNvPr id="730" name="TextBox 20"/>
          <p:cNvSpPr txBox="1"/>
          <p:nvPr/>
        </p:nvSpPr>
        <p:spPr>
          <a:xfrm>
            <a:off x="1054268" y="1285437"/>
            <a:ext cx="1139629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CT-CDH</a:t>
            </a:r>
          </a:p>
        </p:txBody>
      </p:sp>
      <p:sp>
        <p:nvSpPr>
          <p:cNvPr id="731" name="TextBox 21"/>
          <p:cNvSpPr txBox="1"/>
          <p:nvPr/>
        </p:nvSpPr>
        <p:spPr>
          <a:xfrm>
            <a:off x="7128510" y="1261207"/>
            <a:ext cx="1139629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CDH</a:t>
            </a:r>
          </a:p>
        </p:txBody>
      </p:sp>
      <p:grpSp>
        <p:nvGrpSpPr>
          <p:cNvPr id="734" name="Rectangle 23"/>
          <p:cNvGrpSpPr/>
          <p:nvPr/>
        </p:nvGrpSpPr>
        <p:grpSpPr>
          <a:xfrm>
            <a:off x="1008549" y="3123039"/>
            <a:ext cx="4417694" cy="2203508"/>
            <a:chOff x="0" y="0"/>
            <a:chExt cx="4417693" cy="2203507"/>
          </a:xfrm>
        </p:grpSpPr>
        <p:sp>
          <p:nvSpPr>
            <p:cNvPr id="732" name="Rectangle"/>
            <p:cNvSpPr/>
            <p:nvPr/>
          </p:nvSpPr>
          <p:spPr>
            <a:xfrm>
              <a:off x="0" y="0"/>
              <a:ext cx="4417694" cy="2203508"/>
            </a:xfrm>
            <a:prstGeom prst="rect">
              <a:avLst/>
            </a:prstGeom>
            <a:solidFill>
              <a:srgbClr val="FFFDA2">
                <a:alpha val="65000"/>
              </a:srgbClr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 dirty="0"/>
            </a:p>
          </p:txBody>
        </p:sp>
        <p:sp>
          <p:nvSpPr>
            <p:cNvPr id="733" name="WI blinded proof of correct evaluation"/>
            <p:cNvSpPr txBox="1"/>
            <p:nvPr/>
          </p:nvSpPr>
          <p:spPr>
            <a:xfrm>
              <a:off x="50482" y="605580"/>
              <a:ext cx="4316730" cy="992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32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t>WI blinded proof of correct evaluation</a:t>
              </a:r>
              <a:r>
                <a:rPr>
                  <a:solidFill>
                    <a:srgbClr val="FFFFFF"/>
                  </a:solidFill>
                </a:rPr>
                <a:t>  </a:t>
              </a:r>
            </a:p>
          </p:txBody>
        </p:sp>
      </p:grpSp>
      <p:grpSp>
        <p:nvGrpSpPr>
          <p:cNvPr id="737" name="Rectangle 24"/>
          <p:cNvGrpSpPr/>
          <p:nvPr/>
        </p:nvGrpSpPr>
        <p:grpSpPr>
          <a:xfrm>
            <a:off x="1008549" y="1774492"/>
            <a:ext cx="4417695" cy="1282899"/>
            <a:chOff x="0" y="-1"/>
            <a:chExt cx="4417694" cy="1282897"/>
          </a:xfrm>
        </p:grpSpPr>
        <p:sp>
          <p:nvSpPr>
            <p:cNvPr id="735" name="Rectangle"/>
            <p:cNvSpPr/>
            <p:nvPr/>
          </p:nvSpPr>
          <p:spPr>
            <a:xfrm>
              <a:off x="0" y="-1"/>
              <a:ext cx="4417694" cy="1282897"/>
            </a:xfrm>
            <a:prstGeom prst="rect">
              <a:avLst/>
            </a:prstGeom>
            <a:solidFill>
              <a:srgbClr val="FFFDA2">
                <a:alpha val="65000"/>
              </a:srgbClr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 dirty="0"/>
            </a:p>
          </p:txBody>
        </p:sp>
        <p:sp>
          <p:nvSpPr>
            <p:cNvPr id="736" name="BLS Signing  (w/o public verification)"/>
            <p:cNvSpPr txBox="1"/>
            <p:nvPr/>
          </p:nvSpPr>
          <p:spPr>
            <a:xfrm>
              <a:off x="50482" y="164396"/>
              <a:ext cx="4316730" cy="954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8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rPr lang="en-US" dirty="0"/>
                <a:t>Blind </a:t>
              </a:r>
              <a:r>
                <a:rPr dirty="0"/>
                <a:t>BLS Signing </a:t>
              </a:r>
              <a:br>
                <a:rPr dirty="0"/>
              </a:br>
              <a:r>
                <a:rPr dirty="0"/>
                <a:t>(w/o public verification)</a:t>
              </a:r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t>Caveat – Weak OMUF</a:t>
            </a:r>
          </a:p>
        </p:txBody>
      </p:sp>
      <p:sp>
        <p:nvSpPr>
          <p:cNvPr id="470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09600" y="1438863"/>
            <a:ext cx="10972801" cy="65598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rPr lang="en-US" dirty="0"/>
              <a:t>Both</a:t>
            </a:r>
            <a:r>
              <a:rPr dirty="0"/>
              <a:t> scheme</a:t>
            </a:r>
            <a:r>
              <a:rPr lang="en-US" dirty="0"/>
              <a:t>s</a:t>
            </a:r>
            <a:r>
              <a:rPr dirty="0"/>
              <a:t> only satisf</a:t>
            </a:r>
            <a:r>
              <a:rPr lang="en-US" dirty="0"/>
              <a:t>y</a:t>
            </a:r>
            <a:r>
              <a:rPr dirty="0"/>
              <a:t> a weaker notion of OMUF</a:t>
            </a:r>
          </a:p>
        </p:txBody>
      </p:sp>
      <p:sp>
        <p:nvSpPr>
          <p:cNvPr id="471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50776" y="6356351"/>
            <a:ext cx="331624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 dirty="0"/>
          </a:p>
        </p:txBody>
      </p:sp>
      <p:sp>
        <p:nvSpPr>
          <p:cNvPr id="472" name="TextBox 4"/>
          <p:cNvSpPr txBox="1"/>
          <p:nvPr/>
        </p:nvSpPr>
        <p:spPr>
          <a:xfrm>
            <a:off x="1940780" y="2642185"/>
            <a:ext cx="3314370" cy="174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t>Adversary cannot produce more signatures than # of </a:t>
            </a:r>
            <a:r>
              <a:rPr u="sng"/>
              <a:t>started</a:t>
            </a:r>
            <a:r>
              <a:t> sessions</a:t>
            </a:r>
          </a:p>
        </p:txBody>
      </p:sp>
      <p:sp>
        <p:nvSpPr>
          <p:cNvPr id="473" name="TextBox 5"/>
          <p:cNvSpPr txBox="1"/>
          <p:nvPr/>
        </p:nvSpPr>
        <p:spPr>
          <a:xfrm>
            <a:off x="7080414" y="2642185"/>
            <a:ext cx="3314370" cy="174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t>Adversary cannot produce more signatures than # of </a:t>
            </a:r>
            <a:r>
              <a:rPr u="sng"/>
              <a:t>completed</a:t>
            </a:r>
            <a:r>
              <a:t> sessions</a:t>
            </a:r>
          </a:p>
        </p:txBody>
      </p:sp>
      <p:sp>
        <p:nvSpPr>
          <p:cNvPr id="474" name="TextBox 6"/>
          <p:cNvSpPr txBox="1"/>
          <p:nvPr/>
        </p:nvSpPr>
        <p:spPr>
          <a:xfrm>
            <a:off x="5113571" y="3319293"/>
            <a:ext cx="2108424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vs</a:t>
            </a:r>
          </a:p>
        </p:txBody>
      </p:sp>
      <p:grpSp>
        <p:nvGrpSpPr>
          <p:cNvPr id="477" name="TextBox 7"/>
          <p:cNvGrpSpPr/>
          <p:nvPr/>
        </p:nvGrpSpPr>
        <p:grpSpPr>
          <a:xfrm>
            <a:off x="681384" y="4438601"/>
            <a:ext cx="6586330" cy="1917750"/>
            <a:chOff x="0" y="0"/>
            <a:chExt cx="6586329" cy="1917749"/>
          </a:xfrm>
        </p:grpSpPr>
        <p:sp>
          <p:nvSpPr>
            <p:cNvPr id="475" name="Shape"/>
            <p:cNvSpPr/>
            <p:nvPr/>
          </p:nvSpPr>
          <p:spPr>
            <a:xfrm>
              <a:off x="0" y="0"/>
              <a:ext cx="6586330" cy="191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961"/>
                  </a:moveTo>
                  <a:lnTo>
                    <a:pt x="3600" y="4961"/>
                  </a:lnTo>
                  <a:lnTo>
                    <a:pt x="10106" y="0"/>
                  </a:lnTo>
                  <a:lnTo>
                    <a:pt x="9000" y="4961"/>
                  </a:lnTo>
                  <a:lnTo>
                    <a:pt x="21600" y="4961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7734"/>
                  </a:lnTo>
                  <a:close/>
                </a:path>
              </a:pathLst>
            </a:custGeom>
            <a:solidFill>
              <a:srgbClr val="FFFDA2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p:sp>
          <p:nvSpPr>
            <p:cNvPr id="476" name="(Likely) often sufficient (e.g., anonymous tokens), but not always (e.g.,  fair exchange from [Hanzlik, Loss, Thyagarajan, Wagner, ‘24])"/>
            <p:cNvSpPr txBox="1"/>
            <p:nvPr/>
          </p:nvSpPr>
          <p:spPr>
            <a:xfrm>
              <a:off x="0" y="440420"/>
              <a:ext cx="6586330" cy="140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2879" tIns="182879" rIns="182879" bIns="182879" numCol="1" anchor="t">
              <a:spAutoFit/>
            </a:bodyPr>
            <a:lstStyle/>
            <a:p>
              <a:pPr>
                <a:defRPr sz="2400">
                  <a:latin typeface="+mn-lt"/>
                  <a:ea typeface="+mn-ea"/>
                  <a:cs typeface="+mn-cs"/>
                  <a:sym typeface="Candara"/>
                </a:defRPr>
              </a:pPr>
              <a:r>
                <a:rPr dirty="0"/>
                <a:t>(Likely) often sufficient (e.g., anonymous tokens), but not always (e.g.,  fair exchange from </a:t>
              </a:r>
              <a:r>
                <a:rPr dirty="0">
                  <a:solidFill>
                    <a:srgbClr val="C00000"/>
                  </a:solidFill>
                </a:rPr>
                <a:t>[Hanzlik, Loss, Thyagarajan, Wagner, ‘24]</a:t>
              </a:r>
              <a:r>
                <a:rPr dirty="0"/>
                <a:t>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  <p:bldP spid="473" grpId="3" animBg="1" advAuto="0"/>
      <p:bldP spid="474" grpId="2" animBg="1" advAuto="0"/>
      <p:bldP spid="477" grpId="4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Rounded Rectangle"/>
          <p:cNvSpPr/>
          <p:nvPr/>
        </p:nvSpPr>
        <p:spPr>
          <a:xfrm>
            <a:off x="811921" y="1708985"/>
            <a:ext cx="2517130" cy="1767538"/>
          </a:xfrm>
          <a:prstGeom prst="roundRect">
            <a:avLst>
              <a:gd name="adj" fmla="val 13429"/>
            </a:avLst>
          </a:prstGeom>
          <a:solidFill>
            <a:srgbClr val="EEDCDC">
              <a:alpha val="6945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61603" y="6199289"/>
            <a:ext cx="320797" cy="320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pic>
        <p:nvPicPr>
          <p:cNvPr id="43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488" y="2239283"/>
            <a:ext cx="1860293" cy="206699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traight Arrow Connector 5"/>
          <p:cNvSpPr/>
          <p:nvPr/>
        </p:nvSpPr>
        <p:spPr>
          <a:xfrm>
            <a:off x="5463728" y="3217184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1" name="TextBox 8"/>
              <p:cNvSpPr txBox="1"/>
              <p:nvPr/>
            </p:nvSpPr>
            <p:spPr>
              <a:xfrm>
                <a:off x="6810268" y="1854117"/>
                <a:ext cx="974187" cy="2499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𝔾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41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268" y="1854117"/>
                <a:ext cx="974187" cy="249987"/>
              </a:xfrm>
              <a:prstGeom prst="rect">
                <a:avLst/>
              </a:prstGeom>
              <a:blipFill>
                <a:blip r:embed="rId4"/>
                <a:stretch>
                  <a:fillRect l="-11688" r="-11688" b="-7619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2" name="Straight Arrow Connector 12"/>
          <p:cNvSpPr/>
          <p:nvPr/>
        </p:nvSpPr>
        <p:spPr>
          <a:xfrm flipH="1" flipV="1">
            <a:off x="5484164" y="235364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3" name="TextBox 17"/>
              <p:cNvSpPr txBox="1"/>
              <p:nvPr/>
            </p:nvSpPr>
            <p:spPr>
              <a:xfrm>
                <a:off x="3644900" y="1016000"/>
                <a:ext cx="1336876" cy="2763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3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3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900" y="1016000"/>
                <a:ext cx="1336876" cy="276353"/>
              </a:xfrm>
              <a:prstGeom prst="rect">
                <a:avLst/>
              </a:prstGeom>
              <a:blipFill>
                <a:blip r:embed="rId5"/>
                <a:stretch>
                  <a:fillRect l="-9434" r="-7547" b="-909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6" name="TextBox 2"/>
          <p:cNvGrpSpPr/>
          <p:nvPr/>
        </p:nvGrpSpPr>
        <p:grpSpPr>
          <a:xfrm>
            <a:off x="3143860" y="1956883"/>
            <a:ext cx="2319867" cy="3223950"/>
            <a:chOff x="0" y="0"/>
            <a:chExt cx="2319866" cy="3223949"/>
          </a:xfrm>
        </p:grpSpPr>
        <p:sp>
          <p:nvSpPr>
            <p:cNvPr id="444" name="Rectangle"/>
            <p:cNvSpPr/>
            <p:nvPr/>
          </p:nvSpPr>
          <p:spPr>
            <a:xfrm>
              <a:off x="0" y="-1"/>
              <a:ext cx="2319867" cy="3223951"/>
            </a:xfrm>
            <a:prstGeom prst="rect">
              <a:avLst/>
            </a:prstGeom>
            <a:solidFill>
              <a:srgbClr val="F2F2F2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z="40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5" name="Text"/>
                <p:cNvSpPr txBox="1"/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b">
                  <a:spAutoFit/>
                </a:bodyPr>
                <a:lstStyle>
                  <a:lvl1pPr algn="ctr">
                    <a:defRPr sz="4000">
                      <a:latin typeface="Cambria Math"/>
                      <a:ea typeface="Cambria Math"/>
                      <a:cs typeface="Cambria Math"/>
                      <a:sym typeface="Cambria Math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oMath>
                    </m:oMathPara>
                  </a14:m>
                  <a:endParaRPr sz="3667"/>
                </a:p>
              </p:txBody>
            </p:sp>
          </mc:Choice>
          <mc:Fallback xmlns="">
            <p:sp>
              <p:nvSpPr>
                <p:cNvPr id="445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7" name="Straight Arrow Connector 16"/>
          <p:cNvSpPr/>
          <p:nvPr/>
        </p:nvSpPr>
        <p:spPr>
          <a:xfrm flipH="1">
            <a:off x="4314011" y="1466582"/>
            <a:ext cx="3" cy="4903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50" name="Rounded Rectangle 22"/>
          <p:cNvGrpSpPr/>
          <p:nvPr/>
        </p:nvGrpSpPr>
        <p:grpSpPr>
          <a:xfrm>
            <a:off x="917011" y="2184768"/>
            <a:ext cx="988743" cy="912801"/>
            <a:chOff x="0" y="0"/>
            <a:chExt cx="988741" cy="912800"/>
          </a:xfrm>
        </p:grpSpPr>
        <p:sp>
          <p:nvSpPr>
            <p:cNvPr id="448" name="Rounded Rectangle"/>
            <p:cNvSpPr/>
            <p:nvPr/>
          </p:nvSpPr>
          <p:spPr>
            <a:xfrm>
              <a:off x="0" y="0"/>
              <a:ext cx="988742" cy="912801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9" name="DH"/>
            <p:cNvSpPr txBox="1"/>
            <p:nvPr/>
          </p:nvSpPr>
          <p:spPr>
            <a:xfrm>
              <a:off x="95041" y="234021"/>
              <a:ext cx="798660" cy="444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latin typeface="+mn-lt"/>
                  <a:ea typeface="+mn-ea"/>
                  <a:cs typeface="+mn-cs"/>
                  <a:sym typeface="Candara"/>
                </a:defRPr>
              </a:lvl1pPr>
            </a:lstStyle>
            <a:p>
              <a:r>
                <a:t>DH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1" name="TextBox 23"/>
              <p:cNvSpPr txBox="1"/>
              <p:nvPr/>
            </p:nvSpPr>
            <p:spPr>
              <a:xfrm>
                <a:off x="1070978" y="3107191"/>
                <a:ext cx="96661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𝑐𝑛𝑡</m:t>
                      </m:r>
                      <m:r>
                        <m:rPr>
                          <m:nor/>
                        </m:rPr>
                        <a:rPr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++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451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978" y="3107191"/>
                <a:ext cx="966611" cy="369332"/>
              </a:xfrm>
              <a:prstGeom prst="rect">
                <a:avLst/>
              </a:prstGeom>
              <a:blipFill>
                <a:blip r:embed="rId7"/>
                <a:stretch>
                  <a:fillRect l="-5195" r="-6494" b="-1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2" name="Straight Arrow Connector 24"/>
          <p:cNvSpPr/>
          <p:nvPr/>
        </p:nvSpPr>
        <p:spPr>
          <a:xfrm flipH="1">
            <a:off x="1907420" y="2346663"/>
            <a:ext cx="1236441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3" name="Straight Arrow Connector 26"/>
          <p:cNvSpPr/>
          <p:nvPr/>
        </p:nvSpPr>
        <p:spPr>
          <a:xfrm>
            <a:off x="1907420" y="2863705"/>
            <a:ext cx="1236441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TextBox 39"/>
              <p:cNvSpPr txBox="1"/>
              <p:nvPr/>
            </p:nvSpPr>
            <p:spPr>
              <a:xfrm>
                <a:off x="10439876" y="4375644"/>
                <a:ext cx="1312184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OMUF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455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9876" y="4375644"/>
                <a:ext cx="1312184" cy="833300"/>
              </a:xfrm>
              <a:prstGeom prst="rect">
                <a:avLst/>
              </a:prstGeom>
              <a:blipFill>
                <a:blip r:embed="rId8"/>
                <a:stretch>
                  <a:fillRect l="-11538" t="-6061" b="-16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6" name="TextBox 6"/>
              <p:cNvSpPr txBox="1"/>
              <p:nvPr/>
            </p:nvSpPr>
            <p:spPr>
              <a:xfrm>
                <a:off x="2018855" y="1854117"/>
                <a:ext cx="974187" cy="2499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𝔾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5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855" y="1854117"/>
                <a:ext cx="974187" cy="249987"/>
              </a:xfrm>
              <a:prstGeom prst="rect">
                <a:avLst/>
              </a:prstGeom>
              <a:blipFill>
                <a:blip r:embed="rId9"/>
                <a:stretch>
                  <a:fillRect l="-10256" r="-11538" b="-7619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7" name="TextBox 7"/>
              <p:cNvSpPr txBox="1"/>
              <p:nvPr/>
            </p:nvSpPr>
            <p:spPr>
              <a:xfrm>
                <a:off x="3176715" y="5206641"/>
                <a:ext cx="2261730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Chosen-target CDH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ℬ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45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715" y="5206641"/>
                <a:ext cx="2261730" cy="833300"/>
              </a:xfrm>
              <a:prstGeom prst="rect">
                <a:avLst/>
              </a:prstGeom>
              <a:blipFill>
                <a:blip r:embed="rId10"/>
                <a:stretch>
                  <a:fillRect t="-4478" r="-1676" b="-149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8" name="Straight Arrow Connector 10"/>
          <p:cNvSpPr/>
          <p:nvPr/>
        </p:nvSpPr>
        <p:spPr>
          <a:xfrm flipH="1" flipV="1">
            <a:off x="5484164" y="3978099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TextBox 11"/>
              <p:cNvSpPr txBox="1"/>
              <p:nvPr/>
            </p:nvSpPr>
            <p:spPr>
              <a:xfrm>
                <a:off x="6008616" y="2698551"/>
                <a:ext cx="1142742" cy="23540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 dirty="0">
                  <a:solidFill>
                    <a:srgbClr val="008F21"/>
                  </a:solidFill>
                </a:endParaRPr>
              </a:p>
            </p:txBody>
          </p:sp>
        </mc:Choice>
        <mc:Fallback xmlns="">
          <p:sp>
            <p:nvSpPr>
              <p:cNvPr id="459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616" y="2698551"/>
                <a:ext cx="1142742" cy="235408"/>
              </a:xfrm>
              <a:prstGeom prst="rect">
                <a:avLst/>
              </a:prstGeom>
              <a:blipFill>
                <a:blip r:embed="rId11"/>
                <a:stretch>
                  <a:fillRect l="-10989" r="-9890" b="-9473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TextBox 13"/>
              <p:cNvSpPr txBox="1"/>
              <p:nvPr/>
            </p:nvSpPr>
            <p:spPr>
              <a:xfrm>
                <a:off x="7233352" y="3473978"/>
                <a:ext cx="128017" cy="1607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60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352" y="3473978"/>
                <a:ext cx="128017" cy="160732"/>
              </a:xfrm>
              <a:prstGeom prst="rect">
                <a:avLst/>
              </a:prstGeom>
              <a:blipFill>
                <a:blip r:embed="rId12"/>
                <a:stretch>
                  <a:fillRect l="-54545" r="-81818" b="-142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1" name="Straight Arrow Connector 14"/>
          <p:cNvSpPr/>
          <p:nvPr/>
        </p:nvSpPr>
        <p:spPr>
          <a:xfrm>
            <a:off x="5498393" y="4791142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TextBox 15"/>
              <p:cNvSpPr txBox="1"/>
              <p:nvPr/>
            </p:nvSpPr>
            <p:spPr>
              <a:xfrm>
                <a:off x="6860027" y="4217999"/>
                <a:ext cx="980076" cy="4308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sz="2800" dirty="0">
                  <a:solidFill>
                    <a:srgbClr val="E46C0A"/>
                  </a:solidFill>
                </a:endParaRPr>
              </a:p>
            </p:txBody>
          </p:sp>
        </mc:Choice>
        <mc:Fallback xmlns="">
          <p:sp>
            <p:nvSpPr>
              <p:cNvPr id="462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027" y="4217999"/>
                <a:ext cx="980076" cy="430887"/>
              </a:xfrm>
              <a:prstGeom prst="rect">
                <a:avLst/>
              </a:prstGeom>
              <a:blipFill>
                <a:blip r:embed="rId13"/>
                <a:stretch>
                  <a:fillRect l="-3846" t="-2857" r="-2564" b="-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TextBox 20"/>
              <p:cNvSpPr txBox="1"/>
              <p:nvPr/>
            </p:nvSpPr>
            <p:spPr>
              <a:xfrm>
                <a:off x="7361370" y="2721057"/>
                <a:ext cx="1248297" cy="28240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3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370" y="2721057"/>
                <a:ext cx="1248297" cy="282404"/>
              </a:xfrm>
              <a:prstGeom prst="rect">
                <a:avLst/>
              </a:prstGeom>
              <a:blipFill>
                <a:blip r:embed="rId14"/>
                <a:stretch>
                  <a:fillRect l="-4040" r="-5051" b="-478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6" name="Group"/>
          <p:cNvGrpSpPr/>
          <p:nvPr/>
        </p:nvGrpSpPr>
        <p:grpSpPr>
          <a:xfrm>
            <a:off x="2129315" y="4546168"/>
            <a:ext cx="4687885" cy="1852313"/>
            <a:chOff x="0" y="0"/>
            <a:chExt cx="4687884" cy="1852311"/>
          </a:xfrm>
        </p:grpSpPr>
        <p:sp>
          <p:nvSpPr>
            <p:cNvPr id="464" name="Quote Bubble"/>
            <p:cNvSpPr/>
            <p:nvPr/>
          </p:nvSpPr>
          <p:spPr>
            <a:xfrm>
              <a:off x="0" y="0"/>
              <a:ext cx="4687884" cy="1852311"/>
            </a:xfrm>
            <a:prstGeom prst="wedgeEllipseCallout">
              <a:avLst>
                <a:gd name="adj1" fmla="val -40473"/>
                <a:gd name="adj2" fmla="val -118133"/>
              </a:avLst>
            </a:prstGeom>
            <a:solidFill>
              <a:srgbClr val="F2DCDB"/>
            </a:solidFill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65" name="Reduction needs DH oracle at the “start” of each session."/>
            <p:cNvSpPr txBox="1"/>
            <p:nvPr/>
          </p:nvSpPr>
          <p:spPr>
            <a:xfrm>
              <a:off x="444849" y="520140"/>
              <a:ext cx="3977536" cy="896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solidFill>
                    <a:srgbClr val="C00000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r>
                <a:t>Reduction needs DH oracle at the “start” of each session.</a:t>
              </a:r>
            </a:p>
          </p:txBody>
        </p:sp>
      </p:grpSp>
      <p:sp>
        <p:nvSpPr>
          <p:cNvPr id="467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dirty="0"/>
              <a:t>Caveat – </a:t>
            </a:r>
            <a:r>
              <a:rPr lang="en-US" dirty="0"/>
              <a:t>Why </a:t>
            </a:r>
            <a:r>
              <a:rPr dirty="0"/>
              <a:t>Weak OMUF</a:t>
            </a:r>
            <a:r>
              <a:rPr lang="en-US" dirty="0"/>
              <a:t>?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8">
                <a:extLst>
                  <a:ext uri="{FF2B5EF4-FFF2-40B4-BE49-F238E27FC236}">
                    <a16:creationId xmlns:a16="http://schemas.microsoft.com/office/drawing/2014/main" id="{7D7E51A6-107C-15C2-A327-3C506C7391CA}"/>
                  </a:ext>
                </a:extLst>
              </p:cNvPr>
              <p:cNvSpPr txBox="1"/>
              <p:nvPr/>
            </p:nvSpPr>
            <p:spPr>
              <a:xfrm>
                <a:off x="2286034" y="2488333"/>
                <a:ext cx="439827" cy="20177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28">
                <a:extLst>
                  <a:ext uri="{FF2B5EF4-FFF2-40B4-BE49-F238E27FC236}">
                    <a16:creationId xmlns:a16="http://schemas.microsoft.com/office/drawing/2014/main" id="{7D7E51A6-107C-15C2-A327-3C506C739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34" y="2488333"/>
                <a:ext cx="439827" cy="201779"/>
              </a:xfrm>
              <a:prstGeom prst="rect">
                <a:avLst/>
              </a:prstGeom>
              <a:blipFill>
                <a:blip r:embed="rId15"/>
                <a:stretch>
                  <a:fillRect l="-11429" r="-17143" b="-9411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3D2DCDA-F908-7C04-AB99-DB4C2B679759}"/>
              </a:ext>
            </a:extLst>
          </p:cNvPr>
          <p:cNvSpPr txBox="1"/>
          <p:nvPr/>
        </p:nvSpPr>
        <p:spPr>
          <a:xfrm>
            <a:off x="4735773" y="46402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2" animBg="1" advAuto="0"/>
      <p:bldP spid="466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2022187-FAE2-0957-5ADA-735BFB5399CF}"/>
              </a:ext>
            </a:extLst>
          </p:cNvPr>
          <p:cNvGrpSpPr/>
          <p:nvPr/>
        </p:nvGrpSpPr>
        <p:grpSpPr>
          <a:xfrm>
            <a:off x="811921" y="3434269"/>
            <a:ext cx="2517130" cy="1767538"/>
            <a:chOff x="811921" y="3434269"/>
            <a:chExt cx="2517130" cy="1767538"/>
          </a:xfrm>
        </p:grpSpPr>
        <p:sp>
          <p:nvSpPr>
            <p:cNvPr id="437" name="Rounded Rectangle"/>
            <p:cNvSpPr/>
            <p:nvPr/>
          </p:nvSpPr>
          <p:spPr>
            <a:xfrm>
              <a:off x="811921" y="3434269"/>
              <a:ext cx="2517130" cy="1767538"/>
            </a:xfrm>
            <a:prstGeom prst="roundRect">
              <a:avLst>
                <a:gd name="adj" fmla="val 13429"/>
              </a:avLst>
            </a:prstGeom>
            <a:solidFill>
              <a:srgbClr val="EEDCDC">
                <a:alpha val="69456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grpSp>
          <p:nvGrpSpPr>
            <p:cNvPr id="450" name="Rounded Rectangle 22"/>
            <p:cNvGrpSpPr/>
            <p:nvPr/>
          </p:nvGrpSpPr>
          <p:grpSpPr>
            <a:xfrm>
              <a:off x="917011" y="3910052"/>
              <a:ext cx="988743" cy="912801"/>
              <a:chOff x="0" y="0"/>
              <a:chExt cx="988741" cy="912800"/>
            </a:xfrm>
          </p:grpSpPr>
          <p:sp>
            <p:nvSpPr>
              <p:cNvPr id="448" name="Rounded Rectangle"/>
              <p:cNvSpPr/>
              <p:nvPr/>
            </p:nvSpPr>
            <p:spPr>
              <a:xfrm>
                <a:off x="0" y="0"/>
                <a:ext cx="988742" cy="912801"/>
              </a:xfrm>
              <a:prstGeom prst="roundRect">
                <a:avLst>
                  <a:gd name="adj" fmla="val 16667"/>
                </a:avLst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9" name="DH"/>
              <p:cNvSpPr txBox="1"/>
              <p:nvPr/>
            </p:nvSpPr>
            <p:spPr>
              <a:xfrm>
                <a:off x="95041" y="234021"/>
                <a:ext cx="798660" cy="4447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2800">
                    <a:latin typeface="+mn-lt"/>
                    <a:ea typeface="+mn-ea"/>
                    <a:cs typeface="+mn-cs"/>
                    <a:sym typeface="Candara"/>
                  </a:defRPr>
                </a:lvl1pPr>
              </a:lstStyle>
              <a:p>
                <a:r>
                  <a:t>DH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1" name="TextBox 23"/>
                <p:cNvSpPr txBox="1"/>
                <p:nvPr/>
              </p:nvSpPr>
              <p:spPr>
                <a:xfrm>
                  <a:off x="1070978" y="4832475"/>
                  <a:ext cx="966611" cy="369332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𝑐𝑛𝑡</m:t>
                        </m:r>
                        <m:r>
                          <m:rPr>
                            <m:nor/>
                          </m:rPr>
                          <a:rPr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oMath>
                    </m:oMathPara>
                  </a14:m>
                  <a:endParaRPr sz="2400" dirty="0"/>
                </a:p>
              </p:txBody>
            </p:sp>
          </mc:Choice>
          <mc:Fallback xmlns="">
            <p:sp>
              <p:nvSpPr>
                <p:cNvPr id="451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978" y="4832475"/>
                  <a:ext cx="96661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5195" r="-6494" b="-10000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2" name="Straight Arrow Connector 24"/>
            <p:cNvSpPr/>
            <p:nvPr/>
          </p:nvSpPr>
          <p:spPr>
            <a:xfrm flipH="1">
              <a:off x="1907420" y="4071947"/>
              <a:ext cx="1236441" cy="1"/>
            </a:xfrm>
            <a:prstGeom prst="line">
              <a:avLst/>
            </a:prstGeom>
            <a:ln w="1905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53" name="Straight Arrow Connector 26"/>
            <p:cNvSpPr/>
            <p:nvPr/>
          </p:nvSpPr>
          <p:spPr>
            <a:xfrm>
              <a:off x="1907420" y="4588989"/>
              <a:ext cx="1236441" cy="1"/>
            </a:xfrm>
            <a:prstGeom prst="line">
              <a:avLst/>
            </a:prstGeom>
            <a:ln w="1905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6" name="TextBox 6"/>
                <p:cNvSpPr txBox="1"/>
                <p:nvPr/>
              </p:nvSpPr>
              <p:spPr>
                <a:xfrm>
                  <a:off x="2018855" y="3579401"/>
                  <a:ext cx="974187" cy="249987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𝔾</m:t>
                        </m:r>
                      </m:oMath>
                    </m:oMathPara>
                  </a14:m>
                  <a:endParaRPr sz="2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456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855" y="3579401"/>
                  <a:ext cx="974187" cy="249987"/>
                </a:xfrm>
                <a:prstGeom prst="rect">
                  <a:avLst/>
                </a:prstGeom>
                <a:blipFill>
                  <a:blip r:embed="rId4"/>
                  <a:stretch>
                    <a:fillRect l="-10256" r="-11538" b="-76190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28">
                  <a:extLst>
                    <a:ext uri="{FF2B5EF4-FFF2-40B4-BE49-F238E27FC236}">
                      <a16:creationId xmlns:a16="http://schemas.microsoft.com/office/drawing/2014/main" id="{7D7E51A6-107C-15C2-A327-3C506C7391CA}"/>
                    </a:ext>
                  </a:extLst>
                </p:cNvPr>
                <p:cNvSpPr txBox="1"/>
                <p:nvPr/>
              </p:nvSpPr>
              <p:spPr>
                <a:xfrm>
                  <a:off x="2286034" y="4213617"/>
                  <a:ext cx="439827" cy="201779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28">
                  <a:extLst>
                    <a:ext uri="{FF2B5EF4-FFF2-40B4-BE49-F238E27FC236}">
                      <a16:creationId xmlns:a16="http://schemas.microsoft.com/office/drawing/2014/main" id="{7D7E51A6-107C-15C2-A327-3C506C739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34" y="4213617"/>
                  <a:ext cx="439827" cy="201779"/>
                </a:xfrm>
                <a:prstGeom prst="rect">
                  <a:avLst/>
                </a:prstGeom>
                <a:blipFill>
                  <a:blip r:embed="rId5"/>
                  <a:stretch>
                    <a:fillRect l="-11429" r="-17143" b="-88235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61603" y="6199289"/>
            <a:ext cx="320797" cy="320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pic>
        <p:nvPicPr>
          <p:cNvPr id="439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488" y="2239283"/>
            <a:ext cx="1860293" cy="206699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traight Arrow Connector 5"/>
          <p:cNvSpPr/>
          <p:nvPr/>
        </p:nvSpPr>
        <p:spPr>
          <a:xfrm>
            <a:off x="5463728" y="3217184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1" name="TextBox 8"/>
              <p:cNvSpPr txBox="1"/>
              <p:nvPr/>
            </p:nvSpPr>
            <p:spPr>
              <a:xfrm>
                <a:off x="6810268" y="1854117"/>
                <a:ext cx="974187" cy="2499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𝔾</m:t>
                      </m:r>
                    </m:oMath>
                  </m:oMathPara>
                </a14:m>
                <a:endParaRPr sz="28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41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268" y="1854117"/>
                <a:ext cx="974187" cy="249987"/>
              </a:xfrm>
              <a:prstGeom prst="rect">
                <a:avLst/>
              </a:prstGeom>
              <a:blipFill>
                <a:blip r:embed="rId7"/>
                <a:stretch>
                  <a:fillRect l="-11688" r="-11688" b="-7619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2" name="Straight Arrow Connector 12"/>
          <p:cNvSpPr/>
          <p:nvPr/>
        </p:nvSpPr>
        <p:spPr>
          <a:xfrm flipH="1" flipV="1">
            <a:off x="5484164" y="235364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3" name="TextBox 17"/>
              <p:cNvSpPr txBox="1"/>
              <p:nvPr/>
            </p:nvSpPr>
            <p:spPr>
              <a:xfrm>
                <a:off x="3644900" y="1016000"/>
                <a:ext cx="1336876" cy="2763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3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3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900" y="1016000"/>
                <a:ext cx="1336876" cy="276353"/>
              </a:xfrm>
              <a:prstGeom prst="rect">
                <a:avLst/>
              </a:prstGeom>
              <a:blipFill>
                <a:blip r:embed="rId8"/>
                <a:stretch>
                  <a:fillRect l="-9434" r="-7547" b="-909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6" name="TextBox 2"/>
          <p:cNvGrpSpPr/>
          <p:nvPr/>
        </p:nvGrpSpPr>
        <p:grpSpPr>
          <a:xfrm>
            <a:off x="3143860" y="1956883"/>
            <a:ext cx="2319867" cy="3223950"/>
            <a:chOff x="0" y="0"/>
            <a:chExt cx="2319866" cy="3223949"/>
          </a:xfrm>
        </p:grpSpPr>
        <p:sp>
          <p:nvSpPr>
            <p:cNvPr id="444" name="Rectangle"/>
            <p:cNvSpPr/>
            <p:nvPr/>
          </p:nvSpPr>
          <p:spPr>
            <a:xfrm>
              <a:off x="0" y="-1"/>
              <a:ext cx="2319867" cy="3223951"/>
            </a:xfrm>
            <a:prstGeom prst="rect">
              <a:avLst/>
            </a:prstGeom>
            <a:solidFill>
              <a:srgbClr val="F2F2F2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sz="4000">
                  <a:latin typeface="+mn-lt"/>
                  <a:ea typeface="+mn-ea"/>
                  <a:cs typeface="+mn-cs"/>
                  <a:sym typeface="Candara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5" name="Text"/>
                <p:cNvSpPr txBox="1"/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b">
                  <a:spAutoFit/>
                </a:bodyPr>
                <a:lstStyle>
                  <a:lvl1pPr algn="ctr">
                    <a:defRPr sz="4000">
                      <a:latin typeface="Cambria Math"/>
                      <a:ea typeface="Cambria Math"/>
                      <a:cs typeface="Cambria Math"/>
                      <a:sym typeface="Cambria Math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oMath>
                    </m:oMathPara>
                  </a14:m>
                  <a:endParaRPr sz="3667"/>
                </a:p>
              </p:txBody>
            </p:sp>
          </mc:Choice>
          <mc:Fallback xmlns="">
            <p:sp>
              <p:nvSpPr>
                <p:cNvPr id="445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82" y="2532186"/>
                  <a:ext cx="2218903" cy="68700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7" name="Straight Arrow Connector 16"/>
          <p:cNvSpPr/>
          <p:nvPr/>
        </p:nvSpPr>
        <p:spPr>
          <a:xfrm flipH="1">
            <a:off x="4314011" y="1466582"/>
            <a:ext cx="3" cy="4903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TextBox 39"/>
              <p:cNvSpPr txBox="1"/>
              <p:nvPr/>
            </p:nvSpPr>
            <p:spPr>
              <a:xfrm>
                <a:off x="10439876" y="4375644"/>
                <a:ext cx="1312184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OMUF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455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9876" y="4375644"/>
                <a:ext cx="1312184" cy="833300"/>
              </a:xfrm>
              <a:prstGeom prst="rect">
                <a:avLst/>
              </a:prstGeom>
              <a:blipFill>
                <a:blip r:embed="rId10"/>
                <a:stretch>
                  <a:fillRect l="-11538" t="-6061" b="-16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7" name="TextBox 7"/>
              <p:cNvSpPr txBox="1"/>
              <p:nvPr/>
            </p:nvSpPr>
            <p:spPr>
              <a:xfrm>
                <a:off x="3176715" y="5206641"/>
                <a:ext cx="2261730" cy="8333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Chosen-target CDH adv.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ℬ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45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715" y="5206641"/>
                <a:ext cx="2261730" cy="833300"/>
              </a:xfrm>
              <a:prstGeom prst="rect">
                <a:avLst/>
              </a:prstGeom>
              <a:blipFill>
                <a:blip r:embed="rId11"/>
                <a:stretch>
                  <a:fillRect t="-4478" r="-1676" b="-149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8" name="Straight Arrow Connector 10"/>
          <p:cNvSpPr/>
          <p:nvPr/>
        </p:nvSpPr>
        <p:spPr>
          <a:xfrm flipH="1" flipV="1">
            <a:off x="5484164" y="3978099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TextBox 11"/>
              <p:cNvSpPr txBox="1"/>
              <p:nvPr/>
            </p:nvSpPr>
            <p:spPr>
              <a:xfrm>
                <a:off x="6008616" y="2698551"/>
                <a:ext cx="1142742" cy="23540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8F2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800" dirty="0">
                  <a:solidFill>
                    <a:srgbClr val="008F21"/>
                  </a:solidFill>
                </a:endParaRPr>
              </a:p>
            </p:txBody>
          </p:sp>
        </mc:Choice>
        <mc:Fallback xmlns="">
          <p:sp>
            <p:nvSpPr>
              <p:cNvPr id="459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616" y="2698551"/>
                <a:ext cx="1142742" cy="235408"/>
              </a:xfrm>
              <a:prstGeom prst="rect">
                <a:avLst/>
              </a:prstGeom>
              <a:blipFill>
                <a:blip r:embed="rId12"/>
                <a:stretch>
                  <a:fillRect l="-10989" r="-9890" b="-9473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TextBox 13"/>
              <p:cNvSpPr txBox="1"/>
              <p:nvPr/>
            </p:nvSpPr>
            <p:spPr>
              <a:xfrm>
                <a:off x="7233352" y="3473978"/>
                <a:ext cx="128017" cy="1607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60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352" y="3473978"/>
                <a:ext cx="128017" cy="160732"/>
              </a:xfrm>
              <a:prstGeom prst="rect">
                <a:avLst/>
              </a:prstGeom>
              <a:blipFill>
                <a:blip r:embed="rId13"/>
                <a:stretch>
                  <a:fillRect l="-54545" r="-81818" b="-142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1" name="Straight Arrow Connector 14"/>
          <p:cNvSpPr/>
          <p:nvPr/>
        </p:nvSpPr>
        <p:spPr>
          <a:xfrm>
            <a:off x="5498393" y="4791142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TextBox 15"/>
              <p:cNvSpPr txBox="1"/>
              <p:nvPr/>
            </p:nvSpPr>
            <p:spPr>
              <a:xfrm>
                <a:off x="6860027" y="4217999"/>
                <a:ext cx="980076" cy="4308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00" i="1">
                          <a:solidFill>
                            <a:srgbClr val="E36C09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sz="2800" dirty="0">
                  <a:solidFill>
                    <a:srgbClr val="E46C0A"/>
                  </a:solidFill>
                </a:endParaRPr>
              </a:p>
            </p:txBody>
          </p:sp>
        </mc:Choice>
        <mc:Fallback xmlns="">
          <p:sp>
            <p:nvSpPr>
              <p:cNvPr id="462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027" y="4217999"/>
                <a:ext cx="980076" cy="430887"/>
              </a:xfrm>
              <a:prstGeom prst="rect">
                <a:avLst/>
              </a:prstGeom>
              <a:blipFill>
                <a:blip r:embed="rId14"/>
                <a:stretch>
                  <a:fillRect l="-3846" t="-2857" r="-2564" b="-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3" name="TextBox 20"/>
              <p:cNvSpPr txBox="1"/>
              <p:nvPr/>
            </p:nvSpPr>
            <p:spPr>
              <a:xfrm>
                <a:off x="7361370" y="2721057"/>
                <a:ext cx="1248297" cy="28240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3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370" y="2721057"/>
                <a:ext cx="1248297" cy="282404"/>
              </a:xfrm>
              <a:prstGeom prst="rect">
                <a:avLst/>
              </a:prstGeom>
              <a:blipFill>
                <a:blip r:embed="rId15"/>
                <a:stretch>
                  <a:fillRect l="-4040" r="-5051" b="-478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7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Achieving regular OMUF</a:t>
            </a:r>
            <a:endParaRPr dirty="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B686C3C-DE8F-0DEB-FD35-DAED04C3FE6F}"/>
              </a:ext>
            </a:extLst>
          </p:cNvPr>
          <p:cNvSpPr txBox="1"/>
          <p:nvPr/>
        </p:nvSpPr>
        <p:spPr>
          <a:xfrm>
            <a:off x="632659" y="2248895"/>
            <a:ext cx="2101141" cy="738662"/>
          </a:xfrm>
          <a:prstGeom prst="rect">
            <a:avLst/>
          </a:prstGeom>
          <a:solidFill>
            <a:srgbClr val="F2DCDB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2879" tIns="182879" rIns="182879" bIns="182879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rPr lang="en-US" dirty="0"/>
              <a:t>Ideal Goal</a:t>
            </a:r>
            <a:endParaRPr dirty="0"/>
          </a:p>
        </p:txBody>
      </p:sp>
      <p:pic>
        <p:nvPicPr>
          <p:cNvPr id="4" name="Picture 20" descr="Picture 20">
            <a:extLst>
              <a:ext uri="{FF2B5EF4-FFF2-40B4-BE49-F238E27FC236}">
                <a16:creationId xmlns:a16="http://schemas.microsoft.com/office/drawing/2014/main" id="{6919C4C8-2F40-3671-1358-1E1415BF5A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3092" y="2053310"/>
            <a:ext cx="1403623" cy="14036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2695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Rectangle 4"/>
          <p:cNvSpPr/>
          <p:nvPr/>
        </p:nvSpPr>
        <p:spPr>
          <a:xfrm>
            <a:off x="5552117" y="3834484"/>
            <a:ext cx="1703494" cy="464999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ndara"/>
              </a:defRPr>
            </a:pPr>
            <a:endParaRPr dirty="0"/>
          </a:p>
        </p:txBody>
      </p:sp>
      <p:sp>
        <p:nvSpPr>
          <p:cNvPr id="742" name="Rectangle 4"/>
          <p:cNvSpPr/>
          <p:nvPr/>
        </p:nvSpPr>
        <p:spPr>
          <a:xfrm>
            <a:off x="3853289" y="2639439"/>
            <a:ext cx="3277879" cy="465000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743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Solution</a:t>
            </a:r>
            <a:r>
              <a:rPr dirty="0"/>
              <a:t>: Commit &amp; Reveal</a:t>
            </a:r>
          </a:p>
        </p:txBody>
      </p:sp>
      <p:sp>
        <p:nvSpPr>
          <p:cNvPr id="744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41846" y="6356351"/>
            <a:ext cx="340554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pic>
        <p:nvPicPr>
          <p:cNvPr id="74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39" y="1906815"/>
            <a:ext cx="731142" cy="144661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6" name="TextBox 5"/>
              <p:cNvSpPr txBox="1"/>
              <p:nvPr/>
            </p:nvSpPr>
            <p:spPr>
              <a:xfrm>
                <a:off x="8184692" y="1454075"/>
                <a:ext cx="2062431" cy="2876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𝑉𝐾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74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692" y="1454075"/>
                <a:ext cx="2062431" cy="287681"/>
              </a:xfrm>
              <a:prstGeom prst="rect">
                <a:avLst/>
              </a:prstGeom>
              <a:blipFill>
                <a:blip r:embed="rId4"/>
                <a:stretch>
                  <a:fillRect l="-4294" t="-12500" r="-5521" b="-958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7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387" y="2109796"/>
            <a:ext cx="1048319" cy="91564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8" name="TextBox 7"/>
              <p:cNvSpPr txBox="1"/>
              <p:nvPr/>
            </p:nvSpPr>
            <p:spPr>
              <a:xfrm>
                <a:off x="2267595" y="1347574"/>
                <a:ext cx="326087" cy="2414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𝑠𝑘</m:t>
                      </m:r>
                    </m:oMath>
                  </m:oMathPara>
                </a14:m>
                <a:endParaRPr sz="2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4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595" y="1347574"/>
                <a:ext cx="326087" cy="241453"/>
              </a:xfrm>
              <a:prstGeom prst="rect">
                <a:avLst/>
              </a:prstGeom>
              <a:blipFill>
                <a:blip r:embed="rId6"/>
                <a:stretch>
                  <a:fillRect l="-37037" r="-44444" b="-8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9" name="Straight Arrow Connector 8"/>
          <p:cNvSpPr/>
          <p:nvPr/>
        </p:nvSpPr>
        <p:spPr>
          <a:xfrm>
            <a:off x="4063393" y="3089898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0" name="Straight Arrow Connector 9"/>
          <p:cNvSpPr/>
          <p:nvPr/>
        </p:nvSpPr>
        <p:spPr>
          <a:xfrm flipH="1" flipV="1">
            <a:off x="4063393" y="3695699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1" name="TextBox 11"/>
              <p:cNvSpPr txBox="1"/>
              <p:nvPr/>
            </p:nvSpPr>
            <p:spPr>
              <a:xfrm>
                <a:off x="3448413" y="2630123"/>
                <a:ext cx="4918745" cy="4650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solidFill>
                      <a:srgbClr val="C0000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Com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4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Com</m:t>
                    </m:r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</a:t>
                </a:r>
                <a:r>
                  <a:rPr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sz="2200" dirty="0"/>
              </a:p>
            </p:txBody>
          </p:sp>
        </mc:Choice>
        <mc:Fallback xmlns="">
          <p:sp>
            <p:nvSpPr>
              <p:cNvPr id="75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413" y="2630123"/>
                <a:ext cx="4918745" cy="465000"/>
              </a:xfrm>
              <a:prstGeom prst="rect">
                <a:avLst/>
              </a:prstGeom>
              <a:blipFill>
                <a:blip r:embed="rId7"/>
                <a:stretch>
                  <a:fillRect t="-7895" b="-263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2" name="TextBox 12"/>
              <p:cNvSpPr txBox="1"/>
              <p:nvPr/>
            </p:nvSpPr>
            <p:spPr>
              <a:xfrm>
                <a:off x="5804177" y="2077723"/>
                <a:ext cx="269749" cy="19903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5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177" y="2077723"/>
                <a:ext cx="269749" cy="199036"/>
              </a:xfrm>
              <a:prstGeom prst="rect">
                <a:avLst/>
              </a:prstGeom>
              <a:blipFill>
                <a:blip r:embed="rId8"/>
                <a:stretch>
                  <a:fillRect l="-26087" r="-26087" b="-8823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3" name="TextBox 13"/>
              <p:cNvSpPr txBox="1"/>
              <p:nvPr/>
            </p:nvSpPr>
            <p:spPr>
              <a:xfrm>
                <a:off x="5852920" y="3315278"/>
                <a:ext cx="109729" cy="13777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53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920" y="3315278"/>
                <a:ext cx="109729" cy="137771"/>
              </a:xfrm>
              <a:prstGeom prst="rect">
                <a:avLst/>
              </a:prstGeom>
              <a:blipFill>
                <a:blip r:embed="rId9"/>
                <a:stretch>
                  <a:fillRect l="-50000" r="-80000" b="-16363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4" name="Straight Arrow Connector 14"/>
          <p:cNvSpPr/>
          <p:nvPr/>
        </p:nvSpPr>
        <p:spPr>
          <a:xfrm>
            <a:off x="4063393" y="4322909"/>
            <a:ext cx="3751318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5" name="TextBox 15"/>
              <p:cNvSpPr txBox="1"/>
              <p:nvPr/>
            </p:nvSpPr>
            <p:spPr>
              <a:xfrm>
                <a:off x="4109113" y="3842842"/>
                <a:ext cx="3659880" cy="4649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solidFill>
                      <a:srgbClr val="E46C0A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240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240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40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240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′,</m:t>
                    </m:r>
                    <m:r>
                      <a:rPr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008F2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</a:t>
                </a:r>
                <a:r>
                  <a:rPr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dirty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ndara"/>
                  </a:rPr>
                  <a:t> </a:t>
                </a:r>
                <a:endParaRPr sz="2200" dirty="0"/>
              </a:p>
            </p:txBody>
          </p:sp>
        </mc:Choice>
        <mc:Fallback xmlns="">
          <p:sp>
            <p:nvSpPr>
              <p:cNvPr id="755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113" y="3842842"/>
                <a:ext cx="3659880" cy="464999"/>
              </a:xfrm>
              <a:prstGeom prst="rect">
                <a:avLst/>
              </a:prstGeom>
              <a:blipFill>
                <a:blip r:embed="rId10"/>
                <a:stretch>
                  <a:fillRect t="-1052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6" name="Fountain Pen"/>
          <p:cNvSpPr/>
          <p:nvPr/>
        </p:nvSpPr>
        <p:spPr>
          <a:xfrm rot="19728907">
            <a:off x="2249530" y="2501862"/>
            <a:ext cx="362213" cy="855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882" y="3889"/>
                </a:lnTo>
                <a:close/>
              </a:path>
            </a:pathLst>
          </a:custGeom>
          <a:solidFill>
            <a:srgbClr val="72BED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600">
                <a:latin typeface="+mn-lt"/>
                <a:ea typeface="+mn-ea"/>
                <a:cs typeface="+mn-cs"/>
                <a:sym typeface="Candara"/>
              </a:defRPr>
            </a:pPr>
            <a:endParaRPr/>
          </a:p>
        </p:txBody>
      </p:sp>
      <p:sp>
        <p:nvSpPr>
          <p:cNvPr id="757" name="Straight Arrow Connector 18"/>
          <p:cNvSpPr/>
          <p:nvPr/>
        </p:nvSpPr>
        <p:spPr>
          <a:xfrm flipH="1" flipV="1">
            <a:off x="4065906" y="2452832"/>
            <a:ext cx="3751319" cy="1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8" name="TextBox 19"/>
              <p:cNvSpPr txBox="1"/>
              <p:nvPr/>
            </p:nvSpPr>
            <p:spPr>
              <a:xfrm>
                <a:off x="5020135" y="1247678"/>
                <a:ext cx="1703494" cy="4649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t>crs = </a:t>
                </a:r>
                <a14:m>
                  <m:oMath xmlns:m="http://schemas.openxmlformats.org/officeDocument/2006/math">
                    <m:r>
                      <a:rPr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sz="2200"/>
              </a:p>
            </p:txBody>
          </p:sp>
        </mc:Choice>
        <mc:Fallback xmlns="">
          <p:sp>
            <p:nvSpPr>
              <p:cNvPr id="758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135" y="1247678"/>
                <a:ext cx="1703494" cy="464999"/>
              </a:xfrm>
              <a:prstGeom prst="rect">
                <a:avLst/>
              </a:prstGeom>
              <a:blipFill>
                <a:blip r:embed="rId11"/>
                <a:stretch>
                  <a:fillRect t="-8108" b="-297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9" name="TextBox 2"/>
          <p:cNvSpPr txBox="1"/>
          <p:nvPr/>
        </p:nvSpPr>
        <p:spPr>
          <a:xfrm>
            <a:off x="459294" y="4467121"/>
            <a:ext cx="6264335" cy="2095349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9" tIns="182879" rIns="182879" bIns="182879">
            <a:spAutoFit/>
          </a:bodyPr>
          <a:lstStyle/>
          <a:p>
            <a:pPr>
              <a:defRPr sz="2400"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Commitment scheme requirements:</a:t>
            </a:r>
          </a:p>
          <a:p>
            <a:pPr>
              <a:defRPr sz="2400"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① Homomorphism (for blindness)</a:t>
            </a:r>
          </a:p>
          <a:p>
            <a:pPr>
              <a:defRPr sz="2400"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② Equivocation (for OMUF reduction)</a:t>
            </a:r>
          </a:p>
          <a:p>
            <a:pPr>
              <a:defRPr sz="2400"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③ Secure under CDH (or DL)</a:t>
            </a:r>
          </a:p>
        </p:txBody>
      </p:sp>
      <p:sp>
        <p:nvSpPr>
          <p:cNvPr id="760" name="TextBox 10"/>
          <p:cNvSpPr txBox="1"/>
          <p:nvPr/>
        </p:nvSpPr>
        <p:spPr>
          <a:xfrm>
            <a:off x="7312342" y="4467121"/>
            <a:ext cx="4511885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n-lt"/>
              </a:rPr>
              <a:t>Do not know how to do this,</a:t>
            </a:r>
          </a:p>
          <a:p>
            <a:r>
              <a:rPr lang="en-US" sz="2400" dirty="0">
                <a:solidFill>
                  <a:srgbClr val="C00000"/>
                </a:solidFill>
                <a:latin typeface="+mn-lt"/>
              </a:rPr>
              <a:t>unless </a:t>
            </a:r>
            <a:r>
              <a:rPr lang="en-US" sz="2400" dirty="0" err="1">
                <a:solidFill>
                  <a:srgbClr val="C00000"/>
                </a:solidFill>
                <a:latin typeface="+mn-lt"/>
              </a:rPr>
              <a:t>dlog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 of values we</a:t>
            </a:r>
          </a:p>
          <a:p>
            <a:r>
              <a:rPr lang="en-US" sz="2400" dirty="0">
                <a:solidFill>
                  <a:srgbClr val="C00000"/>
                </a:solidFill>
                <a:latin typeface="+mn-lt"/>
              </a:rPr>
              <a:t>equivocate to is </a:t>
            </a:r>
            <a:r>
              <a:rPr lang="en-US" sz="2400" u="sng" dirty="0">
                <a:solidFill>
                  <a:srgbClr val="C00000"/>
                </a:solidFill>
                <a:latin typeface="+mn-lt"/>
              </a:rPr>
              <a:t>known</a:t>
            </a:r>
          </a:p>
          <a:p>
            <a:pPr>
              <a:defRPr sz="24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[</a:t>
            </a:r>
            <a:r>
              <a:rPr dirty="0" err="1"/>
              <a:t>Bagherzandi</a:t>
            </a:r>
            <a:r>
              <a:rPr dirty="0"/>
              <a:t>, </a:t>
            </a:r>
            <a:r>
              <a:rPr dirty="0" err="1"/>
              <a:t>Cheon</a:t>
            </a:r>
            <a:r>
              <a:rPr dirty="0"/>
              <a:t>, </a:t>
            </a:r>
            <a:r>
              <a:rPr dirty="0" err="1"/>
              <a:t>Jarecki</a:t>
            </a:r>
            <a:r>
              <a:rPr dirty="0"/>
              <a:t> </a:t>
            </a:r>
            <a:r>
              <a:rPr lang="en-US" dirty="0"/>
              <a:t>‘</a:t>
            </a:r>
            <a:r>
              <a:rPr dirty="0"/>
              <a:t>08] [Pan, Wagner </a:t>
            </a:r>
            <a:r>
              <a:rPr lang="en-US" dirty="0"/>
              <a:t>‘</a:t>
            </a:r>
            <a:r>
              <a:rPr dirty="0"/>
              <a:t>23]</a:t>
            </a:r>
          </a:p>
        </p:txBody>
      </p:sp>
      <p:cxnSp>
        <p:nvCxnSpPr>
          <p:cNvPr id="761" name="Straight Arrow Connector 20"/>
          <p:cNvCxnSpPr>
            <a:cxnSpLocks/>
          </p:cNvCxnSpPr>
          <p:nvPr/>
        </p:nvCxnSpPr>
        <p:spPr>
          <a:xfrm flipV="1">
            <a:off x="5630587" y="4717482"/>
            <a:ext cx="1500581" cy="87345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0C4E05-39AB-90BE-1097-2C092C7CC3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04177" y="181261"/>
            <a:ext cx="6261731" cy="10437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>
                <a:solidFill>
                  <a:srgbClr val="C00000"/>
                </a:solidFill>
              </a:defRPr>
            </a:pPr>
            <a:r>
              <a:rPr sz="1800" dirty="0"/>
              <a:t>Good news: </a:t>
            </a:r>
            <a:r>
              <a:rPr sz="1800" dirty="0">
                <a:solidFill>
                  <a:srgbClr val="000000"/>
                </a:solidFill>
              </a:rPr>
              <a:t>We </a:t>
            </a:r>
            <a:r>
              <a:rPr sz="1800" u="sng" dirty="0">
                <a:solidFill>
                  <a:srgbClr val="000000"/>
                </a:solidFill>
              </a:rPr>
              <a:t>can</a:t>
            </a:r>
            <a:r>
              <a:rPr sz="1800" dirty="0">
                <a:solidFill>
                  <a:srgbClr val="000000"/>
                </a:solidFill>
              </a:rPr>
              <a:t> give commitment scheme with sufficiently strong equivocation to apply </a:t>
            </a:r>
            <a:r>
              <a:rPr lang="en-US" sz="1800" dirty="0">
                <a:solidFill>
                  <a:srgbClr val="000000"/>
                </a:solidFill>
              </a:rPr>
              <a:t>the</a:t>
            </a:r>
            <a:r>
              <a:rPr sz="1800" dirty="0">
                <a:solidFill>
                  <a:srgbClr val="000000"/>
                </a:solidFill>
              </a:rPr>
              <a:t> trick to CDH-based scheme!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" grpId="0" animBg="1" advAuto="0"/>
      <p:bldP spid="761" grpId="0" animBg="1" advAuto="0"/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Conclusion: Pairing-free Blind Signature in ROM </a:t>
            </a:r>
            <a:r>
              <a:rPr lang="en-US" dirty="0">
                <a:solidFill>
                  <a:srgbClr val="C00000"/>
                </a:solidFill>
              </a:rPr>
              <a:t>(w/o AGM)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7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09600" y="1411358"/>
            <a:ext cx="10972800" cy="1354217"/>
          </a:xfrm>
          <a:prstGeom prst="rect">
            <a:avLst/>
          </a:prstGeom>
          <a:solidFill>
            <a:srgbClr val="FFFDA2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182879" tIns="182879" rIns="182879" bIns="182879"/>
          <a:lstStyle/>
          <a:p>
            <a:pPr marL="0" indent="0">
              <a:buSzTx/>
              <a:buNone/>
              <a:defRPr>
                <a:solidFill>
                  <a:srgbClr val="C00000"/>
                </a:solidFill>
              </a:defRPr>
            </a:pPr>
            <a:r>
              <a:rPr dirty="0"/>
              <a:t>Construction I. </a:t>
            </a:r>
            <a:r>
              <a:rPr dirty="0">
                <a:solidFill>
                  <a:srgbClr val="000000"/>
                </a:solidFill>
              </a:rPr>
              <a:t>4-move BS scheme OMUF-secure in the ROM under the Chosen Target CDH assumption</a:t>
            </a:r>
          </a:p>
        </p:txBody>
      </p:sp>
      <p:sp>
        <p:nvSpPr>
          <p:cNvPr id="179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352463" y="6356351"/>
            <a:ext cx="229938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180" name="Content Placeholder 2"/>
          <p:cNvSpPr txBox="1"/>
          <p:nvPr/>
        </p:nvSpPr>
        <p:spPr>
          <a:xfrm>
            <a:off x="609600" y="3898201"/>
            <a:ext cx="10972800" cy="1266668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9" tIns="182879" rIns="182879" bIns="182879">
            <a:spAutoFit/>
          </a:bodyPr>
          <a:lstStyle/>
          <a:p>
            <a:pPr>
              <a:spcBef>
                <a:spcPts val="700"/>
              </a:spcBef>
              <a:defRPr sz="32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Construction II. </a:t>
            </a:r>
            <a:r>
              <a:rPr dirty="0">
                <a:solidFill>
                  <a:srgbClr val="000000"/>
                </a:solidFill>
              </a:rPr>
              <a:t>4-move BS scheme OMUF-secure in the ROM under the CDH assumption</a:t>
            </a:r>
          </a:p>
        </p:txBody>
      </p:sp>
      <p:sp>
        <p:nvSpPr>
          <p:cNvPr id="181" name="TextBox 4"/>
          <p:cNvSpPr txBox="1"/>
          <p:nvPr/>
        </p:nvSpPr>
        <p:spPr>
          <a:xfrm>
            <a:off x="655319" y="2859341"/>
            <a:ext cx="3566161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B02418"/>
                </a:solid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* Weak OMUF notion</a:t>
            </a:r>
          </a:p>
        </p:txBody>
      </p:sp>
      <p:sp>
        <p:nvSpPr>
          <p:cNvPr id="182" name="TextBox 6"/>
          <p:cNvSpPr txBox="1"/>
          <p:nvPr/>
        </p:nvSpPr>
        <p:spPr>
          <a:xfrm>
            <a:off x="655319" y="5332382"/>
            <a:ext cx="10881361" cy="112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57175" indent="-257175">
              <a:buSzPct val="100000"/>
              <a:buFont typeface="Arial"/>
              <a:buChar char="*"/>
              <a:defRPr sz="2400">
                <a:solidFill>
                  <a:schemeClr val="accent3">
                    <a:satOff val="-6373"/>
                    <a:lumOff val="-10823"/>
                  </a:schemeClr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Regular OMUF notion       </a:t>
            </a:r>
          </a:p>
          <a:p>
            <a:pPr marL="257175" indent="-257175">
              <a:buSzPct val="100000"/>
              <a:buFont typeface="Arial"/>
              <a:buChar char="*"/>
              <a:defRPr sz="2400">
                <a:solidFill>
                  <a:srgbClr val="B02419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Communication and signature sizes [# group elements &amp; scalars] depend linearly on security parameter</a:t>
            </a:r>
          </a:p>
        </p:txBody>
      </p:sp>
    </p:spTree>
    <p:extLst>
      <p:ext uri="{BB962C8B-B14F-4D97-AF65-F5344CB8AC3E}">
        <p14:creationId xmlns:p14="http://schemas.microsoft.com/office/powerpoint/2010/main" val="36104866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uiExpand="1" build="p" animBg="1"/>
      <p:bldP spid="180" grpId="0" animBg="1" advAuto="0"/>
      <p:bldP spid="181" grpId="0" animBg="1" advAuto="0"/>
      <p:bldP spid="18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600" y="564775"/>
            <a:ext cx="10972800" cy="579626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dirty="0"/>
              <a:t>Goal: Blind signatures from pairing-free curves in the ROM</a:t>
            </a:r>
          </a:p>
        </p:txBody>
      </p:sp>
      <p:sp>
        <p:nvSpPr>
          <p:cNvPr id="129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356369" y="6356351"/>
            <a:ext cx="226032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130" name="Graphic 15" descr="Graphic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72159"/>
            <a:ext cx="2687486" cy="203241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Box 17"/>
          <p:cNvSpPr txBox="1"/>
          <p:nvPr/>
        </p:nvSpPr>
        <p:spPr>
          <a:xfrm>
            <a:off x="1050887" y="4508356"/>
            <a:ext cx="227668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C00000"/>
                </a:solidFill>
              </a:defRPr>
            </a:lvl1pPr>
          </a:lstStyle>
          <a:p>
            <a:r>
              <a:t>Why care?</a:t>
            </a:r>
          </a:p>
        </p:txBody>
      </p:sp>
      <p:grpSp>
        <p:nvGrpSpPr>
          <p:cNvPr id="136" name="TextBox 19"/>
          <p:cNvGrpSpPr/>
          <p:nvPr/>
        </p:nvGrpSpPr>
        <p:grpSpPr>
          <a:xfrm>
            <a:off x="2700439" y="1516355"/>
            <a:ext cx="9404154" cy="829691"/>
            <a:chOff x="0" y="0"/>
            <a:chExt cx="9404152" cy="829690"/>
          </a:xfrm>
        </p:grpSpPr>
        <p:grpSp>
          <p:nvGrpSpPr>
            <p:cNvPr id="134" name="Group"/>
            <p:cNvGrpSpPr/>
            <p:nvPr/>
          </p:nvGrpSpPr>
          <p:grpSpPr>
            <a:xfrm>
              <a:off x="-1" y="0"/>
              <a:ext cx="9404154" cy="829691"/>
              <a:chOff x="0" y="0"/>
              <a:chExt cx="9404151" cy="829690"/>
            </a:xfrm>
          </p:grpSpPr>
          <p:sp>
            <p:nvSpPr>
              <p:cNvPr id="132" name="Rectangle"/>
              <p:cNvSpPr/>
              <p:nvPr/>
            </p:nvSpPr>
            <p:spPr>
              <a:xfrm>
                <a:off x="1008862" y="0"/>
                <a:ext cx="8395291" cy="461665"/>
              </a:xfrm>
              <a:prstGeom prst="rect">
                <a:avLst/>
              </a:prstGeom>
              <a:noFill/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33" name="Line"/>
              <p:cNvSpPr/>
              <p:nvPr/>
            </p:nvSpPr>
            <p:spPr>
              <a:xfrm flipH="1">
                <a:off x="0" y="241718"/>
                <a:ext cx="893176" cy="587973"/>
              </a:xfrm>
              <a:prstGeom prst="line">
                <a:avLst/>
              </a:prstGeom>
              <a:noFill/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5" name="Already have sigs from pairing-free curves (Schnorr, EC-DSA, …)"/>
            <p:cNvSpPr txBox="1"/>
            <p:nvPr/>
          </p:nvSpPr>
          <p:spPr>
            <a:xfrm>
              <a:off x="1059344" y="4762"/>
              <a:ext cx="8294326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400" b="1" u="sng">
                  <a:solidFill>
                    <a:srgbClr val="C00000"/>
                  </a:solidFill>
                </a:defRPr>
              </a:pPr>
              <a:r>
                <a:rPr dirty="0"/>
                <a:t>Already</a:t>
              </a:r>
              <a:r>
                <a:rPr u="none" dirty="0"/>
                <a:t> have sigs from pairing-free curves (</a:t>
              </a:r>
              <a:r>
                <a:rPr u="none" dirty="0" err="1"/>
                <a:t>Schnorr</a:t>
              </a:r>
              <a:r>
                <a:rPr u="none" dirty="0"/>
                <a:t>, EC-DSA, …)</a:t>
              </a:r>
            </a:p>
          </p:txBody>
        </p:sp>
      </p:grpSp>
      <p:grpSp>
        <p:nvGrpSpPr>
          <p:cNvPr id="141" name="TextBox 21"/>
          <p:cNvGrpSpPr/>
          <p:nvPr/>
        </p:nvGrpSpPr>
        <p:grpSpPr>
          <a:xfrm>
            <a:off x="3003458" y="2392802"/>
            <a:ext cx="8828755" cy="519378"/>
            <a:chOff x="0" y="0"/>
            <a:chExt cx="8828753" cy="519377"/>
          </a:xfrm>
        </p:grpSpPr>
        <p:grpSp>
          <p:nvGrpSpPr>
            <p:cNvPr id="139" name="Group"/>
            <p:cNvGrpSpPr/>
            <p:nvPr/>
          </p:nvGrpSpPr>
          <p:grpSpPr>
            <a:xfrm>
              <a:off x="-1" y="-1"/>
              <a:ext cx="8828755" cy="519379"/>
              <a:chOff x="0" y="0"/>
              <a:chExt cx="8828753" cy="519377"/>
            </a:xfrm>
          </p:grpSpPr>
          <p:sp>
            <p:nvSpPr>
              <p:cNvPr id="137" name="Rectangle"/>
              <p:cNvSpPr/>
              <p:nvPr/>
            </p:nvSpPr>
            <p:spPr>
              <a:xfrm>
                <a:off x="1119263" y="0"/>
                <a:ext cx="7709491" cy="461665"/>
              </a:xfrm>
              <a:prstGeom prst="rect">
                <a:avLst/>
              </a:prstGeom>
              <a:noFill/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38" name="Line"/>
              <p:cNvSpPr/>
              <p:nvPr/>
            </p:nvSpPr>
            <p:spPr>
              <a:xfrm flipH="1">
                <a:off x="-1" y="254650"/>
                <a:ext cx="1105851" cy="264728"/>
              </a:xfrm>
              <a:prstGeom prst="line">
                <a:avLst/>
              </a:prstGeom>
              <a:noFill/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40" name="Pairing-free curves widely available (e.g., browser libraries)"/>
            <p:cNvSpPr txBox="1"/>
            <p:nvPr/>
          </p:nvSpPr>
          <p:spPr>
            <a:xfrm>
              <a:off x="1169746" y="4762"/>
              <a:ext cx="7608525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C00000"/>
                  </a:solidFill>
                </a:defRPr>
              </a:lvl1pPr>
            </a:lstStyle>
            <a:p>
              <a:r>
                <a:t>Pairing-free curves widely available (e.g., browser libraries)</a:t>
              </a:r>
            </a:p>
          </p:txBody>
        </p:sp>
      </p:grpSp>
      <p:grpSp>
        <p:nvGrpSpPr>
          <p:cNvPr id="146" name="TextBox 23"/>
          <p:cNvGrpSpPr/>
          <p:nvPr/>
        </p:nvGrpSpPr>
        <p:grpSpPr>
          <a:xfrm>
            <a:off x="2908118" y="3751172"/>
            <a:ext cx="4674861" cy="1090454"/>
            <a:chOff x="0" y="0"/>
            <a:chExt cx="4674860" cy="1090452"/>
          </a:xfrm>
        </p:grpSpPr>
        <p:grpSp>
          <p:nvGrpSpPr>
            <p:cNvPr id="144" name="Group"/>
            <p:cNvGrpSpPr/>
            <p:nvPr/>
          </p:nvGrpSpPr>
          <p:grpSpPr>
            <a:xfrm>
              <a:off x="-1" y="0"/>
              <a:ext cx="4674861" cy="1090454"/>
              <a:chOff x="0" y="0"/>
              <a:chExt cx="4674860" cy="1090452"/>
            </a:xfrm>
          </p:grpSpPr>
          <p:sp>
            <p:nvSpPr>
              <p:cNvPr id="142" name="Rectangle"/>
              <p:cNvSpPr/>
              <p:nvPr/>
            </p:nvSpPr>
            <p:spPr>
              <a:xfrm>
                <a:off x="1679805" y="628788"/>
                <a:ext cx="2995056" cy="461666"/>
              </a:xfrm>
              <a:prstGeom prst="rect">
                <a:avLst/>
              </a:prstGeom>
              <a:noFill/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43" name="Line"/>
              <p:cNvSpPr/>
              <p:nvPr/>
            </p:nvSpPr>
            <p:spPr>
              <a:xfrm flipH="1" flipV="1">
                <a:off x="-1" y="0"/>
                <a:ext cx="1674597" cy="883438"/>
              </a:xfrm>
              <a:prstGeom prst="line">
                <a:avLst/>
              </a:prstGeom>
              <a:noFill/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45" name="Deprecating RSA"/>
            <p:cNvSpPr txBox="1"/>
            <p:nvPr/>
          </p:nvSpPr>
          <p:spPr>
            <a:xfrm>
              <a:off x="1730288" y="633550"/>
              <a:ext cx="2894090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C00000"/>
                  </a:solidFill>
                </a:defRPr>
              </a:lvl1pPr>
            </a:lstStyle>
            <a:p>
              <a:r>
                <a:t>Deprecating RSA</a:t>
              </a:r>
            </a:p>
          </p:txBody>
        </p:sp>
      </p:grpSp>
      <p:grpSp>
        <p:nvGrpSpPr>
          <p:cNvPr id="151" name="TextBox 24"/>
          <p:cNvGrpSpPr/>
          <p:nvPr/>
        </p:nvGrpSpPr>
        <p:grpSpPr>
          <a:xfrm>
            <a:off x="2879092" y="4107099"/>
            <a:ext cx="8503923" cy="1731143"/>
            <a:chOff x="0" y="0"/>
            <a:chExt cx="8503921" cy="1731142"/>
          </a:xfrm>
        </p:grpSpPr>
        <p:grpSp>
          <p:nvGrpSpPr>
            <p:cNvPr id="149" name="Group"/>
            <p:cNvGrpSpPr/>
            <p:nvPr/>
          </p:nvGrpSpPr>
          <p:grpSpPr>
            <a:xfrm>
              <a:off x="-1" y="0"/>
              <a:ext cx="8503923" cy="1731143"/>
              <a:chOff x="0" y="0"/>
              <a:chExt cx="8503921" cy="1731141"/>
            </a:xfrm>
          </p:grpSpPr>
          <p:sp>
            <p:nvSpPr>
              <p:cNvPr id="147" name="Rectangle"/>
              <p:cNvSpPr/>
              <p:nvPr/>
            </p:nvSpPr>
            <p:spPr>
              <a:xfrm>
                <a:off x="2463088" y="1269477"/>
                <a:ext cx="6040834" cy="461666"/>
              </a:xfrm>
              <a:prstGeom prst="rect">
                <a:avLst/>
              </a:prstGeom>
              <a:noFill/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48" name="Line"/>
              <p:cNvSpPr/>
              <p:nvPr/>
            </p:nvSpPr>
            <p:spPr>
              <a:xfrm flipH="1" flipV="1">
                <a:off x="-1" y="0"/>
                <a:ext cx="2452580" cy="1524127"/>
              </a:xfrm>
              <a:prstGeom prst="line">
                <a:avLst/>
              </a:prstGeom>
              <a:noFill/>
              <a:ln w="9525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0" name="Interesting &amp; important theoretical question"/>
            <p:cNvSpPr txBox="1"/>
            <p:nvPr/>
          </p:nvSpPr>
          <p:spPr>
            <a:xfrm>
              <a:off x="2513571" y="1274239"/>
              <a:ext cx="5939868" cy="392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C00000"/>
                  </a:solidFill>
                </a:defRPr>
              </a:lvl1pPr>
            </a:lstStyle>
            <a:p>
              <a:r>
                <a:t>Interesting &amp; important theoretical question</a:t>
              </a:r>
            </a:p>
          </p:txBody>
        </p:sp>
      </p:grpSp>
      <p:grpSp>
        <p:nvGrpSpPr>
          <p:cNvPr id="155" name="Group"/>
          <p:cNvGrpSpPr/>
          <p:nvPr/>
        </p:nvGrpSpPr>
        <p:grpSpPr>
          <a:xfrm>
            <a:off x="2999269" y="3198167"/>
            <a:ext cx="8037685" cy="838018"/>
            <a:chOff x="0" y="0"/>
            <a:chExt cx="8037683" cy="838016"/>
          </a:xfrm>
        </p:grpSpPr>
        <p:sp>
          <p:nvSpPr>
            <p:cNvPr id="152" name="TextBox 22"/>
            <p:cNvSpPr/>
            <p:nvPr/>
          </p:nvSpPr>
          <p:spPr>
            <a:xfrm>
              <a:off x="1689790" y="38658"/>
              <a:ext cx="62573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5" b="1">
                  <a:solidFill>
                    <a:srgbClr val="B02418"/>
                  </a:solidFill>
                </a:defRPr>
              </a:pPr>
              <a:r>
                <a:t>First step towards instantiations from lattices &amp;</a:t>
              </a:r>
            </a:p>
            <a:p>
              <a:pPr algn="ctr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2" b="1">
                  <a:solidFill>
                    <a:srgbClr val="B02418"/>
                  </a:solidFill>
                </a:defRPr>
              </a:pPr>
              <a:r>
                <a:t>isogenies</a:t>
              </a:r>
            </a:p>
          </p:txBody>
        </p:sp>
        <p:sp>
          <p:nvSpPr>
            <p:cNvPr id="153" name="Rectangle"/>
            <p:cNvSpPr/>
            <p:nvPr/>
          </p:nvSpPr>
          <p:spPr>
            <a:xfrm>
              <a:off x="1599203" y="0"/>
              <a:ext cx="6438481" cy="838017"/>
            </a:xfrm>
            <a:prstGeom prst="rect">
              <a:avLst/>
            </a:prstGeom>
            <a:noFill/>
            <a:ln w="9525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54" name="Line"/>
            <p:cNvSpPr/>
            <p:nvPr/>
          </p:nvSpPr>
          <p:spPr>
            <a:xfrm>
              <a:off x="0" y="233209"/>
              <a:ext cx="1566006" cy="156527"/>
            </a:xfrm>
            <a:prstGeom prst="line">
              <a:avLst/>
            </a:prstGeom>
            <a:noFill/>
            <a:ln w="9525" cap="flat">
              <a:solidFill>
                <a:srgbClr val="B0241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3" animBg="1" advAuto="0"/>
      <p:bldP spid="141" grpId="4" animBg="1" advAuto="0"/>
      <p:bldP spid="146" grpId="6" animBg="1" advAuto="0"/>
      <p:bldP spid="151" grpId="7" animBg="1" advAuto="0"/>
      <p:bldP spid="155" grpId="5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dirty="0"/>
              <a:t>Open problems</a:t>
            </a:r>
          </a:p>
        </p:txBody>
      </p:sp>
      <p:sp>
        <p:nvSpPr>
          <p:cNvPr id="48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600" y="1279803"/>
            <a:ext cx="10972800" cy="494968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402336">
              <a:spcBef>
                <a:spcPts val="600"/>
              </a:spcBef>
              <a:buSzTx/>
              <a:buNone/>
              <a:defRPr sz="2816">
                <a:solidFill>
                  <a:srgbClr val="C00000"/>
                </a:solidFill>
              </a:defRPr>
            </a:pPr>
            <a:r>
              <a:rPr sz="2600" dirty="0"/>
              <a:t>Schemes are not </a:t>
            </a:r>
            <a:r>
              <a:rPr sz="2600" dirty="0" err="1"/>
              <a:t>Schnorr</a:t>
            </a:r>
            <a:r>
              <a:rPr sz="2600" dirty="0"/>
              <a:t> </a:t>
            </a:r>
            <a:r>
              <a:rPr sz="2600" dirty="0">
                <a:solidFill>
                  <a:srgbClr val="000000"/>
                </a:solidFill>
              </a:rPr>
              <a:t>– what is the best we can do for proper </a:t>
            </a:r>
            <a:r>
              <a:rPr sz="2600" dirty="0" err="1">
                <a:solidFill>
                  <a:srgbClr val="000000"/>
                </a:solidFill>
              </a:rPr>
              <a:t>Schnorr</a:t>
            </a:r>
            <a:r>
              <a:rPr sz="2600" dirty="0">
                <a:solidFill>
                  <a:srgbClr val="000000"/>
                </a:solidFill>
              </a:rPr>
              <a:t>? (e.g., </a:t>
            </a:r>
            <a:r>
              <a:rPr sz="2600" dirty="0"/>
              <a:t>[</a:t>
            </a:r>
            <a:r>
              <a:rPr sz="2600" dirty="0" err="1"/>
              <a:t>Fuchsbauer</a:t>
            </a:r>
            <a:r>
              <a:rPr sz="2600" dirty="0"/>
              <a:t>, Wolf, EUROCRYPT ‘24]</a:t>
            </a:r>
            <a:r>
              <a:rPr sz="2600" dirty="0">
                <a:solidFill>
                  <a:srgbClr val="000000"/>
                </a:solidFill>
              </a:rPr>
              <a:t>)</a:t>
            </a:r>
          </a:p>
          <a:p>
            <a:pPr marL="0" indent="0" defTabSz="402336">
              <a:spcBef>
                <a:spcPts val="600"/>
              </a:spcBef>
              <a:buSzTx/>
              <a:buNone/>
              <a:defRPr sz="2816">
                <a:solidFill>
                  <a:srgbClr val="C00000"/>
                </a:solidFill>
              </a:defRPr>
            </a:pPr>
            <a:endParaRPr sz="2600" dirty="0">
              <a:solidFill>
                <a:srgbClr val="000000"/>
              </a:solidFill>
            </a:endParaRPr>
          </a:p>
          <a:p>
            <a:pPr marL="0" indent="0" defTabSz="402336">
              <a:spcBef>
                <a:spcPts val="600"/>
              </a:spcBef>
              <a:buSzTx/>
              <a:buNone/>
              <a:defRPr sz="2816">
                <a:solidFill>
                  <a:srgbClr val="C00000"/>
                </a:solidFill>
              </a:defRPr>
            </a:pPr>
            <a:r>
              <a:rPr sz="2600" dirty="0"/>
              <a:t>Reduce round complexity for CDH based schemes </a:t>
            </a:r>
            <a:r>
              <a:rPr sz="2600" dirty="0">
                <a:solidFill>
                  <a:srgbClr val="000000"/>
                </a:solidFill>
              </a:rPr>
              <a:t>– three moves? </a:t>
            </a:r>
            <a:r>
              <a:rPr lang="en-US" sz="2600" dirty="0">
                <a:solidFill>
                  <a:srgbClr val="000000"/>
                </a:solidFill>
              </a:rPr>
              <a:t>s</a:t>
            </a:r>
            <a:r>
              <a:rPr sz="2600" dirty="0">
                <a:solidFill>
                  <a:srgbClr val="000000"/>
                </a:solidFill>
              </a:rPr>
              <a:t>impler protocols? </a:t>
            </a:r>
          </a:p>
          <a:p>
            <a:pPr marL="0" indent="0" defTabSz="402336">
              <a:spcBef>
                <a:spcPts val="600"/>
              </a:spcBef>
              <a:buSzTx/>
              <a:buNone/>
              <a:defRPr sz="2816">
                <a:solidFill>
                  <a:srgbClr val="C00000"/>
                </a:solidFill>
              </a:defRPr>
            </a:pPr>
            <a:endParaRPr sz="2600" dirty="0">
              <a:solidFill>
                <a:srgbClr val="000000"/>
              </a:solidFill>
            </a:endParaRPr>
          </a:p>
          <a:p>
            <a:pPr marL="0" indent="0" defTabSz="402336">
              <a:spcBef>
                <a:spcPts val="600"/>
              </a:spcBef>
              <a:buSzTx/>
              <a:buNone/>
              <a:defRPr sz="2816">
                <a:solidFill>
                  <a:srgbClr val="C00000"/>
                </a:solidFill>
              </a:defRPr>
            </a:pPr>
            <a:r>
              <a:rPr sz="2600" dirty="0">
                <a:solidFill>
                  <a:srgbClr val="B02419"/>
                </a:solidFill>
              </a:rPr>
              <a:t>Efficiency improvements</a:t>
            </a:r>
            <a:r>
              <a:rPr sz="2600" dirty="0">
                <a:solidFill>
                  <a:srgbClr val="000000"/>
                </a:solidFill>
              </a:rPr>
              <a:t> – </a:t>
            </a:r>
            <a:r>
              <a:rPr lang="en-US" sz="2600" dirty="0">
                <a:solidFill>
                  <a:schemeClr val="tx1"/>
                </a:solidFill>
              </a:rPr>
              <a:t>r</a:t>
            </a:r>
            <a:r>
              <a:rPr sz="2600" dirty="0">
                <a:solidFill>
                  <a:srgbClr val="000000"/>
                </a:solidFill>
              </a:rPr>
              <a:t>emove linear dependency on security parameters for CDH construction?</a:t>
            </a:r>
          </a:p>
          <a:p>
            <a:pPr marL="0" indent="0" defTabSz="402336">
              <a:spcBef>
                <a:spcPts val="600"/>
              </a:spcBef>
              <a:buSzTx/>
              <a:buNone/>
              <a:defRPr sz="2816">
                <a:solidFill>
                  <a:srgbClr val="C00000"/>
                </a:solidFill>
              </a:defRPr>
            </a:pPr>
            <a:endParaRPr sz="2600" dirty="0">
              <a:solidFill>
                <a:srgbClr val="000000"/>
              </a:solidFill>
            </a:endParaRPr>
          </a:p>
          <a:p>
            <a:pPr marL="0" indent="0" defTabSz="402336">
              <a:spcBef>
                <a:spcPts val="600"/>
              </a:spcBef>
              <a:buSzTx/>
              <a:buNone/>
              <a:defRPr sz="2816">
                <a:solidFill>
                  <a:srgbClr val="C00000"/>
                </a:solidFill>
              </a:defRPr>
            </a:pPr>
            <a:r>
              <a:rPr sz="2600" dirty="0"/>
              <a:t>Blind Signatures from DL </a:t>
            </a:r>
            <a:r>
              <a:rPr lang="en-US" sz="2600" dirty="0"/>
              <a:t>or OMDL </a:t>
            </a:r>
            <a:r>
              <a:rPr sz="2600" dirty="0"/>
              <a:t>w/o AGM</a:t>
            </a:r>
          </a:p>
        </p:txBody>
      </p:sp>
      <p:sp>
        <p:nvSpPr>
          <p:cNvPr id="49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46534" y="6356351"/>
            <a:ext cx="335866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1B71B3-E41B-7CD5-62DA-64361A6EB102}"/>
              </a:ext>
            </a:extLst>
          </p:cNvPr>
          <p:cNvSpPr txBox="1"/>
          <p:nvPr/>
        </p:nvSpPr>
        <p:spPr>
          <a:xfrm>
            <a:off x="7491773" y="5433021"/>
            <a:ext cx="4181015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2200" dirty="0">
                <a:solidFill>
                  <a:srgbClr val="C00000"/>
                </a:solidFill>
                <a:latin typeface="+mn-lt"/>
              </a:rPr>
              <a:t>Thank you! </a:t>
            </a:r>
            <a:r>
              <a:rPr lang="en-US" sz="2200" dirty="0">
                <a:solidFill>
                  <a:srgbClr val="C00000"/>
                </a:solidFill>
                <a:latin typeface="+mn-lt"/>
                <a:hlinkClick r:id="rId3"/>
              </a:rPr>
              <a:t>https://eprint.iacr.org/2023/1780</a:t>
            </a:r>
            <a:endParaRPr lang="en-US" sz="22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uiExpand="1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600" y="1908958"/>
            <a:ext cx="10972800" cy="4452086"/>
          </a:xfrm>
          <a:prstGeom prst="rect">
            <a:avLst/>
          </a:prstGeom>
        </p:spPr>
        <p:txBody>
          <a:bodyPr/>
          <a:lstStyle/>
          <a:p>
            <a:pPr marL="0" indent="0" defTabSz="12700">
              <a:spcBef>
                <a:spcPts val="0"/>
              </a:spcBef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780"/>
            </a:pPr>
            <a:r>
              <a:rPr dirty="0"/>
              <a:t>Pairing-free constructions are possible via MPC-based techniques or the generic construction by </a:t>
            </a:r>
            <a:r>
              <a:rPr dirty="0" err="1"/>
              <a:t>Fischlin</a:t>
            </a:r>
            <a:r>
              <a:rPr dirty="0"/>
              <a:t> </a:t>
            </a:r>
            <a:r>
              <a:rPr dirty="0">
                <a:solidFill>
                  <a:srgbClr val="B02419"/>
                </a:solidFill>
              </a:rPr>
              <a:t>[</a:t>
            </a:r>
            <a:r>
              <a:rPr dirty="0" err="1">
                <a:solidFill>
                  <a:srgbClr val="B02419"/>
                </a:solidFill>
              </a:rPr>
              <a:t>Fischlin</a:t>
            </a:r>
            <a:r>
              <a:rPr dirty="0">
                <a:solidFill>
                  <a:srgbClr val="B02419"/>
                </a:solidFill>
              </a:rPr>
              <a:t> </a:t>
            </a:r>
            <a:r>
              <a:rPr lang="en-US" dirty="0">
                <a:solidFill>
                  <a:srgbClr val="B02419"/>
                </a:solidFill>
              </a:rPr>
              <a:t>‘</a:t>
            </a:r>
            <a:r>
              <a:rPr dirty="0">
                <a:solidFill>
                  <a:srgbClr val="B02419"/>
                </a:solidFill>
              </a:rPr>
              <a:t>06]</a:t>
            </a:r>
            <a:r>
              <a:rPr dirty="0"/>
              <a:t>, but these rely on </a:t>
            </a:r>
            <a:r>
              <a:rPr u="sng" dirty="0"/>
              <a:t>non-black-box use of the group</a:t>
            </a:r>
            <a:r>
              <a:rPr dirty="0"/>
              <a:t>.</a:t>
            </a:r>
            <a:endParaRPr dirty="0">
              <a:solidFill>
                <a:schemeClr val="accent2">
                  <a:satOff val="-4966"/>
                  <a:lumOff val="-10549"/>
                </a:schemeClr>
              </a:solidFill>
            </a:endParaRPr>
          </a:p>
        </p:txBody>
      </p:sp>
      <p:sp>
        <p:nvSpPr>
          <p:cNvPr id="15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365969" y="6356351"/>
            <a:ext cx="216431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59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981" y="790524"/>
            <a:ext cx="1198944" cy="119894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1"/>
          <p:cNvSpPr txBox="1"/>
          <p:nvPr/>
        </p:nvSpPr>
        <p:spPr>
          <a:xfrm>
            <a:off x="6851664" y="1039872"/>
            <a:ext cx="4897419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7030A0"/>
                </a:solid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+ BB use of group</a:t>
            </a:r>
          </a:p>
        </p:txBody>
      </p:sp>
      <p:sp>
        <p:nvSpPr>
          <p:cNvPr id="161" name="Content Placeholder 2"/>
          <p:cNvSpPr txBox="1"/>
          <p:nvPr/>
        </p:nvSpPr>
        <p:spPr>
          <a:xfrm>
            <a:off x="609600" y="564775"/>
            <a:ext cx="10972800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 lnSpcReduction="20000"/>
          </a:bodyPr>
          <a:lstStyle>
            <a:lvl1pPr>
              <a:spcBef>
                <a:spcPts val="700"/>
              </a:spcBef>
              <a:buFont typeface="Arial"/>
              <a:defRPr sz="32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t>Goal: Blind signatures from pairing-free curves in the ROM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build="p" bldLvl="5" animBg="1" advAuto="0"/>
      <p:bldP spid="159" grpId="3" animBg="1" advAuto="0"/>
      <p:bldP spid="160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352128" y="6356351"/>
            <a:ext cx="230273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5" name="Table 4"/>
              <p:cNvGraphicFramePr/>
              <p:nvPr>
                <p:extLst>
                  <p:ext uri="{D42A27DB-BD31-4B8C-83A1-F6EECF244321}">
                    <p14:modId xmlns:p14="http://schemas.microsoft.com/office/powerpoint/2010/main" val="3171473632"/>
                  </p:ext>
                </p:extLst>
              </p:nvPr>
            </p:nvGraphicFramePr>
            <p:xfrm>
              <a:off x="1966291" y="1231008"/>
              <a:ext cx="8255811" cy="2468880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19248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641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5188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5188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40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Scheme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Provably secure </a:t>
                          </a:r>
                          <a:r>
                            <a:rPr b="1" dirty="0">
                              <a:sym typeface="Calibri"/>
                            </a:rPr>
                            <a:t>#</a:t>
                          </a:r>
                          <a:r>
                            <a:rPr lang="en-US" b="1" dirty="0">
                              <a:sym typeface="Calibri"/>
                            </a:rPr>
                            <a:t> of</a:t>
                          </a:r>
                          <a:r>
                            <a:rPr b="1" dirty="0">
                              <a:sym typeface="Calibri"/>
                            </a:rPr>
                            <a:t> sessions</a:t>
                          </a:r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OMUF Assumption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AGM?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Blindness Assumption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2865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t>Blind Schnorr</a:t>
                          </a:r>
                          <a:br/>
                          <a:r>
                            <a:rPr b="0">
                              <a:solidFill>
                                <a:srgbClr val="C00000"/>
                              </a:solidFill>
                            </a:rPr>
                            <a:t>[CP93]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polylog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:r>
                            <a:rPr lang="en-US" dirty="0"/>
                            <a:t>[FPS20]</a:t>
                          </a:r>
                          <a:endParaRPr dirty="0"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OMDL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726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Okamoto-</a:t>
                          </a:r>
                          <a:r>
                            <a:rPr b="1" dirty="0" err="1">
                              <a:sym typeface="Calibri"/>
                            </a:rPr>
                            <a:t>Schnorr</a:t>
                          </a:r>
                          <a:endParaRPr b="1" dirty="0">
                            <a:sym typeface="Calibri"/>
                          </a:endParaRP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polylog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dirty="0"/>
                        </a:p>
                        <a:p>
                          <a:pPr algn="ctr"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:r>
                            <a:rPr dirty="0"/>
                            <a:t>[PS96, HKL19]</a:t>
                          </a:r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DL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l">
                            <a:defRPr>
                              <a:sym typeface="Calibri"/>
                            </a:defRPr>
                          </a:pPr>
                          <a:endParaRPr/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5" name="Table 4"/>
              <p:cNvGraphicFramePr/>
              <p:nvPr>
                <p:extLst>
                  <p:ext uri="{D42A27DB-BD31-4B8C-83A1-F6EECF244321}">
                    <p14:modId xmlns:p14="http://schemas.microsoft.com/office/powerpoint/2010/main" val="3171473632"/>
                  </p:ext>
                </p:extLst>
              </p:nvPr>
            </p:nvGraphicFramePr>
            <p:xfrm>
              <a:off x="1966291" y="1231008"/>
              <a:ext cx="8255811" cy="2468880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19248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641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5188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5188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Scheme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Provably secure </a:t>
                          </a:r>
                          <a:r>
                            <a:rPr b="1" dirty="0">
                              <a:sym typeface="Calibri"/>
                            </a:rPr>
                            <a:t>#</a:t>
                          </a:r>
                          <a:r>
                            <a:rPr lang="en-US" b="1" dirty="0">
                              <a:sym typeface="Calibri"/>
                            </a:rPr>
                            <a:t> of</a:t>
                          </a:r>
                          <a:r>
                            <a:rPr b="1" dirty="0">
                              <a:sym typeface="Calibri"/>
                            </a:rPr>
                            <a:t> sessions</a:t>
                          </a:r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OMUF Assumption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AGM?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Blindness Assumption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t>Blind Schnorr</a:t>
                          </a:r>
                          <a:br/>
                          <a:r>
                            <a:rPr b="0">
                              <a:solidFill>
                                <a:srgbClr val="C00000"/>
                              </a:solidFill>
                            </a:rPr>
                            <a:t>[CP93]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lnT w="12700">
                          <a:solidFill>
                            <a:srgbClr val="000000"/>
                          </a:solidFill>
                        </a:lnT>
                        <a:blipFill>
                          <a:blip r:embed="rId3"/>
                          <a:stretch>
                            <a:fillRect l="-133043" t="-122951" r="-334783" b="-1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OMDL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Okamoto-</a:t>
                          </a:r>
                          <a:r>
                            <a:rPr b="1" dirty="0" err="1">
                              <a:sym typeface="Calibri"/>
                            </a:rPr>
                            <a:t>Schnorr</a:t>
                          </a:r>
                          <a:endParaRPr b="1" dirty="0">
                            <a:sym typeface="Calibri"/>
                          </a:endParaRP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blipFill>
                          <a:blip r:embed="rId3"/>
                          <a:stretch>
                            <a:fillRect l="-133043" t="-219355" r="-334783" b="-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DL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l">
                            <a:defRPr>
                              <a:sym typeface="Calibri"/>
                            </a:defRPr>
                          </a:pPr>
                          <a:endParaRPr/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6" name="Oval 8"/>
          <p:cNvSpPr/>
          <p:nvPr/>
        </p:nvSpPr>
        <p:spPr>
          <a:xfrm>
            <a:off x="3757614" y="2031550"/>
            <a:ext cx="1828800" cy="1968949"/>
          </a:xfrm>
          <a:prstGeom prst="ellipse">
            <a:avLst/>
          </a:prstGeom>
          <a:ln w="76200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9"/>
              <p:cNvSpPr txBox="1"/>
              <p:nvPr/>
            </p:nvSpPr>
            <p:spPr>
              <a:xfrm>
                <a:off x="3645492" y="4593520"/>
                <a:ext cx="4603986" cy="8309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ctr">
                  <a:defRPr sz="240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lang="en-US" dirty="0"/>
                  <a:t>Tight – ROS attack [</a:t>
                </a:r>
                <a:r>
                  <a:rPr lang="en-US" b="1" dirty="0">
                    <a:latin typeface="Calibri"/>
                    <a:ea typeface="Calibri"/>
                    <a:cs typeface="Calibri"/>
                    <a:sym typeface="Calibri"/>
                  </a:rPr>
                  <a:t>BLLOR20</a:t>
                </a:r>
                <a:r>
                  <a:rPr lang="en-US" dirty="0"/>
                  <a:t>] utilizing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concurrent sessions</a:t>
                </a:r>
                <a:endParaRPr dirty="0"/>
              </a:p>
            </p:txBody>
          </p:sp>
        </mc:Choice>
        <mc:Fallback xmlns="">
          <p:sp>
            <p:nvSpPr>
              <p:cNvPr id="167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492" y="4593520"/>
                <a:ext cx="4603986" cy="830997"/>
              </a:xfrm>
              <a:prstGeom prst="rect">
                <a:avLst/>
              </a:prstGeom>
              <a:blipFill>
                <a:blip r:embed="rId4"/>
                <a:stretch>
                  <a:fillRect l="-1102" t="-5970" r="-826" b="-134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1"/>
          <p:cNvCxnSpPr>
            <a:cxnSpLocks/>
            <a:stCxn id="166" idx="5"/>
            <a:endCxn id="167" idx="0"/>
          </p:cNvCxnSpPr>
          <p:nvPr/>
        </p:nvCxnSpPr>
        <p:spPr>
          <a:xfrm>
            <a:off x="5318592" y="3712153"/>
            <a:ext cx="628893" cy="881367"/>
          </a:xfrm>
          <a:prstGeom prst="straightConnector1">
            <a:avLst/>
          </a:prstGeom>
          <a:ln w="25400">
            <a:solidFill>
              <a:srgbClr val="C00000"/>
            </a:solidFill>
          </a:ln>
        </p:spPr>
      </p:cxnSp>
      <p:sp>
        <p:nvSpPr>
          <p:cNvPr id="4" name="Prior works: Pairing-free in ROM + BB-use of groups">
            <a:extLst>
              <a:ext uri="{FF2B5EF4-FFF2-40B4-BE49-F238E27FC236}">
                <a16:creationId xmlns:a16="http://schemas.microsoft.com/office/drawing/2014/main" id="{9EC054FA-C62E-783D-C3A5-17B92B3E6B49}"/>
              </a:ext>
            </a:extLst>
          </p:cNvPr>
          <p:cNvSpPr txBox="1">
            <a:spLocks/>
          </p:cNvSpPr>
          <p:nvPr/>
        </p:nvSpPr>
        <p:spPr>
          <a:xfrm>
            <a:off x="609600" y="564775"/>
            <a:ext cx="11222502" cy="573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solidFill>
                  <a:srgbClr val="C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dara"/>
              </a:defRPr>
            </a:lvl9pPr>
          </a:lstStyle>
          <a:p>
            <a:pPr hangingPunct="1"/>
            <a:r>
              <a:rPr lang="en-US"/>
              <a:t>Prior works: Pairing-free in ROM + BB-use of groups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  <p:bldP spid="167" grpId="2" animBg="1" advAuto="0"/>
      <p:bldP spid="168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"/>
          <p:cNvSpPr/>
          <p:nvPr/>
        </p:nvSpPr>
        <p:spPr>
          <a:xfrm>
            <a:off x="1966291" y="3667124"/>
            <a:ext cx="8259415" cy="1765164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370210" y="6356351"/>
            <a:ext cx="212190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2" name="Table 4"/>
              <p:cNvGraphicFramePr/>
              <p:nvPr>
                <p:extLst>
                  <p:ext uri="{D42A27DB-BD31-4B8C-83A1-F6EECF244321}">
                    <p14:modId xmlns:p14="http://schemas.microsoft.com/office/powerpoint/2010/main" val="3813999227"/>
                  </p:ext>
                </p:extLst>
              </p:nvPr>
            </p:nvGraphicFramePr>
            <p:xfrm>
              <a:off x="1966291" y="1231008"/>
              <a:ext cx="8255308" cy="405428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19248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636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5188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5188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40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sym typeface="Calibri"/>
                            </a:rPr>
                            <a:t>Scheme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Provably secure # of sessions</a:t>
                          </a:r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OMUF Assumption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AGM?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Blindness Assumption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2865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t>Blind Schnorr</a:t>
                          </a:r>
                          <a:br/>
                          <a:r>
                            <a:rPr b="0">
                              <a:solidFill>
                                <a:srgbClr val="C00000"/>
                              </a:solidFill>
                            </a:rPr>
                            <a:t>[CP93]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polylog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:r>
                            <a:rPr lang="en-US" dirty="0"/>
                            <a:t>[FPS20]</a:t>
                          </a:r>
                          <a:endParaRPr dirty="0"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OMDL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726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Okamoto-</a:t>
                          </a:r>
                          <a:r>
                            <a:rPr b="1" dirty="0" err="1">
                              <a:sym typeface="Calibri"/>
                            </a:rPr>
                            <a:t>Schnorr</a:t>
                          </a:r>
                          <a:endParaRPr b="1" dirty="0">
                            <a:sym typeface="Calibri"/>
                          </a:endParaRP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polylog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dirty="0"/>
                        </a:p>
                        <a:p>
                          <a:pPr algn="ctr"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:r>
                            <a:rPr dirty="0"/>
                            <a:t>[PS96, HKL19]</a:t>
                          </a:r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DL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l">
                            <a:defRPr>
                              <a:sym typeface="Calibri"/>
                            </a:defRPr>
                          </a:pPr>
                          <a:endParaRPr/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72663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rPr dirty="0"/>
                            <a:t>Abe </a:t>
                          </a:r>
                          <a:r>
                            <a:rPr b="0" dirty="0">
                              <a:solidFill>
                                <a:srgbClr val="C00000"/>
                              </a:solidFill>
                            </a:rPr>
                            <a:t>[A01,KXL22]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defRPr>
                              <a:solidFill>
                                <a:srgbClr val="008F21"/>
                              </a:solidFill>
                              <a:sym typeface="Calibri"/>
                            </a:defRPr>
                          </a:pPr>
                          <a:endParaRPr lang="en-US" sz="800" dirty="0"/>
                        </a:p>
                        <a:p>
                          <a:pPr algn="ctr">
                            <a:defRPr>
                              <a:solidFill>
                                <a:srgbClr val="008F21"/>
                              </a:solidFill>
                              <a:sym typeface="Calibri"/>
                            </a:defRPr>
                          </a:pPr>
                          <a:r>
                            <a:rPr lang="en-US" sz="2800" dirty="0"/>
                            <a:t>|</a:t>
                          </a:r>
                        </a:p>
                        <a:p>
                          <a:pPr algn="ctr">
                            <a:defRPr>
                              <a:solidFill>
                                <a:srgbClr val="008F21"/>
                              </a:solidFill>
                              <a:sym typeface="Calibri"/>
                            </a:defRPr>
                          </a:pPr>
                          <a:r>
                            <a:rPr lang="en-US" dirty="0"/>
                            <a:t>unbounded</a:t>
                          </a:r>
                        </a:p>
                        <a:p>
                          <a:pPr algn="ctr">
                            <a:defRPr>
                              <a:solidFill>
                                <a:srgbClr val="008F21"/>
                              </a:solidFill>
                              <a:sym typeface="Calibri"/>
                            </a:defRPr>
                          </a:pPr>
                          <a:r>
                            <a:rPr lang="en-US" sz="2800" dirty="0"/>
                            <a:t>|</a:t>
                          </a:r>
                        </a:p>
                      </a:txBody>
                      <a:tcPr marL="45720" marR="45720" horzOverflow="overflow">
                        <a:lnL w="12700">
                          <a:solidFill>
                            <a:srgbClr val="000000"/>
                          </a:solidFill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DL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DDH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72663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rPr dirty="0"/>
                            <a:t>CBS </a:t>
                          </a:r>
                          <a:r>
                            <a:rPr b="0" dirty="0">
                              <a:solidFill>
                                <a:srgbClr val="C00000"/>
                              </a:solidFill>
                            </a:rPr>
                            <a:t>[FPS20]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 v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OMDL + </a:t>
                          </a:r>
                          <a:r>
                            <a:rPr b="1" dirty="0" err="1">
                              <a:sym typeface="Calibri"/>
                            </a:rPr>
                            <a:t>mROS</a:t>
                          </a:r>
                          <a:endParaRPr b="1" dirty="0">
                            <a:sym typeface="Calibri"/>
                          </a:endParaRP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72663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t>TZ / Snowblind</a:t>
                          </a:r>
                        </a:p>
                        <a:p>
                          <a:pPr algn="ctr"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:r>
                            <a:t>[TZ22,CKMTZ23]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DL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2" name="Table 4"/>
              <p:cNvGraphicFramePr/>
              <p:nvPr>
                <p:extLst>
                  <p:ext uri="{D42A27DB-BD31-4B8C-83A1-F6EECF244321}">
                    <p14:modId xmlns:p14="http://schemas.microsoft.com/office/powerpoint/2010/main" val="3813999227"/>
                  </p:ext>
                </p:extLst>
              </p:nvPr>
            </p:nvGraphicFramePr>
            <p:xfrm>
              <a:off x="1966291" y="1231008"/>
              <a:ext cx="8255308" cy="405428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19248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636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5188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5188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sym typeface="Calibri"/>
                            </a:rPr>
                            <a:t>Scheme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Provably secure # of sessions</a:t>
                          </a:r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OMUF Assumption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AGM?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ym typeface="Calibri"/>
                            </a:rPr>
                            <a:t>Blindness Assumption</a:t>
                          </a:r>
                        </a:p>
                      </a:txBody>
                      <a:tcPr marL="45720" marR="45720" anchor="ctr" horzOverflow="overflow">
                        <a:lnB w="12700">
                          <a:solidFill>
                            <a:srgbClr val="000000"/>
                          </a:solidFill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t>Blind Schnorr</a:t>
                          </a:r>
                          <a:br/>
                          <a:r>
                            <a:rPr b="0">
                              <a:solidFill>
                                <a:srgbClr val="C00000"/>
                              </a:solidFill>
                            </a:rPr>
                            <a:t>[CP93]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lnT w="12700">
                          <a:solidFill>
                            <a:srgbClr val="000000"/>
                          </a:solidFill>
                        </a:lnT>
                        <a:blipFill>
                          <a:blip r:embed="rId3"/>
                          <a:stretch>
                            <a:fillRect l="-133043" t="-119355" r="-334783" b="-3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OMDL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>
                        <a:lnT w="12700">
                          <a:solidFill>
                            <a:srgbClr val="000000"/>
                          </a:solidFill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Okamoto-</a:t>
                          </a:r>
                          <a:r>
                            <a:rPr b="1" dirty="0" err="1">
                              <a:sym typeface="Calibri"/>
                            </a:rPr>
                            <a:t>Schnorr</a:t>
                          </a:r>
                          <a:endParaRPr b="1" dirty="0">
                            <a:sym typeface="Calibri"/>
                          </a:endParaRP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  <a:blipFill>
                          <a:blip r:embed="rId3"/>
                          <a:stretch>
                            <a:fillRect l="-133043" t="-222951" r="-334783" b="-2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DL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l">
                            <a:defRPr>
                              <a:sym typeface="Calibri"/>
                            </a:defRPr>
                          </a:pPr>
                          <a:endParaRPr/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72663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rPr dirty="0"/>
                            <a:t>Abe </a:t>
                          </a:r>
                          <a:r>
                            <a:rPr b="0" dirty="0">
                              <a:solidFill>
                                <a:srgbClr val="C00000"/>
                              </a:solidFill>
                            </a:rPr>
                            <a:t>[A01,KXL22]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>
                            <a:defRPr>
                              <a:solidFill>
                                <a:srgbClr val="008F21"/>
                              </a:solidFill>
                              <a:sym typeface="Calibri"/>
                            </a:defRPr>
                          </a:pPr>
                          <a:endParaRPr lang="en-US" sz="800" dirty="0"/>
                        </a:p>
                        <a:p>
                          <a:pPr algn="ctr">
                            <a:defRPr>
                              <a:solidFill>
                                <a:srgbClr val="008F21"/>
                              </a:solidFill>
                              <a:sym typeface="Calibri"/>
                            </a:defRPr>
                          </a:pPr>
                          <a:r>
                            <a:rPr lang="en-US" sz="2800" dirty="0"/>
                            <a:t>|</a:t>
                          </a:r>
                        </a:p>
                        <a:p>
                          <a:pPr algn="ctr">
                            <a:defRPr>
                              <a:solidFill>
                                <a:srgbClr val="008F21"/>
                              </a:solidFill>
                              <a:sym typeface="Calibri"/>
                            </a:defRPr>
                          </a:pPr>
                          <a:r>
                            <a:rPr lang="en-US" dirty="0"/>
                            <a:t>unbounded</a:t>
                          </a:r>
                        </a:p>
                        <a:p>
                          <a:pPr algn="ctr">
                            <a:defRPr>
                              <a:solidFill>
                                <a:srgbClr val="008F21"/>
                              </a:solidFill>
                              <a:sym typeface="Calibri"/>
                            </a:defRPr>
                          </a:pPr>
                          <a:r>
                            <a:rPr lang="en-US" sz="2800" dirty="0"/>
                            <a:t>|</a:t>
                          </a:r>
                        </a:p>
                      </a:txBody>
                      <a:tcPr marL="45720" marR="45720" horzOverflow="overflow">
                        <a:lnL w="12700">
                          <a:solidFill>
                            <a:srgbClr val="000000"/>
                          </a:solidFill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DL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DDH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72663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rPr dirty="0"/>
                            <a:t>CBS </a:t>
                          </a:r>
                          <a:r>
                            <a:rPr b="0" dirty="0">
                              <a:solidFill>
                                <a:srgbClr val="C00000"/>
                              </a:solidFill>
                            </a:rPr>
                            <a:t>[FPS20]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 v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OMDL + </a:t>
                          </a:r>
                          <a:r>
                            <a:rPr b="1" dirty="0" err="1">
                              <a:sym typeface="Calibri"/>
                            </a:rPr>
                            <a:t>mROS</a:t>
                          </a:r>
                          <a:endParaRPr b="1" dirty="0">
                            <a:sym typeface="Calibri"/>
                          </a:endParaRP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>
                            <a:defRPr b="1">
                              <a:sym typeface="Calibri"/>
                            </a:defRPr>
                          </a:pPr>
                          <a:r>
                            <a:t>TZ / Snowblind</a:t>
                          </a:r>
                        </a:p>
                        <a:p>
                          <a:pPr algn="ctr">
                            <a:defRPr>
                              <a:solidFill>
                                <a:srgbClr val="C00000"/>
                              </a:solidFill>
                              <a:sym typeface="Calibri"/>
                            </a:defRPr>
                          </a:pPr>
                          <a:r>
                            <a:t>[TZ22,CKMTZ23]</a:t>
                          </a:r>
                        </a:p>
                      </a:txBody>
                      <a:tcPr marL="45720" marR="45720" anchor="ctr" horzOverflow="overflow">
                        <a:lnR w="12700">
                          <a:solidFill>
                            <a:srgbClr val="000000"/>
                          </a:solidFill>
                        </a:lnR>
                      </a:tcPr>
                    </a:tc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45720" marR="45720" anchor="ctr" horzOverflow="overflow">
                        <a:lnL w="12700">
                          <a:solidFill>
                            <a:srgbClr val="000000"/>
                          </a:solidFill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DL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AGM</a:t>
                          </a:r>
                        </a:p>
                      </a:txBody>
                      <a:tcPr marL="45720" marR="45720" anchor="ctr" horzOverflow="overflow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b="1" dirty="0">
                              <a:sym typeface="Calibri"/>
                            </a:rPr>
                            <a:t>Stat</a:t>
                          </a:r>
                        </a:p>
                      </a:txBody>
                      <a:tcPr marL="45720" marR="4572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3" name="Oval 12"/>
          <p:cNvSpPr/>
          <p:nvPr/>
        </p:nvSpPr>
        <p:spPr>
          <a:xfrm>
            <a:off x="6918842" y="3604847"/>
            <a:ext cx="1669775" cy="1889717"/>
          </a:xfrm>
          <a:prstGeom prst="ellipse">
            <a:avLst/>
          </a:prstGeom>
          <a:ln w="76200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TextBox 13"/>
          <p:cNvSpPr txBox="1"/>
          <p:nvPr/>
        </p:nvSpPr>
        <p:spPr>
          <a:xfrm>
            <a:off x="5180082" y="5751311"/>
            <a:ext cx="5434719" cy="760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r>
              <a:rPr dirty="0"/>
              <a:t>Main question: Do we need AGM for unbounded concurrent security?</a:t>
            </a:r>
          </a:p>
        </p:txBody>
      </p:sp>
      <p:sp>
        <p:nvSpPr>
          <p:cNvPr id="175" name="Prior works: Pairing-free in ROM + BB-use of groups"/>
          <p:cNvSpPr txBox="1">
            <a:spLocks noGrp="1"/>
          </p:cNvSpPr>
          <p:nvPr>
            <p:ph type="body" sz="quarter" idx="1"/>
          </p:nvPr>
        </p:nvSpPr>
        <p:spPr>
          <a:xfrm>
            <a:off x="609600" y="564775"/>
            <a:ext cx="11222502" cy="57314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>
              <a:buSzTx/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t>Prior works: Pairing-free in ROM + BB-use of groups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  <p:bldP spid="174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Our m</a:t>
            </a:r>
            <a:r>
              <a:rPr dirty="0"/>
              <a:t>ain results</a:t>
            </a:r>
          </a:p>
        </p:txBody>
      </p:sp>
      <p:sp>
        <p:nvSpPr>
          <p:cNvPr id="17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09600" y="1411358"/>
            <a:ext cx="10972800" cy="1354217"/>
          </a:xfrm>
          <a:prstGeom prst="rect">
            <a:avLst/>
          </a:prstGeom>
          <a:solidFill>
            <a:srgbClr val="FFFDA2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182879" tIns="182879" rIns="182879" bIns="182879"/>
          <a:lstStyle/>
          <a:p>
            <a:pPr marL="0" indent="0">
              <a:buSzTx/>
              <a:buNone/>
              <a:defRPr>
                <a:solidFill>
                  <a:srgbClr val="C00000"/>
                </a:solidFill>
              </a:defRPr>
            </a:pPr>
            <a:r>
              <a:rPr dirty="0"/>
              <a:t>Construction I. </a:t>
            </a:r>
            <a:r>
              <a:rPr dirty="0">
                <a:solidFill>
                  <a:srgbClr val="000000"/>
                </a:solidFill>
              </a:rPr>
              <a:t>4-move BS scheme OMUF-secure in the ROM under the Chosen Target CDH assumption</a:t>
            </a:r>
          </a:p>
        </p:txBody>
      </p:sp>
      <p:sp>
        <p:nvSpPr>
          <p:cNvPr id="179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352463" y="6356351"/>
            <a:ext cx="229938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80" name="Content Placeholder 2"/>
          <p:cNvSpPr txBox="1"/>
          <p:nvPr/>
        </p:nvSpPr>
        <p:spPr>
          <a:xfrm>
            <a:off x="609600" y="3898201"/>
            <a:ext cx="10972800" cy="1266668"/>
          </a:xfrm>
          <a:prstGeom prst="rect">
            <a:avLst/>
          </a:prstGeom>
          <a:solidFill>
            <a:srgbClr val="FFFDA2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79" tIns="182879" rIns="182879" bIns="182879">
            <a:spAutoFit/>
          </a:bodyPr>
          <a:lstStyle/>
          <a:p>
            <a:pPr>
              <a:spcBef>
                <a:spcPts val="700"/>
              </a:spcBef>
              <a:defRPr sz="3200">
                <a:solidFill>
                  <a:srgbClr val="C00000"/>
                </a:solidFill>
                <a:latin typeface="+mn-lt"/>
                <a:ea typeface="+mn-ea"/>
                <a:cs typeface="+mn-cs"/>
                <a:sym typeface="Candara"/>
              </a:defRPr>
            </a:pPr>
            <a:r>
              <a:rPr dirty="0"/>
              <a:t>Construction II. </a:t>
            </a:r>
            <a:r>
              <a:rPr dirty="0">
                <a:solidFill>
                  <a:srgbClr val="000000"/>
                </a:solidFill>
              </a:rPr>
              <a:t>4-move BS scheme OMUF-secure in the ROM under the CDH assumption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uiExpand="1" build="p" animBg="1"/>
      <p:bldP spid="180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pPr hangingPunct="1"/>
            <a:r>
              <a:rPr lang="en-US" dirty="0"/>
              <a:t>Our main results</a:t>
            </a:r>
          </a:p>
        </p:txBody>
      </p:sp>
      <p:sp>
        <p:nvSpPr>
          <p:cNvPr id="18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09600" y="1411358"/>
            <a:ext cx="10972800" cy="1354217"/>
          </a:xfrm>
          <a:prstGeom prst="rect">
            <a:avLst/>
          </a:prstGeom>
          <a:solidFill>
            <a:srgbClr val="FFFDA2"/>
          </a:solidFill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182879" tIns="182879" rIns="182879" bIns="182879"/>
          <a:lstStyle/>
          <a:p>
            <a:pPr marL="0" indent="0">
              <a:buSzTx/>
              <a:buNone/>
              <a:defRPr>
                <a:solidFill>
                  <a:srgbClr val="C00000"/>
                </a:solidFill>
              </a:defRPr>
            </a:pPr>
            <a:r>
              <a:t>Construction I. </a:t>
            </a:r>
            <a:r>
              <a:rPr>
                <a:solidFill>
                  <a:srgbClr val="000000"/>
                </a:solidFill>
              </a:rPr>
              <a:t>4-move BS scheme OMUF-secure in the ROM under the Chosen Target CDH assumption</a:t>
            </a:r>
          </a:p>
        </p:txBody>
      </p:sp>
      <p:sp>
        <p:nvSpPr>
          <p:cNvPr id="186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352909" y="6356351"/>
            <a:ext cx="229492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187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938" y="713788"/>
            <a:ext cx="1202639" cy="1278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"/>
          <p:cNvGrpSpPr/>
          <p:nvPr/>
        </p:nvGrpSpPr>
        <p:grpSpPr>
          <a:xfrm>
            <a:off x="4486634" y="2037408"/>
            <a:ext cx="7327807" cy="1324308"/>
            <a:chOff x="1214204" y="-4167260"/>
            <a:chExt cx="7327806" cy="1324306"/>
          </a:xfrm>
        </p:grpSpPr>
        <p:grpSp>
          <p:nvGrpSpPr>
            <p:cNvPr id="192" name="Group"/>
            <p:cNvGrpSpPr/>
            <p:nvPr/>
          </p:nvGrpSpPr>
          <p:grpSpPr>
            <a:xfrm>
              <a:off x="2666269" y="-3505107"/>
              <a:ext cx="5875741" cy="662153"/>
              <a:chOff x="29980" y="-4149598"/>
              <a:chExt cx="5875740" cy="662152"/>
            </a:xfrm>
          </p:grpSpPr>
          <p:sp>
            <p:nvSpPr>
              <p:cNvPr id="190" name="Rectangle 4"/>
              <p:cNvSpPr/>
              <p:nvPr/>
            </p:nvSpPr>
            <p:spPr>
              <a:xfrm>
                <a:off x="29980" y="-4149598"/>
                <a:ext cx="5875740" cy="662152"/>
              </a:xfrm>
              <a:prstGeom prst="rect">
                <a:avLst/>
              </a:prstGeom>
              <a:solidFill>
                <a:srgbClr val="FFFDA2">
                  <a:alpha val="6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ndara"/>
                  </a:defRPr>
                </a:pPr>
                <a:endParaRPr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5"/>
                  <p:cNvSpPr/>
                  <p:nvPr/>
                </p:nvSpPr>
                <p:spPr>
                  <a:xfrm>
                    <a:off x="135996" y="-4051023"/>
                    <a:ext cx="5663707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DA2"/>
                  </a:solid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/>
                  <a:p>
                    <a:pPr algn="ctr">
                      <a:defRPr sz="2400">
                        <a:latin typeface="+mn-lt"/>
                        <a:ea typeface="+mn-ea"/>
                        <a:cs typeface="+mn-cs"/>
                        <a:sym typeface="Candara"/>
                      </a:defRPr>
                    </a:pPr>
                    <a:r>
                      <a:t>DLEQ Proof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DL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d>
                          <m:d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𝑉𝐾</m:t>
                            </m:r>
                          </m:e>
                        </m:d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DL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2400" i="1">
                            <a:solidFill>
                              <a:srgbClr val="76923C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t> </a:t>
                    </a:r>
                    <a:endParaRPr sz="2200"/>
                  </a:p>
                </p:txBody>
              </p:sp>
            </mc:Choice>
            <mc:Fallback xmlns="">
              <p:sp>
                <p:nvSpPr>
                  <p:cNvPr id="191" name="TextBox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996" y="-4051023"/>
                    <a:ext cx="5663707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3" name="Rectangle 4"/>
            <p:cNvSpPr/>
            <p:nvPr/>
          </p:nvSpPr>
          <p:spPr>
            <a:xfrm>
              <a:off x="1214204" y="-4167260"/>
              <a:ext cx="5875740" cy="662152"/>
            </a:xfrm>
            <a:prstGeom prst="rect">
              <a:avLst/>
            </a:prstGeom>
            <a:solidFill>
              <a:srgbClr val="FFFDA2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ndara"/>
                </a:defRPr>
              </a:pPr>
              <a:endParaRPr dirty="0"/>
            </a:p>
          </p:txBody>
        </p:sp>
      </p:grpSp>
      <p:sp>
        <p:nvSpPr>
          <p:cNvPr id="195" name="Title 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878303"/>
          </a:xfrm>
          <a:prstGeom prst="rect">
            <a:avLst/>
          </a:prstGeom>
        </p:spPr>
        <p:txBody>
          <a:bodyPr/>
          <a:lstStyle/>
          <a:p>
            <a:r>
              <a:rPr dirty="0"/>
              <a:t>Starting point – Signatures from CDH+ROM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Content Placeholder 2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buSzTx/>
                  <a:buNone/>
                  <a:defRPr>
                    <a:solidFill>
                      <a:srgbClr val="C00000"/>
                    </a:solidFill>
                  </a:defRPr>
                </a:pPr>
                <a:r>
                  <a:rPr lang="en-US" dirty="0"/>
                  <a:t>Goh-</a:t>
                </a:r>
                <a:r>
                  <a:rPr lang="en-US" dirty="0" err="1"/>
                  <a:t>Jarecki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𝑉𝐾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𝑠𝑘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mbria Math"/>
                    <a:ea typeface="Cambria Math"/>
                    <a:cs typeface="Cambria Math"/>
                    <a:sym typeface="Cambria Math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ambria Math"/>
                  <a:ea typeface="Cambria Math"/>
                  <a:cs typeface="Cambria Math"/>
                  <a:sym typeface="Cambria Math"/>
                </a:endParaRPr>
              </a:p>
              <a:p>
                <a:pPr marL="0" indent="0" algn="ctr">
                  <a:lnSpc>
                    <a:spcPct val="150000"/>
                  </a:lnSpc>
                  <a:buSzTx/>
                  <a:buNone/>
                  <a:defRPr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i="1">
                        <a:solidFill>
                          <a:srgbClr val="76923C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𝑠𝑘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3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3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3200" i="1">
                        <a:solidFill>
                          <a:srgbClr val="E36C0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3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ar-AE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ar-AE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𝑠𝑘</m:t>
                    </m:r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sz="2934" dirty="0"/>
              </a:p>
              <a:p>
                <a:pPr marL="0" indent="0">
                  <a:buSzTx/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′(</m:t>
                    </m:r>
                    <m:r>
                      <m:rPr>
                        <m:sty m:val="p"/>
                      </m:rP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76923C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ar-AE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ar-AE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2934" dirty="0">
                  <a:latin typeface="Cambria Math"/>
                  <a:ea typeface="Cambria Math"/>
                  <a:cs typeface="Cambria Math"/>
                  <a:sym typeface="Cambria Math"/>
                </a:endParaRPr>
              </a:p>
            </p:txBody>
          </p:sp>
        </mc:Choice>
        <mc:Fallback xmlns="">
          <p:sp>
            <p:nvSpPr>
              <p:cNvPr id="196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4"/>
                <a:stretch>
                  <a:fillRect l="-1850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272765" y="6356351"/>
            <a:ext cx="309636" cy="3203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2" animBg="1" advAuto="0"/>
    </p:bldLst>
  </p:timing>
</p:sld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ndara"/>
        <a:ea typeface="Candara"/>
        <a:cs typeface="Candar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ndara"/>
        <a:ea typeface="Candara"/>
        <a:cs typeface="Candar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8901</TotalTime>
  <Words>3903</Words>
  <Application>Microsoft Macintosh PowerPoint</Application>
  <PresentationFormat>Widescreen</PresentationFormat>
  <Paragraphs>470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Candara</vt:lpstr>
      <vt:lpstr>Arial</vt:lpstr>
      <vt:lpstr>Cambria Math</vt:lpstr>
      <vt:lpstr>Calibri</vt:lpstr>
      <vt:lpstr>Custom Design</vt:lpstr>
      <vt:lpstr>Pairing-Free Blind Signatures from CDH Assumptions</vt:lpstr>
      <vt:lpstr>Blind Signatures [Chaum ‘83]</vt:lpstr>
      <vt:lpstr>PowerPoint Presentation</vt:lpstr>
      <vt:lpstr>PowerPoint Presentation</vt:lpstr>
      <vt:lpstr>PowerPoint Presentation</vt:lpstr>
      <vt:lpstr>PowerPoint Presentation</vt:lpstr>
      <vt:lpstr>Our main results</vt:lpstr>
      <vt:lpstr>Our main results</vt:lpstr>
      <vt:lpstr>Starting point – Signatures from CDH+ROM</vt:lpstr>
      <vt:lpstr>First step – Interactive GJ</vt:lpstr>
      <vt:lpstr>Blinding</vt:lpstr>
      <vt:lpstr>OMUF Security proof</vt:lpstr>
      <vt:lpstr>PowerPoint Presentation</vt:lpstr>
      <vt:lpstr>OMUF Assumption – Chosen Target CDH [Boldyreva ‘03]</vt:lpstr>
      <vt:lpstr>OMUF Proof – Reduction</vt:lpstr>
      <vt:lpstr>OMUF Proof – Reduction – Signing session</vt:lpstr>
      <vt:lpstr>Solution: Change the protocol</vt:lpstr>
      <vt:lpstr>Solution: Change the protocol</vt:lpstr>
      <vt:lpstr>Interactive Signing x-mode </vt:lpstr>
      <vt:lpstr>Interactive Signing w-mode </vt:lpstr>
      <vt:lpstr>Are we done?</vt:lpstr>
      <vt:lpstr>PowerPoint Presentation</vt:lpstr>
      <vt:lpstr>Abstracting our construction</vt:lpstr>
      <vt:lpstr>Abstracting our construction</vt:lpstr>
      <vt:lpstr>Caveat – Weak OMUF</vt:lpstr>
      <vt:lpstr>Caveat – Why Weak OMUF?</vt:lpstr>
      <vt:lpstr>Achieving regular OMUF</vt:lpstr>
      <vt:lpstr>Solution: Commit &amp; Reveal</vt:lpstr>
      <vt:lpstr>Conclusion: Pairing-free Blind Signature in ROM (w/o AGM)</vt:lpstr>
      <vt:lpstr>Open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Champ Chairattana-Apirom</cp:lastModifiedBy>
  <cp:revision>169</cp:revision>
  <dcterms:modified xsi:type="dcterms:W3CDTF">2024-08-20T00:18:35Z</dcterms:modified>
</cp:coreProperties>
</file>