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41"/>
    <p:restoredTop sz="94635"/>
  </p:normalViewPr>
  <p:slideViewPr>
    <p:cSldViewPr snapToGrid="0">
      <p:cViewPr varScale="1">
        <p:scale>
          <a:sx n="142" d="100"/>
          <a:sy n="142" d="100"/>
        </p:scale>
        <p:origin x="18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3F81B-3896-134A-9BD9-AABFEB140624}" type="datetimeFigureOut">
              <a:rPr lang="en-US" smtClean="0"/>
              <a:t>8/20/24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F62F4-3040-284A-BBA9-7A08F3FD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3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53" name="Google Shape;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53" name="Google Shape;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01489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53" name="Google Shape;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10365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53" name="Google Shape;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76583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53" name="Google Shape;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87663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53" name="Google Shape;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39329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53" name="Google Shape;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76476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53" name="Google Shape;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52718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53" name="Google Shape;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40177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53" name="Google Shape;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51755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53" name="Google Shape;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14674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53" name="Google Shape;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53196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E69BE-12CE-3B3D-17FC-C81FEFFED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E2F9E4-1C2A-6BDD-CEC9-005C89BA74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39526-485A-FF77-05B6-A9311397C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2EDF-AC0F-F740-BBD5-1690113B0137}" type="datetimeFigureOut">
              <a:rPr lang="en-US" smtClean="0"/>
              <a:t>8/20/24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DCCDE-9B96-7B06-4394-F850F84BD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AF548-8A30-A152-7F94-8616C3E87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7F3D5-D9BB-1043-AF4E-CE9874F3B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28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60544-C1D4-C51E-1F15-4C1EB22EC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C616AE-8533-1B2D-E302-44D8BAA9B9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8E64B-6C1E-7F6E-0D29-8CC674A28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2EDF-AC0F-F740-BBD5-1690113B0137}" type="datetimeFigureOut">
              <a:rPr lang="en-US" smtClean="0"/>
              <a:t>8/20/24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E0E14-33A0-5E5D-AB6B-B949D3FDA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53B69-1EA8-2182-DC27-87B9655A2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7F3D5-D9BB-1043-AF4E-CE9874F3B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71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B96C8D-9B2A-E04E-6615-074F953C3F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41AFE6-F5F7-C1EF-CB32-E73A803C5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9737D-00EE-9CC4-E87A-11FC056BF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2EDF-AC0F-F740-BBD5-1690113B0137}" type="datetimeFigureOut">
              <a:rPr lang="en-US" smtClean="0"/>
              <a:t>8/20/24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66A52-2D77-4A73-849E-F023EE75F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5BB51-3789-1A26-E05F-504633E1D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7F3D5-D9BB-1043-AF4E-CE9874F3B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6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A0A45-6094-2CF7-EC36-356331C42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64BE5-D1F3-CC27-2C06-66FF1BF07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E8986-9881-C978-A7A7-6FEBFE253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2EDF-AC0F-F740-BBD5-1690113B0137}" type="datetimeFigureOut">
              <a:rPr lang="en-US" smtClean="0"/>
              <a:t>8/20/24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794CD-58AF-1805-15B7-4034DFE23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01515-EDB1-D724-C2A0-7F57CDC51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7F3D5-D9BB-1043-AF4E-CE9874F3B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37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4A48D-52FA-BFC6-D0AC-38B1393DA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B27AA-381E-97DC-D754-4FC638A5D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BFBB5-AF38-633E-B1FF-2E47AAC0C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2EDF-AC0F-F740-BBD5-1690113B0137}" type="datetimeFigureOut">
              <a:rPr lang="en-US" smtClean="0"/>
              <a:t>8/20/24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1F580-0F85-9510-6DE9-A87907342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972DC-73BF-0F71-6948-A636A3895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7F3D5-D9BB-1043-AF4E-CE9874F3B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05FA8-E2C1-DDAA-E671-08925147B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F265E-658E-3662-C77B-552A65D935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BD78E-CF84-0218-85AD-76BC7B7BB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12EDD2-BFB6-8ADE-82AB-E1284869D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2EDF-AC0F-F740-BBD5-1690113B0137}" type="datetimeFigureOut">
              <a:rPr lang="en-US" smtClean="0"/>
              <a:t>8/20/24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FD3E4-80E8-FD2A-7330-57361BD54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342A7-0B65-0D37-6891-2E680BB0A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7F3D5-D9BB-1043-AF4E-CE9874F3B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38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25853-5B36-4AC2-973A-FFB5517E6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2738E-11E7-6D4E-88BF-A06FB0CB2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DFC25-30B3-DE7B-1BD1-6F010D91D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48DFC4-A151-7A6C-9790-16A45DDB94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75193E-02B1-C05C-B74C-9ED4184273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0F41F-09F2-C45E-B9EB-E3EF4FE9A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2EDF-AC0F-F740-BBD5-1690113B0137}" type="datetimeFigureOut">
              <a:rPr lang="en-US" smtClean="0"/>
              <a:t>8/20/24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F7FC2E-6337-D72E-5068-E97D9594A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A79C09-7377-23B7-12ED-EEE803994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7F3D5-D9BB-1043-AF4E-CE9874F3B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2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88567-E09B-1723-FD9C-A5AE5D2BC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ED6A8D-9BEA-D4EC-EB41-5A14D1D3C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2EDF-AC0F-F740-BBD5-1690113B0137}" type="datetimeFigureOut">
              <a:rPr lang="en-US" smtClean="0"/>
              <a:t>8/20/24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A80A66-2CEE-14F2-D655-7B7A42BD2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D6D91-3691-6081-53C5-DEEC7E588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7F3D5-D9BB-1043-AF4E-CE9874F3B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85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F92011-C579-E6A8-A8FA-40810FFDF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2EDF-AC0F-F740-BBD5-1690113B0137}" type="datetimeFigureOut">
              <a:rPr lang="en-US" smtClean="0"/>
              <a:t>8/20/24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353A47-DADF-8469-8C2A-4291246D2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F2A00-7FF8-A355-54A0-C993C91E2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7F3D5-D9BB-1043-AF4E-CE9874F3B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62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C6075-9EB2-A113-F8E3-00C0DF912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5478E-EBE6-287F-3964-CA22A5181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B6F63A-0BB2-332C-3970-555B24041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EA78D-E803-FAAD-79F0-4F8113ADC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2EDF-AC0F-F740-BBD5-1690113B0137}" type="datetimeFigureOut">
              <a:rPr lang="en-US" smtClean="0"/>
              <a:t>8/20/24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02B735-A009-1689-A6D1-00AE72D63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26C730-D005-2D54-E797-4079CB281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7F3D5-D9BB-1043-AF4E-CE9874F3B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0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FBB34-F8CB-2DFF-ED48-36845B0C4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99AF5-B6FF-19F7-77A6-63ABB068CB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DDAFBF-E45A-36E6-FB4A-1500A2519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89EC87-0E9A-38DD-A9CE-F7D0AC9D3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2EDF-AC0F-F740-BBD5-1690113B0137}" type="datetimeFigureOut">
              <a:rPr lang="en-US" smtClean="0"/>
              <a:t>8/20/24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5F985D-FA68-99C6-644F-0070DE8DB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325A7-A9C9-7E0F-06D0-2367C9ECF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7F3D5-D9BB-1043-AF4E-CE9874F3B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9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86AB8A-777A-C070-4CE1-8202A6B46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5A15E-3A8E-5BEA-2247-86F88D8AC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D2ACB-BDDB-78DB-9062-FC33F57F36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202EDF-AC0F-F740-BBD5-1690113B0137}" type="datetimeFigureOut">
              <a:rPr lang="en-US" smtClean="0"/>
              <a:t>8/20/24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A8CF4-E52A-CB74-147D-711D06E1E6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BFACE-2E11-7C06-F88A-1F6311AB4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F7F3D5-D9BB-1043-AF4E-CE9874F3B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9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0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2;p24">
            <a:extLst>
              <a:ext uri="{FF2B5EF4-FFF2-40B4-BE49-F238E27FC236}">
                <a16:creationId xmlns:a16="http://schemas.microsoft.com/office/drawing/2014/main" id="{DB060D87-0260-1643-750B-7AD2E1363818}"/>
              </a:ext>
            </a:extLst>
          </p:cNvPr>
          <p:cNvSpPr txBox="1"/>
          <p:nvPr/>
        </p:nvSpPr>
        <p:spPr>
          <a:xfrm>
            <a:off x="965200" y="858025"/>
            <a:ext cx="102870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Loquat: </a:t>
            </a:r>
            <a:r>
              <a:rPr lang="en-US" sz="2800" dirty="0">
                <a:solidFill>
                  <a:schemeClr val="accent2"/>
                </a:solidFill>
              </a:rPr>
              <a:t>A SNARK-Friendly Post-Quantum Signature based on the Legendre PRF with Applications in Ring and Aggregate Signatures</a:t>
            </a:r>
          </a:p>
        </p:txBody>
      </p:sp>
      <p:sp>
        <p:nvSpPr>
          <p:cNvPr id="8" name="Google Shape;143;p24">
            <a:extLst>
              <a:ext uri="{FF2B5EF4-FFF2-40B4-BE49-F238E27FC236}">
                <a16:creationId xmlns:a16="http://schemas.microsoft.com/office/drawing/2014/main" id="{4340C7A0-5FD1-691A-EE4A-8A1989EB7AE2}"/>
              </a:ext>
            </a:extLst>
          </p:cNvPr>
          <p:cNvSpPr txBox="1"/>
          <p:nvPr/>
        </p:nvSpPr>
        <p:spPr>
          <a:xfrm>
            <a:off x="1256079" y="2250652"/>
            <a:ext cx="9679841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Xinyu Zhang</a:t>
            </a:r>
            <a:r>
              <a:rPr lang="en-US" sz="1800" b="1" baseline="30000" dirty="0"/>
              <a:t>1,2</a:t>
            </a:r>
            <a:r>
              <a:rPr lang="en-US" sz="1800" dirty="0"/>
              <a:t>, Ron Steinfeld</a:t>
            </a:r>
            <a:r>
              <a:rPr lang="en-US" sz="1800" baseline="30000" dirty="0"/>
              <a:t>1</a:t>
            </a:r>
            <a:r>
              <a:rPr lang="en-US" sz="1800" dirty="0"/>
              <a:t>, Muhammed Esgin</a:t>
            </a:r>
            <a:r>
              <a:rPr lang="en-US" sz="1800" baseline="30000" dirty="0"/>
              <a:t>1</a:t>
            </a:r>
            <a:r>
              <a:rPr lang="en-US" sz="1800" dirty="0"/>
              <a:t>, Joseph Liu</a:t>
            </a:r>
            <a:r>
              <a:rPr lang="en-US" sz="1800" baseline="30000" dirty="0"/>
              <a:t>1</a:t>
            </a:r>
            <a:r>
              <a:rPr lang="en-US" sz="1800" dirty="0"/>
              <a:t>, Dongxi Liu</a:t>
            </a:r>
            <a:r>
              <a:rPr lang="en-US" sz="1800" baseline="30000" dirty="0"/>
              <a:t>2</a:t>
            </a:r>
            <a:r>
              <a:rPr lang="en-US" sz="1800" dirty="0"/>
              <a:t>, Sushmita Ruj</a:t>
            </a:r>
            <a:r>
              <a:rPr lang="en-US" sz="1800" baseline="30000" dirty="0"/>
              <a:t>3</a:t>
            </a:r>
            <a:endParaRPr sz="1800" dirty="0"/>
          </a:p>
        </p:txBody>
      </p:sp>
      <p:pic>
        <p:nvPicPr>
          <p:cNvPr id="9" name="Google Shape;141;p24">
            <a:extLst>
              <a:ext uri="{FF2B5EF4-FFF2-40B4-BE49-F238E27FC236}">
                <a16:creationId xmlns:a16="http://schemas.microsoft.com/office/drawing/2014/main" id="{3B5E1B51-494B-2B07-6354-9BF32F39979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29839" y="4568543"/>
            <a:ext cx="1712692" cy="72916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44;p24">
            <a:extLst>
              <a:ext uri="{FF2B5EF4-FFF2-40B4-BE49-F238E27FC236}">
                <a16:creationId xmlns:a16="http://schemas.microsoft.com/office/drawing/2014/main" id="{06C94003-ED7A-E165-5E18-3C00C030FDAF}"/>
              </a:ext>
            </a:extLst>
          </p:cNvPr>
          <p:cNvSpPr txBox="1"/>
          <p:nvPr/>
        </p:nvSpPr>
        <p:spPr>
          <a:xfrm>
            <a:off x="2950456" y="3032562"/>
            <a:ext cx="6291086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5A5A5A"/>
                </a:solidFill>
              </a:rPr>
              <a:t>Crypto 2024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5A5A5A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5A5A5A"/>
                </a:solidFill>
              </a:rPr>
              <a:t>August 18th - </a:t>
            </a:r>
            <a:r>
              <a:rPr lang="en-US" dirty="0">
                <a:solidFill>
                  <a:srgbClr val="5A5A5A"/>
                </a:solidFill>
              </a:rPr>
              <a:t>August</a:t>
            </a:r>
            <a:r>
              <a:rPr lang="en-US" sz="1800" dirty="0">
                <a:solidFill>
                  <a:srgbClr val="5A5A5A"/>
                </a:solidFill>
              </a:rPr>
              <a:t> 22nd 2024, Santa Barbara, USA</a:t>
            </a:r>
            <a:endParaRPr sz="1800" dirty="0">
              <a:solidFill>
                <a:srgbClr val="5A5A5A"/>
              </a:solidFill>
            </a:endParaRPr>
          </a:p>
        </p:txBody>
      </p:sp>
      <p:cxnSp>
        <p:nvCxnSpPr>
          <p:cNvPr id="11" name="Google Shape;148;p24">
            <a:extLst>
              <a:ext uri="{FF2B5EF4-FFF2-40B4-BE49-F238E27FC236}">
                <a16:creationId xmlns:a16="http://schemas.microsoft.com/office/drawing/2014/main" id="{BA5CD77A-3DB4-29F7-A9FE-3CD2E1703A9C}"/>
              </a:ext>
            </a:extLst>
          </p:cNvPr>
          <p:cNvCxnSpPr/>
          <p:nvPr/>
        </p:nvCxnSpPr>
        <p:spPr>
          <a:xfrm>
            <a:off x="579750" y="4187775"/>
            <a:ext cx="11032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" name="Google Shape;150;p24">
            <a:extLst>
              <a:ext uri="{FF2B5EF4-FFF2-40B4-BE49-F238E27FC236}">
                <a16:creationId xmlns:a16="http://schemas.microsoft.com/office/drawing/2014/main" id="{8110AB23-F230-4EB5-68C1-BEE1BFEF9F3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8760" y="4625688"/>
            <a:ext cx="1323275" cy="61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UNSW crest gets a heart | Inside UNSW">
            <a:extLst>
              <a:ext uri="{FF2B5EF4-FFF2-40B4-BE49-F238E27FC236}">
                <a16:creationId xmlns:a16="http://schemas.microsoft.com/office/drawing/2014/main" id="{62B68084-5987-44D4-9017-ACC92D5EF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471" y="4466939"/>
            <a:ext cx="795777" cy="83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013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964" y="6061928"/>
            <a:ext cx="1712692" cy="729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7650" y="6166000"/>
            <a:ext cx="1121274" cy="521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 rot="10800000">
            <a:off x="1792950" y="6079050"/>
            <a:ext cx="0" cy="62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" name="Google Shape;158;p25"/>
          <p:cNvSpPr txBox="1"/>
          <p:nvPr/>
        </p:nvSpPr>
        <p:spPr>
          <a:xfrm>
            <a:off x="353125" y="272875"/>
            <a:ext cx="6896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latin typeface="Calibri"/>
                <a:ea typeface="Calibri"/>
                <a:cs typeface="Calibri"/>
                <a:sym typeface="Calibri"/>
              </a:rPr>
              <a:t>Performance of PQAS</a:t>
            </a:r>
            <a:endParaRPr sz="2600" b="1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9" name="Google Shape;159;p25"/>
          <p:cNvCxnSpPr/>
          <p:nvPr/>
        </p:nvCxnSpPr>
        <p:spPr>
          <a:xfrm>
            <a:off x="144975" y="936025"/>
            <a:ext cx="1168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FC63142-8CCF-3B23-2D54-69BF43FA0E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397" y="1319917"/>
            <a:ext cx="6555828" cy="2231096"/>
          </a:xfrm>
          <a:prstGeom prst="rect">
            <a:avLst/>
          </a:prstGeom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id="{49CA7707-B0C8-261D-C20D-C5B40005864A}"/>
              </a:ext>
            </a:extLst>
          </p:cNvPr>
          <p:cNvSpPr/>
          <p:nvPr/>
        </p:nvSpPr>
        <p:spPr>
          <a:xfrm>
            <a:off x="7416809" y="3429000"/>
            <a:ext cx="3752192" cy="1245522"/>
          </a:xfrm>
          <a:prstGeom prst="wedgeEllipseCallout">
            <a:avLst>
              <a:gd name="adj1" fmla="val -45405"/>
              <a:gd name="adj2" fmla="val -5994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Better PQAS performance if use more efficient SNARKs</a:t>
            </a:r>
          </a:p>
        </p:txBody>
      </p:sp>
    </p:spTree>
    <p:extLst>
      <p:ext uri="{BB962C8B-B14F-4D97-AF65-F5344CB8AC3E}">
        <p14:creationId xmlns:p14="http://schemas.microsoft.com/office/powerpoint/2010/main" val="3259333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964" y="6061928"/>
            <a:ext cx="1712692" cy="729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7650" y="6166000"/>
            <a:ext cx="1121274" cy="521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 rot="10800000">
            <a:off x="1792950" y="6079050"/>
            <a:ext cx="0" cy="62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" name="Google Shape;158;p25"/>
          <p:cNvSpPr txBox="1"/>
          <p:nvPr/>
        </p:nvSpPr>
        <p:spPr>
          <a:xfrm>
            <a:off x="353125" y="272875"/>
            <a:ext cx="6896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sz="2600" b="1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9" name="Google Shape;159;p25"/>
          <p:cNvCxnSpPr/>
          <p:nvPr/>
        </p:nvCxnSpPr>
        <p:spPr>
          <a:xfrm>
            <a:off x="144975" y="936025"/>
            <a:ext cx="1168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1D110F5-DAD7-3871-B037-58959A2867A5}"/>
              </a:ext>
            </a:extLst>
          </p:cNvPr>
          <p:cNvSpPr txBox="1"/>
          <p:nvPr/>
        </p:nvSpPr>
        <p:spPr>
          <a:xfrm>
            <a:off x="353125" y="1340115"/>
            <a:ext cx="99931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Loquat: SNARK-friendly post-quantum signature from the Legendre PRF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en-US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/>
              <a:t>More efficient ID-based ring signature.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en-US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/>
              <a:t>Post-quantum aggregate signature from symmetric key primitives.</a:t>
            </a:r>
          </a:p>
        </p:txBody>
      </p:sp>
    </p:spTree>
    <p:extLst>
      <p:ext uri="{BB962C8B-B14F-4D97-AF65-F5344CB8AC3E}">
        <p14:creationId xmlns:p14="http://schemas.microsoft.com/office/powerpoint/2010/main" val="1875062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964" y="6061928"/>
            <a:ext cx="1712692" cy="729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7650" y="6166000"/>
            <a:ext cx="1121274" cy="521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 rot="10800000">
            <a:off x="1792950" y="6079050"/>
            <a:ext cx="0" cy="62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6C99A2A-762A-94A1-3114-A4B69A9E837D}"/>
              </a:ext>
            </a:extLst>
          </p:cNvPr>
          <p:cNvSpPr/>
          <p:nvPr/>
        </p:nvSpPr>
        <p:spPr>
          <a:xfrm>
            <a:off x="3283435" y="2321004"/>
            <a:ext cx="5625130" cy="132343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cap="none" spc="0" dirty="0">
                <a:ln/>
                <a:solidFill>
                  <a:srgbClr val="0070C0"/>
                </a:solidFill>
                <a:effectLst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98495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964" y="6061928"/>
            <a:ext cx="1712692" cy="729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7650" y="6166000"/>
            <a:ext cx="1121274" cy="521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 rot="10800000">
            <a:off x="1792950" y="6079050"/>
            <a:ext cx="0" cy="62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" name="Google Shape;158;p25"/>
          <p:cNvSpPr txBox="1"/>
          <p:nvPr/>
        </p:nvSpPr>
        <p:spPr>
          <a:xfrm>
            <a:off x="353125" y="272875"/>
            <a:ext cx="6896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 sz="2600" b="1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9" name="Google Shape;159;p25"/>
          <p:cNvCxnSpPr/>
          <p:nvPr/>
        </p:nvCxnSpPr>
        <p:spPr>
          <a:xfrm>
            <a:off x="144975" y="936025"/>
            <a:ext cx="1168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DB0D8D3-50FC-CFF5-1B04-D4A73FD047D7}"/>
              </a:ext>
            </a:extLst>
          </p:cNvPr>
          <p:cNvSpPr txBox="1"/>
          <p:nvPr/>
        </p:nvSpPr>
        <p:spPr>
          <a:xfrm>
            <a:off x="353125" y="1300911"/>
            <a:ext cx="1122080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[BCR+19] Ben-</a:t>
            </a:r>
            <a:r>
              <a:rPr lang="en-AU" dirty="0" err="1"/>
              <a:t>Sasson</a:t>
            </a:r>
            <a:r>
              <a:rPr lang="en-AU" dirty="0"/>
              <a:t>, E., Chiesa, A., </a:t>
            </a:r>
            <a:r>
              <a:rPr lang="en-AU" dirty="0" err="1"/>
              <a:t>Riabzev</a:t>
            </a:r>
            <a:r>
              <a:rPr lang="en-AU" dirty="0"/>
              <a:t>, M., Spooner, N., </a:t>
            </a:r>
            <a:r>
              <a:rPr lang="en-AU" dirty="0" err="1"/>
              <a:t>Virza</a:t>
            </a:r>
            <a:r>
              <a:rPr lang="en-AU" dirty="0"/>
              <a:t>, M., Ward, N.P.: Aurora: Transparent succinct arguments for r1cs. In: </a:t>
            </a:r>
            <a:r>
              <a:rPr lang="en-AU" i="1" dirty="0" err="1"/>
              <a:t>Eurocrypt</a:t>
            </a:r>
            <a:r>
              <a:rPr lang="en-AU" dirty="0"/>
              <a:t>. pp. 103–128. Springer (2019)</a:t>
            </a:r>
          </a:p>
          <a:p>
            <a:endParaRPr lang="en-AU" dirty="0"/>
          </a:p>
          <a:p>
            <a:r>
              <a:rPr lang="en-AU" dirty="0"/>
              <a:t>[ZXZS20] Zhang, J., Xie, T., Zhang, Y., Song, D.: Transparent polynomial delegation and its applications to zero knowledge proof. In: </a:t>
            </a:r>
            <a:r>
              <a:rPr lang="en-AU" i="1" dirty="0"/>
              <a:t>2020 IEEE S&amp;P.</a:t>
            </a:r>
            <a:r>
              <a:rPr lang="en-AU" dirty="0"/>
              <a:t> pp. 859–876. IEEE (2020)</a:t>
            </a:r>
          </a:p>
          <a:p>
            <a:endParaRPr lang="en-AU" dirty="0"/>
          </a:p>
          <a:p>
            <a:r>
              <a:rPr lang="en-AU" sz="1800" dirty="0">
                <a:effectLst/>
                <a:latin typeface="CMR9"/>
              </a:rPr>
              <a:t>[BLSS22] </a:t>
            </a:r>
            <a:r>
              <a:rPr lang="en-AU" sz="1800" dirty="0" err="1">
                <a:effectLst/>
                <a:latin typeface="CMR9"/>
              </a:rPr>
              <a:t>Buser</a:t>
            </a:r>
            <a:r>
              <a:rPr lang="en-AU" sz="1800" dirty="0">
                <a:effectLst/>
                <a:latin typeface="CMR9"/>
              </a:rPr>
              <a:t>, M., Liu, J.K., Steinfeld, R., </a:t>
            </a:r>
            <a:r>
              <a:rPr lang="en-AU" sz="1800" dirty="0" err="1">
                <a:effectLst/>
                <a:latin typeface="CMR9"/>
              </a:rPr>
              <a:t>Sakzad</a:t>
            </a:r>
            <a:r>
              <a:rPr lang="en-AU" sz="1800" dirty="0">
                <a:effectLst/>
                <a:latin typeface="CMR9"/>
              </a:rPr>
              <a:t>, A.: Post-quantum id-based ring signa- </a:t>
            </a:r>
            <a:r>
              <a:rPr lang="en-AU" sz="1800" dirty="0" err="1">
                <a:effectLst/>
                <a:latin typeface="CMR9"/>
              </a:rPr>
              <a:t>tures</a:t>
            </a:r>
            <a:r>
              <a:rPr lang="en-AU" sz="1800" dirty="0">
                <a:effectLst/>
                <a:latin typeface="CMR9"/>
              </a:rPr>
              <a:t> from symmetric-key primitives. In: ACNS. pp. 892–912. Springer (2022) </a:t>
            </a:r>
          </a:p>
          <a:p>
            <a:endParaRPr lang="en-AU" dirty="0">
              <a:latin typeface="CMR9"/>
            </a:endParaRPr>
          </a:p>
          <a:p>
            <a:r>
              <a:rPr lang="en-AU" sz="1800" dirty="0">
                <a:effectLst/>
                <a:latin typeface="CMR9"/>
              </a:rPr>
              <a:t>[COS20] Chiesa, A., Ojha, D., &amp; Spooner, N. Fractal: Post-quantum and transparent recursive proofs from holography. In EUROCRYPT. pp. 769-793. Springer (2020).</a:t>
            </a:r>
          </a:p>
          <a:p>
            <a:endParaRPr lang="en-AU" dirty="0">
              <a:latin typeface="CMR9"/>
            </a:endParaRPr>
          </a:p>
          <a:p>
            <a:r>
              <a:rPr lang="en-AU" sz="1800" dirty="0">
                <a:effectLst/>
                <a:latin typeface="CMR9"/>
              </a:rPr>
              <a:t>[BD20] </a:t>
            </a:r>
            <a:r>
              <a:rPr lang="en-AU" sz="1800" dirty="0" err="1">
                <a:effectLst/>
                <a:latin typeface="CMR9"/>
              </a:rPr>
              <a:t>Beullens</a:t>
            </a:r>
            <a:r>
              <a:rPr lang="en-AU" sz="1800" dirty="0">
                <a:effectLst/>
                <a:latin typeface="CMR9"/>
              </a:rPr>
              <a:t>, W., &amp; </a:t>
            </a:r>
            <a:r>
              <a:rPr lang="en-AU" sz="1800" dirty="0" err="1">
                <a:effectLst/>
                <a:latin typeface="CMR9"/>
              </a:rPr>
              <a:t>Delpech</a:t>
            </a:r>
            <a:r>
              <a:rPr lang="en-AU" sz="1800" dirty="0">
                <a:effectLst/>
                <a:latin typeface="CMR9"/>
              </a:rPr>
              <a:t> de Saint </a:t>
            </a:r>
            <a:r>
              <a:rPr lang="en-AU" sz="1800" dirty="0" err="1">
                <a:effectLst/>
                <a:latin typeface="CMR9"/>
              </a:rPr>
              <a:t>Guilhem</a:t>
            </a:r>
            <a:r>
              <a:rPr lang="en-AU" sz="1800" dirty="0">
                <a:effectLst/>
                <a:latin typeface="CMR9"/>
              </a:rPr>
              <a:t>, C.: </a:t>
            </a:r>
            <a:r>
              <a:rPr lang="en-AU" sz="1800" dirty="0" err="1">
                <a:effectLst/>
                <a:latin typeface="CMR9"/>
              </a:rPr>
              <a:t>LegRoast</a:t>
            </a:r>
            <a:r>
              <a:rPr lang="en-AU" sz="1800" dirty="0">
                <a:effectLst/>
                <a:latin typeface="CMR9"/>
              </a:rPr>
              <a:t>: Efficient post-quantum signatures from the Legendre PRF. In PQCrypto. pp. 130-150. Springer (2020)</a:t>
            </a:r>
          </a:p>
        </p:txBody>
      </p:sp>
    </p:spTree>
    <p:extLst>
      <p:ext uri="{BB962C8B-B14F-4D97-AF65-F5344CB8AC3E}">
        <p14:creationId xmlns:p14="http://schemas.microsoft.com/office/powerpoint/2010/main" val="3099498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964" y="6061928"/>
            <a:ext cx="1712692" cy="729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7650" y="6166000"/>
            <a:ext cx="1121274" cy="521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 rot="10800000">
            <a:off x="1792950" y="6079050"/>
            <a:ext cx="0" cy="62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" name="Google Shape;158;p25"/>
          <p:cNvSpPr txBox="1"/>
          <p:nvPr/>
        </p:nvSpPr>
        <p:spPr>
          <a:xfrm>
            <a:off x="353125" y="272875"/>
            <a:ext cx="6896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2600" b="1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9" name="Google Shape;159;p25"/>
          <p:cNvCxnSpPr/>
          <p:nvPr/>
        </p:nvCxnSpPr>
        <p:spPr>
          <a:xfrm>
            <a:off x="144975" y="936025"/>
            <a:ext cx="1168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" name="Google Shape;160;p25"/>
          <p:cNvSpPr txBox="1"/>
          <p:nvPr/>
        </p:nvSpPr>
        <p:spPr>
          <a:xfrm>
            <a:off x="8399725" y="2279750"/>
            <a:ext cx="199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61" name="Google Shape;161;p25"/>
          <p:cNvSpPr txBox="1"/>
          <p:nvPr/>
        </p:nvSpPr>
        <p:spPr>
          <a:xfrm>
            <a:off x="6714250" y="1654100"/>
            <a:ext cx="214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28F2C7-D22A-BDC4-A912-C129F6DF2A38}"/>
              </a:ext>
            </a:extLst>
          </p:cNvPr>
          <p:cNvSpPr txBox="1"/>
          <p:nvPr/>
        </p:nvSpPr>
        <p:spPr>
          <a:xfrm>
            <a:off x="353125" y="1334409"/>
            <a:ext cx="11176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dirty="0"/>
              <a:t>Motivations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/>
              <a:t>Contributions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/>
              <a:t>Technical Overview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/>
              <a:t>Performances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/>
              <a:t>Conclusion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964" y="6061928"/>
            <a:ext cx="1712692" cy="729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7650" y="6166000"/>
            <a:ext cx="1121274" cy="521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 rot="10800000">
            <a:off x="1792950" y="6079050"/>
            <a:ext cx="0" cy="62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" name="Google Shape;158;p25"/>
          <p:cNvSpPr txBox="1"/>
          <p:nvPr/>
        </p:nvSpPr>
        <p:spPr>
          <a:xfrm>
            <a:off x="353125" y="272875"/>
            <a:ext cx="6896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latin typeface="Calibri"/>
                <a:ea typeface="Calibri"/>
                <a:cs typeface="Calibri"/>
                <a:sym typeface="Calibri"/>
              </a:rPr>
              <a:t>Motivations</a:t>
            </a:r>
            <a:endParaRPr sz="2600" b="1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9" name="Google Shape;159;p25"/>
          <p:cNvCxnSpPr/>
          <p:nvPr/>
        </p:nvCxnSpPr>
        <p:spPr>
          <a:xfrm>
            <a:off x="144975" y="936025"/>
            <a:ext cx="1168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1" name="Google Shape;161;p25"/>
          <p:cNvSpPr txBox="1"/>
          <p:nvPr/>
        </p:nvSpPr>
        <p:spPr>
          <a:xfrm>
            <a:off x="6714250" y="1654100"/>
            <a:ext cx="214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B5D0F2-C911-1D80-528C-732897AB2B73}"/>
              </a:ext>
            </a:extLst>
          </p:cNvPr>
          <p:cNvSpPr txBox="1"/>
          <p:nvPr/>
        </p:nvSpPr>
        <p:spPr>
          <a:xfrm>
            <a:off x="353125" y="1154472"/>
            <a:ext cx="11390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Proving the validity of signatures using a zero-knowledge proof.</a:t>
            </a:r>
          </a:p>
          <a:p>
            <a:pPr marL="742950" lvl="1" indent="-285750">
              <a:buFont typeface="Wingdings" pitchFamily="2" charset="2"/>
              <a:buChar char="v"/>
            </a:pPr>
            <a:endParaRPr lang="en-US" dirty="0"/>
          </a:p>
          <a:p>
            <a:pPr marL="742950" lvl="1" indent="-285750">
              <a:buFont typeface="Wingdings" pitchFamily="2" charset="2"/>
              <a:buChar char="v"/>
            </a:pPr>
            <a:r>
              <a:rPr lang="en-US" dirty="0"/>
              <a:t>E.g., ID-based Ring Signature [</a:t>
            </a:r>
            <a:r>
              <a:rPr lang="en-AU" sz="1800" dirty="0">
                <a:effectLst/>
                <a:latin typeface="CMR9"/>
              </a:rPr>
              <a:t>BLSS22</a:t>
            </a:r>
            <a:r>
              <a:rPr lang="en-US" dirty="0"/>
              <a:t>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15E439-35BB-4E25-BC90-CAC4A196F2C1}"/>
              </a:ext>
            </a:extLst>
          </p:cNvPr>
          <p:cNvSpPr txBox="1"/>
          <p:nvPr/>
        </p:nvSpPr>
        <p:spPr>
          <a:xfrm>
            <a:off x="2130339" y="2589545"/>
            <a:ext cx="8915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879EDB-E64D-30D8-A006-FE287D494CD7}"/>
              </a:ext>
            </a:extLst>
          </p:cNvPr>
          <p:cNvSpPr txBox="1"/>
          <p:nvPr/>
        </p:nvSpPr>
        <p:spPr>
          <a:xfrm>
            <a:off x="1646900" y="3216837"/>
            <a:ext cx="560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PKG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F8C91C-1E5A-1F06-8374-CD2015BA9371}"/>
              </a:ext>
            </a:extLst>
          </p:cNvPr>
          <p:cNvSpPr txBox="1"/>
          <p:nvPr/>
        </p:nvSpPr>
        <p:spPr>
          <a:xfrm>
            <a:off x="6215433" y="268512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👩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FF35D2-DD5A-6C95-B1ED-A10D66AA2B07}"/>
                  </a:ext>
                </a:extLst>
              </p:cNvPr>
              <p:cNvSpPr txBox="1"/>
              <p:nvPr/>
            </p:nvSpPr>
            <p:spPr>
              <a:xfrm>
                <a:off x="2042206" y="3216837"/>
                <a:ext cx="14067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𝑚𝑠𝑘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𝑚𝑝𝑘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FF35D2-DD5A-6C95-B1ED-A10D66AA2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206" y="3216837"/>
                <a:ext cx="1406795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25B3635-2609-893F-5900-D56C21F1DA95}"/>
              </a:ext>
            </a:extLst>
          </p:cNvPr>
          <p:cNvCxnSpPr>
            <a:cxnSpLocks/>
          </p:cNvCxnSpPr>
          <p:nvPr/>
        </p:nvCxnSpPr>
        <p:spPr>
          <a:xfrm flipH="1">
            <a:off x="3877733" y="2879781"/>
            <a:ext cx="18796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3FBEAD2-3D90-A5B5-F956-842B169EFA44}"/>
              </a:ext>
            </a:extLst>
          </p:cNvPr>
          <p:cNvSpPr txBox="1"/>
          <p:nvPr/>
        </p:nvSpPr>
        <p:spPr>
          <a:xfrm>
            <a:off x="4654514" y="2509566"/>
            <a:ext cx="398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73E7C6C-E3AF-B475-7E9A-2C23EC037496}"/>
              </a:ext>
            </a:extLst>
          </p:cNvPr>
          <p:cNvCxnSpPr>
            <a:cxnSpLocks/>
          </p:cNvCxnSpPr>
          <p:nvPr/>
        </p:nvCxnSpPr>
        <p:spPr>
          <a:xfrm>
            <a:off x="3907415" y="3098738"/>
            <a:ext cx="1849918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71D2A7-536F-0151-F0AA-2445576DF382}"/>
                  </a:ext>
                </a:extLst>
              </p:cNvPr>
              <p:cNvSpPr txBox="1"/>
              <p:nvPr/>
            </p:nvSpPr>
            <p:spPr>
              <a:xfrm>
                <a:off x="3800734" y="3214789"/>
                <a:ext cx="21065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𝑠𝑖𝑔𝑛</m:t>
                      </m:r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𝐼𝐷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𝑚𝑠𝑘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71D2A7-536F-0151-F0AA-2445576DF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734" y="3214789"/>
                <a:ext cx="2106539" cy="369332"/>
              </a:xfrm>
              <a:prstGeom prst="rect">
                <a:avLst/>
              </a:prstGeom>
              <a:blipFill>
                <a:blip r:embed="rId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Callout 12">
                <a:extLst>
                  <a:ext uri="{FF2B5EF4-FFF2-40B4-BE49-F238E27FC236}">
                    <a16:creationId xmlns:a16="http://schemas.microsoft.com/office/drawing/2014/main" id="{FC6EB4A8-EF31-F01E-5D0F-739F2372CCBF}"/>
                  </a:ext>
                </a:extLst>
              </p:cNvPr>
              <p:cNvSpPr/>
              <p:nvPr/>
            </p:nvSpPr>
            <p:spPr>
              <a:xfrm>
                <a:off x="6843803" y="2158372"/>
                <a:ext cx="1980222" cy="612648"/>
              </a:xfrm>
              <a:prstGeom prst="wedgeEllipseCallout">
                <a:avLst>
                  <a:gd name="adj1" fmla="val -53016"/>
                  <a:gd name="adj2" fmla="val 42147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My signing key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Oval Callout 12">
                <a:extLst>
                  <a:ext uri="{FF2B5EF4-FFF2-40B4-BE49-F238E27FC236}">
                    <a16:creationId xmlns:a16="http://schemas.microsoft.com/office/drawing/2014/main" id="{FC6EB4A8-EF31-F01E-5D0F-739F2372CC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803" y="2158372"/>
                <a:ext cx="1980222" cy="612648"/>
              </a:xfrm>
              <a:prstGeom prst="wedgeEllipseCallout">
                <a:avLst>
                  <a:gd name="adj1" fmla="val -53016"/>
                  <a:gd name="adj2" fmla="val 42147"/>
                </a:avLst>
              </a:prstGeom>
              <a:blipFill>
                <a:blip r:embed="rId7"/>
                <a:stretch>
                  <a:fillRect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7EEAF47B-18C0-B2A6-2471-47C8C9814069}"/>
              </a:ext>
            </a:extLst>
          </p:cNvPr>
          <p:cNvSpPr/>
          <p:nvPr/>
        </p:nvSpPr>
        <p:spPr>
          <a:xfrm>
            <a:off x="7887037" y="3197222"/>
            <a:ext cx="375930" cy="375930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996657C-087E-E599-9F55-EE3B0C5AD6B2}"/>
              </a:ext>
            </a:extLst>
          </p:cNvPr>
          <p:cNvSpPr/>
          <p:nvPr/>
        </p:nvSpPr>
        <p:spPr>
          <a:xfrm>
            <a:off x="7235054" y="3833983"/>
            <a:ext cx="375930" cy="375930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5ABBB07-4366-8C31-CF08-3A4F3CB5C8EF}"/>
              </a:ext>
            </a:extLst>
          </p:cNvPr>
          <p:cNvSpPr/>
          <p:nvPr/>
        </p:nvSpPr>
        <p:spPr>
          <a:xfrm>
            <a:off x="8556993" y="3832474"/>
            <a:ext cx="375930" cy="375930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BCE4895-C913-AA7A-9B31-21AB518FB55E}"/>
              </a:ext>
            </a:extLst>
          </p:cNvPr>
          <p:cNvSpPr/>
          <p:nvPr/>
        </p:nvSpPr>
        <p:spPr>
          <a:xfrm>
            <a:off x="6900076" y="4381157"/>
            <a:ext cx="375930" cy="375930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2E17802-CF8E-B6B0-47DB-41BD4B0D3563}"/>
              </a:ext>
            </a:extLst>
          </p:cNvPr>
          <p:cNvSpPr/>
          <p:nvPr/>
        </p:nvSpPr>
        <p:spPr>
          <a:xfrm>
            <a:off x="7570032" y="4381157"/>
            <a:ext cx="375930" cy="375930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E67ADC3-C937-D4EB-0C81-87AF3DA278EE}"/>
              </a:ext>
            </a:extLst>
          </p:cNvPr>
          <p:cNvSpPr/>
          <p:nvPr/>
        </p:nvSpPr>
        <p:spPr>
          <a:xfrm>
            <a:off x="8222015" y="4381157"/>
            <a:ext cx="375930" cy="375930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64F118C-F05F-3A37-565A-404B7268C651}"/>
              </a:ext>
            </a:extLst>
          </p:cNvPr>
          <p:cNvSpPr/>
          <p:nvPr/>
        </p:nvSpPr>
        <p:spPr>
          <a:xfrm>
            <a:off x="8891971" y="4381157"/>
            <a:ext cx="375930" cy="375930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D28BE0C-B442-5C40-EF58-1E085F4D1E36}"/>
              </a:ext>
            </a:extLst>
          </p:cNvPr>
          <p:cNvCxnSpPr>
            <a:cxnSpLocks/>
            <a:stCxn id="17" idx="0"/>
            <a:endCxn id="15" idx="4"/>
          </p:cNvCxnSpPr>
          <p:nvPr/>
        </p:nvCxnSpPr>
        <p:spPr>
          <a:xfrm flipV="1">
            <a:off x="7088041" y="4209913"/>
            <a:ext cx="334978" cy="171244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2089B15-4AE8-2D63-BA0F-6F03536FAEEC}"/>
              </a:ext>
            </a:extLst>
          </p:cNvPr>
          <p:cNvCxnSpPr>
            <a:cxnSpLocks/>
            <a:stCxn id="18" idx="0"/>
            <a:endCxn id="15" idx="4"/>
          </p:cNvCxnSpPr>
          <p:nvPr/>
        </p:nvCxnSpPr>
        <p:spPr>
          <a:xfrm flipH="1" flipV="1">
            <a:off x="7423019" y="4209913"/>
            <a:ext cx="334978" cy="171244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5009965-73F0-DC61-326A-F7D3111ED13C}"/>
              </a:ext>
            </a:extLst>
          </p:cNvPr>
          <p:cNvCxnSpPr>
            <a:cxnSpLocks/>
            <a:stCxn id="19" idx="0"/>
            <a:endCxn id="16" idx="4"/>
          </p:cNvCxnSpPr>
          <p:nvPr/>
        </p:nvCxnSpPr>
        <p:spPr>
          <a:xfrm flipV="1">
            <a:off x="8409980" y="4208404"/>
            <a:ext cx="334978" cy="172753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834788D-7AF1-BC2C-CBA2-AB196F34EC0F}"/>
              </a:ext>
            </a:extLst>
          </p:cNvPr>
          <p:cNvCxnSpPr>
            <a:cxnSpLocks/>
            <a:stCxn id="20" idx="0"/>
            <a:endCxn id="16" idx="4"/>
          </p:cNvCxnSpPr>
          <p:nvPr/>
        </p:nvCxnSpPr>
        <p:spPr>
          <a:xfrm flipH="1" flipV="1">
            <a:off x="8744958" y="4208404"/>
            <a:ext cx="334978" cy="172753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5E56853-ABBA-E75A-D114-7D8A0F8C573C}"/>
              </a:ext>
            </a:extLst>
          </p:cNvPr>
          <p:cNvCxnSpPr>
            <a:cxnSpLocks/>
            <a:stCxn id="15" idx="0"/>
            <a:endCxn id="14" idx="4"/>
          </p:cNvCxnSpPr>
          <p:nvPr/>
        </p:nvCxnSpPr>
        <p:spPr>
          <a:xfrm flipV="1">
            <a:off x="7423019" y="3573152"/>
            <a:ext cx="651983" cy="260831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5777C3-B3E6-1AC4-CD88-C7AD45AA63DE}"/>
              </a:ext>
            </a:extLst>
          </p:cNvPr>
          <p:cNvCxnSpPr>
            <a:cxnSpLocks/>
            <a:stCxn id="16" idx="0"/>
            <a:endCxn id="14" idx="4"/>
          </p:cNvCxnSpPr>
          <p:nvPr/>
        </p:nvCxnSpPr>
        <p:spPr>
          <a:xfrm flipH="1" flipV="1">
            <a:off x="8075002" y="3573152"/>
            <a:ext cx="669956" cy="259322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1EB817E-25AA-E1A1-C694-568D1D0AC947}"/>
                  </a:ext>
                </a:extLst>
              </p:cNvPr>
              <p:cNvSpPr txBox="1"/>
              <p:nvPr/>
            </p:nvSpPr>
            <p:spPr>
              <a:xfrm>
                <a:off x="6797128" y="4944086"/>
                <a:ext cx="5818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b="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1EB817E-25AA-E1A1-C694-568D1D0AC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128" y="4944086"/>
                <a:ext cx="58182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75E97FE-AA5F-00CE-CC3A-CC4B29EABF07}"/>
                  </a:ext>
                </a:extLst>
              </p:cNvPr>
              <p:cNvSpPr txBox="1"/>
              <p:nvPr/>
            </p:nvSpPr>
            <p:spPr>
              <a:xfrm>
                <a:off x="7482780" y="4928331"/>
                <a:ext cx="5871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AU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75E97FE-AA5F-00CE-CC3A-CC4B29EAB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2780" y="4928331"/>
                <a:ext cx="58714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1217C39-C936-E50F-6ADE-018146A383F9}"/>
                  </a:ext>
                </a:extLst>
              </p:cNvPr>
              <p:cNvSpPr txBox="1"/>
              <p:nvPr/>
            </p:nvSpPr>
            <p:spPr>
              <a:xfrm>
                <a:off x="8153092" y="4928331"/>
                <a:ext cx="5871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AU" b="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1217C39-C936-E50F-6ADE-018146A38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092" y="4928331"/>
                <a:ext cx="58714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AF82465-1705-D59B-34E2-ACE83CC75FF7}"/>
                  </a:ext>
                </a:extLst>
              </p:cNvPr>
              <p:cNvSpPr txBox="1"/>
              <p:nvPr/>
            </p:nvSpPr>
            <p:spPr>
              <a:xfrm>
                <a:off x="8789023" y="4928331"/>
                <a:ext cx="5871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AU" b="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AF82465-1705-D59B-34E2-ACE83CC75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9023" y="4928331"/>
                <a:ext cx="58714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527CD4F-1CC1-61A0-1439-2576A775BE3D}"/>
              </a:ext>
            </a:extLst>
          </p:cNvPr>
          <p:cNvCxnSpPr>
            <a:cxnSpLocks/>
            <a:stCxn id="27" idx="0"/>
            <a:endCxn id="17" idx="4"/>
          </p:cNvCxnSpPr>
          <p:nvPr/>
        </p:nvCxnSpPr>
        <p:spPr>
          <a:xfrm flipV="1">
            <a:off x="7088041" y="4757087"/>
            <a:ext cx="0" cy="186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EBB4E6F-E80F-B88E-6B95-01A2291986D8}"/>
              </a:ext>
            </a:extLst>
          </p:cNvPr>
          <p:cNvCxnSpPr>
            <a:cxnSpLocks/>
          </p:cNvCxnSpPr>
          <p:nvPr/>
        </p:nvCxnSpPr>
        <p:spPr>
          <a:xfrm flipV="1">
            <a:off x="7770382" y="4753622"/>
            <a:ext cx="0" cy="186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E705E2C-63C0-6B48-4D96-0FCF88A79080}"/>
              </a:ext>
            </a:extLst>
          </p:cNvPr>
          <p:cNvCxnSpPr>
            <a:cxnSpLocks/>
          </p:cNvCxnSpPr>
          <p:nvPr/>
        </p:nvCxnSpPr>
        <p:spPr>
          <a:xfrm flipV="1">
            <a:off x="8400767" y="4750157"/>
            <a:ext cx="0" cy="186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57D541E-7E55-8985-4A8D-E8E1B911871E}"/>
              </a:ext>
            </a:extLst>
          </p:cNvPr>
          <p:cNvCxnSpPr>
            <a:cxnSpLocks/>
          </p:cNvCxnSpPr>
          <p:nvPr/>
        </p:nvCxnSpPr>
        <p:spPr>
          <a:xfrm flipV="1">
            <a:off x="9093499" y="4757083"/>
            <a:ext cx="0" cy="186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130D9F0-9CF1-5381-1F5B-ED1118D31AF5}"/>
                  </a:ext>
                </a:extLst>
              </p:cNvPr>
              <p:cNvSpPr txBox="1"/>
              <p:nvPr/>
            </p:nvSpPr>
            <p:spPr>
              <a:xfrm>
                <a:off x="7492697" y="5660171"/>
                <a:ext cx="5523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130D9F0-9CF1-5381-1F5B-ED1118D31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697" y="5660171"/>
                <a:ext cx="55236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D69A48E-F95F-BCE0-B63C-7EB951406FD4}"/>
              </a:ext>
            </a:extLst>
          </p:cNvPr>
          <p:cNvCxnSpPr>
            <a:stCxn id="35" idx="0"/>
            <a:endCxn id="28" idx="2"/>
          </p:cNvCxnSpPr>
          <p:nvPr/>
        </p:nvCxnSpPr>
        <p:spPr>
          <a:xfrm flipV="1">
            <a:off x="7768879" y="5297663"/>
            <a:ext cx="7475" cy="362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Callout 36">
                <a:extLst>
                  <a:ext uri="{FF2B5EF4-FFF2-40B4-BE49-F238E27FC236}">
                    <a16:creationId xmlns:a16="http://schemas.microsoft.com/office/drawing/2014/main" id="{261295CF-752F-0A38-F90A-D33D71EF012E}"/>
                  </a:ext>
                </a:extLst>
              </p:cNvPr>
              <p:cNvSpPr/>
              <p:nvPr/>
            </p:nvSpPr>
            <p:spPr>
              <a:xfrm>
                <a:off x="2618933" y="4118398"/>
                <a:ext cx="4022057" cy="1579620"/>
              </a:xfrm>
              <a:prstGeom prst="wedgeEllipseCallout">
                <a:avLst>
                  <a:gd name="adj1" fmla="val 53670"/>
                  <a:gd name="adj2" fmla="val 39329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Ring signature is the zero-knowledge proof which shows that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?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𝑉𝑒𝑟𝑖𝑓𝑦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?</m:t>
                            </m:r>
                          </m:sub>
                        </m:sSub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𝑚𝑝𝑘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7" name="Oval Callout 36">
                <a:extLst>
                  <a:ext uri="{FF2B5EF4-FFF2-40B4-BE49-F238E27FC236}">
                    <a16:creationId xmlns:a16="http://schemas.microsoft.com/office/drawing/2014/main" id="{261295CF-752F-0A38-F90A-D33D71EF01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933" y="4118398"/>
                <a:ext cx="4022057" cy="1579620"/>
              </a:xfrm>
              <a:prstGeom prst="wedgeEllipseCallout">
                <a:avLst>
                  <a:gd name="adj1" fmla="val 53670"/>
                  <a:gd name="adj2" fmla="val 39329"/>
                </a:avLst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416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7" grpId="0"/>
      <p:bldP spid="28" grpId="0"/>
      <p:bldP spid="29" grpId="0"/>
      <p:bldP spid="30" grpId="0"/>
      <p:bldP spid="35" grpId="0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964" y="6061928"/>
            <a:ext cx="1712692" cy="729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7650" y="6166000"/>
            <a:ext cx="1121274" cy="521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 rot="10800000">
            <a:off x="1792950" y="6079050"/>
            <a:ext cx="0" cy="62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" name="Google Shape;158;p25"/>
          <p:cNvSpPr txBox="1"/>
          <p:nvPr/>
        </p:nvSpPr>
        <p:spPr>
          <a:xfrm>
            <a:off x="353125" y="272875"/>
            <a:ext cx="6896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latin typeface="Calibri"/>
                <a:ea typeface="Calibri"/>
                <a:cs typeface="Calibri"/>
                <a:sym typeface="Calibri"/>
              </a:rPr>
              <a:t>Motivations</a:t>
            </a:r>
            <a:endParaRPr sz="2600" b="1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9" name="Google Shape;159;p25"/>
          <p:cNvCxnSpPr/>
          <p:nvPr/>
        </p:nvCxnSpPr>
        <p:spPr>
          <a:xfrm>
            <a:off x="144975" y="936025"/>
            <a:ext cx="1168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1" name="Google Shape;161;p25"/>
          <p:cNvSpPr txBox="1"/>
          <p:nvPr/>
        </p:nvSpPr>
        <p:spPr>
          <a:xfrm>
            <a:off x="6714250" y="1654100"/>
            <a:ext cx="214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B5D0F2-C911-1D80-528C-732897AB2B73}"/>
              </a:ext>
            </a:extLst>
          </p:cNvPr>
          <p:cNvSpPr txBox="1"/>
          <p:nvPr/>
        </p:nvSpPr>
        <p:spPr>
          <a:xfrm>
            <a:off x="353125" y="1171365"/>
            <a:ext cx="11390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Proving the validity of signatures using a zero-knowledge proof.</a:t>
            </a:r>
          </a:p>
          <a:p>
            <a:pPr marL="742950" lvl="1" indent="-285750">
              <a:buFont typeface="Wingdings" pitchFamily="2" charset="2"/>
              <a:buChar char="v"/>
            </a:pPr>
            <a:endParaRPr lang="en-US" dirty="0"/>
          </a:p>
          <a:p>
            <a:pPr marL="742950" lvl="1" indent="-285750">
              <a:buFont typeface="Wingdings" pitchFamily="2" charset="2"/>
              <a:buChar char="v"/>
            </a:pPr>
            <a:r>
              <a:rPr lang="en-US" dirty="0"/>
              <a:t>E.g., </a:t>
            </a:r>
            <a:r>
              <a:rPr lang="en-AU" dirty="0"/>
              <a:t>SNARK-based Aggregate Signature</a:t>
            </a:r>
            <a:endParaRPr lang="en-US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B7C9CD3-1B1B-44E6-E9D0-E5F7659E779F}"/>
              </a:ext>
            </a:extLst>
          </p:cNvPr>
          <p:cNvSpPr/>
          <p:nvPr/>
        </p:nvSpPr>
        <p:spPr>
          <a:xfrm>
            <a:off x="4104465" y="2453505"/>
            <a:ext cx="5980386" cy="29744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B589FF7-125A-A87A-626D-28CCBE931EC5}"/>
                  </a:ext>
                </a:extLst>
              </p:cNvPr>
              <p:cNvSpPr/>
              <p:nvPr/>
            </p:nvSpPr>
            <p:spPr>
              <a:xfrm>
                <a:off x="4578659" y="3990992"/>
                <a:ext cx="2333296" cy="51883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dirty="0" smtClean="0">
                          <a:latin typeface="Cambria Math" panose="02040503050406030204" pitchFamily="18" charset="0"/>
                        </a:rPr>
                        <m:t>𝑉𝑒𝑟𝑖𝑓𝑦</m:t>
                      </m:r>
                      <m:d>
                        <m:dPr>
                          <m:ctrlPr>
                            <a:rPr lang="en-AU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AU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AU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AU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AU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AU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AU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AU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AU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B589FF7-125A-A87A-626D-28CCBE931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659" y="3990992"/>
                <a:ext cx="2333296" cy="51883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F4F7523-E4EA-45E7-43BE-8CECEC421CD1}"/>
                  </a:ext>
                </a:extLst>
              </p:cNvPr>
              <p:cNvSpPr txBox="1"/>
              <p:nvPr/>
            </p:nvSpPr>
            <p:spPr>
              <a:xfrm>
                <a:off x="5005489" y="4859127"/>
                <a:ext cx="1479636" cy="36933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F4F7523-E4EA-45E7-43BE-8CECEC421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5489" y="4859127"/>
                <a:ext cx="1479636" cy="369332"/>
              </a:xfrm>
              <a:prstGeom prst="rect">
                <a:avLst/>
              </a:prstGeom>
              <a:blipFill>
                <a:blip r:embed="rId6"/>
                <a:stretch>
                  <a:fillRect b="-3226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EA44E88-CC9F-6AE3-596C-065F70E8F518}"/>
                  </a:ext>
                </a:extLst>
              </p:cNvPr>
              <p:cNvSpPr/>
              <p:nvPr/>
            </p:nvSpPr>
            <p:spPr>
              <a:xfrm>
                <a:off x="7138286" y="3990992"/>
                <a:ext cx="2333296" cy="51883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dirty="0" smtClean="0">
                          <a:latin typeface="Cambria Math" panose="02040503050406030204" pitchFamily="18" charset="0"/>
                        </a:rPr>
                        <m:t>𝑉𝑒𝑟𝑖𝑓𝑦</m:t>
                      </m:r>
                      <m:d>
                        <m:dPr>
                          <m:ctrlPr>
                            <a:rPr lang="en-AU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AU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AU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AU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AU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AU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AU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AU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AU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EA44E88-CC9F-6AE3-596C-065F70E8F5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286" y="3990992"/>
                <a:ext cx="2333296" cy="51883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83EC3C9-7F5A-A83D-0ECC-ADE78CC186AF}"/>
                  </a:ext>
                </a:extLst>
              </p:cNvPr>
              <p:cNvSpPr txBox="1"/>
              <p:nvPr/>
            </p:nvSpPr>
            <p:spPr>
              <a:xfrm>
                <a:off x="7565116" y="4867647"/>
                <a:ext cx="1494832" cy="36933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83EC3C9-7F5A-A83D-0ECC-ADE78CC18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116" y="4867647"/>
                <a:ext cx="1494832" cy="369332"/>
              </a:xfrm>
              <a:prstGeom prst="rect">
                <a:avLst/>
              </a:prstGeom>
              <a:blipFill>
                <a:blip r:embed="rId8"/>
                <a:stretch>
                  <a:fillRect b="-645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03D27798-9630-2ABE-B372-A208A839F86E}"/>
              </a:ext>
            </a:extLst>
          </p:cNvPr>
          <p:cNvSpPr txBox="1"/>
          <p:nvPr/>
        </p:nvSpPr>
        <p:spPr>
          <a:xfrm>
            <a:off x="6681435" y="2848179"/>
            <a:ext cx="826445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Accept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30DD70F-3867-90BE-DB2D-56766A97F129}"/>
              </a:ext>
            </a:extLst>
          </p:cNvPr>
          <p:cNvCxnSpPr>
            <a:stCxn id="38" idx="0"/>
            <a:endCxn id="8" idx="4"/>
          </p:cNvCxnSpPr>
          <p:nvPr/>
        </p:nvCxnSpPr>
        <p:spPr>
          <a:xfrm flipV="1">
            <a:off x="5745307" y="4509830"/>
            <a:ext cx="0" cy="349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33C9471-79CA-695D-DAA9-49EE689E5BC3}"/>
              </a:ext>
            </a:extLst>
          </p:cNvPr>
          <p:cNvCxnSpPr>
            <a:stCxn id="40" idx="0"/>
          </p:cNvCxnSpPr>
          <p:nvPr/>
        </p:nvCxnSpPr>
        <p:spPr>
          <a:xfrm flipH="1" flipV="1">
            <a:off x="8304934" y="4509830"/>
            <a:ext cx="7598" cy="357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82A8EAF-18F4-6142-12B2-72C41FC08B43}"/>
              </a:ext>
            </a:extLst>
          </p:cNvPr>
          <p:cNvCxnSpPr>
            <a:stCxn id="8" idx="0"/>
          </p:cNvCxnSpPr>
          <p:nvPr/>
        </p:nvCxnSpPr>
        <p:spPr>
          <a:xfrm flipV="1">
            <a:off x="5745307" y="3217511"/>
            <a:ext cx="1166648" cy="773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B7D080D-D0A1-CD16-B1C8-AD475A847459}"/>
              </a:ext>
            </a:extLst>
          </p:cNvPr>
          <p:cNvCxnSpPr>
            <a:stCxn id="39" idx="0"/>
          </p:cNvCxnSpPr>
          <p:nvPr/>
        </p:nvCxnSpPr>
        <p:spPr>
          <a:xfrm flipH="1" flipV="1">
            <a:off x="7240752" y="3217511"/>
            <a:ext cx="1064182" cy="773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FB46CC80-D499-FFC5-4384-6F6276637D94}"/>
              </a:ext>
            </a:extLst>
          </p:cNvPr>
          <p:cNvSpPr/>
          <p:nvPr/>
        </p:nvSpPr>
        <p:spPr>
          <a:xfrm>
            <a:off x="4318875" y="3829623"/>
            <a:ext cx="5507421" cy="8397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ine Callout 1 (No Border) 46">
            <a:extLst>
              <a:ext uri="{FF2B5EF4-FFF2-40B4-BE49-F238E27FC236}">
                <a16:creationId xmlns:a16="http://schemas.microsoft.com/office/drawing/2014/main" id="{92ACF27D-E848-E63C-926C-669E05FFBA30}"/>
              </a:ext>
            </a:extLst>
          </p:cNvPr>
          <p:cNvSpPr/>
          <p:nvPr/>
        </p:nvSpPr>
        <p:spPr>
          <a:xfrm>
            <a:off x="1202563" y="3490045"/>
            <a:ext cx="2070958" cy="1631771"/>
          </a:xfrm>
          <a:prstGeom prst="callout1">
            <a:avLst>
              <a:gd name="adj1" fmla="val 29580"/>
              <a:gd name="adj2" fmla="val 104044"/>
              <a:gd name="adj3" fmla="val 44183"/>
              <a:gd name="adj4" fmla="val 149309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Translate to a circuit, then prove the circuit output is 1 (valid) using a generic SNARK. </a:t>
            </a:r>
          </a:p>
        </p:txBody>
      </p:sp>
    </p:spTree>
    <p:extLst>
      <p:ext uri="{BB962C8B-B14F-4D97-AF65-F5344CB8AC3E}">
        <p14:creationId xmlns:p14="http://schemas.microsoft.com/office/powerpoint/2010/main" val="147145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38" grpId="0" animBg="1"/>
      <p:bldP spid="39" grpId="0" animBg="1"/>
      <p:bldP spid="40" grpId="0" animBg="1"/>
      <p:bldP spid="41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964" y="6061928"/>
            <a:ext cx="1712692" cy="729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7650" y="6166000"/>
            <a:ext cx="1121274" cy="521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 rot="10800000">
            <a:off x="1792950" y="6079050"/>
            <a:ext cx="0" cy="62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" name="Google Shape;158;p25"/>
          <p:cNvSpPr txBox="1"/>
          <p:nvPr/>
        </p:nvSpPr>
        <p:spPr>
          <a:xfrm>
            <a:off x="353125" y="272875"/>
            <a:ext cx="6896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latin typeface="Calibri"/>
                <a:ea typeface="Calibri"/>
                <a:cs typeface="Calibri"/>
                <a:sym typeface="Calibri"/>
              </a:rPr>
              <a:t>Motivations</a:t>
            </a:r>
            <a:endParaRPr sz="2600" b="1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9" name="Google Shape;159;p25"/>
          <p:cNvCxnSpPr/>
          <p:nvPr/>
        </p:nvCxnSpPr>
        <p:spPr>
          <a:xfrm>
            <a:off x="144975" y="936025"/>
            <a:ext cx="1168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1" name="Google Shape;161;p25"/>
          <p:cNvSpPr txBox="1"/>
          <p:nvPr/>
        </p:nvSpPr>
        <p:spPr>
          <a:xfrm>
            <a:off x="6714250" y="1654100"/>
            <a:ext cx="214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B5D0F2-C911-1D80-528C-732897AB2B73}"/>
              </a:ext>
            </a:extLst>
          </p:cNvPr>
          <p:cNvSpPr txBox="1"/>
          <p:nvPr/>
        </p:nvSpPr>
        <p:spPr>
          <a:xfrm>
            <a:off x="400929" y="1244690"/>
            <a:ext cx="113901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AU" dirty="0"/>
              <a:t>Why not using existing symmetric-key based post-quantum signatures?</a:t>
            </a:r>
          </a:p>
          <a:p>
            <a:pPr marL="285750" indent="-285750">
              <a:buFont typeface="Wingdings" pitchFamily="2" charset="2"/>
              <a:buChar char="v"/>
            </a:pPr>
            <a:endParaRPr lang="en-AU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/>
              <a:t>OTS and stateful MTS have limited use cases.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err="1"/>
              <a:t>MPCitH</a:t>
            </a:r>
            <a:r>
              <a:rPr lang="en-US" dirty="0"/>
              <a:t>-based signatures have extremely large verification circuits.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/>
              <a:t>SPHINCS+ has a lot of hash functions in </a:t>
            </a:r>
            <a:r>
              <a:rPr lang="en-US" dirty="0" err="1"/>
              <a:t>KeyGen</a:t>
            </a:r>
            <a:r>
              <a:rPr lang="en-US" dirty="0"/>
              <a:t> and Sign.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4" name="Curved Down Ribbon 3">
            <a:extLst>
              <a:ext uri="{FF2B5EF4-FFF2-40B4-BE49-F238E27FC236}">
                <a16:creationId xmlns:a16="http://schemas.microsoft.com/office/drawing/2014/main" id="{E127BE63-AC73-97BB-1317-9E791A9F34AF}"/>
              </a:ext>
            </a:extLst>
          </p:cNvPr>
          <p:cNvSpPr/>
          <p:nvPr/>
        </p:nvSpPr>
        <p:spPr>
          <a:xfrm>
            <a:off x="2342617" y="3767668"/>
            <a:ext cx="6519333" cy="1380066"/>
          </a:xfrm>
          <a:prstGeom prst="ellipseRibbon">
            <a:avLst>
              <a:gd name="adj1" fmla="val 25000"/>
              <a:gd name="adj2" fmla="val 65325"/>
              <a:gd name="adj3" fmla="val 125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SNARK-Friendly</a:t>
            </a:r>
            <a:r>
              <a:rPr lang="en-US" dirty="0"/>
              <a:t> Signature based on Symmetric Key Primitives</a:t>
            </a:r>
          </a:p>
        </p:txBody>
      </p:sp>
    </p:spTree>
    <p:extLst>
      <p:ext uri="{BB962C8B-B14F-4D97-AF65-F5344CB8AC3E}">
        <p14:creationId xmlns:p14="http://schemas.microsoft.com/office/powerpoint/2010/main" val="23283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964" y="6061928"/>
            <a:ext cx="1712692" cy="729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7650" y="6166000"/>
            <a:ext cx="1121274" cy="521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 rot="10800000">
            <a:off x="1792950" y="6079050"/>
            <a:ext cx="0" cy="62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" name="Google Shape;158;p25"/>
          <p:cNvSpPr txBox="1"/>
          <p:nvPr/>
        </p:nvSpPr>
        <p:spPr>
          <a:xfrm>
            <a:off x="353125" y="272875"/>
            <a:ext cx="6896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latin typeface="Calibri"/>
                <a:ea typeface="Calibri"/>
                <a:cs typeface="Calibri"/>
                <a:sym typeface="Calibri"/>
              </a:rPr>
              <a:t>Contributions</a:t>
            </a:r>
            <a:endParaRPr sz="2600" b="1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9" name="Google Shape;159;p25"/>
          <p:cNvCxnSpPr/>
          <p:nvPr/>
        </p:nvCxnSpPr>
        <p:spPr>
          <a:xfrm>
            <a:off x="144975" y="936025"/>
            <a:ext cx="1168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1" name="Google Shape;161;p25"/>
          <p:cNvSpPr txBox="1"/>
          <p:nvPr/>
        </p:nvSpPr>
        <p:spPr>
          <a:xfrm>
            <a:off x="6714250" y="1654100"/>
            <a:ext cx="214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B5D0F2-C911-1D80-528C-732897AB2B73}"/>
              </a:ext>
            </a:extLst>
          </p:cNvPr>
          <p:cNvSpPr txBox="1"/>
          <p:nvPr/>
        </p:nvSpPr>
        <p:spPr>
          <a:xfrm>
            <a:off x="400929" y="1244690"/>
            <a:ext cx="11390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AU" dirty="0"/>
              <a:t>Loquat: </a:t>
            </a:r>
            <a:r>
              <a:rPr lang="en-US" b="1" dirty="0"/>
              <a:t>L</a:t>
            </a:r>
            <a:r>
              <a:rPr lang="en-US" dirty="0"/>
              <a:t>egendre PRF-based SNARK-friendly p</a:t>
            </a:r>
            <a:r>
              <a:rPr lang="en-US" b="1" dirty="0"/>
              <a:t>o</a:t>
            </a:r>
            <a:r>
              <a:rPr lang="en-US" dirty="0"/>
              <a:t>st-q</a:t>
            </a:r>
            <a:r>
              <a:rPr lang="en-US" b="1" dirty="0"/>
              <a:t>ua</a:t>
            </a:r>
            <a:r>
              <a:rPr lang="en-US" dirty="0"/>
              <a:t>ntum signa</a:t>
            </a:r>
            <a:r>
              <a:rPr lang="en-US" b="1" dirty="0"/>
              <a:t>t</a:t>
            </a:r>
            <a:r>
              <a:rPr lang="en-US" dirty="0"/>
              <a:t>ure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US" dirty="0"/>
              <a:t>A balanced choice between signature performance and SNARK friendliness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9160CD-CA28-990B-AE3A-D69BFBA7ABC3}"/>
              </a:ext>
            </a:extLst>
          </p:cNvPr>
          <p:cNvSpPr txBox="1"/>
          <p:nvPr/>
        </p:nvSpPr>
        <p:spPr>
          <a:xfrm>
            <a:off x="400929" y="2118403"/>
            <a:ext cx="113159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More Efficient Post-Quantum ID-based Ring Signature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AU" dirty="0">
                <a:solidFill>
                  <a:srgbClr val="0E0E0E"/>
                </a:solidFill>
                <a:effectLst/>
                <a:latin typeface=".SF NS"/>
              </a:rPr>
              <a:t>Plug and Play with the Framework from [BLSS22]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4774A5-C9F2-43B2-D60C-6272BC1A203E}"/>
              </a:ext>
            </a:extLst>
          </p:cNvPr>
          <p:cNvSpPr txBox="1"/>
          <p:nvPr/>
        </p:nvSpPr>
        <p:spPr>
          <a:xfrm>
            <a:off x="400929" y="3058812"/>
            <a:ext cx="113901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SNARK-based Post-Quantum Aggregate Signature 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US" dirty="0"/>
              <a:t>Aurora: Logarithmic Aggregate Signature Size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US" dirty="0"/>
              <a:t>Fractal: Constant Aggregate Signature Size with Proof Recursion</a:t>
            </a:r>
          </a:p>
        </p:txBody>
      </p:sp>
    </p:spTree>
    <p:extLst>
      <p:ext uri="{BB962C8B-B14F-4D97-AF65-F5344CB8AC3E}">
        <p14:creationId xmlns:p14="http://schemas.microsoft.com/office/powerpoint/2010/main" val="181963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964" y="6061928"/>
            <a:ext cx="1712692" cy="729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7650" y="6166000"/>
            <a:ext cx="1121274" cy="521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 rot="10800000">
            <a:off x="1792950" y="6079050"/>
            <a:ext cx="0" cy="62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" name="Google Shape;158;p25"/>
          <p:cNvSpPr txBox="1"/>
          <p:nvPr/>
        </p:nvSpPr>
        <p:spPr>
          <a:xfrm>
            <a:off x="353125" y="272875"/>
            <a:ext cx="6896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latin typeface="Calibri"/>
                <a:ea typeface="Calibri"/>
                <a:cs typeface="Calibri"/>
                <a:sym typeface="Calibri"/>
              </a:rPr>
              <a:t>Technical Overview</a:t>
            </a:r>
            <a:endParaRPr sz="2600" b="1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9" name="Google Shape;159;p25"/>
          <p:cNvCxnSpPr/>
          <p:nvPr/>
        </p:nvCxnSpPr>
        <p:spPr>
          <a:xfrm>
            <a:off x="144975" y="936025"/>
            <a:ext cx="1168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3B5D0F2-C911-1D80-528C-732897AB2B73}"/>
              </a:ext>
            </a:extLst>
          </p:cNvPr>
          <p:cNvSpPr txBox="1"/>
          <p:nvPr/>
        </p:nvSpPr>
        <p:spPr>
          <a:xfrm>
            <a:off x="400929" y="1244690"/>
            <a:ext cx="4763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AU" dirty="0"/>
              <a:t>Proving the witness of the Legendre PRF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D984B3-A3C8-C8D0-4EB4-43C0E6F9AEAF}"/>
              </a:ext>
            </a:extLst>
          </p:cNvPr>
          <p:cNvSpPr txBox="1"/>
          <p:nvPr/>
        </p:nvSpPr>
        <p:spPr>
          <a:xfrm>
            <a:off x="616725" y="1806791"/>
            <a:ext cx="2972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Legendre PRF based key pair: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DD07B7-D2AA-E1C1-A90A-A89E7E3F3CFC}"/>
                  </a:ext>
                </a:extLst>
              </p:cNvPr>
              <p:cNvSpPr txBox="1"/>
              <p:nvPr/>
            </p:nvSpPr>
            <p:spPr>
              <a:xfrm>
                <a:off x="793742" y="2202135"/>
                <a:ext cx="43703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DD07B7-D2AA-E1C1-A90A-A89E7E3F3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42" y="2202135"/>
                <a:ext cx="4370364" cy="646331"/>
              </a:xfrm>
              <a:prstGeom prst="rect">
                <a:avLst/>
              </a:prstGeom>
              <a:blipFill>
                <a:blip r:embed="rId5"/>
                <a:stretch>
                  <a:fillRect l="-870" t="-1923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917E3747-31CA-29C1-C7E7-A608F42BDAFA}"/>
              </a:ext>
            </a:extLst>
          </p:cNvPr>
          <p:cNvSpPr/>
          <p:nvPr/>
        </p:nvSpPr>
        <p:spPr>
          <a:xfrm>
            <a:off x="868973" y="4043213"/>
            <a:ext cx="567558" cy="5675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PRF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2DA8542-73E5-FB33-B1C5-A790C7F8DFAA}"/>
              </a:ext>
            </a:extLst>
          </p:cNvPr>
          <p:cNvSpPr/>
          <p:nvPr/>
        </p:nvSpPr>
        <p:spPr>
          <a:xfrm>
            <a:off x="1679722" y="4038501"/>
            <a:ext cx="567558" cy="5675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PRF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3B693C5-0DFB-747E-A53B-906284ED6948}"/>
              </a:ext>
            </a:extLst>
          </p:cNvPr>
          <p:cNvSpPr/>
          <p:nvPr/>
        </p:nvSpPr>
        <p:spPr>
          <a:xfrm>
            <a:off x="3446287" y="4038501"/>
            <a:ext cx="567558" cy="5675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PRF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BC87B8-8337-EDBB-60DA-02FA6A845B0A}"/>
              </a:ext>
            </a:extLst>
          </p:cNvPr>
          <p:cNvSpPr txBox="1"/>
          <p:nvPr/>
        </p:nvSpPr>
        <p:spPr>
          <a:xfrm>
            <a:off x="2675101" y="413761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C75BB9D-4BCA-F7AB-5890-16EB94F0F3C8}"/>
              </a:ext>
            </a:extLst>
          </p:cNvPr>
          <p:cNvSpPr/>
          <p:nvPr/>
        </p:nvSpPr>
        <p:spPr>
          <a:xfrm>
            <a:off x="616725" y="3795902"/>
            <a:ext cx="3678621" cy="99953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D6EA599-8F52-6A93-BC21-7588027059AB}"/>
              </a:ext>
            </a:extLst>
          </p:cNvPr>
          <p:cNvCxnSpPr>
            <a:endCxn id="11" idx="4"/>
          </p:cNvCxnSpPr>
          <p:nvPr/>
        </p:nvCxnSpPr>
        <p:spPr>
          <a:xfrm flipV="1">
            <a:off x="1152752" y="4610771"/>
            <a:ext cx="0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D80378A-A6CD-F4BA-6D59-EF09EDF9F0BA}"/>
              </a:ext>
            </a:extLst>
          </p:cNvPr>
          <p:cNvCxnSpPr/>
          <p:nvPr/>
        </p:nvCxnSpPr>
        <p:spPr>
          <a:xfrm flipV="1">
            <a:off x="1963501" y="4610771"/>
            <a:ext cx="0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A09667F-60A7-325F-1570-8E9125412F56}"/>
              </a:ext>
            </a:extLst>
          </p:cNvPr>
          <p:cNvCxnSpPr/>
          <p:nvPr/>
        </p:nvCxnSpPr>
        <p:spPr>
          <a:xfrm flipV="1">
            <a:off x="3726262" y="4617078"/>
            <a:ext cx="0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AD13C9D-FAC0-7295-C347-543AB77CFCE9}"/>
                  </a:ext>
                </a:extLst>
              </p:cNvPr>
              <p:cNvSpPr txBox="1"/>
              <p:nvPr/>
            </p:nvSpPr>
            <p:spPr>
              <a:xfrm>
                <a:off x="721736" y="5012687"/>
                <a:ext cx="8620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AD13C9D-FAC0-7295-C347-543AB77CF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36" y="5012687"/>
                <a:ext cx="86203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FE9D2DB-47C9-1EBA-37B1-0410A1247A00}"/>
                  </a:ext>
                </a:extLst>
              </p:cNvPr>
              <p:cNvSpPr txBox="1"/>
              <p:nvPr/>
            </p:nvSpPr>
            <p:spPr>
              <a:xfrm>
                <a:off x="1532485" y="5012687"/>
                <a:ext cx="8665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FE9D2DB-47C9-1EBA-37B1-0410A1247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485" y="5012687"/>
                <a:ext cx="86658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D86AF5E-9C93-F21B-E98B-C22254EA8C59}"/>
                  </a:ext>
                </a:extLst>
              </p:cNvPr>
              <p:cNvSpPr txBox="1"/>
              <p:nvPr/>
            </p:nvSpPr>
            <p:spPr>
              <a:xfrm>
                <a:off x="3270605" y="5014600"/>
                <a:ext cx="8646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D86AF5E-9C93-F21B-E98B-C22254EA8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605" y="5014600"/>
                <a:ext cx="86465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D46E3C8-88FF-CE5E-CB0D-380993495055}"/>
                  </a:ext>
                </a:extLst>
              </p:cNvPr>
              <p:cNvSpPr txBox="1"/>
              <p:nvPr/>
            </p:nvSpPr>
            <p:spPr>
              <a:xfrm>
                <a:off x="860272" y="3084110"/>
                <a:ext cx="5972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D46E3C8-88FF-CE5E-CB0D-380993495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272" y="3084110"/>
                <a:ext cx="597278" cy="369332"/>
              </a:xfrm>
              <a:prstGeom prst="rect">
                <a:avLst/>
              </a:prstGeom>
              <a:blipFill>
                <a:blip r:embed="rId9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C7FD8BB-632F-C1F7-7411-5A5FCD7EE96D}"/>
                  </a:ext>
                </a:extLst>
              </p:cNvPr>
              <p:cNvSpPr txBox="1"/>
              <p:nvPr/>
            </p:nvSpPr>
            <p:spPr>
              <a:xfrm>
                <a:off x="1672382" y="3084110"/>
                <a:ext cx="6026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C7FD8BB-632F-C1F7-7411-5A5FCD7EE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382" y="3084110"/>
                <a:ext cx="602601" cy="369332"/>
              </a:xfrm>
              <a:prstGeom prst="rect">
                <a:avLst/>
              </a:prstGeom>
              <a:blipFill>
                <a:blip r:embed="rId10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79C03B2-7EE8-C916-F840-FDB0A51A0950}"/>
                  </a:ext>
                </a:extLst>
              </p:cNvPr>
              <p:cNvSpPr txBox="1"/>
              <p:nvPr/>
            </p:nvSpPr>
            <p:spPr>
              <a:xfrm>
                <a:off x="3427623" y="3084110"/>
                <a:ext cx="60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79C03B2-7EE8-C916-F840-FDB0A51A0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623" y="3084110"/>
                <a:ext cx="600677" cy="369332"/>
              </a:xfrm>
              <a:prstGeom prst="rect">
                <a:avLst/>
              </a:prstGeom>
              <a:blipFill>
                <a:blip r:embed="rId11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8DB905B-7D6A-6FA2-A7B0-9AA574FF0087}"/>
              </a:ext>
            </a:extLst>
          </p:cNvPr>
          <p:cNvCxnSpPr>
            <a:stCxn id="11" idx="0"/>
            <a:endCxn id="22" idx="2"/>
          </p:cNvCxnSpPr>
          <p:nvPr/>
        </p:nvCxnSpPr>
        <p:spPr>
          <a:xfrm flipV="1">
            <a:off x="1152752" y="3453442"/>
            <a:ext cx="6159" cy="589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08C9033-7D28-C1D0-E910-401F24363DCE}"/>
              </a:ext>
            </a:extLst>
          </p:cNvPr>
          <p:cNvCxnSpPr>
            <a:stCxn id="12" idx="0"/>
            <a:endCxn id="23" idx="2"/>
          </p:cNvCxnSpPr>
          <p:nvPr/>
        </p:nvCxnSpPr>
        <p:spPr>
          <a:xfrm flipV="1">
            <a:off x="1963501" y="3453442"/>
            <a:ext cx="10182" cy="585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DDF800B-F376-420B-6C99-C7CF8CF8E797}"/>
              </a:ext>
            </a:extLst>
          </p:cNvPr>
          <p:cNvCxnSpPr>
            <a:stCxn id="13" idx="0"/>
            <a:endCxn id="24" idx="2"/>
          </p:cNvCxnSpPr>
          <p:nvPr/>
        </p:nvCxnSpPr>
        <p:spPr>
          <a:xfrm flipH="1" flipV="1">
            <a:off x="3727962" y="3453442"/>
            <a:ext cx="2104" cy="585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Line Callout 1 (No Border) 27">
            <a:extLst>
              <a:ext uri="{FF2B5EF4-FFF2-40B4-BE49-F238E27FC236}">
                <a16:creationId xmlns:a16="http://schemas.microsoft.com/office/drawing/2014/main" id="{F1EACC59-B0C7-0703-563F-707D2A286E67}"/>
              </a:ext>
            </a:extLst>
          </p:cNvPr>
          <p:cNvSpPr/>
          <p:nvPr/>
        </p:nvSpPr>
        <p:spPr>
          <a:xfrm>
            <a:off x="4428279" y="3355154"/>
            <a:ext cx="1775734" cy="1742897"/>
          </a:xfrm>
          <a:prstGeom prst="callout1">
            <a:avLst>
              <a:gd name="adj1" fmla="val 44487"/>
              <a:gd name="adj2" fmla="val 13564"/>
              <a:gd name="adj3" fmla="val 48674"/>
              <a:gd name="adj4" fmla="val -2216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Prove using some ZKP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9D60D-CF3E-257C-EE17-E6C6505A627C}"/>
              </a:ext>
            </a:extLst>
          </p:cNvPr>
          <p:cNvSpPr txBox="1"/>
          <p:nvPr/>
        </p:nvSpPr>
        <p:spPr>
          <a:xfrm>
            <a:off x="6096000" y="1244690"/>
            <a:ext cx="569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err="1"/>
              <a:t>LegRoast</a:t>
            </a:r>
            <a:r>
              <a:rPr lang="en-US" dirty="0"/>
              <a:t> [BD20]: Instantiate ZKP with </a:t>
            </a:r>
            <a:r>
              <a:rPr lang="en-US" dirty="0" err="1"/>
              <a:t>MPCitH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6491DA-DB6C-A6CC-CAA1-5C00BCFBA93E}"/>
              </a:ext>
            </a:extLst>
          </p:cNvPr>
          <p:cNvSpPr txBox="1"/>
          <p:nvPr/>
        </p:nvSpPr>
        <p:spPr>
          <a:xfrm>
            <a:off x="6078047" y="3464166"/>
            <a:ext cx="57309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Loquat: Convert the design of key identification protocol of the Legendre PRF to the design of multivariate polynomial commitment, which can be constructed by univariate </a:t>
            </a:r>
            <a:r>
              <a:rPr lang="en-US" dirty="0" err="1"/>
              <a:t>sumcheck</a:t>
            </a:r>
            <a:r>
              <a:rPr lang="en-US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694CC5-569E-9ADA-2F35-0225ECF5048B}"/>
              </a:ext>
            </a:extLst>
          </p:cNvPr>
          <p:cNvSpPr txBox="1"/>
          <p:nvPr/>
        </p:nvSpPr>
        <p:spPr>
          <a:xfrm>
            <a:off x="6496930" y="1813668"/>
            <a:ext cx="5294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Sig. Size: 16KB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Sign/Verify(C): 2.8 </a:t>
            </a:r>
            <a:r>
              <a:rPr lang="en-US" dirty="0" err="1"/>
              <a:t>ms</a:t>
            </a: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Verification Circuit Size: 1,143,351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620572-6DC9-21ED-655C-3D2BCB094DBE}"/>
              </a:ext>
            </a:extLst>
          </p:cNvPr>
          <p:cNvSpPr txBox="1"/>
          <p:nvPr/>
        </p:nvSpPr>
        <p:spPr>
          <a:xfrm>
            <a:off x="6532833" y="4664495"/>
            <a:ext cx="4126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Sig. Size: 57KB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Sign (Python): 5.04s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Verify (Python): 0.21s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Verification Circuit Size: 148,825</a:t>
            </a:r>
          </a:p>
        </p:txBody>
      </p:sp>
    </p:spTree>
    <p:extLst>
      <p:ext uri="{BB962C8B-B14F-4D97-AF65-F5344CB8AC3E}">
        <p14:creationId xmlns:p14="http://schemas.microsoft.com/office/powerpoint/2010/main" val="93567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 animBg="1"/>
      <p:bldP spid="14" grpId="0"/>
      <p:bldP spid="15" grpId="0" animBg="1"/>
      <p:bldP spid="19" grpId="0"/>
      <p:bldP spid="20" grpId="0"/>
      <p:bldP spid="21" grpId="0"/>
      <p:bldP spid="22" grpId="0"/>
      <p:bldP spid="23" grpId="0"/>
      <p:bldP spid="24" grpId="0"/>
      <p:bldP spid="28" grpId="0" animBg="1"/>
      <p:bldP spid="3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964" y="6061928"/>
            <a:ext cx="1712692" cy="729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7650" y="6166000"/>
            <a:ext cx="1121274" cy="521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 rot="10800000">
            <a:off x="1792950" y="6079050"/>
            <a:ext cx="0" cy="62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" name="Google Shape;158;p25"/>
          <p:cNvSpPr txBox="1"/>
          <p:nvPr/>
        </p:nvSpPr>
        <p:spPr>
          <a:xfrm>
            <a:off x="353125" y="272875"/>
            <a:ext cx="6896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latin typeface="Calibri"/>
                <a:ea typeface="Calibri"/>
                <a:cs typeface="Calibri"/>
                <a:sym typeface="Calibri"/>
              </a:rPr>
              <a:t>Performance - Loquat</a:t>
            </a:r>
            <a:endParaRPr sz="2600" b="1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9" name="Google Shape;159;p25"/>
          <p:cNvCxnSpPr/>
          <p:nvPr/>
        </p:nvCxnSpPr>
        <p:spPr>
          <a:xfrm>
            <a:off x="144975" y="936025"/>
            <a:ext cx="1168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E40E940D-4D05-4377-D80E-F130110938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2" y="1461090"/>
            <a:ext cx="7047654" cy="358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964" y="6061928"/>
            <a:ext cx="1712692" cy="729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7650" y="6166000"/>
            <a:ext cx="1121274" cy="521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 rot="10800000">
            <a:off x="1792950" y="6079050"/>
            <a:ext cx="0" cy="62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" name="Google Shape;158;p25"/>
          <p:cNvSpPr txBox="1"/>
          <p:nvPr/>
        </p:nvSpPr>
        <p:spPr>
          <a:xfrm>
            <a:off x="353125" y="272875"/>
            <a:ext cx="6896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latin typeface="Calibri"/>
                <a:ea typeface="Calibri"/>
                <a:cs typeface="Calibri"/>
                <a:sym typeface="Calibri"/>
              </a:rPr>
              <a:t>Performance of PQRS</a:t>
            </a:r>
            <a:endParaRPr sz="2600" b="1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9" name="Google Shape;159;p25"/>
          <p:cNvCxnSpPr/>
          <p:nvPr/>
        </p:nvCxnSpPr>
        <p:spPr>
          <a:xfrm>
            <a:off x="144975" y="936025"/>
            <a:ext cx="1168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E137A7CD-07D5-6239-8687-77DC50107F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757" y="1756274"/>
            <a:ext cx="6358836" cy="1883731"/>
          </a:xfrm>
          <a:prstGeom prst="rect">
            <a:avLst/>
          </a:prstGeom>
        </p:spPr>
      </p:pic>
      <p:sp>
        <p:nvSpPr>
          <p:cNvPr id="3" name="Oval Callout 2">
            <a:extLst>
              <a:ext uri="{FF2B5EF4-FFF2-40B4-BE49-F238E27FC236}">
                <a16:creationId xmlns:a16="http://schemas.microsoft.com/office/drawing/2014/main" id="{EA2F2AE9-61CB-CDB0-F46A-E7CB3DE50FA5}"/>
              </a:ext>
            </a:extLst>
          </p:cNvPr>
          <p:cNvSpPr/>
          <p:nvPr/>
        </p:nvSpPr>
        <p:spPr>
          <a:xfrm>
            <a:off x="7249225" y="3176229"/>
            <a:ext cx="3484959" cy="1407507"/>
          </a:xfrm>
          <a:prstGeom prst="wedgeEllipseCallout">
            <a:avLst>
              <a:gd name="adj1" fmla="val -56547"/>
              <a:gd name="adj2" fmla="val -5720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KeyGen</a:t>
            </a:r>
            <a:r>
              <a:rPr lang="en-US" dirty="0"/>
              <a:t> for Loquat is significantly more efficient than XMSS!!</a:t>
            </a:r>
          </a:p>
        </p:txBody>
      </p:sp>
    </p:spTree>
    <p:extLst>
      <p:ext uri="{BB962C8B-B14F-4D97-AF65-F5344CB8AC3E}">
        <p14:creationId xmlns:p14="http://schemas.microsoft.com/office/powerpoint/2010/main" val="1419199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647</Words>
  <Application>Microsoft Macintosh PowerPoint</Application>
  <PresentationFormat>Widescreen</PresentationFormat>
  <Paragraphs>106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.SF NS</vt:lpstr>
      <vt:lpstr>CMR9</vt:lpstr>
      <vt:lpstr>Aptos</vt:lpstr>
      <vt:lpstr>Aptos Display</vt:lpstr>
      <vt:lpstr>Arial</vt:lpstr>
      <vt:lpstr>Calibri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Xinyu Zhang</dc:creator>
  <cp:lastModifiedBy>Xinyu Zhang</cp:lastModifiedBy>
  <cp:revision>18</cp:revision>
  <dcterms:created xsi:type="dcterms:W3CDTF">2024-08-19T00:25:11Z</dcterms:created>
  <dcterms:modified xsi:type="dcterms:W3CDTF">2024-08-20T01:03:41Z</dcterms:modified>
</cp:coreProperties>
</file>