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56" r:id="rId2"/>
    <p:sldId id="259" r:id="rId3"/>
    <p:sldId id="281" r:id="rId4"/>
    <p:sldId id="279" r:id="rId5"/>
    <p:sldId id="280" r:id="rId6"/>
    <p:sldId id="261" r:id="rId7"/>
    <p:sldId id="263" r:id="rId8"/>
    <p:sldId id="284" r:id="rId9"/>
    <p:sldId id="285" r:id="rId10"/>
    <p:sldId id="268" r:id="rId11"/>
    <p:sldId id="266" r:id="rId12"/>
    <p:sldId id="271" r:id="rId13"/>
    <p:sldId id="278" r:id="rId14"/>
    <p:sldId id="265" r:id="rId15"/>
    <p:sldId id="286" r:id="rId16"/>
    <p:sldId id="272" r:id="rId17"/>
    <p:sldId id="273" r:id="rId18"/>
    <p:sldId id="275" r:id="rId19"/>
    <p:sldId id="287" r:id="rId20"/>
    <p:sldId id="288" r:id="rId21"/>
    <p:sldId id="290" r:id="rId22"/>
    <p:sldId id="289" r:id="rId23"/>
    <p:sldId id="283" r:id="rId24"/>
    <p:sldId id="276" r:id="rId25"/>
  </p:sldIdLst>
  <p:sldSz cx="12192000" cy="6858000"/>
  <p:notesSz cx="6858000" cy="9144000"/>
  <p:embeddedFontLst>
    <p:embeddedFont>
      <p:font typeface="Book Antiqua" panose="02040602050305030304" pitchFamily="18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等线" panose="02010600030101010101" pitchFamily="2" charset="-122"/>
      <p:regular r:id="rId36"/>
      <p:bold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BE2"/>
    <a:srgbClr val="ECE2FE"/>
    <a:srgbClr val="DCFC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70" autoAdjust="0"/>
    <p:restoredTop sz="79474" autoAdjust="0"/>
  </p:normalViewPr>
  <p:slideViewPr>
    <p:cSldViewPr snapToGrid="0">
      <p:cViewPr varScale="1">
        <p:scale>
          <a:sx n="64" d="100"/>
          <a:sy n="64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BC1D2-55E0-411B-B078-9668C677D52B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373C7-064A-4D24-BE41-6EF1C84887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26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416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581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319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976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471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97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991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866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960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987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86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070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706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048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630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568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Thank you!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183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0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50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623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0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717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899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373C7-064A-4D24-BE41-6EF1C848878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242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29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63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2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14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8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83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8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5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205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6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1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5840B-7483-4583-96F8-69D27BC68DB1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D52DD-3BA9-44BC-9A4E-C23C06ED58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3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11.sv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9.svg"/><Relationship Id="rId9" Type="http://schemas.openxmlformats.org/officeDocument/2006/relationships/image" Target="../media/image9.sv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20.sv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9.svg"/><Relationship Id="rId15" Type="http://schemas.openxmlformats.org/officeDocument/2006/relationships/image" Target="../media/image25.png"/><Relationship Id="rId10" Type="http://schemas.openxmlformats.org/officeDocument/2006/relationships/image" Target="../media/image9.svg"/><Relationship Id="rId4" Type="http://schemas.openxmlformats.org/officeDocument/2006/relationships/image" Target="../media/image13.png"/><Relationship Id="rId9" Type="http://schemas.openxmlformats.org/officeDocument/2006/relationships/image" Target="../media/image8.png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F5A660-CA5E-EF4B-9C85-5C136F292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859" y="590058"/>
            <a:ext cx="11696282" cy="259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5000" dirty="0">
                <a:latin typeface="Calibri" panose="020F0502020204030204" pitchFamily="34" charset="0"/>
                <a:cs typeface="Calibri" panose="020F0502020204030204" pitchFamily="34" charset="0"/>
              </a:rPr>
              <a:t>Tight Characterizations for Preprocessing against Cryptographic Salting</a:t>
            </a:r>
            <a:endParaRPr lang="zh-CN" altLang="en-US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24E4C05-7719-4B3E-EC0D-1B55EA437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72379"/>
            <a:ext cx="9144000" cy="1655762"/>
          </a:xfrm>
        </p:spPr>
        <p:txBody>
          <a:bodyPr/>
          <a:lstStyle/>
          <a:p>
            <a:r>
              <a:rPr lang="en-US" altLang="zh-CN" b="1" dirty="0"/>
              <a:t>Fangqi Dong</a:t>
            </a:r>
            <a:r>
              <a:rPr lang="en-US" altLang="zh-CN" dirty="0"/>
              <a:t>,   Qipeng Liu,   Kewen Wu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53FC7F7-ED3F-FC6A-DD12-34CAFC54F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2"/>
          <a:stretch/>
        </p:blipFill>
        <p:spPr>
          <a:xfrm>
            <a:off x="4170191" y="4691550"/>
            <a:ext cx="3851618" cy="81738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F822633-89BF-ADA4-00EA-E6CAFB9013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t="18757" r="25000" b="17831"/>
          <a:stretch/>
        </p:blipFill>
        <p:spPr>
          <a:xfrm>
            <a:off x="1227322" y="4463123"/>
            <a:ext cx="2313823" cy="12266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D272966-5F92-B2F3-8CFA-72D666F082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3" t="30801" r="31826" b="32208"/>
          <a:stretch/>
        </p:blipFill>
        <p:spPr>
          <a:xfrm>
            <a:off x="8457219" y="4476390"/>
            <a:ext cx="3085737" cy="120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6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385CAF0D-1176-E51E-20BD-2283470BA76D}"/>
              </a:ext>
            </a:extLst>
          </p:cNvPr>
          <p:cNvSpPr/>
          <p:nvPr/>
        </p:nvSpPr>
        <p:spPr>
          <a:xfrm>
            <a:off x="4978859" y="5192728"/>
            <a:ext cx="970117" cy="471561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07C76E-3240-5285-A5FE-D5014BAF0610}"/>
              </a:ext>
            </a:extLst>
          </p:cNvPr>
          <p:cNvSpPr/>
          <p:nvPr/>
        </p:nvSpPr>
        <p:spPr>
          <a:xfrm>
            <a:off x="4882042" y="4507103"/>
            <a:ext cx="970117" cy="471561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12D2AC4-6345-E234-4511-91D5D6BCA522}"/>
              </a:ext>
            </a:extLst>
          </p:cNvPr>
          <p:cNvSpPr/>
          <p:nvPr/>
        </p:nvSpPr>
        <p:spPr>
          <a:xfrm>
            <a:off x="10062635" y="5805863"/>
            <a:ext cx="881090" cy="621267"/>
          </a:xfrm>
          <a:prstGeom prst="rect">
            <a:avLst/>
          </a:prstGeom>
          <a:solidFill>
            <a:srgbClr val="ECE2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CC95431-722D-D008-FCA1-1EDAFFF8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Previous Work: Quantum [CGLQ20, Liu23]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FE73E0E9-9CD4-E76C-CE92-DEA5765313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8271"/>
                <a:ext cx="10515600" cy="2371237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fr-FR" altLang="zh-CN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For cryptographic game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altLang="zh-CN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 in the </a:t>
                </a:r>
                <a:r>
                  <a:rPr lang="fr-FR" altLang="zh-CN" b="1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Q</a:t>
                </a:r>
                <a:r>
                  <a:rPr lang="fr-FR" altLang="zh-CN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ROM, 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: security against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-query </a:t>
                </a:r>
                <a:r>
                  <a:rPr lang="fr-FR" altLang="zh-CN" sz="2800" b="1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quantum</a:t>
                </a:r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 adversary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  <m:sup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: security against </a:t>
                </a:r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online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-query </a:t>
                </a:r>
                <a:r>
                  <a:rPr lang="fr-FR" altLang="zh-CN" sz="2800" b="1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quantum</a:t>
                </a:r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 </a:t>
                </a:r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adversary </a:t>
                </a:r>
              </a:p>
              <a:p>
                <a:pPr marL="457200" lvl="1" indent="0">
                  <a:buNone/>
                </a:pPr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				           with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-bit preprocessed advice</a:t>
                </a:r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 </a:t>
                </a:r>
                <a:endParaRPr lang="zh-CN" altLang="en-US" sz="280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FE73E0E9-9CD4-E76C-CE92-DEA5765313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8271"/>
                <a:ext cx="10515600" cy="2371237"/>
              </a:xfrm>
              <a:blipFill>
                <a:blip r:embed="rId3"/>
                <a:stretch>
                  <a:fillRect l="-1043" t="-514" b="-28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25D2856-6314-121C-37A1-1A55A608582F}"/>
                  </a:ext>
                </a:extLst>
              </p:cNvPr>
              <p:cNvSpPr txBox="1"/>
              <p:nvPr/>
            </p:nvSpPr>
            <p:spPr>
              <a:xfrm>
                <a:off x="838200" y="4233840"/>
                <a:ext cx="10515600" cy="2233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0" dirty="0"/>
                  <a:t>1.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  <m:sup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𝑆𝑇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cs typeface="Calibri" panose="020F0502020204030204" pitchFamily="34" charset="0"/>
                  </a:rPr>
                  <a:t>     </a:t>
                </a:r>
                <a:r>
                  <a:rPr lang="en-US" altLang="zh-CN" sz="24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[CGLQ20], S-bit classical advice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0" dirty="0"/>
                  <a:t>2.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  <m:sup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≤4⋅</m:t>
                    </m:r>
                    <m:sSubSup>
                      <m:sSubSup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𝑆𝑇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sz="2800" dirty="0">
                    <a:cs typeface="Calibri" panose="020F0502020204030204" pitchFamily="34" charset="0"/>
                  </a:rPr>
                  <a:t>      </a:t>
                </a:r>
                <a:r>
                  <a:rPr lang="en-US" altLang="zh-CN" sz="24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[Liu23], S-qubit quantum advice</a:t>
                </a:r>
                <a:endParaRPr lang="en-US" altLang="zh-CN" sz="280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endParaRPr>
              </a:p>
              <a:p>
                <a:pPr>
                  <a:lnSpc>
                    <a:spcPct val="180000"/>
                  </a:lnSpc>
                </a:pPr>
                <a:endParaRPr lang="zh-CN" altLang="en-US" sz="28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25D2856-6314-121C-37A1-1A55A6085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33840"/>
                <a:ext cx="10515600" cy="2233817"/>
              </a:xfrm>
              <a:prstGeom prst="rect">
                <a:avLst/>
              </a:prstGeom>
              <a:blipFill>
                <a:blip r:embed="rId4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B3B104BD-ADC2-97F4-2920-FCD5D9D825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805863"/>
                <a:ext cx="10515600" cy="8858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fr-FR" altLang="zh-CN" dirty="0">
                    <a:cs typeface="Calibri" panose="020F0502020204030204" pitchFamily="34" charset="0"/>
                  </a:rPr>
                  <a:t>Attack: collision finding, </a:t>
                </a:r>
                <a:r>
                  <a:rPr lang="en-US" altLang="zh-CN" dirty="0">
                    <a:cs typeface="Calibri" panose="020F0502020204030204" pitchFamily="34" charset="0"/>
                  </a:rPr>
                  <a:t>“store collisions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altLang="zh-CN" dirty="0">
                    <a:cs typeface="Calibri" panose="020F0502020204030204" pitchFamily="34" charset="0"/>
                  </a:rPr>
                  <a:t> salts” gives only  </a:t>
                </a: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𝐾</m:t>
                    </m:r>
                  </m:oMath>
                </a14:m>
                <a:r>
                  <a:rPr lang="fr-FR" altLang="zh-CN" sz="3200" dirty="0">
                    <a:cs typeface="Calibri" panose="020F050202020403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B3B104BD-ADC2-97F4-2920-FCD5D9D82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05863"/>
                <a:ext cx="10515600" cy="885846"/>
              </a:xfrm>
              <a:prstGeom prst="rect">
                <a:avLst/>
              </a:prstGeom>
              <a:blipFill>
                <a:blip r:embed="rId5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18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168116-B225-BB96-859D-FC3234BC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8608"/>
            <a:ext cx="10515600" cy="2160784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i="1" dirty="0">
                <a:latin typeface="Book Antiqua" panose="02040602050305030304" pitchFamily="18" charset="0"/>
              </a:rPr>
              <a:t>Can we provide </a:t>
            </a:r>
            <a:r>
              <a:rPr lang="en-US" altLang="zh-CN" sz="2800" b="1" i="1" dirty="0">
                <a:latin typeface="Book Antiqua" panose="02040602050305030304" pitchFamily="18" charset="0"/>
              </a:rPr>
              <a:t>tighter</a:t>
            </a:r>
            <a:r>
              <a:rPr lang="en-US" altLang="zh-CN" sz="2800" i="1" dirty="0">
                <a:latin typeface="Book Antiqua" panose="02040602050305030304" pitchFamily="18" charset="0"/>
              </a:rPr>
              <a:t> characterizations for </a:t>
            </a:r>
            <a:r>
              <a:rPr lang="en-US" altLang="zh-CN" sz="2800" b="1" i="1" dirty="0">
                <a:latin typeface="Book Antiqua" panose="02040602050305030304" pitchFamily="18" charset="0"/>
              </a:rPr>
              <a:t>preprocessing </a:t>
            </a:r>
            <a:br>
              <a:rPr lang="en-US" altLang="zh-CN" sz="2800" b="1" i="1" dirty="0">
                <a:latin typeface="Book Antiqua" panose="02040602050305030304" pitchFamily="18" charset="0"/>
              </a:rPr>
            </a:br>
            <a:r>
              <a:rPr lang="en-US" altLang="zh-CN" sz="2800" b="1" i="1" dirty="0">
                <a:latin typeface="Book Antiqua" panose="02040602050305030304" pitchFamily="18" charset="0"/>
              </a:rPr>
              <a:t>against salting</a:t>
            </a:r>
            <a:r>
              <a:rPr lang="en-US" altLang="zh-CN" sz="2800" i="1" dirty="0">
                <a:latin typeface="Book Antiqua" panose="02040602050305030304" pitchFamily="18" charset="0"/>
              </a:rPr>
              <a:t>, </a:t>
            </a:r>
            <a:br>
              <a:rPr lang="en-US" altLang="zh-CN" sz="2800" i="1" dirty="0">
                <a:latin typeface="Book Antiqua" panose="02040602050305030304" pitchFamily="18" charset="0"/>
              </a:rPr>
            </a:br>
            <a:r>
              <a:rPr lang="en-US" altLang="zh-CN" sz="2800" i="1" dirty="0">
                <a:latin typeface="Book Antiqua" panose="02040602050305030304" pitchFamily="18" charset="0"/>
              </a:rPr>
              <a:t>in both the classical and the</a:t>
            </a:r>
            <a:r>
              <a:rPr lang="zh-CN" altLang="en-US" sz="2800" i="1" dirty="0">
                <a:latin typeface="Book Antiqua" panose="02040602050305030304" pitchFamily="18" charset="0"/>
              </a:rPr>
              <a:t> </a:t>
            </a:r>
            <a:r>
              <a:rPr lang="en-US" altLang="zh-CN" sz="2800" i="1" dirty="0">
                <a:latin typeface="Book Antiqua" panose="02040602050305030304" pitchFamily="18" charset="0"/>
              </a:rPr>
              <a:t>quantum world?</a:t>
            </a:r>
            <a:endParaRPr lang="zh-CN" altLang="en-US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797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B6BE6-7C38-3DB1-0B05-6E92ACF27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Our Results  [This Work]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41A00BA7-E3FF-E460-2095-31EA156F4C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94076"/>
                <a:ext cx="10515600" cy="49531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CN" dirty="0">
                    <a:cs typeface="Calibri" panose="020F0502020204030204" pitchFamily="34" charset="0"/>
                  </a:rPr>
                  <a:t>1.   Tighter in the </a:t>
                </a:r>
                <a:r>
                  <a:rPr lang="en-US" altLang="zh-CN" b="1" dirty="0">
                    <a:cs typeface="Calibri" panose="020F0502020204030204" pitchFamily="34" charset="0"/>
                  </a:rPr>
                  <a:t>classical</a:t>
                </a:r>
                <a:r>
                  <a:rPr lang="en-US" altLang="zh-CN" dirty="0">
                    <a:cs typeface="Calibri" panose="020F0502020204030204" pitchFamily="34" charset="0"/>
                  </a:rPr>
                  <a:t> setting</a:t>
                </a:r>
              </a:p>
              <a:p>
                <a:pPr lvl="1"/>
                <a:r>
                  <a:rPr lang="en-US" altLang="zh-CN" dirty="0">
                    <a:cs typeface="Calibri" panose="020F0502020204030204" pitchFamily="34" charset="0"/>
                  </a:rPr>
                  <a:t>For any games in any idealized model</a:t>
                </a:r>
              </a:p>
              <a:p>
                <a:pPr lvl="1"/>
                <a:r>
                  <a:rPr lang="en-US" altLang="zh-CN" b="1" dirty="0">
                    <a:cs typeface="Calibri" panose="020F0502020204030204" pitchFamily="34" charset="0"/>
                  </a:rPr>
                  <a:t>Tight</a:t>
                </a:r>
                <a:r>
                  <a:rPr lang="en-US" altLang="zh-CN" dirty="0">
                    <a:cs typeface="Calibri" panose="020F0502020204030204" pitchFamily="34" charset="0"/>
                  </a:rPr>
                  <a:t>: matching the most intuitive attack for (salted) collision finding!</a:t>
                </a:r>
              </a:p>
              <a:p>
                <a:pPr marL="457200" lvl="1" indent="0">
                  <a:buNone/>
                </a:pPr>
                <a:endParaRPr lang="en-US" altLang="zh-CN" dirty="0"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altLang="zh-CN" dirty="0">
                    <a:cs typeface="Calibri" panose="020F0502020204030204" pitchFamily="34" charset="0"/>
                  </a:rPr>
                  <a:t>2.   A framework for game with </a:t>
                </a:r>
                <a:r>
                  <a:rPr lang="en-US" altLang="zh-CN" b="1" dirty="0">
                    <a:cs typeface="Calibri" panose="020F0502020204030204" pitchFamily="34" charset="0"/>
                  </a:rPr>
                  <a:t>challenge</a:t>
                </a:r>
              </a:p>
              <a:p>
                <a:pPr lvl="1"/>
                <a:r>
                  <a:rPr lang="en-US" altLang="zh-CN" dirty="0">
                    <a:cs typeface="Calibri" panose="020F0502020204030204" pitchFamily="34" charset="0"/>
                  </a:rPr>
                  <a:t>Reprove (salted) function inversion</a:t>
                </a:r>
              </a:p>
              <a:p>
                <a:pPr lvl="1"/>
                <a:r>
                  <a:rPr lang="en-US" altLang="zh-CN" b="1" dirty="0">
                    <a:cs typeface="Calibri" panose="020F0502020204030204" pitchFamily="34" charset="0"/>
                  </a:rPr>
                  <a:t>Tight:</a:t>
                </a:r>
                <a:r>
                  <a:rPr lang="en-US" altLang="zh-CN" dirty="0">
                    <a:cs typeface="Calibri" panose="020F0502020204030204" pitchFamily="34" charset="0"/>
                  </a:rPr>
                  <a:t> For many games, when advice is large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Ω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altLang="zh-CN" dirty="0">
                    <a:cs typeface="Calibri" panose="020F0502020204030204" pitchFamily="34" charset="0"/>
                  </a:rPr>
                  <a:t>)</a:t>
                </a:r>
              </a:p>
              <a:p>
                <a:pPr marL="457200" lvl="1" indent="0">
                  <a:buNone/>
                </a:pPr>
                <a:endParaRPr lang="en-US" altLang="zh-CN" dirty="0">
                  <a:cs typeface="Calibri" panose="020F0502020204030204" pitchFamily="34" charset="0"/>
                </a:endParaRPr>
              </a:p>
              <a:p>
                <a:pPr marL="514350" indent="-514350">
                  <a:buAutoNum type="arabicPeriod" startAt="3"/>
                </a:pPr>
                <a:r>
                  <a:rPr lang="en-US" altLang="zh-CN" dirty="0">
                    <a:cs typeface="Calibri" panose="020F0502020204030204" pitchFamily="34" charset="0"/>
                  </a:rPr>
                  <a:t>Tighter in the </a:t>
                </a:r>
                <a:r>
                  <a:rPr lang="en-US" altLang="zh-CN" b="1" dirty="0">
                    <a:cs typeface="Calibri" panose="020F0502020204030204" pitchFamily="34" charset="0"/>
                  </a:rPr>
                  <a:t>quantum</a:t>
                </a:r>
                <a:r>
                  <a:rPr lang="en-US" altLang="zh-CN" dirty="0">
                    <a:cs typeface="Calibri" panose="020F0502020204030204" pitchFamily="34" charset="0"/>
                  </a:rPr>
                  <a:t> setting (with quantum advice)</a:t>
                </a:r>
              </a:p>
              <a:p>
                <a:pPr lvl="1"/>
                <a:r>
                  <a:rPr lang="en-US" altLang="zh-CN" dirty="0">
                    <a:cs typeface="Calibri" panose="020F0502020204030204" pitchFamily="34" charset="0"/>
                  </a:rPr>
                  <a:t>For “property finding games”</a:t>
                </a:r>
              </a:p>
              <a:p>
                <a:pPr lvl="1"/>
                <a:r>
                  <a:rPr lang="en-US" altLang="zh-CN" b="1" dirty="0">
                    <a:cs typeface="Calibri" panose="020F0502020204030204" pitchFamily="34" charset="0"/>
                  </a:rPr>
                  <a:t>Tight</a:t>
                </a:r>
                <a:r>
                  <a:rPr lang="en-US" altLang="zh-CN" dirty="0">
                    <a:cs typeface="Calibri" panose="020F0502020204030204" pitchFamily="34" charset="0"/>
                  </a:rPr>
                  <a:t>: matching the most intuitive attack for (salted) collision finding!</a:t>
                </a:r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41A00BA7-E3FF-E460-2095-31EA156F4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94076"/>
                <a:ext cx="10515600" cy="4953180"/>
              </a:xfrm>
              <a:blipFill>
                <a:blip r:embed="rId3"/>
                <a:stretch>
                  <a:fillRect l="-1217" t="-19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221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0E34B97-2D05-8FCD-EC1F-B7F1A69C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0970"/>
            <a:ext cx="10515600" cy="2556059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Overview 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39648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D94859A-E8FF-243B-AF9D-0673D97FC761}"/>
              </a:ext>
            </a:extLst>
          </p:cNvPr>
          <p:cNvSpPr/>
          <p:nvPr/>
        </p:nvSpPr>
        <p:spPr>
          <a:xfrm>
            <a:off x="7626275" y="4288385"/>
            <a:ext cx="1043163" cy="672456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77C5753-DF4D-CCCC-1DA7-23AD1443B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Classical Setting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EC00DAEC-D2D4-06D4-0239-CC0C46B4DE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32856"/>
                <a:ext cx="10515600" cy="260652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fr-FR" altLang="zh-CN" dirty="0">
                    <a:cs typeface="Calibri" panose="020F0502020204030204" pitchFamily="34" charset="0"/>
                  </a:rPr>
                  <a:t>For </a:t>
                </a:r>
                <a:r>
                  <a:rPr lang="en-US" altLang="zh-CN" dirty="0">
                    <a:cs typeface="Calibri" panose="020F0502020204030204" pitchFamily="34" charset="0"/>
                  </a:rPr>
                  <a:t>any cryptographic game </a:t>
                </a:r>
                <a14:m>
                  <m:oMath xmlns:m="http://schemas.openxmlformats.org/officeDocument/2006/math">
                    <m:r>
                      <a:rPr lang="zh-CN" altLang="en-US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𝐺</m:t>
                    </m:r>
                  </m:oMath>
                </a14:m>
                <a:r>
                  <a:rPr lang="zh-CN" altLang="en-US" dirty="0"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cs typeface="Calibri" panose="020F0502020204030204" pitchFamily="34" charset="0"/>
                  </a:rPr>
                  <a:t>in any idealized model</a:t>
                </a:r>
                <a:r>
                  <a:rPr lang="fr-FR" altLang="zh-CN" dirty="0">
                    <a:cs typeface="Calibri" panose="020F0502020204030204" pitchFamily="34" charset="0"/>
                  </a:rPr>
                  <a:t>,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: security against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-query adversary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: security against </a:t>
                </a:r>
                <a:r>
                  <a:rPr lang="en-US" altLang="zh-CN" sz="2800" dirty="0">
                    <a:cs typeface="Calibri" panose="020F0502020204030204" pitchFamily="34" charset="0"/>
                  </a:rPr>
                  <a:t>online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-query </a:t>
                </a:r>
                <a:r>
                  <a:rPr lang="en-US" altLang="zh-CN" sz="2800" dirty="0">
                    <a:cs typeface="Calibri" panose="020F0502020204030204" pitchFamily="34" charset="0"/>
                  </a:rPr>
                  <a:t>adversary </a:t>
                </a:r>
              </a:p>
              <a:p>
                <a:pPr marL="457200" lvl="1" indent="0">
                  <a:buNone/>
                </a:pPr>
                <a:r>
                  <a:rPr lang="en-US" altLang="zh-CN" sz="2800" dirty="0">
                    <a:cs typeface="Calibri" panose="020F0502020204030204" pitchFamily="34" charset="0"/>
                  </a:rPr>
                  <a:t>				           with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altLang="zh-CN" sz="2800" dirty="0">
                    <a:cs typeface="Calibri" panose="020F0502020204030204" pitchFamily="34" charset="0"/>
                  </a:rPr>
                  <a:t>-bit preprocessed advice</a:t>
                </a:r>
                <a:endParaRPr lang="zh-CN" altLang="en-US" sz="28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EC00DAEC-D2D4-06D4-0239-CC0C46B4DE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32856"/>
                <a:ext cx="10515600" cy="2606526"/>
              </a:xfrm>
              <a:blipFill>
                <a:blip r:embed="rId3"/>
                <a:stretch>
                  <a:fillRect l="-1043" t="-2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83F46EE-FA52-0268-2C7F-F89D74E50865}"/>
                  </a:ext>
                </a:extLst>
              </p:cNvPr>
              <p:cNvSpPr txBox="1"/>
              <p:nvPr/>
            </p:nvSpPr>
            <p:spPr>
              <a:xfrm>
                <a:off x="3338570" y="4132579"/>
                <a:ext cx="5514860" cy="1206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≤2⋅</m:t>
                      </m:r>
                      <m:sSub>
                        <m:sSub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CN" sz="3200" dirty="0">
                  <a:cs typeface="Calibri" panose="020F0502020204030204" pitchFamily="34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83F46EE-FA52-0268-2C7F-F89D74E50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570" y="4132579"/>
                <a:ext cx="5514860" cy="12068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DA1551D-AAFB-1DAF-6420-35BA40F92B98}"/>
                  </a:ext>
                </a:extLst>
              </p:cNvPr>
              <p:cNvSpPr txBox="1"/>
              <p:nvPr/>
            </p:nvSpPr>
            <p:spPr>
              <a:xfrm>
                <a:off x="838200" y="5893912"/>
                <a:ext cx="9875480" cy="746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rPr>
                  <a:t>Previous [CDGS18]:</a:t>
                </a:r>
                <a:r>
                  <a:rPr kumimoji="0" lang="en-US" altLang="zh-CN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𝑆𝑇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/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Calibri" panose="020F0502020204030204" pitchFamily="34" charset="0"/>
                  </a:rPr>
                  <a:t> in ROM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DA1551D-AAFB-1DAF-6420-35BA40F92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93912"/>
                <a:ext cx="9875480" cy="746102"/>
              </a:xfrm>
              <a:prstGeom prst="rect">
                <a:avLst/>
              </a:prstGeom>
              <a:blipFill>
                <a:blip r:embed="rId5"/>
                <a:stretch>
                  <a:fillRect l="-988" t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6D74E95-B26D-D8F9-53B8-B32EE7714CC9}"/>
                  </a:ext>
                </a:extLst>
              </p:cNvPr>
              <p:cNvSpPr txBox="1"/>
              <p:nvPr/>
            </p:nvSpPr>
            <p:spPr>
              <a:xfrm>
                <a:off x="6096000" y="5132580"/>
                <a:ext cx="46176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0" dirty="0"/>
                  <a:t>    “store collisions of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sz="2800" b="0" dirty="0"/>
                  <a:t> salts”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6D74E95-B26D-D8F9-53B8-B32EE7714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132580"/>
                <a:ext cx="4617680" cy="523220"/>
              </a:xfrm>
              <a:prstGeom prst="rect">
                <a:avLst/>
              </a:prstGeom>
              <a:blipFill>
                <a:blip r:embed="rId6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16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7D313FC-0258-D6A0-EA36-DCB4D332AED1}"/>
              </a:ext>
            </a:extLst>
          </p:cNvPr>
          <p:cNvSpPr/>
          <p:nvPr/>
        </p:nvSpPr>
        <p:spPr>
          <a:xfrm>
            <a:off x="5659982" y="4294330"/>
            <a:ext cx="310438" cy="672456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3FA1B2B-AEAF-E0DD-3974-4C75061C5B25}"/>
              </a:ext>
            </a:extLst>
          </p:cNvPr>
          <p:cNvSpPr/>
          <p:nvPr/>
        </p:nvSpPr>
        <p:spPr>
          <a:xfrm>
            <a:off x="5904155" y="1793831"/>
            <a:ext cx="2949275" cy="554528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D94859A-E8FF-243B-AF9D-0673D97FC761}"/>
              </a:ext>
            </a:extLst>
          </p:cNvPr>
          <p:cNvSpPr/>
          <p:nvPr/>
        </p:nvSpPr>
        <p:spPr>
          <a:xfrm>
            <a:off x="7626275" y="4288385"/>
            <a:ext cx="1043163" cy="672456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77C5753-DF4D-CCCC-1DA7-23AD1443B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Classical Setting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EC00DAEC-D2D4-06D4-0239-CC0C46B4DE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32856"/>
                <a:ext cx="10515600" cy="260652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fr-FR" altLang="zh-CN" dirty="0">
                    <a:cs typeface="Calibri" panose="020F0502020204030204" pitchFamily="34" charset="0"/>
                  </a:rPr>
                  <a:t>For </a:t>
                </a:r>
                <a:r>
                  <a:rPr lang="en-US" altLang="zh-CN" dirty="0">
                    <a:cs typeface="Calibri" panose="020F0502020204030204" pitchFamily="34" charset="0"/>
                  </a:rPr>
                  <a:t>any cryptographic game </a:t>
                </a:r>
                <a14:m>
                  <m:oMath xmlns:m="http://schemas.openxmlformats.org/officeDocument/2006/math">
                    <m:r>
                      <a:rPr lang="zh-CN" altLang="en-US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𝐺</m:t>
                    </m:r>
                  </m:oMath>
                </a14:m>
                <a:r>
                  <a:rPr lang="zh-CN" altLang="en-US" dirty="0">
                    <a:cs typeface="Calibri" panose="020F0502020204030204" pitchFamily="34" charset="0"/>
                  </a:rPr>
                  <a:t> </a:t>
                </a:r>
                <a:r>
                  <a:rPr lang="en-US" altLang="zh-CN" dirty="0">
                    <a:cs typeface="Calibri" panose="020F0502020204030204" pitchFamily="34" charset="0"/>
                  </a:rPr>
                  <a:t>in any idealized model</a:t>
                </a:r>
                <a:r>
                  <a:rPr lang="fr-FR" altLang="zh-CN" dirty="0">
                    <a:cs typeface="Calibri" panose="020F0502020204030204" pitchFamily="34" charset="0"/>
                  </a:rPr>
                  <a:t>,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: security against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-query adversary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</m:sSub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: security against </a:t>
                </a:r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online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-query </a:t>
                </a:r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adversary </a:t>
                </a:r>
              </a:p>
              <a:p>
                <a:pPr marL="457200" lvl="1" indent="0">
                  <a:buNone/>
                </a:pPr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				           with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-bit preprocessed advice</a:t>
                </a:r>
                <a:endParaRPr lang="zh-CN" altLang="en-US" sz="280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EC00DAEC-D2D4-06D4-0239-CC0C46B4DE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32856"/>
                <a:ext cx="10515600" cy="2606526"/>
              </a:xfrm>
              <a:blipFill>
                <a:blip r:embed="rId3"/>
                <a:stretch>
                  <a:fillRect l="-1043" t="-2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83F46EE-FA52-0268-2C7F-F89D74E50865}"/>
                  </a:ext>
                </a:extLst>
              </p:cNvPr>
              <p:cNvSpPr txBox="1"/>
              <p:nvPr/>
            </p:nvSpPr>
            <p:spPr>
              <a:xfrm>
                <a:off x="3338570" y="4132579"/>
                <a:ext cx="5514860" cy="1206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≤2⋅</m:t>
                      </m:r>
                      <m:sSub>
                        <m:sSub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CN" sz="3200" dirty="0">
                  <a:cs typeface="Calibri" panose="020F0502020204030204" pitchFamily="34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83F46EE-FA52-0268-2C7F-F89D74E50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8570" y="4132579"/>
                <a:ext cx="5514860" cy="12068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DA1551D-AAFB-1DAF-6420-35BA40F92B98}"/>
                  </a:ext>
                </a:extLst>
              </p:cNvPr>
              <p:cNvSpPr txBox="1"/>
              <p:nvPr/>
            </p:nvSpPr>
            <p:spPr>
              <a:xfrm>
                <a:off x="838200" y="5893912"/>
                <a:ext cx="9875480" cy="746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rPr>
                  <a:t>Previous [CDGS18]:</a:t>
                </a:r>
                <a:r>
                  <a:rPr kumimoji="0" lang="en-US" altLang="zh-CN" sz="24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kumimoji="0" lang="en-US" altLang="zh-C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altLang="zh-CN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𝑆𝑇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/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0" lang="en-US" altLang="zh-CN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Calibri" panose="020F0502020204030204" pitchFamily="34" charset="0"/>
                  </a:rPr>
                  <a:t> in ROM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DA1551D-AAFB-1DAF-6420-35BA40F92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93912"/>
                <a:ext cx="9875480" cy="746102"/>
              </a:xfrm>
              <a:prstGeom prst="rect">
                <a:avLst/>
              </a:prstGeom>
              <a:blipFill>
                <a:blip r:embed="rId5"/>
                <a:stretch>
                  <a:fillRect l="-988" t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6D74E95-B26D-D8F9-53B8-B32EE7714CC9}"/>
                  </a:ext>
                </a:extLst>
              </p:cNvPr>
              <p:cNvSpPr txBox="1"/>
              <p:nvPr/>
            </p:nvSpPr>
            <p:spPr>
              <a:xfrm>
                <a:off x="6096000" y="5132580"/>
                <a:ext cx="46176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0" dirty="0"/>
                  <a:t>    </a:t>
                </a:r>
                <a:r>
                  <a:rPr lang="en-US" altLang="zh-CN" sz="2800" b="0" dirty="0">
                    <a:solidFill>
                      <a:schemeClr val="bg1">
                        <a:lumMod val="85000"/>
                      </a:schemeClr>
                    </a:solidFill>
                  </a:rPr>
                  <a:t>“store collisions of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sz="2800" b="0" dirty="0">
                    <a:solidFill>
                      <a:schemeClr val="bg1">
                        <a:lumMod val="85000"/>
                      </a:schemeClr>
                    </a:solidFill>
                  </a:rPr>
                  <a:t> salts”</a:t>
                </a:r>
                <a:endParaRPr lang="en-US" altLang="zh-CN" sz="2800" b="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6D74E95-B26D-D8F9-53B8-B32EE7714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132580"/>
                <a:ext cx="4617680" cy="523220"/>
              </a:xfrm>
              <a:prstGeom prst="rect">
                <a:avLst/>
              </a:prstGeom>
              <a:blipFill>
                <a:blip r:embed="rId6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831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2CF41DB-8139-FF45-C5EA-3A013C5046CE}"/>
              </a:ext>
            </a:extLst>
          </p:cNvPr>
          <p:cNvSpPr/>
          <p:nvPr/>
        </p:nvSpPr>
        <p:spPr>
          <a:xfrm>
            <a:off x="7306235" y="2286000"/>
            <a:ext cx="618565" cy="1036320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156BE23-55E3-38B1-630C-715EBCD4C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Corollary: with Challenge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1199641-39BF-E0C8-D5EB-FFDE250082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[Reprove]  For</a:t>
                </a:r>
                <a:r>
                  <a:rPr lang="en-US" altLang="zh-CN" dirty="0">
                    <a:cs typeface="Calibri" panose="020F0502020204030204" pitchFamily="34" charset="0"/>
                  </a:rPr>
                  <a:t> (salted) function inversion in the ROM,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𝐼𝑛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𝐾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≤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𝑂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𝑆𝑇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𝐾𝑁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80000"/>
                  </a:lnSpc>
                </a:pPr>
                <a:endParaRPr lang="en-US" altLang="zh-CN" dirty="0"/>
              </a:p>
              <a:p>
                <a:pPr>
                  <a:lnSpc>
                    <a:spcPct val="110000"/>
                  </a:lnSpc>
                </a:pPr>
                <a:r>
                  <a:rPr lang="en-US" altLang="zh-CN" dirty="0"/>
                  <a:t>[New]  For many games when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altLang="zh-CN" dirty="0"/>
                  <a:t>, 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b="0" dirty="0"/>
                  <a:t>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“matches” the following attack: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altLang="zh-CN" sz="2800" b="0" dirty="0"/>
                  <a:t>Partition the advice for each salt: 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800" b="0" dirty="0"/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2800" dirty="0"/>
                  <a:t>Use corresponding advice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for salt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1199641-39BF-E0C8-D5EB-FFDE250082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3"/>
                <a:stretch>
                  <a:fillRect l="-1043" t="-20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73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E45FFE72-3C7B-DE42-2F2C-E81341C47BBB}"/>
              </a:ext>
            </a:extLst>
          </p:cNvPr>
          <p:cNvSpPr/>
          <p:nvPr/>
        </p:nvSpPr>
        <p:spPr>
          <a:xfrm>
            <a:off x="6777374" y="3878063"/>
            <a:ext cx="482101" cy="1001246"/>
          </a:xfrm>
          <a:prstGeom prst="rect">
            <a:avLst/>
          </a:prstGeom>
          <a:solidFill>
            <a:srgbClr val="DCF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69946E8-7100-983A-022F-D67B402C5B42}"/>
              </a:ext>
            </a:extLst>
          </p:cNvPr>
          <p:cNvSpPr/>
          <p:nvPr/>
        </p:nvSpPr>
        <p:spPr>
          <a:xfrm>
            <a:off x="7568401" y="3885901"/>
            <a:ext cx="406555" cy="1001246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7BD3284-D5C3-B735-368B-06BE7689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Quantum Setting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1BD94B2-ADAB-4A9A-377D-3EA6E4465D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zh-CN" dirty="0"/>
                  <a:t>For “property finding games” in QROM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dirty="0"/>
                  <a:t>Preimage finding, collision finding, K-sum, …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:endParaRPr lang="en-US" altLang="zh-CN" dirty="0"/>
              </a:p>
              <a:p>
                <a:pPr>
                  <a:lnSpc>
                    <a:spcPct val="100000"/>
                  </a:lnSpc>
                </a:pPr>
                <a:r>
                  <a:rPr lang="en-US" altLang="zh-CN" dirty="0"/>
                  <a:t>For </a:t>
                </a:r>
                <a:r>
                  <a:rPr lang="en-US" altLang="zh-CN" dirty="0">
                    <a:cs typeface="Calibri" panose="020F0502020204030204" pitchFamily="34" charset="0"/>
                  </a:rPr>
                  <a:t>(salted) collision finding, 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𝐶𝑅𝐻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𝐾</m:t>
                              </m:r>
                            </m:sub>
                          </m:sSub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≤</m:t>
                      </m:r>
                      <m:acc>
                        <m:accPr>
                          <m:chr m:val="̃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𝐾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1BD94B2-ADAB-4A9A-377D-3EA6E4465D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7F666161-5255-AA30-CB52-1236BEFCFE31}"/>
              </a:ext>
            </a:extLst>
          </p:cNvPr>
          <p:cNvCxnSpPr>
            <a:cxnSpLocks/>
          </p:cNvCxnSpPr>
          <p:nvPr/>
        </p:nvCxnSpPr>
        <p:spPr>
          <a:xfrm flipV="1">
            <a:off x="6485500" y="4987031"/>
            <a:ext cx="498998" cy="4512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96C653CF-C042-D796-ABB0-AB85A2CDFA08}"/>
              </a:ext>
            </a:extLst>
          </p:cNvPr>
          <p:cNvSpPr txBox="1"/>
          <p:nvPr/>
        </p:nvSpPr>
        <p:spPr>
          <a:xfrm>
            <a:off x="2683051" y="5361260"/>
            <a:ext cx="389102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800" b="0" dirty="0"/>
              <a:t>quantum collision finding algorithm [BHT97]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53A4A4B-BC8C-950E-C00F-AFAE6E86230B}"/>
                  </a:ext>
                </a:extLst>
              </p:cNvPr>
              <p:cNvSpPr txBox="1"/>
              <p:nvPr/>
            </p:nvSpPr>
            <p:spPr>
              <a:xfrm>
                <a:off x="7018424" y="5361260"/>
                <a:ext cx="461768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0" dirty="0"/>
                  <a:t>    “store collisions of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sz="2800" b="0" dirty="0"/>
                  <a:t> salts”</a:t>
                </a:r>
              </a:p>
              <a:p>
                <a:pPr algn="ctr"/>
                <a:r>
                  <a:rPr lang="en-US" altLang="zh-CN" sz="2800" dirty="0"/>
                  <a:t>… even for quantum advice</a:t>
                </a:r>
                <a:endParaRPr lang="en-US" altLang="zh-CN" sz="2800" b="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53A4A4B-BC8C-950E-C00F-AFAE6E862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424" y="5361260"/>
                <a:ext cx="4617680" cy="954107"/>
              </a:xfrm>
              <a:prstGeom prst="rect">
                <a:avLst/>
              </a:prstGeom>
              <a:blipFill>
                <a:blip r:embed="rId4"/>
                <a:stretch>
                  <a:fillRect t="-5732" b="-17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0E34B97-2D05-8FCD-EC1F-B7F1A69C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0970"/>
            <a:ext cx="10515600" cy="2556059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800" dirty="0">
                <a:solidFill>
                  <a:prstClr val="black"/>
                </a:solidFill>
                <a:latin typeface="Calibri Light" panose="020F0302020204030204"/>
              </a:rPr>
              <a:t>Main Ideas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12298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88E443E-846A-F9BC-EBD7-D5B3ED0178D3}"/>
              </a:ext>
            </a:extLst>
          </p:cNvPr>
          <p:cNvSpPr/>
          <p:nvPr/>
        </p:nvSpPr>
        <p:spPr>
          <a:xfrm>
            <a:off x="1290917" y="2714948"/>
            <a:ext cx="8996083" cy="1733923"/>
          </a:xfrm>
          <a:prstGeom prst="rect">
            <a:avLst/>
          </a:prstGeom>
          <a:solidFill>
            <a:srgbClr val="ECE2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7FBDA76-A5B1-B707-99E1-69898B27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Classical: Towards Multi-Instance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103582-7673-11E6-8976-ACF1262FE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334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Step 1:  Reduce to </a:t>
            </a:r>
            <a:r>
              <a:rPr lang="en-US" altLang="zh-CN" b="1" dirty="0"/>
              <a:t>memoryless</a:t>
            </a:r>
            <a:r>
              <a:rPr lang="en-US" altLang="zh-CN" dirty="0"/>
              <a:t> multi-instance game</a:t>
            </a:r>
          </a:p>
          <a:p>
            <a:pPr>
              <a:lnSpc>
                <a:spcPct val="100000"/>
              </a:lnSpc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BC0D389E-CE2F-C648-C94A-82E6FBBAB52C}"/>
              </a:ext>
            </a:extLst>
          </p:cNvPr>
          <p:cNvSpPr txBox="1">
            <a:spLocks/>
          </p:cNvSpPr>
          <p:nvPr/>
        </p:nvSpPr>
        <p:spPr>
          <a:xfrm>
            <a:off x="1484433" y="2747764"/>
            <a:ext cx="9223131" cy="18639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b="1" dirty="0"/>
              <a:t> Memoryless</a:t>
            </a:r>
            <a:r>
              <a:rPr lang="en-US" altLang="zh-CN" dirty="0"/>
              <a:t> </a:t>
            </a:r>
            <a:r>
              <a:rPr lang="en-US" altLang="zh-CN" b="1" dirty="0"/>
              <a:t>multi-instance</a:t>
            </a:r>
            <a:r>
              <a:rPr lang="en-US" altLang="zh-CN" dirty="0"/>
              <a:t> game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Each time receive an independently sampled instance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Clear memory after answering each instance</a:t>
            </a:r>
          </a:p>
          <a:p>
            <a:pPr>
              <a:lnSpc>
                <a:spcPct val="100000"/>
              </a:lnSpc>
            </a:pPr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3DF5202-9BA8-EE5C-B7BE-1954EF8412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9615" y="1825625"/>
                <a:ext cx="3663462" cy="6669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2⋅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3DF5202-9BA8-EE5C-B7BE-1954EF841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615" y="1825625"/>
                <a:ext cx="3663462" cy="6669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22E14FB4-C03D-D70D-27F0-DB8E19FF68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8" y="4899693"/>
                <a:ext cx="10515600" cy="15047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zh-CN" dirty="0"/>
                  <a:t>Non-uniform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 Uniform (multi-instance)</a:t>
                </a: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22E14FB4-C03D-D70D-27F0-DB8E19FF6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8" y="4899693"/>
                <a:ext cx="10515600" cy="1504764"/>
              </a:xfrm>
              <a:prstGeom prst="rect">
                <a:avLst/>
              </a:prstGeom>
              <a:blipFill>
                <a:blip r:embed="rId4"/>
                <a:stretch>
                  <a:fillRect l="-986" t="-40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6435CBA9-54C6-4708-B665-9FE97805E3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9292" y="5318577"/>
                <a:ext cx="6479242" cy="6669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                            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6435CBA9-54C6-4708-B665-9FE97805E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92" y="5318577"/>
                <a:ext cx="6479242" cy="666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20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  <p:bldP spid="4" grpId="0"/>
      <p:bldP spid="6" grpId="0"/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CE50A-DADF-D9BE-5822-FB4F1D4D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Cryptographic Hash</a:t>
            </a:r>
            <a:r>
              <a:rPr lang="en-US" altLang="zh-CN" dirty="0">
                <a:solidFill>
                  <a:sysClr val="windowText" lastClr="000000"/>
                </a:solidFill>
                <a:latin typeface="Calibri Light" panose="020F0302020204030204"/>
              </a:rPr>
              <a:t> </a:t>
            </a:r>
            <a:r>
              <a:rPr lang="en-US" altLang="zh-CN" dirty="0"/>
              <a:t>Functions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869366-C729-1F7E-ACF3-BB9977ACE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A function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altLang="zh-CN" b="0" dirty="0"/>
              </a:p>
              <a:p>
                <a:endParaRPr lang="en-US" altLang="zh-CN" dirty="0"/>
              </a:p>
              <a:p>
                <a:r>
                  <a:rPr lang="en-US" altLang="zh-CN" dirty="0"/>
                  <a:t>One-way functions: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	Given a image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, hard to find a preimage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Collision-resistant hash functions:  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	Hard to find a pair of collisions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 err="1"/>
                  <a:t>s.t.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altLang="zh-CN" dirty="0"/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(Also other hardness and primitives…)</a:t>
                </a: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869366-C729-1F7E-ACF3-BB9977ACE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5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726BA29-1652-A059-0454-278275D4EF7B}"/>
              </a:ext>
            </a:extLst>
          </p:cNvPr>
          <p:cNvSpPr/>
          <p:nvPr/>
        </p:nvSpPr>
        <p:spPr>
          <a:xfrm>
            <a:off x="1125415" y="3637480"/>
            <a:ext cx="9460523" cy="1028304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7FBDA76-A5B1-B707-99E1-69898B27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Classical: Connecting SDPT [NRS98]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8103582-7673-11E6-8976-ACF1262FE7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6725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Step 1:  Reduce to </a:t>
                </a:r>
                <a:r>
                  <a:rPr lang="en-US" altLang="zh-CN" b="1" dirty="0">
                    <a:solidFill>
                      <a:schemeClr val="bg1">
                        <a:lumMod val="85000"/>
                      </a:schemeClr>
                    </a:solidFill>
                  </a:rPr>
                  <a:t>memoryless</a:t>
                </a:r>
                <a:r>
                  <a:rPr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multi-instance game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dirty="0"/>
                  <a:t>Step 2:  Apply a </a:t>
                </a:r>
                <a:r>
                  <a:rPr lang="en-US" altLang="zh-CN" b="1" dirty="0"/>
                  <a:t>strong direct product theorem </a:t>
                </a:r>
                <a:r>
                  <a:rPr lang="en-US" altLang="zh-CN" dirty="0"/>
                  <a:t>for memoryless algorithms [NRS98]</a:t>
                </a:r>
              </a:p>
              <a:p>
                <a:pPr>
                  <a:lnSpc>
                    <a:spcPct val="100000"/>
                  </a:lnSpc>
                </a:pPr>
                <a:endParaRPr lang="en-US" altLang="zh-CN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altLang="zh-CN" dirty="0"/>
              </a:p>
              <a:p>
                <a:pPr marL="0" indent="0">
                  <a:lnSpc>
                    <a:spcPct val="70000"/>
                  </a:lnSpc>
                  <a:buNone/>
                </a:pPr>
                <a:endParaRPr lang="en-US" altLang="zh-CN" dirty="0"/>
              </a:p>
              <a:p>
                <a:pPr>
                  <a:lnSpc>
                    <a:spcPct val="100000"/>
                  </a:lnSpc>
                </a:pPr>
                <a:r>
                  <a:rPr lang="en-US" altLang="zh-CN" dirty="0"/>
                  <a:t>Memoryless multi-instance: Independently sampled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dirty="0">
                    <a:cs typeface="Calibri" panose="020F0502020204030204" pitchFamily="34" charset="0"/>
                  </a:rPr>
                  <a:t>		     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𝜂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𝔼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𝑈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𝐺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𝑇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|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𝑈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|</m:t>
                            </m:r>
                          </m:sup>
                        </m:sSup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altLang="zh-CN" dirty="0"/>
              </a:p>
              <a:p>
                <a:pPr>
                  <a:lnSpc>
                    <a:spcPct val="100000"/>
                  </a:lnSpc>
                </a:pPr>
                <a:endParaRPr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8103582-7673-11E6-8976-ACF1262FE7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67251"/>
              </a:xfrm>
              <a:blipFill>
                <a:blip r:embed="rId3"/>
                <a:stretch>
                  <a:fillRect l="-1043" t="-1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D86C2D07-9218-0C1F-5531-5CFB85B715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9615" y="1825625"/>
                <a:ext cx="3663462" cy="6669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2⋅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US" altLang="zh-CN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D86C2D07-9218-0C1F-5531-5CFB85B71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615" y="1825625"/>
                <a:ext cx="3663462" cy="666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3C2C878-37FE-4DE0-ECD5-A0B6AE7A608C}"/>
                  </a:ext>
                </a:extLst>
              </p:cNvPr>
              <p:cNvSpPr txBox="1"/>
              <p:nvPr/>
            </p:nvSpPr>
            <p:spPr>
              <a:xfrm>
                <a:off x="1283677" y="3637480"/>
                <a:ext cx="9624646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2800" dirty="0"/>
                  <a:t>SDPT: “Solving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sz="2800" dirty="0"/>
                  <a:t> distinct instances with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𝐾𝑇</m:t>
                    </m:r>
                  </m:oMath>
                </a14:m>
                <a:r>
                  <a:rPr lang="en-US" altLang="zh-CN" sz="2800" dirty="0"/>
                  <a:t> queries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r>
                  <a:rPr lang="en-US" altLang="zh-CN" sz="2800" dirty="0"/>
                  <a:t>,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sz="2800" dirty="0"/>
                  <a:t>	       if solving 1 instance with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sz="2800" dirty="0"/>
                  <a:t> queries with prob.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altLang="zh-CN" sz="2800" dirty="0"/>
                  <a:t>”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3C2C878-37FE-4DE0-ECD5-A0B6AE7A6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677" y="3637480"/>
                <a:ext cx="9624646" cy="1231106"/>
              </a:xfrm>
              <a:prstGeom prst="rect">
                <a:avLst/>
              </a:prstGeom>
              <a:blipFill>
                <a:blip r:embed="rId5"/>
                <a:stretch>
                  <a:fillRect l="-1331" t="-49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66F4A212-4399-7D4A-7DDA-7E5CB5125326}"/>
              </a:ext>
            </a:extLst>
          </p:cNvPr>
          <p:cNvCxnSpPr>
            <a:cxnSpLocks/>
          </p:cNvCxnSpPr>
          <p:nvPr/>
        </p:nvCxnSpPr>
        <p:spPr>
          <a:xfrm flipV="1">
            <a:off x="3893505" y="5962528"/>
            <a:ext cx="337211" cy="247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BE075F6C-A43D-D8B7-3AFF-20B6D30D366F}"/>
              </a:ext>
            </a:extLst>
          </p:cNvPr>
          <p:cNvSpPr txBox="1"/>
          <p:nvPr/>
        </p:nvSpPr>
        <p:spPr>
          <a:xfrm>
            <a:off x="2901917" y="6165330"/>
            <a:ext cx="1488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Distinct Set</a:t>
            </a:r>
            <a:endParaRPr lang="zh-CN" altLang="en-US" sz="2200" dirty="0"/>
          </a:p>
        </p:txBody>
      </p:sp>
      <p:sp>
        <p:nvSpPr>
          <p:cNvPr id="11" name="右大括号 10">
            <a:extLst>
              <a:ext uri="{FF2B5EF4-FFF2-40B4-BE49-F238E27FC236}">
                <a16:creationId xmlns:a16="http://schemas.microsoft.com/office/drawing/2014/main" id="{1E067986-931D-DBA1-27BF-687B7D1059DC}"/>
              </a:ext>
            </a:extLst>
          </p:cNvPr>
          <p:cNvSpPr/>
          <p:nvPr/>
        </p:nvSpPr>
        <p:spPr>
          <a:xfrm rot="5400000">
            <a:off x="5093405" y="5419825"/>
            <a:ext cx="187476" cy="139259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E26272D-BE6A-13ED-1888-B4C565C9EE1C}"/>
              </a:ext>
            </a:extLst>
          </p:cNvPr>
          <p:cNvSpPr txBox="1"/>
          <p:nvPr/>
        </p:nvSpPr>
        <p:spPr>
          <a:xfrm>
            <a:off x="4490844" y="6163389"/>
            <a:ext cx="1829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Direct Product</a:t>
            </a:r>
            <a:endParaRPr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44083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0" grpId="0"/>
      <p:bldP spid="11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FBDA76-A5B1-B707-99E1-69898B27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Classical: Multi-Instance + SDPT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8103582-7673-11E6-8976-ACF1262FE7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6725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dirty="0"/>
                  <a:t>Step 1:  Reduce to </a:t>
                </a:r>
                <a:r>
                  <a:rPr lang="en-US" altLang="zh-CN" b="1" dirty="0"/>
                  <a:t>memoryless</a:t>
                </a:r>
                <a:r>
                  <a:rPr lang="en-US" altLang="zh-CN" dirty="0"/>
                  <a:t> multi-instance game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dirty="0"/>
                  <a:t>Step 2:  Apply a </a:t>
                </a:r>
                <a:r>
                  <a:rPr lang="en-US" altLang="zh-CN" b="1" dirty="0"/>
                  <a:t>strong direct product theorem </a:t>
                </a:r>
                <a:r>
                  <a:rPr lang="en-US" altLang="zh-CN" dirty="0"/>
                  <a:t>for memoryless algorithms [NRS98]</a:t>
                </a:r>
              </a:p>
              <a:p>
                <a:pPr>
                  <a:lnSpc>
                    <a:spcPct val="100000"/>
                  </a:lnSpc>
                </a:pPr>
                <a:endParaRPr lang="en-US" altLang="zh-CN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altLang="zh-CN" dirty="0"/>
              </a:p>
              <a:p>
                <a:pPr marL="0" indent="0">
                  <a:lnSpc>
                    <a:spcPct val="70000"/>
                  </a:lnSpc>
                  <a:buNone/>
                </a:pPr>
                <a:endParaRPr lang="en-US" altLang="zh-CN" dirty="0"/>
              </a:p>
              <a:p>
                <a:pPr>
                  <a:lnSpc>
                    <a:spcPct val="100000"/>
                  </a:lnSpc>
                </a:pPr>
                <a:r>
                  <a:rPr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Memoryless multi-instance: Independently sampled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dirty="0">
                    <a:cs typeface="Calibri" panose="020F0502020204030204" pitchFamily="34" charset="0"/>
                  </a:rPr>
                  <a:t>		     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𝜂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𝔼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𝑈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𝐺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𝑇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|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𝑈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|</m:t>
                            </m:r>
                          </m:sup>
                        </m:sSup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r>
                  <a:rPr lang="zh-CN" alt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8103582-7673-11E6-8976-ACF1262FE7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67251"/>
              </a:xfrm>
              <a:blipFill>
                <a:blip r:embed="rId3"/>
                <a:stretch>
                  <a:fillRect l="-1043" t="-1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D86C2D07-9218-0C1F-5531-5CFB85B715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9615" y="1825625"/>
                <a:ext cx="3663462" cy="6669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2⋅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D86C2D07-9218-0C1F-5531-5CFB85B71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615" y="1825625"/>
                <a:ext cx="3663462" cy="666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3C2C878-37FE-4DE0-ECD5-A0B6AE7A608C}"/>
                  </a:ext>
                </a:extLst>
              </p:cNvPr>
              <p:cNvSpPr txBox="1"/>
              <p:nvPr/>
            </p:nvSpPr>
            <p:spPr>
              <a:xfrm>
                <a:off x="1283677" y="3651603"/>
                <a:ext cx="9624646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</a:rPr>
                  <a:t>SDPT: “Solving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</a:rPr>
                  <a:t> distinct instances with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𝐾𝑇</m:t>
                    </m:r>
                  </m:oMath>
                </a14:m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</a:rPr>
                  <a:t> queries 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zh-CN" sz="2800" b="0" i="1" dirty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altLang="zh-CN" sz="2800" b="0" i="1" dirty="0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sup>
                    </m:sSup>
                  </m:oMath>
                </a14:m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</a:rPr>
                  <a:t>,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</a:rPr>
                  <a:t>	       if solving 1 instance with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</a:rPr>
                  <a:t> queries with prob.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</a:rPr>
                  <a:t>”</a:t>
                </a:r>
              </a:p>
              <a:p>
                <a:endParaRPr lang="zh-CN" alt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3C2C878-37FE-4DE0-ECD5-A0B6AE7A6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677" y="3651603"/>
                <a:ext cx="9624646" cy="1231106"/>
              </a:xfrm>
              <a:prstGeom prst="rect">
                <a:avLst/>
              </a:prstGeom>
              <a:blipFill>
                <a:blip r:embed="rId5"/>
                <a:stretch>
                  <a:fillRect l="-1331" t="-4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66F4A212-4399-7D4A-7DDA-7E5CB5125326}"/>
              </a:ext>
            </a:extLst>
          </p:cNvPr>
          <p:cNvCxnSpPr>
            <a:cxnSpLocks/>
          </p:cNvCxnSpPr>
          <p:nvPr/>
        </p:nvCxnSpPr>
        <p:spPr>
          <a:xfrm flipV="1">
            <a:off x="3893505" y="5962528"/>
            <a:ext cx="337211" cy="24733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BE075F6C-A43D-D8B7-3AFF-20B6D30D366F}"/>
              </a:ext>
            </a:extLst>
          </p:cNvPr>
          <p:cNvSpPr txBox="1"/>
          <p:nvPr/>
        </p:nvSpPr>
        <p:spPr>
          <a:xfrm>
            <a:off x="2901917" y="6165330"/>
            <a:ext cx="14888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85000"/>
                  </a:schemeClr>
                </a:solidFill>
              </a:rPr>
              <a:t>Distinct Set</a:t>
            </a:r>
            <a:endParaRPr lang="zh-CN" alt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A014BE45-092F-D8EB-D2F3-03651DF7CAEC}"/>
              </a:ext>
            </a:extLst>
          </p:cNvPr>
          <p:cNvCxnSpPr>
            <a:cxnSpLocks/>
          </p:cNvCxnSpPr>
          <p:nvPr/>
        </p:nvCxnSpPr>
        <p:spPr>
          <a:xfrm>
            <a:off x="9508881" y="2492621"/>
            <a:ext cx="0" cy="10439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418B010C-A07D-66A8-789B-4B4F612301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9556" y="3738317"/>
                <a:ext cx="4989721" cy="666996"/>
              </a:xfrm>
              <a:prstGeom prst="rect">
                <a:avLst/>
              </a:prstGeom>
              <a:solidFill>
                <a:srgbClr val="FEEBE2"/>
              </a:solidFill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≤2⋅</m:t>
                      </m:r>
                      <m:sSub>
                        <m:sSubPr>
                          <m:ctrlPr>
                            <a:rPr lang="en-US" altLang="zh-CN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altLang="zh-CN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altLang="zh-CN" sz="3000" dirty="0"/>
              </a:p>
            </p:txBody>
          </p:sp>
        </mc:Choice>
        <mc:Fallback xmlns="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418B010C-A07D-66A8-789B-4B4F61230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556" y="3738317"/>
                <a:ext cx="4989721" cy="6669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8311CB36-0364-D0E4-1AD3-346AAC44A5AF}"/>
              </a:ext>
            </a:extLst>
          </p:cNvPr>
          <p:cNvCxnSpPr>
            <a:cxnSpLocks/>
          </p:cNvCxnSpPr>
          <p:nvPr/>
        </p:nvCxnSpPr>
        <p:spPr>
          <a:xfrm flipV="1">
            <a:off x="8675163" y="4508655"/>
            <a:ext cx="712694" cy="87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右大括号 5">
            <a:extLst>
              <a:ext uri="{FF2B5EF4-FFF2-40B4-BE49-F238E27FC236}">
                <a16:creationId xmlns:a16="http://schemas.microsoft.com/office/drawing/2014/main" id="{F7EB0057-E12D-74A9-AC33-E1B501C7012C}"/>
              </a:ext>
            </a:extLst>
          </p:cNvPr>
          <p:cNvSpPr/>
          <p:nvPr/>
        </p:nvSpPr>
        <p:spPr>
          <a:xfrm rot="5400000">
            <a:off x="5093405" y="5419825"/>
            <a:ext cx="187476" cy="1392597"/>
          </a:xfrm>
          <a:prstGeom prst="rightBrac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620A71-D8DF-FBB0-65C4-F3F9613C4EDE}"/>
              </a:ext>
            </a:extLst>
          </p:cNvPr>
          <p:cNvSpPr txBox="1"/>
          <p:nvPr/>
        </p:nvSpPr>
        <p:spPr>
          <a:xfrm>
            <a:off x="4490844" y="6163389"/>
            <a:ext cx="1829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>
                    <a:lumMod val="85000"/>
                  </a:schemeClr>
                </a:solidFill>
              </a:rPr>
              <a:t>Direct Product</a:t>
            </a:r>
            <a:endParaRPr lang="zh-CN" alt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4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353FC38-B24A-6528-314E-23D8777662FF}"/>
              </a:ext>
            </a:extLst>
          </p:cNvPr>
          <p:cNvSpPr/>
          <p:nvPr/>
        </p:nvSpPr>
        <p:spPr>
          <a:xfrm>
            <a:off x="838200" y="4706469"/>
            <a:ext cx="10013576" cy="1224149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A0D5ABC-97CE-8D06-BA86-5A83BF9FD866}"/>
              </a:ext>
            </a:extLst>
          </p:cNvPr>
          <p:cNvSpPr/>
          <p:nvPr/>
        </p:nvSpPr>
        <p:spPr>
          <a:xfrm>
            <a:off x="838200" y="3226826"/>
            <a:ext cx="10013576" cy="1224149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0482070-EF11-572B-DE90-2E8EE2985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Quantum: Compressed Oracle -&gt; DPT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18F45E-393F-3382-C1D1-DABB9BFB2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Proving a general quantum direct product theorem is hard</a:t>
            </a:r>
          </a:p>
          <a:p>
            <a:r>
              <a:rPr lang="en-US" altLang="zh-CN" dirty="0"/>
              <a:t>Quantum queries: </a:t>
            </a:r>
            <a:r>
              <a:rPr lang="en-US" altLang="zh-C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Zhandry’s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compressed oracle technique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[Zha19]</a:t>
            </a:r>
            <a:endParaRPr lang="en-US" altLang="zh-CN" sz="2800" dirty="0"/>
          </a:p>
          <a:p>
            <a:pPr marL="0" indent="0">
              <a:lnSpc>
                <a:spcPct val="70000"/>
              </a:lnSpc>
              <a:buNone/>
            </a:pPr>
            <a:endParaRPr lang="en-US" altLang="zh-CN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dirty="0"/>
              <a:t> Result 1:  A </a:t>
            </a:r>
            <a:r>
              <a:rPr lang="en-US" altLang="zh-CN" b="1" dirty="0"/>
              <a:t>direct product theorem</a:t>
            </a:r>
            <a:r>
              <a:rPr lang="en-US" altLang="zh-CN" dirty="0"/>
              <a:t> for property finding games</a:t>
            </a:r>
          </a:p>
          <a:p>
            <a:pPr lvl="1">
              <a:lnSpc>
                <a:spcPct val="110000"/>
              </a:lnSpc>
            </a:pPr>
            <a:r>
              <a:rPr lang="en-US" altLang="zh-CN" sz="2800" dirty="0"/>
              <a:t>The first average-case DPT for quantum query algorithms</a:t>
            </a:r>
          </a:p>
          <a:p>
            <a:pPr lvl="1">
              <a:lnSpc>
                <a:spcPct val="70000"/>
              </a:lnSpc>
            </a:pPr>
            <a:endParaRPr lang="en-US" altLang="zh-CN" sz="2800" dirty="0"/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dirty="0"/>
              <a:t> Result 2: “Lift” to the actual non-uniform security</a:t>
            </a:r>
          </a:p>
          <a:p>
            <a:pPr lvl="1">
              <a:lnSpc>
                <a:spcPct val="110000"/>
              </a:lnSpc>
            </a:pPr>
            <a:r>
              <a:rPr lang="en-US" altLang="zh-CN" sz="2800" dirty="0"/>
              <a:t>Apply [Liu23] to deal with </a:t>
            </a:r>
            <a:r>
              <a:rPr lang="en-US" altLang="zh-CN" sz="2800" b="1" dirty="0"/>
              <a:t>quantum advice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987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482070-EF11-572B-DE90-2E8EE2985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Takeaways (informal)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A18F45E-393F-3382-C1D1-DABB9BFB25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en-US" altLang="zh-CN" dirty="0"/>
                  <a:t>Salting defeats preprocessing …              </a:t>
                </a:r>
                <a:r>
                  <a:rPr lang="zh-CN" altLang="en-US" dirty="0"/>
                  <a:t>“</a:t>
                </a:r>
                <a:r>
                  <a:rPr lang="en-US" altLang="zh-CN" dirty="0"/>
                  <a:t>Advantage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zh-CN" altLang="en-US" dirty="0"/>
                  <a:t> ”</a:t>
                </a:r>
                <a:endParaRPr lang="en-US" altLang="zh-CN" dirty="0"/>
              </a:p>
              <a:p>
                <a:pPr>
                  <a:lnSpc>
                    <a:spcPct val="50000"/>
                  </a:lnSpc>
                </a:pPr>
                <a:endParaRPr lang="en-US" altLang="zh-CN" dirty="0"/>
              </a:p>
              <a:p>
                <a:pPr>
                  <a:lnSpc>
                    <a:spcPct val="110000"/>
                  </a:lnSpc>
                </a:pPr>
                <a:r>
                  <a:rPr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 and for collision finding, the “best strategy” for non-uniform attackers is “to store collisions for a set of salts in the advice”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A18F45E-393F-3382-C1D1-DABB9BFB25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9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对话气泡: 矩形 3">
            <a:extLst>
              <a:ext uri="{FF2B5EF4-FFF2-40B4-BE49-F238E27FC236}">
                <a16:creationId xmlns:a16="http://schemas.microsoft.com/office/drawing/2014/main" id="{7E9FDE0E-2399-40B6-E475-0B15A4B57DE6}"/>
              </a:ext>
            </a:extLst>
          </p:cNvPr>
          <p:cNvSpPr/>
          <p:nvPr/>
        </p:nvSpPr>
        <p:spPr>
          <a:xfrm>
            <a:off x="3413848" y="4417886"/>
            <a:ext cx="7825170" cy="1291447"/>
          </a:xfrm>
          <a:prstGeom prst="wedgeRectCallout">
            <a:avLst>
              <a:gd name="adj1" fmla="val -54124"/>
              <a:gd name="adj2" fmla="val -344"/>
            </a:avLst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101">
            <a:extLst>
              <a:ext uri="{FF2B5EF4-FFF2-40B4-BE49-F238E27FC236}">
                <a16:creationId xmlns:a16="http://schemas.microsoft.com/office/drawing/2014/main" id="{32C50972-7C60-D369-807F-F2A21A346743}"/>
              </a:ext>
            </a:extLst>
          </p:cNvPr>
          <p:cNvSpPr txBox="1"/>
          <p:nvPr/>
        </p:nvSpPr>
        <p:spPr>
          <a:xfrm>
            <a:off x="3522945" y="4551833"/>
            <a:ext cx="7716073" cy="1022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i="1" dirty="0">
                <a:latin typeface="Book Antiqua" panose="02040602050305030304" pitchFamily="18" charset="0"/>
              </a:rPr>
              <a:t>“The most intuitive attack is the best” for salted collision finding,</a:t>
            </a:r>
            <a:r>
              <a:rPr lang="zh-CN" altLang="en-US" sz="2800" i="1" dirty="0">
                <a:latin typeface="Book Antiqua" panose="02040602050305030304" pitchFamily="18" charset="0"/>
              </a:rPr>
              <a:t> </a:t>
            </a:r>
            <a:r>
              <a:rPr lang="en-US" altLang="zh-CN" sz="2800" i="1" dirty="0">
                <a:latin typeface="Book Antiqua" panose="02040602050305030304" pitchFamily="18" charset="0"/>
              </a:rPr>
              <a:t>both</a:t>
            </a:r>
            <a:r>
              <a:rPr lang="zh-CN" altLang="en-US" sz="2800" i="1" dirty="0">
                <a:latin typeface="Book Antiqua" panose="02040602050305030304" pitchFamily="18" charset="0"/>
              </a:rPr>
              <a:t> </a:t>
            </a:r>
            <a:r>
              <a:rPr lang="en-US" altLang="zh-CN" sz="2800" b="1" i="1" dirty="0">
                <a:latin typeface="Book Antiqua" panose="02040602050305030304" pitchFamily="18" charset="0"/>
              </a:rPr>
              <a:t>classically </a:t>
            </a:r>
            <a:r>
              <a:rPr lang="en-US" altLang="zh-CN" sz="2800" i="1" dirty="0">
                <a:latin typeface="Book Antiqua" panose="02040602050305030304" pitchFamily="18" charset="0"/>
              </a:rPr>
              <a:t>and</a:t>
            </a:r>
            <a:r>
              <a:rPr lang="en-US" altLang="zh-CN" sz="2800" b="1" i="1" dirty="0">
                <a:latin typeface="Book Antiqua" panose="02040602050305030304" pitchFamily="18" charset="0"/>
              </a:rPr>
              <a:t> quantumly</a:t>
            </a:r>
            <a:r>
              <a:rPr lang="en-US" altLang="zh-CN" sz="2800" i="1" dirty="0">
                <a:latin typeface="Book Antiqua" panose="02040602050305030304" pitchFamily="18" charset="0"/>
              </a:rPr>
              <a:t>!</a:t>
            </a:r>
          </a:p>
        </p:txBody>
      </p:sp>
      <p:pic>
        <p:nvPicPr>
          <p:cNvPr id="7" name="图形 6" descr="无填充的滑稽表情">
            <a:extLst>
              <a:ext uri="{FF2B5EF4-FFF2-40B4-BE49-F238E27FC236}">
                <a16:creationId xmlns:a16="http://schemas.microsoft.com/office/drawing/2014/main" id="{24B3C48B-A20B-A980-B925-6A0E42ABE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3386" y="4749739"/>
            <a:ext cx="913972" cy="913972"/>
          </a:xfrm>
          <a:prstGeom prst="rect">
            <a:avLst/>
          </a:prstGeom>
        </p:spPr>
      </p:pic>
      <p:sp>
        <p:nvSpPr>
          <p:cNvPr id="8" name="思想气泡: 云 7">
            <a:extLst>
              <a:ext uri="{FF2B5EF4-FFF2-40B4-BE49-F238E27FC236}">
                <a16:creationId xmlns:a16="http://schemas.microsoft.com/office/drawing/2014/main" id="{A27C293A-F2FD-2477-FAB7-093FAE45DE42}"/>
              </a:ext>
            </a:extLst>
          </p:cNvPr>
          <p:cNvSpPr/>
          <p:nvPr/>
        </p:nvSpPr>
        <p:spPr>
          <a:xfrm>
            <a:off x="746932" y="4332307"/>
            <a:ext cx="1172575" cy="913972"/>
          </a:xfrm>
          <a:prstGeom prst="cloudCallout">
            <a:avLst>
              <a:gd name="adj1" fmla="val 63840"/>
              <a:gd name="adj2" fmla="val 35859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Georgia" panose="02040502050405020303" pitchFamily="18" charset="0"/>
            </a:endParaRPr>
          </a:p>
        </p:txBody>
      </p:sp>
      <p:pic>
        <p:nvPicPr>
          <p:cNvPr id="9" name="内容占位符 7" descr="魔鬼表情，实心填充">
            <a:extLst>
              <a:ext uri="{FF2B5EF4-FFF2-40B4-BE49-F238E27FC236}">
                <a16:creationId xmlns:a16="http://schemas.microsoft.com/office/drawing/2014/main" id="{C7A4D3D3-CC9A-EB0C-89FE-A8CCC0518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764" y="4515937"/>
            <a:ext cx="582640" cy="5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0E34B97-2D05-8FCD-EC1F-B7F1A69C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0970"/>
            <a:ext cx="10515600" cy="2556059"/>
          </a:xfrm>
        </p:spPr>
        <p:txBody>
          <a:bodyPr>
            <a:normAutofit/>
          </a:bodyPr>
          <a:lstStyle/>
          <a:p>
            <a:pPr algn="ctr">
              <a:lnSpc>
                <a:spcPct val="130000"/>
              </a:lnSpc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 you!</a:t>
            </a:r>
            <a:b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altLang="zh-CN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https://eprint.iacr.org/2024/831</a:t>
            </a:r>
            <a:endParaRPr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381746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7CE50A-DADF-D9BE-5822-FB4F1D4D3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Cryptographic Hash</a:t>
            </a:r>
            <a:r>
              <a:rPr lang="en-US" altLang="zh-CN" dirty="0">
                <a:solidFill>
                  <a:sysClr val="windowText" lastClr="000000"/>
                </a:solidFill>
                <a:latin typeface="Calibri Light" panose="020F0302020204030204"/>
              </a:rPr>
              <a:t> </a:t>
            </a:r>
            <a:r>
              <a:rPr lang="en-US" altLang="zh-CN" dirty="0"/>
              <a:t>Functions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869366-C729-1F7E-ACF3-BB9977ACE1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A function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altLang="zh-CN" b="0" dirty="0"/>
              </a:p>
              <a:p>
                <a:endParaRPr lang="en-US" altLang="zh-CN" dirty="0"/>
              </a:p>
              <a:p>
                <a:r>
                  <a:rPr lang="en-US" altLang="zh-CN" dirty="0"/>
                  <a:t>One-way functions: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	</a:t>
                </a:r>
                <a:r>
                  <a:rPr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Given a image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, hard to find a preimage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en-US" altLang="zh-CN" dirty="0" err="1">
                    <a:solidFill>
                      <a:schemeClr val="bg1">
                        <a:lumMod val="85000"/>
                      </a:schemeClr>
                    </a:solidFill>
                  </a:rPr>
                  <a:t>s.t.</a:t>
                </a:r>
                <a:r>
                  <a:rPr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altLang="zh-CN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r>
                  <a:rPr lang="en-US" altLang="zh-CN" dirty="0"/>
                  <a:t>Collision-resistant hash functions:  </a:t>
                </a:r>
              </a:p>
              <a:p>
                <a:pPr marL="0" indent="0">
                  <a:buNone/>
                </a:pPr>
                <a:r>
                  <a:rPr lang="en-US" altLang="zh-CN" dirty="0"/>
                  <a:t>	</a:t>
                </a:r>
                <a:r>
                  <a:rPr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Hard to find a pair of collisions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zh-CN" altLang="en-US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en-US" altLang="zh-CN" dirty="0" err="1">
                    <a:solidFill>
                      <a:schemeClr val="bg1">
                        <a:lumMod val="85000"/>
                      </a:schemeClr>
                    </a:solidFill>
                  </a:rPr>
                  <a:t>s.t.</a:t>
                </a:r>
                <a:r>
                  <a:rPr lang="en-US" altLang="zh-CN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altLang="zh-CN" dirty="0"/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(Also other hardness and primitives…)</a:t>
                </a:r>
              </a:p>
              <a:p>
                <a:pPr marL="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8869366-C729-1F7E-ACF3-BB9977ACE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1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48D87C5-37CE-A491-1BD8-82A9865726E2}"/>
                  </a:ext>
                </a:extLst>
              </p:cNvPr>
              <p:cNvSpPr txBox="1"/>
              <p:nvPr/>
            </p:nvSpPr>
            <p:spPr>
              <a:xfrm>
                <a:off x="7560733" y="2885061"/>
                <a:ext cx="404407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queries to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altLang="zh-CN" sz="2800" b="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48D87C5-37CE-A491-1BD8-82A986572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733" y="2885061"/>
                <a:ext cx="4044079" cy="430887"/>
              </a:xfrm>
              <a:prstGeom prst="rect">
                <a:avLst/>
              </a:prstGeom>
              <a:blipFill>
                <a:blip r:embed="rId4"/>
                <a:stretch>
                  <a:fillRect t="-23944" b="-50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F7EEDC-4ACF-ABF9-E039-7F9E7C24A796}"/>
                  </a:ext>
                </a:extLst>
              </p:cNvPr>
              <p:cNvSpPr txBox="1"/>
              <p:nvPr/>
            </p:nvSpPr>
            <p:spPr>
              <a:xfrm>
                <a:off x="7560732" y="4317944"/>
                <a:ext cx="4044079" cy="4714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800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queries to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altLang="zh-CN" sz="2800" b="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F7EEDC-4ACF-ABF9-E039-7F9E7C24A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732" y="4317944"/>
                <a:ext cx="4044079" cy="471411"/>
              </a:xfrm>
              <a:prstGeom prst="rect">
                <a:avLst/>
              </a:prstGeom>
              <a:blipFill>
                <a:blip r:embed="rId5"/>
                <a:stretch>
                  <a:fillRect t="-12821" b="-4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54414C5-7974-83DF-B044-4D97DC1DE9E3}"/>
              </a:ext>
            </a:extLst>
          </p:cNvPr>
          <p:cNvCxnSpPr>
            <a:cxnSpLocks/>
          </p:cNvCxnSpPr>
          <p:nvPr/>
        </p:nvCxnSpPr>
        <p:spPr>
          <a:xfrm flipV="1">
            <a:off x="9097433" y="2023415"/>
            <a:ext cx="732367" cy="861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2846753-2627-D077-00A2-CA26372EA273}"/>
              </a:ext>
            </a:extLst>
          </p:cNvPr>
          <p:cNvCxnSpPr>
            <a:cxnSpLocks/>
          </p:cNvCxnSpPr>
          <p:nvPr/>
        </p:nvCxnSpPr>
        <p:spPr>
          <a:xfrm flipV="1">
            <a:off x="9245600" y="2041068"/>
            <a:ext cx="863600" cy="22768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D83FD275-4B16-CFDE-868B-79BDD7954882}"/>
              </a:ext>
            </a:extLst>
          </p:cNvPr>
          <p:cNvSpPr txBox="1"/>
          <p:nvPr/>
        </p:nvSpPr>
        <p:spPr>
          <a:xfrm>
            <a:off x="8716432" y="1435253"/>
            <a:ext cx="3143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Uniform security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05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8CDFEF-2DBF-4DFD-E386-499530E46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Preprocessing (Non-uniformity)</a:t>
            </a:r>
            <a:endParaRPr lang="zh-CN" altLang="en-US" dirty="0"/>
          </a:p>
        </p:txBody>
      </p:sp>
      <p:pic>
        <p:nvPicPr>
          <p:cNvPr id="8" name="内容占位符 7" descr="魔鬼表情，实心填充">
            <a:extLst>
              <a:ext uri="{FF2B5EF4-FFF2-40B4-BE49-F238E27FC236}">
                <a16:creationId xmlns:a16="http://schemas.microsoft.com/office/drawing/2014/main" id="{0137C37D-1463-80DE-9DDD-36A6CE715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812" y="2869715"/>
            <a:ext cx="868680" cy="868680"/>
          </a:xfrm>
        </p:spPr>
      </p:pic>
      <p:pic>
        <p:nvPicPr>
          <p:cNvPr id="4" name="图形 3" descr="监视器">
            <a:extLst>
              <a:ext uri="{FF2B5EF4-FFF2-40B4-BE49-F238E27FC236}">
                <a16:creationId xmlns:a16="http://schemas.microsoft.com/office/drawing/2014/main" id="{069044CA-C6DF-E842-7899-672185797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0988" y="2529340"/>
            <a:ext cx="1525178" cy="152517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9372BD3-3A59-1DF5-8842-DD6E755D23A9}"/>
              </a:ext>
            </a:extLst>
          </p:cNvPr>
          <p:cNvSpPr txBox="1"/>
          <p:nvPr/>
        </p:nvSpPr>
        <p:spPr>
          <a:xfrm>
            <a:off x="3772619" y="2943120"/>
            <a:ext cx="1615086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Calibri" panose="020F0502020204030204" pitchFamily="34" charset="0"/>
                <a:cs typeface="Calibri" panose="020F0502020204030204" pitchFamily="34" charset="0"/>
              </a:rPr>
              <a:t>SHA-3</a:t>
            </a:r>
            <a:endParaRPr lang="zh-CN" alt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B7B90E6-9D0D-A21D-C943-4366D587EE49}"/>
              </a:ext>
            </a:extLst>
          </p:cNvPr>
          <p:cNvCxnSpPr>
            <a:cxnSpLocks/>
          </p:cNvCxnSpPr>
          <p:nvPr/>
        </p:nvCxnSpPr>
        <p:spPr>
          <a:xfrm>
            <a:off x="2273072" y="3162129"/>
            <a:ext cx="94333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E8C0163-7CFB-C4BE-7908-1D684736D862}"/>
              </a:ext>
            </a:extLst>
          </p:cNvPr>
          <p:cNvCxnSpPr>
            <a:cxnSpLocks/>
          </p:cNvCxnSpPr>
          <p:nvPr/>
        </p:nvCxnSpPr>
        <p:spPr>
          <a:xfrm flipH="1">
            <a:off x="2273072" y="3430276"/>
            <a:ext cx="94333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3BBF700-8821-5CFD-8CCF-1D8A778346F2}"/>
                  </a:ext>
                </a:extLst>
              </p:cNvPr>
              <p:cNvSpPr txBox="1"/>
              <p:nvPr/>
            </p:nvSpPr>
            <p:spPr>
              <a:xfrm>
                <a:off x="616139" y="5808093"/>
                <a:ext cx="3759092" cy="524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sz="2800" dirty="0"/>
                  <a:t>-bit advice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endParaRPr lang="en-US" altLang="zh-CN" sz="2800" b="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3BBF700-8821-5CFD-8CCF-1D8A77834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39" y="5808093"/>
                <a:ext cx="3759092" cy="524631"/>
              </a:xfrm>
              <a:prstGeom prst="rect">
                <a:avLst/>
              </a:prstGeom>
              <a:blipFill>
                <a:blip r:embed="rId7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F40E693-14CA-4CEA-1D0A-9DBFE9EDCE13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6000" y="1690688"/>
            <a:ext cx="0" cy="325170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内容占位符 7" descr="魔鬼表情，实心填充">
            <a:extLst>
              <a:ext uri="{FF2B5EF4-FFF2-40B4-BE49-F238E27FC236}">
                <a16:creationId xmlns:a16="http://schemas.microsoft.com/office/drawing/2014/main" id="{AC3A3E5A-45CE-5F4D-A773-EBE218A961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0201" y="2869715"/>
            <a:ext cx="868680" cy="868680"/>
          </a:xfrm>
          <a:prstGeom prst="rect">
            <a:avLst/>
          </a:prstGeom>
        </p:spPr>
      </p:pic>
      <p:pic>
        <p:nvPicPr>
          <p:cNvPr id="9" name="图形 8" descr="监视器">
            <a:extLst>
              <a:ext uri="{FF2B5EF4-FFF2-40B4-BE49-F238E27FC236}">
                <a16:creationId xmlns:a16="http://schemas.microsoft.com/office/drawing/2014/main" id="{FCBF11FF-D8D9-E84B-DFB5-BC3F33890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01377" y="2529340"/>
            <a:ext cx="1525178" cy="152517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BAF1206-E946-F853-8FA6-2A5597EF50EC}"/>
              </a:ext>
            </a:extLst>
          </p:cNvPr>
          <p:cNvSpPr txBox="1"/>
          <p:nvPr/>
        </p:nvSpPr>
        <p:spPr>
          <a:xfrm>
            <a:off x="9793008" y="2943120"/>
            <a:ext cx="1560792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SHA-3</a:t>
            </a:r>
            <a:endParaRPr lang="zh-CN" altLang="en-US" sz="30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8E19249-33F3-AEB4-CF7B-060B2130BD16}"/>
              </a:ext>
            </a:extLst>
          </p:cNvPr>
          <p:cNvCxnSpPr>
            <a:cxnSpLocks/>
          </p:cNvCxnSpPr>
          <p:nvPr/>
        </p:nvCxnSpPr>
        <p:spPr>
          <a:xfrm>
            <a:off x="8293461" y="3162129"/>
            <a:ext cx="943336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EF75925C-D9EA-5FA2-C858-96A729CF3DDC}"/>
              </a:ext>
            </a:extLst>
          </p:cNvPr>
          <p:cNvCxnSpPr>
            <a:cxnSpLocks/>
          </p:cNvCxnSpPr>
          <p:nvPr/>
        </p:nvCxnSpPr>
        <p:spPr>
          <a:xfrm flipH="1">
            <a:off x="8293461" y="3430276"/>
            <a:ext cx="943336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514562A-5A8B-A5BA-FD44-1EB0EC170421}"/>
              </a:ext>
            </a:extLst>
          </p:cNvPr>
          <p:cNvCxnSpPr>
            <a:cxnSpLocks/>
          </p:cNvCxnSpPr>
          <p:nvPr/>
        </p:nvCxnSpPr>
        <p:spPr>
          <a:xfrm>
            <a:off x="1474152" y="3921397"/>
            <a:ext cx="0" cy="6619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形 15" descr="文档">
            <a:extLst>
              <a:ext uri="{FF2B5EF4-FFF2-40B4-BE49-F238E27FC236}">
                <a16:creationId xmlns:a16="http://schemas.microsoft.com/office/drawing/2014/main" id="{E3B77296-1722-4D85-6278-706B93B06D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9812" y="4754354"/>
            <a:ext cx="868680" cy="868680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294648E0-5F45-2418-F500-8760DD8B1BC2}"/>
              </a:ext>
            </a:extLst>
          </p:cNvPr>
          <p:cNvCxnSpPr>
            <a:cxnSpLocks/>
          </p:cNvCxnSpPr>
          <p:nvPr/>
        </p:nvCxnSpPr>
        <p:spPr>
          <a:xfrm flipH="1">
            <a:off x="7697165" y="1958834"/>
            <a:ext cx="914377" cy="761217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7147B5F4-6968-ED76-DBB0-574B98C3AC51}"/>
              </a:ext>
            </a:extLst>
          </p:cNvPr>
          <p:cNvSpPr txBox="1"/>
          <p:nvPr/>
        </p:nvSpPr>
        <p:spPr>
          <a:xfrm>
            <a:off x="8636606" y="1528942"/>
            <a:ext cx="2489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>
                <a:solidFill>
                  <a:schemeClr val="bg1">
                    <a:lumMod val="85000"/>
                  </a:schemeClr>
                </a:solidFill>
              </a:rPr>
              <a:t>Challenge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A9B3F61-0E58-372F-D7A4-C8CD6C04616D}"/>
              </a:ext>
            </a:extLst>
          </p:cNvPr>
          <p:cNvSpPr txBox="1"/>
          <p:nvPr/>
        </p:nvSpPr>
        <p:spPr>
          <a:xfrm>
            <a:off x="4661690" y="1686114"/>
            <a:ext cx="143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/>
              <a:t>Offline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59FEF93-0897-2C17-4385-EF870C560404}"/>
              </a:ext>
            </a:extLst>
          </p:cNvPr>
          <p:cNvSpPr txBox="1"/>
          <p:nvPr/>
        </p:nvSpPr>
        <p:spPr>
          <a:xfrm>
            <a:off x="6339604" y="1686114"/>
            <a:ext cx="143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>
                <a:solidFill>
                  <a:schemeClr val="bg1">
                    <a:lumMod val="85000"/>
                  </a:schemeClr>
                </a:solidFill>
              </a:rPr>
              <a:t>Online</a:t>
            </a:r>
          </a:p>
        </p:txBody>
      </p:sp>
      <p:cxnSp>
        <p:nvCxnSpPr>
          <p:cNvPr id="31" name="连接符: 肘形 30">
            <a:extLst>
              <a:ext uri="{FF2B5EF4-FFF2-40B4-BE49-F238E27FC236}">
                <a16:creationId xmlns:a16="http://schemas.microsoft.com/office/drawing/2014/main" id="{76BF1CBD-B940-D6B8-BB68-BE704F2095D2}"/>
              </a:ext>
            </a:extLst>
          </p:cNvPr>
          <p:cNvCxnSpPr>
            <a:cxnSpLocks/>
          </p:cNvCxnSpPr>
          <p:nvPr/>
        </p:nvCxnSpPr>
        <p:spPr>
          <a:xfrm flipV="1">
            <a:off x="2118167" y="3923454"/>
            <a:ext cx="5376374" cy="1365993"/>
          </a:xfrm>
          <a:prstGeom prst="bentConnector3">
            <a:avLst>
              <a:gd name="adj1" fmla="val 99947"/>
            </a:avLst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88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10" grpId="0"/>
      <p:bldP spid="19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8CDFEF-2DBF-4DFD-E386-499530E46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Preprocessing (Non-uniformity)</a:t>
            </a:r>
            <a:endParaRPr lang="zh-CN" altLang="en-US" dirty="0"/>
          </a:p>
        </p:txBody>
      </p:sp>
      <p:pic>
        <p:nvPicPr>
          <p:cNvPr id="8" name="内容占位符 7" descr="魔鬼表情，实心填充">
            <a:extLst>
              <a:ext uri="{FF2B5EF4-FFF2-40B4-BE49-F238E27FC236}">
                <a16:creationId xmlns:a16="http://schemas.microsoft.com/office/drawing/2014/main" id="{0137C37D-1463-80DE-9DDD-36A6CE715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812" y="2869715"/>
            <a:ext cx="868680" cy="868680"/>
          </a:xfrm>
        </p:spPr>
      </p:pic>
      <p:pic>
        <p:nvPicPr>
          <p:cNvPr id="4" name="图形 3" descr="监视器">
            <a:extLst>
              <a:ext uri="{FF2B5EF4-FFF2-40B4-BE49-F238E27FC236}">
                <a16:creationId xmlns:a16="http://schemas.microsoft.com/office/drawing/2014/main" id="{069044CA-C6DF-E842-7899-672185797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0988" y="2529340"/>
            <a:ext cx="1525178" cy="152517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9372BD3-3A59-1DF5-8842-DD6E755D23A9}"/>
              </a:ext>
            </a:extLst>
          </p:cNvPr>
          <p:cNvSpPr txBox="1"/>
          <p:nvPr/>
        </p:nvSpPr>
        <p:spPr>
          <a:xfrm>
            <a:off x="3772619" y="2943120"/>
            <a:ext cx="124095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SHA-3</a:t>
            </a:r>
            <a:endParaRPr lang="zh-CN" altLang="en-US" sz="30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B7B90E6-9D0D-A21D-C943-4366D587EE49}"/>
              </a:ext>
            </a:extLst>
          </p:cNvPr>
          <p:cNvCxnSpPr>
            <a:cxnSpLocks/>
          </p:cNvCxnSpPr>
          <p:nvPr/>
        </p:nvCxnSpPr>
        <p:spPr>
          <a:xfrm>
            <a:off x="2273072" y="3162129"/>
            <a:ext cx="943336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E8C0163-7CFB-C4BE-7908-1D684736D862}"/>
              </a:ext>
            </a:extLst>
          </p:cNvPr>
          <p:cNvCxnSpPr>
            <a:cxnSpLocks/>
          </p:cNvCxnSpPr>
          <p:nvPr/>
        </p:nvCxnSpPr>
        <p:spPr>
          <a:xfrm flipH="1">
            <a:off x="2273072" y="3430276"/>
            <a:ext cx="943336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3BBF700-8821-5CFD-8CCF-1D8A778346F2}"/>
                  </a:ext>
                </a:extLst>
              </p:cNvPr>
              <p:cNvSpPr txBox="1"/>
              <p:nvPr/>
            </p:nvSpPr>
            <p:spPr>
              <a:xfrm>
                <a:off x="616139" y="5808093"/>
                <a:ext cx="3689644" cy="524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sz="2800" dirty="0"/>
                  <a:t>-bit advice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endParaRPr lang="en-US" altLang="zh-CN" sz="2800" b="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3BBF700-8821-5CFD-8CCF-1D8A77834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39" y="5808093"/>
                <a:ext cx="3689644" cy="524631"/>
              </a:xfrm>
              <a:prstGeom prst="rect">
                <a:avLst/>
              </a:prstGeom>
              <a:blipFill>
                <a:blip r:embed="rId7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F40E693-14CA-4CEA-1D0A-9DBFE9EDCE13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6000" y="1690688"/>
            <a:ext cx="0" cy="325170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内容占位符 7" descr="魔鬼表情，实心填充">
            <a:extLst>
              <a:ext uri="{FF2B5EF4-FFF2-40B4-BE49-F238E27FC236}">
                <a16:creationId xmlns:a16="http://schemas.microsoft.com/office/drawing/2014/main" id="{AC3A3E5A-45CE-5F4D-A773-EBE218A961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0201" y="2869715"/>
            <a:ext cx="868680" cy="868680"/>
          </a:xfrm>
          <a:prstGeom prst="rect">
            <a:avLst/>
          </a:prstGeom>
        </p:spPr>
      </p:pic>
      <p:pic>
        <p:nvPicPr>
          <p:cNvPr id="9" name="图形 8" descr="监视器">
            <a:extLst>
              <a:ext uri="{FF2B5EF4-FFF2-40B4-BE49-F238E27FC236}">
                <a16:creationId xmlns:a16="http://schemas.microsoft.com/office/drawing/2014/main" id="{FCBF11FF-D8D9-E84B-DFB5-BC3F33890D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01377" y="2529340"/>
            <a:ext cx="1525178" cy="152517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BAF1206-E946-F853-8FA6-2A5597EF50EC}"/>
              </a:ext>
            </a:extLst>
          </p:cNvPr>
          <p:cNvSpPr txBox="1"/>
          <p:nvPr/>
        </p:nvSpPr>
        <p:spPr>
          <a:xfrm>
            <a:off x="9793008" y="2943120"/>
            <a:ext cx="124095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Calibri" panose="020F0502020204030204" pitchFamily="34" charset="0"/>
                <a:cs typeface="Calibri" panose="020F0502020204030204" pitchFamily="34" charset="0"/>
              </a:rPr>
              <a:t>SHA-3</a:t>
            </a:r>
            <a:endParaRPr lang="zh-CN" alt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8E19249-33F3-AEB4-CF7B-060B2130BD16}"/>
              </a:ext>
            </a:extLst>
          </p:cNvPr>
          <p:cNvCxnSpPr>
            <a:cxnSpLocks/>
          </p:cNvCxnSpPr>
          <p:nvPr/>
        </p:nvCxnSpPr>
        <p:spPr>
          <a:xfrm>
            <a:off x="8293461" y="3162129"/>
            <a:ext cx="94333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EF75925C-D9EA-5FA2-C858-96A729CF3DDC}"/>
              </a:ext>
            </a:extLst>
          </p:cNvPr>
          <p:cNvCxnSpPr>
            <a:cxnSpLocks/>
          </p:cNvCxnSpPr>
          <p:nvPr/>
        </p:nvCxnSpPr>
        <p:spPr>
          <a:xfrm flipH="1">
            <a:off x="8293461" y="3430276"/>
            <a:ext cx="94333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514562A-5A8B-A5BA-FD44-1EB0EC170421}"/>
              </a:ext>
            </a:extLst>
          </p:cNvPr>
          <p:cNvCxnSpPr>
            <a:cxnSpLocks/>
          </p:cNvCxnSpPr>
          <p:nvPr/>
        </p:nvCxnSpPr>
        <p:spPr>
          <a:xfrm>
            <a:off x="1474152" y="3921397"/>
            <a:ext cx="0" cy="661996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形 15" descr="文档">
            <a:extLst>
              <a:ext uri="{FF2B5EF4-FFF2-40B4-BE49-F238E27FC236}">
                <a16:creationId xmlns:a16="http://schemas.microsoft.com/office/drawing/2014/main" id="{E3B77296-1722-4D85-6278-706B93B06D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9812" y="4754354"/>
            <a:ext cx="868680" cy="868680"/>
          </a:xfrm>
          <a:prstGeom prst="rect">
            <a:avLst/>
          </a:prstGeom>
        </p:spPr>
      </p:pic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294648E0-5F45-2418-F500-8760DD8B1BC2}"/>
              </a:ext>
            </a:extLst>
          </p:cNvPr>
          <p:cNvCxnSpPr>
            <a:cxnSpLocks/>
          </p:cNvCxnSpPr>
          <p:nvPr/>
        </p:nvCxnSpPr>
        <p:spPr>
          <a:xfrm flipH="1">
            <a:off x="7697165" y="1958834"/>
            <a:ext cx="914377" cy="7612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7147B5F4-6968-ED76-DBB0-574B98C3AC51}"/>
              </a:ext>
            </a:extLst>
          </p:cNvPr>
          <p:cNvSpPr txBox="1"/>
          <p:nvPr/>
        </p:nvSpPr>
        <p:spPr>
          <a:xfrm>
            <a:off x="8636606" y="1528942"/>
            <a:ext cx="2489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/>
              <a:t>Challenge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A9B3F61-0E58-372F-D7A4-C8CD6C04616D}"/>
              </a:ext>
            </a:extLst>
          </p:cNvPr>
          <p:cNvSpPr txBox="1"/>
          <p:nvPr/>
        </p:nvSpPr>
        <p:spPr>
          <a:xfrm>
            <a:off x="4661690" y="1686114"/>
            <a:ext cx="143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>
                <a:solidFill>
                  <a:schemeClr val="bg1">
                    <a:lumMod val="85000"/>
                  </a:schemeClr>
                </a:solidFill>
              </a:rPr>
              <a:t>Offline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59FEF93-0897-2C17-4385-EF870C560404}"/>
              </a:ext>
            </a:extLst>
          </p:cNvPr>
          <p:cNvSpPr txBox="1"/>
          <p:nvPr/>
        </p:nvSpPr>
        <p:spPr>
          <a:xfrm>
            <a:off x="6339604" y="1686114"/>
            <a:ext cx="143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/>
              <a:t>Online</a:t>
            </a:r>
          </a:p>
        </p:txBody>
      </p:sp>
      <p:cxnSp>
        <p:nvCxnSpPr>
          <p:cNvPr id="31" name="连接符: 肘形 30">
            <a:extLst>
              <a:ext uri="{FF2B5EF4-FFF2-40B4-BE49-F238E27FC236}">
                <a16:creationId xmlns:a16="http://schemas.microsoft.com/office/drawing/2014/main" id="{76BF1CBD-B940-D6B8-BB68-BE704F2095D2}"/>
              </a:ext>
            </a:extLst>
          </p:cNvPr>
          <p:cNvCxnSpPr>
            <a:cxnSpLocks/>
          </p:cNvCxnSpPr>
          <p:nvPr/>
        </p:nvCxnSpPr>
        <p:spPr>
          <a:xfrm flipV="1">
            <a:off x="2118167" y="3923454"/>
            <a:ext cx="5376374" cy="1365993"/>
          </a:xfrm>
          <a:prstGeom prst="bentConnector3">
            <a:avLst>
              <a:gd name="adj1" fmla="val 9994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F0CFF9A-0CCB-B3B1-9B9E-BD6424BC6A05}"/>
                  </a:ext>
                </a:extLst>
              </p:cNvPr>
              <p:cNvSpPr txBox="1"/>
              <p:nvPr/>
            </p:nvSpPr>
            <p:spPr>
              <a:xfrm>
                <a:off x="8077900" y="4833461"/>
                <a:ext cx="3116086" cy="1384995"/>
              </a:xfrm>
              <a:prstGeom prst="rect">
                <a:avLst/>
              </a:prstGeom>
              <a:solidFill>
                <a:srgbClr val="ECE2F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0" dirty="0"/>
                  <a:t>Collision Finding:</a:t>
                </a:r>
              </a:p>
              <a:p>
                <a:pPr algn="ctr"/>
                <a:r>
                  <a:rPr lang="en-US" altLang="zh-CN" sz="2800" dirty="0"/>
                  <a:t>Find</a:t>
                </a:r>
                <a:r>
                  <a:rPr lang="en-US" altLang="zh-CN" sz="2800" b="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sz="2800" b="0" dirty="0"/>
                  <a:t> s.t.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800" b="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F0CFF9A-0CCB-B3B1-9B9E-BD6424BC6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900" y="4833461"/>
                <a:ext cx="3116086" cy="1384995"/>
              </a:xfrm>
              <a:prstGeom prst="rect">
                <a:avLst/>
              </a:prstGeom>
              <a:blipFill>
                <a:blip r:embed="rId14"/>
                <a:stretch>
                  <a:fillRect t="-44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7B983011-0F10-47B9-DA61-E0FA8E59BE6E}"/>
              </a:ext>
            </a:extLst>
          </p:cNvPr>
          <p:cNvSpPr txBox="1"/>
          <p:nvPr/>
        </p:nvSpPr>
        <p:spPr>
          <a:xfrm>
            <a:off x="4114101" y="5788455"/>
            <a:ext cx="3539174" cy="524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/>
              <a:t>    “a pair of collisions”</a:t>
            </a:r>
          </a:p>
        </p:txBody>
      </p:sp>
    </p:spTree>
    <p:extLst>
      <p:ext uri="{BB962C8B-B14F-4D97-AF65-F5344CB8AC3E}">
        <p14:creationId xmlns:p14="http://schemas.microsoft.com/office/powerpoint/2010/main" val="130425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6C012-8959-E733-B41D-82FE384FD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Salting [MT79]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A7C0ECA-3C0B-CB87-797A-8B4F6FCE2E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806669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Add salt space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dirty="0"/>
                  <a:t>, 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altLang="zh-CN" dirty="0"/>
                  <a:t> 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>
                  <a:lnSpc>
                    <a:spcPct val="120000"/>
                  </a:lnSpc>
                </a:pPr>
                <a:r>
                  <a:rPr lang="en-US" altLang="zh-CN" dirty="0"/>
                  <a:t>MT79, DTT10, CLMP13, MM16, DGK17, CDGS18, CGLQ20,…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A7C0ECA-3C0B-CB87-797A-8B4F6FCE2E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806669"/>
              </a:xfrm>
              <a:blipFill>
                <a:blip r:embed="rId3"/>
                <a:stretch>
                  <a:fillRect l="-1043" t="-2028" b="-5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7" descr="魔鬼表情，实心填充">
            <a:extLst>
              <a:ext uri="{FF2B5EF4-FFF2-40B4-BE49-F238E27FC236}">
                <a16:creationId xmlns:a16="http://schemas.microsoft.com/office/drawing/2014/main" id="{A351088C-03FA-A6D5-DB57-31E1BE2A0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812" y="2869715"/>
            <a:ext cx="868680" cy="868680"/>
          </a:xfrm>
          <a:prstGeom prst="rect">
            <a:avLst/>
          </a:prstGeom>
        </p:spPr>
      </p:pic>
      <p:pic>
        <p:nvPicPr>
          <p:cNvPr id="5" name="图形 4" descr="监视器">
            <a:extLst>
              <a:ext uri="{FF2B5EF4-FFF2-40B4-BE49-F238E27FC236}">
                <a16:creationId xmlns:a16="http://schemas.microsoft.com/office/drawing/2014/main" id="{8328D8CF-E53E-50D3-321D-292B9A50D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0988" y="2529340"/>
            <a:ext cx="1525178" cy="152517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443F859-2E2E-C677-EB55-391C6B7EAD5A}"/>
              </a:ext>
            </a:extLst>
          </p:cNvPr>
          <p:cNvSpPr txBox="1"/>
          <p:nvPr/>
        </p:nvSpPr>
        <p:spPr>
          <a:xfrm>
            <a:off x="3772619" y="2943120"/>
            <a:ext cx="124095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SHA-3</a:t>
            </a:r>
            <a:endParaRPr lang="zh-CN" altLang="en-US" sz="3000" b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46130D19-2038-68A7-2253-9E2024116AE3}"/>
              </a:ext>
            </a:extLst>
          </p:cNvPr>
          <p:cNvCxnSpPr>
            <a:cxnSpLocks/>
          </p:cNvCxnSpPr>
          <p:nvPr/>
        </p:nvCxnSpPr>
        <p:spPr>
          <a:xfrm>
            <a:off x="2273072" y="3162129"/>
            <a:ext cx="943336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D2E9C7A3-7B9C-4595-D4F2-7386459E6861}"/>
              </a:ext>
            </a:extLst>
          </p:cNvPr>
          <p:cNvCxnSpPr>
            <a:cxnSpLocks/>
          </p:cNvCxnSpPr>
          <p:nvPr/>
        </p:nvCxnSpPr>
        <p:spPr>
          <a:xfrm flipH="1">
            <a:off x="2273072" y="3430276"/>
            <a:ext cx="943336" cy="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08746F6-5DEE-1A47-2B26-8BEEC5787C54}"/>
                  </a:ext>
                </a:extLst>
              </p:cNvPr>
              <p:cNvSpPr txBox="1"/>
              <p:nvPr/>
            </p:nvSpPr>
            <p:spPr>
              <a:xfrm>
                <a:off x="2065870" y="4685047"/>
                <a:ext cx="7198487" cy="524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sz="2800" dirty="0"/>
                  <a:t>-bit advice</a:t>
                </a:r>
                <a:endParaRPr lang="en-US" altLang="zh-CN" sz="2800" b="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08746F6-5DEE-1A47-2B26-8BEEC5787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870" y="4685047"/>
                <a:ext cx="7198487" cy="524631"/>
              </a:xfrm>
              <a:prstGeom prst="rect">
                <a:avLst/>
              </a:prstGeom>
              <a:blipFill>
                <a:blip r:embed="rId8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C067200-5C77-26F4-66DE-2D4145AC3B9C}"/>
              </a:ext>
            </a:extLst>
          </p:cNvPr>
          <p:cNvCxnSpPr>
            <a:cxnSpLocks/>
          </p:cNvCxnSpPr>
          <p:nvPr/>
        </p:nvCxnSpPr>
        <p:spPr>
          <a:xfrm>
            <a:off x="6096000" y="2720051"/>
            <a:ext cx="0" cy="152785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内容占位符 7" descr="魔鬼表情，实心填充">
            <a:extLst>
              <a:ext uri="{FF2B5EF4-FFF2-40B4-BE49-F238E27FC236}">
                <a16:creationId xmlns:a16="http://schemas.microsoft.com/office/drawing/2014/main" id="{6048D0D9-FBA7-ACB5-5F06-BD5C252691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60201" y="2869715"/>
            <a:ext cx="868680" cy="868680"/>
          </a:xfrm>
          <a:prstGeom prst="rect">
            <a:avLst/>
          </a:prstGeom>
        </p:spPr>
      </p:pic>
      <p:pic>
        <p:nvPicPr>
          <p:cNvPr id="12" name="图形 11" descr="监视器">
            <a:extLst>
              <a:ext uri="{FF2B5EF4-FFF2-40B4-BE49-F238E27FC236}">
                <a16:creationId xmlns:a16="http://schemas.microsoft.com/office/drawing/2014/main" id="{40503E3D-8B93-C47D-DB82-66FA06E942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01377" y="2529340"/>
            <a:ext cx="1525178" cy="15251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5A91239-C249-AC37-34C5-E0ADAABC2A04}"/>
              </a:ext>
            </a:extLst>
          </p:cNvPr>
          <p:cNvSpPr txBox="1"/>
          <p:nvPr/>
        </p:nvSpPr>
        <p:spPr>
          <a:xfrm>
            <a:off x="9793008" y="2943120"/>
            <a:ext cx="124095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000" b="1" dirty="0">
                <a:latin typeface="Calibri" panose="020F0502020204030204" pitchFamily="34" charset="0"/>
                <a:cs typeface="Calibri" panose="020F0502020204030204" pitchFamily="34" charset="0"/>
              </a:rPr>
              <a:t>SHA-3</a:t>
            </a:r>
            <a:endParaRPr lang="zh-CN" alt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EC98429-95DA-4273-3B80-31FBC958DC17}"/>
              </a:ext>
            </a:extLst>
          </p:cNvPr>
          <p:cNvCxnSpPr>
            <a:cxnSpLocks/>
          </p:cNvCxnSpPr>
          <p:nvPr/>
        </p:nvCxnSpPr>
        <p:spPr>
          <a:xfrm>
            <a:off x="8293461" y="3162129"/>
            <a:ext cx="94333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5E03ACD5-FF81-B772-D0F6-7FD9A725EE41}"/>
              </a:ext>
            </a:extLst>
          </p:cNvPr>
          <p:cNvCxnSpPr>
            <a:cxnSpLocks/>
          </p:cNvCxnSpPr>
          <p:nvPr/>
        </p:nvCxnSpPr>
        <p:spPr>
          <a:xfrm flipH="1">
            <a:off x="8293461" y="3430276"/>
            <a:ext cx="94333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67D6E696-2DA3-0977-65CA-9EA00AFC9E1D}"/>
              </a:ext>
            </a:extLst>
          </p:cNvPr>
          <p:cNvCxnSpPr>
            <a:cxnSpLocks/>
          </p:cNvCxnSpPr>
          <p:nvPr/>
        </p:nvCxnSpPr>
        <p:spPr>
          <a:xfrm flipH="1">
            <a:off x="7697165" y="1958834"/>
            <a:ext cx="914377" cy="7612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8F3EBCE8-EB07-C539-9719-F9343E2CCCF8}"/>
              </a:ext>
            </a:extLst>
          </p:cNvPr>
          <p:cNvSpPr txBox="1"/>
          <p:nvPr/>
        </p:nvSpPr>
        <p:spPr>
          <a:xfrm>
            <a:off x="8636606" y="1528942"/>
            <a:ext cx="16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/>
              <a:t>Challenge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8E97014-02B9-27EF-5BA9-77C9D4658487}"/>
              </a:ext>
            </a:extLst>
          </p:cNvPr>
          <p:cNvSpPr txBox="1"/>
          <p:nvPr/>
        </p:nvSpPr>
        <p:spPr>
          <a:xfrm>
            <a:off x="3817717" y="3790621"/>
            <a:ext cx="1354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Salted</a:t>
            </a:r>
            <a:endParaRPr lang="zh-CN" altLang="en-US" sz="28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6E4C2CB-DF05-58D1-1A22-DD496563901F}"/>
              </a:ext>
            </a:extLst>
          </p:cNvPr>
          <p:cNvSpPr txBox="1"/>
          <p:nvPr/>
        </p:nvSpPr>
        <p:spPr>
          <a:xfrm>
            <a:off x="9881580" y="3790621"/>
            <a:ext cx="1354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Salted</a:t>
            </a:r>
            <a:endParaRPr lang="zh-CN" altLang="en-US" sz="2800" dirty="0"/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B387768C-7377-9DA2-9C56-1A2D0CD468A9}"/>
              </a:ext>
            </a:extLst>
          </p:cNvPr>
          <p:cNvCxnSpPr>
            <a:cxnSpLocks/>
          </p:cNvCxnSpPr>
          <p:nvPr/>
        </p:nvCxnSpPr>
        <p:spPr>
          <a:xfrm>
            <a:off x="1474152" y="3921397"/>
            <a:ext cx="0" cy="661996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形 37" descr="文档">
            <a:extLst>
              <a:ext uri="{FF2B5EF4-FFF2-40B4-BE49-F238E27FC236}">
                <a16:creationId xmlns:a16="http://schemas.microsoft.com/office/drawing/2014/main" id="{B04EA9CA-9C25-00E8-B99C-3DDB799744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9812" y="4754354"/>
            <a:ext cx="868680" cy="868680"/>
          </a:xfrm>
          <a:prstGeom prst="rect">
            <a:avLst/>
          </a:prstGeom>
        </p:spPr>
      </p:pic>
      <p:cxnSp>
        <p:nvCxnSpPr>
          <p:cNvPr id="39" name="连接符: 肘形 38">
            <a:extLst>
              <a:ext uri="{FF2B5EF4-FFF2-40B4-BE49-F238E27FC236}">
                <a16:creationId xmlns:a16="http://schemas.microsoft.com/office/drawing/2014/main" id="{90E208F6-F617-38EE-D7D2-61A656CD7784}"/>
              </a:ext>
            </a:extLst>
          </p:cNvPr>
          <p:cNvCxnSpPr>
            <a:cxnSpLocks/>
          </p:cNvCxnSpPr>
          <p:nvPr/>
        </p:nvCxnSpPr>
        <p:spPr>
          <a:xfrm flipV="1">
            <a:off x="2118167" y="3923454"/>
            <a:ext cx="5376374" cy="1365993"/>
          </a:xfrm>
          <a:prstGeom prst="bentConnector3">
            <a:avLst>
              <a:gd name="adj1" fmla="val 99947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65F0485-D6E8-FA16-81A9-CC5D981EF200}"/>
                  </a:ext>
                </a:extLst>
              </p:cNvPr>
              <p:cNvSpPr txBox="1"/>
              <p:nvPr/>
            </p:nvSpPr>
            <p:spPr>
              <a:xfrm>
                <a:off x="8077900" y="4380773"/>
                <a:ext cx="3116086" cy="1384995"/>
              </a:xfrm>
              <a:prstGeom prst="rect">
                <a:avLst/>
              </a:prstGeom>
              <a:solidFill>
                <a:srgbClr val="ECE2FE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0" dirty="0"/>
                  <a:t>Collision Finding:</a:t>
                </a:r>
              </a:p>
              <a:p>
                <a:pPr algn="ctr"/>
                <a:r>
                  <a:rPr lang="en-US" altLang="zh-CN" sz="2800" dirty="0"/>
                  <a:t>Find</a:t>
                </a:r>
                <a:r>
                  <a:rPr lang="en-US" altLang="zh-CN" sz="2800" b="0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sz="2800" b="0" dirty="0"/>
                  <a:t> s.t.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800" b="0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65F0485-D6E8-FA16-81A9-CC5D981EF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900" y="4380773"/>
                <a:ext cx="3116086" cy="1384995"/>
              </a:xfrm>
              <a:prstGeom prst="rect">
                <a:avLst/>
              </a:prstGeom>
              <a:blipFill>
                <a:blip r:embed="rId15"/>
                <a:stretch>
                  <a:fillRect t="-44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文本框 41">
            <a:extLst>
              <a:ext uri="{FF2B5EF4-FFF2-40B4-BE49-F238E27FC236}">
                <a16:creationId xmlns:a16="http://schemas.microsoft.com/office/drawing/2014/main" id="{85AE9C3D-8319-7CB8-4867-0A66B70BD1A0}"/>
              </a:ext>
            </a:extLst>
          </p:cNvPr>
          <p:cNvSpPr txBox="1"/>
          <p:nvPr/>
        </p:nvSpPr>
        <p:spPr>
          <a:xfrm>
            <a:off x="3772619" y="4676992"/>
            <a:ext cx="3539174" cy="524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/>
              <a:t>    “pairs of collisions”?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B81C552-EB83-6E51-82B5-0C16C47E8D3F}"/>
                  </a:ext>
                </a:extLst>
              </p:cNvPr>
              <p:cNvSpPr txBox="1"/>
              <p:nvPr/>
            </p:nvSpPr>
            <p:spPr>
              <a:xfrm>
                <a:off x="10212706" y="1528942"/>
                <a:ext cx="15741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altLang="zh-CN" sz="2800" b="0" dirty="0"/>
                  <a:t>  </a:t>
                </a: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B81C552-EB83-6E51-82B5-0C16C47E8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2706" y="1528942"/>
                <a:ext cx="1574180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39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0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0C3FC6DF-2E60-5B74-ACE3-7FCE289B643D}"/>
              </a:ext>
            </a:extLst>
          </p:cNvPr>
          <p:cNvSpPr/>
          <p:nvPr/>
        </p:nvSpPr>
        <p:spPr>
          <a:xfrm>
            <a:off x="6011118" y="4484465"/>
            <a:ext cx="1084163" cy="621267"/>
          </a:xfrm>
          <a:prstGeom prst="rect">
            <a:avLst/>
          </a:prstGeom>
          <a:solidFill>
            <a:srgbClr val="DCFC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F370984-7502-2C32-A911-A98B93B6B65A}"/>
              </a:ext>
            </a:extLst>
          </p:cNvPr>
          <p:cNvSpPr/>
          <p:nvPr/>
        </p:nvSpPr>
        <p:spPr>
          <a:xfrm>
            <a:off x="7485392" y="4484465"/>
            <a:ext cx="1013149" cy="621267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CC95431-722D-D008-FCA1-1EDAFFF8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Previous Work: Classical [CDGS18]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FE73E0E9-9CD4-E76C-CE92-DEA5765313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8271"/>
                <a:ext cx="10515600" cy="2371237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fr-FR" altLang="zh-CN" dirty="0">
                    <a:cs typeface="Calibri" panose="020F0502020204030204" pitchFamily="34" charset="0"/>
                  </a:rPr>
                  <a:t>For cryptographic game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altLang="zh-CN" dirty="0">
                    <a:cs typeface="Calibri" panose="020F0502020204030204" pitchFamily="34" charset="0"/>
                  </a:rPr>
                  <a:t> in the ROM,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fr-FR" altLang="zh-CN" dirty="0">
                    <a:cs typeface="Calibri" panose="020F0502020204030204" pitchFamily="34" charset="0"/>
                  </a:rPr>
                  <a:t>: salted version) 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: security against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-query adversary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: security against </a:t>
                </a:r>
                <a:r>
                  <a:rPr lang="en-US" altLang="zh-CN" sz="2800" dirty="0">
                    <a:cs typeface="Calibri" panose="020F0502020204030204" pitchFamily="34" charset="0"/>
                  </a:rPr>
                  <a:t>online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-query </a:t>
                </a:r>
                <a:r>
                  <a:rPr lang="en-US" altLang="zh-CN" sz="2800" dirty="0">
                    <a:cs typeface="Calibri" panose="020F0502020204030204" pitchFamily="34" charset="0"/>
                  </a:rPr>
                  <a:t>adversary </a:t>
                </a:r>
              </a:p>
              <a:p>
                <a:pPr marL="457200" lvl="1" indent="0">
                  <a:buNone/>
                </a:pPr>
                <a:r>
                  <a:rPr lang="en-US" altLang="zh-CN" sz="2800" dirty="0">
                    <a:cs typeface="Calibri" panose="020F0502020204030204" pitchFamily="34" charset="0"/>
                  </a:rPr>
                  <a:t>				           with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altLang="zh-CN" sz="2800" dirty="0">
                    <a:cs typeface="Calibri" panose="020F0502020204030204" pitchFamily="34" charset="0"/>
                  </a:rPr>
                  <a:t>-bit preprocessed advice</a:t>
                </a:r>
                <a:endParaRPr lang="zh-CN" altLang="en-US" sz="28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FE73E0E9-9CD4-E76C-CE92-DEA5765313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8271"/>
                <a:ext cx="10515600" cy="2371237"/>
              </a:xfrm>
              <a:blipFill>
                <a:blip r:embed="rId3"/>
                <a:stretch>
                  <a:fillRect l="-1043" t="-514" b="-20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AE2C55-A8A9-3A7B-B53E-110C5A7CBD0E}"/>
                  </a:ext>
                </a:extLst>
              </p:cNvPr>
              <p:cNvSpPr txBox="1"/>
              <p:nvPr/>
            </p:nvSpPr>
            <p:spPr>
              <a:xfrm>
                <a:off x="838200" y="4273860"/>
                <a:ext cx="10515600" cy="1206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32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̃"/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𝑆𝑇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3200" dirty="0">
                  <a:cs typeface="Calibri" panose="020F0502020204030204" pitchFamily="34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AE2C55-A8A9-3A7B-B53E-110C5A7CB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73860"/>
                <a:ext cx="10515600" cy="12068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CF42CAD6-1C60-2988-9854-33E7ED6E0D5E}"/>
              </a:ext>
            </a:extLst>
          </p:cNvPr>
          <p:cNvSpPr txBox="1"/>
          <p:nvPr/>
        </p:nvSpPr>
        <p:spPr>
          <a:xfrm>
            <a:off x="5558742" y="5228952"/>
            <a:ext cx="175356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400" b="0" dirty="0"/>
              <a:t>Uniform </a:t>
            </a:r>
          </a:p>
          <a:p>
            <a:pPr algn="ctr">
              <a:lnSpc>
                <a:spcPct val="90000"/>
              </a:lnSpc>
            </a:pPr>
            <a:r>
              <a:rPr lang="en-US" altLang="zh-CN" sz="2400" b="0" dirty="0"/>
              <a:t>Security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44D532D-F903-4E00-A0CC-44E03235F5C5}"/>
              </a:ext>
            </a:extLst>
          </p:cNvPr>
          <p:cNvSpPr txBox="1"/>
          <p:nvPr/>
        </p:nvSpPr>
        <p:spPr>
          <a:xfrm>
            <a:off x="6787587" y="5228951"/>
            <a:ext cx="299012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400" b="0" dirty="0"/>
              <a:t>Preprocessing Advantage</a:t>
            </a:r>
          </a:p>
        </p:txBody>
      </p:sp>
    </p:spTree>
    <p:extLst>
      <p:ext uri="{BB962C8B-B14F-4D97-AF65-F5344CB8AC3E}">
        <p14:creationId xmlns:p14="http://schemas.microsoft.com/office/powerpoint/2010/main" val="251027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5F42E01-AAE5-E1A2-C8D4-092FDFCC0372}"/>
              </a:ext>
            </a:extLst>
          </p:cNvPr>
          <p:cNvSpPr/>
          <p:nvPr/>
        </p:nvSpPr>
        <p:spPr>
          <a:xfrm>
            <a:off x="10051060" y="5518946"/>
            <a:ext cx="881090" cy="621267"/>
          </a:xfrm>
          <a:prstGeom prst="rect">
            <a:avLst/>
          </a:prstGeom>
          <a:solidFill>
            <a:srgbClr val="ECE2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F370984-7502-2C32-A911-A98B93B6B65A}"/>
              </a:ext>
            </a:extLst>
          </p:cNvPr>
          <p:cNvSpPr/>
          <p:nvPr/>
        </p:nvSpPr>
        <p:spPr>
          <a:xfrm>
            <a:off x="7485392" y="4484465"/>
            <a:ext cx="1013149" cy="621267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CC95431-722D-D008-FCA1-1EDAFFF8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Previous Work: Classical [CDGS18]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FE73E0E9-9CD4-E76C-CE92-DEA5765313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8271"/>
                <a:ext cx="10515600" cy="2371237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fr-FR" altLang="zh-CN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For cryptographic game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altLang="zh-CN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 in the ROM,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fr-FR" altLang="zh-CN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: salted version) 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: security against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-query adversary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</m:sSub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: security against </a:t>
                </a:r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online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-query </a:t>
                </a:r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adversary </a:t>
                </a:r>
              </a:p>
              <a:p>
                <a:pPr marL="457200" lvl="1" indent="0">
                  <a:buNone/>
                </a:pPr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			 	           with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altLang="zh-CN" sz="2800" dirty="0">
                    <a:solidFill>
                      <a:schemeClr val="bg1">
                        <a:lumMod val="85000"/>
                      </a:schemeClr>
                    </a:solidFill>
                    <a:cs typeface="Calibri" panose="020F0502020204030204" pitchFamily="34" charset="0"/>
                  </a:rPr>
                  <a:t>-bit preprocessed advice</a:t>
                </a:r>
                <a:endParaRPr lang="zh-CN" altLang="en-US" sz="28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FE73E0E9-9CD4-E76C-CE92-DEA5765313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8271"/>
                <a:ext cx="10515600" cy="2371237"/>
              </a:xfrm>
              <a:blipFill>
                <a:blip r:embed="rId3"/>
                <a:stretch>
                  <a:fillRect l="-1043" t="-514" b="-20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AE2C55-A8A9-3A7B-B53E-110C5A7CBD0E}"/>
                  </a:ext>
                </a:extLst>
              </p:cNvPr>
              <p:cNvSpPr txBox="1"/>
              <p:nvPr/>
            </p:nvSpPr>
            <p:spPr>
              <a:xfrm>
                <a:off x="838200" y="4273860"/>
                <a:ext cx="10515600" cy="1206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20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32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32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CN" sz="32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altLang="zh-CN" sz="32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32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32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32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acc>
                        <m:accPr>
                          <m:chr m:val="̃"/>
                          <m:ctrlPr>
                            <a:rPr lang="en-US" altLang="zh-CN" sz="32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32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  <m:r>
                        <a:rPr lang="en-US" altLang="zh-CN" sz="32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32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zh-CN" sz="32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CN" sz="32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0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altLang="zh-CN" sz="32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𝑆𝑇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CN" sz="32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3200" dirty="0">
                  <a:solidFill>
                    <a:schemeClr val="bg1">
                      <a:lumMod val="85000"/>
                    </a:schemeClr>
                  </a:solidFill>
                  <a:cs typeface="Calibri" panose="020F0502020204030204" pitchFamily="34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AE2C55-A8A9-3A7B-B53E-110C5A7CB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73860"/>
                <a:ext cx="10515600" cy="12068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494CD031-7B65-4099-57E1-9E8065240D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518946"/>
                <a:ext cx="10515600" cy="8858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fr-FR" altLang="zh-CN" dirty="0">
                    <a:cs typeface="Calibri" panose="020F0502020204030204" pitchFamily="34" charset="0"/>
                  </a:rPr>
                  <a:t>Attack: collision finding, </a:t>
                </a:r>
                <a:r>
                  <a:rPr lang="en-US" altLang="zh-CN" dirty="0">
                    <a:cs typeface="Calibri" panose="020F0502020204030204" pitchFamily="34" charset="0"/>
                  </a:rPr>
                  <a:t>“store collisions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altLang="zh-CN" dirty="0">
                    <a:cs typeface="Calibri" panose="020F0502020204030204" pitchFamily="34" charset="0"/>
                  </a:rPr>
                  <a:t> salts” gives only  </a:t>
                </a: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𝐾</m:t>
                    </m:r>
                  </m:oMath>
                </a14:m>
                <a:r>
                  <a:rPr lang="fr-FR" altLang="zh-CN" sz="3200" dirty="0">
                    <a:cs typeface="Calibri" panose="020F050202020403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494CD031-7B65-4099-57E1-9E8065240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518946"/>
                <a:ext cx="10515600" cy="885846"/>
              </a:xfrm>
              <a:prstGeom prst="rect">
                <a:avLst/>
              </a:prstGeom>
              <a:blipFill>
                <a:blip r:embed="rId5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48930A35-29FE-8D47-B02E-F0AF71EAFD0E}"/>
              </a:ext>
            </a:extLst>
          </p:cNvPr>
          <p:cNvSpPr txBox="1"/>
          <p:nvPr/>
        </p:nvSpPr>
        <p:spPr>
          <a:xfrm>
            <a:off x="8814036" y="4274127"/>
            <a:ext cx="22242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dirty="0"/>
              <a:t>Advantage </a:t>
            </a:r>
          </a:p>
          <a:p>
            <a:pPr algn="ctr"/>
            <a:r>
              <a:rPr lang="en-US" altLang="zh-CN" sz="2600" dirty="0"/>
              <a:t>Upper Bound 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44727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EC6EEEB-1D87-3F97-9AFC-7E6EEB2B59AB}"/>
              </a:ext>
            </a:extLst>
          </p:cNvPr>
          <p:cNvSpPr/>
          <p:nvPr/>
        </p:nvSpPr>
        <p:spPr>
          <a:xfrm>
            <a:off x="4978859" y="5192728"/>
            <a:ext cx="970117" cy="471561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D18F5A3-016D-2B0E-3804-0B2FBA897779}"/>
              </a:ext>
            </a:extLst>
          </p:cNvPr>
          <p:cNvSpPr/>
          <p:nvPr/>
        </p:nvSpPr>
        <p:spPr>
          <a:xfrm>
            <a:off x="4882042" y="4507103"/>
            <a:ext cx="970117" cy="471561"/>
          </a:xfrm>
          <a:prstGeom prst="rect">
            <a:avLst/>
          </a:prstGeom>
          <a:solidFill>
            <a:srgbClr val="FEE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CC95431-722D-D008-FCA1-1EDAFFF8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Previous Work: Quantum [CGLQ20, Liu23]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FE73E0E9-9CD4-E76C-CE92-DEA5765313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8271"/>
                <a:ext cx="10515600" cy="2371237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fr-FR" altLang="zh-CN" dirty="0">
                    <a:cs typeface="Calibri" panose="020F0502020204030204" pitchFamily="34" charset="0"/>
                  </a:rPr>
                  <a:t>For cryptographic game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fr-FR" altLang="zh-CN" dirty="0">
                    <a:cs typeface="Calibri" panose="020F0502020204030204" pitchFamily="34" charset="0"/>
                  </a:rPr>
                  <a:t> in the </a:t>
                </a:r>
                <a:r>
                  <a:rPr lang="fr-FR" altLang="zh-CN" b="1" dirty="0">
                    <a:cs typeface="Calibri" panose="020F0502020204030204" pitchFamily="34" charset="0"/>
                  </a:rPr>
                  <a:t>Q</a:t>
                </a:r>
                <a:r>
                  <a:rPr lang="fr-FR" altLang="zh-CN" dirty="0">
                    <a:cs typeface="Calibri" panose="020F0502020204030204" pitchFamily="34" charset="0"/>
                  </a:rPr>
                  <a:t>ROM, 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: security against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-query </a:t>
                </a:r>
                <a:r>
                  <a:rPr lang="fr-FR" altLang="zh-CN" sz="2800" b="1" dirty="0">
                    <a:cs typeface="Calibri" panose="020F0502020204030204" pitchFamily="34" charset="0"/>
                  </a:rPr>
                  <a:t>quantum</a:t>
                </a:r>
                <a:r>
                  <a:rPr lang="fr-FR" altLang="zh-CN" sz="2800" dirty="0">
                    <a:cs typeface="Calibri" panose="020F0502020204030204" pitchFamily="34" charset="0"/>
                  </a:rPr>
                  <a:t> adversary 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: security against </a:t>
                </a:r>
                <a:r>
                  <a:rPr lang="en-US" altLang="zh-CN" sz="2800" dirty="0">
                    <a:cs typeface="Calibri" panose="020F0502020204030204" pitchFamily="34" charset="0"/>
                  </a:rPr>
                  <a:t>online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fr-FR" altLang="zh-CN" sz="2800" dirty="0">
                    <a:cs typeface="Calibri" panose="020F0502020204030204" pitchFamily="34" charset="0"/>
                  </a:rPr>
                  <a:t>-query </a:t>
                </a:r>
                <a:r>
                  <a:rPr lang="fr-FR" altLang="zh-CN" sz="2800" b="1" dirty="0">
                    <a:cs typeface="Calibri" panose="020F0502020204030204" pitchFamily="34" charset="0"/>
                  </a:rPr>
                  <a:t>quantum</a:t>
                </a:r>
                <a:r>
                  <a:rPr lang="fr-FR" altLang="zh-CN" sz="2800" dirty="0">
                    <a:cs typeface="Calibri" panose="020F0502020204030204" pitchFamily="34" charset="0"/>
                  </a:rPr>
                  <a:t> </a:t>
                </a:r>
                <a:r>
                  <a:rPr lang="en-US" altLang="zh-CN" sz="2800" dirty="0">
                    <a:cs typeface="Calibri" panose="020F0502020204030204" pitchFamily="34" charset="0"/>
                  </a:rPr>
                  <a:t>adversary </a:t>
                </a:r>
              </a:p>
              <a:p>
                <a:pPr marL="457200" lvl="1" indent="0">
                  <a:buNone/>
                </a:pPr>
                <a:r>
                  <a:rPr lang="en-US" altLang="zh-CN" sz="2800" dirty="0">
                    <a:cs typeface="Calibri" panose="020F0502020204030204" pitchFamily="34" charset="0"/>
                  </a:rPr>
                  <a:t>				           with 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altLang="zh-CN" sz="2800" dirty="0">
                    <a:cs typeface="Calibri" panose="020F0502020204030204" pitchFamily="34" charset="0"/>
                  </a:rPr>
                  <a:t>-bit preprocessed advice</a:t>
                </a:r>
                <a:r>
                  <a:rPr lang="fr-FR" altLang="zh-CN" sz="2800" dirty="0">
                    <a:cs typeface="Calibri" panose="020F0502020204030204" pitchFamily="34" charset="0"/>
                  </a:rPr>
                  <a:t> </a:t>
                </a:r>
                <a:endParaRPr lang="zh-CN" altLang="en-US" sz="28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FE73E0E9-9CD4-E76C-CE92-DEA5765313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8271"/>
                <a:ext cx="10515600" cy="2371237"/>
              </a:xfrm>
              <a:blipFill>
                <a:blip r:embed="rId3"/>
                <a:stretch>
                  <a:fillRect l="-1043" t="-514" b="-2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AE2C55-A8A9-3A7B-B53E-110C5A7CBD0E}"/>
                  </a:ext>
                </a:extLst>
              </p:cNvPr>
              <p:cNvSpPr txBox="1"/>
              <p:nvPr/>
            </p:nvSpPr>
            <p:spPr>
              <a:xfrm>
                <a:off x="838200" y="4233840"/>
                <a:ext cx="10515600" cy="2233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0" dirty="0"/>
                  <a:t>1.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𝑆𝑇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800" dirty="0">
                    <a:cs typeface="Calibri" panose="020F0502020204030204" pitchFamily="34" charset="0"/>
                  </a:rPr>
                  <a:t>     </a:t>
                </a:r>
                <a:r>
                  <a:rPr lang="en-US" altLang="zh-CN" sz="2400" dirty="0">
                    <a:cs typeface="Calibri" panose="020F0502020204030204" pitchFamily="34" charset="0"/>
                  </a:rPr>
                  <a:t>[CGLQ20], S-bit classical advice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800" b="0" dirty="0"/>
                  <a:t>2.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sSub>
                          <m:sSub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</m:sSub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≤4⋅</m:t>
                    </m:r>
                    <m:sSubSup>
                      <m:sSub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𝑆𝑇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CN" sz="2800" dirty="0">
                    <a:cs typeface="Calibri" panose="020F0502020204030204" pitchFamily="34" charset="0"/>
                  </a:rPr>
                  <a:t>      </a:t>
                </a:r>
                <a:r>
                  <a:rPr lang="en-US" altLang="zh-CN" sz="2400" dirty="0">
                    <a:cs typeface="Calibri" panose="020F0502020204030204" pitchFamily="34" charset="0"/>
                  </a:rPr>
                  <a:t>[Liu23], S-qubit quantum advice</a:t>
                </a:r>
                <a:endParaRPr lang="en-US" altLang="zh-CN" sz="2800" dirty="0">
                  <a:cs typeface="Calibri" panose="020F0502020204030204" pitchFamily="34" charset="0"/>
                </a:endParaRPr>
              </a:p>
              <a:p>
                <a:pPr>
                  <a:lnSpc>
                    <a:spcPct val="180000"/>
                  </a:lnSpc>
                </a:pPr>
                <a:endParaRPr lang="zh-CN" altLang="en-US" sz="28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EAE2C55-A8A9-3A7B-B53E-110C5A7CB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233840"/>
                <a:ext cx="10515600" cy="2233817"/>
              </a:xfrm>
              <a:prstGeom prst="rect">
                <a:avLst/>
              </a:prstGeom>
              <a:blipFill>
                <a:blip r:embed="rId4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099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15385</TotalTime>
  <Words>1432</Words>
  <Application>Microsoft Office PowerPoint</Application>
  <PresentationFormat>宽屏</PresentationFormat>
  <Paragraphs>218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Georgia</vt:lpstr>
      <vt:lpstr>Book Antiqua</vt:lpstr>
      <vt:lpstr>Calibri</vt:lpstr>
      <vt:lpstr>等线</vt:lpstr>
      <vt:lpstr>Calibri Light</vt:lpstr>
      <vt:lpstr>Cambria Math</vt:lpstr>
      <vt:lpstr>Office 主题​​</vt:lpstr>
      <vt:lpstr>Tight Characterizations for Preprocessing against Cryptographic Salting</vt:lpstr>
      <vt:lpstr>Cryptographic Hash Functions</vt:lpstr>
      <vt:lpstr>Cryptographic Hash Functions</vt:lpstr>
      <vt:lpstr>Preprocessing (Non-uniformity)</vt:lpstr>
      <vt:lpstr>Preprocessing (Non-uniformity)</vt:lpstr>
      <vt:lpstr>Salting [MT79]</vt:lpstr>
      <vt:lpstr>Previous Work: Classical [CDGS18]</vt:lpstr>
      <vt:lpstr>Previous Work: Classical [CDGS18]</vt:lpstr>
      <vt:lpstr>Previous Work: Quantum [CGLQ20, Liu23]</vt:lpstr>
      <vt:lpstr>Previous Work: Quantum [CGLQ20, Liu23]</vt:lpstr>
      <vt:lpstr>Can we provide tighter characterizations for preprocessing  against salting,  in both the classical and the quantum world?</vt:lpstr>
      <vt:lpstr>Our Results  [This Work]</vt:lpstr>
      <vt:lpstr>Overview </vt:lpstr>
      <vt:lpstr>Classical Setting</vt:lpstr>
      <vt:lpstr>Classical Setting</vt:lpstr>
      <vt:lpstr>Corollary: with Challenge</vt:lpstr>
      <vt:lpstr>Quantum Setting</vt:lpstr>
      <vt:lpstr>Main Ideas</vt:lpstr>
      <vt:lpstr>Classical: Towards Multi-Instance</vt:lpstr>
      <vt:lpstr>Classical: Connecting SDPT [NRS98]</vt:lpstr>
      <vt:lpstr>Classical: Multi-Instance + SDPT</vt:lpstr>
      <vt:lpstr>Quantum: Compressed Oracle -&gt; DPT</vt:lpstr>
      <vt:lpstr>Takeaways (informal)</vt:lpstr>
      <vt:lpstr>Thank you! https://eprint.iacr.org/2024/831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Fangqi Dong</dc:creator>
  <cp:lastModifiedBy>Fangqi Dong</cp:lastModifiedBy>
  <cp:revision>184</cp:revision>
  <dcterms:created xsi:type="dcterms:W3CDTF">2024-08-01T00:56:56Z</dcterms:created>
  <dcterms:modified xsi:type="dcterms:W3CDTF">2024-08-22T05:59:46Z</dcterms:modified>
</cp:coreProperties>
</file>